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8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0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1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2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44.bin" ContentType="application/vnd.openxmlformats-officedocument.oleObject"/>
  <Override PartName="/ppt/notesSlides/notesSlide15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6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17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20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21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22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notesSlides/notesSlide23.xml" ContentType="application/vnd.openxmlformats-officedocument.presentationml.notesSlide+xml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notesSlides/notesSlide24.xml" ContentType="application/vnd.openxmlformats-officedocument.presentationml.notesSlide+xml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25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notesSlides/notesSlide26.xml" ContentType="application/vnd.openxmlformats-officedocument.presentationml.notesSlide+xml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notesSlides/notesSlide27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notesSlides/notesSlide28.xml" ContentType="application/vnd.openxmlformats-officedocument.presentationml.notesSlide+xml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notesSlides/notesSlide29.xml" ContentType="application/vnd.openxmlformats-officedocument.presentationml.notesSlide+xml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notesSlides/notesSlide34.xml" ContentType="application/vnd.openxmlformats-officedocument.presentationml.notesSlide+xml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notesSlides/notesSlide35.xml" ContentType="application/vnd.openxmlformats-officedocument.presentationml.notesSlide+xml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notesSlides/notesSlide36.xml" ContentType="application/vnd.openxmlformats-officedocument.presentationml.notesSlide+xml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notesSlides/notesSlide39.xml" ContentType="application/vnd.openxmlformats-officedocument.presentationml.notesSlide+xml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notesSlides/notesSlide40.xml" ContentType="application/vnd.openxmlformats-officedocument.presentationml.notesSlide+xml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notesSlides/notesSlide41.xml" ContentType="application/vnd.openxmlformats-officedocument.presentationml.notesSlide+xml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notesSlides/notesSlide42.xml" ContentType="application/vnd.openxmlformats-officedocument.presentationml.notesSlide+xml"/>
  <Override PartName="/ppt/embeddings/oleObject137.bin" ContentType="application/vnd.openxmlformats-officedocument.oleObject"/>
  <Override PartName="/ppt/notesSlides/notesSlide43.xml" ContentType="application/vnd.openxmlformats-officedocument.presentationml.notesSlide+xml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notesSlides/notesSlide44.xml" ContentType="application/vnd.openxmlformats-officedocument.presentationml.notesSlide+xml"/>
  <Override PartName="/ppt/embeddings/oleObject140.bin" ContentType="application/vnd.openxmlformats-officedocument.oleObject"/>
  <Override PartName="/ppt/notesSlides/notesSlide45.xml" ContentType="application/vnd.openxmlformats-officedocument.presentationml.notesSlide+xml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notesSlides/notesSlide46.xml" ContentType="application/vnd.openxmlformats-officedocument.presentationml.notesSlide+xml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notesSlides/notesSlide47.xml" ContentType="application/vnd.openxmlformats-officedocument.presentationml.notesSlide+xml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notesSlides/notesSlide48.xml" ContentType="application/vnd.openxmlformats-officedocument.presentationml.notesSlide+xml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notesSlides/notesSlide49.xml" ContentType="application/vnd.openxmlformats-officedocument.presentationml.notesSlide+xml"/>
  <Override PartName="/ppt/embeddings/oleObject149.bin" ContentType="application/vnd.openxmlformats-officedocument.oleObject"/>
  <Override PartName="/ppt/notesSlides/notesSlide50.xml" ContentType="application/vnd.openxmlformats-officedocument.presentationml.notesSlide+xml"/>
  <Override PartName="/ppt/embeddings/oleObject150.bin" ContentType="application/vnd.openxmlformats-officedocument.oleObject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embeddings/oleObject153.bin" ContentType="application/vnd.openxmlformats-officedocument.oleObject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222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image" Target="../media/image46.wmf"/><Relationship Id="rId2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wmf"/><Relationship Id="rId5" Type="http://schemas.openxmlformats.org/officeDocument/2006/relationships/image" Target="../media/image58.emf"/><Relationship Id="rId6" Type="http://schemas.openxmlformats.org/officeDocument/2006/relationships/image" Target="../media/image59.wmf"/><Relationship Id="rId1" Type="http://schemas.openxmlformats.org/officeDocument/2006/relationships/image" Target="../media/image54.wmf"/><Relationship Id="rId2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../media/image6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7" Type="http://schemas.openxmlformats.org/officeDocument/2006/relationships/image" Target="../media/image74.wmf"/><Relationship Id="rId8" Type="http://schemas.openxmlformats.org/officeDocument/2006/relationships/image" Target="../media/image75.wmf"/><Relationship Id="rId9" Type="http://schemas.openxmlformats.org/officeDocument/2006/relationships/image" Target="../media/image76.wmf"/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4.wmf"/><Relationship Id="rId7" Type="http://schemas.openxmlformats.org/officeDocument/2006/relationships/image" Target="../media/image85.wmf"/><Relationship Id="rId8" Type="http://schemas.openxmlformats.org/officeDocument/2006/relationships/image" Target="../media/image86.wmf"/><Relationship Id="rId9" Type="http://schemas.openxmlformats.org/officeDocument/2006/relationships/image" Target="../media/image87.wmf"/><Relationship Id="rId10" Type="http://schemas.openxmlformats.org/officeDocument/2006/relationships/image" Target="../media/image88.wmf"/><Relationship Id="rId11" Type="http://schemas.openxmlformats.org/officeDocument/2006/relationships/image" Target="../media/image89.e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image" Target="../media/image18.wmf"/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9" Type="http://schemas.openxmlformats.org/officeDocument/2006/relationships/image" Target="../media/image15.wmf"/><Relationship Id="rId10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Relationship Id="rId2" Type="http://schemas.openxmlformats.org/officeDocument/2006/relationships/image" Target="../media/image93.emf"/><Relationship Id="rId3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emf"/><Relationship Id="rId5" Type="http://schemas.openxmlformats.org/officeDocument/2006/relationships/image" Target="../media/image101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Relationship Id="rId2" Type="http://schemas.openxmlformats.org/officeDocument/2006/relationships/image" Target="../media/image104.emf"/><Relationship Id="rId3" Type="http://schemas.openxmlformats.org/officeDocument/2006/relationships/image" Target="../media/image10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4" Type="http://schemas.openxmlformats.org/officeDocument/2006/relationships/image" Target="../media/image108.emf"/><Relationship Id="rId5" Type="http://schemas.openxmlformats.org/officeDocument/2006/relationships/image" Target="../media/image109.wmf"/><Relationship Id="rId6" Type="http://schemas.openxmlformats.org/officeDocument/2006/relationships/image" Target="../media/image110.emf"/><Relationship Id="rId7" Type="http://schemas.openxmlformats.org/officeDocument/2006/relationships/image" Target="../media/image111.wmf"/><Relationship Id="rId1" Type="http://schemas.openxmlformats.org/officeDocument/2006/relationships/image" Target="../media/image106.emf"/><Relationship Id="rId2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Relationship Id="rId2" Type="http://schemas.openxmlformats.org/officeDocument/2006/relationships/image" Target="../media/image113.wmf"/><Relationship Id="rId3" Type="http://schemas.openxmlformats.org/officeDocument/2006/relationships/image" Target="../media/image11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5" Type="http://schemas.openxmlformats.org/officeDocument/2006/relationships/image" Target="../media/image119.emf"/><Relationship Id="rId1" Type="http://schemas.openxmlformats.org/officeDocument/2006/relationships/image" Target="../media/image115.emf"/><Relationship Id="rId2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4" Type="http://schemas.openxmlformats.org/officeDocument/2006/relationships/image" Target="../media/image124.wmf"/><Relationship Id="rId5" Type="http://schemas.openxmlformats.org/officeDocument/2006/relationships/image" Target="../media/image125.wmf"/><Relationship Id="rId6" Type="http://schemas.openxmlformats.org/officeDocument/2006/relationships/image" Target="../media/image126.emf"/><Relationship Id="rId1" Type="http://schemas.openxmlformats.org/officeDocument/2006/relationships/image" Target="../media/image121.wmf"/><Relationship Id="rId2" Type="http://schemas.openxmlformats.org/officeDocument/2006/relationships/image" Target="../media/image12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Relationship Id="rId2" Type="http://schemas.openxmlformats.org/officeDocument/2006/relationships/image" Target="../media/image128.emf"/><Relationship Id="rId3" Type="http://schemas.openxmlformats.org/officeDocument/2006/relationships/image" Target="../media/image1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Relationship Id="rId2" Type="http://schemas.openxmlformats.org/officeDocument/2006/relationships/image" Target="../media/image131.emf"/><Relationship Id="rId3" Type="http://schemas.openxmlformats.org/officeDocument/2006/relationships/image" Target="../media/image1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Relationship Id="rId2" Type="http://schemas.openxmlformats.org/officeDocument/2006/relationships/image" Target="../media/image13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emf"/><Relationship Id="rId6" Type="http://schemas.openxmlformats.org/officeDocument/2006/relationships/image" Target="../media/image24.wmf"/><Relationship Id="rId7" Type="http://schemas.openxmlformats.org/officeDocument/2006/relationships/image" Target="../media/image25.emf"/><Relationship Id="rId8" Type="http://schemas.openxmlformats.org/officeDocument/2006/relationships/image" Target="../media/image26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Relationship Id="rId2" Type="http://schemas.openxmlformats.org/officeDocument/2006/relationships/image" Target="../media/image1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Relationship Id="rId2" Type="http://schemas.openxmlformats.org/officeDocument/2006/relationships/image" Target="../media/image138.wmf"/><Relationship Id="rId3" Type="http://schemas.openxmlformats.org/officeDocument/2006/relationships/image" Target="../media/image1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Relationship Id="rId2" Type="http://schemas.openxmlformats.org/officeDocument/2006/relationships/image" Target="../media/image1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Relationship Id="rId2" Type="http://schemas.openxmlformats.org/officeDocument/2006/relationships/image" Target="../media/image14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Relationship Id="rId2" Type="http://schemas.openxmlformats.org/officeDocument/2006/relationships/image" Target="../media/image14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Relationship Id="rId2" Type="http://schemas.openxmlformats.org/officeDocument/2006/relationships/image" Target="../media/image15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Relationship Id="rId2" Type="http://schemas.openxmlformats.org/officeDocument/2006/relationships/image" Target="../media/image15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wmf"/><Relationship Id="rId1" Type="http://schemas.openxmlformats.org/officeDocument/2006/relationships/image" Target="../media/image27.wmf"/><Relationship Id="rId2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48A6C-0AD8-A549-B07D-1E8CA7333A1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2CEF-D7A7-C44C-AE58-CD5DE5C7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87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16603-61B3-4968-9E1B-0DFAC6CC86C9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229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71332-8145-4F4B-9E3C-98F784EFB16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323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EA98-A472-45AC-9B5C-EDDEC77311A3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9881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FB554-7D65-4300-AB6A-807FC9DD4B28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211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68D3E-89E1-43E4-935F-6D1C24B2C138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4939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F9D0A-87E7-40D4-8C81-65EDA0ECDCFF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22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77BED-C5DC-4174-9210-09C0AAC73BF3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085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F98D4-ADDD-42F8-BEBC-F57C9523C8C1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2604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18C56-EB62-4ECE-BBAA-176EEF17760E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3835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1A6F5-E381-4974-B1B0-BC458A0D49CD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224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21EAD-1233-4E9C-9E43-44E1D62D2FA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37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F4465-39FF-46F3-AF2E-F3E477FE921E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6254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03AF3-4FBB-4DCA-9751-C9676C0394EC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9399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8D891-5B18-4728-AC36-86140A2ADD16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0062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C3BE0-1D33-4D6A-9C20-7D507B1BC7CB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7167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8392F-74C8-402B-9FDE-DD101EA4342A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7468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2F20B-5912-463B-A928-41BEE62C2D88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6476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9CE61-1652-4856-AD8B-7B3B268BEFCF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51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BEAAD-8BDD-43B7-AAE0-7AED26045742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7578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78BA3-F20E-4E28-B7CF-33E3714F8AC7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3580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43E48-0848-445D-9CCD-B9CD2BC25A4B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21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48EE7-0786-4A28-BC39-71CA52BB3695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0054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156CD-470C-4C12-9F05-A444CDDD6B3E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7917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8BC97-19F0-46A1-8CCA-D3C3DFBE42CC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571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11F9E-AD83-4CD8-9E49-5CF16427C4C5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9483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DD62C-DEC7-4B86-95B7-1BB25AE3C158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1873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BEA83-49B1-4082-87FA-F6C70D490197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061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3F4E5-B346-41B6-AC72-E575282B55E2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3393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30E0E-9ABA-43C7-9A95-7E58D0689722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976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1EDF4-28C3-4BAB-AD88-BAA54DA4EF4B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7337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97D34-0D19-4148-9E9B-D7F732F72834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242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F2F9B-04F1-4C84-B4F7-4F3A0E817DBD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312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A3A9C-2EEF-4A8B-AEB6-2FB9C1FD966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36005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3AF16-0CC4-4B0D-894A-5275CC8FCF06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6988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B0C02-7416-46EC-9521-96B60B148E19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48634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240AE-2A97-4E2E-98DC-02703BDE3181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37677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695A6-E64B-496C-AA31-D4A8FCD5CBA5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8409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76D20-2D02-4F37-895D-2F7E6540101E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5355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B273B-DEB8-4734-8A5C-45E287A35F90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23678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6EDE2-A4C2-42D8-87F6-3E2C0ECC7E7D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2348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22677-781E-4872-BE6E-82F377BCA7B0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67065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BDBED-D159-4EF3-B0E3-A53EBCE8A022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2976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B258-BB46-426F-97B3-37EEA2D6EF11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970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11D15-19D2-468A-A75F-EC9F49A6C88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23320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D6719-2670-446A-83AD-92DDBEEDB6E7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18037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E9EC5-A137-4BBD-A78E-E6A80C298754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86682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083BC-E813-471F-B9EF-906EEE51E354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33184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CB2A0-0614-4FC5-A9D1-5AE6D3A1AA6B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48110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B2DB8-B658-4B27-ADE7-D91DF26DB136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58685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7E53B-91E2-4282-8C96-75325B9F90BA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84204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E9F72-724B-4798-A961-0440410A724F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2092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2A91E-3678-4C8C-84AD-DE2A63C40F35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86799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A4A5-377A-4C1C-8EA9-FEA18834FA10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2987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E11CD-EB0A-4C19-A28A-D1ACF8F5B4C7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647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7DCBF-6F1A-4F37-87D5-FAEE33BF890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38933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1AEF4-9F33-44F9-BE66-E7F92DEF4EAE}" type="slidenum">
              <a:rPr lang="en-US" smtClean="0"/>
              <a:pPr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05377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169C5-B164-497E-AF36-5613AE9F3A53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88966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C35B3-6206-458B-9DDC-078BC13BDCA4}" type="slidenum">
              <a:rPr lang="en-US" smtClean="0"/>
              <a:pPr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38207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65300-7A7C-4FD1-84E9-0C3E375F1626}" type="slidenum">
              <a:rPr lang="en-US" smtClean="0"/>
              <a:pPr/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55719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82CDE-AAE5-495B-B206-8D034A9AD92D}" type="slidenum">
              <a:rPr lang="en-US" smtClean="0"/>
              <a:pPr/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80927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CED4A-D861-47EB-97AC-6690FD08558C}" type="slidenum">
              <a:rPr lang="en-US" smtClean="0"/>
              <a:pPr/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87834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50ABB-680E-4183-8DA1-01A0A5FF8FEE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32031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2B586-CF20-4C7D-9D76-AD3107D4C73C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43624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FA4EA-DC35-41AB-962A-5B394A39656E}" type="slidenum">
              <a:rPr lang="en-US" smtClean="0"/>
              <a:pPr/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63372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61FAA-84B4-4E01-8597-A38AEEAD6B18}" type="slidenum">
              <a:rPr lang="en-US" smtClean="0"/>
              <a:pPr/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298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7330E-214A-4677-A8E1-C147C7E745D7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1635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5D0E8-4453-4009-8D94-7D639084B5FD}" type="slidenum">
              <a:rPr lang="en-US" smtClean="0"/>
              <a:pPr/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53256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03728-4204-48C5-BC7E-554592A8EE99}" type="slidenum">
              <a:rPr lang="en-US" smtClean="0"/>
              <a:pPr/>
              <a:t>75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637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B80E8-308B-4CC8-9472-4C90C45A55FD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973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428FD-0B3A-484D-976F-7435E2E6D5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86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5" y="274544"/>
            <a:ext cx="8230152" cy="1143000"/>
          </a:xfrm>
        </p:spPr>
        <p:txBody>
          <a:bodyPr lIns="80010" tIns="40005" rIns="80010" bIns="40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25" y="1599640"/>
            <a:ext cx="4048815" cy="2196353"/>
          </a:xfrm>
        </p:spPr>
        <p:txBody>
          <a:bodyPr lIns="80010" tIns="40005"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640"/>
            <a:ext cx="4048816" cy="2196353"/>
          </a:xfrm>
        </p:spPr>
        <p:txBody>
          <a:bodyPr lIns="80010" tIns="40005"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25" y="3930463"/>
            <a:ext cx="4048815" cy="2196353"/>
          </a:xfrm>
        </p:spPr>
        <p:txBody>
          <a:bodyPr lIns="80010" tIns="40005"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0463"/>
            <a:ext cx="4048816" cy="2196353"/>
          </a:xfrm>
        </p:spPr>
        <p:txBody>
          <a:bodyPr lIns="80010" tIns="40005"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0010" tIns="40005" rIns="80010" bIns="40005"/>
          <a:lstStyle>
            <a:lvl1pPr>
              <a:defRPr/>
            </a:lvl1pPr>
          </a:lstStyle>
          <a:p>
            <a:pPr>
              <a:defRPr/>
            </a:pPr>
            <a:fld id="{1EDE49FC-8B5E-48AF-A45B-1430923C62E9}" type="datetime5">
              <a:rPr lang="en-US" smtClean="0"/>
              <a:pPr>
                <a:defRPr/>
              </a:pPr>
              <a:t>12-Feb-16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80010" tIns="40005" rIns="80010" bIns="4000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0005" bIns="40005"/>
          <a:lstStyle>
            <a:lvl1pPr>
              <a:defRPr/>
            </a:lvl1pPr>
          </a:lstStyle>
          <a:p>
            <a:pPr>
              <a:defRPr/>
            </a:pPr>
            <a:fld id="{0ABFB853-5213-49D1-874E-6E2F7B81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4544"/>
            <a:ext cx="8230152" cy="1143000"/>
          </a:xfrm>
        </p:spPr>
        <p:txBody>
          <a:bodyPr lIns="80010" tIns="40005" rIns="80010" bIns="40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25" y="1599640"/>
            <a:ext cx="4048815" cy="4527176"/>
          </a:xfrm>
        </p:spPr>
        <p:txBody>
          <a:bodyPr lIns="80010" tIns="40005"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640"/>
            <a:ext cx="4048816" cy="2196353"/>
          </a:xfrm>
        </p:spPr>
        <p:txBody>
          <a:bodyPr lIns="80010" tIns="40005"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261" y="3930463"/>
            <a:ext cx="4048816" cy="2196353"/>
          </a:xfrm>
        </p:spPr>
        <p:txBody>
          <a:bodyPr lIns="80010" tIns="40005"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0010" tIns="40005" rIns="80010" bIns="40005"/>
          <a:lstStyle>
            <a:lvl1pPr>
              <a:defRPr/>
            </a:lvl1pPr>
          </a:lstStyle>
          <a:p>
            <a:pPr>
              <a:defRPr/>
            </a:pPr>
            <a:fld id="{A763809E-9AC3-4D2F-AC92-44EC469D6F93}" type="datetime5">
              <a:rPr lang="en-US" smtClean="0"/>
              <a:pPr>
                <a:defRPr/>
              </a:pPr>
              <a:t>12-Feb-16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80010" tIns="40005" rIns="80010" bIns="4000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0005" bIns="40005"/>
          <a:lstStyle>
            <a:lvl1pPr>
              <a:defRPr/>
            </a:lvl1pPr>
          </a:lstStyle>
          <a:p>
            <a:pPr>
              <a:defRPr/>
            </a:pPr>
            <a:fld id="{C62E8884-7FEE-4EB2-95A7-B91A20736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3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4544"/>
            <a:ext cx="8230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925" y="1599640"/>
            <a:ext cx="4048815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640"/>
            <a:ext cx="4048816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5ED3-7535-47D2-BD22-56F45C141249}" type="datetime5">
              <a:rPr lang="en-US" smtClean="0"/>
              <a:pPr>
                <a:defRPr/>
              </a:pPr>
              <a:t>12-Feb-16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DA72-678F-4B93-A4D4-B0C5A463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4544"/>
            <a:ext cx="8230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925" y="1599640"/>
            <a:ext cx="4048815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640"/>
            <a:ext cx="4048816" cy="21963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261" y="3930463"/>
            <a:ext cx="4048816" cy="21963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C303-1AFC-473A-8F94-9A18DFF450CF}" type="datetime5">
              <a:rPr lang="en-US" smtClean="0"/>
              <a:pPr>
                <a:defRPr/>
              </a:pPr>
              <a:t>12-Feb-16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DBF4-1CD5-4C01-9840-37774D375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371AD2-015E-FB49-8652-2F6914917B36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C0AE06-3391-0A42-94AB-139B12BE0D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39.w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43.w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0.pn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wmf"/><Relationship Id="rId12" Type="http://schemas.openxmlformats.org/officeDocument/2006/relationships/oleObject" Target="../embeddings/oleObject56.bin"/><Relationship Id="rId13" Type="http://schemas.openxmlformats.org/officeDocument/2006/relationships/image" Target="../media/image58.emf"/><Relationship Id="rId14" Type="http://schemas.openxmlformats.org/officeDocument/2006/relationships/oleObject" Target="../embeddings/oleObject57.bin"/><Relationship Id="rId15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6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6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66.w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6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20" Type="http://schemas.openxmlformats.org/officeDocument/2006/relationships/oleObject" Target="../embeddings/oleObject74.bin"/><Relationship Id="rId21" Type="http://schemas.openxmlformats.org/officeDocument/2006/relationships/image" Target="../media/image76.wmf"/><Relationship Id="rId10" Type="http://schemas.openxmlformats.org/officeDocument/2006/relationships/oleObject" Target="../embeddings/oleObject69.bin"/><Relationship Id="rId11" Type="http://schemas.openxmlformats.org/officeDocument/2006/relationships/image" Target="../media/image71.wmf"/><Relationship Id="rId12" Type="http://schemas.openxmlformats.org/officeDocument/2006/relationships/oleObject" Target="../embeddings/oleObject70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71.bin"/><Relationship Id="rId15" Type="http://schemas.openxmlformats.org/officeDocument/2006/relationships/image" Target="../media/image73.wmf"/><Relationship Id="rId16" Type="http://schemas.openxmlformats.org/officeDocument/2006/relationships/oleObject" Target="../embeddings/oleObject72.bin"/><Relationship Id="rId17" Type="http://schemas.openxmlformats.org/officeDocument/2006/relationships/image" Target="../media/image74.wmf"/><Relationship Id="rId18" Type="http://schemas.openxmlformats.org/officeDocument/2006/relationships/oleObject" Target="../embeddings/oleObject73.bin"/><Relationship Id="rId19" Type="http://schemas.openxmlformats.org/officeDocument/2006/relationships/image" Target="../media/image7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68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69.wmf"/><Relationship Id="rId8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75.bin"/><Relationship Id="rId5" Type="http://schemas.openxmlformats.org/officeDocument/2006/relationships/image" Target="../media/image77.w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8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20" Type="http://schemas.openxmlformats.org/officeDocument/2006/relationships/oleObject" Target="../embeddings/oleObject85.bin"/><Relationship Id="rId21" Type="http://schemas.openxmlformats.org/officeDocument/2006/relationships/image" Target="../media/image87.wmf"/><Relationship Id="rId22" Type="http://schemas.openxmlformats.org/officeDocument/2006/relationships/oleObject" Target="../embeddings/oleObject86.bin"/><Relationship Id="rId23" Type="http://schemas.openxmlformats.org/officeDocument/2006/relationships/image" Target="../media/image88.wmf"/><Relationship Id="rId24" Type="http://schemas.openxmlformats.org/officeDocument/2006/relationships/oleObject" Target="../embeddings/oleObject87.bin"/><Relationship Id="rId25" Type="http://schemas.openxmlformats.org/officeDocument/2006/relationships/image" Target="../media/image89.emf"/><Relationship Id="rId10" Type="http://schemas.openxmlformats.org/officeDocument/2006/relationships/oleObject" Target="../embeddings/oleObject80.bin"/><Relationship Id="rId11" Type="http://schemas.openxmlformats.org/officeDocument/2006/relationships/image" Target="../media/image82.wmf"/><Relationship Id="rId12" Type="http://schemas.openxmlformats.org/officeDocument/2006/relationships/oleObject" Target="../embeddings/oleObject81.bin"/><Relationship Id="rId13" Type="http://schemas.openxmlformats.org/officeDocument/2006/relationships/image" Target="../media/image83.wmf"/><Relationship Id="rId14" Type="http://schemas.openxmlformats.org/officeDocument/2006/relationships/oleObject" Target="../embeddings/oleObject82.bin"/><Relationship Id="rId15" Type="http://schemas.openxmlformats.org/officeDocument/2006/relationships/image" Target="../media/image84.wmf"/><Relationship Id="rId16" Type="http://schemas.openxmlformats.org/officeDocument/2006/relationships/oleObject" Target="../embeddings/oleObject83.bin"/><Relationship Id="rId17" Type="http://schemas.openxmlformats.org/officeDocument/2006/relationships/image" Target="../media/image85.wmf"/><Relationship Id="rId18" Type="http://schemas.openxmlformats.org/officeDocument/2006/relationships/oleObject" Target="../embeddings/oleObject84.bin"/><Relationship Id="rId19" Type="http://schemas.openxmlformats.org/officeDocument/2006/relationships/image" Target="../media/image86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77.bin"/><Relationship Id="rId5" Type="http://schemas.openxmlformats.org/officeDocument/2006/relationships/image" Target="../media/image79.w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80.wmf"/><Relationship Id="rId8" Type="http://schemas.openxmlformats.org/officeDocument/2006/relationships/oleObject" Target="../embeddings/oleObject7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90.w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9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95.png"/><Relationship Id="rId5" Type="http://schemas.openxmlformats.org/officeDocument/2006/relationships/oleObject" Target="../embeddings/oleObject90.bin"/><Relationship Id="rId6" Type="http://schemas.openxmlformats.org/officeDocument/2006/relationships/image" Target="../media/image92.emf"/><Relationship Id="rId7" Type="http://schemas.openxmlformats.org/officeDocument/2006/relationships/image" Target="../media/image96.png"/><Relationship Id="rId8" Type="http://schemas.openxmlformats.org/officeDocument/2006/relationships/oleObject" Target="../embeddings/oleObject91.bin"/><Relationship Id="rId9" Type="http://schemas.openxmlformats.org/officeDocument/2006/relationships/image" Target="../media/image93.emf"/><Relationship Id="rId10" Type="http://schemas.openxmlformats.org/officeDocument/2006/relationships/oleObject" Target="../embeddings/oleObject92.bin"/><Relationship Id="rId11" Type="http://schemas.openxmlformats.org/officeDocument/2006/relationships/image" Target="../media/image94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wmf"/><Relationship Id="rId12" Type="http://schemas.openxmlformats.org/officeDocument/2006/relationships/oleObject" Target="../embeddings/oleObject96.bin"/><Relationship Id="rId13" Type="http://schemas.openxmlformats.org/officeDocument/2006/relationships/image" Target="../media/image100.emf"/><Relationship Id="rId14" Type="http://schemas.openxmlformats.org/officeDocument/2006/relationships/oleObject" Target="../embeddings/oleObject97.bin"/><Relationship Id="rId15" Type="http://schemas.openxmlformats.org/officeDocument/2006/relationships/image" Target="../media/image101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93.bin"/><Relationship Id="rId5" Type="http://schemas.openxmlformats.org/officeDocument/2006/relationships/image" Target="../media/image97.wmf"/><Relationship Id="rId6" Type="http://schemas.openxmlformats.org/officeDocument/2006/relationships/image" Target="../media/image102.png"/><Relationship Id="rId7" Type="http://schemas.openxmlformats.org/officeDocument/2006/relationships/oleObject" Target="../embeddings/oleObject94.bin"/><Relationship Id="rId8" Type="http://schemas.openxmlformats.org/officeDocument/2006/relationships/image" Target="../media/image98.wmf"/><Relationship Id="rId9" Type="http://schemas.openxmlformats.org/officeDocument/2006/relationships/image" Target="../media/image103.png"/><Relationship Id="rId10" Type="http://schemas.openxmlformats.org/officeDocument/2006/relationships/oleObject" Target="../embeddings/oleObject9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98.bin"/><Relationship Id="rId5" Type="http://schemas.openxmlformats.org/officeDocument/2006/relationships/image" Target="../media/image101.wmf"/><Relationship Id="rId6" Type="http://schemas.openxmlformats.org/officeDocument/2006/relationships/oleObject" Target="../embeddings/oleObject99.bin"/><Relationship Id="rId7" Type="http://schemas.openxmlformats.org/officeDocument/2006/relationships/image" Target="../media/image104.emf"/><Relationship Id="rId8" Type="http://schemas.openxmlformats.org/officeDocument/2006/relationships/oleObject" Target="../embeddings/oleObject100.bin"/><Relationship Id="rId9" Type="http://schemas.openxmlformats.org/officeDocument/2006/relationships/image" Target="../media/image10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emf"/><Relationship Id="rId12" Type="http://schemas.openxmlformats.org/officeDocument/2006/relationships/oleObject" Target="../embeddings/oleObject105.bin"/><Relationship Id="rId13" Type="http://schemas.openxmlformats.org/officeDocument/2006/relationships/image" Target="../media/image109.wmf"/><Relationship Id="rId14" Type="http://schemas.openxmlformats.org/officeDocument/2006/relationships/oleObject" Target="../embeddings/oleObject106.bin"/><Relationship Id="rId15" Type="http://schemas.openxmlformats.org/officeDocument/2006/relationships/image" Target="../media/image110.emf"/><Relationship Id="rId16" Type="http://schemas.openxmlformats.org/officeDocument/2006/relationships/oleObject" Target="../embeddings/oleObject107.bin"/><Relationship Id="rId17" Type="http://schemas.openxmlformats.org/officeDocument/2006/relationships/image" Target="../media/image111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01.bin"/><Relationship Id="rId5" Type="http://schemas.openxmlformats.org/officeDocument/2006/relationships/image" Target="../media/image106.emf"/><Relationship Id="rId6" Type="http://schemas.openxmlformats.org/officeDocument/2006/relationships/oleObject" Target="../embeddings/oleObject102.bin"/><Relationship Id="rId7" Type="http://schemas.openxmlformats.org/officeDocument/2006/relationships/image" Target="../media/image101.wmf"/><Relationship Id="rId8" Type="http://schemas.openxmlformats.org/officeDocument/2006/relationships/oleObject" Target="../embeddings/oleObject103.bin"/><Relationship Id="rId9" Type="http://schemas.openxmlformats.org/officeDocument/2006/relationships/image" Target="../media/image107.wmf"/><Relationship Id="rId10" Type="http://schemas.openxmlformats.org/officeDocument/2006/relationships/oleObject" Target="../embeddings/oleObject10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112.emf"/><Relationship Id="rId6" Type="http://schemas.openxmlformats.org/officeDocument/2006/relationships/oleObject" Target="../embeddings/oleObject109.bin"/><Relationship Id="rId7" Type="http://schemas.openxmlformats.org/officeDocument/2006/relationships/image" Target="../media/image113.wmf"/><Relationship Id="rId8" Type="http://schemas.openxmlformats.org/officeDocument/2006/relationships/oleObject" Target="../embeddings/oleObject110.bin"/><Relationship Id="rId9" Type="http://schemas.openxmlformats.org/officeDocument/2006/relationships/image" Target="../media/image11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4.bin"/><Relationship Id="rId12" Type="http://schemas.openxmlformats.org/officeDocument/2006/relationships/image" Target="../media/image118.emf"/><Relationship Id="rId13" Type="http://schemas.openxmlformats.org/officeDocument/2006/relationships/oleObject" Target="../embeddings/oleObject115.bin"/><Relationship Id="rId14" Type="http://schemas.openxmlformats.org/officeDocument/2006/relationships/image" Target="../media/image11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11.bin"/><Relationship Id="rId5" Type="http://schemas.openxmlformats.org/officeDocument/2006/relationships/image" Target="../media/image115.emf"/><Relationship Id="rId6" Type="http://schemas.openxmlformats.org/officeDocument/2006/relationships/image" Target="../media/image120.png"/><Relationship Id="rId7" Type="http://schemas.openxmlformats.org/officeDocument/2006/relationships/oleObject" Target="../embeddings/oleObject112.bin"/><Relationship Id="rId8" Type="http://schemas.openxmlformats.org/officeDocument/2006/relationships/image" Target="../media/image116.wmf"/><Relationship Id="rId9" Type="http://schemas.openxmlformats.org/officeDocument/2006/relationships/oleObject" Target="../embeddings/oleObject113.bin"/><Relationship Id="rId10" Type="http://schemas.openxmlformats.org/officeDocument/2006/relationships/image" Target="../media/image117.e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wmf"/><Relationship Id="rId12" Type="http://schemas.openxmlformats.org/officeDocument/2006/relationships/oleObject" Target="../embeddings/oleObject120.bin"/><Relationship Id="rId13" Type="http://schemas.openxmlformats.org/officeDocument/2006/relationships/image" Target="../media/image125.wmf"/><Relationship Id="rId14" Type="http://schemas.openxmlformats.org/officeDocument/2006/relationships/oleObject" Target="../embeddings/oleObject121.bin"/><Relationship Id="rId15" Type="http://schemas.openxmlformats.org/officeDocument/2006/relationships/image" Target="../media/image12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16.bin"/><Relationship Id="rId5" Type="http://schemas.openxmlformats.org/officeDocument/2006/relationships/image" Target="../media/image121.wmf"/><Relationship Id="rId6" Type="http://schemas.openxmlformats.org/officeDocument/2006/relationships/oleObject" Target="../embeddings/oleObject117.bin"/><Relationship Id="rId7" Type="http://schemas.openxmlformats.org/officeDocument/2006/relationships/image" Target="../media/image122.wmf"/><Relationship Id="rId8" Type="http://schemas.openxmlformats.org/officeDocument/2006/relationships/oleObject" Target="../embeddings/oleObject118.bin"/><Relationship Id="rId9" Type="http://schemas.openxmlformats.org/officeDocument/2006/relationships/image" Target="../media/image123.wmf"/><Relationship Id="rId10" Type="http://schemas.openxmlformats.org/officeDocument/2006/relationships/oleObject" Target="../embeddings/oleObject1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22.bin"/><Relationship Id="rId5" Type="http://schemas.openxmlformats.org/officeDocument/2006/relationships/image" Target="../media/image127.wmf"/><Relationship Id="rId6" Type="http://schemas.openxmlformats.org/officeDocument/2006/relationships/oleObject" Target="../embeddings/oleObject123.bin"/><Relationship Id="rId7" Type="http://schemas.openxmlformats.org/officeDocument/2006/relationships/image" Target="../media/image128.emf"/><Relationship Id="rId8" Type="http://schemas.openxmlformats.org/officeDocument/2006/relationships/oleObject" Target="../embeddings/oleObject124.bin"/><Relationship Id="rId9" Type="http://schemas.openxmlformats.org/officeDocument/2006/relationships/image" Target="../media/image129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25.bin"/><Relationship Id="rId5" Type="http://schemas.openxmlformats.org/officeDocument/2006/relationships/image" Target="../media/image130.emf"/><Relationship Id="rId6" Type="http://schemas.openxmlformats.org/officeDocument/2006/relationships/oleObject" Target="../embeddings/oleObject126.bin"/><Relationship Id="rId7" Type="http://schemas.openxmlformats.org/officeDocument/2006/relationships/image" Target="../media/image131.emf"/><Relationship Id="rId8" Type="http://schemas.openxmlformats.org/officeDocument/2006/relationships/oleObject" Target="../embeddings/oleObject127.bin"/><Relationship Id="rId9" Type="http://schemas.openxmlformats.org/officeDocument/2006/relationships/image" Target="../media/image13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28.bin"/><Relationship Id="rId5" Type="http://schemas.openxmlformats.org/officeDocument/2006/relationships/image" Target="../media/image133.emf"/><Relationship Id="rId6" Type="http://schemas.openxmlformats.org/officeDocument/2006/relationships/oleObject" Target="../embeddings/oleObject129.bin"/><Relationship Id="rId7" Type="http://schemas.openxmlformats.org/officeDocument/2006/relationships/image" Target="../media/image134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135.emf"/><Relationship Id="rId6" Type="http://schemas.openxmlformats.org/officeDocument/2006/relationships/oleObject" Target="../embeddings/oleObject131.bin"/><Relationship Id="rId7" Type="http://schemas.openxmlformats.org/officeDocument/2006/relationships/image" Target="../media/image136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32.bin"/><Relationship Id="rId5" Type="http://schemas.openxmlformats.org/officeDocument/2006/relationships/image" Target="../media/image137.emf"/><Relationship Id="rId6" Type="http://schemas.openxmlformats.org/officeDocument/2006/relationships/oleObject" Target="../embeddings/oleObject133.bin"/><Relationship Id="rId7" Type="http://schemas.openxmlformats.org/officeDocument/2006/relationships/image" Target="../media/image138.wmf"/><Relationship Id="rId8" Type="http://schemas.openxmlformats.org/officeDocument/2006/relationships/oleObject" Target="../embeddings/oleObject134.bin"/><Relationship Id="rId9" Type="http://schemas.openxmlformats.org/officeDocument/2006/relationships/image" Target="../media/image139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35.bin"/><Relationship Id="rId5" Type="http://schemas.openxmlformats.org/officeDocument/2006/relationships/image" Target="../media/image140.emf"/><Relationship Id="rId6" Type="http://schemas.openxmlformats.org/officeDocument/2006/relationships/oleObject" Target="../embeddings/oleObject136.bin"/><Relationship Id="rId7" Type="http://schemas.openxmlformats.org/officeDocument/2006/relationships/image" Target="../media/image141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37.bin"/><Relationship Id="rId5" Type="http://schemas.openxmlformats.org/officeDocument/2006/relationships/image" Target="../media/image142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138.bin"/><Relationship Id="rId5" Type="http://schemas.openxmlformats.org/officeDocument/2006/relationships/image" Target="../media/image143.emf"/><Relationship Id="rId6" Type="http://schemas.openxmlformats.org/officeDocument/2006/relationships/oleObject" Target="../embeddings/oleObject139.bin"/><Relationship Id="rId7" Type="http://schemas.openxmlformats.org/officeDocument/2006/relationships/image" Target="../media/image144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140.bin"/><Relationship Id="rId5" Type="http://schemas.openxmlformats.org/officeDocument/2006/relationships/image" Target="../media/image145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41.bin"/><Relationship Id="rId5" Type="http://schemas.openxmlformats.org/officeDocument/2006/relationships/image" Target="../media/image146.emf"/><Relationship Id="rId6" Type="http://schemas.openxmlformats.org/officeDocument/2006/relationships/oleObject" Target="../embeddings/oleObject142.bin"/><Relationship Id="rId7" Type="http://schemas.openxmlformats.org/officeDocument/2006/relationships/image" Target="../media/image147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43.bin"/><Relationship Id="rId5" Type="http://schemas.openxmlformats.org/officeDocument/2006/relationships/image" Target="../media/image148.emf"/><Relationship Id="rId6" Type="http://schemas.openxmlformats.org/officeDocument/2006/relationships/oleObject" Target="../embeddings/oleObject144.bin"/><Relationship Id="rId7" Type="http://schemas.openxmlformats.org/officeDocument/2006/relationships/image" Target="../media/image14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45.bin"/><Relationship Id="rId5" Type="http://schemas.openxmlformats.org/officeDocument/2006/relationships/image" Target="../media/image150.emf"/><Relationship Id="rId6" Type="http://schemas.openxmlformats.org/officeDocument/2006/relationships/oleObject" Target="../embeddings/oleObject146.bin"/><Relationship Id="rId7" Type="http://schemas.openxmlformats.org/officeDocument/2006/relationships/image" Target="../media/image151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47.bin"/><Relationship Id="rId5" Type="http://schemas.openxmlformats.org/officeDocument/2006/relationships/image" Target="../media/image152.emf"/><Relationship Id="rId6" Type="http://schemas.openxmlformats.org/officeDocument/2006/relationships/oleObject" Target="../embeddings/oleObject148.bin"/><Relationship Id="rId7" Type="http://schemas.openxmlformats.org/officeDocument/2006/relationships/image" Target="../media/image153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49.bin"/><Relationship Id="rId5" Type="http://schemas.openxmlformats.org/officeDocument/2006/relationships/image" Target="../media/image154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50.bin"/><Relationship Id="rId5" Type="http://schemas.openxmlformats.org/officeDocument/2006/relationships/image" Target="../media/image155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151.bin"/><Relationship Id="rId5" Type="http://schemas.openxmlformats.org/officeDocument/2006/relationships/image" Target="../media/image168.wmf"/><Relationship Id="rId6" Type="http://schemas.openxmlformats.org/officeDocument/2006/relationships/oleObject" Target="../embeddings/oleObject152.bin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4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4" Type="http://schemas.openxmlformats.org/officeDocument/2006/relationships/image" Target="../media/image127.wmf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Relationship Id="rId9" Type="http://schemas.openxmlformats.org/officeDocument/2006/relationships/image" Target="../media/image182.png"/><Relationship Id="rId10" Type="http://schemas.openxmlformats.org/officeDocument/2006/relationships/image" Target="../media/image183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20" Type="http://schemas.openxmlformats.org/officeDocument/2006/relationships/oleObject" Target="../embeddings/oleObject14.bin"/><Relationship Id="rId21" Type="http://schemas.openxmlformats.org/officeDocument/2006/relationships/image" Target="../media/image15.wmf"/><Relationship Id="rId22" Type="http://schemas.openxmlformats.org/officeDocument/2006/relationships/oleObject" Target="../embeddings/oleObject15.bin"/><Relationship Id="rId23" Type="http://schemas.openxmlformats.org/officeDocument/2006/relationships/image" Target="../media/image16.wmf"/><Relationship Id="rId24" Type="http://schemas.openxmlformats.org/officeDocument/2006/relationships/oleObject" Target="../embeddings/oleObject16.bin"/><Relationship Id="rId25" Type="http://schemas.openxmlformats.org/officeDocument/2006/relationships/image" Target="../media/image17.wmf"/><Relationship Id="rId26" Type="http://schemas.openxmlformats.org/officeDocument/2006/relationships/oleObject" Target="../embeddings/oleObject17.bin"/><Relationship Id="rId27" Type="http://schemas.openxmlformats.org/officeDocument/2006/relationships/image" Target="../media/image18.w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2.w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13.w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9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07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23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24.bin"/><Relationship Id="rId17" Type="http://schemas.openxmlformats.org/officeDocument/2006/relationships/image" Target="../media/image25.emf"/><Relationship Id="rId18" Type="http://schemas.openxmlformats.org/officeDocument/2006/relationships/oleObject" Target="../embeddings/oleObject25.bin"/><Relationship Id="rId19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21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4" Type="http://schemas.openxmlformats.org/officeDocument/2006/relationships/image" Target="../media/image213.png"/><Relationship Id="rId5" Type="http://schemas.openxmlformats.org/officeDocument/2006/relationships/image" Target="../media/image21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image" Target="../media/image22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22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6.wmf"/><Relationship Id="rId8" Type="http://schemas.openxmlformats.org/officeDocument/2006/relationships/image" Target="../media/image30.png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49" y="1710723"/>
            <a:ext cx="9000751" cy="22627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REVIEW OF </a:t>
            </a:r>
            <a:r>
              <a:rPr lang="en-US" sz="7300" dirty="0" smtClean="0">
                <a:solidFill>
                  <a:srgbClr val="000099"/>
                </a:solidFill>
              </a:rPr>
              <a:t>ELECTRODYNAMICS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84537"/>
            <a:ext cx="6600451" cy="1126283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Imrana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Ashraf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Zahid</a:t>
            </a:r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4">
                    <a:lumMod val="50000"/>
                  </a:schemeClr>
                </a:solidFill>
              </a:rPr>
              <a:t>Quaid-i-Azam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</a:rPr>
              <a:t> University Islamabad Pakistan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499" y="5710820"/>
            <a:ext cx="80482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99"/>
                </a:solidFill>
              </a:rPr>
              <a:t>Preparatory School to Winter College on Optics: 8</a:t>
            </a:r>
            <a:r>
              <a:rPr lang="en-GB" sz="1600" baseline="30000" dirty="0" smtClean="0">
                <a:solidFill>
                  <a:srgbClr val="000099"/>
                </a:solidFill>
              </a:rPr>
              <a:t>rd  </a:t>
            </a:r>
            <a:r>
              <a:rPr lang="en-GB" sz="1600" dirty="0" smtClean="0">
                <a:solidFill>
                  <a:srgbClr val="000099"/>
                </a:solidFill>
              </a:rPr>
              <a:t>February </a:t>
            </a:r>
            <a:r>
              <a:rPr lang="en-GB" sz="1600" smtClean="0">
                <a:solidFill>
                  <a:srgbClr val="000099"/>
                </a:solidFill>
              </a:rPr>
              <a:t>- 12</a:t>
            </a:r>
            <a:r>
              <a:rPr lang="en-GB" sz="1600" baseline="30000" smtClean="0">
                <a:solidFill>
                  <a:srgbClr val="000099"/>
                </a:solidFill>
              </a:rPr>
              <a:t>th</a:t>
            </a:r>
            <a:r>
              <a:rPr lang="en-GB" sz="1600" smtClean="0">
                <a:solidFill>
                  <a:srgbClr val="000099"/>
                </a:solidFill>
              </a:rPr>
              <a:t>  </a:t>
            </a:r>
            <a:r>
              <a:rPr lang="en-GB" sz="1600" dirty="0" smtClean="0">
                <a:solidFill>
                  <a:srgbClr val="000099"/>
                </a:solidFill>
              </a:rPr>
              <a:t>February 2016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305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F49F7E5C-26EE-40A7-A8C0-F2D5E5B767F8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61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5AD1702F-4F4D-4679-AC3B-A77E261920A0}" type="slidenum">
              <a:rPr lang="en-US" smtClean="0">
                <a:solidFill>
                  <a:sysClr val="windowText" lastClr="000000"/>
                </a:solidFill>
              </a:rPr>
              <a:pPr/>
              <a:t>10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1171" y="6350"/>
            <a:ext cx="8182829" cy="1143000"/>
          </a:xfrm>
        </p:spPr>
        <p:txBody>
          <a:bodyPr vert="horz" lIns="80010" tIns="40005" rIns="80010" bIns="4000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Electric Potential</a:t>
            </a:r>
          </a:p>
        </p:txBody>
      </p:sp>
      <p:graphicFrame>
        <p:nvGraphicFramePr>
          <p:cNvPr id="6146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6749208"/>
              </p:ext>
            </p:extLst>
          </p:nvPr>
        </p:nvGraphicFramePr>
        <p:xfrm>
          <a:off x="3490204" y="1482330"/>
          <a:ext cx="2085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4" imgW="609480" imgH="215640" progId="Equation.3">
                  <p:embed/>
                </p:oleObj>
              </mc:Choice>
              <mc:Fallback>
                <p:oleObj name="Equation" r:id="rId4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204" y="1482330"/>
                        <a:ext cx="20859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2059609" y="990320"/>
            <a:ext cx="5715000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Stokes’s Theorem gives</a:t>
            </a:r>
          </a:p>
        </p:txBody>
      </p:sp>
      <p:graphicFrame>
        <p:nvGraphicFramePr>
          <p:cNvPr id="61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00654"/>
              </p:ext>
            </p:extLst>
          </p:nvPr>
        </p:nvGraphicFramePr>
        <p:xfrm>
          <a:off x="3293718" y="2133321"/>
          <a:ext cx="2407478" cy="84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6" imgW="622080" imgH="215640" progId="Equation.3">
                  <p:embed/>
                </p:oleObj>
              </mc:Choice>
              <mc:Fallback>
                <p:oleObj name="Equation" r:id="rId6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718" y="2133321"/>
                        <a:ext cx="2407478" cy="847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2361925" y="2959754"/>
            <a:ext cx="5103467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where </a:t>
            </a:r>
            <a:r>
              <a:rPr lang="en-US" sz="2100" b="1" i="1" dirty="0">
                <a:solidFill>
                  <a:sysClr val="windowText" lastClr="000000"/>
                </a:solidFill>
              </a:rPr>
              <a:t>V</a:t>
            </a:r>
            <a:r>
              <a:rPr lang="en-US" sz="2100" b="1" dirty="0">
                <a:solidFill>
                  <a:sysClr val="windowText" lastClr="000000"/>
                </a:solidFill>
              </a:rPr>
              <a:t> is Scalar Potential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762000" y="3429000"/>
            <a:ext cx="8001000" cy="727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work done in moving a charge Q from infinity to a point P</a:t>
            </a:r>
            <a:r>
              <a:rPr lang="en-US" sz="2100" b="1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2100" b="1" dirty="0">
                <a:solidFill>
                  <a:sysClr val="windowText" lastClr="000000"/>
                </a:solidFill>
              </a:rPr>
              <a:t> where potential is </a:t>
            </a:r>
            <a:r>
              <a:rPr lang="en-US" sz="2100" b="1" i="1" dirty="0">
                <a:solidFill>
                  <a:sysClr val="windowText" lastClr="000000"/>
                </a:solidFill>
              </a:rPr>
              <a:t>V</a:t>
            </a: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136730"/>
              </p:ext>
            </p:extLst>
          </p:nvPr>
        </p:nvGraphicFramePr>
        <p:xfrm>
          <a:off x="3318566" y="4168589"/>
          <a:ext cx="2555185" cy="88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8" imgW="558720" imgH="190440" progId="Equation.3">
                  <p:embed/>
                </p:oleObj>
              </mc:Choice>
              <mc:Fallback>
                <p:oleObj name="Equation" r:id="rId8" imgW="558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566" y="4168589"/>
                        <a:ext cx="2555185" cy="883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2131391" y="5054899"/>
            <a:ext cx="4650685" cy="888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 defTabSz="351433">
              <a:spcBef>
                <a:spcPct val="50000"/>
              </a:spcBef>
              <a:tabLst>
                <a:tab pos="252809" algn="l"/>
              </a:tabLst>
            </a:pPr>
            <a:r>
              <a:rPr lang="en-US" sz="2100" b="1" dirty="0">
                <a:solidFill>
                  <a:sysClr val="windowText" lastClr="000000"/>
                </a:solidFill>
              </a:rPr>
              <a:t>V = Work per unit charge</a:t>
            </a:r>
          </a:p>
          <a:p>
            <a:pPr algn="just" defTabSz="351433">
              <a:spcBef>
                <a:spcPct val="50000"/>
              </a:spcBef>
              <a:tabLst>
                <a:tab pos="252809" algn="l"/>
              </a:tabLst>
            </a:pPr>
            <a:r>
              <a:rPr lang="en-US" sz="2100" b="1" dirty="0">
                <a:solidFill>
                  <a:sysClr val="windowText" lastClr="000000"/>
                </a:solidFill>
              </a:rPr>
              <a:t>	= Volts = joules/Coulomb</a:t>
            </a:r>
          </a:p>
        </p:txBody>
      </p:sp>
    </p:spTree>
    <p:extLst>
      <p:ext uri="{BB962C8B-B14F-4D97-AF65-F5344CB8AC3E}">
        <p14:creationId xmlns:p14="http://schemas.microsoft.com/office/powerpoint/2010/main" val="385502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7CD9AC71-3F69-42F6-9C1C-086F68220E4C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71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DAC15DC1-A472-4CAA-B411-A11868AC7E02}" type="slidenum">
              <a:rPr lang="en-US" smtClean="0">
                <a:solidFill>
                  <a:sysClr val="windowText" lastClr="000000"/>
                </a:solidFill>
              </a:rPr>
              <a:pPr/>
              <a:t>11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717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61767" y="394463"/>
            <a:ext cx="5907087" cy="838200"/>
          </a:xfrm>
        </p:spPr>
        <p:txBody>
          <a:bodyPr vert="horz" lIns="80010" tIns="40005" rIns="80010" bIns="4000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Electric Potential </a:t>
            </a:r>
          </a:p>
        </p:txBody>
      </p:sp>
      <p:graphicFrame>
        <p:nvGraphicFramePr>
          <p:cNvPr id="717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23852060"/>
              </p:ext>
            </p:extLst>
          </p:nvPr>
        </p:nvGraphicFramePr>
        <p:xfrm>
          <a:off x="2162636" y="1932239"/>
          <a:ext cx="3695700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4" imgW="1371600" imgH="469800" progId="Equation.3">
                  <p:embed/>
                </p:oleObj>
              </mc:Choice>
              <mc:Fallback>
                <p:oleObj name="Equation" r:id="rId4" imgW="1371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36" y="1932239"/>
                        <a:ext cx="3695700" cy="1284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0045416"/>
              </p:ext>
            </p:extLst>
          </p:nvPr>
        </p:nvGraphicFramePr>
        <p:xfrm>
          <a:off x="3467083" y="3216526"/>
          <a:ext cx="1176338" cy="100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6" imgW="495000" imgH="393480" progId="Equation.3">
                  <p:embed/>
                </p:oleObj>
              </mc:Choice>
              <mc:Fallback>
                <p:oleObj name="Equation" r:id="rId6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083" y="3216526"/>
                        <a:ext cx="1176338" cy="1009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751476"/>
              </p:ext>
            </p:extLst>
          </p:nvPr>
        </p:nvGraphicFramePr>
        <p:xfrm>
          <a:off x="3497246" y="4225551"/>
          <a:ext cx="11461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8" imgW="482400" imgH="393480" progId="Equation.3">
                  <p:embed/>
                </p:oleObj>
              </mc:Choice>
              <mc:Fallback>
                <p:oleObj name="Equation" r:id="rId8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46" y="4225551"/>
                        <a:ext cx="11461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5209483"/>
              </p:ext>
            </p:extLst>
          </p:nvPr>
        </p:nvGraphicFramePr>
        <p:xfrm>
          <a:off x="3648058" y="5271344"/>
          <a:ext cx="9953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10" imgW="419040" imgH="393480" progId="Equation.3">
                  <p:embed/>
                </p:oleObj>
              </mc:Choice>
              <mc:Fallback>
                <p:oleObj name="Equation" r:id="rId10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58" y="5271344"/>
                        <a:ext cx="995363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762001" y="1411941"/>
            <a:ext cx="7695924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Field due to a single point charge q at origin</a:t>
            </a:r>
          </a:p>
        </p:txBody>
      </p:sp>
    </p:spTree>
    <p:extLst>
      <p:ext uri="{BB962C8B-B14F-4D97-AF65-F5344CB8AC3E}">
        <p14:creationId xmlns:p14="http://schemas.microsoft.com/office/powerpoint/2010/main" val="127823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42756C95-FD50-4CA3-B34E-5325CCD0804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2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03219DCB-C48F-4BE9-91F4-4E72E63DD9B1}" type="slidenum">
              <a:rPr lang="en-US" smtClean="0">
                <a:solidFill>
                  <a:sysClr val="windowText" lastClr="000000"/>
                </a:solidFill>
              </a:rPr>
              <a:pPr/>
              <a:t>12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194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6385292"/>
              </p:ext>
            </p:extLst>
          </p:nvPr>
        </p:nvGraphicFramePr>
        <p:xfrm>
          <a:off x="5470361" y="352387"/>
          <a:ext cx="33131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4" imgW="1079280" imgH="431640" progId="Equation.3">
                  <p:embed/>
                </p:oleObj>
              </mc:Choice>
              <mc:Fallback>
                <p:oleObj name="Equation" r:id="rId4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361" y="352387"/>
                        <a:ext cx="3313112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8993838"/>
              </p:ext>
            </p:extLst>
          </p:nvPr>
        </p:nvGraphicFramePr>
        <p:xfrm>
          <a:off x="6908817" y="1990908"/>
          <a:ext cx="1960562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6" imgW="685800" imgH="431640" progId="Equation.3">
                  <p:embed/>
                </p:oleObj>
              </mc:Choice>
              <mc:Fallback>
                <p:oleObj name="Equation" r:id="rId6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17" y="1990908"/>
                        <a:ext cx="1960562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4"/>
          <p:cNvSpPr txBox="1">
            <a:spLocks noChangeArrowheads="1"/>
          </p:cNvSpPr>
          <p:nvPr/>
        </p:nvSpPr>
        <p:spPr bwMode="auto">
          <a:xfrm>
            <a:off x="1128893" y="804722"/>
            <a:ext cx="2818848" cy="511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</a:rPr>
              <a:t>Gauss’s Law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28893" y="2239894"/>
            <a:ext cx="5486400" cy="5116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</a:rPr>
              <a:t>Differential form of Gauss’s Law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128893" y="3701233"/>
            <a:ext cx="4341468" cy="511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</a:rPr>
              <a:t>Poisson’s Equation</a:t>
            </a:r>
          </a:p>
        </p:txBody>
      </p:sp>
      <p:graphicFrame>
        <p:nvGraphicFramePr>
          <p:cNvPr id="819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26609"/>
              </p:ext>
            </p:extLst>
          </p:nvPr>
        </p:nvGraphicFramePr>
        <p:xfrm>
          <a:off x="6226635" y="3243446"/>
          <a:ext cx="2319130" cy="114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8" imgW="736560" imgH="431640" progId="Equation.3">
                  <p:embed/>
                </p:oleObj>
              </mc:Choice>
              <mc:Fallback>
                <p:oleObj name="Equation" r:id="rId8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635" y="3243446"/>
                        <a:ext cx="2319130" cy="1147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27"/>
          <p:cNvSpPr txBox="1">
            <a:spLocks noChangeArrowheads="1"/>
          </p:cNvSpPr>
          <p:nvPr/>
        </p:nvSpPr>
        <p:spPr bwMode="auto">
          <a:xfrm>
            <a:off x="1287734" y="4951600"/>
            <a:ext cx="4040532" cy="5112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</a:rPr>
              <a:t>Laplace's Equation</a:t>
            </a:r>
          </a:p>
        </p:txBody>
      </p:sp>
      <p:graphicFrame>
        <p:nvGraphicFramePr>
          <p:cNvPr id="819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994569"/>
              </p:ext>
            </p:extLst>
          </p:nvPr>
        </p:nvGraphicFramePr>
        <p:xfrm>
          <a:off x="6493566" y="4892162"/>
          <a:ext cx="2003011" cy="75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10" imgW="545760" imgH="203040" progId="Equation.3">
                  <p:embed/>
                </p:oleObj>
              </mc:Choice>
              <mc:Fallback>
                <p:oleObj name="Equation" r:id="rId10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566" y="4892162"/>
                        <a:ext cx="2003011" cy="7563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87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91901"/>
            <a:ext cx="8736360" cy="787783"/>
          </a:xfrm>
        </p:spPr>
        <p:txBody>
          <a:bodyPr vert="horz" lIns="80010" tIns="40005" rIns="80010" bIns="40005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Electrostatic Fields in Matter</a:t>
            </a:r>
          </a:p>
        </p:txBody>
      </p:sp>
      <p:sp>
        <p:nvSpPr>
          <p:cNvPr id="86018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E025AADA-296C-4F7A-89BD-D2C83EFAE923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34C8B774-7205-4650-8C3E-6C8030BEAF68}" type="slidenum">
              <a:rPr lang="en-US" smtClean="0">
                <a:solidFill>
                  <a:sysClr val="windowText" lastClr="000000"/>
                </a:solidFill>
              </a:rPr>
              <a:pPr/>
              <a:t>13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6022" name="Text Box 10"/>
          <p:cNvSpPr txBox="1">
            <a:spLocks noChangeArrowheads="1"/>
          </p:cNvSpPr>
          <p:nvPr/>
        </p:nvSpPr>
        <p:spPr bwMode="auto">
          <a:xfrm>
            <a:off x="916609" y="1310601"/>
            <a:ext cx="7695924" cy="751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Matter:</a:t>
            </a:r>
            <a:r>
              <a:rPr lang="en-US" sz="24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Solids, liquids, gases, metal, wood and glasses - behave differently in electric field.</a:t>
            </a:r>
          </a:p>
        </p:txBody>
      </p:sp>
      <p:sp>
        <p:nvSpPr>
          <p:cNvPr id="86023" name="Text Box 11"/>
          <p:cNvSpPr txBox="1">
            <a:spLocks noChangeArrowheads="1"/>
          </p:cNvSpPr>
          <p:nvPr/>
        </p:nvSpPr>
        <p:spPr bwMode="auto">
          <a:xfrm>
            <a:off x="1067077" y="2151529"/>
            <a:ext cx="4421533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Two Large Classes of Matter</a:t>
            </a:r>
          </a:p>
        </p:txBody>
      </p:sp>
      <p:sp>
        <p:nvSpPr>
          <p:cNvPr id="86024" name="Text Box 12"/>
          <p:cNvSpPr txBox="1">
            <a:spLocks noChangeArrowheads="1"/>
          </p:cNvSpPr>
          <p:nvPr/>
        </p:nvSpPr>
        <p:spPr bwMode="auto">
          <a:xfrm>
            <a:off x="1067077" y="2685053"/>
            <a:ext cx="3429000" cy="71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marL="325041" indent="-325041" algn="just">
              <a:lnSpc>
                <a:spcPct val="70000"/>
              </a:lnSpc>
              <a:spcBef>
                <a:spcPct val="50000"/>
              </a:spcBef>
              <a:buFontTx/>
              <a:buAutoNum type="romanLcParenBoth"/>
            </a:pPr>
            <a:r>
              <a:rPr lang="en-US" sz="2100" b="1" dirty="0">
                <a:solidFill>
                  <a:sysClr val="windowText" lastClr="000000"/>
                </a:solidFill>
              </a:rPr>
              <a:t>Conductors</a:t>
            </a:r>
          </a:p>
          <a:p>
            <a:pPr marL="325041" indent="-325041" algn="just">
              <a:lnSpc>
                <a:spcPct val="70000"/>
              </a:lnSpc>
              <a:spcBef>
                <a:spcPct val="50000"/>
              </a:spcBef>
              <a:buFontTx/>
              <a:buAutoNum type="romanLcParenBoth"/>
            </a:pPr>
            <a:r>
              <a:rPr lang="en-US" sz="2100" b="1" dirty="0">
                <a:solidFill>
                  <a:sysClr val="windowText" lastClr="000000"/>
                </a:solidFill>
              </a:rPr>
              <a:t> Dielectric</a:t>
            </a:r>
          </a:p>
        </p:txBody>
      </p:sp>
      <p:sp>
        <p:nvSpPr>
          <p:cNvPr id="86025" name="Text Box 13"/>
          <p:cNvSpPr txBox="1">
            <a:spLocks noChangeArrowheads="1"/>
          </p:cNvSpPr>
          <p:nvPr/>
        </p:nvSpPr>
        <p:spPr bwMode="auto">
          <a:xfrm>
            <a:off x="1143001" y="3515266"/>
            <a:ext cx="7469532" cy="3070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Conductors: Unlimited  supply of free charges.</a:t>
            </a:r>
          </a:p>
        </p:txBody>
      </p: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979790" y="3981088"/>
            <a:ext cx="7469532" cy="237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marL="200025" indent="-200025" algn="just">
              <a:lnSpc>
                <a:spcPct val="80000"/>
              </a:lnSpc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Dielectrics:</a:t>
            </a:r>
          </a:p>
          <a:p>
            <a:pPr marL="200025" indent="-200025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100" b="1" dirty="0">
                <a:solidFill>
                  <a:sysClr val="windowText" lastClr="000000"/>
                </a:solidFill>
              </a:rPr>
              <a:t>Charges are attached to specific atoms or molecules- No free charges. </a:t>
            </a:r>
          </a:p>
          <a:p>
            <a:pPr marL="200025" indent="-200025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100" b="1" dirty="0">
                <a:solidFill>
                  <a:sysClr val="windowText" lastClr="000000"/>
                </a:solidFill>
              </a:rPr>
              <a:t>Only possible motion - minute displacement of positive and negative charges in opposite direction.</a:t>
            </a:r>
          </a:p>
          <a:p>
            <a:pPr marL="200025" indent="-200025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100" b="1" dirty="0">
                <a:solidFill>
                  <a:sysClr val="windowText" lastClr="000000"/>
                </a:solidFill>
              </a:rPr>
              <a:t>Large fields- pull the atom apart completely (ionizing it).</a:t>
            </a:r>
          </a:p>
        </p:txBody>
      </p:sp>
    </p:spTree>
    <p:extLst>
      <p:ext uri="{BB962C8B-B14F-4D97-AF65-F5344CB8AC3E}">
        <p14:creationId xmlns:p14="http://schemas.microsoft.com/office/powerpoint/2010/main" val="354702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7391" y="305361"/>
            <a:ext cx="8382000" cy="837640"/>
          </a:xfrm>
        </p:spPr>
        <p:txBody>
          <a:bodyPr vert="horz" lIns="80010" tIns="40005" rIns="80010" bIns="4000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4100" b="1" dirty="0" smtClean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Polarization</a:t>
            </a:r>
          </a:p>
        </p:txBody>
      </p:sp>
      <p:graphicFrame>
        <p:nvGraphicFramePr>
          <p:cNvPr id="9218" name="Object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9545613"/>
              </p:ext>
            </p:extLst>
          </p:nvPr>
        </p:nvGraphicFramePr>
        <p:xfrm>
          <a:off x="4953000" y="3517900"/>
          <a:ext cx="1219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17900"/>
                        <a:ext cx="1219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9FFE17F4-BCEB-4552-8A8B-BCA1FC2FE0A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4216538" y="5983812"/>
            <a:ext cx="1980924" cy="4020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endParaRPr lang="en-US" sz="2100" b="1" dirty="0">
              <a:solidFill>
                <a:sysClr val="windowText" lastClr="000000"/>
              </a:solidFill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949049" y="1407740"/>
            <a:ext cx="7698684" cy="7255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A dielectric with charge displacements or induced dipole moment is said to be polarized.</a:t>
            </a: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1143000" y="2514321"/>
            <a:ext cx="2210077" cy="609319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4953000" y="2514321"/>
            <a:ext cx="2210077" cy="609319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27" name="Oval 8"/>
          <p:cNvSpPr>
            <a:spLocks noChangeArrowheads="1"/>
          </p:cNvSpPr>
          <p:nvPr/>
        </p:nvSpPr>
        <p:spPr bwMode="auto">
          <a:xfrm>
            <a:off x="1369391" y="2667000"/>
            <a:ext cx="3810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06" tIns="40003" rIns="80006" bIns="40003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9228" name="Oval 9"/>
          <p:cNvSpPr>
            <a:spLocks noChangeArrowheads="1"/>
          </p:cNvSpPr>
          <p:nvPr/>
        </p:nvSpPr>
        <p:spPr bwMode="auto">
          <a:xfrm>
            <a:off x="2059609" y="2667000"/>
            <a:ext cx="3810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06" tIns="40003" rIns="80006" bIns="40003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9229" name="Oval 10"/>
          <p:cNvSpPr>
            <a:spLocks noChangeArrowheads="1"/>
          </p:cNvSpPr>
          <p:nvPr/>
        </p:nvSpPr>
        <p:spPr bwMode="auto">
          <a:xfrm>
            <a:off x="2742924" y="2667000"/>
            <a:ext cx="3810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06" tIns="40003" rIns="80006" bIns="40003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9230" name="Oval 11"/>
          <p:cNvSpPr>
            <a:spLocks noChangeAspect="1" noChangeArrowheads="1"/>
          </p:cNvSpPr>
          <p:nvPr/>
        </p:nvSpPr>
        <p:spPr bwMode="auto">
          <a:xfrm>
            <a:off x="1431511" y="2651593"/>
            <a:ext cx="92489" cy="91047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31" name="Oval 12"/>
          <p:cNvSpPr>
            <a:spLocks noChangeAspect="1" noChangeArrowheads="1"/>
          </p:cNvSpPr>
          <p:nvPr/>
        </p:nvSpPr>
        <p:spPr bwMode="auto">
          <a:xfrm>
            <a:off x="2361924" y="2895321"/>
            <a:ext cx="92489" cy="92449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32" name="Oval 13"/>
          <p:cNvSpPr>
            <a:spLocks noChangeAspect="1" noChangeArrowheads="1"/>
          </p:cNvSpPr>
          <p:nvPr/>
        </p:nvSpPr>
        <p:spPr bwMode="auto">
          <a:xfrm>
            <a:off x="2803664" y="2667000"/>
            <a:ext cx="89728" cy="92449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33" name="Text Box 14"/>
          <p:cNvSpPr txBox="1">
            <a:spLocks noChangeArrowheads="1"/>
          </p:cNvSpPr>
          <p:nvPr/>
        </p:nvSpPr>
        <p:spPr bwMode="auto">
          <a:xfrm>
            <a:off x="1524000" y="2133321"/>
            <a:ext cx="1524000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ysClr val="windowText" lastClr="000000"/>
                </a:solidFill>
              </a:rPr>
              <a:t>E=0</a:t>
            </a:r>
          </a:p>
        </p:txBody>
      </p:sp>
      <p:sp>
        <p:nvSpPr>
          <p:cNvPr id="9234" name="Oval 15"/>
          <p:cNvSpPr>
            <a:spLocks noChangeArrowheads="1"/>
          </p:cNvSpPr>
          <p:nvPr/>
        </p:nvSpPr>
        <p:spPr bwMode="auto">
          <a:xfrm>
            <a:off x="5028925" y="2667001"/>
            <a:ext cx="610152" cy="22832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06" tIns="40003" rIns="80006" bIns="40003" anchor="ctr"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ysClr val="windowText" lastClr="000000"/>
                </a:solidFill>
              </a:rPr>
              <a:t>      </a:t>
            </a:r>
            <a:r>
              <a:rPr lang="en-US" b="1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5790925" y="2667001"/>
            <a:ext cx="610152" cy="22832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06" tIns="40003" rIns="80006" bIns="40003" anchor="ctr"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ysClr val="windowText" lastClr="000000"/>
                </a:solidFill>
              </a:rPr>
              <a:t>      </a:t>
            </a:r>
            <a:r>
              <a:rPr lang="en-US" b="1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6477000" y="2667001"/>
            <a:ext cx="607391" cy="22832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lIns="80006" tIns="40003" rIns="80006" bIns="40003" anchor="ctr"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ysClr val="windowText" lastClr="000000"/>
                </a:solidFill>
              </a:rPr>
              <a:t>      </a:t>
            </a:r>
            <a:r>
              <a:rPr lang="en-US" b="1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>
            <a:off x="5075859" y="2787463"/>
            <a:ext cx="13528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80010" tIns="40005" rIns="80010" bIns="40005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>
            <a:off x="5869609" y="2787463"/>
            <a:ext cx="13390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80010" tIns="40005" rIns="80010" bIns="40005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>
            <a:off x="6552924" y="2787463"/>
            <a:ext cx="1366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80010" tIns="40005" rIns="80010" bIns="40005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40" name="Line 26"/>
          <p:cNvSpPr>
            <a:spLocks noChangeShapeType="1"/>
          </p:cNvSpPr>
          <p:nvPr/>
        </p:nvSpPr>
        <p:spPr bwMode="auto">
          <a:xfrm>
            <a:off x="5258077" y="2361640"/>
            <a:ext cx="169103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80010" tIns="40005" rIns="80010" bIns="40005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41" name="Line 27"/>
          <p:cNvSpPr>
            <a:spLocks noChangeShapeType="1"/>
          </p:cNvSpPr>
          <p:nvPr/>
        </p:nvSpPr>
        <p:spPr bwMode="auto">
          <a:xfrm>
            <a:off x="7012609" y="2361640"/>
            <a:ext cx="13390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80010" tIns="40005" rIns="80010" bIns="40005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42" name="Rectangle 28"/>
          <p:cNvSpPr>
            <a:spLocks noChangeArrowheads="1"/>
          </p:cNvSpPr>
          <p:nvPr/>
        </p:nvSpPr>
        <p:spPr bwMode="auto">
          <a:xfrm>
            <a:off x="4973707" y="2147328"/>
            <a:ext cx="301036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r>
              <a:rPr lang="en-US" b="1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5869609" y="2057681"/>
            <a:ext cx="452783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ysClr val="windowText" lastClr="000000"/>
                </a:solidFill>
              </a:rPr>
              <a:t>E</a:t>
            </a:r>
          </a:p>
        </p:txBody>
      </p:sp>
      <p:sp>
        <p:nvSpPr>
          <p:cNvPr id="9244" name="Text Box 33"/>
          <p:cNvSpPr txBox="1">
            <a:spLocks noChangeArrowheads="1"/>
          </p:cNvSpPr>
          <p:nvPr/>
        </p:nvSpPr>
        <p:spPr bwMode="auto">
          <a:xfrm>
            <a:off x="1678608" y="3599380"/>
            <a:ext cx="3119783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Induced Dipole Moment</a:t>
            </a:r>
          </a:p>
        </p:txBody>
      </p:sp>
      <p:sp>
        <p:nvSpPr>
          <p:cNvPr id="9245" name="Text Box 34"/>
          <p:cNvSpPr txBox="1">
            <a:spLocks noChangeArrowheads="1"/>
          </p:cNvSpPr>
          <p:nvPr/>
        </p:nvSpPr>
        <p:spPr bwMode="auto">
          <a:xfrm>
            <a:off x="1678608" y="4329242"/>
            <a:ext cx="7012609" cy="727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constant of proportionality </a:t>
            </a:r>
            <a:r>
              <a:rPr lang="el-GR" sz="2100" b="1" dirty="0">
                <a:solidFill>
                  <a:sysClr val="windowText" lastClr="000000"/>
                </a:solidFill>
                <a:cs typeface="Arial" charset="0"/>
              </a:rPr>
              <a:t>α</a:t>
            </a:r>
            <a:r>
              <a:rPr lang="en-US" sz="2100" b="1" dirty="0">
                <a:solidFill>
                  <a:sysClr val="windowText" lastClr="000000"/>
                </a:solidFill>
                <a:cs typeface="Arial" charset="0"/>
              </a:rPr>
              <a:t> is called the atomic </a:t>
            </a:r>
            <a:r>
              <a:rPr lang="en-US" sz="2100" b="1" dirty="0" err="1">
                <a:solidFill>
                  <a:sysClr val="windowText" lastClr="000000"/>
                </a:solidFill>
                <a:cs typeface="Arial" charset="0"/>
              </a:rPr>
              <a:t>polarizability</a:t>
            </a:r>
            <a:endParaRPr lang="el-GR" sz="2100" b="1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9246" name="Text Box 37"/>
          <p:cNvSpPr txBox="1">
            <a:spLocks noChangeArrowheads="1"/>
          </p:cNvSpPr>
          <p:nvPr/>
        </p:nvSpPr>
        <p:spPr bwMode="auto">
          <a:xfrm>
            <a:off x="1678608" y="5239448"/>
            <a:ext cx="5790924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P </a:t>
            </a:r>
            <a:r>
              <a:rPr lang="el-GR" sz="2100" b="1" dirty="0">
                <a:solidFill>
                  <a:sysClr val="windowText" lastClr="000000"/>
                </a:solidFill>
                <a:cs typeface="Arial" charset="0"/>
              </a:rPr>
              <a:t>≡</a:t>
            </a:r>
            <a:r>
              <a:rPr lang="en-US" sz="2100" b="1" dirty="0">
                <a:solidFill>
                  <a:sysClr val="windowText" lastClr="000000"/>
                </a:solidFill>
                <a:cs typeface="Arial" charset="0"/>
              </a:rPr>
              <a:t> dipole moment per unit volume</a:t>
            </a:r>
            <a:endParaRPr lang="el-GR" sz="2100" b="1" dirty="0">
              <a:solidFill>
                <a:sysClr val="windowText" lastClr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9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93CEB706-ED93-41CD-AF67-75E8023D9EDC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2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95BF4B09-9DE1-4321-8B91-7EC5CBC4A9EE}" type="slidenum">
              <a:rPr lang="en-US" smtClean="0">
                <a:solidFill>
                  <a:sysClr val="windowText" lastClr="000000"/>
                </a:solidFill>
              </a:rPr>
              <a:pPr/>
              <a:t>15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542278" y="516032"/>
            <a:ext cx="8001000" cy="711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Field of a Polarized Object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560392" y="1524000"/>
            <a:ext cx="3326848" cy="2645989"/>
            <a:chOff x="3504" y="960"/>
            <a:chExt cx="2094" cy="1667"/>
          </a:xfrm>
        </p:grpSpPr>
        <p:pic>
          <p:nvPicPr>
            <p:cNvPr id="1025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960"/>
              <a:ext cx="2094" cy="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45" name="Object 7"/>
            <p:cNvGraphicFramePr>
              <a:graphicFrameLocks noChangeAspect="1"/>
            </p:cNvGraphicFramePr>
            <p:nvPr/>
          </p:nvGraphicFramePr>
          <p:xfrm>
            <a:off x="5088" y="1152"/>
            <a:ext cx="209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6" name="Equation" r:id="rId5" imgW="114120" imgH="126720" progId="Equation.3">
                    <p:embed/>
                  </p:oleObj>
                </mc:Choice>
                <mc:Fallback>
                  <p:oleObj name="Equation" r:id="rId5" imgW="1141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152"/>
                          <a:ext cx="209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005894"/>
              </p:ext>
            </p:extLst>
          </p:nvPr>
        </p:nvGraphicFramePr>
        <p:xfrm>
          <a:off x="1454150" y="1828757"/>
          <a:ext cx="28289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7" imgW="1028700" imgH="469900" progId="Equation.3">
                  <p:embed/>
                </p:oleObj>
              </mc:Choice>
              <mc:Fallback>
                <p:oleObj name="Equation" r:id="rId7" imgW="1028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1828757"/>
                        <a:ext cx="2828925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03717" y="1417508"/>
            <a:ext cx="4647924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Potential of single dipole p is</a:t>
            </a:r>
          </a:p>
        </p:txBody>
      </p:sp>
      <p:graphicFrame>
        <p:nvGraphicFramePr>
          <p:cNvPr id="102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14443"/>
              </p:ext>
            </p:extLst>
          </p:nvPr>
        </p:nvGraphicFramePr>
        <p:xfrm>
          <a:off x="1340706" y="3137853"/>
          <a:ext cx="3573945" cy="1276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9" imgW="1371600" imgH="482400" progId="Equation.3">
                  <p:embed/>
                </p:oleObj>
              </mc:Choice>
              <mc:Fallback>
                <p:oleObj name="Equation" r:id="rId9" imgW="1371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706" y="3137853"/>
                        <a:ext cx="3573945" cy="1276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529437"/>
              </p:ext>
            </p:extLst>
          </p:nvPr>
        </p:nvGraphicFramePr>
        <p:xfrm>
          <a:off x="1314686" y="4328272"/>
          <a:ext cx="7672180" cy="127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11" imgW="2616120" imgH="533160" progId="Equation.3">
                  <p:embed/>
                </p:oleObj>
              </mc:Choice>
              <mc:Fallback>
                <p:oleObj name="Equation" r:id="rId11" imgW="26161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686" y="4328272"/>
                        <a:ext cx="7672180" cy="1277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20"/>
          <p:cNvSpPr>
            <a:spLocks noChangeArrowheads="1"/>
          </p:cNvSpPr>
          <p:nvPr/>
        </p:nvSpPr>
        <p:spPr bwMode="auto">
          <a:xfrm>
            <a:off x="1419778" y="6057050"/>
            <a:ext cx="5324848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r>
              <a:rPr lang="en-US" sz="2100" b="1" dirty="0">
                <a:solidFill>
                  <a:sysClr val="windowText" lastClr="000000"/>
                </a:solidFill>
              </a:rPr>
              <a:t>Potential due to dipoles in the dielectric</a:t>
            </a:r>
          </a:p>
        </p:txBody>
      </p:sp>
    </p:spTree>
    <p:extLst>
      <p:ext uri="{BB962C8B-B14F-4D97-AF65-F5344CB8AC3E}">
        <p14:creationId xmlns:p14="http://schemas.microsoft.com/office/powerpoint/2010/main" val="128847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671E6A3F-CDD3-468D-A910-62C498144704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12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F1E26191-8205-4F55-8000-CCAD8C6815BB}" type="slidenum">
              <a:rPr lang="en-US" smtClean="0">
                <a:solidFill>
                  <a:sysClr val="windowText" lastClr="000000"/>
                </a:solidFill>
              </a:rPr>
              <a:pPr/>
              <a:t>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05420"/>
              </p:ext>
            </p:extLst>
          </p:nvPr>
        </p:nvGraphicFramePr>
        <p:xfrm>
          <a:off x="1851025" y="1833563"/>
          <a:ext cx="23129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4" imgW="673100" imgH="241300" progId="Equation.3">
                  <p:embed/>
                </p:oleObj>
              </mc:Choice>
              <mc:Fallback>
                <p:oleObj name="Equation" r:id="rId4" imgW="673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833563"/>
                        <a:ext cx="23129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5029200" y="2035483"/>
            <a:ext cx="3659808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r>
              <a:rPr lang="en-US" sz="2100" b="1" dirty="0">
                <a:solidFill>
                  <a:sysClr val="windowText" lastClr="000000"/>
                </a:solidFill>
              </a:rPr>
              <a:t>Bound charges at surface</a:t>
            </a: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180676"/>
              </p:ext>
            </p:extLst>
          </p:nvPr>
        </p:nvGraphicFramePr>
        <p:xfrm>
          <a:off x="1798638" y="2822575"/>
          <a:ext cx="26876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6" imgW="736600" imgH="241300" progId="Equation.3">
                  <p:embed/>
                </p:oleObj>
              </mc:Choice>
              <mc:Fallback>
                <p:oleObj name="Equation" r:id="rId6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2822575"/>
                        <a:ext cx="2687637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4780860" y="3067602"/>
            <a:ext cx="3681484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r>
              <a:rPr lang="en-US" sz="2100" b="1" dirty="0">
                <a:solidFill>
                  <a:sysClr val="windowText" lastClr="000000"/>
                </a:solidFill>
              </a:rPr>
              <a:t>Bound charges in volume</a:t>
            </a:r>
          </a:p>
        </p:txBody>
      </p:sp>
      <p:graphicFrame>
        <p:nvGraphicFramePr>
          <p:cNvPr id="1126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936409"/>
              </p:ext>
            </p:extLst>
          </p:nvPr>
        </p:nvGraphicFramePr>
        <p:xfrm>
          <a:off x="1372196" y="4038460"/>
          <a:ext cx="742632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8" imgW="2247900" imgH="520700" progId="Equation.3">
                  <p:embed/>
                </p:oleObj>
              </mc:Choice>
              <mc:Fallback>
                <p:oleObj name="Equation" r:id="rId8" imgW="2247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196" y="4038460"/>
                        <a:ext cx="7426325" cy="118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1471961" y="5530345"/>
            <a:ext cx="6324600" cy="727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r>
              <a:rPr lang="en-US" sz="2100" b="1" dirty="0">
                <a:solidFill>
                  <a:sysClr val="windowText" lastClr="000000"/>
                </a:solidFill>
              </a:rPr>
              <a:t>The total field is field due to bound charges plus due to free charges</a:t>
            </a:r>
          </a:p>
        </p:txBody>
      </p: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3957707" y="301159"/>
            <a:ext cx="161639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650366" y="318205"/>
            <a:ext cx="8148155" cy="711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 smtClean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Field of a Polarized Object</a:t>
            </a:r>
          </a:p>
        </p:txBody>
      </p:sp>
    </p:spTree>
    <p:extLst>
      <p:ext uri="{BB962C8B-B14F-4D97-AF65-F5344CB8AC3E}">
        <p14:creationId xmlns:p14="http://schemas.microsoft.com/office/powerpoint/2010/main" val="54114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17A6B955-DA59-47C7-8A16-0AD6F76E05C2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2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6C62EEE0-7A64-4AF3-ABBA-C83E5C475C6E}" type="slidenum">
              <a:rPr lang="en-US" smtClean="0">
                <a:solidFill>
                  <a:sysClr val="windowText" lastClr="000000"/>
                </a:solidFill>
              </a:rPr>
              <a:pPr/>
              <a:t>17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2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696" y="137289"/>
            <a:ext cx="7443787" cy="1000125"/>
          </a:xfrm>
        </p:spPr>
        <p:txBody>
          <a:bodyPr lIns="80010" tIns="40005" rIns="80010" bIns="40005">
            <a:normAutofit fontScale="9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solidFill>
                  <a:sysClr val="windowText" lastClr="000000"/>
                </a:solidFill>
              </a:rPr>
              <a:t>Gauss’s law in Dielectric</a:t>
            </a:r>
          </a:p>
        </p:txBody>
      </p:sp>
      <p:sp>
        <p:nvSpPr>
          <p:cNvPr id="123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7574" y="1499203"/>
            <a:ext cx="7086600" cy="1104900"/>
          </a:xfrm>
        </p:spPr>
        <p:txBody>
          <a:bodyPr lIns="80010" tIns="40005" rIns="80010" bIns="40005">
            <a:normAutofit/>
          </a:bodyPr>
          <a:lstStyle/>
          <a:p>
            <a:pPr algn="just" eaLnBrk="1" hangingPunct="1"/>
            <a:r>
              <a:rPr lang="en-US" sz="2100" b="1" dirty="0" smtClean="0">
                <a:solidFill>
                  <a:sysClr val="windowText" lastClr="000000"/>
                </a:solidFill>
              </a:rPr>
              <a:t>Effect of polarization is to produce accumulations of bound charges.</a:t>
            </a:r>
          </a:p>
          <a:p>
            <a:pPr algn="just" eaLnBrk="1" hangingPunct="1"/>
            <a:r>
              <a:rPr lang="en-US" sz="2100" b="1" dirty="0" smtClean="0">
                <a:solidFill>
                  <a:sysClr val="windowText" lastClr="000000"/>
                </a:solidFill>
              </a:rPr>
              <a:t>The total charge density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1723526"/>
              </p:ext>
            </p:extLst>
          </p:nvPr>
        </p:nvGraphicFramePr>
        <p:xfrm>
          <a:off x="1027574" y="2882900"/>
          <a:ext cx="17002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Equation" r:id="rId4" imgW="761760" imgH="241200" progId="Equation.3">
                  <p:embed/>
                </p:oleObj>
              </mc:Choice>
              <mc:Fallback>
                <p:oleObj name="Equation" r:id="rId4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574" y="2882900"/>
                        <a:ext cx="170021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18995083"/>
              </p:ext>
            </p:extLst>
          </p:nvPr>
        </p:nvGraphicFramePr>
        <p:xfrm>
          <a:off x="808696" y="4159629"/>
          <a:ext cx="23050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6" imgW="1282700" imgH="266700" progId="Equation.3">
                  <p:embed/>
                </p:oleObj>
              </mc:Choice>
              <mc:Fallback>
                <p:oleObj name="Equation" r:id="rId6" imgW="1282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96" y="4159629"/>
                        <a:ext cx="23050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Text Box 6"/>
          <p:cNvSpPr txBox="1">
            <a:spLocks noChangeArrowheads="1"/>
          </p:cNvSpPr>
          <p:nvPr/>
        </p:nvSpPr>
        <p:spPr bwMode="auto">
          <a:xfrm>
            <a:off x="808696" y="3570101"/>
            <a:ext cx="3199848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From Gauss’s law</a:t>
            </a:r>
          </a:p>
        </p:txBody>
      </p:sp>
      <p:graphicFrame>
        <p:nvGraphicFramePr>
          <p:cNvPr id="1229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824648"/>
              </p:ext>
            </p:extLst>
          </p:nvPr>
        </p:nvGraphicFramePr>
        <p:xfrm>
          <a:off x="1152055" y="4955568"/>
          <a:ext cx="14509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8" imgW="673100" imgH="279400" progId="Equation.3">
                  <p:embed/>
                </p:oleObj>
              </mc:Choice>
              <mc:Fallback>
                <p:oleObj name="Equation" r:id="rId8" imgW="673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055" y="4955568"/>
                        <a:ext cx="145097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18718"/>
              </p:ext>
            </p:extLst>
          </p:nvPr>
        </p:nvGraphicFramePr>
        <p:xfrm>
          <a:off x="5375952" y="5012065"/>
          <a:ext cx="1695174" cy="55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10" imgW="787320" imgH="253800" progId="Equation.3">
                  <p:embed/>
                </p:oleObj>
              </mc:Choice>
              <mc:Fallback>
                <p:oleObj name="Equation" r:id="rId10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52" y="5012065"/>
                        <a:ext cx="1695174" cy="554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5249795" y="4213412"/>
            <a:ext cx="2485929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r>
              <a:rPr lang="en-US" b="1" dirty="0">
                <a:solidFill>
                  <a:sysClr val="windowText" lastClr="000000"/>
                </a:solidFill>
              </a:rPr>
              <a:t>Displacement vector</a:t>
            </a:r>
          </a:p>
        </p:txBody>
      </p:sp>
      <p:graphicFrame>
        <p:nvGraphicFramePr>
          <p:cNvPr id="122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95739"/>
              </p:ext>
            </p:extLst>
          </p:nvPr>
        </p:nvGraphicFramePr>
        <p:xfrm>
          <a:off x="5229225" y="2820988"/>
          <a:ext cx="23320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12" imgW="965200" imgH="279400" progId="Equation.3">
                  <p:embed/>
                </p:oleObj>
              </mc:Choice>
              <mc:Fallback>
                <p:oleObj name="Equation" r:id="rId12" imgW="965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820988"/>
                        <a:ext cx="2332038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93842"/>
              </p:ext>
            </p:extLst>
          </p:nvPr>
        </p:nvGraphicFramePr>
        <p:xfrm>
          <a:off x="4853609" y="3530412"/>
          <a:ext cx="675033" cy="52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14" imgW="317160" imgH="241200" progId="Equation.3">
                  <p:embed/>
                </p:oleObj>
              </mc:Choice>
              <mc:Fallback>
                <p:oleObj name="Equation" r:id="rId14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609" y="3530412"/>
                        <a:ext cx="675033" cy="5210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5528642" y="3687295"/>
            <a:ext cx="3996358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r>
              <a:rPr lang="en-US" b="1" dirty="0">
                <a:solidFill>
                  <a:sysClr val="windowText" lastClr="000000"/>
                </a:solidFill>
              </a:rPr>
              <a:t>-Free charges enclosed </a:t>
            </a:r>
          </a:p>
        </p:txBody>
      </p:sp>
    </p:spTree>
    <p:extLst>
      <p:ext uri="{BB962C8B-B14F-4D97-AF65-F5344CB8AC3E}">
        <p14:creationId xmlns:p14="http://schemas.microsoft.com/office/powerpoint/2010/main" val="62766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2653" y="277411"/>
            <a:ext cx="6553200" cy="935691"/>
          </a:xfrm>
        </p:spPr>
        <p:txBody>
          <a:bodyPr lIns="80010" tIns="40005" rIns="80010" bIns="40005"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solidFill>
                  <a:sysClr val="windowText" lastClr="000000"/>
                </a:solidFill>
              </a:rPr>
              <a:t>Magneto-statics </a:t>
            </a:r>
          </a:p>
        </p:txBody>
      </p:sp>
      <p:sp>
        <p:nvSpPr>
          <p:cNvPr id="87046" name="Rectangle 3"/>
          <p:cNvSpPr>
            <a:spLocks noGrp="1" noChangeArrowheads="1"/>
          </p:cNvSpPr>
          <p:nvPr>
            <p:ph idx="1"/>
          </p:nvPr>
        </p:nvSpPr>
        <p:spPr>
          <a:xfrm>
            <a:off x="315887" y="1852476"/>
            <a:ext cx="8227391" cy="4527176"/>
          </a:xfrm>
        </p:spPr>
        <p:txBody>
          <a:bodyPr lIns="80010" tIns="40005" rIns="80010" bIns="40005"/>
          <a:lstStyle/>
          <a:p>
            <a:pPr algn="just" eaLnBrk="1" hangingPunct="1"/>
            <a:r>
              <a:rPr lang="en-US" sz="2500" b="1" dirty="0" smtClean="0">
                <a:solidFill>
                  <a:sysClr val="windowText" lastClr="000000"/>
                </a:solidFill>
              </a:rPr>
              <a:t>Magnetostatics</a:t>
            </a:r>
          </a:p>
          <a:p>
            <a:pPr algn="just" eaLnBrk="1" hangingPunct="1">
              <a:buFontTx/>
              <a:buNone/>
            </a:pPr>
            <a:endParaRPr lang="en-US" sz="2500" b="1" dirty="0" smtClean="0">
              <a:solidFill>
                <a:sysClr val="windowText" lastClr="000000"/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b="1" dirty="0" smtClean="0">
                <a:solidFill>
                  <a:sysClr val="windowText" lastClr="000000"/>
                </a:solidFill>
              </a:rPr>
              <a:t>Steady current produce magnetic fields that are constant in time. The theory of constant current is called magnetostatics.</a:t>
            </a:r>
          </a:p>
          <a:p>
            <a:pPr lvl="1" algn="just" eaLnBrk="1" hangingPunct="1">
              <a:buFont typeface="Wingdings" pitchFamily="2" charset="2"/>
              <a:buChar char="§"/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 lvl="1" algn="just" eaLnBrk="1" hangingPunct="1">
              <a:buFont typeface="Wingdings" pitchFamily="2" charset="2"/>
              <a:buNone/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ysClr val="windowText" lastClr="000000"/>
                </a:solidFill>
              </a:rPr>
              <a:t>Steady currents                      Constant Magnetic field;</a:t>
            </a:r>
          </a:p>
          <a:p>
            <a:pPr eaLnBrk="1" hangingPunct="1"/>
            <a:endParaRPr lang="en-US" sz="25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70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DA3610DA-CDE4-44B9-B65E-ED25B98C4051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32FD6A73-9599-4142-B6E7-69D23931570B}" type="slidenum">
              <a:rPr lang="en-US" smtClean="0">
                <a:solidFill>
                  <a:sysClr val="windowText" lastClr="000000"/>
                </a:solidFill>
              </a:rPr>
              <a:pPr/>
              <a:t>18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2647762" y="3906090"/>
            <a:ext cx="704022" cy="344581"/>
          </a:xfrm>
          <a:prstGeom prst="rightArrow">
            <a:avLst>
              <a:gd name="adj1" fmla="val 50000"/>
              <a:gd name="adj2" fmla="val 51829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5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6F9B67A7-DC3F-4F62-9045-4F56A1DBB029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33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8C87A081-6AE4-4D18-915D-E65E57E6BF61}" type="slidenum">
              <a:rPr lang="en-US" smtClean="0">
                <a:solidFill>
                  <a:sysClr val="windowText" lastClr="000000"/>
                </a:solidFill>
              </a:rPr>
              <a:pPr/>
              <a:t>19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8922" y="268941"/>
            <a:ext cx="6243322" cy="1143000"/>
          </a:xfrm>
        </p:spPr>
        <p:txBody>
          <a:bodyPr lIns="80010" tIns="40005" rIns="80010" bIns="40005"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solidFill>
                  <a:sysClr val="windowText" lastClr="000000"/>
                </a:solidFill>
              </a:rPr>
              <a:t>Magnetic Forces</a:t>
            </a:r>
          </a:p>
        </p:txBody>
      </p:sp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456925" y="1796649"/>
            <a:ext cx="2972076" cy="4655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 </a:t>
            </a:r>
            <a:r>
              <a:rPr lang="en-US" sz="2500" b="1" dirty="0">
                <a:solidFill>
                  <a:sysClr val="windowText" lastClr="000000"/>
                </a:solidFill>
              </a:rPr>
              <a:t>Lorentz Force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73416"/>
              </p:ext>
            </p:extLst>
          </p:nvPr>
        </p:nvGraphicFramePr>
        <p:xfrm>
          <a:off x="2752588" y="2264055"/>
          <a:ext cx="27797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4" imgW="1130300" imgH="317500" progId="Equation.3">
                  <p:embed/>
                </p:oleObj>
              </mc:Choice>
              <mc:Fallback>
                <p:oleObj name="Equation" r:id="rId4" imgW="1130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588" y="2264055"/>
                        <a:ext cx="2779713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597752" y="3428459"/>
            <a:ext cx="8310319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2100" b="1" dirty="0">
                <a:solidFill>
                  <a:sysClr val="windowText" lastClr="000000"/>
                </a:solidFill>
              </a:rPr>
              <a:t>The magnetic force on a segment of current carrying wire is</a:t>
            </a:r>
          </a:p>
        </p:txBody>
      </p:sp>
      <p:graphicFrame>
        <p:nvGraphicFramePr>
          <p:cNvPr id="133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835829"/>
              </p:ext>
            </p:extLst>
          </p:nvPr>
        </p:nvGraphicFramePr>
        <p:xfrm>
          <a:off x="2752587" y="3934665"/>
          <a:ext cx="3157055" cy="83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6" imgW="1066680" imgH="279360" progId="Equation.3">
                  <p:embed/>
                </p:oleObj>
              </mc:Choice>
              <mc:Fallback>
                <p:oleObj name="Equation" r:id="rId6" imgW="106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587" y="3934665"/>
                        <a:ext cx="3157055" cy="839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70961"/>
              </p:ext>
            </p:extLst>
          </p:nvPr>
        </p:nvGraphicFramePr>
        <p:xfrm>
          <a:off x="2720838" y="5013961"/>
          <a:ext cx="3188804" cy="83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8" imgW="1079280" imgH="279360" progId="Equation.3">
                  <p:embed/>
                </p:oleObj>
              </mc:Choice>
              <mc:Fallback>
                <p:oleObj name="Equation" r:id="rId8" imgW="1079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838" y="5013961"/>
                        <a:ext cx="3188804" cy="837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93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2900856" cy="1143000"/>
          </a:xfrm>
        </p:spPr>
        <p:txBody>
          <a:bodyPr lIns="80010" tIns="40005" rIns="80010" bIns="40005"/>
          <a:lstStyle/>
          <a:p>
            <a:pPr eaLnBrk="1" hangingPunct="1"/>
            <a:r>
              <a:rPr lang="en-US" dirty="0" smtClean="0">
                <a:solidFill>
                  <a:sysClr val="windowText" lastClr="000000"/>
                </a:solidFill>
              </a:rPr>
              <a:t>Layout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idx="1"/>
          </p:nvPr>
        </p:nvSpPr>
        <p:spPr>
          <a:xfrm>
            <a:off x="1096206" y="1447800"/>
            <a:ext cx="7442574" cy="4495800"/>
          </a:xfrm>
        </p:spPr>
        <p:txBody>
          <a:bodyPr lIns="80010" tIns="40005" rIns="80010" bIns="40005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500" b="1" dirty="0" smtClean="0">
              <a:solidFill>
                <a:sysClr val="windowText" lastClr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Electrostatic : Revisited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Magneto- static : Revisited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Introduction to Maxwell’s equations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Maxwell’s correction to Ampere’s law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Maxwell’s equations in vacuum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Maxwell’s equations inside matter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en-US" sz="2500" b="1" dirty="0" smtClean="0">
              <a:solidFill>
                <a:sysClr val="windowText" lastClr="000000"/>
              </a:solidFill>
            </a:endParaRPr>
          </a:p>
          <a:p>
            <a:pPr algn="just" eaLnBrk="1" hangingPunct="1">
              <a:lnSpc>
                <a:spcPct val="90000"/>
              </a:lnSpc>
              <a:buNone/>
            </a:pPr>
            <a:endParaRPr lang="en-US" sz="2500" b="1" dirty="0" smtClean="0">
              <a:solidFill>
                <a:sysClr val="windowText" lastClr="00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en-US" sz="2500" b="1" dirty="0" smtClean="0">
              <a:solidFill>
                <a:sysClr val="windowText" lastClr="00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29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AD43E0C8-BC75-41C2-8035-BCCA4C77F980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21FB4EB1-7B09-4B20-B7B7-36AF3BC2C3F0}" type="slidenum">
              <a:rPr lang="en-US" smtClean="0">
                <a:solidFill>
                  <a:sysClr val="windowText" lastClr="000000"/>
                </a:solidFill>
              </a:rPr>
              <a:pPr/>
              <a:t>2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8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7725F1DD-B125-4E33-B8BB-6330D1E1E643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43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9E9456D7-C252-4953-BCFE-106D50EAA982}" type="slidenum">
              <a:rPr lang="en-US" smtClean="0">
                <a:solidFill>
                  <a:sysClr val="windowText" lastClr="000000"/>
                </a:solidFill>
              </a:rPr>
              <a:pPr/>
              <a:t>20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Equation of Continuity</a:t>
            </a:r>
          </a:p>
        </p:txBody>
      </p:sp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456925" y="1277470"/>
            <a:ext cx="8230152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current crossing a surface </a:t>
            </a:r>
            <a:r>
              <a:rPr lang="en-US" sz="2100" b="1" dirty="0" smtClean="0">
                <a:solidFill>
                  <a:sysClr val="windowText" lastClr="000000"/>
                </a:solidFill>
              </a:rPr>
              <a:t>S </a:t>
            </a:r>
            <a:r>
              <a:rPr lang="en-US" sz="2100" b="1" dirty="0">
                <a:solidFill>
                  <a:sysClr val="windowText" lastClr="000000"/>
                </a:solidFill>
              </a:rPr>
              <a:t>can be written as</a:t>
            </a:r>
          </a:p>
        </p:txBody>
      </p:sp>
      <p:graphicFrame>
        <p:nvGraphicFramePr>
          <p:cNvPr id="143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950899"/>
              </p:ext>
            </p:extLst>
          </p:nvPr>
        </p:nvGraphicFramePr>
        <p:xfrm>
          <a:off x="1962150" y="1835150"/>
          <a:ext cx="437356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4" imgW="1600200" imgH="368300" progId="Equation.3">
                  <p:embed/>
                </p:oleObj>
              </mc:Choice>
              <mc:Fallback>
                <p:oleObj name="Equation" r:id="rId4" imgW="160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835150"/>
                        <a:ext cx="4373563" cy="10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1447800" y="4066911"/>
            <a:ext cx="6858000" cy="1535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Charge is conserved whatever flows out must come at the expense of that remaining inside - outward flow decreases the charge left in v</a:t>
            </a:r>
          </a:p>
          <a:p>
            <a:pPr algn="just">
              <a:spcBef>
                <a:spcPct val="50000"/>
              </a:spcBef>
            </a:pPr>
            <a:endParaRPr lang="en-US" sz="21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433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93022"/>
              </p:ext>
            </p:extLst>
          </p:nvPr>
        </p:nvGraphicFramePr>
        <p:xfrm>
          <a:off x="1447800" y="2760119"/>
          <a:ext cx="65246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6" imgW="2387600" imgH="469900" progId="Equation.3">
                  <p:embed/>
                </p:oleObj>
              </mc:Choice>
              <mc:Fallback>
                <p:oleObj name="Equation" r:id="rId6" imgW="238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60119"/>
                        <a:ext cx="6524625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3276600" y="6077491"/>
            <a:ext cx="327991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434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6850"/>
              </p:ext>
            </p:extLst>
          </p:nvPr>
        </p:nvGraphicFramePr>
        <p:xfrm>
          <a:off x="1730927" y="4950366"/>
          <a:ext cx="21177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Equation" r:id="rId8" imgW="774700" imgH="406400" progId="Equation.3">
                  <p:embed/>
                </p:oleObj>
              </mc:Choice>
              <mc:Fallback>
                <p:oleObj name="Equation" r:id="rId8" imgW="774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927" y="4950366"/>
                        <a:ext cx="2117725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4020290" y="5451662"/>
            <a:ext cx="4109555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This is called equation of continuity</a:t>
            </a:r>
          </a:p>
        </p:txBody>
      </p:sp>
    </p:spTree>
    <p:extLst>
      <p:ext uri="{BB962C8B-B14F-4D97-AF65-F5344CB8AC3E}">
        <p14:creationId xmlns:p14="http://schemas.microsoft.com/office/powerpoint/2010/main" val="91272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02BED65E-7769-4DF4-B338-D0E0D8E58119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70E479DB-A6E7-4E41-8954-EE6CB94EB2EA}" type="slidenum">
              <a:rPr lang="en-US" smtClean="0">
                <a:solidFill>
                  <a:sysClr val="windowText" lastClr="000000"/>
                </a:solidFill>
              </a:rPr>
              <a:pPr/>
              <a:t>21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Equation of Continuity 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988391" y="3353361"/>
            <a:ext cx="6858000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81000" y="1277470"/>
            <a:ext cx="8306077" cy="1373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In Magnetostatic steady currents flow in the wire and its magnitude </a:t>
            </a:r>
            <a:r>
              <a:rPr lang="en-US" sz="2100" b="1" dirty="0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100" b="1" dirty="0">
                <a:solidFill>
                  <a:sysClr val="windowText" lastClr="000000"/>
                </a:solidFill>
              </a:rPr>
              <a:t> must be the same along the line- otherwise charge would be pilling up some where and current can not be maintained indefinitely. </a:t>
            </a:r>
          </a:p>
        </p:txBody>
      </p:sp>
      <p:graphicFrame>
        <p:nvGraphicFramePr>
          <p:cNvPr id="153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95271"/>
              </p:ext>
            </p:extLst>
          </p:nvPr>
        </p:nvGraphicFramePr>
        <p:xfrm>
          <a:off x="3525631" y="2755247"/>
          <a:ext cx="1286565" cy="109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631" y="2755247"/>
                        <a:ext cx="1286565" cy="1093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35609" y="3832412"/>
            <a:ext cx="7389468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In Magnetostatic and equation of continuity</a:t>
            </a:r>
          </a:p>
        </p:txBody>
      </p:sp>
      <p:graphicFrame>
        <p:nvGraphicFramePr>
          <p:cNvPr id="1536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31491"/>
              </p:ext>
            </p:extLst>
          </p:nvPr>
        </p:nvGraphicFramePr>
        <p:xfrm>
          <a:off x="3598863" y="4259263"/>
          <a:ext cx="20177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6" imgW="571500" imgH="203200" progId="Equation.3">
                  <p:embed/>
                </p:oleObj>
              </mc:Choice>
              <mc:Fallback>
                <p:oleObj name="Equation" r:id="rId6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4259263"/>
                        <a:ext cx="2017712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35608" y="5378824"/>
            <a:ext cx="8227391" cy="6347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Steady Currents: The flow of charges that has been going on forever - never increasing - never decreasing</a:t>
            </a:r>
            <a:r>
              <a:rPr lang="en-US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89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2AB8C620-0E8D-42A5-8913-F8010CA2B712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63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6C20B593-9077-43AA-B6C2-36448156D393}" type="slidenum">
              <a:rPr lang="en-US" smtClean="0">
                <a:solidFill>
                  <a:sysClr val="windowText" lastClr="000000"/>
                </a:solidFill>
              </a:rPr>
              <a:pPr/>
              <a:t>22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6398" name="Rectangle 4"/>
          <p:cNvSpPr>
            <a:spLocks noChangeArrowheads="1"/>
          </p:cNvSpPr>
          <p:nvPr/>
        </p:nvSpPr>
        <p:spPr bwMode="auto">
          <a:xfrm>
            <a:off x="508000" y="228579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Magnetostatic and Current Distributions</a:t>
            </a:r>
          </a:p>
        </p:txBody>
      </p:sp>
      <p:sp>
        <p:nvSpPr>
          <p:cNvPr id="16399" name="Text Box 7"/>
          <p:cNvSpPr txBox="1">
            <a:spLocks noChangeArrowheads="1"/>
          </p:cNvSpPr>
          <p:nvPr/>
        </p:nvSpPr>
        <p:spPr bwMode="auto">
          <a:xfrm>
            <a:off x="686076" y="1606643"/>
            <a:ext cx="3731315" cy="470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500" b="1" dirty="0" err="1">
                <a:solidFill>
                  <a:sysClr val="windowText" lastClr="000000"/>
                </a:solidFill>
              </a:rPr>
              <a:t>Biot</a:t>
            </a:r>
            <a:r>
              <a:rPr lang="en-US" sz="2500" b="1" dirty="0">
                <a:solidFill>
                  <a:sysClr val="windowText" lastClr="000000"/>
                </a:solidFill>
              </a:rPr>
              <a:t> and </a:t>
            </a:r>
            <a:r>
              <a:rPr lang="en-US" sz="2500" b="1" dirty="0" err="1">
                <a:solidFill>
                  <a:sysClr val="windowText" lastClr="000000"/>
                </a:solidFill>
              </a:rPr>
              <a:t>Savart</a:t>
            </a:r>
            <a:r>
              <a:rPr lang="en-US" sz="2500" b="1" dirty="0">
                <a:solidFill>
                  <a:sysClr val="windowText" lastClr="000000"/>
                </a:solidFill>
              </a:rPr>
              <a:t> Law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041977" y="1474756"/>
            <a:ext cx="2715315" cy="2895320"/>
            <a:chOff x="3888" y="1200"/>
            <a:chExt cx="1712" cy="1824"/>
          </a:xfrm>
        </p:grpSpPr>
        <p:sp>
          <p:nvSpPr>
            <p:cNvPr id="16406" name="Freeform 11"/>
            <p:cNvSpPr>
              <a:spLocks/>
            </p:cNvSpPr>
            <p:nvPr/>
          </p:nvSpPr>
          <p:spPr bwMode="auto">
            <a:xfrm>
              <a:off x="3888" y="1344"/>
              <a:ext cx="1650" cy="1241"/>
            </a:xfrm>
            <a:custGeom>
              <a:avLst/>
              <a:gdLst>
                <a:gd name="T0" fmla="*/ 1650 w 1650"/>
                <a:gd name="T1" fmla="*/ 127 h 1241"/>
                <a:gd name="T2" fmla="*/ 1392 w 1650"/>
                <a:gd name="T3" fmla="*/ 41 h 1241"/>
                <a:gd name="T4" fmla="*/ 737 w 1650"/>
                <a:gd name="T5" fmla="*/ 375 h 1241"/>
                <a:gd name="T6" fmla="*/ 144 w 1650"/>
                <a:gd name="T7" fmla="*/ 857 h 1241"/>
                <a:gd name="T8" fmla="*/ 0 w 1650"/>
                <a:gd name="T9" fmla="*/ 1241 h 1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0"/>
                <a:gd name="T16" fmla="*/ 0 h 1241"/>
                <a:gd name="T17" fmla="*/ 1650 w 1650"/>
                <a:gd name="T18" fmla="*/ 1241 h 1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0" h="1241">
                  <a:moveTo>
                    <a:pt x="1650" y="127"/>
                  </a:moveTo>
                  <a:cubicBezTo>
                    <a:pt x="1609" y="113"/>
                    <a:pt x="1544" y="0"/>
                    <a:pt x="1392" y="41"/>
                  </a:cubicBezTo>
                  <a:cubicBezTo>
                    <a:pt x="1240" y="82"/>
                    <a:pt x="945" y="239"/>
                    <a:pt x="737" y="375"/>
                  </a:cubicBezTo>
                  <a:cubicBezTo>
                    <a:pt x="529" y="511"/>
                    <a:pt x="267" y="713"/>
                    <a:pt x="144" y="857"/>
                  </a:cubicBezTo>
                  <a:cubicBezTo>
                    <a:pt x="21" y="1001"/>
                    <a:pt x="24" y="1177"/>
                    <a:pt x="0" y="1241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6407" name="Line 12"/>
            <p:cNvSpPr>
              <a:spLocks noChangeShapeType="1"/>
            </p:cNvSpPr>
            <p:nvPr/>
          </p:nvSpPr>
          <p:spPr bwMode="auto">
            <a:xfrm flipV="1">
              <a:off x="4464" y="1680"/>
              <a:ext cx="240" cy="144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6408" name="Line 13"/>
            <p:cNvSpPr>
              <a:spLocks noChangeShapeType="1"/>
            </p:cNvSpPr>
            <p:nvPr/>
          </p:nvSpPr>
          <p:spPr bwMode="auto">
            <a:xfrm>
              <a:off x="4608" y="1776"/>
              <a:ext cx="672" cy="9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6409" name="Oval 14"/>
            <p:cNvSpPr>
              <a:spLocks noChangeAspect="1" noChangeArrowheads="1"/>
            </p:cNvSpPr>
            <p:nvPr/>
          </p:nvSpPr>
          <p:spPr bwMode="auto">
            <a:xfrm>
              <a:off x="5280" y="2688"/>
              <a:ext cx="58" cy="5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6410" name="Line 15"/>
            <p:cNvSpPr>
              <a:spLocks noChangeShapeType="1"/>
            </p:cNvSpPr>
            <p:nvPr/>
          </p:nvSpPr>
          <p:spPr bwMode="auto">
            <a:xfrm flipV="1">
              <a:off x="5328" y="2112"/>
              <a:ext cx="96" cy="5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6411" name="Line 17"/>
            <p:cNvSpPr>
              <a:spLocks noChangeShapeType="1"/>
            </p:cNvSpPr>
            <p:nvPr/>
          </p:nvSpPr>
          <p:spPr bwMode="auto">
            <a:xfrm flipH="1">
              <a:off x="4944" y="1440"/>
              <a:ext cx="192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16390" name="Object 18"/>
            <p:cNvGraphicFramePr>
              <a:graphicFrameLocks noChangeAspect="1"/>
            </p:cNvGraphicFramePr>
            <p:nvPr/>
          </p:nvGraphicFramePr>
          <p:xfrm>
            <a:off x="4944" y="1200"/>
            <a:ext cx="18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0" name="Equation" r:id="rId4" imgW="126720" imgH="164880" progId="Equation.3">
                    <p:embed/>
                  </p:oleObj>
                </mc:Choice>
                <mc:Fallback>
                  <p:oleObj name="Equation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200"/>
                          <a:ext cx="18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19"/>
            <p:cNvGraphicFramePr>
              <a:graphicFrameLocks noChangeAspect="1"/>
            </p:cNvGraphicFramePr>
            <p:nvPr/>
          </p:nvGraphicFramePr>
          <p:xfrm>
            <a:off x="4368" y="1409"/>
            <a:ext cx="301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1" name="Equation" r:id="rId6" imgW="203040" imgH="215640" progId="Equation.3">
                    <p:embed/>
                  </p:oleObj>
                </mc:Choice>
                <mc:Fallback>
                  <p:oleObj name="Equation" r:id="rId6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409"/>
                          <a:ext cx="301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20"/>
            <p:cNvGraphicFramePr>
              <a:graphicFrameLocks noChangeAspect="1"/>
            </p:cNvGraphicFramePr>
            <p:nvPr/>
          </p:nvGraphicFramePr>
          <p:xfrm>
            <a:off x="4944" y="2016"/>
            <a:ext cx="18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2" name="Equation" r:id="rId8" imgW="126720" imgH="164880" progId="Equation.3">
                    <p:embed/>
                  </p:oleObj>
                </mc:Choice>
                <mc:Fallback>
                  <p:oleObj name="Equation" r:id="rId8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2016"/>
                          <a:ext cx="18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21"/>
            <p:cNvGraphicFramePr>
              <a:graphicFrameLocks noChangeAspect="1"/>
            </p:cNvGraphicFramePr>
            <p:nvPr/>
          </p:nvGraphicFramePr>
          <p:xfrm>
            <a:off x="5184" y="2780"/>
            <a:ext cx="226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3" name="Equation" r:id="rId10" imgW="152280" imgH="164880" progId="Equation.3">
                    <p:embed/>
                  </p:oleObj>
                </mc:Choice>
                <mc:Fallback>
                  <p:oleObj name="Equation" r:id="rId10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2780"/>
                          <a:ext cx="226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4" name="Object 22"/>
            <p:cNvGraphicFramePr>
              <a:graphicFrameLocks noChangeAspect="1"/>
            </p:cNvGraphicFramePr>
            <p:nvPr/>
          </p:nvGraphicFramePr>
          <p:xfrm>
            <a:off x="5280" y="1824"/>
            <a:ext cx="320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4" name="Equation" r:id="rId12" imgW="215640" imgH="215640" progId="Equation.3">
                    <p:embed/>
                  </p:oleObj>
                </mc:Choice>
                <mc:Fallback>
                  <p:oleObj name="Equation" r:id="rId12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1824"/>
                          <a:ext cx="320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8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782889"/>
              </p:ext>
            </p:extLst>
          </p:nvPr>
        </p:nvGraphicFramePr>
        <p:xfrm>
          <a:off x="1148522" y="2115112"/>
          <a:ext cx="2959652" cy="116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5" name="Equation" r:id="rId14" imgW="1257120" imgH="495000" progId="Equation.3">
                  <p:embed/>
                </p:oleObj>
              </mc:Choice>
              <mc:Fallback>
                <p:oleObj name="Equation" r:id="rId14" imgW="12571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522" y="2115112"/>
                        <a:ext cx="2959652" cy="1161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20098"/>
              </p:ext>
            </p:extLst>
          </p:nvPr>
        </p:nvGraphicFramePr>
        <p:xfrm>
          <a:off x="1148522" y="3276321"/>
          <a:ext cx="525946" cy="53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Equation" r:id="rId16" imgW="177480" imgH="177480" progId="Equation.3">
                  <p:embed/>
                </p:oleObj>
              </mc:Choice>
              <mc:Fallback>
                <p:oleObj name="Equation" r:id="rId1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522" y="3276321"/>
                        <a:ext cx="525946" cy="533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2059609" y="3885640"/>
            <a:ext cx="1826316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6402" name="Text Box 27"/>
          <p:cNvSpPr txBox="1">
            <a:spLocks noChangeArrowheads="1"/>
          </p:cNvSpPr>
          <p:nvPr/>
        </p:nvSpPr>
        <p:spPr bwMode="auto">
          <a:xfrm>
            <a:off x="1750391" y="3429000"/>
            <a:ext cx="3888685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is an element of length</a:t>
            </a:r>
            <a:r>
              <a:rPr lang="en-US" dirty="0">
                <a:solidFill>
                  <a:sysClr val="windowText" lastClr="000000"/>
                </a:solidFill>
              </a:rPr>
              <a:t>.</a:t>
            </a:r>
          </a:p>
        </p:txBody>
      </p:sp>
      <p:graphicFrame>
        <p:nvGraphicFramePr>
          <p:cNvPr id="1638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31121"/>
              </p:ext>
            </p:extLst>
          </p:nvPr>
        </p:nvGraphicFramePr>
        <p:xfrm>
          <a:off x="1147142" y="3810000"/>
          <a:ext cx="354771" cy="46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18" imgW="126720" imgH="164880" progId="Equation.3">
                  <p:embed/>
                </p:oleObj>
              </mc:Choice>
              <mc:Fallback>
                <p:oleObj name="Equation" r:id="rId1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142" y="3810000"/>
                        <a:ext cx="354771" cy="467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 Box 30"/>
          <p:cNvSpPr txBox="1">
            <a:spLocks noChangeArrowheads="1"/>
          </p:cNvSpPr>
          <p:nvPr/>
        </p:nvSpPr>
        <p:spPr bwMode="auto">
          <a:xfrm>
            <a:off x="1524000" y="3966882"/>
            <a:ext cx="4345609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vector from source to point p.</a:t>
            </a:r>
          </a:p>
        </p:txBody>
      </p:sp>
      <p:graphicFrame>
        <p:nvGraphicFramePr>
          <p:cNvPr id="1638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710452"/>
              </p:ext>
            </p:extLst>
          </p:nvPr>
        </p:nvGraphicFramePr>
        <p:xfrm>
          <a:off x="1100208" y="4504765"/>
          <a:ext cx="438978" cy="53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Equation" r:id="rId20" imgW="190440" imgH="228600" progId="Equation.3">
                  <p:embed/>
                </p:oleObj>
              </mc:Choice>
              <mc:Fallback>
                <p:oleObj name="Equation" r:id="rId20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208" y="4504765"/>
                        <a:ext cx="438978" cy="533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Text Box 32"/>
          <p:cNvSpPr txBox="1">
            <a:spLocks noChangeArrowheads="1"/>
          </p:cNvSpPr>
          <p:nvPr/>
        </p:nvSpPr>
        <p:spPr bwMode="auto">
          <a:xfrm>
            <a:off x="1600200" y="4648200"/>
            <a:ext cx="4039152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Permeability of free space.</a:t>
            </a:r>
          </a:p>
        </p:txBody>
      </p:sp>
      <p:sp>
        <p:nvSpPr>
          <p:cNvPr id="16405" name="Text Box 35"/>
          <p:cNvSpPr txBox="1">
            <a:spLocks noChangeArrowheads="1"/>
          </p:cNvSpPr>
          <p:nvPr/>
        </p:nvSpPr>
        <p:spPr bwMode="auto">
          <a:xfrm>
            <a:off x="1218925" y="5258360"/>
            <a:ext cx="4039152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Unit of B = N/Am = Tesla (T)</a:t>
            </a:r>
          </a:p>
        </p:txBody>
      </p:sp>
    </p:spTree>
    <p:extLst>
      <p:ext uri="{BB962C8B-B14F-4D97-AF65-F5344CB8AC3E}">
        <p14:creationId xmlns:p14="http://schemas.microsoft.com/office/powerpoint/2010/main" val="288770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F9F691FA-3133-4557-8498-0E6489D6249E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F4A3D089-39E3-4129-B29E-7E09886DC4B9}" type="slidenum">
              <a:rPr lang="en-US" smtClean="0">
                <a:solidFill>
                  <a:sysClr val="windowText" lastClr="000000"/>
                </a:solidFill>
              </a:rPr>
              <a:pPr/>
              <a:t>23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228600" y="75640"/>
            <a:ext cx="8763000" cy="1342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 err="1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Biot</a:t>
            </a: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en-US" sz="4100" b="1" dirty="0" err="1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Savart</a:t>
            </a: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Law for Surface and Volume Currents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501536"/>
              </p:ext>
            </p:extLst>
          </p:nvPr>
        </p:nvGraphicFramePr>
        <p:xfrm>
          <a:off x="1715880" y="1922292"/>
          <a:ext cx="3772729" cy="164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4" imgW="1130040" imgH="495000" progId="Equation.3">
                  <p:embed/>
                </p:oleObj>
              </mc:Choice>
              <mc:Fallback>
                <p:oleObj name="Equation" r:id="rId4" imgW="11300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880" y="1922292"/>
                        <a:ext cx="3772729" cy="1647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5715000" y="2520112"/>
            <a:ext cx="2976217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For Surface Currents</a:t>
            </a:r>
          </a:p>
        </p:txBody>
      </p:sp>
      <p:graphicFrame>
        <p:nvGraphicFramePr>
          <p:cNvPr id="174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50025"/>
              </p:ext>
            </p:extLst>
          </p:nvPr>
        </p:nvGraphicFramePr>
        <p:xfrm>
          <a:off x="1633055" y="3657321"/>
          <a:ext cx="3666435" cy="164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6" imgW="1117440" imgH="495000" progId="Equation.3">
                  <p:embed/>
                </p:oleObj>
              </mc:Choice>
              <mc:Fallback>
                <p:oleObj name="Equation" r:id="rId6" imgW="1117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055" y="3657321"/>
                        <a:ext cx="3666435" cy="1648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5488609" y="4249831"/>
            <a:ext cx="2969316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For Volume Currents</a:t>
            </a:r>
          </a:p>
        </p:txBody>
      </p:sp>
    </p:spTree>
    <p:extLst>
      <p:ext uri="{BB962C8B-B14F-4D97-AF65-F5344CB8AC3E}">
        <p14:creationId xmlns:p14="http://schemas.microsoft.com/office/powerpoint/2010/main" val="185845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C067A345-C54D-4245-99CF-E8A0F483709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84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539E2214-D584-46A7-8864-C6007993DEA3}" type="slidenum">
              <a:rPr lang="en-US" smtClean="0">
                <a:solidFill>
                  <a:sysClr val="windowText" lastClr="000000"/>
                </a:solidFill>
              </a:rPr>
              <a:pPr/>
              <a:t>24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8448" name="Rectangle 4"/>
          <p:cNvSpPr>
            <a:spLocks noChangeArrowheads="1"/>
          </p:cNvSpPr>
          <p:nvPr/>
        </p:nvSpPr>
        <p:spPr bwMode="auto">
          <a:xfrm>
            <a:off x="172555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Force between two parallel wires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20077" y="1295681"/>
            <a:ext cx="2915478" cy="3840816"/>
            <a:chOff x="3792" y="816"/>
            <a:chExt cx="1837" cy="2420"/>
          </a:xfrm>
        </p:grpSpPr>
        <p:sp>
          <p:nvSpPr>
            <p:cNvPr id="18453" name="Line 5"/>
            <p:cNvSpPr>
              <a:spLocks noChangeShapeType="1"/>
            </p:cNvSpPr>
            <p:nvPr/>
          </p:nvSpPr>
          <p:spPr bwMode="auto">
            <a:xfrm flipV="1">
              <a:off x="4032" y="816"/>
              <a:ext cx="0" cy="20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8454" name="Line 6"/>
            <p:cNvSpPr>
              <a:spLocks noChangeShapeType="1"/>
            </p:cNvSpPr>
            <p:nvPr/>
          </p:nvSpPr>
          <p:spPr bwMode="auto">
            <a:xfrm flipV="1">
              <a:off x="5232" y="816"/>
              <a:ext cx="0" cy="20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8455" name="Line 8"/>
            <p:cNvSpPr>
              <a:spLocks noChangeShapeType="1"/>
            </p:cNvSpPr>
            <p:nvPr/>
          </p:nvSpPr>
          <p:spPr bwMode="auto">
            <a:xfrm>
              <a:off x="4032" y="1920"/>
              <a:ext cx="1209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arrow" w="med" len="med"/>
              <a:tailEnd type="arrow" w="lg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18437" name="Object 9"/>
            <p:cNvGraphicFramePr>
              <a:graphicFrameLocks noChangeAspect="1"/>
            </p:cNvGraphicFramePr>
            <p:nvPr/>
          </p:nvGraphicFramePr>
          <p:xfrm>
            <a:off x="3792" y="960"/>
            <a:ext cx="199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8" name="Equation" r:id="rId4" imgW="139680" imgH="215640" progId="Equation.3">
                    <p:embed/>
                  </p:oleObj>
                </mc:Choice>
                <mc:Fallback>
                  <p:oleObj name="Equation" r:id="rId4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960"/>
                          <a:ext cx="199" cy="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8" name="Object 10"/>
            <p:cNvGraphicFramePr>
              <a:graphicFrameLocks noChangeAspect="1"/>
            </p:cNvGraphicFramePr>
            <p:nvPr/>
          </p:nvGraphicFramePr>
          <p:xfrm>
            <a:off x="5232" y="960"/>
            <a:ext cx="235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9" name="Equation" r:id="rId6" imgW="164880" imgH="215640" progId="Equation.3">
                    <p:embed/>
                  </p:oleObj>
                </mc:Choice>
                <mc:Fallback>
                  <p:oleObj name="Equation" r:id="rId6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960"/>
                          <a:ext cx="235" cy="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11"/>
            <p:cNvGraphicFramePr>
              <a:graphicFrameLocks noChangeAspect="1"/>
            </p:cNvGraphicFramePr>
            <p:nvPr/>
          </p:nvGraphicFramePr>
          <p:xfrm>
            <a:off x="4512" y="1968"/>
            <a:ext cx="199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0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1968"/>
                          <a:ext cx="199" cy="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5232" y="1488"/>
              <a:ext cx="0" cy="24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18440" name="Object 13"/>
            <p:cNvGraphicFramePr>
              <a:graphicFrameLocks noChangeAspect="1"/>
            </p:cNvGraphicFramePr>
            <p:nvPr/>
          </p:nvGraphicFramePr>
          <p:xfrm>
            <a:off x="5280" y="1344"/>
            <a:ext cx="253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1" name="Equation" r:id="rId10" imgW="177480" imgH="177480" progId="Equation.3">
                    <p:embed/>
                  </p:oleObj>
                </mc:Choice>
                <mc:Fallback>
                  <p:oleObj name="Equation" r:id="rId10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1344"/>
                          <a:ext cx="253" cy="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7" name="Line 15"/>
            <p:cNvSpPr>
              <a:spLocks noChangeShapeType="1"/>
            </p:cNvSpPr>
            <p:nvPr/>
          </p:nvSpPr>
          <p:spPr bwMode="auto">
            <a:xfrm flipV="1">
              <a:off x="5232" y="1488"/>
              <a:ext cx="336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18441" name="Object 16"/>
            <p:cNvGraphicFramePr>
              <a:graphicFrameLocks noChangeAspect="1"/>
            </p:cNvGraphicFramePr>
            <p:nvPr/>
          </p:nvGraphicFramePr>
          <p:xfrm>
            <a:off x="5376" y="1536"/>
            <a:ext cx="253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2" name="Equation" r:id="rId12" imgW="177480" imgH="215640" progId="Equation.3">
                    <p:embed/>
                  </p:oleObj>
                </mc:Choice>
                <mc:Fallback>
                  <p:oleObj name="Equation" r:id="rId12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1536"/>
                          <a:ext cx="253" cy="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8" name="Line 17"/>
            <p:cNvSpPr>
              <a:spLocks noChangeShapeType="1"/>
            </p:cNvSpPr>
            <p:nvPr/>
          </p:nvSpPr>
          <p:spPr bwMode="auto">
            <a:xfrm flipH="1">
              <a:off x="4944" y="1728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18442" name="Object 18"/>
            <p:cNvGraphicFramePr>
              <a:graphicFrameLocks noChangeAspect="1"/>
            </p:cNvGraphicFramePr>
            <p:nvPr/>
          </p:nvGraphicFramePr>
          <p:xfrm>
            <a:off x="4752" y="1392"/>
            <a:ext cx="32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3" name="Equation" r:id="rId14" imgW="228600" imgH="177480" progId="Equation.3">
                    <p:embed/>
                  </p:oleObj>
                </mc:Choice>
                <mc:Fallback>
                  <p:oleObj name="Equation" r:id="rId14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392"/>
                          <a:ext cx="326" cy="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19"/>
            <p:cNvGraphicFramePr>
              <a:graphicFrameLocks noChangeAspect="1"/>
            </p:cNvGraphicFramePr>
            <p:nvPr/>
          </p:nvGraphicFramePr>
          <p:xfrm>
            <a:off x="3888" y="2928"/>
            <a:ext cx="271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4" name="Equation" r:id="rId16" imgW="190440" imgH="215640" progId="Equation.3">
                    <p:embed/>
                  </p:oleObj>
                </mc:Choice>
                <mc:Fallback>
                  <p:oleObj name="Equation" r:id="rId16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928"/>
                          <a:ext cx="271" cy="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20"/>
            <p:cNvGraphicFramePr>
              <a:graphicFrameLocks noChangeAspect="1"/>
            </p:cNvGraphicFramePr>
            <p:nvPr/>
          </p:nvGraphicFramePr>
          <p:xfrm>
            <a:off x="5088" y="2928"/>
            <a:ext cx="308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5" name="Equation" r:id="rId18" imgW="215640" imgH="215640" progId="Equation.3">
                    <p:embed/>
                  </p:oleObj>
                </mc:Choice>
                <mc:Fallback>
                  <p:oleObj name="Equation" r:id="rId18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928"/>
                          <a:ext cx="308" cy="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0" name="Text Box 22"/>
          <p:cNvSpPr txBox="1">
            <a:spLocks noChangeArrowheads="1"/>
          </p:cNvSpPr>
          <p:nvPr/>
        </p:nvSpPr>
        <p:spPr bwMode="auto">
          <a:xfrm>
            <a:off x="381000" y="1210236"/>
            <a:ext cx="5179391" cy="727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magnetic field at (2) due to current </a:t>
            </a:r>
            <a:r>
              <a:rPr lang="en-US" sz="2100" b="1" dirty="0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100" b="1" baseline="-25000" dirty="0">
                <a:solidFill>
                  <a:sysClr val="windowText" lastClr="000000"/>
                </a:solidFill>
              </a:rPr>
              <a:t>1</a:t>
            </a:r>
            <a:r>
              <a:rPr lang="en-US" sz="2100" b="1" dirty="0">
                <a:solidFill>
                  <a:sysClr val="windowText" lastClr="000000"/>
                </a:solidFill>
              </a:rPr>
              <a:t> is</a:t>
            </a:r>
          </a:p>
        </p:txBody>
      </p:sp>
      <p:graphicFrame>
        <p:nvGraphicFramePr>
          <p:cNvPr id="1843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6533"/>
              </p:ext>
            </p:extLst>
          </p:nvPr>
        </p:nvGraphicFramePr>
        <p:xfrm>
          <a:off x="702642" y="1829360"/>
          <a:ext cx="2025097" cy="129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" name="Equation" r:id="rId20" imgW="622080" imgH="393480" progId="Equation.3">
                  <p:embed/>
                </p:oleObj>
              </mc:Choice>
              <mc:Fallback>
                <p:oleObj name="Equation" r:id="rId20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42" y="1829360"/>
                        <a:ext cx="2025097" cy="1299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Text Box 24"/>
          <p:cNvSpPr txBox="1">
            <a:spLocks noChangeArrowheads="1"/>
          </p:cNvSpPr>
          <p:nvPr/>
        </p:nvSpPr>
        <p:spPr bwMode="auto">
          <a:xfrm>
            <a:off x="2972077" y="2210360"/>
            <a:ext cx="2818848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Points inside</a:t>
            </a:r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762000" y="3160059"/>
            <a:ext cx="3202609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Magnetic force law</a:t>
            </a:r>
          </a:p>
        </p:txBody>
      </p:sp>
      <p:graphicFrame>
        <p:nvGraphicFramePr>
          <p:cNvPr id="1843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433204"/>
              </p:ext>
            </p:extLst>
          </p:nvPr>
        </p:nvGraphicFramePr>
        <p:xfrm>
          <a:off x="779946" y="3765177"/>
          <a:ext cx="3302000" cy="83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7" name="Equation" r:id="rId22" imgW="1117440" imgH="279360" progId="Equation.3">
                  <p:embed/>
                </p:oleObj>
              </mc:Choice>
              <mc:Fallback>
                <p:oleObj name="Equation" r:id="rId22" imgW="1117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46" y="3765177"/>
                        <a:ext cx="3302000" cy="837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613951"/>
              </p:ext>
            </p:extLst>
          </p:nvPr>
        </p:nvGraphicFramePr>
        <p:xfrm>
          <a:off x="981075" y="4764088"/>
          <a:ext cx="43545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" name="Equation" r:id="rId24" imgW="1473200" imgH="508000" progId="Equation.3">
                  <p:embed/>
                </p:oleObj>
              </mc:Choice>
              <mc:Fallback>
                <p:oleObj name="Equation" r:id="rId24" imgW="1473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4764088"/>
                        <a:ext cx="4354513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40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1332104F-7761-4344-BB81-5168CA9F37E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E6E36E15-D033-4ECB-B3F0-394736443849}" type="slidenum">
              <a:rPr lang="en-US" smtClean="0">
                <a:solidFill>
                  <a:sysClr val="windowText" lastClr="000000"/>
                </a:solidFill>
              </a:rPr>
              <a:pPr/>
              <a:t>25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499649"/>
              </p:ext>
            </p:extLst>
          </p:nvPr>
        </p:nvGraphicFramePr>
        <p:xfrm>
          <a:off x="2001631" y="1448361"/>
          <a:ext cx="2890630" cy="118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4" imgW="977760" imgH="393480" progId="Equation.3">
                  <p:embed/>
                </p:oleObj>
              </mc:Choice>
              <mc:Fallback>
                <p:oleObj name="Equation" r:id="rId4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31" y="1448361"/>
                        <a:ext cx="2890630" cy="1180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7392" y="2891118"/>
            <a:ext cx="8310217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total force is infinite but force per unit length is</a:t>
            </a:r>
          </a:p>
        </p:txBody>
      </p:sp>
      <p:graphicFrame>
        <p:nvGraphicFramePr>
          <p:cNvPr id="194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14565"/>
              </p:ext>
            </p:extLst>
          </p:nvPr>
        </p:nvGraphicFramePr>
        <p:xfrm>
          <a:off x="2551044" y="3371571"/>
          <a:ext cx="2403337" cy="129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6" imgW="812520" imgH="431640" progId="Equation.3">
                  <p:embed/>
                </p:oleObj>
              </mc:Choice>
              <mc:Fallback>
                <p:oleObj name="Equation" r:id="rId6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44" y="3371571"/>
                        <a:ext cx="2403337" cy="1295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837925" y="4975412"/>
            <a:ext cx="7317684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If currents are anti-parallel the force is repulsive.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80069" y="152400"/>
            <a:ext cx="8763931" cy="711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Force between two parallel wires</a:t>
            </a:r>
          </a:p>
        </p:txBody>
      </p:sp>
    </p:spTree>
    <p:extLst>
      <p:ext uri="{BB962C8B-B14F-4D97-AF65-F5344CB8AC3E}">
        <p14:creationId xmlns:p14="http://schemas.microsoft.com/office/powerpoint/2010/main" val="212878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273500DC-45B2-4279-B9FC-B15E434AE8E3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04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5C931D39-23AB-4DDE-A8AA-4CE39A089CC3}" type="slidenum">
              <a:rPr lang="en-US" smtClean="0">
                <a:solidFill>
                  <a:sysClr val="windowText" lastClr="000000"/>
                </a:solidFill>
              </a:rPr>
              <a:pPr/>
              <a:t>26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Straight line currents</a:t>
            </a:r>
          </a:p>
        </p:txBody>
      </p:sp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077" y="1218640"/>
            <a:ext cx="2802283" cy="26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5869609" y="1157008"/>
            <a:ext cx="3274391" cy="6347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The current is out of the page</a:t>
            </a: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590828" y="1414627"/>
            <a:ext cx="5334000" cy="727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/>
            <a:r>
              <a:rPr lang="en-US" sz="2100" b="1" dirty="0">
                <a:solidFill>
                  <a:sysClr val="windowText" lastClr="000000"/>
                </a:solidFill>
              </a:rPr>
              <a:t>The integral of B around a circular path of radius s, centered at the wire is</a:t>
            </a:r>
          </a:p>
        </p:txBody>
      </p:sp>
      <p:graphicFrame>
        <p:nvGraphicFramePr>
          <p:cNvPr id="2048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998744"/>
              </p:ext>
            </p:extLst>
          </p:nvPr>
        </p:nvGraphicFramePr>
        <p:xfrm>
          <a:off x="830263" y="1981200"/>
          <a:ext cx="4408487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5" imgW="1511300" imgH="419100" progId="Equation.3">
                  <p:embed/>
                </p:oleObj>
              </mc:Choice>
              <mc:Fallback>
                <p:oleObj name="Equation" r:id="rId5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981200"/>
                        <a:ext cx="4408487" cy="1239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0077" y="3885640"/>
            <a:ext cx="2897532" cy="227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05078" y="3227294"/>
            <a:ext cx="5564532" cy="7255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For bundle of straight wires. Wire that passes through  loop contributes only</a:t>
            </a:r>
            <a:r>
              <a:rPr lang="en-US" dirty="0">
                <a:solidFill>
                  <a:sysClr val="windowText" lastClr="000000"/>
                </a:solidFill>
              </a:rPr>
              <a:t>.</a:t>
            </a:r>
          </a:p>
        </p:txBody>
      </p:sp>
      <p:graphicFrame>
        <p:nvGraphicFramePr>
          <p:cNvPr id="2048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314962"/>
              </p:ext>
            </p:extLst>
          </p:nvPr>
        </p:nvGraphicFramePr>
        <p:xfrm>
          <a:off x="914400" y="3967163"/>
          <a:ext cx="32337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Equation" r:id="rId8" imgW="965200" imgH="279400" progId="Equation.3">
                  <p:embed/>
                </p:oleObj>
              </mc:Choice>
              <mc:Fallback>
                <p:oleObj name="Equation" r:id="rId8" imgW="965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7163"/>
                        <a:ext cx="3233738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22"/>
          <p:cNvSpPr txBox="1">
            <a:spLocks noChangeArrowheads="1"/>
          </p:cNvSpPr>
          <p:nvPr/>
        </p:nvSpPr>
        <p:spPr bwMode="auto">
          <a:xfrm>
            <a:off x="381000" y="4908177"/>
            <a:ext cx="3655391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Applying Stokes’ theorem</a:t>
            </a:r>
          </a:p>
        </p:txBody>
      </p:sp>
      <p:graphicFrame>
        <p:nvGraphicFramePr>
          <p:cNvPr id="2048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48905"/>
              </p:ext>
            </p:extLst>
          </p:nvPr>
        </p:nvGraphicFramePr>
        <p:xfrm>
          <a:off x="1219200" y="5486400"/>
          <a:ext cx="2265294" cy="75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10" imgW="774360" imgH="253800" progId="Equation.3">
                  <p:embed/>
                </p:oleObj>
              </mc:Choice>
              <mc:Fallback>
                <p:oleObj name="Equation" r:id="rId10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86400"/>
                        <a:ext cx="2265294" cy="753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8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1FD93F1C-4271-476A-A764-0776A1EA9F87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15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64660F25-2A66-4B1C-BB59-D251ACA2ABB7}" type="slidenum">
              <a:rPr lang="en-US" smtClean="0">
                <a:solidFill>
                  <a:sysClr val="windowText" lastClr="000000"/>
                </a:solidFill>
              </a:rPr>
              <a:pPr/>
              <a:t>27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Divergence and Curl of B</a:t>
            </a:r>
          </a:p>
        </p:txBody>
      </p:sp>
      <p:sp>
        <p:nvSpPr>
          <p:cNvPr id="21515" name="Text Box 5"/>
          <p:cNvSpPr txBox="1">
            <a:spLocks noChangeArrowheads="1"/>
          </p:cNvSpPr>
          <p:nvPr/>
        </p:nvSpPr>
        <p:spPr bwMode="auto">
          <a:xfrm>
            <a:off x="796283" y="1319595"/>
            <a:ext cx="5867124" cy="727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dirty="0" err="1">
                <a:solidFill>
                  <a:sysClr val="windowText" lastClr="000000"/>
                </a:solidFill>
              </a:rPr>
              <a:t>Biot-Savart</a:t>
            </a:r>
            <a:r>
              <a:rPr lang="en-US" sz="2100" dirty="0">
                <a:solidFill>
                  <a:sysClr val="windowText" lastClr="000000"/>
                </a:solidFill>
              </a:rPr>
              <a:t> law for the general case of a volume current reads</a:t>
            </a:r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93054"/>
              </p:ext>
            </p:extLst>
          </p:nvPr>
        </p:nvGraphicFramePr>
        <p:xfrm>
          <a:off x="1524000" y="1882588"/>
          <a:ext cx="3583609" cy="111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Equation" r:id="rId4" imgW="1346040" imgH="419040" progId="Equation.3">
                  <p:embed/>
                </p:oleObj>
              </mc:Choice>
              <mc:Fallback>
                <p:oleObj name="Equation" r:id="rId4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82588"/>
                        <a:ext cx="3583609" cy="1110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1392" y="1850372"/>
            <a:ext cx="2697370" cy="26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03764"/>
              </p:ext>
            </p:extLst>
          </p:nvPr>
        </p:nvGraphicFramePr>
        <p:xfrm>
          <a:off x="7189305" y="1980640"/>
          <a:ext cx="352011" cy="46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" name="Equation" r:id="rId7" imgW="126720" imgH="164880" progId="Equation.3">
                  <p:embed/>
                </p:oleObj>
              </mc:Choice>
              <mc:Fallback>
                <p:oleObj name="Equation" r:id="rId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305" y="1980640"/>
                        <a:ext cx="352011" cy="463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92553" y="3180961"/>
            <a:ext cx="4388403" cy="2061882"/>
            <a:chOff x="663" y="2256"/>
            <a:chExt cx="3180" cy="1471"/>
          </a:xfrm>
        </p:grpSpPr>
        <p:pic>
          <p:nvPicPr>
            <p:cNvPr id="21519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3" y="2256"/>
              <a:ext cx="3180" cy="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10" name="Object 12"/>
            <p:cNvGraphicFramePr>
              <a:graphicFrameLocks noChangeAspect="1"/>
            </p:cNvGraphicFramePr>
            <p:nvPr/>
          </p:nvGraphicFramePr>
          <p:xfrm>
            <a:off x="720" y="2928"/>
            <a:ext cx="255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2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928"/>
                          <a:ext cx="255" cy="3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0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23045"/>
              </p:ext>
            </p:extLst>
          </p:nvPr>
        </p:nvGraphicFramePr>
        <p:xfrm>
          <a:off x="1325563" y="5454650"/>
          <a:ext cx="1495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" name="Equation" r:id="rId12" imgW="571500" imgH="203200" progId="Equation.3">
                  <p:embed/>
                </p:oleObj>
              </mc:Choice>
              <mc:Fallback>
                <p:oleObj name="Equation" r:id="rId12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5454650"/>
                        <a:ext cx="14954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147981" y="5543409"/>
            <a:ext cx="762000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and</a:t>
            </a:r>
          </a:p>
        </p:txBody>
      </p:sp>
      <p:graphicFrame>
        <p:nvGraphicFramePr>
          <p:cNvPr id="2150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25917"/>
              </p:ext>
            </p:extLst>
          </p:nvPr>
        </p:nvGraphicFramePr>
        <p:xfrm>
          <a:off x="4095060" y="5388628"/>
          <a:ext cx="2025097" cy="67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" name="Equation" r:id="rId14" imgW="774360" imgH="253800" progId="Equation.3">
                  <p:embed/>
                </p:oleObj>
              </mc:Choice>
              <mc:Fallback>
                <p:oleObj name="Equation" r:id="rId1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060" y="5388628"/>
                        <a:ext cx="2025097" cy="673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3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25339761-7609-422C-87B1-B6156A6DF1E2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25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D715B47B-BD23-4168-891A-D440E6707BE9}" type="slidenum">
              <a:rPr lang="en-US" smtClean="0">
                <a:solidFill>
                  <a:sysClr val="windowText" lastClr="000000"/>
                </a:solidFill>
              </a:rPr>
              <a:pPr/>
              <a:t>28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Ampere’s Law</a:t>
            </a: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20109"/>
              </p:ext>
            </p:extLst>
          </p:nvPr>
        </p:nvGraphicFramePr>
        <p:xfrm>
          <a:off x="2055468" y="1277471"/>
          <a:ext cx="2029239" cy="67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Equation" r:id="rId4" imgW="774360" imgH="253800" progId="Equation.3">
                  <p:embed/>
                </p:oleObj>
              </mc:Choice>
              <mc:Fallback>
                <p:oleObj name="Equation" r:id="rId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468" y="1277471"/>
                        <a:ext cx="2029239" cy="675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4877077" y="1479176"/>
            <a:ext cx="2361923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sz="2100" b="1" dirty="0">
                <a:solidFill>
                  <a:sysClr val="windowText" lastClr="000000"/>
                </a:solidFill>
              </a:rPr>
              <a:t>Ampere’s law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981200" y="2321579"/>
            <a:ext cx="5183532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Integral form of Ampere’s law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1981200" y="3195776"/>
            <a:ext cx="3500783" cy="357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ysClr val="windowText" lastClr="000000"/>
                </a:solidFill>
              </a:rPr>
              <a:t>Using Stokes’ theorem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graphicFrame>
        <p:nvGraphicFramePr>
          <p:cNvPr id="225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36387"/>
              </p:ext>
            </p:extLst>
          </p:nvPr>
        </p:nvGraphicFramePr>
        <p:xfrm>
          <a:off x="1822450" y="4022725"/>
          <a:ext cx="59785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6" imgW="2247900" imgH="292100" progId="Equation.3">
                  <p:embed/>
                </p:oleObj>
              </mc:Choice>
              <mc:Fallback>
                <p:oleObj name="Equation" r:id="rId6" imgW="2247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4022725"/>
                        <a:ext cx="59785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46135"/>
              </p:ext>
            </p:extLst>
          </p:nvPr>
        </p:nvGraphicFramePr>
        <p:xfrm>
          <a:off x="3106738" y="5302250"/>
          <a:ext cx="28130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Equation" r:id="rId8" imgW="965200" imgH="279400" progId="Equation.3">
                  <p:embed/>
                </p:oleObj>
              </mc:Choice>
              <mc:Fallback>
                <p:oleObj name="Equation" r:id="rId8" imgW="965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302250"/>
                        <a:ext cx="2813050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6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FE2DCBBD-5A0C-423E-8236-B3CD98CB7E8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3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DE4BA73B-F396-448E-85D1-4F65BC22512A}" type="slidenum">
              <a:rPr lang="en-US" smtClean="0">
                <a:solidFill>
                  <a:sysClr val="windowText" lastClr="000000"/>
                </a:solidFill>
              </a:rPr>
              <a:pPr/>
              <a:t>29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3564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Vector Potential</a:t>
            </a:r>
          </a:p>
        </p:txBody>
      </p:sp>
      <p:sp>
        <p:nvSpPr>
          <p:cNvPr id="23565" name="Text Box 6"/>
          <p:cNvSpPr txBox="1">
            <a:spLocks noChangeArrowheads="1"/>
          </p:cNvSpPr>
          <p:nvPr/>
        </p:nvSpPr>
        <p:spPr bwMode="auto">
          <a:xfrm>
            <a:off x="988391" y="1273934"/>
            <a:ext cx="7695924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basic differential law of Magnetostatics</a:t>
            </a: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62807"/>
              </p:ext>
            </p:extLst>
          </p:nvPr>
        </p:nvGraphicFramePr>
        <p:xfrm>
          <a:off x="3581400" y="2503488"/>
          <a:ext cx="14938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4" imgW="571500" imgH="203200" progId="Equation.3">
                  <p:embed/>
                </p:oleObj>
              </mc:Choice>
              <mc:Fallback>
                <p:oleObj name="Equation" r:id="rId4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03488"/>
                        <a:ext cx="149383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115614"/>
              </p:ext>
            </p:extLst>
          </p:nvPr>
        </p:nvGraphicFramePr>
        <p:xfrm>
          <a:off x="3311629" y="1719030"/>
          <a:ext cx="2033380" cy="6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629" y="1719030"/>
                        <a:ext cx="2033380" cy="6765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988391" y="3301099"/>
            <a:ext cx="7156174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B is curl of some vector field called vector potential</a:t>
            </a:r>
          </a:p>
        </p:txBody>
      </p:sp>
      <p:graphicFrame>
        <p:nvGraphicFramePr>
          <p:cNvPr id="2355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68310"/>
              </p:ext>
            </p:extLst>
          </p:nvPr>
        </p:nvGraphicFramePr>
        <p:xfrm>
          <a:off x="7654511" y="3165928"/>
          <a:ext cx="1029804" cy="67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Equation" r:id="rId8" imgW="393480" imgH="253800" progId="Equation.DSMT4">
                  <p:embed/>
                </p:oleObj>
              </mc:Choice>
              <mc:Fallback>
                <p:oleObj name="Equation" r:id="rId8" imgW="39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511" y="3165928"/>
                        <a:ext cx="1029804" cy="673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8646"/>
              </p:ext>
            </p:extLst>
          </p:nvPr>
        </p:nvGraphicFramePr>
        <p:xfrm>
          <a:off x="871538" y="4000500"/>
          <a:ext cx="28702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Equation" r:id="rId10" imgW="1079500" imgH="292100" progId="Equation.3">
                  <p:embed/>
                </p:oleObj>
              </mc:Choice>
              <mc:Fallback>
                <p:oleObj name="Equation" r:id="rId10" imgW="1079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4000500"/>
                        <a:ext cx="287020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362647"/>
              </p:ext>
            </p:extLst>
          </p:nvPr>
        </p:nvGraphicFramePr>
        <p:xfrm>
          <a:off x="988391" y="4908176"/>
          <a:ext cx="2839555" cy="67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Equation" r:id="rId12" imgW="1066680" imgH="253800" progId="Equation.3">
                  <p:embed/>
                </p:oleObj>
              </mc:Choice>
              <mc:Fallback>
                <p:oleObj name="Equation" r:id="rId12" imgW="1066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391" y="4908176"/>
                        <a:ext cx="2839555" cy="672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505573"/>
              </p:ext>
            </p:extLst>
          </p:nvPr>
        </p:nvGraphicFramePr>
        <p:xfrm>
          <a:off x="6249988" y="4370388"/>
          <a:ext cx="14954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tion" r:id="rId14" imgW="571500" imgH="215900" progId="Equation.3">
                  <p:embed/>
                </p:oleObj>
              </mc:Choice>
              <mc:Fallback>
                <p:oleObj name="Equation" r:id="rId14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4370388"/>
                        <a:ext cx="14954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60106"/>
              </p:ext>
            </p:extLst>
          </p:nvPr>
        </p:nvGraphicFramePr>
        <p:xfrm>
          <a:off x="5996609" y="5042647"/>
          <a:ext cx="2063750" cy="6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tion" r:id="rId16" imgW="787320" imgH="241200" progId="Equation.3">
                  <p:embed/>
                </p:oleObj>
              </mc:Choice>
              <mc:Fallback>
                <p:oleObj name="Equation" r:id="rId16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609" y="5042647"/>
                        <a:ext cx="2063750" cy="64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5759174" y="3857625"/>
            <a:ext cx="2513180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r>
              <a:rPr lang="en-US" sz="2100" b="1" dirty="0">
                <a:solidFill>
                  <a:sysClr val="windowText" lastClr="000000"/>
                </a:solidFill>
              </a:rPr>
              <a:t>Coulomb’s gauge</a:t>
            </a:r>
          </a:p>
        </p:txBody>
      </p:sp>
    </p:spTree>
    <p:extLst>
      <p:ext uri="{BB962C8B-B14F-4D97-AF65-F5344CB8AC3E}">
        <p14:creationId xmlns:p14="http://schemas.microsoft.com/office/powerpoint/2010/main" val="34239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62243"/>
            <a:ext cx="4737380" cy="935691"/>
          </a:xfrm>
        </p:spPr>
        <p:txBody>
          <a:bodyPr lIns="80010" tIns="40005" rIns="80010" bIns="40005"/>
          <a:lstStyle/>
          <a:p>
            <a:pPr eaLnBrk="1" hangingPunct="1"/>
            <a:r>
              <a:rPr lang="en-US" dirty="0" smtClean="0">
                <a:solidFill>
                  <a:sysClr val="windowText" lastClr="000000"/>
                </a:solidFill>
              </a:rPr>
              <a:t>Nomenclature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idx="1"/>
          </p:nvPr>
        </p:nvSpPr>
        <p:spPr>
          <a:xfrm>
            <a:off x="494769" y="1594694"/>
            <a:ext cx="8340283" cy="4527176"/>
          </a:xfrm>
          <a:noFill/>
          <a:ln w="57150">
            <a:solidFill>
              <a:schemeClr val="bg2"/>
            </a:solidFill>
          </a:ln>
        </p:spPr>
        <p:txBody>
          <a:bodyPr lIns="80010" tIns="40005" rIns="80010" bIns="40005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500" b="1" i="1" dirty="0" smtClean="0">
                <a:solidFill>
                  <a:sysClr val="windowText" lastClr="000000"/>
                </a:solidFill>
              </a:rPr>
              <a:t>E</a:t>
            </a:r>
            <a:r>
              <a:rPr lang="en-GB" sz="2500" b="1" dirty="0" smtClean="0">
                <a:solidFill>
                  <a:sysClr val="windowText" lastClr="000000"/>
                </a:solidFill>
              </a:rPr>
              <a:t> = Electric field</a:t>
            </a:r>
          </a:p>
          <a:p>
            <a:pPr eaLnBrk="1" hangingPunct="1">
              <a:lnSpc>
                <a:spcPct val="90000"/>
              </a:lnSpc>
            </a:pPr>
            <a:r>
              <a:rPr lang="en-GB" sz="2500" b="1" i="1" dirty="0" smtClean="0">
                <a:solidFill>
                  <a:sysClr val="windowText" lastClr="000000"/>
                </a:solidFill>
              </a:rPr>
              <a:t>D</a:t>
            </a:r>
            <a:r>
              <a:rPr lang="en-GB" sz="2500" b="1" dirty="0" smtClean="0">
                <a:solidFill>
                  <a:sysClr val="windowText" lastClr="000000"/>
                </a:solidFill>
              </a:rPr>
              <a:t> = Electric displacement</a:t>
            </a:r>
          </a:p>
          <a:p>
            <a:pPr eaLnBrk="1" hangingPunct="1">
              <a:lnSpc>
                <a:spcPct val="90000"/>
              </a:lnSpc>
            </a:pPr>
            <a:r>
              <a:rPr lang="en-GB" sz="2500" b="1" i="1" dirty="0" smtClean="0">
                <a:solidFill>
                  <a:sysClr val="windowText" lastClr="000000"/>
                </a:solidFill>
              </a:rPr>
              <a:t>B</a:t>
            </a:r>
            <a:r>
              <a:rPr lang="en-GB" sz="2500" b="1" dirty="0" smtClean="0">
                <a:solidFill>
                  <a:sysClr val="windowText" lastClr="000000"/>
                </a:solidFill>
              </a:rPr>
              <a:t> = Magnetic flux density</a:t>
            </a:r>
          </a:p>
          <a:p>
            <a:pPr eaLnBrk="1" hangingPunct="1">
              <a:lnSpc>
                <a:spcPct val="90000"/>
              </a:lnSpc>
            </a:pPr>
            <a:r>
              <a:rPr lang="en-GB" sz="2500" b="1" i="1" dirty="0" smtClean="0">
                <a:solidFill>
                  <a:sysClr val="windowText" lastClr="000000"/>
                </a:solidFill>
              </a:rPr>
              <a:t>H</a:t>
            </a:r>
            <a:r>
              <a:rPr lang="en-GB" sz="2500" b="1" dirty="0" smtClean="0">
                <a:solidFill>
                  <a:sysClr val="windowText" lastClr="000000"/>
                </a:solidFill>
              </a:rPr>
              <a:t> = Auxiliary field</a:t>
            </a:r>
          </a:p>
          <a:p>
            <a:pPr eaLnBrk="1" hangingPunct="1">
              <a:lnSpc>
                <a:spcPct val="90000"/>
              </a:lnSpc>
            </a:pPr>
            <a:r>
              <a:rPr lang="en-GB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</a:t>
            </a:r>
            <a:r>
              <a:rPr lang="en-GB" sz="2500" b="1" dirty="0" smtClean="0">
                <a:solidFill>
                  <a:sysClr val="windowText" lastClr="000000"/>
                </a:solidFill>
              </a:rPr>
              <a:t>= Charge density</a:t>
            </a:r>
          </a:p>
          <a:p>
            <a:pPr eaLnBrk="1" hangingPunct="1">
              <a:lnSpc>
                <a:spcPct val="90000"/>
              </a:lnSpc>
            </a:pPr>
            <a:r>
              <a:rPr lang="en-GB" sz="2500" b="1" i="1" dirty="0" smtClean="0">
                <a:solidFill>
                  <a:sysClr val="windowText" lastClr="000000"/>
                </a:solidFill>
              </a:rPr>
              <a:t>j </a:t>
            </a:r>
            <a:r>
              <a:rPr lang="en-GB" sz="2500" b="1" dirty="0" smtClean="0">
                <a:solidFill>
                  <a:sysClr val="windowText" lastClr="000000"/>
                </a:solidFill>
              </a:rPr>
              <a:t>= Current density</a:t>
            </a:r>
            <a:endParaRPr lang="en-US" sz="2500" b="1" dirty="0" smtClean="0">
              <a:solidFill>
                <a:sysClr val="windowText" lastClr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</a:t>
            </a:r>
            <a:r>
              <a:rPr lang="en-US" sz="2500" b="1" baseline="-25000" dirty="0" smtClean="0">
                <a:solidFill>
                  <a:sysClr val="windowText" lastClr="000000"/>
                </a:solidFill>
                <a:sym typeface="Symbol" pitchFamily="18" charset="2"/>
              </a:rPr>
              <a:t>0</a:t>
            </a: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 (permeability of free space) = 410</a:t>
            </a:r>
            <a:r>
              <a:rPr lang="en-US" sz="2500" b="1" baseline="30000" dirty="0" smtClean="0">
                <a:solidFill>
                  <a:sysClr val="windowText" lastClr="000000"/>
                </a:solidFill>
                <a:sym typeface="Symbol" pitchFamily="18" charset="2"/>
              </a:rPr>
              <a:t>-7</a:t>
            </a: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T-m/A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</a:t>
            </a:r>
            <a:r>
              <a:rPr lang="en-US" sz="2500" b="1" baseline="-25000" dirty="0" smtClean="0">
                <a:solidFill>
                  <a:sysClr val="windowText" lastClr="000000"/>
                </a:solidFill>
                <a:sym typeface="Symbol" pitchFamily="18" charset="2"/>
              </a:rPr>
              <a:t>0</a:t>
            </a: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 (permittivity of free space) = 8.85410</a:t>
            </a:r>
            <a:r>
              <a:rPr lang="en-US" sz="2500" b="1" baseline="30000" dirty="0" smtClean="0">
                <a:solidFill>
                  <a:sysClr val="windowText" lastClr="000000"/>
                </a:solidFill>
                <a:sym typeface="Symbol" pitchFamily="18" charset="2"/>
              </a:rPr>
              <a:t>-12</a:t>
            </a: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N-m</a:t>
            </a:r>
            <a:r>
              <a:rPr lang="en-US" sz="2500" b="1" baseline="30000" dirty="0" smtClean="0">
                <a:solidFill>
                  <a:sysClr val="windowText" lastClr="000000"/>
                </a:solidFill>
                <a:sym typeface="Symbol" pitchFamily="18" charset="2"/>
              </a:rPr>
              <a:t>2</a:t>
            </a: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/ C</a:t>
            </a:r>
            <a:r>
              <a:rPr lang="en-US" sz="2500" b="1" baseline="30000" dirty="0" smtClean="0">
                <a:solidFill>
                  <a:sysClr val="windowText" lastClr="000000"/>
                </a:solidFill>
                <a:sym typeface="Symbol" pitchFamily="18" charset="2"/>
              </a:rPr>
              <a:t>2</a:t>
            </a: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c (speed of light) = 2.99792458</a:t>
            </a:r>
            <a:r>
              <a:rPr lang="en-US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</a:t>
            </a:r>
            <a:r>
              <a:rPr lang="en-GB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10</a:t>
            </a:r>
            <a:r>
              <a:rPr lang="en-GB" sz="2500" b="1" baseline="30000" dirty="0" smtClean="0">
                <a:solidFill>
                  <a:sysClr val="windowText" lastClr="000000"/>
                </a:solidFill>
                <a:sym typeface="Symbol" pitchFamily="18" charset="2"/>
              </a:rPr>
              <a:t>8</a:t>
            </a:r>
            <a:r>
              <a:rPr lang="en-GB" sz="2500" b="1" dirty="0" smtClean="0">
                <a:solidFill>
                  <a:sysClr val="windowText" lastClr="000000"/>
                </a:solidFill>
                <a:sym typeface="Symbol" pitchFamily="18" charset="2"/>
              </a:rPr>
              <a:t> m/s</a:t>
            </a:r>
            <a:endParaRPr lang="en-US" sz="2500" b="1" dirty="0" smtClean="0">
              <a:solidFill>
                <a:sysClr val="windowText" lastClr="000000"/>
              </a:solidFill>
              <a:sym typeface="Symbol" pitchFamily="18" charset="2"/>
            </a:endParaRPr>
          </a:p>
        </p:txBody>
      </p:sp>
      <p:sp>
        <p:nvSpPr>
          <p:cNvPr id="839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351BD45D-C996-4500-BFF6-EA35CBE431C1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7E74A720-4207-4452-8110-8DFCA6D75E43}" type="slidenum">
              <a:rPr lang="en-US" smtClean="0">
                <a:solidFill>
                  <a:sysClr val="windowText" lastClr="000000"/>
                </a:solidFill>
              </a:rPr>
              <a:pPr/>
              <a:t>3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4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7C98C2E7-D4DD-469F-B5F7-815C0542DF5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788662EF-6A0A-4025-BC35-7C8E699E8958}" type="slidenum">
              <a:rPr lang="en-US" smtClean="0">
                <a:solidFill>
                  <a:sysClr val="windowText" lastClr="000000"/>
                </a:solidFill>
              </a:rPr>
              <a:pPr/>
              <a:t>30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Magnetostatic Field in Matter</a:t>
            </a:r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992329" y="1529986"/>
            <a:ext cx="7581763" cy="4605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marL="295871" indent="-295871" algn="just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100" dirty="0">
                <a:solidFill>
                  <a:sysClr val="windowText" lastClr="000000"/>
                </a:solidFill>
              </a:rPr>
              <a:t> </a:t>
            </a:r>
            <a:r>
              <a:rPr lang="en-US" sz="2100" b="1" dirty="0">
                <a:solidFill>
                  <a:sysClr val="windowText" lastClr="000000"/>
                </a:solidFill>
              </a:rPr>
              <a:t>Magnetic fields- due to electrical charges in motion.</a:t>
            </a:r>
          </a:p>
          <a:p>
            <a:pPr marL="295871" indent="-295871" algn="just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100" b="1" dirty="0">
                <a:solidFill>
                  <a:sysClr val="windowText" lastClr="000000"/>
                </a:solidFill>
              </a:rPr>
              <a:t> Examine a magnet on atomic scale we would find tiny currents.</a:t>
            </a:r>
          </a:p>
          <a:p>
            <a:pPr marL="295871" indent="-295871" algn="just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100" b="1" dirty="0">
                <a:solidFill>
                  <a:sysClr val="windowText" lastClr="000000"/>
                </a:solidFill>
              </a:rPr>
              <a:t>Two reasons for atomic currents.</a:t>
            </a:r>
          </a:p>
          <a:p>
            <a:pPr lvl="1" algn="just">
              <a:spcBef>
                <a:spcPct val="50000"/>
              </a:spcBef>
              <a:buClr>
                <a:srgbClr val="0066FF"/>
              </a:buClr>
              <a:buFontTx/>
              <a:buChar char="•"/>
            </a:pPr>
            <a:r>
              <a:rPr lang="en-US" sz="2100" b="1" dirty="0">
                <a:solidFill>
                  <a:sysClr val="windowText" lastClr="000000"/>
                </a:solidFill>
              </a:rPr>
              <a:t> Electrons orbiting around nuclei.</a:t>
            </a:r>
          </a:p>
          <a:p>
            <a:pPr lvl="1" algn="just">
              <a:spcBef>
                <a:spcPct val="50000"/>
              </a:spcBef>
              <a:buClr>
                <a:srgbClr val="0066FF"/>
              </a:buClr>
              <a:buFontTx/>
              <a:buChar char="•"/>
            </a:pPr>
            <a:r>
              <a:rPr lang="en-US" sz="2100" b="1" dirty="0">
                <a:solidFill>
                  <a:sysClr val="windowText" lastClr="000000"/>
                </a:solidFill>
              </a:rPr>
              <a:t> Electrons spinning on their axes.</a:t>
            </a:r>
          </a:p>
          <a:p>
            <a:pPr marL="295871" indent="-295871" algn="just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100" b="1" dirty="0">
                <a:solidFill>
                  <a:sysClr val="windowText" lastClr="000000"/>
                </a:solidFill>
              </a:rPr>
              <a:t>Current loops form magnetic dipoles - they cancel each other due to random orientation of the atoms.</a:t>
            </a:r>
          </a:p>
          <a:p>
            <a:pPr marL="295871" indent="-295871" algn="just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100" b="1" dirty="0">
                <a:solidFill>
                  <a:sysClr val="windowText" lastClr="000000"/>
                </a:solidFill>
              </a:rPr>
              <a:t>Under an applied Magnetic field- a net alignment of - magnetic dipole occurs- and medium becomes magnetically polarized or magnetized</a:t>
            </a:r>
          </a:p>
        </p:txBody>
      </p:sp>
    </p:spTree>
    <p:extLst>
      <p:ext uri="{BB962C8B-B14F-4D97-AF65-F5344CB8AC3E}">
        <p14:creationId xmlns:p14="http://schemas.microsoft.com/office/powerpoint/2010/main" val="411183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684B6C18-F38A-491B-963B-902131E868C9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45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514C6D2F-346F-4B18-8CCF-CABCA1F768D4}" type="slidenum">
              <a:rPr lang="en-US" smtClean="0">
                <a:solidFill>
                  <a:sysClr val="windowText" lastClr="000000"/>
                </a:solidFill>
              </a:rPr>
              <a:pPr/>
              <a:t>31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Magnetization</a:t>
            </a:r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686077" y="1391493"/>
            <a:ext cx="7857202" cy="1188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If m is the average magnetic dipole moment per unit atom and N is the number of atoms per unit volume, the magnetization is define as</a:t>
            </a:r>
          </a:p>
        </p:txBody>
      </p:sp>
      <p:graphicFrame>
        <p:nvGraphicFramePr>
          <p:cNvPr id="245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528827"/>
              </p:ext>
            </p:extLst>
          </p:nvPr>
        </p:nvGraphicFramePr>
        <p:xfrm>
          <a:off x="1549400" y="2576513"/>
          <a:ext cx="256698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4" imgW="635000" imgH="241300" progId="Equation.3">
                  <p:embed/>
                </p:oleObj>
              </mc:Choice>
              <mc:Fallback>
                <p:oleObj name="Equation" r:id="rId4" imgW="63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576513"/>
                        <a:ext cx="2566988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737055"/>
              </p:ext>
            </p:extLst>
          </p:nvPr>
        </p:nvGraphicFramePr>
        <p:xfrm>
          <a:off x="1604755" y="4075600"/>
          <a:ext cx="2455793" cy="72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6" imgW="609480" imgH="177480" progId="Equation.3">
                  <p:embed/>
                </p:oleObj>
              </mc:Choice>
              <mc:Fallback>
                <p:oleObj name="Equation" r:id="rId6" imgW="609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755" y="4075600"/>
                        <a:ext cx="2455793" cy="7269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86076" y="3657320"/>
            <a:ext cx="1445315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dirty="0">
                <a:solidFill>
                  <a:sysClr val="windowText" lastClr="000000"/>
                </a:solidFill>
              </a:rPr>
              <a:t>or</a:t>
            </a:r>
          </a:p>
        </p:txBody>
      </p:sp>
      <p:graphicFrame>
        <p:nvGraphicFramePr>
          <p:cNvPr id="2458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60221"/>
              </p:ext>
            </p:extLst>
          </p:nvPr>
        </p:nvGraphicFramePr>
        <p:xfrm>
          <a:off x="5132388" y="2600325"/>
          <a:ext cx="3532187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8" imgW="990600" imgH="698500" progId="Equation.3">
                  <p:embed/>
                </p:oleObj>
              </mc:Choice>
              <mc:Fallback>
                <p:oleObj name="Equation" r:id="rId8" imgW="9906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2600325"/>
                        <a:ext cx="3532187" cy="252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14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F3223977-23C8-4AE6-92B5-EC6A02DA4BA9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20A73EFC-61DD-417C-8697-0FBEEB290D28}" type="slidenum">
              <a:rPr lang="en-US" smtClean="0">
                <a:solidFill>
                  <a:sysClr val="windowText" lastClr="000000"/>
                </a:solidFill>
              </a:rPr>
              <a:pPr/>
              <a:t>32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Magnetic Materials</a:t>
            </a:r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988391" y="1240900"/>
            <a:ext cx="7625576" cy="1273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ysClr val="windowText" lastClr="000000"/>
                </a:solidFill>
              </a:rPr>
              <a:t>Paramagnetic Materials</a:t>
            </a:r>
          </a:p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materials having magnetization parallel to B are called paramagnets.</a:t>
            </a:r>
          </a:p>
        </p:txBody>
      </p:sp>
      <p:sp>
        <p:nvSpPr>
          <p:cNvPr id="89095" name="Text Box 6"/>
          <p:cNvSpPr txBox="1">
            <a:spLocks noChangeArrowheads="1"/>
          </p:cNvSpPr>
          <p:nvPr/>
        </p:nvSpPr>
        <p:spPr bwMode="auto">
          <a:xfrm>
            <a:off x="988391" y="2514321"/>
            <a:ext cx="7620000" cy="1596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ysClr val="windowText" lastClr="000000"/>
                </a:solidFill>
              </a:rPr>
              <a:t>Diamagnetic Materials</a:t>
            </a:r>
          </a:p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elementary moment are not permanent but are induced according to Faraday’s law of induction. In these materials magnetization is opposite to B.</a:t>
            </a:r>
          </a:p>
        </p:txBody>
      </p:sp>
      <p:sp>
        <p:nvSpPr>
          <p:cNvPr id="89096" name="Text Box 7"/>
          <p:cNvSpPr txBox="1">
            <a:spLocks noChangeArrowheads="1"/>
          </p:cNvSpPr>
          <p:nvPr/>
        </p:nvSpPr>
        <p:spPr bwMode="auto">
          <a:xfrm>
            <a:off x="1018060" y="4266640"/>
            <a:ext cx="7620000" cy="1596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ysClr val="windowText" lastClr="000000"/>
                </a:solidFill>
              </a:rPr>
              <a:t>Ferromagnetic Materials</a:t>
            </a:r>
          </a:p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Have large magnetization due to electron spin. Elementary moments are aligned in form of groups called domain</a:t>
            </a:r>
          </a:p>
        </p:txBody>
      </p:sp>
    </p:spTree>
    <p:extLst>
      <p:ext uri="{BB962C8B-B14F-4D97-AF65-F5344CB8AC3E}">
        <p14:creationId xmlns:p14="http://schemas.microsoft.com/office/powerpoint/2010/main" val="156615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D21291F3-8BBC-4B10-8990-1C77C9D23809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56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0256261B-28D9-4DFF-A1D3-5DDCEF954831}" type="slidenum">
              <a:rPr lang="en-US" smtClean="0">
                <a:solidFill>
                  <a:sysClr val="windowText" lastClr="000000"/>
                </a:solidFill>
              </a:rPr>
              <a:pPr/>
              <a:t>33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5602" name="Object 1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4373226"/>
              </p:ext>
            </p:extLst>
          </p:nvPr>
        </p:nvGraphicFramePr>
        <p:xfrm>
          <a:off x="904875" y="2424113"/>
          <a:ext cx="2085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4" imgW="889000" imgH="457200" progId="Equation.3">
                  <p:embed/>
                </p:oleObj>
              </mc:Choice>
              <mc:Fallback>
                <p:oleObj name="Equation" r:id="rId4" imgW="889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2424113"/>
                        <a:ext cx="2085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Field of Magnetized Object</a:t>
            </a:r>
          </a:p>
        </p:txBody>
      </p:sp>
      <p:sp>
        <p:nvSpPr>
          <p:cNvPr id="25611" name="Text Box 6"/>
          <p:cNvSpPr txBox="1">
            <a:spLocks noChangeArrowheads="1"/>
          </p:cNvSpPr>
          <p:nvPr/>
        </p:nvSpPr>
        <p:spPr bwMode="auto">
          <a:xfrm>
            <a:off x="1179111" y="1476271"/>
            <a:ext cx="3734077" cy="7255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Using the vector potential of current loop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1391" y="1466571"/>
            <a:ext cx="2916859" cy="2305610"/>
            <a:chOff x="3744" y="924"/>
            <a:chExt cx="1836" cy="1452"/>
          </a:xfrm>
        </p:grpSpPr>
        <p:pic>
          <p:nvPicPr>
            <p:cNvPr id="2561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44" y="924"/>
              <a:ext cx="1836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5606" name="Object 8"/>
            <p:cNvGraphicFramePr>
              <a:graphicFrameLocks noChangeAspect="1"/>
            </p:cNvGraphicFramePr>
            <p:nvPr/>
          </p:nvGraphicFramePr>
          <p:xfrm>
            <a:off x="4800" y="960"/>
            <a:ext cx="25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7" name="Equation" r:id="rId7" imgW="126720" imgH="164880" progId="Equation.3">
                    <p:embed/>
                  </p:oleObj>
                </mc:Choice>
                <mc:Fallback>
                  <p:oleObj name="Equation" r:id="rId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960"/>
                          <a:ext cx="259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05092"/>
              </p:ext>
            </p:extLst>
          </p:nvPr>
        </p:nvGraphicFramePr>
        <p:xfrm>
          <a:off x="779463" y="3497263"/>
          <a:ext cx="59388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Equation" r:id="rId9" imgW="2273300" imgH="444500" progId="Equation.3">
                  <p:embed/>
                </p:oleObj>
              </mc:Choice>
              <mc:Fallback>
                <p:oleObj name="Equation" r:id="rId9" imgW="2273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3497263"/>
                        <a:ext cx="5938837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55414"/>
              </p:ext>
            </p:extLst>
          </p:nvPr>
        </p:nvGraphicFramePr>
        <p:xfrm>
          <a:off x="779463" y="4675188"/>
          <a:ext cx="19208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" name="Equation" r:id="rId11" imgW="736600" imgH="292100" progId="Equation.3">
                  <p:embed/>
                </p:oleObj>
              </mc:Choice>
              <mc:Fallback>
                <p:oleObj name="Equation" r:id="rId11" imgW="7366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675188"/>
                        <a:ext cx="192087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488570"/>
              </p:ext>
            </p:extLst>
          </p:nvPr>
        </p:nvGraphicFramePr>
        <p:xfrm>
          <a:off x="904875" y="5449888"/>
          <a:ext cx="1927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" name="Equation" r:id="rId13" imgW="736600" imgH="292100" progId="Equation.3">
                  <p:embed/>
                </p:oleObj>
              </mc:Choice>
              <mc:Fallback>
                <p:oleObj name="Equation" r:id="rId13" imgW="7366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5449888"/>
                        <a:ext cx="192722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3353077" y="4840941"/>
            <a:ext cx="3961848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Bound Surface Current</a:t>
            </a:r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3429001" y="5580529"/>
            <a:ext cx="3885924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Bound Volume Current</a:t>
            </a:r>
          </a:p>
        </p:txBody>
      </p:sp>
    </p:spTree>
    <p:extLst>
      <p:ext uri="{BB962C8B-B14F-4D97-AF65-F5344CB8AC3E}">
        <p14:creationId xmlns:p14="http://schemas.microsoft.com/office/powerpoint/2010/main" val="357417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B7EEA0BE-8E76-4221-8C03-11A93368AE77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6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1008F5C7-402A-4380-B640-2009541B627A}" type="slidenum">
              <a:rPr lang="en-US" smtClean="0">
                <a:solidFill>
                  <a:sysClr val="windowText" lastClr="000000"/>
                </a:solidFill>
              </a:rPr>
              <a:pPr/>
              <a:t>34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535609" y="0"/>
            <a:ext cx="82273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 anchor="ctr"/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Ampere’s Law in Magnetized Material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299274"/>
              </p:ext>
            </p:extLst>
          </p:nvPr>
        </p:nvGraphicFramePr>
        <p:xfrm>
          <a:off x="3372403" y="1295681"/>
          <a:ext cx="2025097" cy="67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Equation" r:id="rId4" imgW="774360" imgH="253800" progId="Equation.3">
                  <p:embed/>
                </p:oleObj>
              </mc:Choice>
              <mc:Fallback>
                <p:oleObj name="Equation" r:id="rId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403" y="1295681"/>
                        <a:ext cx="2025097" cy="673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05924"/>
              </p:ext>
            </p:extLst>
          </p:nvPr>
        </p:nvGraphicFramePr>
        <p:xfrm>
          <a:off x="3290956" y="2024063"/>
          <a:ext cx="1932609" cy="71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" name="Equation" r:id="rId6" imgW="736560" imgH="266400" progId="Equation.3">
                  <p:embed/>
                </p:oleObj>
              </mc:Choice>
              <mc:Fallback>
                <p:oleObj name="Equation" r:id="rId6" imgW="736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956" y="2024063"/>
                        <a:ext cx="1932609" cy="710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390472"/>
              </p:ext>
            </p:extLst>
          </p:nvPr>
        </p:nvGraphicFramePr>
        <p:xfrm>
          <a:off x="1646859" y="2591361"/>
          <a:ext cx="5686010" cy="1147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Equation" r:id="rId8" imgW="2171520" imgH="431640" progId="Equation.3">
                  <p:embed/>
                </p:oleObj>
              </mc:Choice>
              <mc:Fallback>
                <p:oleObj name="Equation" r:id="rId8" imgW="2171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859" y="2591361"/>
                        <a:ext cx="5686010" cy="1147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49088"/>
              </p:ext>
            </p:extLst>
          </p:nvPr>
        </p:nvGraphicFramePr>
        <p:xfrm>
          <a:off x="3749261" y="3504640"/>
          <a:ext cx="1862207" cy="70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" name="Equation" r:id="rId10" imgW="711000" imgH="266400" progId="Equation.3">
                  <p:embed/>
                </p:oleObj>
              </mc:Choice>
              <mc:Fallback>
                <p:oleObj name="Equation" r:id="rId10" imgW="711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261" y="3504640"/>
                        <a:ext cx="1862207" cy="708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38425"/>
              </p:ext>
            </p:extLst>
          </p:nvPr>
        </p:nvGraphicFramePr>
        <p:xfrm>
          <a:off x="3522870" y="4115361"/>
          <a:ext cx="209412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4" name="Equation" r:id="rId12" imgW="799920" imgH="457200" progId="Equation.3">
                  <p:embed/>
                </p:oleObj>
              </mc:Choice>
              <mc:Fallback>
                <p:oleObj name="Equation" r:id="rId12" imgW="79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870" y="4115361"/>
                        <a:ext cx="2094120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 Box 10"/>
          <p:cNvSpPr txBox="1">
            <a:spLocks noChangeArrowheads="1"/>
          </p:cNvSpPr>
          <p:nvPr/>
        </p:nvSpPr>
        <p:spPr bwMode="auto">
          <a:xfrm>
            <a:off x="1599924" y="4038320"/>
            <a:ext cx="1524000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where</a:t>
            </a:r>
          </a:p>
        </p:txBody>
      </p:sp>
      <p:sp>
        <p:nvSpPr>
          <p:cNvPr id="26637" name="Text Box 11"/>
          <p:cNvSpPr txBox="1">
            <a:spLocks noChangeArrowheads="1"/>
          </p:cNvSpPr>
          <p:nvPr/>
        </p:nvSpPr>
        <p:spPr bwMode="auto">
          <a:xfrm>
            <a:off x="916609" y="5334000"/>
            <a:ext cx="2055468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Integral form</a:t>
            </a:r>
          </a:p>
        </p:txBody>
      </p:sp>
      <p:graphicFrame>
        <p:nvGraphicFramePr>
          <p:cNvPr id="266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822467"/>
              </p:ext>
            </p:extLst>
          </p:nvPr>
        </p:nvGraphicFramePr>
        <p:xfrm>
          <a:off x="3424238" y="5392738"/>
          <a:ext cx="24622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Equation" r:id="rId14" imgW="939800" imgH="279400" progId="Equation.3">
                  <p:embed/>
                </p:oleObj>
              </mc:Choice>
              <mc:Fallback>
                <p:oleObj name="Equation" r:id="rId14" imgW="939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5392738"/>
                        <a:ext cx="246221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88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010" tIns="40005" rIns="80010" bIns="40005">
            <a:normAutofit fontScale="9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solidFill>
                  <a:sysClr val="windowText" lastClr="000000"/>
                </a:solidFill>
              </a:rPr>
              <a:t>Faraday’s Law of Induction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6077" y="1753754"/>
            <a:ext cx="7771848" cy="1210235"/>
          </a:xfrm>
        </p:spPr>
        <p:txBody>
          <a:bodyPr lIns="80010" tIns="40005" rIns="80010" bIns="40005"/>
          <a:lstStyle/>
          <a:p>
            <a:pPr eaLnBrk="1" hangingPunct="1">
              <a:lnSpc>
                <a:spcPct val="90000"/>
              </a:lnSpc>
            </a:pPr>
            <a:r>
              <a:rPr lang="en-US" sz="2100" b="1" dirty="0" smtClean="0">
                <a:solidFill>
                  <a:sysClr val="windowText" lastClr="000000"/>
                </a:solidFill>
              </a:rPr>
              <a:t>Faraday’s Law - a changing -magnetic flux through circuit induces an electromotive force around the circuit.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ru-RU" sz="2100" b="1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graphicFrame>
        <p:nvGraphicFramePr>
          <p:cNvPr id="27650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14442911"/>
              </p:ext>
            </p:extLst>
          </p:nvPr>
        </p:nvGraphicFramePr>
        <p:xfrm>
          <a:off x="6270625" y="2609850"/>
          <a:ext cx="793750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2609850"/>
                        <a:ext cx="793750" cy="17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28115495"/>
              </p:ext>
            </p:extLst>
          </p:nvPr>
        </p:nvGraphicFramePr>
        <p:xfrm>
          <a:off x="2189163" y="2670175"/>
          <a:ext cx="407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6" imgW="2070100" imgH="419100" progId="Equation.3">
                  <p:embed/>
                </p:oleObj>
              </mc:Choice>
              <mc:Fallback>
                <p:oleObj name="Equation" r:id="rId6" imgW="2070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2670175"/>
                        <a:ext cx="4076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E8444174-86BC-4469-A515-3CADDA56581E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76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7659" name="Text Box 19"/>
          <p:cNvSpPr txBox="1">
            <a:spLocks noChangeArrowheads="1"/>
          </p:cNvSpPr>
          <p:nvPr/>
        </p:nvSpPr>
        <p:spPr bwMode="auto">
          <a:xfrm>
            <a:off x="1218925" y="3496236"/>
            <a:ext cx="4115076" cy="6809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r>
              <a:rPr lang="ru-RU" sz="2100" b="1" i="1" dirty="0">
                <a:solidFill>
                  <a:sysClr val="windowText" lastClr="000000"/>
                </a:solidFill>
              </a:rPr>
              <a:t>Є</a:t>
            </a:r>
            <a:r>
              <a:rPr lang="en-US" sz="2100" b="1" dirty="0">
                <a:solidFill>
                  <a:sysClr val="windowText" lastClr="000000"/>
                </a:solidFill>
              </a:rPr>
              <a:t> – Induced </a:t>
            </a:r>
            <a:r>
              <a:rPr lang="en-US" sz="2100" b="1" dirty="0" err="1">
                <a:solidFill>
                  <a:sysClr val="windowText" lastClr="000000"/>
                </a:solidFill>
              </a:rPr>
              <a:t>emf</a:t>
            </a:r>
            <a:endParaRPr lang="en-US" sz="2100" b="1" dirty="0">
              <a:solidFill>
                <a:sysClr val="windowText" lastClr="000000"/>
              </a:solidFill>
            </a:endParaRPr>
          </a:p>
          <a:p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7660" name="Text Box 20"/>
          <p:cNvSpPr txBox="1">
            <a:spLocks noChangeArrowheads="1"/>
          </p:cNvSpPr>
          <p:nvPr/>
        </p:nvSpPr>
        <p:spPr bwMode="auto">
          <a:xfrm>
            <a:off x="2330174" y="3966882"/>
            <a:ext cx="4504110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r>
              <a:rPr lang="en-US" sz="2100" b="1" dirty="0">
                <a:solidFill>
                  <a:sysClr val="windowText" lastClr="000000"/>
                </a:solidFill>
              </a:rPr>
              <a:t>E –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sz="2100" b="1" dirty="0">
                <a:solidFill>
                  <a:sysClr val="windowText" lastClr="000000"/>
                </a:solidFill>
              </a:rPr>
              <a:t>Induced electric field intensity</a:t>
            </a:r>
          </a:p>
        </p:txBody>
      </p:sp>
      <p:graphicFrame>
        <p:nvGraphicFramePr>
          <p:cNvPr id="2765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81369"/>
              </p:ext>
            </p:extLst>
          </p:nvPr>
        </p:nvGraphicFramePr>
        <p:xfrm>
          <a:off x="2563813" y="5097463"/>
          <a:ext cx="22193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8" imgW="825500" imgH="444500" progId="Equation.3">
                  <p:embed/>
                </p:oleObj>
              </mc:Choice>
              <mc:Fallback>
                <p:oleObj name="Equation" r:id="rId8" imgW="82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5097463"/>
                        <a:ext cx="2219325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1622012" y="4572000"/>
            <a:ext cx="4419150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r>
              <a:rPr lang="en-US" sz="2100" b="1" dirty="0">
                <a:solidFill>
                  <a:sysClr val="windowText" lastClr="000000"/>
                </a:solidFill>
              </a:rPr>
              <a:t>Differential form of Faraday’s law</a:t>
            </a:r>
          </a:p>
        </p:txBody>
      </p:sp>
    </p:spTree>
    <p:extLst>
      <p:ext uri="{BB962C8B-B14F-4D97-AF65-F5344CB8AC3E}">
        <p14:creationId xmlns:p14="http://schemas.microsoft.com/office/powerpoint/2010/main" val="64095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010" tIns="40005" rIns="80010" bIns="40005">
            <a:normAutofit fontScale="9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solidFill>
                  <a:sysClr val="windowText" lastClr="000000"/>
                </a:solidFill>
              </a:rPr>
              <a:t>Faraday’s Law of Induction</a:t>
            </a:r>
          </a:p>
        </p:txBody>
      </p:sp>
      <p:sp>
        <p:nvSpPr>
          <p:cNvPr id="286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52808"/>
            <a:ext cx="8382000" cy="539284"/>
          </a:xfrm>
        </p:spPr>
        <p:txBody>
          <a:bodyPr lIns="80010" tIns="40005" rIns="80010" bIns="40005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b="1" dirty="0" smtClean="0">
                <a:solidFill>
                  <a:sysClr val="windowText" lastClr="000000"/>
                </a:solidFill>
              </a:rPr>
              <a:t>Induced Electric field intensity in terms of vector potential</a:t>
            </a:r>
          </a:p>
        </p:txBody>
      </p:sp>
      <p:graphicFrame>
        <p:nvGraphicFramePr>
          <p:cNvPr id="2867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83570766"/>
              </p:ext>
            </p:extLst>
          </p:nvPr>
        </p:nvGraphicFramePr>
        <p:xfrm>
          <a:off x="2787650" y="1907908"/>
          <a:ext cx="22717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Equation" r:id="rId4" imgW="952500" imgH="444500" progId="Equation.3">
                  <p:embed/>
                </p:oleObj>
              </mc:Choice>
              <mc:Fallback>
                <p:oleObj name="Equation" r:id="rId4" imgW="952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1907908"/>
                        <a:ext cx="2271713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2145897"/>
              </p:ext>
            </p:extLst>
          </p:nvPr>
        </p:nvGraphicFramePr>
        <p:xfrm>
          <a:off x="3097213" y="3459163"/>
          <a:ext cx="14922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tion" r:id="rId6" imgW="609600" imgH="241300" progId="Equation.3">
                  <p:embed/>
                </p:oleObj>
              </mc:Choice>
              <mc:Fallback>
                <p:oleObj name="Equation" r:id="rId6" imgW="609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459163"/>
                        <a:ext cx="14922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1A7BDAD8-307E-4A60-A885-FCA4AD195B33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867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8682" name="Text Box 6"/>
          <p:cNvSpPr txBox="1">
            <a:spLocks noChangeArrowheads="1"/>
          </p:cNvSpPr>
          <p:nvPr/>
        </p:nvSpPr>
        <p:spPr bwMode="auto">
          <a:xfrm>
            <a:off x="533400" y="3062613"/>
            <a:ext cx="2626993" cy="403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r>
              <a:rPr lang="en-US" sz="2100" b="1" dirty="0">
                <a:solidFill>
                  <a:sysClr val="windowText" lastClr="000000"/>
                </a:solidFill>
              </a:rPr>
              <a:t>For steady currents</a:t>
            </a: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5778781" y="2312506"/>
            <a:ext cx="2299804" cy="36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r>
              <a:rPr lang="en-US" b="1" dirty="0">
                <a:solidFill>
                  <a:sysClr val="windowText" lastClr="000000"/>
                </a:solidFill>
              </a:rPr>
              <a:t>V – Scalar potential</a:t>
            </a:r>
          </a:p>
        </p:txBody>
      </p:sp>
      <p:sp>
        <p:nvSpPr>
          <p:cNvPr id="28684" name="Text Box 10"/>
          <p:cNvSpPr txBox="1">
            <a:spLocks noChangeArrowheads="1"/>
          </p:cNvSpPr>
          <p:nvPr/>
        </p:nvSpPr>
        <p:spPr bwMode="auto">
          <a:xfrm>
            <a:off x="533400" y="4287528"/>
            <a:ext cx="8382000" cy="662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Induced </a:t>
            </a:r>
            <a:r>
              <a:rPr lang="en-US" sz="2100" b="1" dirty="0" err="1">
                <a:solidFill>
                  <a:sysClr val="windowText" lastClr="000000"/>
                </a:solidFill>
              </a:rPr>
              <a:t>emf</a:t>
            </a:r>
            <a:r>
              <a:rPr lang="en-US" sz="2100" b="1" dirty="0">
                <a:solidFill>
                  <a:sysClr val="windowText" lastClr="000000"/>
                </a:solidFill>
              </a:rPr>
              <a:t> in a system moving in a changing magnetic field</a:t>
            </a:r>
          </a:p>
          <a:p>
            <a:endParaRPr lang="en-US" sz="21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86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14257"/>
              </p:ext>
            </p:extLst>
          </p:nvPr>
        </p:nvGraphicFramePr>
        <p:xfrm>
          <a:off x="2720975" y="4895850"/>
          <a:ext cx="361473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8" imgW="1803400" imgH="444500" progId="Equation.3">
                  <p:embed/>
                </p:oleObj>
              </mc:Choice>
              <mc:Fallback>
                <p:oleObj name="Equation" r:id="rId8" imgW="1803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4895850"/>
                        <a:ext cx="3614738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82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138" y="1670824"/>
            <a:ext cx="73152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Maxwell’s Equations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050" y="4387006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Imrana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Ashraf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Zahid</a:t>
            </a:r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Quaid-i-Azam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University Islamabad Pakistan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439" y="6027171"/>
            <a:ext cx="854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9"/>
                </a:solidFill>
              </a:rPr>
              <a:t>Preparatory School to Winter College on Optics: </a:t>
            </a:r>
            <a:r>
              <a:rPr lang="en-GB" dirty="0">
                <a:solidFill>
                  <a:srgbClr val="000099"/>
                </a:solidFill>
              </a:rPr>
              <a:t>8</a:t>
            </a:r>
            <a:r>
              <a:rPr lang="en-GB" baseline="30000" dirty="0" smtClean="0">
                <a:solidFill>
                  <a:srgbClr val="000099"/>
                </a:solidFill>
              </a:rPr>
              <a:t>rd  </a:t>
            </a:r>
            <a:r>
              <a:rPr lang="en-GB" dirty="0" smtClean="0">
                <a:solidFill>
                  <a:srgbClr val="000099"/>
                </a:solidFill>
              </a:rPr>
              <a:t>February - 12</a:t>
            </a:r>
            <a:r>
              <a:rPr lang="en-GB" baseline="30000" dirty="0" smtClean="0">
                <a:solidFill>
                  <a:srgbClr val="000099"/>
                </a:solidFill>
              </a:rPr>
              <a:t>th</a:t>
            </a:r>
            <a:r>
              <a:rPr lang="en-GB" dirty="0" smtClean="0">
                <a:solidFill>
                  <a:srgbClr val="000099"/>
                </a:solidFill>
              </a:rPr>
              <a:t>  February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6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206" y="295609"/>
            <a:ext cx="8047794" cy="128089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solidFill>
                  <a:sysClr val="windowText" lastClr="000000"/>
                </a:solidFill>
              </a:rPr>
              <a:t>Introduction to Maxwell’s Equation</a:t>
            </a:r>
          </a:p>
        </p:txBody>
      </p:sp>
      <p:sp>
        <p:nvSpPr>
          <p:cNvPr id="91138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9D1B342-CFDB-4FE7-B8A6-80139082ED20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732FE-A220-4D6B-9B40-7D5D9C19657D}" type="slidenum">
              <a:rPr lang="en-US" smtClean="0">
                <a:solidFill>
                  <a:sysClr val="windowText" lastClr="000000"/>
                </a:solidFill>
              </a:rPr>
              <a:pPr/>
              <a:t>38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221" y="1828800"/>
            <a:ext cx="8228012" cy="4527550"/>
          </a:xfrm>
        </p:spPr>
        <p:txBody>
          <a:bodyPr>
            <a:normAutofit/>
          </a:bodyPr>
          <a:lstStyle/>
          <a:p>
            <a:pPr marL="533400" indent="-533400" algn="just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In electrodynamics Maxwell’s equations are a set of four equations, that describes the behavior of both the electric and magnetic fields as well as their interaction with matter</a:t>
            </a:r>
          </a:p>
          <a:p>
            <a:pPr marL="533400" indent="-533400" algn="just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Maxwell’s four equations express</a:t>
            </a:r>
          </a:p>
          <a:p>
            <a:pPr marL="533400" indent="-533400" algn="just">
              <a:lnSpc>
                <a:spcPct val="90000"/>
              </a:lnSpc>
              <a:buNone/>
            </a:pPr>
            <a:endParaRPr lang="en-US" sz="2100" b="1" dirty="0">
              <a:solidFill>
                <a:sysClr val="windowText" lastClr="000000"/>
              </a:solidFill>
            </a:endParaRPr>
          </a:p>
          <a:p>
            <a:pPr marL="866775" lvl="1" indent="-466725" algn="just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How electric charges produce electric field</a:t>
            </a:r>
            <a:r>
              <a:rPr lang="en-US" sz="2100" dirty="0">
                <a:solidFill>
                  <a:sysClr val="windowText" lastClr="000000"/>
                </a:solidFill>
              </a:rPr>
              <a:t> </a:t>
            </a:r>
            <a:r>
              <a:rPr lang="en-US" sz="2100" b="1" dirty="0">
                <a:solidFill>
                  <a:sysClr val="windowText" lastClr="000000"/>
                </a:solidFill>
              </a:rPr>
              <a:t>(Gauss’s law)</a:t>
            </a:r>
          </a:p>
          <a:p>
            <a:pPr marL="866775" lvl="1" indent="-466725" algn="just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The absence of magnetic monopoles</a:t>
            </a:r>
          </a:p>
          <a:p>
            <a:pPr marL="866775" lvl="1" indent="-466725" algn="just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How currents and changing electric fields produces magnetic fields</a:t>
            </a:r>
            <a:r>
              <a:rPr lang="en-US" sz="2100" dirty="0">
                <a:solidFill>
                  <a:sysClr val="windowText" lastClr="000000"/>
                </a:solidFill>
              </a:rPr>
              <a:t> </a:t>
            </a:r>
            <a:r>
              <a:rPr lang="en-US" sz="2100" b="1" dirty="0">
                <a:solidFill>
                  <a:sysClr val="windowText" lastClr="000000"/>
                </a:solidFill>
              </a:rPr>
              <a:t>(Ampere’s law)</a:t>
            </a:r>
          </a:p>
          <a:p>
            <a:pPr marL="866775" lvl="1" indent="-466725" algn="just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How changing magnetic fields produces electric fields</a:t>
            </a:r>
            <a:r>
              <a:rPr lang="en-US" sz="2100" dirty="0">
                <a:solidFill>
                  <a:sysClr val="windowText" lastClr="000000"/>
                </a:solidFill>
              </a:rPr>
              <a:t> </a:t>
            </a:r>
            <a:r>
              <a:rPr lang="en-US" sz="2100" b="1" dirty="0">
                <a:solidFill>
                  <a:sysClr val="windowText" lastClr="000000"/>
                </a:solidFill>
              </a:rPr>
              <a:t>(Faraday’s law of induction)</a:t>
            </a:r>
            <a:r>
              <a:rPr lang="en-US" sz="2100" dirty="0">
                <a:solidFill>
                  <a:sysClr val="windowText" lastClr="0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9667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Electrodynamics Before Maxwell</a:t>
            </a:r>
          </a:p>
        </p:txBody>
      </p:sp>
      <p:sp>
        <p:nvSpPr>
          <p:cNvPr id="297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925" y="1582479"/>
            <a:ext cx="4039152" cy="452717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2500" dirty="0">
              <a:solidFill>
                <a:sysClr val="windowText" lastClr="0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500" b="1" dirty="0">
                <a:solidFill>
                  <a:sysClr val="windowText" lastClr="000000"/>
                </a:solidFill>
              </a:rPr>
              <a:t>Gauss’s Law</a:t>
            </a:r>
          </a:p>
          <a:p>
            <a:pPr eaLnBrk="1" hangingPunct="1">
              <a:buFontTx/>
              <a:buNone/>
            </a:pPr>
            <a:endParaRPr lang="en-US" sz="2500" b="1" dirty="0">
              <a:solidFill>
                <a:sysClr val="windowText" lastClr="0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500" b="1" dirty="0">
                <a:solidFill>
                  <a:sysClr val="windowText" lastClr="000000"/>
                </a:solidFill>
              </a:rPr>
              <a:t>No name</a:t>
            </a:r>
          </a:p>
          <a:p>
            <a:pPr eaLnBrk="1" hangingPunct="1">
              <a:buFontTx/>
              <a:buNone/>
            </a:pPr>
            <a:endParaRPr lang="en-US" sz="2500" b="1" dirty="0">
              <a:solidFill>
                <a:sysClr val="windowText" lastClr="0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500" b="1" dirty="0">
                <a:solidFill>
                  <a:sysClr val="windowText" lastClr="000000"/>
                </a:solidFill>
              </a:rPr>
              <a:t>Faraday’s Law</a:t>
            </a:r>
          </a:p>
          <a:p>
            <a:pPr eaLnBrk="1" hangingPunct="1">
              <a:buFontTx/>
              <a:buNone/>
            </a:pPr>
            <a:endParaRPr lang="en-US" sz="2500" b="1" dirty="0">
              <a:solidFill>
                <a:sysClr val="windowText" lastClr="0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500" b="1" dirty="0">
                <a:solidFill>
                  <a:sysClr val="windowText" lastClr="000000"/>
                </a:solidFill>
              </a:rPr>
              <a:t>Ampere’s Law</a:t>
            </a:r>
          </a:p>
        </p:txBody>
      </p:sp>
      <p:graphicFrame>
        <p:nvGraphicFramePr>
          <p:cNvPr id="2969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00147327"/>
              </p:ext>
            </p:extLst>
          </p:nvPr>
        </p:nvGraphicFramePr>
        <p:xfrm>
          <a:off x="3393558" y="1801914"/>
          <a:ext cx="2205037" cy="343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4" imgW="1066800" imgH="1435100" progId="Equation.3">
                  <p:embed/>
                </p:oleObj>
              </mc:Choice>
              <mc:Fallback>
                <p:oleObj name="Equation" r:id="rId4" imgW="1066800" imgH="143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558" y="1801914"/>
                        <a:ext cx="2205037" cy="34322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7197165"/>
              </p:ext>
            </p:extLst>
          </p:nvPr>
        </p:nvGraphicFramePr>
        <p:xfrm>
          <a:off x="6553200" y="3003550"/>
          <a:ext cx="2055813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6" imgW="914400" imgH="622300" progId="Equation.3">
                  <p:embed/>
                </p:oleObj>
              </mc:Choice>
              <mc:Fallback>
                <p:oleObj name="Equation" r:id="rId6" imgW="914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03550"/>
                        <a:ext cx="2055813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C6FE584-89D0-4B9A-B0FA-A99C178E4FCD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97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9705" name="AutoShape 5"/>
          <p:cNvSpPr>
            <a:spLocks noChangeArrowheads="1"/>
          </p:cNvSpPr>
          <p:nvPr/>
        </p:nvSpPr>
        <p:spPr bwMode="auto">
          <a:xfrm>
            <a:off x="6477000" y="2184803"/>
            <a:ext cx="2210077" cy="350604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89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273" y="459777"/>
            <a:ext cx="4679365" cy="1021136"/>
          </a:xfrm>
        </p:spPr>
        <p:txBody>
          <a:bodyPr lIns="80010" tIns="40005" rIns="80010" bIns="40005"/>
          <a:lstStyle/>
          <a:p>
            <a:pPr eaLnBrk="1" hangingPunct="1"/>
            <a:r>
              <a:rPr lang="en-US" dirty="0" smtClean="0">
                <a:solidFill>
                  <a:sysClr val="windowText" lastClr="000000"/>
                </a:solidFill>
              </a:rPr>
              <a:t>Introduction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idx="1"/>
          </p:nvPr>
        </p:nvSpPr>
        <p:spPr>
          <a:xfrm>
            <a:off x="755206" y="1676399"/>
            <a:ext cx="7894179" cy="4364303"/>
          </a:xfrm>
        </p:spPr>
        <p:txBody>
          <a:bodyPr lIns="80010" tIns="40005" rIns="80010" bIns="40005"/>
          <a:lstStyle/>
          <a:p>
            <a:pPr eaLnBrk="1" hangingPunct="1"/>
            <a:r>
              <a:rPr lang="en-US" sz="3200" b="1" dirty="0" smtClean="0">
                <a:solidFill>
                  <a:sysClr val="windowText" lastClr="000000"/>
                </a:solidFill>
              </a:rPr>
              <a:t>Electrostatics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ysClr val="windowText" lastClr="000000"/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b="1" dirty="0" smtClean="0">
                <a:solidFill>
                  <a:sysClr val="windowText" lastClr="000000"/>
                </a:solidFill>
              </a:rPr>
              <a:t>Electrostatic field : Stationary charges produce electric fields that are constant in time. The theory of static charges is called electrostatics.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500" dirty="0" smtClean="0">
                <a:solidFill>
                  <a:sysClr val="windowText" lastClr="000000"/>
                </a:solidFill>
              </a:rPr>
              <a:t>	</a:t>
            </a:r>
            <a:r>
              <a:rPr lang="en-US" sz="2500" b="1" dirty="0" smtClean="0">
                <a:solidFill>
                  <a:sysClr val="windowText" lastClr="000000"/>
                </a:solidFill>
              </a:rPr>
              <a:t>Stationary charges          Constant Electric field;</a:t>
            </a:r>
            <a:r>
              <a:rPr lang="en-US" sz="2500" dirty="0" smtClean="0">
                <a:solidFill>
                  <a:sysClr val="windowText" lastClr="000000"/>
                </a:solidFill>
              </a:rPr>
              <a:t> </a:t>
            </a:r>
            <a:endParaRPr lang="en-US" sz="2500" b="1" dirty="0" smtClean="0">
              <a:solidFill>
                <a:sysClr val="windowText" lastClr="000000"/>
              </a:solidFill>
            </a:endParaRPr>
          </a:p>
          <a:p>
            <a:pPr lvl="1" algn="just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ysClr val="windowText" lastClr="000000"/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</a:pPr>
            <a:endParaRPr lang="en-US" sz="28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49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275C3365-82DC-4FAF-8F85-F473314D5467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A651B02C-07F2-4D53-A880-30338E7A312D}" type="slidenum">
              <a:rPr lang="en-US" smtClean="0">
                <a:solidFill>
                  <a:sysClr val="windowText" lastClr="000000"/>
                </a:solidFill>
              </a:rPr>
              <a:pPr/>
              <a:t>4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181954" y="3553467"/>
            <a:ext cx="704022" cy="295556"/>
          </a:xfrm>
          <a:prstGeom prst="rightArrow">
            <a:avLst>
              <a:gd name="adj1" fmla="val 50000"/>
              <a:gd name="adj2" fmla="val 6042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0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0479" y="1700885"/>
            <a:ext cx="3888684" cy="60931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100" b="1" dirty="0">
                <a:solidFill>
                  <a:sysClr val="windowText" lastClr="000000"/>
                </a:solidFill>
              </a:rPr>
              <a:t>Apply divergence to (iii)</a:t>
            </a:r>
          </a:p>
          <a:p>
            <a:pPr eaLnBrk="1" hangingPunct="1">
              <a:buFontTx/>
              <a:buNone/>
            </a:pPr>
            <a:endParaRPr lang="en-US" sz="2100" b="1" dirty="0">
              <a:solidFill>
                <a:sysClr val="windowText" lastClr="000000"/>
              </a:solidFill>
            </a:endParaRPr>
          </a:p>
          <a:p>
            <a:pPr eaLnBrk="1" hangingPunct="1">
              <a:buFontTx/>
              <a:buNone/>
            </a:pPr>
            <a:endParaRPr lang="en-US" sz="21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072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01400477"/>
              </p:ext>
            </p:extLst>
          </p:nvPr>
        </p:nvGraphicFramePr>
        <p:xfrm>
          <a:off x="754063" y="2387600"/>
          <a:ext cx="835342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Equation" r:id="rId4" imgW="3835400" imgH="927100" progId="Equation.3">
                  <p:embed/>
                </p:oleObj>
              </mc:Choice>
              <mc:Fallback>
                <p:oleObj name="Equation" r:id="rId4" imgW="38354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387600"/>
                        <a:ext cx="8353425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51814960"/>
              </p:ext>
            </p:extLst>
          </p:nvPr>
        </p:nvGraphicFramePr>
        <p:xfrm>
          <a:off x="3429000" y="5389563"/>
          <a:ext cx="2816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6" imgW="1422400" imgH="482600" progId="Equation.3">
                  <p:embed/>
                </p:oleObj>
              </mc:Choice>
              <mc:Fallback>
                <p:oleObj name="Equation" r:id="rId6" imgW="1422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89563"/>
                        <a:ext cx="2816225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B673866-E688-46AB-8316-BA531C21F4FA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07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0728" name="Text Box 4"/>
          <p:cNvSpPr txBox="1">
            <a:spLocks noChangeArrowheads="1"/>
          </p:cNvSpPr>
          <p:nvPr/>
        </p:nvSpPr>
        <p:spPr bwMode="auto">
          <a:xfrm>
            <a:off x="1094347" y="4387937"/>
            <a:ext cx="6401077" cy="105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/>
            <a:endParaRPr lang="en-US" sz="2100" b="1" dirty="0">
              <a:solidFill>
                <a:sysClr val="windowText" lastClr="000000"/>
              </a:solidFill>
            </a:endParaRPr>
          </a:p>
          <a:p>
            <a:pPr algn="l"/>
            <a:r>
              <a:rPr lang="en-US" sz="2100" b="1" dirty="0">
                <a:solidFill>
                  <a:sysClr val="windowText" lastClr="000000"/>
                </a:solidFill>
              </a:rPr>
              <a:t>Apply divergence to (iv)</a:t>
            </a:r>
          </a:p>
          <a:p>
            <a:pPr algn="l"/>
            <a:endParaRPr lang="en-US" sz="2100" b="1" dirty="0">
              <a:solidFill>
                <a:sysClr val="windowText" lastClr="000000"/>
              </a:solidFill>
            </a:endParaRPr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535609" y="4724681"/>
            <a:ext cx="160130" cy="37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pPr algn="l"/>
            <a:endParaRPr lang="en-US" sz="1900" dirty="0">
              <a:solidFill>
                <a:sysClr val="windowText" lastClr="000000"/>
              </a:solidFill>
            </a:endParaRP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0" y="385899"/>
            <a:ext cx="9144000" cy="71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Electrodynamics Before </a:t>
            </a:r>
            <a:r>
              <a:rPr lang="en-US" sz="4100" b="1" dirty="0" smtClean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Maxwell</a:t>
            </a:r>
            <a:endParaRPr lang="en-US" sz="4100" b="1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210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18177" y="1719768"/>
            <a:ext cx="8687076" cy="25157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The left hand side is zero, because divergence of a curl is zero.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The right hand side is zero for steady currents i.e., </a:t>
            </a:r>
          </a:p>
          <a:p>
            <a:pPr eaLnBrk="1" hangingPunct="1">
              <a:lnSpc>
                <a:spcPct val="90000"/>
              </a:lnSpc>
            </a:pPr>
            <a:endParaRPr lang="en-US" sz="2100" b="1" dirty="0">
              <a:solidFill>
                <a:sysClr val="windowText" lastClr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100" b="1" dirty="0">
              <a:solidFill>
                <a:sysClr val="windowText" lastClr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In electrodynamics from conservation of charge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1746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70772504"/>
              </p:ext>
            </p:extLst>
          </p:nvPr>
        </p:nvGraphicFramePr>
        <p:xfrm>
          <a:off x="3748088" y="3719513"/>
          <a:ext cx="19240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Equation" r:id="rId4" imgW="939800" imgH="825500" progId="Equation.3">
                  <p:embed/>
                </p:oleObj>
              </mc:Choice>
              <mc:Fallback>
                <p:oleObj name="Equation" r:id="rId4" imgW="9398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719513"/>
                        <a:ext cx="1924050" cy="169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02310726"/>
              </p:ext>
            </p:extLst>
          </p:nvPr>
        </p:nvGraphicFramePr>
        <p:xfrm>
          <a:off x="1168400" y="5334000"/>
          <a:ext cx="4841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334000"/>
                        <a:ext cx="484188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31AB3D-D7C2-42FD-8B7A-D4F5464F613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175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1297609" y="5409640"/>
            <a:ext cx="700846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/>
            <a:r>
              <a:rPr lang="en-US" dirty="0">
                <a:solidFill>
                  <a:sysClr val="windowText" lastClr="000000"/>
                </a:solidFill>
              </a:rPr>
              <a:t>      </a:t>
            </a:r>
            <a:r>
              <a:rPr lang="en-US" sz="2100" b="1" dirty="0">
                <a:solidFill>
                  <a:sysClr val="windowText" lastClr="000000"/>
                </a:solidFill>
              </a:rPr>
              <a:t>is constant at any point in space which is wrong.</a:t>
            </a:r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304800" y="352184"/>
            <a:ext cx="8534123" cy="71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Electrodynamics Before Maxwell </a:t>
            </a:r>
          </a:p>
        </p:txBody>
      </p:sp>
      <p:graphicFrame>
        <p:nvGraphicFramePr>
          <p:cNvPr id="317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87023"/>
              </p:ext>
            </p:extLst>
          </p:nvPr>
        </p:nvGraphicFramePr>
        <p:xfrm>
          <a:off x="3438525" y="2565477"/>
          <a:ext cx="21177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8" imgW="571500" imgH="203200" progId="Equation.3">
                  <p:embed/>
                </p:oleObj>
              </mc:Choice>
              <mc:Fallback>
                <p:oleObj name="Equation" r:id="rId8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2565477"/>
                        <a:ext cx="21177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0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3050"/>
            <a:ext cx="9144001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Maxwell’s Correction to Ampere’s Law</a:t>
            </a:r>
          </a:p>
        </p:txBody>
      </p:sp>
      <p:sp>
        <p:nvSpPr>
          <p:cNvPr id="327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4674" y="1696083"/>
            <a:ext cx="4036391" cy="48465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100" b="1" dirty="0">
                <a:solidFill>
                  <a:sysClr val="windowText" lastClr="000000"/>
                </a:solidFill>
              </a:rPr>
              <a:t>Consider Gauss’s Law</a:t>
            </a:r>
          </a:p>
          <a:p>
            <a:pPr eaLnBrk="1" hangingPunct="1">
              <a:buFontTx/>
              <a:buNone/>
            </a:pPr>
            <a:endParaRPr lang="en-US" sz="25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277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15313499"/>
              </p:ext>
            </p:extLst>
          </p:nvPr>
        </p:nvGraphicFramePr>
        <p:xfrm>
          <a:off x="3382963" y="2195513"/>
          <a:ext cx="2065337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Equation" r:id="rId4" imgW="1104900" imgH="1079500" progId="Equation.3">
                  <p:embed/>
                </p:oleObj>
              </mc:Choice>
              <mc:Fallback>
                <p:oleObj name="Equation" r:id="rId4" imgW="1104900" imgH="1079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195513"/>
                        <a:ext cx="2065337" cy="201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17333093"/>
              </p:ext>
            </p:extLst>
          </p:nvPr>
        </p:nvGraphicFramePr>
        <p:xfrm>
          <a:off x="3880712" y="4370388"/>
          <a:ext cx="13874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Equation" r:id="rId6" imgW="723900" imgH="419100" progId="Equation.3">
                  <p:embed/>
                </p:oleObj>
              </mc:Choice>
              <mc:Fallback>
                <p:oleObj name="Equation" r:id="rId6" imgW="723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712" y="4370388"/>
                        <a:ext cx="138747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E1A5BE0-9702-45EF-8ACC-E69F5CD696B5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277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1096206" y="5216179"/>
            <a:ext cx="7647727" cy="161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/>
            <a:r>
              <a:rPr lang="en-US" b="1" dirty="0">
                <a:solidFill>
                  <a:sysClr val="windowText" lastClr="000000"/>
                </a:solidFill>
              </a:rPr>
              <a:t>This result along with Ampere’s law and the conservation of charge equation suggest that there are actually two sources of magnetic field.</a:t>
            </a:r>
          </a:p>
          <a:p>
            <a:pPr algn="just"/>
            <a:r>
              <a:rPr lang="en-US" b="1" dirty="0">
                <a:solidFill>
                  <a:sysClr val="windowText" lastClr="000000"/>
                </a:solidFill>
              </a:rPr>
              <a:t>The current density and displacement current</a:t>
            </a:r>
            <a:r>
              <a:rPr lang="en-US" sz="2100" b="1" dirty="0">
                <a:solidFill>
                  <a:sysClr val="windowText" lastClr="000000"/>
                </a:solidFill>
              </a:rPr>
              <a:t>.</a:t>
            </a:r>
          </a:p>
          <a:p>
            <a:pPr algn="l"/>
            <a:r>
              <a:rPr lang="en-US" sz="25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5546587" y="4583206"/>
            <a:ext cx="2558065" cy="3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pPr algn="l"/>
            <a:r>
              <a:rPr lang="en-US" b="1" dirty="0">
                <a:solidFill>
                  <a:sysClr val="windowText" lastClr="000000"/>
                </a:solidFill>
              </a:rPr>
              <a:t>Displacement current</a:t>
            </a:r>
          </a:p>
        </p:txBody>
      </p:sp>
    </p:spTree>
    <p:extLst>
      <p:ext uri="{BB962C8B-B14F-4D97-AF65-F5344CB8AC3E}">
        <p14:creationId xmlns:p14="http://schemas.microsoft.com/office/powerpoint/2010/main" val="297802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94126" y="2379728"/>
            <a:ext cx="7849152" cy="4124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500" b="1" dirty="0">
                <a:solidFill>
                  <a:sysClr val="windowText" lastClr="000000"/>
                </a:solidFill>
              </a:rPr>
              <a:t>       </a:t>
            </a:r>
            <a:r>
              <a:rPr lang="en-US" sz="2100" b="1" dirty="0">
                <a:solidFill>
                  <a:sysClr val="windowText" lastClr="000000"/>
                </a:solidFill>
              </a:rPr>
              <a:t>Amperes law with Maxwell’s correction</a:t>
            </a:r>
          </a:p>
          <a:p>
            <a:pPr eaLnBrk="1" hangingPunct="1">
              <a:buFontTx/>
              <a:buNone/>
            </a:pPr>
            <a:endParaRPr lang="en-US" sz="21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3794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7392577"/>
              </p:ext>
            </p:extLst>
          </p:nvPr>
        </p:nvGraphicFramePr>
        <p:xfrm>
          <a:off x="1561443" y="3375508"/>
          <a:ext cx="58864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4" imgW="1498320" imgH="444240" progId="Equation.3">
                  <p:embed/>
                </p:oleObj>
              </mc:Choice>
              <mc:Fallback>
                <p:oleObj name="Equation" r:id="rId4" imgW="1498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443" y="3375508"/>
                        <a:ext cx="5886450" cy="174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6633340-ED56-4ED3-A739-065F6D4A15A1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360440" y="474455"/>
            <a:ext cx="8405322" cy="134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marL="548640" indent="-411480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4100" b="1" dirty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Maxwell’s Correction to Ampere’s </a:t>
            </a:r>
            <a:r>
              <a:rPr lang="en-US" sz="4100" b="1" dirty="0" smtClean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Law</a:t>
            </a:r>
            <a:endParaRPr lang="en-US" sz="4100" b="1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635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General Form of Maxwell’s Equations</a:t>
            </a:r>
          </a:p>
        </p:txBody>
      </p:sp>
      <p:sp>
        <p:nvSpPr>
          <p:cNvPr id="3482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31595" y="1905000"/>
            <a:ext cx="4039152" cy="45271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100" b="1" dirty="0">
                <a:solidFill>
                  <a:sysClr val="windowText" lastClr="000000"/>
                </a:solidFill>
              </a:rPr>
              <a:t>Differential Form</a:t>
            </a:r>
          </a:p>
          <a:p>
            <a:pPr eaLnBrk="1" hangingPunct="1"/>
            <a:endParaRPr lang="en-US" sz="2500" b="1" dirty="0">
              <a:solidFill>
                <a:sysClr val="windowText" lastClr="000000"/>
              </a:solidFill>
            </a:endParaRPr>
          </a:p>
        </p:txBody>
      </p:sp>
      <p:sp>
        <p:nvSpPr>
          <p:cNvPr id="34820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653ED91-FD9A-47E3-BB7C-235BD01AC2EB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48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00ED14-6F12-4DED-AAF7-88317CC54C43}" type="slidenum">
              <a:rPr lang="en-US" smtClean="0">
                <a:solidFill>
                  <a:sysClr val="windowText" lastClr="000000"/>
                </a:solidFill>
              </a:rPr>
              <a:pPr/>
              <a:t>44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4825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4524849" y="1899424"/>
            <a:ext cx="4039152" cy="45271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500" b="1" dirty="0">
                <a:solidFill>
                  <a:sysClr val="windowText" lastClr="000000"/>
                </a:solidFill>
              </a:rPr>
              <a:t>Integral Form</a:t>
            </a:r>
          </a:p>
          <a:p>
            <a:pPr eaLnBrk="1" hangingPunct="1">
              <a:buFontTx/>
              <a:buNone/>
            </a:pPr>
            <a:endParaRPr lang="en-US" sz="25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48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91696"/>
              </p:ext>
            </p:extLst>
          </p:nvPr>
        </p:nvGraphicFramePr>
        <p:xfrm>
          <a:off x="1147763" y="2670175"/>
          <a:ext cx="3278187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Equation" r:id="rId4" imgW="1612900" imgH="1714500" progId="Equation.3">
                  <p:embed/>
                </p:oleObj>
              </mc:Choice>
              <mc:Fallback>
                <p:oleObj name="Equation" r:id="rId4" imgW="1612900" imgH="171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670175"/>
                        <a:ext cx="3278187" cy="300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25789"/>
              </p:ext>
            </p:extLst>
          </p:nvPr>
        </p:nvGraphicFramePr>
        <p:xfrm>
          <a:off x="4932363" y="2625725"/>
          <a:ext cx="3389312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Equation" r:id="rId6" imgW="2070100" imgH="1752600" progId="Equation.3">
                  <p:embed/>
                </p:oleObj>
              </mc:Choice>
              <mc:Fallback>
                <p:oleObj name="Equation" r:id="rId6" imgW="2070100" imgH="175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625725"/>
                        <a:ext cx="3389312" cy="290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82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Maxwell’s Equations in vacuum</a:t>
            </a:r>
          </a:p>
        </p:txBody>
      </p:sp>
      <p:sp>
        <p:nvSpPr>
          <p:cNvPr id="358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321"/>
            <a:ext cx="4039152" cy="452717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The vacuum is a linear, homogeneous, isotropic and dispersion less medium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Since there is no current or electric charge is present in the vacuum, hence Maxwell’s equations reads as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These equations have a simple solution in terms of traveling sinusoidal waves, with the electric and magnetic fields direction orthogonal to each other and the direction of travel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1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5842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7193895"/>
              </p:ext>
            </p:extLst>
          </p:nvPr>
        </p:nvGraphicFramePr>
        <p:xfrm>
          <a:off x="6363347" y="2659008"/>
          <a:ext cx="2288234" cy="2314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Equation" r:id="rId4" imgW="1003300" imgH="1295400" progId="Equation.3">
                  <p:embed/>
                </p:oleObj>
              </mc:Choice>
              <mc:Fallback>
                <p:oleObj name="Equation" r:id="rId4" imgW="1003300" imgH="129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347" y="2659008"/>
                        <a:ext cx="2288234" cy="23144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76F7034-C53F-446E-BF71-6BB2562446D4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5846" name="AutoShape 2"/>
          <p:cNvSpPr>
            <a:spLocks noChangeArrowheads="1"/>
          </p:cNvSpPr>
          <p:nvPr/>
        </p:nvSpPr>
        <p:spPr bwMode="auto">
          <a:xfrm>
            <a:off x="5869610" y="2108894"/>
            <a:ext cx="2817467" cy="3657319"/>
          </a:xfrm>
          <a:prstGeom prst="wedgeRoundRectCallout">
            <a:avLst>
              <a:gd name="adj1" fmla="val -134458"/>
              <a:gd name="adj2" fmla="val 69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006" tIns="40003" rIns="80006" bIns="40003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18" y="894789"/>
            <a:ext cx="8838924" cy="801221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Maxwell’s Equations Inside Matter</a:t>
            </a:r>
          </a:p>
        </p:txBody>
      </p:sp>
      <p:sp>
        <p:nvSpPr>
          <p:cNvPr id="368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07" y="1523359"/>
            <a:ext cx="8839200" cy="121023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	Maxwell’s </a:t>
            </a:r>
            <a:r>
              <a:rPr lang="en-US" sz="2000" b="1" dirty="0">
                <a:solidFill>
                  <a:sysClr val="windowText" lastClr="000000"/>
                </a:solidFill>
              </a:rPr>
              <a:t>equations are modified for polarized and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magnetized materials</a:t>
            </a:r>
            <a:r>
              <a:rPr lang="en-US" sz="2000" b="1" dirty="0">
                <a:solidFill>
                  <a:sysClr val="windowText" lastClr="000000"/>
                </a:solidFill>
              </a:rPr>
              <a:t>. For linear materials the polarization </a:t>
            </a:r>
            <a:r>
              <a:rPr lang="en-US" sz="2000" b="1" i="1" dirty="0">
                <a:solidFill>
                  <a:sysClr val="windowText" lastClr="000000"/>
                </a:solidFill>
              </a:rPr>
              <a:t>P</a:t>
            </a:r>
            <a:r>
              <a:rPr lang="en-US" sz="2000" b="1" dirty="0">
                <a:solidFill>
                  <a:sysClr val="windowText" lastClr="000000"/>
                </a:solidFill>
              </a:rPr>
              <a:t> and magnetization </a:t>
            </a:r>
            <a:r>
              <a:rPr lang="en-US" sz="2000" b="1" i="1" dirty="0">
                <a:solidFill>
                  <a:sysClr val="windowText" lastClr="000000"/>
                </a:solidFill>
              </a:rPr>
              <a:t>M</a:t>
            </a:r>
            <a:r>
              <a:rPr lang="en-US" sz="2000" b="1" dirty="0">
                <a:solidFill>
                  <a:sysClr val="windowText" lastClr="000000"/>
                </a:solidFill>
              </a:rPr>
              <a:t> is given by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686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59794778"/>
              </p:ext>
            </p:extLst>
          </p:nvPr>
        </p:nvGraphicFramePr>
        <p:xfrm>
          <a:off x="3286125" y="2373849"/>
          <a:ext cx="15065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4" imgW="685800" imgH="558800" progId="Equation.3">
                  <p:embed/>
                </p:oleObj>
              </mc:Choice>
              <mc:Fallback>
                <p:oleObj name="Equation" r:id="rId4" imgW="685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373849"/>
                        <a:ext cx="1506538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98635322"/>
              </p:ext>
            </p:extLst>
          </p:nvPr>
        </p:nvGraphicFramePr>
        <p:xfrm>
          <a:off x="1949450" y="4121172"/>
          <a:ext cx="5508625" cy="23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6" imgW="3111500" imgH="1333500" progId="Equation.3">
                  <p:embed/>
                </p:oleObj>
              </mc:Choice>
              <mc:Fallback>
                <p:oleObj name="Equation" r:id="rId6" imgW="3111500" imgH="1333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4121172"/>
                        <a:ext cx="5508625" cy="236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7A48A94-E0BA-4D8F-A549-E8D9306C9AB5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687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6873" name="Text Box 5"/>
          <p:cNvSpPr txBox="1">
            <a:spLocks noChangeArrowheads="1"/>
          </p:cNvSpPr>
          <p:nvPr/>
        </p:nvSpPr>
        <p:spPr bwMode="auto">
          <a:xfrm>
            <a:off x="607391" y="3533953"/>
            <a:ext cx="7012609" cy="7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/>
            <a:r>
              <a:rPr lang="en-US" sz="2100" b="1" dirty="0">
                <a:solidFill>
                  <a:sysClr val="windowText" lastClr="000000"/>
                </a:solidFill>
              </a:rPr>
              <a:t>And the </a:t>
            </a:r>
            <a:r>
              <a:rPr lang="en-US" sz="2100" b="1" i="1" dirty="0">
                <a:solidFill>
                  <a:sysClr val="windowText" lastClr="000000"/>
                </a:solidFill>
              </a:rPr>
              <a:t>D </a:t>
            </a:r>
            <a:r>
              <a:rPr lang="en-US" sz="2100" b="1" dirty="0">
                <a:solidFill>
                  <a:sysClr val="windowText" lastClr="000000"/>
                </a:solidFill>
              </a:rPr>
              <a:t>and </a:t>
            </a:r>
            <a:r>
              <a:rPr lang="en-US" sz="2100" b="1" i="1" dirty="0">
                <a:solidFill>
                  <a:sysClr val="windowText" lastClr="000000"/>
                </a:solidFill>
              </a:rPr>
              <a:t>B </a:t>
            </a:r>
            <a:r>
              <a:rPr lang="en-US" sz="2100" b="1" dirty="0">
                <a:solidFill>
                  <a:sysClr val="windowText" lastClr="000000"/>
                </a:solidFill>
              </a:rPr>
              <a:t>fields are related to</a:t>
            </a:r>
            <a:r>
              <a:rPr lang="en-US" sz="2100" b="1" i="1" dirty="0">
                <a:solidFill>
                  <a:sysClr val="windowText" lastClr="000000"/>
                </a:solidFill>
              </a:rPr>
              <a:t> E</a:t>
            </a:r>
            <a:r>
              <a:rPr lang="en-US" sz="2100" b="1" dirty="0">
                <a:solidFill>
                  <a:sysClr val="windowText" lastClr="000000"/>
                </a:solidFill>
              </a:rPr>
              <a:t> and </a:t>
            </a:r>
            <a:r>
              <a:rPr lang="en-US" sz="2100" b="1" i="1" dirty="0">
                <a:solidFill>
                  <a:sysClr val="windowText" lastClr="000000"/>
                </a:solidFill>
              </a:rPr>
              <a:t>H</a:t>
            </a:r>
            <a:r>
              <a:rPr lang="en-US" sz="2100" b="1" dirty="0">
                <a:solidFill>
                  <a:sysClr val="windowText" lastClr="000000"/>
                </a:solidFill>
              </a:rPr>
              <a:t> by</a:t>
            </a:r>
          </a:p>
          <a:p>
            <a:pPr algn="l"/>
            <a:endParaRPr lang="en-US" sz="21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03" y="274544"/>
            <a:ext cx="8498274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Maxwell’s Equations Inside </a:t>
            </a:r>
            <a:r>
              <a:rPr lang="en-US" dirty="0" smtClean="0">
                <a:solidFill>
                  <a:sysClr val="windowText" lastClr="000000"/>
                </a:solidFill>
              </a:rPr>
              <a:t>Matter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8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925" y="1698625"/>
            <a:ext cx="7848875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For polarized materials we have bound charges in addition to free charges</a:t>
            </a:r>
          </a:p>
        </p:txBody>
      </p:sp>
      <p:graphicFrame>
        <p:nvGraphicFramePr>
          <p:cNvPr id="3789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60207622"/>
              </p:ext>
            </p:extLst>
          </p:nvPr>
        </p:nvGraphicFramePr>
        <p:xfrm>
          <a:off x="3117850" y="2460625"/>
          <a:ext cx="168275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Equation" r:id="rId4" imgW="736600" imgH="558800" progId="Equation.3">
                  <p:embed/>
                </p:oleObj>
              </mc:Choice>
              <mc:Fallback>
                <p:oleObj name="Equation" r:id="rId4" imgW="736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2460625"/>
                        <a:ext cx="1682750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27082156"/>
              </p:ext>
            </p:extLst>
          </p:nvPr>
        </p:nvGraphicFramePr>
        <p:xfrm>
          <a:off x="2736850" y="4483100"/>
          <a:ext cx="16827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6" imgW="723900" imgH="558800" progId="Equation.3">
                  <p:embed/>
                </p:oleObj>
              </mc:Choice>
              <mc:Fallback>
                <p:oleObj name="Equation" r:id="rId6" imgW="7239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483100"/>
                        <a:ext cx="1682750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DE91C04-1C31-470B-98CD-58FB6700964F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78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7897" name="Text Box 6"/>
          <p:cNvSpPr txBox="1">
            <a:spLocks noChangeArrowheads="1"/>
          </p:cNvSpPr>
          <p:nvPr/>
        </p:nvSpPr>
        <p:spPr bwMode="auto">
          <a:xfrm>
            <a:off x="381000" y="3885640"/>
            <a:ext cx="7097769" cy="6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100" dirty="0">
                <a:solidFill>
                  <a:sysClr val="windowText" lastClr="000000"/>
                </a:solidFill>
              </a:rPr>
              <a:t>   </a:t>
            </a:r>
            <a:r>
              <a:rPr lang="en-US" sz="2100" b="1" dirty="0">
                <a:solidFill>
                  <a:sysClr val="windowText" lastClr="000000"/>
                </a:solidFill>
              </a:rPr>
              <a:t>For magnetized materials we have bound currents</a:t>
            </a:r>
          </a:p>
          <a:p>
            <a:pPr algn="l"/>
            <a:endParaRPr lang="en-US" sz="21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4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0140" y="466420"/>
            <a:ext cx="7925077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Maxwell’s Equations Inside </a:t>
            </a:r>
            <a:r>
              <a:rPr lang="en-US" dirty="0" smtClean="0">
                <a:solidFill>
                  <a:sysClr val="windowText" lastClr="000000"/>
                </a:solidFill>
              </a:rPr>
              <a:t>Matter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9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0140" y="1613647"/>
            <a:ext cx="8230152" cy="1210235"/>
          </a:xfrm>
        </p:spPr>
        <p:txBody>
          <a:bodyPr/>
          <a:lstStyle/>
          <a:p>
            <a:pPr eaLnBrk="1" hangingPunct="1"/>
            <a:r>
              <a:rPr lang="en-US" sz="2100" b="1" dirty="0">
                <a:solidFill>
                  <a:sysClr val="windowText" lastClr="000000"/>
                </a:solidFill>
              </a:rPr>
              <a:t>In electrodynamics any change in the electric polarization involves a flow of bound charges resulting in polarization current </a:t>
            </a:r>
            <a:r>
              <a:rPr lang="en-US" sz="2100" b="1" i="1" dirty="0">
                <a:solidFill>
                  <a:sysClr val="windowText" lastClr="000000"/>
                </a:solidFill>
              </a:rPr>
              <a:t>J</a:t>
            </a:r>
            <a:r>
              <a:rPr lang="en-US" sz="2100" b="1" i="1" baseline="-25000" dirty="0">
                <a:solidFill>
                  <a:sysClr val="windowText" lastClr="000000"/>
                </a:solidFill>
              </a:rPr>
              <a:t>P</a:t>
            </a:r>
            <a:endParaRPr lang="en-US" sz="2100" b="1" i="1" dirty="0">
              <a:solidFill>
                <a:sysClr val="windowText" lastClr="000000"/>
              </a:solidFill>
            </a:endParaRPr>
          </a:p>
          <a:p>
            <a:pPr eaLnBrk="1" hangingPunct="1">
              <a:buFontTx/>
              <a:buNone/>
            </a:pPr>
            <a:endParaRPr lang="en-US" sz="2100" b="1" i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891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69932605"/>
              </p:ext>
            </p:extLst>
          </p:nvPr>
        </p:nvGraphicFramePr>
        <p:xfrm>
          <a:off x="1619251" y="2894013"/>
          <a:ext cx="1265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Equation" r:id="rId4" imgW="558800" imgH="444500" progId="Equation.3">
                  <p:embed/>
                </p:oleObj>
              </mc:Choice>
              <mc:Fallback>
                <p:oleObj name="Equation" r:id="rId4" imgW="558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1" y="2894013"/>
                        <a:ext cx="1265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11011830"/>
              </p:ext>
            </p:extLst>
          </p:nvPr>
        </p:nvGraphicFramePr>
        <p:xfrm>
          <a:off x="2884488" y="4071938"/>
          <a:ext cx="3071812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Equation" r:id="rId6" imgW="1295280" imgH="939600" progId="Equation.3">
                  <p:embed/>
                </p:oleObj>
              </mc:Choice>
              <mc:Fallback>
                <p:oleObj name="Equation" r:id="rId6" imgW="12952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071938"/>
                        <a:ext cx="3071812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404E546-9CED-4BFD-8F9E-C6B1BC7F2410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89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8921" name="Text Box 5"/>
          <p:cNvSpPr txBox="1">
            <a:spLocks noChangeArrowheads="1"/>
          </p:cNvSpPr>
          <p:nvPr/>
        </p:nvSpPr>
        <p:spPr bwMode="auto">
          <a:xfrm>
            <a:off x="3505472" y="2833345"/>
            <a:ext cx="4901655" cy="105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06" tIns="40003" rIns="80006" bIns="40003">
            <a:spAutoFit/>
          </a:bodyPr>
          <a:lstStyle/>
          <a:p>
            <a:pPr algn="just"/>
            <a:r>
              <a:rPr lang="en-US" sz="2100" b="1" dirty="0">
                <a:solidFill>
                  <a:sysClr val="windowText" lastClr="000000"/>
                </a:solidFill>
              </a:rPr>
              <a:t>Polarization current density is due</a:t>
            </a:r>
          </a:p>
          <a:p>
            <a:pPr algn="just"/>
            <a:r>
              <a:rPr lang="en-US" sz="2100" b="1" dirty="0">
                <a:solidFill>
                  <a:sysClr val="windowText" lastClr="000000"/>
                </a:solidFill>
              </a:rPr>
              <a:t>to linear motion of charge when the </a:t>
            </a:r>
          </a:p>
          <a:p>
            <a:pPr algn="just"/>
            <a:r>
              <a:rPr lang="en-US" sz="2100" b="1" dirty="0">
                <a:solidFill>
                  <a:sysClr val="windowText" lastClr="000000"/>
                </a:solidFill>
              </a:rPr>
              <a:t>Electric polarization changes</a:t>
            </a:r>
            <a:r>
              <a:rPr lang="en-US" sz="21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5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274544"/>
            <a:ext cx="7848877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Maxwell’s Equations Inside </a:t>
            </a:r>
            <a:r>
              <a:rPr lang="en-US" dirty="0" smtClean="0">
                <a:solidFill>
                  <a:sysClr val="windowText" lastClr="000000"/>
                </a:solidFill>
              </a:rPr>
              <a:t>Matter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3717" y="1775366"/>
            <a:ext cx="6858275" cy="686360"/>
          </a:xfrm>
        </p:spPr>
        <p:txBody>
          <a:bodyPr/>
          <a:lstStyle/>
          <a:p>
            <a:pPr eaLnBrk="1" hangingPunct="1"/>
            <a:r>
              <a:rPr lang="en-US" sz="2100" b="1" dirty="0">
                <a:solidFill>
                  <a:sysClr val="windowText" lastClr="000000"/>
                </a:solidFill>
              </a:rPr>
              <a:t>Maxwell’s equations inside matter are written as</a:t>
            </a:r>
          </a:p>
        </p:txBody>
      </p:sp>
      <p:graphicFrame>
        <p:nvGraphicFramePr>
          <p:cNvPr id="3993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35260061"/>
              </p:ext>
            </p:extLst>
          </p:nvPr>
        </p:nvGraphicFramePr>
        <p:xfrm>
          <a:off x="1058863" y="3169273"/>
          <a:ext cx="3659187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tion" r:id="rId4" imgW="2273300" imgH="1536700" progId="Equation.3">
                  <p:embed/>
                </p:oleObj>
              </mc:Choice>
              <mc:Fallback>
                <p:oleObj name="Equation" r:id="rId4" imgW="2273300" imgH="153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3169273"/>
                        <a:ext cx="3659187" cy="247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58839082"/>
              </p:ext>
            </p:extLst>
          </p:nvPr>
        </p:nvGraphicFramePr>
        <p:xfrm>
          <a:off x="5645637" y="2767833"/>
          <a:ext cx="3313112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6" imgW="2057400" imgH="1371600" progId="Equation.3">
                  <p:embed/>
                </p:oleObj>
              </mc:Choice>
              <mc:Fallback>
                <p:oleObj name="Equation" r:id="rId6" imgW="2057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637" y="2767833"/>
                        <a:ext cx="3313112" cy="2208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BEB47C3-9F10-4EEF-9960-EBCECFCE06D5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99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9945" name="AutoShape 5"/>
          <p:cNvSpPr>
            <a:spLocks noChangeArrowheads="1"/>
          </p:cNvSpPr>
          <p:nvPr/>
        </p:nvSpPr>
        <p:spPr bwMode="auto">
          <a:xfrm>
            <a:off x="5328383" y="2461726"/>
            <a:ext cx="3776870" cy="2514319"/>
          </a:xfrm>
          <a:prstGeom prst="wedgeRectCallout">
            <a:avLst>
              <a:gd name="adj1" fmla="val -91574"/>
              <a:gd name="adj2" fmla="val 471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006" tIns="40003" rIns="80006" bIns="40003"/>
          <a:lstStyle/>
          <a:p>
            <a:endParaRPr lang="en-US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5375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B5E2E0DF-0BBF-43F9-A710-9EC2B999AF3E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9744997C-CCAF-4045-B665-D9106FD93260}" type="slidenum">
              <a:rPr lang="en-US" smtClean="0">
                <a:solidFill>
                  <a:sysClr val="windowText" lastClr="000000"/>
                </a:solidFill>
              </a:rPr>
              <a:pPr/>
              <a:t>5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1462" y="398463"/>
            <a:ext cx="8062682" cy="1143000"/>
          </a:xfrm>
        </p:spPr>
        <p:txBody>
          <a:bodyPr lIns="80010" tIns="40005" rIns="80010" bIns="40005"/>
          <a:lstStyle/>
          <a:p>
            <a:pPr eaLnBrk="1" hangingPunct="1"/>
            <a:r>
              <a:rPr lang="en-US" dirty="0" smtClean="0">
                <a:solidFill>
                  <a:sysClr val="windowText" lastClr="000000"/>
                </a:solidFill>
              </a:rPr>
              <a:t>Electrostatic</a:t>
            </a:r>
            <a:r>
              <a:rPr lang="en-US" sz="3500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:Revisited</a:t>
            </a:r>
          </a:p>
        </p:txBody>
      </p:sp>
      <p:graphicFrame>
        <p:nvGraphicFramePr>
          <p:cNvPr id="73759" name="Object 3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5778630"/>
              </p:ext>
            </p:extLst>
          </p:nvPr>
        </p:nvGraphicFramePr>
        <p:xfrm>
          <a:off x="1184300" y="4460271"/>
          <a:ext cx="32686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4" imgW="1485720" imgH="419040" progId="Equation.3">
                  <p:embed/>
                </p:oleObj>
              </mc:Choice>
              <mc:Fallback>
                <p:oleObj name="Equation" r:id="rId4" imgW="1485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300" y="4460271"/>
                        <a:ext cx="3268663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429032" y="1795366"/>
            <a:ext cx="5334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endParaRPr lang="en-US" sz="2100" dirty="0">
              <a:solidFill>
                <a:sysClr val="windowText" lastClr="000000"/>
              </a:solidFill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214905" y="2091786"/>
            <a:ext cx="3579468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500" b="1" dirty="0">
                <a:solidFill>
                  <a:sysClr val="windowText" lastClr="000000"/>
                </a:solidFill>
              </a:rPr>
              <a:t>Coulombs Law</a:t>
            </a:r>
          </a:p>
        </p:txBody>
      </p:sp>
      <p:graphicFrame>
        <p:nvGraphicFramePr>
          <p:cNvPr id="737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76378"/>
              </p:ext>
            </p:extLst>
          </p:nvPr>
        </p:nvGraphicFramePr>
        <p:xfrm>
          <a:off x="1214905" y="3049464"/>
          <a:ext cx="2886489" cy="132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6" imgW="952200" imgH="431640" progId="Equation.3">
                  <p:embed/>
                </p:oleObj>
              </mc:Choice>
              <mc:Fallback>
                <p:oleObj name="Equation" r:id="rId6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905" y="3049464"/>
                        <a:ext cx="2886489" cy="1327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1184300" y="5980383"/>
            <a:ext cx="3583609" cy="40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Permittivity of free space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715000" y="2667001"/>
            <a:ext cx="3353077" cy="2323820"/>
            <a:chOff x="3600" y="1680"/>
            <a:chExt cx="2112" cy="1464"/>
          </a:xfrm>
        </p:grpSpPr>
        <p:graphicFrame>
          <p:nvGraphicFramePr>
            <p:cNvPr id="1028" name="Object 26"/>
            <p:cNvGraphicFramePr>
              <a:graphicFrameLocks noChangeAspect="1"/>
            </p:cNvGraphicFramePr>
            <p:nvPr/>
          </p:nvGraphicFramePr>
          <p:xfrm>
            <a:off x="5328" y="1680"/>
            <a:ext cx="282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" name="Equation" r:id="rId8" imgW="152280" imgH="203040" progId="Equation.3">
                    <p:embed/>
                  </p:oleObj>
                </mc:Choice>
                <mc:Fallback>
                  <p:oleObj name="Equation" r:id="rId8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1680"/>
                          <a:ext cx="282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600" y="1823"/>
              <a:ext cx="2112" cy="1321"/>
              <a:chOff x="3600" y="1823"/>
              <a:chExt cx="2112" cy="1321"/>
            </a:xfrm>
          </p:grpSpPr>
          <p:graphicFrame>
            <p:nvGraphicFramePr>
              <p:cNvPr id="1029" name="Object 28"/>
              <p:cNvGraphicFramePr>
                <a:graphicFrameLocks noChangeAspect="1"/>
              </p:cNvGraphicFramePr>
              <p:nvPr/>
            </p:nvGraphicFramePr>
            <p:xfrm>
              <a:off x="3696" y="2496"/>
              <a:ext cx="288" cy="3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" name="Equation" r:id="rId10" imgW="126720" imgH="164880" progId="Equation.3">
                      <p:embed/>
                    </p:oleObj>
                  </mc:Choice>
                  <mc:Fallback>
                    <p:oleObj name="Equation" r:id="rId10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2496"/>
                            <a:ext cx="288" cy="3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0" name="Line 13"/>
              <p:cNvSpPr>
                <a:spLocks noChangeShapeType="1"/>
              </p:cNvSpPr>
              <p:nvPr/>
            </p:nvSpPr>
            <p:spPr bwMode="auto">
              <a:xfrm flipV="1">
                <a:off x="3792" y="1872"/>
                <a:ext cx="148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1" name="Text Box 14"/>
              <p:cNvSpPr txBox="1">
                <a:spLocks noChangeArrowheads="1"/>
              </p:cNvSpPr>
              <p:nvPr/>
            </p:nvSpPr>
            <p:spPr bwMode="auto">
              <a:xfrm>
                <a:off x="3600" y="2736"/>
                <a:ext cx="672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Source Charge</a:t>
                </a:r>
              </a:p>
            </p:txBody>
          </p:sp>
          <p:sp>
            <p:nvSpPr>
              <p:cNvPr id="1042" name="Text Box 16"/>
              <p:cNvSpPr txBox="1">
                <a:spLocks noChangeArrowheads="1"/>
              </p:cNvSpPr>
              <p:nvPr/>
            </p:nvSpPr>
            <p:spPr bwMode="auto">
              <a:xfrm>
                <a:off x="5088" y="2044"/>
                <a:ext cx="624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>
                    <a:solidFill>
                      <a:sysClr val="windowText" lastClr="000000"/>
                    </a:solidFill>
                  </a:rPr>
                  <a:t>Test Charge</a:t>
                </a:r>
              </a:p>
            </p:txBody>
          </p:sp>
          <p:graphicFrame>
            <p:nvGraphicFramePr>
              <p:cNvPr id="1030" name="Object 34"/>
              <p:cNvGraphicFramePr>
                <a:graphicFrameLocks noChangeAspect="1"/>
              </p:cNvGraphicFramePr>
              <p:nvPr/>
            </p:nvGraphicFramePr>
            <p:xfrm>
              <a:off x="4405" y="1823"/>
              <a:ext cx="235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" name="Equation" r:id="rId12" imgW="126720" imgH="164880" progId="Equation.3">
                      <p:embed/>
                    </p:oleObj>
                  </mc:Choice>
                  <mc:Fallback>
                    <p:oleObj name="Equation" r:id="rId12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5" y="1823"/>
                            <a:ext cx="235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42248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8" grpId="0"/>
      <p:bldP spid="737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776007"/>
            <a:ext cx="7925077" cy="1002926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Maxwell’s Equations Inside </a:t>
            </a:r>
            <a:r>
              <a:rPr lang="en-US" dirty="0" smtClean="0">
                <a:solidFill>
                  <a:sysClr val="windowText" lastClr="000000"/>
                </a:solidFill>
              </a:rPr>
              <a:t>Matter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9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8216" y="1785133"/>
            <a:ext cx="8003208" cy="8894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In non-dispersive, isotropic media </a:t>
            </a:r>
            <a:r>
              <a:rPr lang="el-GR" sz="2100" b="1" dirty="0">
                <a:solidFill>
                  <a:sysClr val="windowText" lastClr="000000"/>
                </a:solidFill>
                <a:cs typeface="Arial" charset="0"/>
              </a:rPr>
              <a:t>ε</a:t>
            </a:r>
            <a:r>
              <a:rPr lang="en-US" sz="2100" b="1" dirty="0">
                <a:solidFill>
                  <a:sysClr val="windowText" lastClr="000000"/>
                </a:solidFill>
                <a:cs typeface="Arial" charset="0"/>
              </a:rPr>
              <a:t> and µ are time-independent scalars, and Maxwell’s equations reduces </a:t>
            </a:r>
            <a:r>
              <a:rPr lang="en-US" sz="2100" b="1" dirty="0" smtClean="0">
                <a:solidFill>
                  <a:sysClr val="windowText" lastClr="000000"/>
                </a:solidFill>
                <a:cs typeface="Arial" charset="0"/>
              </a:rPr>
              <a:t>to</a:t>
            </a:r>
            <a:endParaRPr lang="en-US" sz="2100" b="1" dirty="0">
              <a:solidFill>
                <a:sysClr val="windowText" lastClr="000000"/>
              </a:solidFill>
              <a:cs typeface="Arial" charset="0"/>
            </a:endParaRPr>
          </a:p>
        </p:txBody>
      </p:sp>
      <p:graphicFrame>
        <p:nvGraphicFramePr>
          <p:cNvPr id="4096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4943739"/>
              </p:ext>
            </p:extLst>
          </p:nvPr>
        </p:nvGraphicFramePr>
        <p:xfrm>
          <a:off x="3544888" y="2590800"/>
          <a:ext cx="2627312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4" imgW="1066800" imgH="1295400" progId="Equation.3">
                  <p:embed/>
                </p:oleObj>
              </mc:Choice>
              <mc:Fallback>
                <p:oleObj name="Equation" r:id="rId4" imgW="1066800" imgH="129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2590800"/>
                        <a:ext cx="2627312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B0F3DCB-C8B6-4FAE-8C19-9E1D96FCB4F2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4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0878" y="325994"/>
            <a:ext cx="7772400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ysClr val="windowText" lastClr="000000"/>
                </a:solidFill>
              </a:rPr>
              <a:t>Maxwell’s Equations Inside </a:t>
            </a:r>
            <a:r>
              <a:rPr lang="en-US" dirty="0" smtClean="0">
                <a:solidFill>
                  <a:sysClr val="windowText" lastClr="000000"/>
                </a:solidFill>
              </a:rPr>
              <a:t>Matter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1415" y="1769901"/>
            <a:ext cx="7925075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100" b="1" dirty="0">
                <a:solidFill>
                  <a:sysClr val="windowText" lastClr="000000"/>
                </a:solidFill>
              </a:rPr>
              <a:t>In uniform (homogeneous) medium </a:t>
            </a:r>
            <a:r>
              <a:rPr lang="el-GR" sz="2100" b="1" dirty="0">
                <a:solidFill>
                  <a:sysClr val="windowText" lastClr="000000"/>
                </a:solidFill>
                <a:cs typeface="Arial" charset="0"/>
              </a:rPr>
              <a:t>ε</a:t>
            </a:r>
            <a:r>
              <a:rPr lang="en-US" sz="2100" b="1" dirty="0">
                <a:solidFill>
                  <a:sysClr val="windowText" lastClr="000000"/>
                </a:solidFill>
                <a:cs typeface="Arial" charset="0"/>
              </a:rPr>
              <a:t> and µ are independent of </a:t>
            </a:r>
            <a:r>
              <a:rPr lang="en-US" sz="2100" b="1" dirty="0" smtClean="0">
                <a:solidFill>
                  <a:sysClr val="windowText" lastClr="000000"/>
                </a:solidFill>
                <a:cs typeface="Arial" charset="0"/>
              </a:rPr>
              <a:t>position-   </a:t>
            </a:r>
            <a:r>
              <a:rPr lang="en-US" sz="2100" b="1" dirty="0">
                <a:solidFill>
                  <a:sysClr val="windowText" lastClr="000000"/>
                </a:solidFill>
                <a:cs typeface="Arial" charset="0"/>
              </a:rPr>
              <a:t>Maxwell’s equations reads as</a:t>
            </a:r>
          </a:p>
        </p:txBody>
      </p:sp>
      <p:graphicFrame>
        <p:nvGraphicFramePr>
          <p:cNvPr id="4198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0472802"/>
              </p:ext>
            </p:extLst>
          </p:nvPr>
        </p:nvGraphicFramePr>
        <p:xfrm>
          <a:off x="1362075" y="2963863"/>
          <a:ext cx="5808663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Equation" r:id="rId4" imgW="3708400" imgH="1663700" progId="Equation.3">
                  <p:embed/>
                </p:oleObj>
              </mc:Choice>
              <mc:Fallback>
                <p:oleObj name="Equation" r:id="rId4" imgW="3708400" imgH="166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2963863"/>
                        <a:ext cx="5808663" cy="260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9189B22-E527-46F7-9FC3-FD88B4B719B1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19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6361043" y="3106218"/>
            <a:ext cx="2584174" cy="146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just"/>
            <a:r>
              <a:rPr lang="en-US" b="1" dirty="0">
                <a:solidFill>
                  <a:sysClr val="windowText" lastClr="000000"/>
                </a:solidFill>
              </a:rPr>
              <a:t>Generally, </a:t>
            </a:r>
            <a:r>
              <a:rPr lang="el-GR" b="1" dirty="0">
                <a:solidFill>
                  <a:sysClr val="windowText" lastClr="000000"/>
                </a:solidFill>
                <a:cs typeface="Arial" charset="0"/>
              </a:rPr>
              <a:t>ε</a:t>
            </a:r>
            <a:r>
              <a:rPr lang="en-US" b="1" dirty="0">
                <a:solidFill>
                  <a:sysClr val="windowText" lastClr="000000"/>
                </a:solidFill>
                <a:cs typeface="Arial" charset="0"/>
              </a:rPr>
              <a:t> and µ can be rank-2 tensor (3X3 matrices) describing </a:t>
            </a:r>
            <a:r>
              <a:rPr lang="en-US" b="1" dirty="0" smtClean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cs typeface="Arial" charset="0"/>
              </a:rPr>
              <a:t>anisotropic materials. </a:t>
            </a:r>
          </a:p>
        </p:txBody>
      </p:sp>
    </p:spTree>
    <p:extLst>
      <p:ext uri="{BB962C8B-B14F-4D97-AF65-F5344CB8AC3E}">
        <p14:creationId xmlns:p14="http://schemas.microsoft.com/office/powerpoint/2010/main" val="220686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862" y="123265"/>
            <a:ext cx="5943600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>
                <a:solidFill>
                  <a:sysClr val="windowText" lastClr="000000"/>
                </a:solidFill>
              </a:rPr>
              <a:t>Potential Formulation of Electrodynamics 1</a:t>
            </a:r>
          </a:p>
        </p:txBody>
      </p:sp>
      <p:sp>
        <p:nvSpPr>
          <p:cNvPr id="430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In electrostatic</a:t>
            </a:r>
          </a:p>
        </p:txBody>
      </p:sp>
      <p:sp>
        <p:nvSpPr>
          <p:cNvPr id="43021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2F71C25-1983-4FAE-B317-A3DE06BD0E32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3022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751922" y="3429675"/>
            <a:ext cx="3366052" cy="465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In electrodynamics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803717" y="4457921"/>
            <a:ext cx="1120913" cy="465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But</a:t>
            </a:r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4505739" y="1748118"/>
            <a:ext cx="4518545" cy="465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Putting this in Faraday’s Law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295469" y="2152930"/>
            <a:ext cx="2371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295469" y="2819937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333569" y="3863228"/>
            <a:ext cx="2333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1339573" y="4876800"/>
            <a:ext cx="2190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1319162" y="5793440"/>
            <a:ext cx="3200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4724400" y="2209800"/>
            <a:ext cx="3490059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4724400" y="3352800"/>
            <a:ext cx="335856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4732325" y="4495800"/>
            <a:ext cx="4030675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4814422" y="5638800"/>
            <a:ext cx="4329578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ight Arrow 27"/>
          <p:cNvSpPr/>
          <p:nvPr/>
        </p:nvSpPr>
        <p:spPr>
          <a:xfrm>
            <a:off x="4267200" y="4876800"/>
            <a:ext cx="457200" cy="381000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35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463108" y="6019800"/>
            <a:ext cx="457200" cy="381000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35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7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>
                <a:solidFill>
                  <a:sysClr val="windowText" lastClr="000000"/>
                </a:solidFill>
              </a:rPr>
              <a:t>Potential Formulation of Electrodynamics 2</a:t>
            </a:r>
            <a:endParaRPr lang="en-US" sz="36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403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63E0330-FE11-4682-A34B-97F3E955CAAB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B8B69E-B039-4502-BA0B-C6D16EDF2A5E}" type="slidenum">
              <a:rPr lang="en-US" smtClean="0">
                <a:solidFill>
                  <a:sysClr val="windowText" lastClr="000000"/>
                </a:solidFill>
              </a:rPr>
              <a:pPr/>
              <a:t>53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2517911" y="5334000"/>
            <a:ext cx="5025887" cy="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US" sz="2100" dirty="0">
                <a:solidFill>
                  <a:sysClr val="windowText" lastClr="000000"/>
                </a:solidFill>
              </a:rPr>
              <a:t>Explain Maxwell’s ii and </a:t>
            </a:r>
            <a:r>
              <a:rPr lang="en-US" sz="2100" dirty="0" smtClean="0">
                <a:solidFill>
                  <a:sysClr val="windowText" lastClr="000000"/>
                </a:solidFill>
              </a:rPr>
              <a:t>iii Equations </a:t>
            </a:r>
            <a:endParaRPr lang="en-US" sz="2100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667000" y="2163593"/>
            <a:ext cx="436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194" y="219972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and from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792355" y="3002324"/>
            <a:ext cx="6477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838450" y="4015483"/>
            <a:ext cx="40195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2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0622" y="226899"/>
            <a:ext cx="5688206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>
                <a:solidFill>
                  <a:sysClr val="windowText" lastClr="000000"/>
                </a:solidFill>
              </a:rPr>
              <a:t>Potential Formulation of Electrodynamics 3</a:t>
            </a:r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828" y="2223787"/>
            <a:ext cx="1258957" cy="417419"/>
          </a:xfrm>
        </p:spPr>
        <p:txBody>
          <a:bodyPr/>
          <a:lstStyle/>
          <a:p>
            <a:pPr>
              <a:buFontTx/>
              <a:buNone/>
            </a:pPr>
            <a:r>
              <a:rPr lang="en-US" sz="2100" dirty="0">
                <a:solidFill>
                  <a:sysClr val="windowText" lastClr="000000"/>
                </a:solidFill>
              </a:rPr>
              <a:t>As</a:t>
            </a:r>
          </a:p>
        </p:txBody>
      </p:sp>
      <p:sp>
        <p:nvSpPr>
          <p:cNvPr id="45064" name="Date Placeholder 8"/>
          <p:cNvSpPr>
            <a:spLocks noGrp="1"/>
          </p:cNvSpPr>
          <p:nvPr>
            <p:ph type="dt" sz="half" idx="10"/>
          </p:nvPr>
        </p:nvSpPr>
        <p:spPr>
          <a:xfrm>
            <a:off x="7858828" y="6149076"/>
            <a:ext cx="766380" cy="370171"/>
          </a:xfrm>
          <a:noFill/>
        </p:spPr>
        <p:txBody>
          <a:bodyPr/>
          <a:lstStyle/>
          <a:p>
            <a:fld id="{9E368709-8144-4AB3-B352-D367FD9C33E8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506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97656" y="801770"/>
            <a:ext cx="584978" cy="365125"/>
          </a:xfrm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graphicFrame>
        <p:nvGraphicFramePr>
          <p:cNvPr id="45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59167"/>
              </p:ext>
            </p:extLst>
          </p:nvPr>
        </p:nvGraphicFramePr>
        <p:xfrm>
          <a:off x="4608733" y="3347737"/>
          <a:ext cx="99391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733" y="3347737"/>
                        <a:ext cx="99391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96360"/>
              </p:ext>
            </p:extLst>
          </p:nvPr>
        </p:nvGraphicFramePr>
        <p:xfrm>
          <a:off x="4608733" y="3347737"/>
          <a:ext cx="99391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733" y="3347737"/>
                        <a:ext cx="99391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1474946" y="6033787"/>
            <a:ext cx="5867400" cy="85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This replaces Poisson’s Equation in electrodynamics </a:t>
            </a:r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6258628" y="2371144"/>
            <a:ext cx="2362200" cy="4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Gauss’s Law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45069" name="TextBox 12"/>
          <p:cNvSpPr txBox="1">
            <a:spLocks noChangeArrowheads="1"/>
          </p:cNvSpPr>
          <p:nvPr/>
        </p:nvSpPr>
        <p:spPr bwMode="auto">
          <a:xfrm>
            <a:off x="1212863" y="1560399"/>
            <a:ext cx="6724277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Now consider Maxwell’s </a:t>
            </a:r>
            <a:r>
              <a:rPr lang="en-US" sz="2500" dirty="0" err="1">
                <a:solidFill>
                  <a:sysClr val="windowText" lastClr="000000"/>
                </a:solidFill>
              </a:rPr>
              <a:t>i</a:t>
            </a:r>
            <a:r>
              <a:rPr lang="en-US" sz="2500" dirty="0">
                <a:solidFill>
                  <a:sysClr val="windowText" lastClr="000000"/>
                </a:solidFill>
              </a:rPr>
              <a:t> and iv equations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580009" y="1995187"/>
            <a:ext cx="3592191" cy="118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1524000" y="3214387"/>
            <a:ext cx="5769293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1066800" y="4662187"/>
            <a:ext cx="6563428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000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1890069" y="380791"/>
            <a:ext cx="6589199" cy="128089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>
                <a:solidFill>
                  <a:sysClr val="windowText" lastClr="000000"/>
                </a:solidFill>
              </a:rPr>
              <a:t>Potential Formulation of Electrodynamics 4</a:t>
            </a:r>
          </a:p>
        </p:txBody>
      </p:sp>
      <p:sp>
        <p:nvSpPr>
          <p:cNvPr id="46085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66F999C-E5E5-4268-A004-772F0D9F24C7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60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9F5AC-E181-465E-B1C4-0D1A95DBC8BF}" type="slidenum">
              <a:rPr lang="en-US" smtClean="0">
                <a:solidFill>
                  <a:sysClr val="windowText" lastClr="000000"/>
                </a:solidFill>
              </a:rPr>
              <a:pPr/>
              <a:t>55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1821465" y="1680332"/>
            <a:ext cx="4693272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Now </a:t>
            </a:r>
            <a:r>
              <a:rPr lang="en-US" sz="2500" dirty="0" smtClean="0">
                <a:solidFill>
                  <a:sysClr val="windowText" lastClr="000000"/>
                </a:solidFill>
              </a:rPr>
              <a:t>consider Ampere’s Law: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1637711" y="3489217"/>
            <a:ext cx="892552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500" dirty="0" smtClean="0">
                <a:solidFill>
                  <a:sysClr val="windowText" lastClr="000000"/>
                </a:solidFill>
              </a:rPr>
              <a:t>with: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821465" y="2057176"/>
            <a:ext cx="6334125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535839" y="3166456"/>
            <a:ext cx="490537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331176" y="4286250"/>
            <a:ext cx="3314700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821465" y="4491644"/>
            <a:ext cx="884538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500" dirty="0" smtClean="0">
                <a:solidFill>
                  <a:sysClr val="windowText" lastClr="000000"/>
                </a:solidFill>
              </a:rPr>
              <a:t>and: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974525" y="5214640"/>
            <a:ext cx="8169475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00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>
                <a:solidFill>
                  <a:sysClr val="windowText" lastClr="000000"/>
                </a:solidFill>
              </a:rPr>
              <a:t>Potential Formulation of Electrodynamics 5</a:t>
            </a:r>
            <a:endParaRPr lang="en-US" sz="36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7108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C1E6603-D1F8-469A-8DD9-8A6C3B7B433C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89C664-EA24-4579-A9B1-3C840FD39C2A}" type="slidenum">
              <a:rPr lang="en-US" smtClean="0">
                <a:solidFill>
                  <a:sysClr val="windowText" lastClr="000000"/>
                </a:solidFill>
              </a:rPr>
              <a:pPr/>
              <a:t>56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1090630" y="5167971"/>
            <a:ext cx="7772400" cy="85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These equation carry all information in </a:t>
            </a:r>
            <a:r>
              <a:rPr lang="en-US" sz="2500" dirty="0" smtClean="0">
                <a:solidFill>
                  <a:sysClr val="windowText" lastClr="000000"/>
                </a:solidFill>
              </a:rPr>
              <a:t>Maxwell’s Equations 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671780" y="2319779"/>
            <a:ext cx="4610100" cy="96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9725" y="1881097"/>
            <a:ext cx="3386825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500" dirty="0" smtClean="0">
                <a:solidFill>
                  <a:sysClr val="windowText" lastClr="000000"/>
                </a:solidFill>
              </a:rPr>
              <a:t>Using vector identity: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11228" y="3643971"/>
            <a:ext cx="8693834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14296" y="3241964"/>
            <a:ext cx="2277547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500" dirty="0" smtClean="0">
                <a:solidFill>
                  <a:sysClr val="windowText" lastClr="000000"/>
                </a:solidFill>
              </a:rPr>
              <a:t>Re-arranging: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>
                <a:solidFill>
                  <a:sysClr val="windowText" lastClr="000000"/>
                </a:solidFill>
              </a:rPr>
              <a:t>Potential Formulation of Electrodynamics 6</a:t>
            </a:r>
            <a:endParaRPr lang="en-US" sz="36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8133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2B319EA-BC6D-4112-9EBA-E8FC7B2AA7AC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81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557599-2ED1-4A7C-944C-311806A63122}" type="slidenum">
              <a:rPr lang="en-US" smtClean="0">
                <a:solidFill>
                  <a:sysClr val="windowText" lastClr="000000"/>
                </a:solidFill>
              </a:rPr>
              <a:pPr/>
              <a:t>57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1303838" y="4687714"/>
            <a:ext cx="7467600" cy="155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Four Maxwell’s equations reduced to two equations using potential formulation. </a:t>
            </a:r>
          </a:p>
          <a:p>
            <a:r>
              <a:rPr lang="en-US" sz="2400" dirty="0">
                <a:solidFill>
                  <a:sysClr val="windowText" lastClr="000000"/>
                </a:solidFill>
              </a:rPr>
              <a:t>Potentials V and A are not uniquely defined by above equations.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302877" y="2057400"/>
            <a:ext cx="5469523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87923" y="3276600"/>
            <a:ext cx="9056077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66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22" y="61005"/>
            <a:ext cx="7467600" cy="1280890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>
                <a:solidFill>
                  <a:sysClr val="windowText" lastClr="000000"/>
                </a:solidFill>
              </a:rPr>
              <a:t>Coulomb’s and Lorentz Gauges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038" y="1681499"/>
            <a:ext cx="3031434" cy="403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dirty="0" smtClean="0">
                <a:solidFill>
                  <a:sysClr val="windowText" lastClr="000000"/>
                </a:solidFill>
              </a:rPr>
              <a:t>Coulomb Gauge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C211-E2CF-43CB-80CB-02D054FE2FFB}" type="datetime5">
              <a:rPr lang="en-US" smtClean="0">
                <a:solidFill>
                  <a:sysClr val="windowText" lastClr="000000"/>
                </a:solidFill>
              </a:rPr>
              <a:pPr>
                <a:defRPr/>
              </a:pPr>
              <a:t>12-Feb-16</a:t>
            </a:fld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C1D23-6D6C-4542-B254-A555150B5725}" type="slidenum">
              <a:rPr lang="en-US" smtClean="0">
                <a:solidFill>
                  <a:sysClr val="windowText" lastClr="000000"/>
                </a:solidFill>
              </a:rPr>
              <a:pPr>
                <a:defRPr/>
              </a:pPr>
              <a:t>58</a:t>
            </a:fld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038" y="2447999"/>
            <a:ext cx="2739211" cy="465512"/>
          </a:xfrm>
          <a:prstGeom prst="rect">
            <a:avLst/>
          </a:prstGeom>
          <a:noFill/>
        </p:spPr>
        <p:txBody>
          <a:bodyPr wrap="none" lIns="80010" tIns="40005" rIns="80010" bIns="40005" rtlCol="0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Using this we get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8038" y="3300082"/>
            <a:ext cx="4776629" cy="465512"/>
          </a:xfrm>
          <a:prstGeom prst="rect">
            <a:avLst/>
          </a:prstGeom>
          <a:noFill/>
        </p:spPr>
        <p:txBody>
          <a:bodyPr wrap="none" lIns="80010" tIns="40005" rIns="80010" bIns="40005" rtlCol="0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It is Poisson’s equation, </a:t>
            </a:r>
            <a:r>
              <a:rPr lang="en-US" sz="2500" dirty="0" smtClean="0">
                <a:solidFill>
                  <a:sysClr val="windowText" lastClr="000000"/>
                </a:solidFill>
              </a:rPr>
              <a:t>setting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80697"/>
              </p:ext>
            </p:extLst>
          </p:nvPr>
        </p:nvGraphicFramePr>
        <p:xfrm>
          <a:off x="4174435" y="3340755"/>
          <a:ext cx="795130" cy="17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3" imgW="914400" imgH="198720" progId="Equation.3">
                  <p:embed/>
                </p:oleObj>
              </mc:Choice>
              <mc:Fallback>
                <p:oleObj name="Equation" r:id="rId3" imgW="914400" imgH="19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435" y="3340755"/>
                        <a:ext cx="795130" cy="175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6206" y="5273625"/>
            <a:ext cx="7951304" cy="850233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solidFill>
                  <a:sysClr val="windowText" lastClr="000000"/>
                </a:solidFill>
              </a:rPr>
              <a:t>Scalar potential is easy to calculate in Coulomb’s </a:t>
            </a:r>
            <a:r>
              <a:rPr lang="en-US" sz="2500" dirty="0" smtClean="0">
                <a:solidFill>
                  <a:sysClr val="windowText" lastClr="000000"/>
                </a:solidFill>
              </a:rPr>
              <a:t>gauge but </a:t>
            </a:r>
            <a:r>
              <a:rPr lang="en-US" sz="2500" dirty="0">
                <a:solidFill>
                  <a:sysClr val="windowText" lastClr="000000"/>
                </a:solidFill>
              </a:rPr>
              <a:t>vector potential is difficult to calculate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432852" y="1514475"/>
            <a:ext cx="1924050" cy="74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425580" y="2242398"/>
            <a:ext cx="331470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054667" y="3230841"/>
            <a:ext cx="2019300" cy="64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278038" y="4152165"/>
            <a:ext cx="12811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ysClr val="windowText" lastClr="000000"/>
                </a:solidFill>
              </a:rPr>
              <a:t>we get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2644035" y="3926575"/>
            <a:ext cx="3924300" cy="10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7624330" y="4007718"/>
            <a:ext cx="1228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6653212" y="4522947"/>
            <a:ext cx="223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663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itle 1"/>
          <p:cNvSpPr>
            <a:spLocks noGrp="1"/>
          </p:cNvSpPr>
          <p:nvPr>
            <p:ph type="title"/>
          </p:nvPr>
        </p:nvSpPr>
        <p:spPr>
          <a:xfrm>
            <a:off x="447675" y="240255"/>
            <a:ext cx="8229600" cy="1033884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 smtClean="0">
                <a:solidFill>
                  <a:sysClr val="windowText" lastClr="000000"/>
                </a:solidFill>
              </a:rPr>
              <a:t>Coulomb’s Gauge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22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06014E7-105B-4562-9376-7E3B3D7538CF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522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DE81B3-C096-49CE-A947-2EE5D47EA2E2}" type="slidenum">
              <a:rPr lang="en-US" smtClean="0">
                <a:solidFill>
                  <a:sysClr val="windowText" lastClr="000000"/>
                </a:solidFill>
              </a:rPr>
              <a:pPr/>
              <a:t>59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52233" name="TextBox 10"/>
          <p:cNvSpPr txBox="1">
            <a:spLocks noChangeArrowheads="1"/>
          </p:cNvSpPr>
          <p:nvPr/>
        </p:nvSpPr>
        <p:spPr bwMode="auto">
          <a:xfrm>
            <a:off x="990600" y="1607206"/>
            <a:ext cx="7696200" cy="8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The differential equations for V and A in Coulombs gauge reads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819400" y="2362200"/>
            <a:ext cx="34480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990600" y="3962400"/>
            <a:ext cx="76866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45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11352" y="215398"/>
            <a:ext cx="53580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Electric Field</a:t>
            </a:r>
          </a:p>
        </p:txBody>
      </p:sp>
      <p:graphicFrame>
        <p:nvGraphicFramePr>
          <p:cNvPr id="2050" name="Object 3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1745908"/>
              </p:ext>
            </p:extLst>
          </p:nvPr>
        </p:nvGraphicFramePr>
        <p:xfrm>
          <a:off x="2252663" y="1565275"/>
          <a:ext cx="30035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Equation" r:id="rId4" imgW="1307880" imgH="711000" progId="Equation.DSMT4">
                  <p:embed/>
                </p:oleObj>
              </mc:Choice>
              <mc:Fallback>
                <p:oleObj name="Equation" r:id="rId4" imgW="13078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1565275"/>
                        <a:ext cx="30035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Date Placeholder 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0B1297D-ACEA-4061-B420-97491BA93A53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206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066" name="Text Box 47"/>
          <p:cNvSpPr txBox="1">
            <a:spLocks noChangeArrowheads="1"/>
          </p:cNvSpPr>
          <p:nvPr/>
        </p:nvSpPr>
        <p:spPr bwMode="auto">
          <a:xfrm>
            <a:off x="8382000" y="2514320"/>
            <a:ext cx="916609" cy="63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ysClr val="windowText" lastClr="000000"/>
                </a:solidFill>
              </a:rPr>
              <a:t>Field Point 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258077" y="1524000"/>
            <a:ext cx="3810000" cy="3632107"/>
            <a:chOff x="3312" y="960"/>
            <a:chExt cx="2400" cy="2288"/>
          </a:xfrm>
        </p:grpSpPr>
        <p:graphicFrame>
          <p:nvGraphicFramePr>
            <p:cNvPr id="2052" name="Object 34"/>
            <p:cNvGraphicFramePr>
              <a:graphicFrameLocks noChangeAspect="1"/>
            </p:cNvGraphicFramePr>
            <p:nvPr/>
          </p:nvGraphicFramePr>
          <p:xfrm>
            <a:off x="4368" y="1446"/>
            <a:ext cx="155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" name="Equation" r:id="rId6" imgW="152280" imgH="228600" progId="Equation.DSMT4">
                    <p:embed/>
                  </p:oleObj>
                </mc:Choice>
                <mc:Fallback>
                  <p:oleObj name="Equation" r:id="rId6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446"/>
                          <a:ext cx="155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38"/>
            <p:cNvGraphicFramePr>
              <a:graphicFrameLocks noChangeAspect="1"/>
            </p:cNvGraphicFramePr>
            <p:nvPr/>
          </p:nvGraphicFramePr>
          <p:xfrm>
            <a:off x="4579" y="1584"/>
            <a:ext cx="173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" name="Equation" r:id="rId8" imgW="177480" imgH="228600" progId="Equation.3">
                    <p:embed/>
                  </p:oleObj>
                </mc:Choice>
                <mc:Fallback>
                  <p:oleObj name="Equation" r:id="rId8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" y="1584"/>
                          <a:ext cx="173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312" y="1008"/>
              <a:ext cx="2352" cy="2112"/>
              <a:chOff x="2784" y="1104"/>
              <a:chExt cx="2352" cy="2112"/>
            </a:xfrm>
          </p:grpSpPr>
          <p:sp>
            <p:nvSpPr>
              <p:cNvPr id="2074" name="Line 15"/>
              <p:cNvSpPr>
                <a:spLocks noChangeShapeType="1"/>
              </p:cNvSpPr>
              <p:nvPr/>
            </p:nvSpPr>
            <p:spPr bwMode="auto">
              <a:xfrm flipV="1">
                <a:off x="3600" y="1104"/>
                <a:ext cx="0" cy="1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75" name="Line 16"/>
              <p:cNvSpPr>
                <a:spLocks noChangeShapeType="1"/>
              </p:cNvSpPr>
              <p:nvPr/>
            </p:nvSpPr>
            <p:spPr bwMode="auto">
              <a:xfrm>
                <a:off x="3600" y="2400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76" name="Line 17"/>
              <p:cNvSpPr>
                <a:spLocks noChangeShapeType="1"/>
              </p:cNvSpPr>
              <p:nvPr/>
            </p:nvSpPr>
            <p:spPr bwMode="auto">
              <a:xfrm flipH="1">
                <a:off x="2784" y="2400"/>
                <a:ext cx="816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71" name="AutoShape 27"/>
            <p:cNvCxnSpPr>
              <a:cxnSpLocks noChangeShapeType="1"/>
            </p:cNvCxnSpPr>
            <p:nvPr/>
          </p:nvCxnSpPr>
          <p:spPr bwMode="auto">
            <a:xfrm flipV="1">
              <a:off x="4128" y="1632"/>
              <a:ext cx="432" cy="66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72" name="AutoShape 28"/>
            <p:cNvCxnSpPr>
              <a:cxnSpLocks noChangeShapeType="1"/>
            </p:cNvCxnSpPr>
            <p:nvPr/>
          </p:nvCxnSpPr>
          <p:spPr bwMode="auto">
            <a:xfrm flipV="1">
              <a:off x="4560" y="1536"/>
              <a:ext cx="816" cy="96"/>
            </a:xfrm>
            <a:prstGeom prst="straightConnector1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2073" name="AutoShape 31"/>
            <p:cNvCxnSpPr>
              <a:cxnSpLocks noChangeShapeType="1"/>
              <a:stCxn id="2075" idx="0"/>
            </p:cNvCxnSpPr>
            <p:nvPr/>
          </p:nvCxnSpPr>
          <p:spPr bwMode="auto">
            <a:xfrm flipV="1">
              <a:off x="4128" y="1536"/>
              <a:ext cx="1248" cy="756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2054" name="Object 40"/>
            <p:cNvGraphicFramePr>
              <a:graphicFrameLocks noChangeAspect="1"/>
            </p:cNvGraphicFramePr>
            <p:nvPr/>
          </p:nvGraphicFramePr>
          <p:xfrm>
            <a:off x="4560" y="1392"/>
            <a:ext cx="17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7" name="Equation" r:id="rId10" imgW="177480" imgH="215640" progId="Equation.3">
                    <p:embed/>
                  </p:oleObj>
                </mc:Choice>
                <mc:Fallback>
                  <p:oleObj name="Equation" r:id="rId10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1392"/>
                          <a:ext cx="179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42"/>
            <p:cNvGraphicFramePr>
              <a:graphicFrameLocks noChangeAspect="1"/>
            </p:cNvGraphicFramePr>
            <p:nvPr/>
          </p:nvGraphicFramePr>
          <p:xfrm>
            <a:off x="4848" y="1325"/>
            <a:ext cx="14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8" name="Equation" r:id="rId12" imgW="126720" imgH="228600" progId="Equation.3">
                    <p:embed/>
                  </p:oleObj>
                </mc:Choice>
                <mc:Fallback>
                  <p:oleObj name="Equation" r:id="rId12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1325"/>
                          <a:ext cx="144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44"/>
            <p:cNvGraphicFramePr>
              <a:graphicFrameLocks noChangeAspect="1"/>
            </p:cNvGraphicFramePr>
            <p:nvPr/>
          </p:nvGraphicFramePr>
          <p:xfrm>
            <a:off x="4752" y="1872"/>
            <a:ext cx="15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" name="Equation" r:id="rId14" imgW="139680" imgH="241200" progId="Equation.3">
                    <p:embed/>
                  </p:oleObj>
                </mc:Choice>
                <mc:Fallback>
                  <p:oleObj name="Equation" r:id="rId14" imgW="139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872"/>
                          <a:ext cx="15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45"/>
            <p:cNvGraphicFramePr>
              <a:graphicFrameLocks noChangeAspect="1"/>
            </p:cNvGraphicFramePr>
            <p:nvPr/>
          </p:nvGraphicFramePr>
          <p:xfrm>
            <a:off x="4176" y="1728"/>
            <a:ext cx="173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0" name="Equation" r:id="rId16" imgW="152280" imgH="291960" progId="Equation.3">
                    <p:embed/>
                  </p:oleObj>
                </mc:Choice>
                <mc:Fallback>
                  <p:oleObj name="Equation" r:id="rId16" imgW="1522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728"/>
                          <a:ext cx="173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46"/>
            <p:cNvGraphicFramePr>
              <a:graphicFrameLocks noChangeAspect="1"/>
            </p:cNvGraphicFramePr>
            <p:nvPr/>
          </p:nvGraphicFramePr>
          <p:xfrm>
            <a:off x="5376" y="1440"/>
            <a:ext cx="155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1" name="Equation" r:id="rId18" imgW="152280" imgH="164880" progId="Equation.3">
                    <p:embed/>
                  </p:oleObj>
                </mc:Choice>
                <mc:Fallback>
                  <p:oleObj name="Equation" r:id="rId18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1440"/>
                          <a:ext cx="155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9" name="Object 48"/>
            <p:cNvGraphicFramePr>
              <a:graphicFrameLocks noChangeAspect="1"/>
            </p:cNvGraphicFramePr>
            <p:nvPr/>
          </p:nvGraphicFramePr>
          <p:xfrm>
            <a:off x="5583" y="2352"/>
            <a:ext cx="129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2" name="Equation" r:id="rId20" imgW="126720" imgH="139680" progId="Equation.3">
                    <p:embed/>
                  </p:oleObj>
                </mc:Choice>
                <mc:Fallback>
                  <p:oleObj name="Equation" r:id="rId20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3" y="2352"/>
                          <a:ext cx="129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" name="Object 49"/>
            <p:cNvGraphicFramePr>
              <a:graphicFrameLocks noChangeAspect="1"/>
            </p:cNvGraphicFramePr>
            <p:nvPr/>
          </p:nvGraphicFramePr>
          <p:xfrm>
            <a:off x="3936" y="960"/>
            <a:ext cx="142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3" name="Equation" r:id="rId22" imgW="139680" imgH="164880" progId="Equation.3">
                    <p:embed/>
                  </p:oleObj>
                </mc:Choice>
                <mc:Fallback>
                  <p:oleObj name="Equation" r:id="rId22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960"/>
                          <a:ext cx="142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1" name="Object 50"/>
            <p:cNvGraphicFramePr>
              <a:graphicFrameLocks noChangeAspect="1"/>
            </p:cNvGraphicFramePr>
            <p:nvPr/>
          </p:nvGraphicFramePr>
          <p:xfrm>
            <a:off x="3312" y="3120"/>
            <a:ext cx="129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4" name="Equation" r:id="rId24" imgW="126720" imgH="126720" progId="Equation.3">
                    <p:embed/>
                  </p:oleObj>
                </mc:Choice>
                <mc:Fallback>
                  <p:oleObj name="Equation" r:id="rId24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120"/>
                          <a:ext cx="129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8" name="Text Box 51"/>
          <p:cNvSpPr txBox="1">
            <a:spLocks noChangeArrowheads="1"/>
          </p:cNvSpPr>
          <p:nvPr/>
        </p:nvSpPr>
        <p:spPr bwMode="auto">
          <a:xfrm>
            <a:off x="1752528" y="3512264"/>
            <a:ext cx="4421809" cy="7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- the electric field of the source charges.</a:t>
            </a:r>
          </a:p>
        </p:txBody>
      </p:sp>
      <p:graphicFrame>
        <p:nvGraphicFramePr>
          <p:cNvPr id="2051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25597"/>
              </p:ext>
            </p:extLst>
          </p:nvPr>
        </p:nvGraphicFramePr>
        <p:xfrm>
          <a:off x="1482658" y="3411715"/>
          <a:ext cx="342348" cy="49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26" imgW="152280" imgH="215640" progId="Equation.3">
                  <p:embed/>
                </p:oleObj>
              </mc:Choice>
              <mc:Fallback>
                <p:oleObj name="Equation" r:id="rId26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658" y="3411715"/>
                        <a:ext cx="342348" cy="491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Text Box 56"/>
          <p:cNvSpPr txBox="1">
            <a:spLocks noChangeArrowheads="1"/>
          </p:cNvSpPr>
          <p:nvPr/>
        </p:nvSpPr>
        <p:spPr bwMode="auto">
          <a:xfrm>
            <a:off x="1482658" y="5457141"/>
            <a:ext cx="5786782" cy="7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Physically E(P) Is force per unit charge exerted on a test charge placed at P.</a:t>
            </a:r>
          </a:p>
        </p:txBody>
      </p:sp>
    </p:spTree>
    <p:extLst>
      <p:ext uri="{BB962C8B-B14F-4D97-AF65-F5344CB8AC3E}">
        <p14:creationId xmlns:p14="http://schemas.microsoft.com/office/powerpoint/2010/main" val="376960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1912040" y="235446"/>
            <a:ext cx="5012634" cy="930256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 smtClean="0">
                <a:solidFill>
                  <a:sysClr val="windowText" lastClr="000000"/>
                </a:solidFill>
              </a:rPr>
              <a:t>Lorentz Gauge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1"/>
          </p:nvPr>
        </p:nvSpPr>
        <p:spPr>
          <a:xfrm>
            <a:off x="1600200" y="1165702"/>
            <a:ext cx="2819400" cy="4846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The Lorentz gauge: </a:t>
            </a:r>
          </a:p>
        </p:txBody>
      </p:sp>
      <p:sp>
        <p:nvSpPr>
          <p:cNvPr id="53253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2B22BA1-64D9-4C12-9132-2ED8E60697EC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532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7CD46D-979F-4E12-AAE9-6728CAB941D2}" type="slidenum">
              <a:rPr lang="en-US" smtClean="0">
                <a:solidFill>
                  <a:sysClr val="windowText" lastClr="000000"/>
                </a:solidFill>
              </a:rPr>
              <a:pPr/>
              <a:t>60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86000" y="1676400"/>
            <a:ext cx="3609975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73904" y="2780503"/>
            <a:ext cx="7848600" cy="48465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lang="en-US" sz="3100" dirty="0" smtClean="0">
                <a:solidFill>
                  <a:sysClr val="windowText" lastClr="000000"/>
                </a:solidFill>
              </a:rPr>
              <a:t>design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eliminate the middle term in eqn. for 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067157" y="3277951"/>
            <a:ext cx="52482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676400" y="4953000"/>
            <a:ext cx="5648325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57299" y="4451112"/>
            <a:ext cx="5667375" cy="4846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equation for V will become</a:t>
            </a:r>
          </a:p>
        </p:txBody>
      </p:sp>
    </p:spTree>
    <p:extLst>
      <p:ext uri="{BB962C8B-B14F-4D97-AF65-F5344CB8AC3E}">
        <p14:creationId xmlns:p14="http://schemas.microsoft.com/office/powerpoint/2010/main" val="20103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2671" y="205932"/>
            <a:ext cx="8229600" cy="937067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 smtClean="0">
                <a:solidFill>
                  <a:sysClr val="windowText" lastClr="000000"/>
                </a:solidFill>
              </a:rPr>
              <a:t>Lorentz Gauge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>
          <a:xfrm>
            <a:off x="1285598" y="1367301"/>
            <a:ext cx="6689034" cy="941294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The Lorentz gauge treats V and A on equal footing. The same differential operator</a:t>
            </a:r>
          </a:p>
        </p:txBody>
      </p:sp>
      <p:sp>
        <p:nvSpPr>
          <p:cNvPr id="54277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170BFC8-9FE0-4819-AFAF-F941B55626E3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542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FA6F9-6656-4C8D-9FD0-741E847D2D00}" type="slidenum">
              <a:rPr lang="en-US" smtClean="0">
                <a:solidFill>
                  <a:sysClr val="windowText" lastClr="000000"/>
                </a:solidFill>
              </a:rPr>
              <a:pPr/>
              <a:t>61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6112" y="3395983"/>
            <a:ext cx="4662815" cy="511679"/>
          </a:xfrm>
          <a:prstGeom prst="rect">
            <a:avLst/>
          </a:prstGeom>
          <a:noFill/>
        </p:spPr>
        <p:txBody>
          <a:bodyPr wrap="none" lIns="80010" tIns="40005" rIns="80010" bIns="40005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called  the d’Alembertian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86000" y="2133600"/>
            <a:ext cx="4352925" cy="98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819400" y="5257800"/>
            <a:ext cx="348615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867025" y="4038600"/>
            <a:ext cx="3305175" cy="74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574103" y="4781550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61166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538871" y="916352"/>
            <a:ext cx="8382000" cy="777465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40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93187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F64FD5A-C99C-49FC-83F6-60CFFE4FB925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652" y="1882589"/>
            <a:ext cx="4908075" cy="403957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>
              <a:defRPr/>
            </a:pPr>
            <a:r>
              <a:rPr lang="en-GB" sz="2100" b="1" dirty="0">
                <a:solidFill>
                  <a:sysClr val="windowText" lastClr="000000"/>
                </a:solidFill>
              </a:rPr>
              <a:t>Maxwell’s equations in integral form: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0174" y="2487707"/>
            <a:ext cx="1702069" cy="403957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>
              <a:defRPr/>
            </a:pPr>
            <a:r>
              <a:rPr lang="en-GB" sz="2100" b="1" dirty="0">
                <a:solidFill>
                  <a:sysClr val="windowText" lastClr="000000"/>
                </a:solidFill>
              </a:rPr>
              <a:t>Gauss’ Law:</a:t>
            </a:r>
          </a:p>
        </p:txBody>
      </p:sp>
      <p:pic>
        <p:nvPicPr>
          <p:cNvPr id="93192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2000" contrast="50000"/>
          </a:blip>
          <a:srcRect/>
          <a:stretch>
            <a:fillRect/>
          </a:stretch>
        </p:blipFill>
        <p:spPr bwMode="auto">
          <a:xfrm>
            <a:off x="812914" y="3092825"/>
            <a:ext cx="8314359" cy="255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55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762000" y="290085"/>
            <a:ext cx="8183217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94211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6DD562D-9023-44EC-85D9-B77E355F9254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42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4217" name="Rectangle 10"/>
          <p:cNvSpPr>
            <a:spLocks noChangeArrowheads="1"/>
          </p:cNvSpPr>
          <p:nvPr/>
        </p:nvSpPr>
        <p:spPr bwMode="auto">
          <a:xfrm>
            <a:off x="1295400" y="2035075"/>
            <a:ext cx="3491020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No Magnetic Monopoles:</a:t>
            </a:r>
          </a:p>
        </p:txBody>
      </p:sp>
      <p:pic>
        <p:nvPicPr>
          <p:cNvPr id="9421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52000"/>
          </a:blip>
          <a:srcRect/>
          <a:stretch>
            <a:fillRect/>
          </a:stretch>
        </p:blipFill>
        <p:spPr bwMode="auto">
          <a:xfrm>
            <a:off x="2453956" y="2617429"/>
            <a:ext cx="4815168" cy="900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4219" name="Rectangle 12"/>
          <p:cNvSpPr>
            <a:spLocks noChangeArrowheads="1"/>
          </p:cNvSpPr>
          <p:nvPr/>
        </p:nvSpPr>
        <p:spPr bwMode="auto">
          <a:xfrm>
            <a:off x="1295400" y="3659972"/>
            <a:ext cx="2138086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Faraday’s Law:</a:t>
            </a:r>
          </a:p>
        </p:txBody>
      </p:sp>
      <p:pic>
        <p:nvPicPr>
          <p:cNvPr id="9422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52000"/>
          </a:blip>
          <a:srcRect/>
          <a:stretch>
            <a:fillRect/>
          </a:stretch>
        </p:blipFill>
        <p:spPr bwMode="auto">
          <a:xfrm>
            <a:off x="993913" y="4286078"/>
            <a:ext cx="7951304" cy="1016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221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52000"/>
          </a:blip>
          <a:srcRect/>
          <a:stretch>
            <a:fillRect/>
          </a:stretch>
        </p:blipFill>
        <p:spPr bwMode="auto">
          <a:xfrm>
            <a:off x="1192696" y="5244353"/>
            <a:ext cx="7123043" cy="983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65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63827" y="403412"/>
            <a:ext cx="8230152" cy="11430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95235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7BB23D2-F240-4CC8-815A-6C0DC71C972C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52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630085" y="1670744"/>
            <a:ext cx="2112438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Ampere’s Law:</a:t>
            </a:r>
          </a:p>
        </p:txBody>
      </p:sp>
      <p:pic>
        <p:nvPicPr>
          <p:cNvPr id="952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8000" contrast="54000"/>
          </a:blip>
          <a:srcRect/>
          <a:stretch>
            <a:fillRect/>
          </a:stretch>
        </p:blipFill>
        <p:spPr bwMode="auto">
          <a:xfrm>
            <a:off x="999893" y="1983987"/>
            <a:ext cx="8153400" cy="161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5240" name="Rectangle 9"/>
          <p:cNvSpPr>
            <a:spLocks noChangeArrowheads="1"/>
          </p:cNvSpPr>
          <p:nvPr/>
        </p:nvSpPr>
        <p:spPr bwMode="auto">
          <a:xfrm>
            <a:off x="1372614" y="3815603"/>
            <a:ext cx="2425023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Auxiliary Relation:</a:t>
            </a:r>
          </a:p>
        </p:txBody>
      </p:sp>
      <p:pic>
        <p:nvPicPr>
          <p:cNvPr id="9524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8000" contrast="54000"/>
          </a:blip>
          <a:srcRect/>
          <a:stretch>
            <a:fillRect/>
          </a:stretch>
        </p:blipFill>
        <p:spPr bwMode="auto">
          <a:xfrm>
            <a:off x="3733800" y="3549828"/>
            <a:ext cx="3420717" cy="941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8000" contrast="54000"/>
          </a:blip>
          <a:srcRect/>
          <a:stretch>
            <a:fillRect/>
          </a:stretch>
        </p:blipFill>
        <p:spPr bwMode="auto">
          <a:xfrm>
            <a:off x="1457739" y="4454690"/>
            <a:ext cx="6195391" cy="18153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12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96259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9AF10EC-2E9B-4E68-BE0E-FCBB4705E8E1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62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pic>
        <p:nvPicPr>
          <p:cNvPr id="962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6000" contrast="56000"/>
          </a:blip>
          <a:srcRect/>
          <a:stretch>
            <a:fillRect/>
          </a:stretch>
        </p:blipFill>
        <p:spPr bwMode="auto">
          <a:xfrm>
            <a:off x="699456" y="1812489"/>
            <a:ext cx="8448261" cy="919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6263" name="Rectangle 8"/>
          <p:cNvSpPr>
            <a:spLocks noChangeArrowheads="1"/>
          </p:cNvSpPr>
          <p:nvPr/>
        </p:nvSpPr>
        <p:spPr bwMode="auto">
          <a:xfrm>
            <a:off x="1096206" y="2695354"/>
            <a:ext cx="7878418" cy="13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just"/>
            <a:r>
              <a:rPr lang="en-GB" sz="2100" dirty="0" smtClean="0">
                <a:solidFill>
                  <a:sysClr val="windowText" lastClr="000000"/>
                </a:solidFill>
              </a:rPr>
              <a:t> 1) Apply </a:t>
            </a:r>
            <a:r>
              <a:rPr lang="en-GB" sz="2100" dirty="0">
                <a:solidFill>
                  <a:sysClr val="windowText" lastClr="000000"/>
                </a:solidFill>
              </a:rPr>
              <a:t>the integral form of Gauss’ Law at a dielectric interface/boundary using  infinitesimally thin Gaussian pillbox extending slightly into dielectric material on either side of interface:</a:t>
            </a:r>
          </a:p>
        </p:txBody>
      </p:sp>
      <p:pic>
        <p:nvPicPr>
          <p:cNvPr id="9626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6000" contrast="56000"/>
          </a:blip>
          <a:srcRect/>
          <a:stretch>
            <a:fillRect/>
          </a:stretch>
        </p:blipFill>
        <p:spPr bwMode="auto">
          <a:xfrm>
            <a:off x="1096206" y="3934198"/>
            <a:ext cx="8008693" cy="958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26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6000" contrast="56000"/>
          </a:blip>
          <a:srcRect/>
          <a:stretch>
            <a:fillRect/>
          </a:stretch>
        </p:blipFill>
        <p:spPr bwMode="auto">
          <a:xfrm>
            <a:off x="1905000" y="4862564"/>
            <a:ext cx="4737652" cy="983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6266" name="Rectangle 11"/>
          <p:cNvSpPr>
            <a:spLocks noChangeArrowheads="1"/>
          </p:cNvSpPr>
          <p:nvPr/>
        </p:nvSpPr>
        <p:spPr bwMode="auto">
          <a:xfrm>
            <a:off x="949930" y="5068883"/>
            <a:ext cx="955070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Gives:</a:t>
            </a:r>
          </a:p>
        </p:txBody>
      </p:sp>
      <p:sp>
        <p:nvSpPr>
          <p:cNvPr id="96267" name="Rectangle 12"/>
          <p:cNvSpPr>
            <a:spLocks noChangeArrowheads="1"/>
          </p:cNvSpPr>
          <p:nvPr/>
        </p:nvSpPr>
        <p:spPr bwMode="auto">
          <a:xfrm>
            <a:off x="6791045" y="5068882"/>
            <a:ext cx="1896032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GB" sz="2100" dirty="0">
                <a:solidFill>
                  <a:sysClr val="windowText" lastClr="000000"/>
                </a:solidFill>
              </a:rPr>
              <a:t>(at interface)</a:t>
            </a:r>
          </a:p>
        </p:txBody>
      </p:sp>
    </p:spTree>
    <p:extLst>
      <p:ext uri="{BB962C8B-B14F-4D97-AF65-F5344CB8AC3E}">
        <p14:creationId xmlns:p14="http://schemas.microsoft.com/office/powerpoint/2010/main" val="248599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38" y="484227"/>
            <a:ext cx="8805015" cy="128089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ysClr val="windowText" lastClr="000000"/>
                </a:solidFill>
              </a:rPr>
              <a:t>Maxwell’s Equations and Boundary Conditions at Interfaces in Matter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7211-2B65-4CF8-AE04-992B6F0BA0F5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66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089" y="2286000"/>
            <a:ext cx="7143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88425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97283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CD8BF8B-F0D1-44A9-85B9-EFE46C39FC84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72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1377021" y="1735842"/>
            <a:ext cx="6904794" cy="72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The positive direction is from medium </a:t>
            </a:r>
            <a:r>
              <a:rPr lang="en-GB" sz="2100" dirty="0" smtClean="0">
                <a:solidFill>
                  <a:sysClr val="windowText" lastClr="000000"/>
                </a:solidFill>
              </a:rPr>
              <a:t>1 </a:t>
            </a:r>
            <a:r>
              <a:rPr lang="en-GB" sz="2100" dirty="0">
                <a:solidFill>
                  <a:sysClr val="windowText" lastClr="000000"/>
                </a:solidFill>
              </a:rPr>
              <a:t>(below) to medium </a:t>
            </a:r>
            <a:r>
              <a:rPr lang="en-GB" sz="2100" dirty="0" smtClean="0">
                <a:solidFill>
                  <a:sysClr val="windowText" lastClr="000000"/>
                </a:solidFill>
              </a:rPr>
              <a:t>2 </a:t>
            </a:r>
            <a:r>
              <a:rPr lang="en-GB" sz="2100" dirty="0">
                <a:solidFill>
                  <a:sysClr val="windowText" lastClr="000000"/>
                </a:solidFill>
              </a:rPr>
              <a:t>(above)</a:t>
            </a:r>
          </a:p>
        </p:txBody>
      </p:sp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 contrast="50000"/>
          </a:blip>
          <a:srcRect/>
          <a:stretch>
            <a:fillRect/>
          </a:stretch>
        </p:blipFill>
        <p:spPr bwMode="auto">
          <a:xfrm>
            <a:off x="1300482" y="2868424"/>
            <a:ext cx="5884620" cy="840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7209221" y="3069178"/>
            <a:ext cx="1981200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(at interface)</a:t>
            </a:r>
          </a:p>
        </p:txBody>
      </p:sp>
      <p:sp>
        <p:nvSpPr>
          <p:cNvPr id="97289" name="Rectangle 10"/>
          <p:cNvSpPr>
            <a:spLocks noChangeArrowheads="1"/>
          </p:cNvSpPr>
          <p:nvPr/>
        </p:nvSpPr>
        <p:spPr bwMode="auto">
          <a:xfrm>
            <a:off x="643745" y="3708865"/>
            <a:ext cx="1294906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Likewise:</a:t>
            </a:r>
          </a:p>
        </p:txBody>
      </p:sp>
      <p:pic>
        <p:nvPicPr>
          <p:cNvPr id="9729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 contrast="50000"/>
          </a:blip>
          <a:srcRect/>
          <a:stretch>
            <a:fillRect/>
          </a:stretch>
        </p:blipFill>
        <p:spPr bwMode="auto">
          <a:xfrm>
            <a:off x="1291198" y="4450671"/>
            <a:ext cx="5893904" cy="9328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7291" name="Rectangle 12"/>
          <p:cNvSpPr>
            <a:spLocks noChangeArrowheads="1"/>
          </p:cNvSpPr>
          <p:nvPr/>
        </p:nvSpPr>
        <p:spPr bwMode="auto">
          <a:xfrm>
            <a:off x="7209221" y="4707748"/>
            <a:ext cx="1896032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(at interface)</a:t>
            </a:r>
          </a:p>
        </p:txBody>
      </p:sp>
    </p:spTree>
    <p:extLst>
      <p:ext uri="{BB962C8B-B14F-4D97-AF65-F5344CB8AC3E}">
        <p14:creationId xmlns:p14="http://schemas.microsoft.com/office/powerpoint/2010/main" val="339449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98307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A7AC44E-6791-4C8C-9FE6-8C9C268C978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83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8313" name="Rectangle 10"/>
          <p:cNvSpPr>
            <a:spLocks noChangeArrowheads="1"/>
          </p:cNvSpPr>
          <p:nvPr/>
        </p:nvSpPr>
        <p:spPr bwMode="auto">
          <a:xfrm>
            <a:off x="530087" y="1926526"/>
            <a:ext cx="1721305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Similarly, for</a:t>
            </a:r>
          </a:p>
        </p:txBody>
      </p:sp>
      <p:pic>
        <p:nvPicPr>
          <p:cNvPr id="983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 contrast="50000"/>
          </a:blip>
          <a:srcRect/>
          <a:stretch>
            <a:fillRect/>
          </a:stretch>
        </p:blipFill>
        <p:spPr bwMode="auto">
          <a:xfrm>
            <a:off x="2526011" y="2128190"/>
            <a:ext cx="3833891" cy="7632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8315" name="Rectangle 12"/>
          <p:cNvSpPr>
            <a:spLocks noChangeArrowheads="1"/>
          </p:cNvSpPr>
          <p:nvPr/>
        </p:nvSpPr>
        <p:spPr bwMode="auto">
          <a:xfrm>
            <a:off x="1332959" y="3116532"/>
            <a:ext cx="6487906" cy="4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(no magnetic monopoles), then at an interface:</a:t>
            </a:r>
          </a:p>
        </p:txBody>
      </p:sp>
      <p:pic>
        <p:nvPicPr>
          <p:cNvPr id="983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2000" contrast="50000"/>
          </a:blip>
          <a:srcRect/>
          <a:stretch>
            <a:fillRect/>
          </a:stretch>
        </p:blipFill>
        <p:spPr bwMode="auto">
          <a:xfrm>
            <a:off x="999583" y="4290273"/>
            <a:ext cx="6821282" cy="933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8317" name="Rectangle 14"/>
          <p:cNvSpPr>
            <a:spLocks noChangeArrowheads="1"/>
          </p:cNvSpPr>
          <p:nvPr/>
        </p:nvSpPr>
        <p:spPr bwMode="auto">
          <a:xfrm>
            <a:off x="3815214" y="5469110"/>
            <a:ext cx="1896032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GB" sz="2100" dirty="0">
                <a:solidFill>
                  <a:sysClr val="windowText" lastClr="000000"/>
                </a:solidFill>
              </a:rPr>
              <a:t>(at interface)</a:t>
            </a:r>
          </a:p>
        </p:txBody>
      </p:sp>
    </p:spTree>
    <p:extLst>
      <p:ext uri="{BB962C8B-B14F-4D97-AF65-F5344CB8AC3E}">
        <p14:creationId xmlns:p14="http://schemas.microsoft.com/office/powerpoint/2010/main" val="417145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99331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A034239-B8FE-4D89-A715-62EE7650BFAD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993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9341" name="Rectangle 14"/>
          <p:cNvSpPr>
            <a:spLocks noChangeArrowheads="1"/>
          </p:cNvSpPr>
          <p:nvPr/>
        </p:nvSpPr>
        <p:spPr bwMode="auto">
          <a:xfrm>
            <a:off x="930321" y="2011456"/>
            <a:ext cx="3596818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3) For Faraday’s Law: EMF,</a:t>
            </a:r>
          </a:p>
        </p:txBody>
      </p:sp>
      <p:pic>
        <p:nvPicPr>
          <p:cNvPr id="9934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910152" y="2841314"/>
            <a:ext cx="4955318" cy="916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9343" name="Rectangle 16"/>
          <p:cNvSpPr>
            <a:spLocks noChangeArrowheads="1"/>
          </p:cNvSpPr>
          <p:nvPr/>
        </p:nvSpPr>
        <p:spPr bwMode="auto">
          <a:xfrm>
            <a:off x="921028" y="4371651"/>
            <a:ext cx="7766049" cy="10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just"/>
            <a:r>
              <a:rPr lang="en-GB" sz="2100" dirty="0">
                <a:solidFill>
                  <a:sysClr val="windowText" lastClr="000000"/>
                </a:solidFill>
              </a:rPr>
              <a:t>At interface between two different media, taking a closed contour C of width l extending slightly into the material on either side of interface.</a:t>
            </a:r>
          </a:p>
        </p:txBody>
      </p:sp>
    </p:spTree>
    <p:extLst>
      <p:ext uri="{BB962C8B-B14F-4D97-AF65-F5344CB8AC3E}">
        <p14:creationId xmlns:p14="http://schemas.microsoft.com/office/powerpoint/2010/main" val="251637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69416" y="289248"/>
            <a:ext cx="609627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Electric Field</a:t>
            </a:r>
          </a:p>
        </p:txBody>
      </p:sp>
      <p:graphicFrame>
        <p:nvGraphicFramePr>
          <p:cNvPr id="3074" name="Object 1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1445438"/>
              </p:ext>
            </p:extLst>
          </p:nvPr>
        </p:nvGraphicFramePr>
        <p:xfrm>
          <a:off x="4864100" y="1606550"/>
          <a:ext cx="32623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4" imgW="1396800" imgH="444240" progId="Equation.3">
                  <p:embed/>
                </p:oleObj>
              </mc:Choice>
              <mc:Fallback>
                <p:oleObj name="Equation" r:id="rId4" imgW="1396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1606550"/>
                        <a:ext cx="326231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76721211"/>
              </p:ext>
            </p:extLst>
          </p:nvPr>
        </p:nvGraphicFramePr>
        <p:xfrm>
          <a:off x="5216525" y="3746500"/>
          <a:ext cx="313213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3746500"/>
                        <a:ext cx="3132138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90187785"/>
              </p:ext>
            </p:extLst>
          </p:nvPr>
        </p:nvGraphicFramePr>
        <p:xfrm>
          <a:off x="4556125" y="2887663"/>
          <a:ext cx="2444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8" imgW="139680" imgH="177480" progId="Equation.3">
                  <p:embed/>
                </p:oleObj>
              </mc:Choice>
              <mc:Fallback>
                <p:oleObj name="Equation" r:id="rId8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887663"/>
                        <a:ext cx="2444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Date Placeholder 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8322C46-743E-441E-8089-3EE649E0BB05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308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 </a:t>
            </a:r>
            <a:endParaRPr 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086" name="Text Box 22"/>
          <p:cNvSpPr txBox="1">
            <a:spLocks noChangeArrowheads="1"/>
          </p:cNvSpPr>
          <p:nvPr/>
        </p:nvSpPr>
        <p:spPr bwMode="auto">
          <a:xfrm>
            <a:off x="4800600" y="2842092"/>
            <a:ext cx="3964609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is the line charge density</a:t>
            </a:r>
          </a:p>
        </p:txBody>
      </p:sp>
      <p:sp>
        <p:nvSpPr>
          <p:cNvPr id="3087" name="Text Box 96"/>
          <p:cNvSpPr txBox="1">
            <a:spLocks noChangeArrowheads="1"/>
          </p:cNvSpPr>
          <p:nvPr/>
        </p:nvSpPr>
        <p:spPr bwMode="auto">
          <a:xfrm>
            <a:off x="4542263" y="5190683"/>
            <a:ext cx="4572000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is the surface charge density</a:t>
            </a:r>
          </a:p>
        </p:txBody>
      </p:sp>
      <p:graphicFrame>
        <p:nvGraphicFramePr>
          <p:cNvPr id="3077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018886"/>
              </p:ext>
            </p:extLst>
          </p:nvPr>
        </p:nvGraphicFramePr>
        <p:xfrm>
          <a:off x="4253169" y="5245712"/>
          <a:ext cx="303696" cy="28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10" imgW="152280" imgH="139680" progId="Equation.3">
                  <p:embed/>
                </p:oleObj>
              </mc:Choice>
              <mc:Fallback>
                <p:oleObj name="Equation" r:id="rId1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169" y="5245712"/>
                        <a:ext cx="303696" cy="282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1873395" y="1619181"/>
            <a:ext cx="1826316" cy="1949824"/>
            <a:chOff x="576" y="816"/>
            <a:chExt cx="1152" cy="1228"/>
          </a:xfrm>
        </p:grpSpPr>
        <p:graphicFrame>
          <p:nvGraphicFramePr>
            <p:cNvPr id="3080" name="Object 11"/>
            <p:cNvGraphicFramePr>
              <a:graphicFrameLocks noChangeAspect="1"/>
            </p:cNvGraphicFramePr>
            <p:nvPr/>
          </p:nvGraphicFramePr>
          <p:xfrm>
            <a:off x="1056" y="1030"/>
            <a:ext cx="179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2" name="Equation" r:id="rId12" imgW="114120" imgH="126720" progId="Equation.3">
                    <p:embed/>
                  </p:oleObj>
                </mc:Choice>
                <mc:Fallback>
                  <p:oleObj name="Equation" r:id="rId12" imgW="1141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030"/>
                          <a:ext cx="179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3"/>
            <p:cNvGraphicFramePr>
              <a:graphicFrameLocks noChangeAspect="1"/>
            </p:cNvGraphicFramePr>
            <p:nvPr/>
          </p:nvGraphicFramePr>
          <p:xfrm>
            <a:off x="1526" y="816"/>
            <a:ext cx="202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3" name="Equation" r:id="rId14" imgW="152280" imgH="164880" progId="Equation.3">
                    <p:embed/>
                  </p:oleObj>
                </mc:Choice>
                <mc:Fallback>
                  <p:oleObj name="Equation" r:id="rId14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6" y="816"/>
                          <a:ext cx="202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5"/>
            <p:cNvGrpSpPr>
              <a:grpSpLocks noChangeAspect="1"/>
            </p:cNvGrpSpPr>
            <p:nvPr/>
          </p:nvGrpSpPr>
          <p:grpSpPr bwMode="auto">
            <a:xfrm>
              <a:off x="576" y="976"/>
              <a:ext cx="912" cy="1068"/>
              <a:chOff x="576" y="768"/>
              <a:chExt cx="1152" cy="1464"/>
            </a:xfrm>
          </p:grpSpPr>
          <p:sp>
            <p:nvSpPr>
              <p:cNvPr id="3109" name="Freeform 5"/>
              <p:cNvSpPr>
                <a:spLocks noChangeAspect="1"/>
              </p:cNvSpPr>
              <p:nvPr/>
            </p:nvSpPr>
            <p:spPr bwMode="auto">
              <a:xfrm>
                <a:off x="576" y="816"/>
                <a:ext cx="960" cy="1416"/>
              </a:xfrm>
              <a:custGeom>
                <a:avLst/>
                <a:gdLst>
                  <a:gd name="T0" fmla="*/ 0 w 960"/>
                  <a:gd name="T1" fmla="*/ 0 h 1416"/>
                  <a:gd name="T2" fmla="*/ 144 w 960"/>
                  <a:gd name="T3" fmla="*/ 336 h 1416"/>
                  <a:gd name="T4" fmla="*/ 624 w 960"/>
                  <a:gd name="T5" fmla="*/ 672 h 1416"/>
                  <a:gd name="T6" fmla="*/ 816 w 960"/>
                  <a:gd name="T7" fmla="*/ 1296 h 1416"/>
                  <a:gd name="T8" fmla="*/ 960 w 960"/>
                  <a:gd name="T9" fmla="*/ 1392 h 1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1416"/>
                  <a:gd name="T17" fmla="*/ 960 w 960"/>
                  <a:gd name="T18" fmla="*/ 1416 h 1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1416">
                    <a:moveTo>
                      <a:pt x="0" y="0"/>
                    </a:moveTo>
                    <a:cubicBezTo>
                      <a:pt x="20" y="112"/>
                      <a:pt x="40" y="224"/>
                      <a:pt x="144" y="336"/>
                    </a:cubicBezTo>
                    <a:cubicBezTo>
                      <a:pt x="248" y="448"/>
                      <a:pt x="512" y="512"/>
                      <a:pt x="624" y="672"/>
                    </a:cubicBezTo>
                    <a:cubicBezTo>
                      <a:pt x="736" y="832"/>
                      <a:pt x="760" y="1176"/>
                      <a:pt x="816" y="1296"/>
                    </a:cubicBezTo>
                    <a:cubicBezTo>
                      <a:pt x="872" y="1416"/>
                      <a:pt x="928" y="1376"/>
                      <a:pt x="960" y="1392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0" name="Line 6"/>
              <p:cNvSpPr>
                <a:spLocks noChangeAspect="1" noChangeShapeType="1"/>
              </p:cNvSpPr>
              <p:nvPr/>
            </p:nvSpPr>
            <p:spPr bwMode="auto">
              <a:xfrm>
                <a:off x="960" y="1296"/>
                <a:ext cx="240" cy="192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1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1104" y="768"/>
                <a:ext cx="624" cy="624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108" name="Oval 98"/>
            <p:cNvSpPr>
              <a:spLocks noChangeAspect="1" noChangeArrowheads="1"/>
            </p:cNvSpPr>
            <p:nvPr/>
          </p:nvSpPr>
          <p:spPr bwMode="auto">
            <a:xfrm>
              <a:off x="1488" y="912"/>
              <a:ext cx="69" cy="69"/>
            </a:xfrm>
            <a:prstGeom prst="ellipse">
              <a:avLst/>
            </a:prstGeom>
            <a:solidFill>
              <a:srgbClr val="9933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1539330" y="3801496"/>
            <a:ext cx="2606261" cy="2210360"/>
            <a:chOff x="240" y="2160"/>
            <a:chExt cx="1642" cy="1392"/>
          </a:xfrm>
        </p:grpSpPr>
        <p:grpSp>
          <p:nvGrpSpPr>
            <p:cNvPr id="5" name="Group 80"/>
            <p:cNvGrpSpPr>
              <a:grpSpLocks/>
            </p:cNvGrpSpPr>
            <p:nvPr/>
          </p:nvGrpSpPr>
          <p:grpSpPr bwMode="auto">
            <a:xfrm rot="351178">
              <a:off x="240" y="2592"/>
              <a:ext cx="1152" cy="960"/>
              <a:chOff x="240" y="2324"/>
              <a:chExt cx="1736" cy="1276"/>
            </a:xfrm>
          </p:grpSpPr>
          <p:sp>
            <p:nvSpPr>
              <p:cNvPr id="3093" name="Freeform 34"/>
              <p:cNvSpPr>
                <a:spLocks/>
              </p:cNvSpPr>
              <p:nvPr/>
            </p:nvSpPr>
            <p:spPr bwMode="auto">
              <a:xfrm>
                <a:off x="240" y="2324"/>
                <a:ext cx="1736" cy="1251"/>
              </a:xfrm>
              <a:custGeom>
                <a:avLst/>
                <a:gdLst>
                  <a:gd name="T0" fmla="*/ 321 w 1736"/>
                  <a:gd name="T1" fmla="*/ 28 h 1251"/>
                  <a:gd name="T2" fmla="*/ 952 w 1736"/>
                  <a:gd name="T3" fmla="*/ 0 h 1251"/>
                  <a:gd name="T4" fmla="*/ 1736 w 1736"/>
                  <a:gd name="T5" fmla="*/ 69 h 1251"/>
                  <a:gd name="T6" fmla="*/ 1538 w 1736"/>
                  <a:gd name="T7" fmla="*/ 526 h 1251"/>
                  <a:gd name="T8" fmla="*/ 1391 w 1736"/>
                  <a:gd name="T9" fmla="*/ 1228 h 1251"/>
                  <a:gd name="T10" fmla="*/ 694 w 1736"/>
                  <a:gd name="T11" fmla="*/ 1251 h 1251"/>
                  <a:gd name="T12" fmla="*/ 0 w 1736"/>
                  <a:gd name="T13" fmla="*/ 1180 h 1251"/>
                  <a:gd name="T14" fmla="*/ 187 w 1736"/>
                  <a:gd name="T15" fmla="*/ 864 h 1251"/>
                  <a:gd name="T16" fmla="*/ 276 w 1736"/>
                  <a:gd name="T17" fmla="*/ 546 h 1251"/>
                  <a:gd name="T18" fmla="*/ 321 w 1736"/>
                  <a:gd name="T19" fmla="*/ 28 h 1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36"/>
                  <a:gd name="T31" fmla="*/ 0 h 1251"/>
                  <a:gd name="T32" fmla="*/ 1736 w 1736"/>
                  <a:gd name="T33" fmla="*/ 1251 h 12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36" h="1251">
                    <a:moveTo>
                      <a:pt x="321" y="28"/>
                    </a:moveTo>
                    <a:lnTo>
                      <a:pt x="952" y="0"/>
                    </a:lnTo>
                    <a:lnTo>
                      <a:pt x="1736" y="69"/>
                    </a:lnTo>
                    <a:lnTo>
                      <a:pt x="1538" y="526"/>
                    </a:lnTo>
                    <a:lnTo>
                      <a:pt x="1391" y="1228"/>
                    </a:lnTo>
                    <a:lnTo>
                      <a:pt x="694" y="1251"/>
                    </a:lnTo>
                    <a:lnTo>
                      <a:pt x="0" y="1180"/>
                    </a:lnTo>
                    <a:lnTo>
                      <a:pt x="187" y="864"/>
                    </a:lnTo>
                    <a:lnTo>
                      <a:pt x="276" y="546"/>
                    </a:lnTo>
                    <a:lnTo>
                      <a:pt x="321" y="2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4" name="Line 35"/>
              <p:cNvSpPr>
                <a:spLocks noChangeShapeType="1"/>
              </p:cNvSpPr>
              <p:nvPr/>
            </p:nvSpPr>
            <p:spPr bwMode="auto">
              <a:xfrm>
                <a:off x="528" y="2544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5" name="Line 36"/>
              <p:cNvSpPr>
                <a:spLocks noChangeShapeType="1"/>
              </p:cNvSpPr>
              <p:nvPr/>
            </p:nvSpPr>
            <p:spPr bwMode="auto">
              <a:xfrm>
                <a:off x="528" y="2736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6" name="Line 37"/>
              <p:cNvSpPr>
                <a:spLocks noChangeShapeType="1"/>
              </p:cNvSpPr>
              <p:nvPr/>
            </p:nvSpPr>
            <p:spPr bwMode="auto">
              <a:xfrm>
                <a:off x="480" y="2928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7" name="Line 39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124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8" name="Line 41"/>
              <p:cNvSpPr>
                <a:spLocks noChangeShapeType="1"/>
              </p:cNvSpPr>
              <p:nvPr/>
            </p:nvSpPr>
            <p:spPr bwMode="auto">
              <a:xfrm>
                <a:off x="384" y="3216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9" name="Line 44"/>
              <p:cNvSpPr>
                <a:spLocks noChangeShapeType="1"/>
              </p:cNvSpPr>
              <p:nvPr/>
            </p:nvSpPr>
            <p:spPr bwMode="auto">
              <a:xfrm>
                <a:off x="288" y="3360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0" name="Line 47"/>
              <p:cNvSpPr>
                <a:spLocks noChangeShapeType="1"/>
              </p:cNvSpPr>
              <p:nvPr/>
            </p:nvSpPr>
            <p:spPr bwMode="auto">
              <a:xfrm flipH="1">
                <a:off x="528" y="2352"/>
                <a:ext cx="240" cy="12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1" name="Line 48"/>
              <p:cNvSpPr>
                <a:spLocks noChangeShapeType="1"/>
              </p:cNvSpPr>
              <p:nvPr/>
            </p:nvSpPr>
            <p:spPr bwMode="auto">
              <a:xfrm>
                <a:off x="528" y="3552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2" name="Line 54"/>
              <p:cNvSpPr>
                <a:spLocks noChangeShapeType="1"/>
              </p:cNvSpPr>
              <p:nvPr/>
            </p:nvSpPr>
            <p:spPr bwMode="auto">
              <a:xfrm flipH="1">
                <a:off x="720" y="2352"/>
                <a:ext cx="240" cy="12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3" name="Line 56"/>
              <p:cNvSpPr>
                <a:spLocks noChangeShapeType="1"/>
              </p:cNvSpPr>
              <p:nvPr/>
            </p:nvSpPr>
            <p:spPr bwMode="auto">
              <a:xfrm flipH="1">
                <a:off x="912" y="2352"/>
                <a:ext cx="240" cy="12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4" name="Line 59"/>
              <p:cNvSpPr>
                <a:spLocks noChangeShapeType="1"/>
              </p:cNvSpPr>
              <p:nvPr/>
            </p:nvSpPr>
            <p:spPr bwMode="auto">
              <a:xfrm flipH="1">
                <a:off x="1152" y="2352"/>
                <a:ext cx="240" cy="12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5" name="Line 61"/>
              <p:cNvSpPr>
                <a:spLocks noChangeShapeType="1"/>
              </p:cNvSpPr>
              <p:nvPr/>
            </p:nvSpPr>
            <p:spPr bwMode="auto">
              <a:xfrm flipH="1">
                <a:off x="1392" y="2352"/>
                <a:ext cx="240" cy="12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6" name="Freeform 79"/>
              <p:cNvSpPr>
                <a:spLocks/>
              </p:cNvSpPr>
              <p:nvPr/>
            </p:nvSpPr>
            <p:spPr bwMode="auto">
              <a:xfrm>
                <a:off x="626" y="2928"/>
                <a:ext cx="218" cy="131"/>
              </a:xfrm>
              <a:custGeom>
                <a:avLst/>
                <a:gdLst>
                  <a:gd name="T0" fmla="*/ 29 w 218"/>
                  <a:gd name="T1" fmla="*/ 0 h 131"/>
                  <a:gd name="T2" fmla="*/ 218 w 218"/>
                  <a:gd name="T3" fmla="*/ 2 h 131"/>
                  <a:gd name="T4" fmla="*/ 188 w 218"/>
                  <a:gd name="T5" fmla="*/ 131 h 131"/>
                  <a:gd name="T6" fmla="*/ 0 w 218"/>
                  <a:gd name="T7" fmla="*/ 131 h 131"/>
                  <a:gd name="T8" fmla="*/ 29 w 218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31"/>
                  <a:gd name="T17" fmla="*/ 218 w 218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31">
                    <a:moveTo>
                      <a:pt x="29" y="0"/>
                    </a:moveTo>
                    <a:lnTo>
                      <a:pt x="218" y="2"/>
                    </a:lnTo>
                    <a:lnTo>
                      <a:pt x="188" y="131"/>
                    </a:lnTo>
                    <a:lnTo>
                      <a:pt x="0" y="13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091" name="Line 81"/>
            <p:cNvSpPr>
              <a:spLocks noChangeShapeType="1"/>
            </p:cNvSpPr>
            <p:nvPr/>
          </p:nvSpPr>
          <p:spPr bwMode="auto">
            <a:xfrm flipV="1">
              <a:off x="576" y="2352"/>
              <a:ext cx="1008" cy="72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3078" name="Object 89"/>
            <p:cNvGraphicFramePr>
              <a:graphicFrameLocks noChangeAspect="1"/>
            </p:cNvGraphicFramePr>
            <p:nvPr/>
          </p:nvGraphicFramePr>
          <p:xfrm>
            <a:off x="1152" y="2352"/>
            <a:ext cx="179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4" name="Equation" r:id="rId16" imgW="114120" imgH="126720" progId="Equation.3">
                    <p:embed/>
                  </p:oleObj>
                </mc:Choice>
                <mc:Fallback>
                  <p:oleObj name="Equation" r:id="rId16" imgW="1141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352"/>
                          <a:ext cx="179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90"/>
            <p:cNvGraphicFramePr>
              <a:graphicFrameLocks noChangeAspect="1"/>
            </p:cNvGraphicFramePr>
            <p:nvPr/>
          </p:nvGraphicFramePr>
          <p:xfrm>
            <a:off x="1680" y="2160"/>
            <a:ext cx="202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5" name="Equation" r:id="rId18" imgW="152280" imgH="164880" progId="Equation.3">
                    <p:embed/>
                  </p:oleObj>
                </mc:Choice>
                <mc:Fallback>
                  <p:oleObj name="Equation" r:id="rId18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160"/>
                          <a:ext cx="202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Oval 99"/>
            <p:cNvSpPr>
              <a:spLocks noChangeAspect="1" noChangeArrowheads="1"/>
            </p:cNvSpPr>
            <p:nvPr/>
          </p:nvSpPr>
          <p:spPr bwMode="auto">
            <a:xfrm>
              <a:off x="1584" y="2283"/>
              <a:ext cx="69" cy="69"/>
            </a:xfrm>
            <a:prstGeom prst="ellipse">
              <a:avLst/>
            </a:prstGeom>
            <a:solidFill>
              <a:srgbClr val="9933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91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31" y="357653"/>
            <a:ext cx="8529487" cy="128089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ysClr val="windowText" lastClr="000000"/>
                </a:solidFill>
              </a:rPr>
              <a:t>Maxwell’s Equations and Boundary Conditions at Interfaces in Matter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7211-2B65-4CF8-AE04-992B6F0BA0F5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70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3194" y="2276474"/>
            <a:ext cx="5589206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943600"/>
            <a:ext cx="1571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1800" y="6019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where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702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100355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640C42D-7DEF-4B56-889B-B215BBF9C676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03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pic>
        <p:nvPicPr>
          <p:cNvPr id="1003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907774" y="2387984"/>
            <a:ext cx="3892826" cy="722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4864842" y="2456629"/>
            <a:ext cx="4343400" cy="72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en-GB" sz="2100" dirty="0">
                <a:solidFill>
                  <a:sysClr val="windowText" lastClr="000000"/>
                </a:solidFill>
              </a:rPr>
              <a:t>(in limit area of contour loop → 0, magnetic flux enclosed → 0)</a:t>
            </a:r>
          </a:p>
        </p:txBody>
      </p:sp>
      <p:pic>
        <p:nvPicPr>
          <p:cNvPr id="10036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230795" y="3975950"/>
            <a:ext cx="7139609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84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101379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B8BBD00-D299-453A-A181-C009102B3858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13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01382" name="Rectangle 7"/>
          <p:cNvSpPr>
            <a:spLocks noChangeArrowheads="1"/>
          </p:cNvSpPr>
          <p:nvPr/>
        </p:nvSpPr>
        <p:spPr bwMode="auto">
          <a:xfrm>
            <a:off x="803717" y="1646514"/>
            <a:ext cx="3790781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GB" sz="2100" dirty="0">
                <a:solidFill>
                  <a:sysClr val="windowText" lastClr="000000"/>
                </a:solidFill>
              </a:rPr>
              <a:t>4) Finally, for Ampere’s Law:</a:t>
            </a:r>
          </a:p>
        </p:txBody>
      </p:sp>
      <p:pic>
        <p:nvPicPr>
          <p:cNvPr id="10138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4724400" y="1612246"/>
            <a:ext cx="2882348" cy="6135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138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2252870" y="2420471"/>
            <a:ext cx="4125843" cy="537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138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2517913" y="3092824"/>
            <a:ext cx="3975652" cy="2741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93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102403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7650D4F-F313-4E8E-A850-7E9C08D6F05F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24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02406" name="Rectangle 7"/>
          <p:cNvSpPr>
            <a:spLocks noChangeArrowheads="1"/>
          </p:cNvSpPr>
          <p:nvPr/>
        </p:nvSpPr>
        <p:spPr bwMode="auto">
          <a:xfrm>
            <a:off x="653490" y="1697542"/>
            <a:ext cx="1020417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Where</a:t>
            </a:r>
            <a:endParaRPr lang="en-GB" sz="2100" i="1" dirty="0">
              <a:solidFill>
                <a:sysClr val="windowText" lastClr="000000"/>
              </a:solidFill>
            </a:endParaRPr>
          </a:p>
        </p:txBody>
      </p:sp>
      <p:sp>
        <p:nvSpPr>
          <p:cNvPr id="102407" name="Rectangle 8"/>
          <p:cNvSpPr>
            <a:spLocks noChangeArrowheads="1"/>
          </p:cNvSpPr>
          <p:nvPr/>
        </p:nvSpPr>
        <p:spPr bwMode="auto">
          <a:xfrm>
            <a:off x="2073965" y="2042304"/>
            <a:ext cx="7070035" cy="7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= TOTAL current (free + bound + polarization) passing through enclosing Amperian loop contour C</a:t>
            </a:r>
          </a:p>
        </p:txBody>
      </p:sp>
      <p:pic>
        <p:nvPicPr>
          <p:cNvPr id="10240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602685" y="1980466"/>
            <a:ext cx="554935" cy="470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0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655706" y="2777800"/>
            <a:ext cx="8488294" cy="974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456925" y="3777925"/>
            <a:ext cx="8677701" cy="72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In the limit that the enclosing Amperian loop contour C shrinks to zero height above/below interface- the enclosed area of loop contour → 0,</a:t>
            </a:r>
          </a:p>
        </p:txBody>
      </p:sp>
      <p:pic>
        <p:nvPicPr>
          <p:cNvPr id="1024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921565" y="4886443"/>
            <a:ext cx="6617804" cy="13194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12" name="Rectangle 13"/>
          <p:cNvSpPr>
            <a:spLocks noChangeArrowheads="1"/>
          </p:cNvSpPr>
          <p:nvPr/>
        </p:nvSpPr>
        <p:spPr bwMode="auto">
          <a:xfrm>
            <a:off x="965188" y="5077693"/>
            <a:ext cx="914965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l"/>
            <a:r>
              <a:rPr lang="en-GB" sz="2100" dirty="0">
                <a:solidFill>
                  <a:sysClr val="windowText" lastClr="000000"/>
                </a:solidFill>
              </a:rPr>
              <a:t>Then:</a:t>
            </a:r>
          </a:p>
        </p:txBody>
      </p:sp>
    </p:spTree>
    <p:extLst>
      <p:ext uri="{BB962C8B-B14F-4D97-AF65-F5344CB8AC3E}">
        <p14:creationId xmlns:p14="http://schemas.microsoft.com/office/powerpoint/2010/main" val="108162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103427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A548132-6D90-47C4-AE38-385E182BBAA0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34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pic>
        <p:nvPicPr>
          <p:cNvPr id="1034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996109" y="1684083"/>
            <a:ext cx="7147891" cy="1495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31" name="Rectangle 8"/>
          <p:cNvSpPr>
            <a:spLocks noChangeArrowheads="1"/>
          </p:cNvSpPr>
          <p:nvPr/>
        </p:nvSpPr>
        <p:spPr bwMode="auto">
          <a:xfrm>
            <a:off x="742881" y="2230096"/>
            <a:ext cx="1253228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GB" sz="2100" dirty="0">
                <a:solidFill>
                  <a:sysClr val="windowText" lastClr="000000"/>
                </a:solidFill>
              </a:rPr>
              <a:t>Similarly:</a:t>
            </a:r>
          </a:p>
        </p:txBody>
      </p:sp>
      <p:sp>
        <p:nvSpPr>
          <p:cNvPr id="103432" name="Rectangle 10"/>
          <p:cNvSpPr>
            <a:spLocks noChangeArrowheads="1"/>
          </p:cNvSpPr>
          <p:nvPr/>
        </p:nvSpPr>
        <p:spPr bwMode="auto">
          <a:xfrm>
            <a:off x="950843" y="3124945"/>
            <a:ext cx="8193157" cy="10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l"/>
            <a:r>
              <a:rPr lang="en-GB" sz="2100" dirty="0" smtClean="0">
                <a:solidFill>
                  <a:sysClr val="windowText" lastClr="000000"/>
                </a:solidFill>
              </a:rPr>
              <a:t>If     </a:t>
            </a:r>
            <a:r>
              <a:rPr lang="en-GB" sz="2100" dirty="0">
                <a:solidFill>
                  <a:sysClr val="windowText" lastClr="000000"/>
                </a:solidFill>
              </a:rPr>
              <a:t>is unit normal/perpendicular to interface, note that             is normal/perpendicular to plane of the Amperian loop contour.</a:t>
            </a:r>
          </a:p>
        </p:txBody>
      </p:sp>
      <p:pic>
        <p:nvPicPr>
          <p:cNvPr id="10343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292649" y="3180066"/>
            <a:ext cx="223630" cy="3025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3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7478509" y="3082366"/>
            <a:ext cx="819978" cy="537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3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662834" y="4198334"/>
            <a:ext cx="6875946" cy="2173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97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solidFill>
                  <a:sysClr val="windowText" lastClr="000000"/>
                </a:solidFill>
              </a:rPr>
              <a:t>Maxwell’s Equations and Boundary Conditions at Interfaces in Matter</a:t>
            </a:r>
          </a:p>
        </p:txBody>
      </p:sp>
      <p:sp>
        <p:nvSpPr>
          <p:cNvPr id="104451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0CAC4C7-C276-4DD2-B118-93F0FF9A4269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1044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04454" name="Rectangle 7"/>
          <p:cNvSpPr>
            <a:spLocks noChangeArrowheads="1"/>
          </p:cNvSpPr>
          <p:nvPr/>
        </p:nvSpPr>
        <p:spPr bwMode="auto">
          <a:xfrm>
            <a:off x="461423" y="1774908"/>
            <a:ext cx="8081855" cy="105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pPr algn="just"/>
            <a:r>
              <a:rPr lang="en-GB" sz="2100" dirty="0">
                <a:solidFill>
                  <a:sysClr val="windowText" lastClr="000000"/>
                </a:solidFill>
              </a:rPr>
              <a:t>In the limit that the enclosing Amperian loop contour C (of width l) shrinks to zero height above/below interface, causing area of enclosed loop contour → 0, then:</a:t>
            </a:r>
          </a:p>
        </p:txBody>
      </p:sp>
      <p:pic>
        <p:nvPicPr>
          <p:cNvPr id="1044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853312" y="3277768"/>
            <a:ext cx="7833765" cy="191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4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010" tIns="40005" rIns="80010" bIns="40005"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Electric Field</a:t>
            </a:r>
          </a:p>
        </p:txBody>
      </p:sp>
      <p:graphicFrame>
        <p:nvGraphicFramePr>
          <p:cNvPr id="4098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8388091"/>
              </p:ext>
            </p:extLst>
          </p:nvPr>
        </p:nvGraphicFramePr>
        <p:xfrm>
          <a:off x="4095750" y="2992438"/>
          <a:ext cx="407511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4" imgW="1549080" imgH="444240" progId="Equation.3">
                  <p:embed/>
                </p:oleObj>
              </mc:Choice>
              <mc:Fallback>
                <p:oleObj name="Equation" r:id="rId4" imgW="1549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992438"/>
                        <a:ext cx="4075113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lIns="80010" tIns="40005" rIns="80010" bIns="40005"/>
          <a:lstStyle/>
          <a:p>
            <a:fld id="{589F50BA-96B8-4882-BFDB-234D405D5335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41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0005" bIns="40005"/>
          <a:lstStyle/>
          <a:p>
            <a:fld id="{A755E25F-E048-4EC2-9F3D-43544D860ADD}" type="slidenum">
              <a:rPr lang="en-US" smtClean="0">
                <a:solidFill>
                  <a:sysClr val="windowText" lastClr="000000"/>
                </a:solidFill>
              </a:rPr>
              <a:pPr/>
              <a:t>8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878387"/>
            <a:ext cx="3710609" cy="3150253"/>
            <a:chOff x="0" y="1200"/>
            <a:chExt cx="2337" cy="1985"/>
          </a:xfrm>
        </p:grpSpPr>
        <p:graphicFrame>
          <p:nvGraphicFramePr>
            <p:cNvPr id="4100" name="Object 12"/>
            <p:cNvGraphicFramePr>
              <a:graphicFrameLocks noChangeAspect="1"/>
            </p:cNvGraphicFramePr>
            <p:nvPr/>
          </p:nvGraphicFramePr>
          <p:xfrm>
            <a:off x="2112" y="1296"/>
            <a:ext cx="225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3" name="Equation" r:id="rId6" imgW="152280" imgH="164880" progId="Equation.3">
                    <p:embed/>
                  </p:oleObj>
                </mc:Choice>
                <mc:Fallback>
                  <p:oleObj name="Equation" r:id="rId6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296"/>
                          <a:ext cx="225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8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00"/>
              <a:ext cx="2304" cy="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Rectangle 8"/>
            <p:cNvSpPr>
              <a:spLocks noChangeArrowheads="1"/>
            </p:cNvSpPr>
            <p:nvPr/>
          </p:nvSpPr>
          <p:spPr bwMode="auto">
            <a:xfrm>
              <a:off x="912" y="2208"/>
              <a:ext cx="192" cy="192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4110" name="Line 9"/>
            <p:cNvSpPr>
              <a:spLocks noChangeShapeType="1"/>
            </p:cNvSpPr>
            <p:nvPr/>
          </p:nvSpPr>
          <p:spPr bwMode="auto">
            <a:xfrm flipV="1">
              <a:off x="1056" y="1536"/>
              <a:ext cx="1008" cy="72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4101" name="Object 10"/>
            <p:cNvGraphicFramePr>
              <a:graphicFrameLocks noChangeAspect="1"/>
            </p:cNvGraphicFramePr>
            <p:nvPr/>
          </p:nvGraphicFramePr>
          <p:xfrm>
            <a:off x="1728" y="1440"/>
            <a:ext cx="179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Equation" r:id="rId9" imgW="114120" imgH="126720" progId="Equation.3">
                    <p:embed/>
                  </p:oleObj>
                </mc:Choice>
                <mc:Fallback>
                  <p:oleObj name="Equation" r:id="rId9" imgW="1141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440"/>
                          <a:ext cx="179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1" name="Oval 11"/>
            <p:cNvSpPr>
              <a:spLocks noChangeAspect="1" noChangeArrowheads="1"/>
            </p:cNvSpPr>
            <p:nvPr/>
          </p:nvSpPr>
          <p:spPr bwMode="auto">
            <a:xfrm>
              <a:off x="2064" y="1467"/>
              <a:ext cx="69" cy="69"/>
            </a:xfrm>
            <a:prstGeom prst="ellipse">
              <a:avLst/>
            </a:prstGeom>
            <a:solidFill>
              <a:srgbClr val="9933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4417391" y="4724680"/>
            <a:ext cx="4726609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is the volume charge density</a:t>
            </a:r>
          </a:p>
        </p:txBody>
      </p:sp>
      <p:graphicFrame>
        <p:nvGraphicFramePr>
          <p:cNvPr id="409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18655"/>
              </p:ext>
            </p:extLst>
          </p:nvPr>
        </p:nvGraphicFramePr>
        <p:xfrm>
          <a:off x="4195142" y="4796118"/>
          <a:ext cx="306457" cy="33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142" y="4796118"/>
                        <a:ext cx="306457" cy="336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54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043" y="164655"/>
            <a:ext cx="6209275" cy="1143000"/>
          </a:xfrm>
        </p:spPr>
        <p:txBody>
          <a:bodyPr vert="horz" lIns="80010" tIns="40005" rIns="80010" bIns="4000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Electric Potential</a:t>
            </a:r>
          </a:p>
        </p:txBody>
      </p:sp>
      <p:graphicFrame>
        <p:nvGraphicFramePr>
          <p:cNvPr id="5122" name="Object 1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0891359"/>
              </p:ext>
            </p:extLst>
          </p:nvPr>
        </p:nvGraphicFramePr>
        <p:xfrm>
          <a:off x="2995613" y="2224088"/>
          <a:ext cx="29495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4" imgW="1371600" imgH="177480" progId="Equation.3">
                  <p:embed/>
                </p:oleObj>
              </mc:Choice>
              <mc:Fallback>
                <p:oleObj name="Equation" r:id="rId4" imgW="1371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2224088"/>
                        <a:ext cx="29495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43817901"/>
              </p:ext>
            </p:extLst>
          </p:nvPr>
        </p:nvGraphicFramePr>
        <p:xfrm>
          <a:off x="3238500" y="2638425"/>
          <a:ext cx="23034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6" imgW="1002960" imgH="495000" progId="Equation.3">
                  <p:embed/>
                </p:oleObj>
              </mc:Choice>
              <mc:Fallback>
                <p:oleObj name="Equation" r:id="rId6" imgW="1002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638425"/>
                        <a:ext cx="2303463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68321973"/>
              </p:ext>
            </p:extLst>
          </p:nvPr>
        </p:nvGraphicFramePr>
        <p:xfrm>
          <a:off x="3656013" y="4716463"/>
          <a:ext cx="18192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8" imgW="736560" imgH="279360" progId="Equation.3">
                  <p:embed/>
                </p:oleObj>
              </mc:Choice>
              <mc:Fallback>
                <p:oleObj name="Equation" r:id="rId8" imgW="736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4716463"/>
                        <a:ext cx="18192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FBEB47B-7C97-4E36-8273-007CD5983A74}" type="datetime5">
              <a:rPr lang="en-US" smtClean="0">
                <a:solidFill>
                  <a:sysClr val="windowText" lastClr="000000"/>
                </a:solidFill>
              </a:rPr>
              <a:pPr/>
              <a:t>12-Feb-16</a:t>
            </a:fld>
            <a:endParaRPr lang="en-US" smtClean="0">
              <a:solidFill>
                <a:sysClr val="windowText" lastClr="000000"/>
              </a:solidFill>
            </a:endParaRPr>
          </a:p>
        </p:txBody>
      </p:sp>
      <p:sp>
        <p:nvSpPr>
          <p:cNvPr id="512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 </a:t>
            </a:r>
            <a:endParaRPr 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607392" y="1210236"/>
            <a:ext cx="8231533" cy="727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work done in moving a test charge Q in an electric field from point P</a:t>
            </a:r>
            <a:r>
              <a:rPr lang="en-US" sz="2100" b="1" baseline="-25000" dirty="0">
                <a:solidFill>
                  <a:sysClr val="windowText" lastClr="000000"/>
                </a:solidFill>
              </a:rPr>
              <a:t>1</a:t>
            </a:r>
            <a:r>
              <a:rPr lang="en-US" sz="2100" b="1" dirty="0">
                <a:solidFill>
                  <a:sysClr val="windowText" lastClr="000000"/>
                </a:solidFill>
              </a:rPr>
              <a:t> to P</a:t>
            </a:r>
            <a:r>
              <a:rPr lang="en-US" sz="2100" b="1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2100" b="1" dirty="0">
                <a:solidFill>
                  <a:sysClr val="windowText" lastClr="000000"/>
                </a:solidFill>
              </a:rPr>
              <a:t> with a constant speed</a:t>
            </a:r>
            <a:r>
              <a:rPr lang="en-US" sz="2100" dirty="0">
                <a:solidFill>
                  <a:sysClr val="windowText" lastClr="000000"/>
                </a:solidFill>
              </a:rPr>
              <a:t>. </a:t>
            </a:r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861392" y="3765176"/>
            <a:ext cx="7695924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negative sign - work done is against the field.</a:t>
            </a: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795131" y="4168588"/>
            <a:ext cx="5560391" cy="4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For any distribution of fixed charges.</a:t>
            </a:r>
          </a:p>
        </p:txBody>
      </p:sp>
      <p:sp>
        <p:nvSpPr>
          <p:cNvPr id="5132" name="Text Box 22"/>
          <p:cNvSpPr txBox="1">
            <a:spLocks noChangeArrowheads="1"/>
          </p:cNvSpPr>
          <p:nvPr/>
        </p:nvSpPr>
        <p:spPr bwMode="auto">
          <a:xfrm>
            <a:off x="1789043" y="5446059"/>
            <a:ext cx="5632174" cy="4076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006" tIns="40003" rIns="80006" bIns="4000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b="1" dirty="0">
                <a:solidFill>
                  <a:sysClr val="windowText" lastClr="000000"/>
                </a:solidFill>
              </a:rPr>
              <a:t>The electrostatic field is conservative</a:t>
            </a:r>
          </a:p>
        </p:txBody>
      </p:sp>
    </p:spTree>
    <p:extLst>
      <p:ext uri="{BB962C8B-B14F-4D97-AF65-F5344CB8AC3E}">
        <p14:creationId xmlns:p14="http://schemas.microsoft.com/office/powerpoint/2010/main" val="222088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1048</TotalTime>
  <Words>2443</Words>
  <Application>Microsoft Macintosh PowerPoint</Application>
  <PresentationFormat>On-screen Show (4:3)</PresentationFormat>
  <Paragraphs>546</Paragraphs>
  <Slides>75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Executive</vt:lpstr>
      <vt:lpstr>Equation</vt:lpstr>
      <vt:lpstr>REVIEW OF ELECTRODYNAMICS </vt:lpstr>
      <vt:lpstr>Layout</vt:lpstr>
      <vt:lpstr>Nomenclature</vt:lpstr>
      <vt:lpstr>Introduction</vt:lpstr>
      <vt:lpstr>Electrostatic :Revisited</vt:lpstr>
      <vt:lpstr>The Electric Field</vt:lpstr>
      <vt:lpstr>The Electric Field</vt:lpstr>
      <vt:lpstr>The Electric Field</vt:lpstr>
      <vt:lpstr>Electric Potential</vt:lpstr>
      <vt:lpstr>Electric Potential</vt:lpstr>
      <vt:lpstr>Electric Potential </vt:lpstr>
      <vt:lpstr>PowerPoint Presentation</vt:lpstr>
      <vt:lpstr>Electrostatic Fields in Matter</vt:lpstr>
      <vt:lpstr>PowerPoint Presentation</vt:lpstr>
      <vt:lpstr>PowerPoint Presentation</vt:lpstr>
      <vt:lpstr>PowerPoint Presentation</vt:lpstr>
      <vt:lpstr>Gauss’s law in Dielectric</vt:lpstr>
      <vt:lpstr>Magneto-statics </vt:lpstr>
      <vt:lpstr>Magnetic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Faraday’s Law of Induction</vt:lpstr>
      <vt:lpstr>Faraday’s Law of Induction</vt:lpstr>
      <vt:lpstr>Maxwell’s Equations</vt:lpstr>
      <vt:lpstr>Introduction to Maxwell’s Equation</vt:lpstr>
      <vt:lpstr>Electrodynamics Before Maxwell</vt:lpstr>
      <vt:lpstr>PowerPoint Presentation</vt:lpstr>
      <vt:lpstr>PowerPoint Presentation</vt:lpstr>
      <vt:lpstr>Maxwell’s Correction to Ampere’s Law</vt:lpstr>
      <vt:lpstr>PowerPoint Presentation</vt:lpstr>
      <vt:lpstr>General Form of Maxwell’s Equations</vt:lpstr>
      <vt:lpstr>Maxwell’s Equations in vacuum</vt:lpstr>
      <vt:lpstr>Maxwell’s Equations Inside Matter</vt:lpstr>
      <vt:lpstr>Maxwell’s Equations Inside Matter</vt:lpstr>
      <vt:lpstr>Maxwell’s Equations Inside Matter</vt:lpstr>
      <vt:lpstr>Maxwell’s Equations Inside Matter</vt:lpstr>
      <vt:lpstr>Maxwell’s Equations Inside Matter</vt:lpstr>
      <vt:lpstr>Maxwell’s Equations Inside Matter</vt:lpstr>
      <vt:lpstr>Potential Formulation of Electrodynamics 1</vt:lpstr>
      <vt:lpstr>Potential Formulation of Electrodynamics 2</vt:lpstr>
      <vt:lpstr>Potential Formulation of Electrodynamics 3</vt:lpstr>
      <vt:lpstr>Potential Formulation of Electrodynamics 4</vt:lpstr>
      <vt:lpstr>Potential Formulation of Electrodynamics 5</vt:lpstr>
      <vt:lpstr>Potential Formulation of Electrodynamics 6</vt:lpstr>
      <vt:lpstr>Coulomb’s and Lorentz Gauges</vt:lpstr>
      <vt:lpstr>Coulomb’s Gauge</vt:lpstr>
      <vt:lpstr>Lorentz Gauge</vt:lpstr>
      <vt:lpstr>Lorentz Gauge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  <vt:lpstr>Maxwell’s Equations and Boundary Conditions at Interfaces in Matter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ELECTRODYNAMICS </dc:title>
  <dc:creator>imranaashraf</dc:creator>
  <cp:lastModifiedBy>ICTS</cp:lastModifiedBy>
  <cp:revision>19</cp:revision>
  <dcterms:created xsi:type="dcterms:W3CDTF">2016-02-01T10:02:13Z</dcterms:created>
  <dcterms:modified xsi:type="dcterms:W3CDTF">2016-02-12T11:20:26Z</dcterms:modified>
</cp:coreProperties>
</file>