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0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notesMaster" Target="notesMasters/notesMaster1.xml"/><Relationship Id="rId136" Type="http://schemas.openxmlformats.org/officeDocument/2006/relationships/printerSettings" Target="printerSettings/printerSettings1.bin"/><Relationship Id="rId137" Type="http://schemas.openxmlformats.org/officeDocument/2006/relationships/presProps" Target="presProps.xml"/><Relationship Id="rId138" Type="http://schemas.openxmlformats.org/officeDocument/2006/relationships/viewProps" Target="viewProps.xml"/><Relationship Id="rId13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9AF1-19A7-2843-B98D-55DE27802843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FAEAF-D0A9-8144-BEC6-6E9674D33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1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2679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0885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9122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520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8015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5237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3713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798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0820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87945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06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6495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4682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6116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1988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6697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2304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1877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308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009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4046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12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78369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5093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5658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7053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803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748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6457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7592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51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93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65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95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209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751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1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1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11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39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95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88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2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70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44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82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80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49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92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92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259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1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813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33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574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39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06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130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748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2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09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036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4064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7986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5440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775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1222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6405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354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4725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5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458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209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080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015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9390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51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542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4658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150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556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4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2487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440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765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084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9949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468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1237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2283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09724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36241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620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2245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8138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8156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47827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7167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8598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517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325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337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4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51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8177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8027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9821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98861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72190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0432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3558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0231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4487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0736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59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372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2840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1766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4204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8498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0654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7383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6770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5362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2403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1119-F68D-42E1-A2F3-BF4794CB5A81}" type="slidenum">
              <a:rPr lang="en-GB" smtClean="0"/>
              <a:pPr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D51-C5C1-F543-97C3-2426377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D51-C5C1-F543-97C3-2426377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D51-C5C1-F543-97C3-2426377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D51-C5C1-F543-97C3-242637700F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D51-C5C1-F543-97C3-242637700F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D51-C5C1-F543-97C3-242637700F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D51-C5C1-F543-97C3-2426377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D51-C5C1-F543-97C3-2426377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32D51-C5C1-F543-97C3-242637700F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009D83-373C-8040-AE40-3DF02786996D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F32D51-C5C1-F543-97C3-242637700F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4" Type="http://schemas.openxmlformats.org/officeDocument/2006/relationships/image" Target="../media/image243.png"/><Relationship Id="rId5" Type="http://schemas.openxmlformats.org/officeDocument/2006/relationships/image" Target="../media/image244.png"/><Relationship Id="rId6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4" Type="http://schemas.openxmlformats.org/officeDocument/2006/relationships/image" Target="../media/image247.png"/><Relationship Id="rId5" Type="http://schemas.openxmlformats.org/officeDocument/2006/relationships/image" Target="../media/image248.png"/><Relationship Id="rId6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4" Type="http://schemas.openxmlformats.org/officeDocument/2006/relationships/image" Target="../media/image254.png"/><Relationship Id="rId5" Type="http://schemas.openxmlformats.org/officeDocument/2006/relationships/image" Target="../media/image255.png"/><Relationship Id="rId6" Type="http://schemas.openxmlformats.org/officeDocument/2006/relationships/image" Target="../media/image256.png"/><Relationship Id="rId7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4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4" Type="http://schemas.openxmlformats.org/officeDocument/2006/relationships/image" Target="../media/image261.png"/><Relationship Id="rId5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4" Type="http://schemas.openxmlformats.org/officeDocument/2006/relationships/image" Target="../media/image264.png"/><Relationship Id="rId5" Type="http://schemas.openxmlformats.org/officeDocument/2006/relationships/image" Target="../media/image2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4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4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4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4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4" Type="http://schemas.openxmlformats.org/officeDocument/2006/relationships/image" Target="../media/image276.png"/><Relationship Id="rId5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4" Type="http://schemas.openxmlformats.org/officeDocument/2006/relationships/image" Target="../media/image279.png"/><Relationship Id="rId5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4" Type="http://schemas.openxmlformats.org/officeDocument/2006/relationships/image" Target="../media/image282.png"/><Relationship Id="rId5" Type="http://schemas.openxmlformats.org/officeDocument/2006/relationships/image" Target="../media/image283.png"/><Relationship Id="rId6" Type="http://schemas.openxmlformats.org/officeDocument/2006/relationships/image" Target="../media/image284.png"/><Relationship Id="rId7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28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4" Type="http://schemas.openxmlformats.org/officeDocument/2006/relationships/image" Target="../media/image2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28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290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29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4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29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4" Type="http://schemas.openxmlformats.org/officeDocument/2006/relationships/image" Target="../media/image296.png"/><Relationship Id="rId5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4" Type="http://schemas.openxmlformats.org/officeDocument/2006/relationships/image" Target="../media/image299.png"/><Relationship Id="rId5" Type="http://schemas.openxmlformats.org/officeDocument/2006/relationships/image" Target="../media/image300.png"/><Relationship Id="rId6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302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4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4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4" Type="http://schemas.openxmlformats.org/officeDocument/2006/relationships/image" Target="../media/image308.png"/><Relationship Id="rId5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4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4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7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9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5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0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4" Type="http://schemas.openxmlformats.org/officeDocument/2006/relationships/image" Target="../media/image207.png"/><Relationship Id="rId5" Type="http://schemas.openxmlformats.org/officeDocument/2006/relationships/image" Target="../media/image208.png"/><Relationship Id="rId6" Type="http://schemas.openxmlformats.org/officeDocument/2006/relationships/image" Target="../media/image209.png"/><Relationship Id="rId7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4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4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4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4" Type="http://schemas.openxmlformats.org/officeDocument/2006/relationships/image" Target="../media/image235.png"/><Relationship Id="rId5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620" y="1254165"/>
            <a:ext cx="8461740" cy="2262781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000099"/>
                </a:solidFill>
              </a:rPr>
              <a:t>ELECTROMAGNETIC WAVES IN VACUUM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436317"/>
            <a:ext cx="6600451" cy="1126283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Imrana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Ashraf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Zahid</a:t>
            </a:r>
            <a:endParaRPr lang="en-GB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accent4">
                    <a:lumMod val="50000"/>
                  </a:schemeClr>
                </a:solidFill>
              </a:rPr>
              <a:t>Quaid-i-Azam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</a:rPr>
              <a:t> University Islamabad Pakistan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160" y="5854988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99"/>
                </a:solidFill>
              </a:rPr>
              <a:t>Preparatory School to Winter College on Optics: </a:t>
            </a:r>
            <a:r>
              <a:rPr lang="en-GB" sz="1600" dirty="0">
                <a:solidFill>
                  <a:srgbClr val="000099"/>
                </a:solidFill>
              </a:rPr>
              <a:t>8</a:t>
            </a:r>
            <a:r>
              <a:rPr lang="en-GB" sz="1600" baseline="30000" dirty="0" smtClean="0">
                <a:solidFill>
                  <a:srgbClr val="000099"/>
                </a:solidFill>
              </a:rPr>
              <a:t>th</a:t>
            </a:r>
            <a:r>
              <a:rPr lang="en-GB" sz="1600" dirty="0" smtClean="0">
                <a:solidFill>
                  <a:srgbClr val="000099"/>
                </a:solidFill>
              </a:rPr>
              <a:t> January-12</a:t>
            </a:r>
            <a:r>
              <a:rPr lang="en-GB" sz="1600" baseline="30000" dirty="0" smtClean="0">
                <a:solidFill>
                  <a:srgbClr val="000099"/>
                </a:solidFill>
              </a:rPr>
              <a:t>rd</a:t>
            </a:r>
            <a:r>
              <a:rPr lang="en-GB" sz="1600" dirty="0" smtClean="0">
                <a:solidFill>
                  <a:srgbClr val="000099"/>
                </a:solidFill>
              </a:rPr>
              <a:t> February 2016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368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4344"/>
            <a:ext cx="7772401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72C9-8A3F-4E68-900A-0ED5AB73ADF2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10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69915" y="1431610"/>
            <a:ext cx="8393086" cy="492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920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98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1A71-3B35-42A1-85C0-D44E147428CC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100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00" y="1521678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The four boundary conditions on the {complex}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E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and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B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fields on the boundary at z = 0 are: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518316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BC 1) Normal (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z-)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component of D continuous at z = 0 (no free surface charges)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066925" y="3405070"/>
            <a:ext cx="5705475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992459" y="4588438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BC 2) Tangential (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x-, y-)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components of E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continuous at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482996" y="5400360"/>
            <a:ext cx="5953125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444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68950"/>
            <a:ext cx="7848599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3DA1-0BC5-4655-B1B7-7EB67DA021D2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101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1" y="1565701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BC 3) Normal (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z-)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component of B continuous at z = 0: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114675" y="2247743"/>
            <a:ext cx="29337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133600" y="3078740"/>
            <a:ext cx="550545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062752" y="4928143"/>
            <a:ext cx="3323394" cy="100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4191000" y="4819650"/>
            <a:ext cx="480498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56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08796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BFDA-3397-46DF-8273-14DED4247FF4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102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575" y="1499409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BC 4) Tangential (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x-, y-)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components of H continuous at z = 0 (no free surface currents):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252787" y="2330406"/>
            <a:ext cx="3257550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768264" y="3317022"/>
            <a:ext cx="6410325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3290887" y="4344988"/>
            <a:ext cx="3509963" cy="76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972346" y="5117246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Using the Law of Reflection on the BC 3) result: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2686050" y="5572125"/>
            <a:ext cx="4286250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95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1210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4395-41FA-4EE3-922B-9FF618F48FBE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103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540817"/>
            <a:ext cx="5639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Using Snell’s Law / Law of Refraction: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066800" y="2002482"/>
            <a:ext cx="80772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96206" y="4318683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From BC 1) → BC 4) actually have only two independent relations for the case of transverse electric (TE) polarization: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163189" y="5584568"/>
            <a:ext cx="2924175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4115242" y="5530163"/>
            <a:ext cx="4677606" cy="103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690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07" y="309785"/>
            <a:ext cx="7819193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5532-3FF4-451D-ADBD-2DA37E330559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304800" y="787783"/>
            <a:ext cx="7914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104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886200" y="1718965"/>
            <a:ext cx="1847850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281355" y="1807890"/>
            <a:ext cx="2257425" cy="116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143000" y="2154664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Now we define: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293417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Then eqn. 2) becomes: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4832071" y="3187155"/>
            <a:ext cx="2886075" cy="74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140750" y="4104755"/>
            <a:ext cx="6612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Adding  and subtracting Eqn’s  1 &amp;2 to get: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096206" y="4772665"/>
            <a:ext cx="4038600" cy="118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5134806" y="4772665"/>
            <a:ext cx="3829055" cy="118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14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957" y="328835"/>
            <a:ext cx="7808043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B61A-FECC-4079-A0D0-8D93782527FB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105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5943" y="1879253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Plug eqn. (2+1) into eqn. (2−1) to obtain: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298877" y="2710357"/>
            <a:ext cx="5829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514600" y="4343619"/>
            <a:ext cx="5038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731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9900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1647-6BF6-45A1-8AB0-4961793CEAA5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106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219200" y="1700513"/>
            <a:ext cx="7924800" cy="104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973865" y="3060550"/>
            <a:ext cx="6181725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2928937" y="4753962"/>
            <a:ext cx="4505325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947845" y="5156541"/>
            <a:ext cx="81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214487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60" y="329900"/>
            <a:ext cx="786765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F4EB-7F1D-4E51-A032-42D88D316499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107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206" y="1516286"/>
            <a:ext cx="298511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For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TE polarization: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775010" y="2479008"/>
            <a:ext cx="8382000" cy="941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199854" y="5486401"/>
            <a:ext cx="7936712" cy="107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48465" y="1976735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</a:rPr>
              <a:t>Incident Intensity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4041" y="3479130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</a:rPr>
              <a:t>Reflection Intensity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8465" y="5024735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</a:rPr>
              <a:t>Transmission Intensity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850745" y="3947129"/>
            <a:ext cx="8285821" cy="111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06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9900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3BC-11F7-4CF5-9B42-3B1E0308AE18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108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703" y="1567280"/>
            <a:ext cx="815778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Reflection and Transmission coefficients for transverse electric (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TE) polarization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362200" y="2438085"/>
            <a:ext cx="605790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220561" y="4657410"/>
            <a:ext cx="7923439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699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675" y="329900"/>
            <a:ext cx="782291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2D05-8EF5-4EB3-B9F5-97FA1F33584D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109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398517" y="2545498"/>
            <a:ext cx="370522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276600" y="4375422"/>
            <a:ext cx="413385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339675" y="1513352"/>
            <a:ext cx="70866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The reflection and transmission coefficients for transverse electric (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TE) 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polarization</a:t>
            </a:r>
          </a:p>
        </p:txBody>
      </p:sp>
    </p:spTree>
    <p:extLst>
      <p:ext uri="{BB962C8B-B14F-4D97-AF65-F5344CB8AC3E}">
        <p14:creationId xmlns:p14="http://schemas.microsoft.com/office/powerpoint/2010/main" val="22569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181198"/>
            <a:ext cx="7715250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DE25-35CB-4E89-AE4E-FA9E62FB6E1E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11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4209" y="1329347"/>
            <a:ext cx="7355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Maxwell’s equations for free space impose additional constraints 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 b="11625"/>
          <a:stretch/>
        </p:blipFill>
        <p:spPr bwMode="auto">
          <a:xfrm>
            <a:off x="2743200" y="1646662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189371"/>
            <a:ext cx="5486400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028360" y="3465691"/>
            <a:ext cx="5147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These two relations can only be satisfied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8360" y="3970546"/>
            <a:ext cx="60706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028360" y="4841365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In Cartesian coordinates: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656346"/>
            <a:ext cx="2447925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5527651"/>
            <a:ext cx="6905625" cy="54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66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722" y="21928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BA80-3FD6-4746-9CEF-138942B5FFE3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110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206" y="1302818"/>
            <a:ext cx="7239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</a:rPr>
              <a:t>Case II): Electric Field Vectors Parallel to the Plane of Incidence:</a:t>
            </a:r>
          </a:p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</a:rPr>
              <a:t>Transverse Magnetic (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TM) Polarization</a:t>
            </a:r>
            <a:endParaRPr lang="en-GB" sz="24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8454" y="2831148"/>
            <a:ext cx="72210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ysClr val="windowText" lastClr="000000"/>
                </a:solidFill>
              </a:rPr>
              <a:t>A monochromatic plane EM wave is incident on a boundary at z = 0 in the x-y plane between two L / H/ I media at an oblique angle of incidence. 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ysClr val="windowText" lastClr="000000"/>
                </a:solidFill>
              </a:rPr>
              <a:t>The polarization of the incident EM wave is now parallel to the plane of incidence {containing the three </a:t>
            </a:r>
            <a:r>
              <a:rPr lang="en-GB" sz="2000" dirty="0" err="1" smtClean="0">
                <a:solidFill>
                  <a:sysClr val="windowText" lastClr="000000"/>
                </a:solidFill>
              </a:rPr>
              <a:t>wavevectors</a:t>
            </a:r>
            <a:r>
              <a:rPr lang="en-GB" sz="2000" dirty="0" smtClean="0">
                <a:solidFill>
                  <a:sysClr val="windowText" lastClr="000000"/>
                </a:solidFill>
              </a:rPr>
              <a:t> and the unit normal to the boundary nˆ = +zˆ }).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ysClr val="windowText" lastClr="000000"/>
                </a:solidFill>
              </a:rPr>
              <a:t> The three B -field vectors are related to E -field vectors by the right hand rule –then all three B-field vectors are  ⊥ to the plane of incidence {hence the origin of the name transverse magnetic polarization}.</a:t>
            </a:r>
          </a:p>
        </p:txBody>
      </p:sp>
    </p:spTree>
    <p:extLst>
      <p:ext uri="{BB962C8B-B14F-4D97-AF65-F5344CB8AC3E}">
        <p14:creationId xmlns:p14="http://schemas.microsoft.com/office/powerpoint/2010/main" val="113837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6206" y="147338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012" b="6012"/>
          <a:stretch>
            <a:fillRect/>
          </a:stretch>
        </p:blipFill>
        <p:spPr bwMode="auto">
          <a:xfrm>
            <a:off x="715206" y="183038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482B-963A-472A-B67D-AD262CAFD9F4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111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3663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688" y="147338"/>
            <a:ext cx="7848601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6F8E-9F8D-478E-9809-67A9553D9F10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112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140" y="1443209"/>
            <a:ext cx="8173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The four boundary conditions on the {complex}E  and B-fields on the boundary at z = 0 are:</a:t>
            </a:r>
          </a:p>
        </p:txBody>
      </p:sp>
      <p:sp>
        <p:nvSpPr>
          <p:cNvPr id="5" name="Rectangle 4"/>
          <p:cNvSpPr/>
          <p:nvPr/>
        </p:nvSpPr>
        <p:spPr>
          <a:xfrm>
            <a:off x="743249" y="2359646"/>
            <a:ext cx="7940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BC 1) Normal (z-) component of D continuous at z = 0 (no free surface charges)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00238" y="3175596"/>
            <a:ext cx="6648450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34130" y="4671404"/>
            <a:ext cx="7559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BC 2) Tangential (x-, y-) components of E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continuous at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917681" y="5358801"/>
            <a:ext cx="559117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17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92" y="329900"/>
            <a:ext cx="7846508" cy="1026721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0F4-885D-4498-94C2-026CD6882794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113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3956" y="151233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BC 3) Normal (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z-) component of B 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continuous at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z = 0: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360806" y="2198649"/>
            <a:ext cx="5295900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84456" y="3640528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BC 4) Tangential (x-, y-) components of H continuous at z = 0 (no free surface currents):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008256" y="4876800"/>
            <a:ext cx="8001000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314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700" y="147338"/>
            <a:ext cx="7848601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258D-FA69-416D-80DC-F491FDFBF5C1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114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479344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From BC 1) at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81200" y="1927999"/>
            <a:ext cx="667702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374650" y="3545008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From BC 4) at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0: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857499" y="4050594"/>
            <a:ext cx="4724400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3800474" y="5506439"/>
            <a:ext cx="3038475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650117" y="5904256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where:</a:t>
            </a:r>
          </a:p>
        </p:txBody>
      </p:sp>
    </p:spTree>
    <p:extLst>
      <p:ext uri="{BB962C8B-B14F-4D97-AF65-F5344CB8AC3E}">
        <p14:creationId xmlns:p14="http://schemas.microsoft.com/office/powerpoint/2010/main" val="39964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988" y="147338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77DB-83DF-47A3-B1AC-5E8D35B4AD74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115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4988" y="1475198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From BC 2) at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054988" y="2009463"/>
            <a:ext cx="5248275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7169752" y="2133600"/>
            <a:ext cx="1971675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148510" y="2354133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where: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38312" y="3413419"/>
            <a:ext cx="6962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Thus for the case of transverse magnetic (TM) polarization: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814512" y="4379891"/>
            <a:ext cx="5972175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676399" y="5353566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Solving these two above equations simultaneously, we obtain:</a:t>
            </a:r>
          </a:p>
        </p:txBody>
      </p:sp>
    </p:spTree>
    <p:extLst>
      <p:ext uri="{BB962C8B-B14F-4D97-AF65-F5344CB8AC3E}">
        <p14:creationId xmlns:p14="http://schemas.microsoft.com/office/powerpoint/2010/main" val="371390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8835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2A7F-06F7-4E1F-B0B7-A19D219CECFA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116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00075" y="1724024"/>
            <a:ext cx="2857500" cy="120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457575" y="1790700"/>
            <a:ext cx="2790825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248400" y="1752600"/>
            <a:ext cx="2705100" cy="116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814752" y="3057525"/>
            <a:ext cx="8112728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1415276" y="4895535"/>
            <a:ext cx="619125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866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7338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9C12-0497-4D49-BE8B-A5D2D477100C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787783"/>
            <a:ext cx="8676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117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447947"/>
            <a:ext cx="6781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Reflected &amp; transmitted intensities at oblique incidence for the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TM case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600200" y="2514600"/>
            <a:ext cx="72390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606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29900"/>
            <a:ext cx="7848599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F87F-FE70-4E9F-9769-2836AA098D41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118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907969"/>
            <a:ext cx="62484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Reflection and Transmission coefficients </a:t>
            </a:r>
            <a:endParaRPr lang="en-GB" sz="2400" b="1" i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000375" y="2651667"/>
            <a:ext cx="37528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828925" y="4516244"/>
            <a:ext cx="4095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798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07" y="229850"/>
            <a:ext cx="7848599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AE0-B311-40BE-958E-197AA877683E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119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752600" y="1510740"/>
            <a:ext cx="7232931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5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037" y="147338"/>
            <a:ext cx="7696200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050651" y="6422475"/>
            <a:ext cx="766380" cy="370171"/>
          </a:xfrm>
        </p:spPr>
        <p:txBody>
          <a:bodyPr/>
          <a:lstStyle/>
          <a:p>
            <a:fld id="{1B49EE52-AF0C-47B9-9436-79A6B0394C58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12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781" y="1271267"/>
            <a:ext cx="771525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96206" y="2065445"/>
            <a:ext cx="3530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Now suppose we do allow: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1980" y="2411319"/>
            <a:ext cx="45148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9658" y="4585604"/>
            <a:ext cx="69246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799" y="4211514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6046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458" y="147338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02515" cy="370171"/>
          </a:xfrm>
        </p:spPr>
        <p:txBody>
          <a:bodyPr/>
          <a:lstStyle/>
          <a:p>
            <a:fld id="{D4E9607B-0E78-4E31-BA2A-8038092E6B8C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666458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120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838200" y="1676400"/>
            <a:ext cx="8305800" cy="490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099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29900"/>
            <a:ext cx="7848599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6EAF-C86A-4253-9EE5-F5EA781B5E65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121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206" y="1610790"/>
            <a:ext cx="6980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Alternate versions of the Fresnel Relations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96521" y="2330610"/>
            <a:ext cx="8453055" cy="378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8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186" y="147338"/>
            <a:ext cx="7829083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3F0A-9001-4C8B-8C9D-08C788FE218F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122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206" y="1582944"/>
            <a:ext cx="7735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Ignoring the magnetic properties of the two media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814868" y="2069837"/>
            <a:ext cx="3390900" cy="52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084457" y="2088504"/>
            <a:ext cx="474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Fresnel Relations  become: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947191" y="2901570"/>
            <a:ext cx="8189375" cy="296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274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2" y="147338"/>
            <a:ext cx="7815476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A4AA-494A-4F4D-9986-8B6516B25937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123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762" y="1954057"/>
            <a:ext cx="7938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Using Snell’s Law and various trigonometric identities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075762" y="2881090"/>
            <a:ext cx="815340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4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688" y="147338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767F-30F1-4239-86C2-AE1DCE5CBE56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124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206" y="1696152"/>
            <a:ext cx="2377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Use Snell’s Law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425051" y="1626946"/>
            <a:ext cx="3286125" cy="60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552653" y="1666112"/>
            <a:ext cx="1949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to eliminate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8442205" y="1645995"/>
            <a:ext cx="701795" cy="56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901688" y="2312383"/>
            <a:ext cx="8242312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48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391" y="7434"/>
            <a:ext cx="6589199" cy="128089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36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75656"/>
            <a:ext cx="7590594" cy="470916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ysClr val="windowText" lastClr="000000"/>
                </a:solidFill>
              </a:rPr>
              <a:t>Now explore the physics associated with the Fresnel Equations -the reflection and transmission coefficients.</a:t>
            </a:r>
          </a:p>
          <a:p>
            <a:pPr algn="just"/>
            <a:r>
              <a:rPr lang="en-US" sz="2400" dirty="0" smtClean="0">
                <a:solidFill>
                  <a:sysClr val="windowText" lastClr="000000"/>
                </a:solidFill>
              </a:rPr>
              <a:t> Comparing results for TE vs. TM polarization for the cases of external reflection (n1 &lt; n2) and internal reflection n1 &gt; n2)</a:t>
            </a:r>
          </a:p>
          <a:p>
            <a:pPr algn="just">
              <a:buNone/>
            </a:pPr>
            <a:r>
              <a:rPr lang="en-GB" sz="2400" b="1" dirty="0" smtClean="0">
                <a:solidFill>
                  <a:sysClr val="windowText" lastClr="000000"/>
                </a:solidFill>
              </a:rPr>
              <a:t>Comment 1):</a:t>
            </a:r>
          </a:p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When (</a:t>
            </a:r>
            <a:r>
              <a:rPr lang="en-GB" sz="2400" i="1" dirty="0" err="1" smtClean="0">
                <a:solidFill>
                  <a:sysClr val="windowText" lastClr="000000"/>
                </a:solidFill>
              </a:rPr>
              <a:t>E</a:t>
            </a:r>
            <a:r>
              <a:rPr lang="en-GB" sz="2400" i="1" baseline="-25000" dirty="0" err="1" smtClean="0">
                <a:solidFill>
                  <a:sysClr val="windowText" lastClr="000000"/>
                </a:solidFill>
              </a:rPr>
              <a:t>refl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/</a:t>
            </a:r>
            <a:r>
              <a:rPr lang="en-GB" sz="2400" i="1" dirty="0" err="1" smtClean="0">
                <a:solidFill>
                  <a:sysClr val="windowText" lastClr="000000"/>
                </a:solidFill>
              </a:rPr>
              <a:t>E</a:t>
            </a:r>
            <a:r>
              <a:rPr lang="en-GB" sz="2400" i="1" baseline="-25000" dirty="0" err="1" smtClean="0">
                <a:solidFill>
                  <a:sysClr val="windowText" lastClr="000000"/>
                </a:solidFill>
              </a:rPr>
              <a:t>inc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)&lt; 0 - </a:t>
            </a:r>
            <a:r>
              <a:rPr lang="en-GB" sz="2400" i="1" dirty="0" err="1" smtClean="0">
                <a:solidFill>
                  <a:sysClr val="windowText" lastClr="000000"/>
                </a:solidFill>
              </a:rPr>
              <a:t>E</a:t>
            </a:r>
            <a:r>
              <a:rPr lang="en-GB" sz="2400" i="1" baseline="-25000" dirty="0" err="1" smtClean="0">
                <a:solidFill>
                  <a:sysClr val="windowText" lastClr="000000"/>
                </a:solidFill>
              </a:rPr>
              <a:t>orefl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is 180</a:t>
            </a:r>
            <a:r>
              <a:rPr lang="en-GB" sz="2400" i="1" baseline="30000" dirty="0" smtClean="0">
                <a:solidFill>
                  <a:sysClr val="windowText" lastClr="000000"/>
                </a:solidFill>
              </a:rPr>
              <a:t>o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out-of-phase with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E</a:t>
            </a:r>
            <a:r>
              <a:rPr lang="en-GB" sz="2400" baseline="-25000" dirty="0" err="1" smtClean="0">
                <a:solidFill>
                  <a:sysClr val="windowText" lastClr="000000"/>
                </a:solidFill>
              </a:rPr>
              <a:t>oinc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since the numerators of the original Fresnel Equations for TE &amp; TM polarization are (1−αβ ) and (α − β ) respectively.</a:t>
            </a: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4C-1B65-443B-A7EB-597EE22E224E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125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6516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338"/>
            <a:ext cx="7960799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1F1F-04EF-49AD-AA7E-273461DF1E71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126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611613"/>
            <a:ext cx="7620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ysClr val="windowText" lastClr="000000"/>
                </a:solidFill>
              </a:rPr>
              <a:t>Comment 2):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ysClr val="windowText" lastClr="000000"/>
                </a:solidFill>
              </a:rPr>
              <a:t>For TM Polarization (only)- there exists an angle of incidence where (E</a:t>
            </a:r>
            <a:r>
              <a:rPr lang="en-GB" sz="2400" baseline="-25000" dirty="0" smtClean="0">
                <a:solidFill>
                  <a:sysClr val="windowText" lastClr="000000"/>
                </a:solidFill>
              </a:rPr>
              <a:t>refl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/E</a:t>
            </a:r>
            <a:r>
              <a:rPr lang="en-GB" sz="2400" baseline="-25000" dirty="0" smtClean="0">
                <a:solidFill>
                  <a:sysClr val="windowText" lastClr="000000"/>
                </a:solidFill>
              </a:rPr>
              <a:t>inc</a:t>
            </a:r>
            <a:r>
              <a:rPr lang="en-GB" sz="2400" dirty="0" smtClean="0">
                <a:solidFill>
                  <a:sysClr val="windowText" lastClr="000000"/>
                </a:solidFill>
              </a:rPr>
              <a:t>)= 0 - no reflected wave occurs at this angle for TM polarization! 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ysClr val="windowText" lastClr="000000"/>
                </a:solidFill>
              </a:rPr>
              <a:t>This angle is known as Brewster’s angle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aseline="-25000" dirty="0" err="1" smtClean="0">
                <a:solidFill>
                  <a:sysClr val="windowText" lastClr="000000"/>
                </a:solidFill>
              </a:rPr>
              <a:t>B</a:t>
            </a:r>
            <a:r>
              <a:rPr lang="en-GB" sz="2400" baseline="-250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(also known as the polarizing angle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aseline="-25000" dirty="0" err="1" smtClean="0">
                <a:solidFill>
                  <a:sysClr val="windowText" lastClr="000000"/>
                </a:solidFill>
              </a:rPr>
              <a:t>P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- because an incident wave which is a linear combination of TE and TM polarizations will have a reflected wave which is 100% pure-TE polarized for an incidence angle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aseline="-25000" dirty="0" err="1" smtClean="0">
                <a:solidFill>
                  <a:sysClr val="windowText" lastClr="000000"/>
                </a:solidFill>
              </a:rPr>
              <a:t>inc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=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aseline="-25000" dirty="0" err="1" smtClean="0">
                <a:solidFill>
                  <a:sysClr val="windowText" lastClr="000000"/>
                </a:solidFill>
              </a:rPr>
              <a:t>B</a:t>
            </a:r>
            <a:r>
              <a:rPr lang="en-GB" sz="2400" baseline="-250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=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aseline="-25000" dirty="0" err="1" smtClean="0">
                <a:solidFill>
                  <a:sysClr val="windowText" lastClr="000000"/>
                </a:solidFill>
              </a:rPr>
              <a:t>P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!!). </a:t>
            </a:r>
          </a:p>
          <a:p>
            <a:pPr algn="just">
              <a:buFont typeface="Arial" pitchFamily="34" charset="0"/>
              <a:buChar char="•"/>
            </a:pPr>
            <a:r>
              <a:rPr lang="en-GB" sz="2400" dirty="0" smtClean="0">
                <a:solidFill>
                  <a:sysClr val="windowText" lastClr="000000"/>
                </a:solidFill>
              </a:rPr>
              <a:t>Brewster’s angle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aseline="-25000" dirty="0" err="1" smtClean="0">
                <a:solidFill>
                  <a:sysClr val="windowText" lastClr="000000"/>
                </a:solidFill>
              </a:rPr>
              <a:t>B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exists for both </a:t>
            </a:r>
            <a:r>
              <a:rPr lang="pt-BR" sz="2400" dirty="0" smtClean="0">
                <a:solidFill>
                  <a:sysClr val="windowText" lastClr="000000"/>
                </a:solidFill>
              </a:rPr>
              <a:t>external (n</a:t>
            </a:r>
            <a:r>
              <a:rPr lang="pt-BR" sz="2400" baseline="-25000" dirty="0" smtClean="0">
                <a:solidFill>
                  <a:sysClr val="windowText" lastClr="000000"/>
                </a:solidFill>
              </a:rPr>
              <a:t>1</a:t>
            </a:r>
            <a:r>
              <a:rPr lang="pt-BR" sz="2400" dirty="0" smtClean="0">
                <a:solidFill>
                  <a:sysClr val="windowText" lastClr="000000"/>
                </a:solidFill>
              </a:rPr>
              <a:t> &lt; n</a:t>
            </a:r>
            <a:r>
              <a:rPr lang="pt-BR" sz="240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pt-BR" sz="2400" dirty="0" smtClean="0">
                <a:solidFill>
                  <a:sysClr val="windowText" lastClr="000000"/>
                </a:solidFill>
              </a:rPr>
              <a:t>) &amp; internal reflection (n</a:t>
            </a:r>
            <a:r>
              <a:rPr lang="pt-BR" sz="2400" baseline="-25000" dirty="0" smtClean="0">
                <a:solidFill>
                  <a:sysClr val="windowText" lastClr="000000"/>
                </a:solidFill>
              </a:rPr>
              <a:t>1</a:t>
            </a:r>
            <a:r>
              <a:rPr lang="pt-BR" sz="2400" dirty="0" smtClean="0">
                <a:solidFill>
                  <a:sysClr val="windowText" lastClr="000000"/>
                </a:solidFill>
              </a:rPr>
              <a:t> &gt; n</a:t>
            </a:r>
            <a:r>
              <a:rPr lang="pt-BR" sz="240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pt-BR" sz="2400" dirty="0" smtClean="0">
                <a:solidFill>
                  <a:sysClr val="windowText" lastClr="000000"/>
                </a:solidFill>
              </a:rPr>
              <a:t>) for TM polarization (only).</a:t>
            </a:r>
          </a:p>
        </p:txBody>
      </p:sp>
    </p:spTree>
    <p:extLst>
      <p:ext uri="{BB962C8B-B14F-4D97-AF65-F5344CB8AC3E}">
        <p14:creationId xmlns:p14="http://schemas.microsoft.com/office/powerpoint/2010/main" val="411670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30" y="79124"/>
            <a:ext cx="892087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C97E-6C2E-4E74-9B92-4727680EEF22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127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530540"/>
            <a:ext cx="8153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</a:rPr>
              <a:t>Brewster’s Angle </a:t>
            </a:r>
            <a:r>
              <a:rPr lang="en-GB" sz="2400" b="1" i="1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="1" i="1" baseline="-25000" dirty="0" err="1" smtClean="0">
                <a:solidFill>
                  <a:sysClr val="windowText" lastClr="000000"/>
                </a:solidFill>
              </a:rPr>
              <a:t>B</a:t>
            </a:r>
            <a:r>
              <a:rPr lang="en-GB" sz="2400" b="1" i="1" baseline="-25000" dirty="0" smtClean="0">
                <a:solidFill>
                  <a:sysClr val="windowText" lastClr="000000"/>
                </a:solidFill>
              </a:rPr>
              <a:t> </a:t>
            </a:r>
            <a:r>
              <a:rPr lang="el-GR" sz="2400" b="1" i="1" dirty="0" smtClean="0">
                <a:solidFill>
                  <a:sysClr val="windowText" lastClr="000000"/>
                </a:solidFill>
              </a:rPr>
              <a:t>/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the Polarizing Angle </a:t>
            </a:r>
            <a:r>
              <a:rPr lang="en-GB" sz="2400" b="1" i="1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="1" i="1" baseline="-25000" dirty="0" err="1" smtClean="0">
                <a:solidFill>
                  <a:sysClr val="windowText" lastClr="000000"/>
                </a:solidFill>
              </a:rPr>
              <a:t>P</a:t>
            </a:r>
            <a:r>
              <a:rPr lang="el-GR" sz="2400" b="1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for Transverse Magnetic (TM) Polarization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6206" y="2332370"/>
            <a:ext cx="777240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smtClean="0">
                <a:solidFill>
                  <a:sysClr val="windowText" lastClr="000000"/>
                </a:solidFill>
              </a:rPr>
              <a:t>From the numerator of                         -the originally-derived expression for TM polarization- when this ratio = 0 at Brewster’s angle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aseline="-25000" dirty="0" err="1" smtClean="0">
                <a:solidFill>
                  <a:sysClr val="windowText" lastClr="000000"/>
                </a:solidFill>
              </a:rPr>
              <a:t>B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= polarizing angle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aseline="-25000" dirty="0" err="1" smtClean="0">
                <a:solidFill>
                  <a:sysClr val="windowText" lastClr="000000"/>
                </a:solidFill>
              </a:rPr>
              <a:t>Ρ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- this occurs when (α −β)=0 , i.e. when α = β 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95800" y="2341478"/>
            <a:ext cx="2228850" cy="69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191158" y="4602079"/>
            <a:ext cx="2428875" cy="52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010275" y="4531198"/>
            <a:ext cx="226695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581400" y="4648200"/>
            <a:ext cx="2549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and Snell’s Law: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2800350" y="5491976"/>
            <a:ext cx="36195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926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887"/>
            <a:ext cx="7960799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B051-83DF-4650-88D2-6E57AB954DDF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128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143000" y="2619375"/>
            <a:ext cx="8001000" cy="423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52475" y="1608832"/>
            <a:ext cx="8153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</a:rPr>
              <a:t>Brewster’s Angle </a:t>
            </a:r>
            <a:r>
              <a:rPr lang="en-GB" sz="2400" b="1" i="1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="1" i="1" baseline="-25000" dirty="0" err="1" smtClean="0">
                <a:solidFill>
                  <a:sysClr val="windowText" lastClr="000000"/>
                </a:solidFill>
              </a:rPr>
              <a:t>B</a:t>
            </a:r>
            <a:r>
              <a:rPr lang="en-GB" sz="2400" b="1" i="1" baseline="-25000" dirty="0" smtClean="0">
                <a:solidFill>
                  <a:sysClr val="windowText" lastClr="000000"/>
                </a:solidFill>
              </a:rPr>
              <a:t> </a:t>
            </a:r>
            <a:r>
              <a:rPr lang="el-GR" sz="2400" b="1" i="1" dirty="0" smtClean="0">
                <a:solidFill>
                  <a:sysClr val="windowText" lastClr="000000"/>
                </a:solidFill>
              </a:rPr>
              <a:t>/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the Polarizing Angle </a:t>
            </a:r>
            <a:r>
              <a:rPr lang="en-GB" sz="2400" b="1" i="1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="1" i="1" baseline="-25000" dirty="0" err="1" smtClean="0">
                <a:solidFill>
                  <a:sysClr val="windowText" lastClr="000000"/>
                </a:solidFill>
              </a:rPr>
              <a:t>P</a:t>
            </a:r>
            <a:r>
              <a:rPr lang="el-GR" sz="2400" b="1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for Transverse Magnetic (TM) Polarization</a:t>
            </a:r>
          </a:p>
        </p:txBody>
      </p:sp>
    </p:spTree>
    <p:extLst>
      <p:ext uri="{BB962C8B-B14F-4D97-AF65-F5344CB8AC3E}">
        <p14:creationId xmlns:p14="http://schemas.microsoft.com/office/powerpoint/2010/main" val="240805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6318"/>
            <a:ext cx="7820786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28309" cy="370171"/>
          </a:xfrm>
        </p:spPr>
        <p:txBody>
          <a:bodyPr/>
          <a:lstStyle/>
          <a:p>
            <a:fld id="{2EAF7AA1-E035-4285-83C0-4A3FA1573EA7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0994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129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914400" y="1229318"/>
            <a:ext cx="8147814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838190" y="3562350"/>
            <a:ext cx="8224024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023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00" y="0"/>
            <a:ext cx="7732199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018C-57A9-4CB6-AC2A-92640C34FCE6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13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269106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n-GB" sz="2000" i="1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ox </a:t>
            </a:r>
            <a:r>
              <a:rPr lang="en-GB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E</a:t>
            </a:r>
            <a:r>
              <a:rPr lang="en-GB" sz="2000" i="1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oy </a:t>
            </a:r>
            <a:r>
              <a:rPr lang="en-GB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E</a:t>
            </a:r>
            <a:r>
              <a:rPr lang="en-GB" sz="2000" i="1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oz</a:t>
            </a:r>
            <a:r>
              <a:rPr lang="en-GB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=</a:t>
            </a:r>
            <a:r>
              <a:rPr lang="en-GB" sz="2000" i="1" dirty="0" smtClean="0"/>
              <a:t> </a:t>
            </a:r>
            <a:r>
              <a:rPr lang="en-GB" sz="2000" dirty="0" smtClean="0"/>
              <a:t>Amplitudes (constants) of the electric field components in x, y, z directions respectively.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2802" y="2101909"/>
            <a:ext cx="7742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GB" sz="2000" i="1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ox </a:t>
            </a:r>
            <a:r>
              <a:rPr lang="en-GB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B</a:t>
            </a:r>
            <a:r>
              <a:rPr lang="en-GB" sz="2000" i="1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oy </a:t>
            </a:r>
            <a:r>
              <a:rPr lang="en-GB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B</a:t>
            </a:r>
            <a:r>
              <a:rPr lang="en-GB" sz="2000" i="1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oz</a:t>
            </a:r>
            <a:r>
              <a:rPr lang="en-GB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=</a:t>
            </a:r>
            <a:r>
              <a:rPr lang="en-GB" sz="2000" dirty="0" smtClean="0"/>
              <a:t>Amplitudes (constants) of the magnetic field components in </a:t>
            </a:r>
            <a:r>
              <a:rPr lang="en-GB" sz="2000" i="1" dirty="0" smtClean="0"/>
              <a:t>x, y, z </a:t>
            </a:r>
            <a:r>
              <a:rPr lang="en-GB" sz="2000" dirty="0" smtClean="0"/>
              <a:t>directions respectively.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057350"/>
            <a:ext cx="32004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014547"/>
            <a:ext cx="3181350" cy="187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5190855"/>
            <a:ext cx="2105025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41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127" y="290945"/>
            <a:ext cx="7866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AFF5-7EDE-4772-8470-5A4E59699308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130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407677"/>
            <a:ext cx="5729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So what’s so interesting about this???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990600" y="1915724"/>
            <a:ext cx="8153400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72973" y="3800431"/>
            <a:ext cx="7988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ysClr val="windowText" lastClr="000000"/>
                </a:solidFill>
              </a:rPr>
              <a:t>Comment 3):</a:t>
            </a:r>
          </a:p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For internal reflection (n</a:t>
            </a:r>
            <a:r>
              <a:rPr lang="en-GB" sz="2400" baseline="-25000" dirty="0" smtClean="0">
                <a:solidFill>
                  <a:sysClr val="windowText" lastClr="000000"/>
                </a:solidFill>
              </a:rPr>
              <a:t>1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&gt; n</a:t>
            </a:r>
            <a:r>
              <a:rPr lang="en-GB" sz="240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en-GB" sz="2400" dirty="0" smtClean="0">
                <a:solidFill>
                  <a:sysClr val="windowText" lastClr="000000"/>
                </a:solidFill>
              </a:rPr>
              <a:t>) there exists a critical angle of incidence past which no transmitted beam exists for either TE or TM polarization. The critical angle does not depend on polarization – it is actually dictated / defined by Snell’s Law: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138620" y="5979145"/>
            <a:ext cx="8005380" cy="90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56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83690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1E91-F8F7-49D0-9476-DFE4FC05FE53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131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653483" y="1782710"/>
            <a:ext cx="1581150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972234" y="184976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For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4741" y="1552396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ysClr val="windowText" lastClr="000000"/>
                </a:solidFill>
              </a:rPr>
              <a:t>no transmitted beam exists → incident beam is totally internally reflected.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671151" y="3120648"/>
            <a:ext cx="1609725" cy="55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972234" y="3111082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2841" y="2912556"/>
            <a:ext cx="579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ysClr val="windowText" lastClr="000000"/>
                </a:solidFill>
              </a:rPr>
              <a:t>the transmitted wave is actually exponentially damped – becomes a so-called: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6206" y="4739860"/>
            <a:ext cx="344357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Evanescent Wave: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522141" y="5381103"/>
            <a:ext cx="7620000" cy="136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464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29900"/>
            <a:ext cx="7848599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15B4-3BDF-4F70-9B28-D1A06388BCAF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132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6206" y="1628256"/>
            <a:ext cx="623439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Brewster’s angle for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TE polarization: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514600" y="2196820"/>
            <a:ext cx="5038725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265664" y="4509114"/>
            <a:ext cx="7572375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30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617" y="3024093"/>
            <a:ext cx="3511097" cy="1116106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3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05" y="147338"/>
            <a:ext cx="8047795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WAVES…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4A90-BE32-4A7E-B4B3-43E56CF4CEDF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14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7662" y="1525032"/>
            <a:ext cx="80486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17785" y="3334782"/>
            <a:ext cx="80385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6600"/>
              </a:buClr>
              <a:buFont typeface="Wingdings" pitchFamily="2" charset="2"/>
              <a:buChar char="Ø"/>
            </a:pPr>
            <a:r>
              <a:rPr lang="en-GB" sz="2000" dirty="0" smtClean="0"/>
              <a:t> Maxwell’s equations additionally impose the restriction that an electromagnetic plane wave cannot have any component of </a:t>
            </a:r>
            <a:r>
              <a:rPr lang="en-GB" sz="2000" b="1" dirty="0" smtClean="0"/>
              <a:t>E</a:t>
            </a:r>
            <a:r>
              <a:rPr lang="en-GB" sz="2000" dirty="0" smtClean="0"/>
              <a:t> or </a:t>
            </a:r>
            <a:r>
              <a:rPr lang="en-GB" sz="2000" b="1" dirty="0" smtClean="0"/>
              <a:t>B </a:t>
            </a:r>
            <a:r>
              <a:rPr lang="en-GB" sz="2000" b="1" i="1" spc="-800" dirty="0" smtClean="0"/>
              <a:t>||</a:t>
            </a:r>
            <a:r>
              <a:rPr lang="en-GB" sz="2000" b="1" i="1" dirty="0" smtClean="0"/>
              <a:t>   </a:t>
            </a:r>
            <a:r>
              <a:rPr lang="en-GB" sz="2000" dirty="0" smtClean="0"/>
              <a:t>to (or anti-</a:t>
            </a:r>
            <a:r>
              <a:rPr lang="en-GB" sz="2000" b="1" i="1" spc="-800" dirty="0" smtClean="0"/>
              <a:t> ||</a:t>
            </a:r>
            <a:r>
              <a:rPr lang="en-GB" sz="2000" dirty="0" smtClean="0"/>
              <a:t> to) the propagation direction (in this case here, the z -direction)</a:t>
            </a:r>
          </a:p>
          <a:p>
            <a:pPr algn="just">
              <a:buClr>
                <a:srgbClr val="FF6600"/>
              </a:buClr>
              <a:buFont typeface="Wingdings" pitchFamily="2" charset="2"/>
              <a:buChar char="Ø"/>
            </a:pPr>
            <a:r>
              <a:rPr lang="en-GB" sz="2000" dirty="0" smtClean="0"/>
              <a:t> Another way of stating this is that an EM wave cannot have any longitudinal components of </a:t>
            </a:r>
            <a:r>
              <a:rPr lang="en-GB" sz="2000" b="1" dirty="0" smtClean="0"/>
              <a:t>E</a:t>
            </a:r>
            <a:r>
              <a:rPr lang="en-GB" sz="2000" dirty="0" smtClean="0"/>
              <a:t> and </a:t>
            </a:r>
            <a:r>
              <a:rPr lang="en-GB" sz="2000" b="1" dirty="0" smtClean="0"/>
              <a:t>B</a:t>
            </a:r>
            <a:r>
              <a:rPr lang="en-GB" sz="2000" dirty="0" smtClean="0"/>
              <a:t> (i.e. components of </a:t>
            </a:r>
            <a:r>
              <a:rPr lang="en-GB" sz="2000" b="1" dirty="0" smtClean="0"/>
              <a:t>E</a:t>
            </a:r>
            <a:r>
              <a:rPr lang="en-GB" sz="2000" dirty="0" smtClean="0"/>
              <a:t> and </a:t>
            </a:r>
            <a:r>
              <a:rPr lang="en-GB" sz="2000" b="1" dirty="0" smtClean="0"/>
              <a:t>B</a:t>
            </a:r>
            <a:r>
              <a:rPr lang="en-GB" sz="2000" dirty="0" smtClean="0"/>
              <a:t> lying along the propagation direction).</a:t>
            </a:r>
          </a:p>
        </p:txBody>
      </p:sp>
    </p:spTree>
    <p:extLst>
      <p:ext uri="{BB962C8B-B14F-4D97-AF65-F5344CB8AC3E}">
        <p14:creationId xmlns:p14="http://schemas.microsoft.com/office/powerpoint/2010/main" val="25162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17" y="147338"/>
            <a:ext cx="8077200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WAVES…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117" y="1619251"/>
            <a:ext cx="7010400" cy="37147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</a:rPr>
              <a:t>Thus, Maxwell’s equations additionally tell us that an EM wave is a purely transverse wave (at least for propagation in free space) – the components of </a:t>
            </a:r>
            <a:r>
              <a:rPr lang="en-GB" sz="2000" b="1" dirty="0" smtClean="0">
                <a:solidFill>
                  <a:schemeClr val="tx1"/>
                </a:solidFill>
              </a:rPr>
              <a:t>E</a:t>
            </a:r>
            <a:r>
              <a:rPr lang="en-GB" sz="2000" dirty="0" smtClean="0">
                <a:solidFill>
                  <a:schemeClr val="tx1"/>
                </a:solidFill>
              </a:rPr>
              <a:t> and </a:t>
            </a:r>
            <a:r>
              <a:rPr lang="en-GB" sz="2000" b="1" dirty="0" smtClean="0">
                <a:solidFill>
                  <a:schemeClr val="tx1"/>
                </a:solidFill>
              </a:rPr>
              <a:t>B</a:t>
            </a:r>
            <a:r>
              <a:rPr lang="en-GB" sz="2000" i="1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must be ⊥ to propagation direction.</a:t>
            </a:r>
          </a:p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</a:rPr>
              <a:t>The plane of polarization of an EM wave is defined (by convention) to be parallel to </a:t>
            </a:r>
            <a:r>
              <a:rPr lang="en-GB" sz="2000" b="1" dirty="0" smtClean="0">
                <a:solidFill>
                  <a:schemeClr val="tx1"/>
                </a:solidFill>
              </a:rPr>
              <a:t>E.</a:t>
            </a:r>
          </a:p>
          <a:p>
            <a:pPr algn="just">
              <a:buClr>
                <a:srgbClr val="FF660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3196-2190-4543-9B79-0EFEF32B284D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15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7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17" y="166910"/>
            <a:ext cx="8305800" cy="128089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WAVES…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C3F9-EC2A-459E-A958-F0AD29CFD81A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16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371600" y="2097987"/>
            <a:ext cx="7772400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03717" y="1419838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GB" sz="2000" dirty="0" smtClean="0"/>
              <a:t>Maxwell’s equations impose  another restriction on the allowed form of E and B for an EM wave:</a:t>
            </a:r>
          </a:p>
        </p:txBody>
      </p:sp>
    </p:spTree>
    <p:extLst>
      <p:ext uri="{BB962C8B-B14F-4D97-AF65-F5344CB8AC3E}">
        <p14:creationId xmlns:p14="http://schemas.microsoft.com/office/powerpoint/2010/main" val="826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7338"/>
            <a:ext cx="8305800" cy="128089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WAVES…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08E7-7013-4BD4-B6EB-192B5AED9ACE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17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76200" y="1394424"/>
            <a:ext cx="9144000" cy="230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552576" y="3810000"/>
            <a:ext cx="687705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06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878" y="147338"/>
            <a:ext cx="8153399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WAVES…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0A48-A6E3-422A-BDFD-415DE6318774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18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133600" y="1504428"/>
            <a:ext cx="51816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09600" y="3338512"/>
            <a:ext cx="600075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400800" y="3276599"/>
            <a:ext cx="2743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031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312" y="147338"/>
            <a:ext cx="8153400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WAVES…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848600" y="6266336"/>
            <a:ext cx="766380" cy="370171"/>
          </a:xfrm>
        </p:spPr>
        <p:txBody>
          <a:bodyPr/>
          <a:lstStyle/>
          <a:p>
            <a:fld id="{4B82E8B2-D0B9-41A6-82DA-EFA8F9D81A2A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19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18453" y="1428228"/>
            <a:ext cx="8686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15183" y="3449256"/>
            <a:ext cx="8573529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06712" y="5426832"/>
            <a:ext cx="8382000" cy="120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72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2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ELECTROMAGNETIC WAVES IN VACUUM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985"/>
            <a:ext cx="8229600" cy="20574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en-GB" sz="3500" b="1" dirty="0">
                <a:solidFill>
                  <a:schemeClr val="tx1"/>
                </a:solidFill>
              </a:rPr>
              <a:t>THE WAVE </a:t>
            </a:r>
            <a:r>
              <a:rPr lang="en-GB" sz="3500" b="1" dirty="0" smtClean="0">
                <a:solidFill>
                  <a:schemeClr val="tx1"/>
                </a:solidFill>
              </a:rPr>
              <a:t>EQUATION</a:t>
            </a:r>
          </a:p>
          <a:p>
            <a:pPr lvl="1"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GB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regions of free space (i.e. the vacuum</a:t>
            </a:r>
            <a:r>
              <a:rPr lang="en-GB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GB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no electric </a:t>
            </a:r>
            <a:r>
              <a:rPr lang="en-GB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charges - </a:t>
            </a:r>
            <a:r>
              <a:rPr lang="en-GB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electric currents </a:t>
            </a:r>
            <a:r>
              <a:rPr lang="en-GB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no </a:t>
            </a:r>
            <a:r>
              <a:rPr lang="en-GB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matter of any kind are </a:t>
            </a:r>
            <a:r>
              <a:rPr lang="en-GB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 - </a:t>
            </a:r>
            <a:r>
              <a:rPr lang="en-GB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Maxwell’s equations (in differential form) are:</a:t>
            </a:r>
          </a:p>
          <a:p>
            <a:endParaRPr lang="en-GB" b="1" i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920420" y="6456983"/>
            <a:ext cx="766380" cy="370171"/>
          </a:xfrm>
        </p:spPr>
        <p:txBody>
          <a:bodyPr/>
          <a:lstStyle/>
          <a:p>
            <a:fld id="{AF06E5F2-94BD-4AFF-9258-18E478EB3FC5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2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96206" y="3352800"/>
            <a:ext cx="8077201" cy="226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102112" y="5573984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Set of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coupled first-order partial differential equations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5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22" y="58134"/>
            <a:ext cx="8153400" cy="913395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WAVES…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3A66-E171-46CE-91DB-391BC6C1D8B4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20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11228" y="1285380"/>
            <a:ext cx="8577146" cy="120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510293" y="2299331"/>
            <a:ext cx="7648575" cy="120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600200" y="3291936"/>
            <a:ext cx="7648575" cy="120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600200" y="4305887"/>
            <a:ext cx="3819525" cy="90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5810250" y="4277312"/>
            <a:ext cx="1524000" cy="93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8">
            <a:grayscl/>
          </a:blip>
          <a:srcRect/>
          <a:stretch>
            <a:fillRect/>
          </a:stretch>
        </p:blipFill>
        <p:spPr bwMode="auto">
          <a:xfrm>
            <a:off x="7440549" y="4358274"/>
            <a:ext cx="1647825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93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6315"/>
            <a:ext cx="8229600" cy="847724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ysClr val="windowText" lastClr="000000"/>
                </a:solidFill>
              </a:rPr>
              <a:t>MONOCHROMATIC EM PLANE WAVES . . .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434C-E477-4A93-A499-AE74407A91B1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21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93352" y="1293911"/>
            <a:ext cx="8290103" cy="345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90600" y="4596647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Actually we  have only two independent relations: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343400" y="4361280"/>
            <a:ext cx="4800600" cy="202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698672" y="5644874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But:</a:t>
            </a:r>
          </a:p>
        </p:txBody>
      </p:sp>
    </p:spTree>
    <p:extLst>
      <p:ext uri="{BB962C8B-B14F-4D97-AF65-F5344CB8AC3E}">
        <p14:creationId xmlns:p14="http://schemas.microsoft.com/office/powerpoint/2010/main" val="64402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088" y="96610"/>
            <a:ext cx="8077201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MONOCHROMATIC EM PLANE WAVES…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61D-D5A0-4F2C-B7F4-1861B997EF25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22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206" y="1377500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Very Useful Table: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652712" y="1621624"/>
            <a:ext cx="37147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96206" y="3200340"/>
            <a:ext cx="7502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Two relations can be written  compactly into one relation: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428999" y="3676650"/>
            <a:ext cx="2162175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096206" y="4857690"/>
            <a:ext cx="7442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Physically this relation states that E and B are: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ysClr val="windowText" lastClr="000000"/>
                </a:solidFill>
              </a:rPr>
              <a:t> in phase with each other.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GB" sz="20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mutually perpendicular to each other - 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(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Ε</a:t>
            </a:r>
            <a:r>
              <a:rPr lang="en-GB" sz="2000" dirty="0" smtClean="0">
                <a:solidFill>
                  <a:sysClr val="windowText" lastClr="000000"/>
                </a:solidFill>
              </a:rPr>
              <a:t>⊥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B</a:t>
            </a:r>
            <a:r>
              <a:rPr lang="en-GB" sz="2000" dirty="0" smtClean="0">
                <a:solidFill>
                  <a:sysClr val="windowText" lastClr="000000"/>
                </a:solidFill>
              </a:rPr>
              <a:t>)⊥ zˆ         </a:t>
            </a:r>
          </a:p>
          <a:p>
            <a:pPr>
              <a:buClr>
                <a:srgbClr val="C00000"/>
              </a:buClr>
            </a:pPr>
            <a:r>
              <a:rPr lang="en-GB" sz="2400" dirty="0" smtClean="0">
                <a:solidFill>
                  <a:sysClr val="windowText" lastClr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649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31" y="147338"/>
            <a:ext cx="8077201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MONOCHROMATIC EM PLANE WAVES…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819556" cy="370171"/>
          </a:xfrm>
        </p:spPr>
        <p:txBody>
          <a:bodyPr/>
          <a:lstStyle/>
          <a:p>
            <a:fld id="{E3D8409A-637B-4BE3-8A46-3DFDC5852B27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11227" y="787783"/>
            <a:ext cx="625567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23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2931" y="1717412"/>
            <a:ext cx="8077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ysClr val="windowText" lastClr="000000"/>
                </a:solidFill>
              </a:rPr>
              <a:t>The 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E</a:t>
            </a:r>
            <a:r>
              <a:rPr lang="en-GB" sz="2000" dirty="0" smtClean="0">
                <a:solidFill>
                  <a:sysClr val="windowText" lastClr="000000"/>
                </a:solidFill>
              </a:rPr>
              <a:t> and 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B</a:t>
            </a:r>
            <a:r>
              <a:rPr lang="en-GB" sz="2000" dirty="0" smtClean="0">
                <a:solidFill>
                  <a:sysClr val="windowText" lastClr="000000"/>
                </a:solidFill>
              </a:rPr>
              <a:t> fields associated with this monochromatic plane EM wave are purely transverse { </a:t>
            </a:r>
            <a:r>
              <a:rPr lang="en-GB" sz="2000" dirty="0" err="1" smtClean="0">
                <a:solidFill>
                  <a:sysClr val="windowText" lastClr="000000"/>
                </a:solidFill>
              </a:rPr>
              <a:t>n.b</a:t>
            </a:r>
            <a:r>
              <a:rPr lang="en-GB" sz="2000" dirty="0" smtClean="0">
                <a:solidFill>
                  <a:sysClr val="windowText" lastClr="000000"/>
                </a:solidFill>
              </a:rPr>
              <a:t>. this is as also required by relativity at the microscopic level – for the extreme relativistic particles – the (massless) real photons travelling at the speed of light c that make up the macroscopic monochromatic plane EM wave.}</a:t>
            </a:r>
          </a:p>
        </p:txBody>
      </p:sp>
      <p:sp>
        <p:nvSpPr>
          <p:cNvPr id="5" name="Rectangle 4"/>
          <p:cNvSpPr/>
          <p:nvPr/>
        </p:nvSpPr>
        <p:spPr>
          <a:xfrm>
            <a:off x="892931" y="3796535"/>
            <a:ext cx="8077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ysClr val="windowText" lastClr="000000"/>
                </a:solidFill>
              </a:rPr>
              <a:t>The real amplitudes of E and B are related to each other by: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126844" y="4108471"/>
            <a:ext cx="1609373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881672" y="5591156"/>
            <a:ext cx="5541132" cy="88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447800" y="5049209"/>
            <a:ext cx="867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47531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7338"/>
            <a:ext cx="7658100" cy="128089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3200" dirty="0" smtClean="0">
                <a:ln/>
                <a:solidFill>
                  <a:sysClr val="windowText" lastClr="000000"/>
                </a:solidFill>
                <a:effectLst/>
              </a:rPr>
              <a:t>Instantaneous Poynting’s Vector for a linearly polarized </a:t>
            </a:r>
            <a:r>
              <a:rPr lang="en-GB" sz="3200" i="1" dirty="0" smtClean="0">
                <a:ln/>
                <a:solidFill>
                  <a:sysClr val="windowText" lastClr="000000"/>
                </a:solidFill>
                <a:effectLst/>
              </a:rPr>
              <a:t>EM wave</a:t>
            </a:r>
            <a:endParaRPr lang="en-GB" sz="3200" dirty="0">
              <a:ln/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F7C3-83F4-46EE-88C2-C22994BA2021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24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862520" y="1752600"/>
            <a:ext cx="716718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28750" y="52578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ysClr val="windowText" lastClr="000000"/>
                </a:solidFill>
              </a:rPr>
              <a:t>EM Power flows in the direction of propagation of the EM wave (here, the +zˆ direction)</a:t>
            </a:r>
          </a:p>
        </p:txBody>
      </p:sp>
    </p:spTree>
    <p:extLst>
      <p:ext uri="{BB962C8B-B14F-4D97-AF65-F5344CB8AC3E}">
        <p14:creationId xmlns:p14="http://schemas.microsoft.com/office/powerpoint/2010/main" val="324232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15" y="322722"/>
            <a:ext cx="7904606" cy="1280890"/>
          </a:xfrm>
        </p:spPr>
        <p:txBody>
          <a:bodyPr>
            <a:noAutofit/>
          </a:bodyPr>
          <a:lstStyle/>
          <a:p>
            <a:r>
              <a:rPr lang="en-GB" sz="4000" dirty="0" smtClean="0">
                <a:ln/>
                <a:solidFill>
                  <a:sysClr val="windowText" lastClr="000000"/>
                </a:solidFill>
                <a:effectLst/>
              </a:rPr>
              <a:t>Instantaneous Poynting’s Vector for a linearly polarized </a:t>
            </a:r>
            <a:r>
              <a:rPr lang="en-GB" sz="4000" i="1" dirty="0" smtClean="0">
                <a:ln/>
                <a:solidFill>
                  <a:sysClr val="windowText" lastClr="000000"/>
                </a:solidFill>
                <a:effectLst/>
              </a:rPr>
              <a:t>EM wave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E6B-1766-4EA1-8FBD-525F007B9BF3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25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15575" y="1771650"/>
            <a:ext cx="664845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877453" y="5098895"/>
            <a:ext cx="6248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This is the paradigm for a monochromatic plane wave. The wave as a whole is said to be polarized in the x direction (by convention, we use the direction of E to specify the polarization of an electromagnetic wave). 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0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8473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ysClr val="windowText" lastClr="000000"/>
                </a:solidFill>
              </a:rPr>
              <a:t>Instantaneous Energy &amp; Linear Momentum &amp; Angular Momentum in </a:t>
            </a:r>
            <a:r>
              <a:rPr lang="en-GB" sz="3600" i="1" dirty="0" smtClean="0">
                <a:solidFill>
                  <a:sysClr val="windowText" lastClr="000000"/>
                </a:solidFill>
              </a:rPr>
              <a:t>EM Waves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669B-3F2C-47E2-ADC0-6E0E315A13FD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26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721375"/>
            <a:ext cx="773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Instantaneous Energy Density Associated with an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EM Wave: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295400" y="2532995"/>
            <a:ext cx="7495793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252787" y="3776630"/>
            <a:ext cx="3476625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663187" y="4233800"/>
            <a:ext cx="965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where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2819400" y="4890760"/>
            <a:ext cx="51054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799443" y="5181600"/>
            <a:ext cx="692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38678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03"/>
            <a:ext cx="88392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Instantaneous Energy &amp; Linear Momentum &amp; Angular Momentum in </a:t>
            </a:r>
            <a:r>
              <a:rPr lang="en-GB" sz="3200" i="1" dirty="0" smtClean="0">
                <a:solidFill>
                  <a:sysClr val="windowText" lastClr="000000"/>
                </a:solidFill>
              </a:rPr>
              <a:t>EM Waves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057400" y="1819275"/>
            <a:ext cx="16764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BD1F-1A91-4A55-A3AE-A73B05CD37D6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27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7089852" y="1685046"/>
            <a:ext cx="177165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483204" y="2092591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But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5906" y="2079057"/>
            <a:ext cx="3615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- EM waves in vacuum, and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096206" y="2966043"/>
            <a:ext cx="7877175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440457" y="4096463"/>
            <a:ext cx="7209594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1096206" y="5160178"/>
            <a:ext cx="2905125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869473" y="5303023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- EM waves propagating in the vacuum !</a:t>
            </a:r>
          </a:p>
        </p:txBody>
      </p:sp>
    </p:spTree>
    <p:extLst>
      <p:ext uri="{BB962C8B-B14F-4D97-AF65-F5344CB8AC3E}">
        <p14:creationId xmlns:p14="http://schemas.microsoft.com/office/powerpoint/2010/main" val="237625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001" y="147338"/>
            <a:ext cx="6765770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Instantaneous Poynting’s Vector Associated with an </a:t>
            </a:r>
            <a:r>
              <a:rPr lang="en-GB" sz="3200" i="1" dirty="0" smtClean="0">
                <a:solidFill>
                  <a:sysClr val="windowText" lastClr="000000"/>
                </a:solidFill>
              </a:rPr>
              <a:t>EM Wave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3B80-248C-4847-AFC8-8F1A4C3E9ACC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28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096206" y="1325974"/>
            <a:ext cx="8105775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46938" y="2602324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For a linearly polarized monochromatic plane EM wave propagating in the vacuum,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820669" y="3280490"/>
            <a:ext cx="7343775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876424" y="4502507"/>
            <a:ext cx="6124575" cy="74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246938" y="4673927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But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876424" y="5211164"/>
            <a:ext cx="2924175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58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66" y="145137"/>
            <a:ext cx="7932096" cy="128089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ysClr val="windowText" lastClr="000000"/>
                </a:solidFill>
              </a:rPr>
              <a:t>Instantaneous Poynting’s Vector Associated with an </a:t>
            </a:r>
            <a:r>
              <a:rPr lang="en-GB" sz="4000" i="1" dirty="0" smtClean="0">
                <a:solidFill>
                  <a:sysClr val="windowText" lastClr="000000"/>
                </a:solidFill>
              </a:rPr>
              <a:t>EM Wave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5EE6-BF34-4871-B2C3-FB3A155ECA66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29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4438" y="1557560"/>
            <a:ext cx="5453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propagation velocity of energy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934200" y="1467517"/>
            <a:ext cx="1447800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48862" y="2260198"/>
            <a:ext cx="744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Poynting’s Vector = Energy Density * Propagation Velocity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048000" y="2993172"/>
            <a:ext cx="3162300" cy="80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347787" y="3881030"/>
            <a:ext cx="6562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</a:rPr>
              <a:t>Instantaneous Linear Momentum Density Associated with an EM Wave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676398" y="4837770"/>
            <a:ext cx="6334125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192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05" y="86588"/>
            <a:ext cx="8615795" cy="640445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ELECTROMAGNETIC WAVES IN VACUUM ...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824" y="1376554"/>
            <a:ext cx="8229600" cy="1143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can de-couple Maxwell’s equations -by applying the curl operator to equations 3) and 4):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F245-E789-4D93-AA42-E3843CD46FD2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</a:blip>
          <a:srcRect l="-1222" t="-400" r="3581" b="4400"/>
          <a:stretch/>
        </p:blipFill>
        <p:spPr bwMode="auto">
          <a:xfrm>
            <a:off x="731520" y="2133600"/>
            <a:ext cx="841248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06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909" y="193650"/>
            <a:ext cx="7210425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Instantaneous Linear Momentum Density Associated with an </a:t>
            </a:r>
            <a:r>
              <a:rPr lang="en-GB" sz="3200" i="1" dirty="0" smtClean="0">
                <a:solidFill>
                  <a:sysClr val="windowText" lastClr="000000"/>
                </a:solidFill>
              </a:rPr>
              <a:t>EM Wave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75C4-9080-475C-A622-62A7E8CA3258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30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6054" y="1522839"/>
            <a:ext cx="8188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For linearly polarized monochromatic plane EM waves propagating in the vacuum: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81200" y="2402135"/>
            <a:ext cx="7027068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623789" y="3764210"/>
            <a:ext cx="6115050" cy="77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857953" y="3915423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But: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981199" y="4571047"/>
            <a:ext cx="7023351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37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225" y="119878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Instantaneous Angular Momentum Density Associated with an </a:t>
            </a:r>
            <a:r>
              <a:rPr lang="en-GB" sz="3200" i="1" dirty="0" smtClean="0">
                <a:solidFill>
                  <a:sysClr val="windowText" lastClr="000000"/>
                </a:solidFill>
              </a:rPr>
              <a:t>EM wave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6134-87D3-41DA-8EB4-13C50D8C99F2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31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90329" y="1711460"/>
            <a:ext cx="4591050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990329" y="2714999"/>
            <a:ext cx="7065502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540786" y="4404374"/>
            <a:ext cx="7105650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183888" y="2880090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But: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0786" y="3827798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For an EM wave propagating in the +zˆ direction: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5645158"/>
            <a:ext cx="5008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Depends on the choice of origin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4343400" y="5096518"/>
            <a:ext cx="294251" cy="54864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8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854" y="1524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Instantaneous Power Associated with an </a:t>
            </a:r>
            <a:r>
              <a:rPr lang="en-GB" sz="3200" i="1" dirty="0" smtClean="0">
                <a:solidFill>
                  <a:sysClr val="windowText" lastClr="000000"/>
                </a:solidFill>
              </a:rPr>
              <a:t>EM wave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B92B-8DF6-4B56-BE82-9045A5B86D15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32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615" y="1381035"/>
            <a:ext cx="7762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The instantaneous EM power flowing into/out of volume v with bounding surface S enclosing volume v (containing EM fields in the volume v) is: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017027" y="2596757"/>
            <a:ext cx="6972300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366954" y="3763031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instantaneous EM power crossing (imaginary) surface  is: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271837" y="4343400"/>
            <a:ext cx="3457575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328854" y="5151748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instantaneous total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E</a:t>
            </a:r>
            <a:r>
              <a:rPr lang="en-GB" sz="2400" dirty="0" smtClean="0">
                <a:solidFill>
                  <a:sysClr val="windowText" lastClr="000000"/>
                </a:solidFill>
              </a:rPr>
              <a:t>M energy contained in volume v </a:t>
            </a:r>
            <a:endParaRPr lang="en-GB" sz="2400" i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3124200" y="5852941"/>
            <a:ext cx="436245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92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512" y="95664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Instantaneous Angular Momentum Density Associated with an </a:t>
            </a:r>
            <a:r>
              <a:rPr lang="en-GB" sz="3200" i="1" dirty="0" smtClean="0">
                <a:solidFill>
                  <a:sysClr val="windowText" lastClr="000000"/>
                </a:solidFill>
              </a:rPr>
              <a:t>EM wave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1C48-B7D8-4A7C-91A8-81A283B1C496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33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5513" y="1882131"/>
            <a:ext cx="734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instantaneous total EM linear momentum contained in the volume v is: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187498" y="2892491"/>
            <a:ext cx="5000625" cy="9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415512" y="3864041"/>
            <a:ext cx="75512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ysClr val="windowText" lastClr="000000"/>
                </a:solidFill>
              </a:rPr>
              <a:t>The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instantaneous</a:t>
            </a:r>
            <a:r>
              <a:rPr lang="en-GB" sz="2200" dirty="0" smtClean="0">
                <a:solidFill>
                  <a:sysClr val="windowText" lastClr="000000"/>
                </a:solidFill>
              </a:rPr>
              <a:t> total EM angular momentum contained in the volume v is: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187498" y="4664260"/>
            <a:ext cx="5153025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6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837" y="19464"/>
            <a:ext cx="6589199" cy="128089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ysClr val="windowText" lastClr="000000"/>
                </a:solidFill>
              </a:rPr>
              <a:t>Time-Averaged Quantities Associated with EM Waves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3BD4-10D9-47F6-8B8C-CB39C301E206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34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8837" y="1439147"/>
            <a:ext cx="70331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ysClr val="windowText" lastClr="000000"/>
                </a:solidFill>
              </a:rPr>
              <a:t>Usually we are not interested in knowing the instantaneous power P(t), energy / energy density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,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Poynting’s vector, linear and angular momentum, 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etc.-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because experimental measurements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of these quantities are very often averages over many extremely fast cycles of oscillation. For example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period of oscillation of light wave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666875" y="3842228"/>
            <a:ext cx="6715125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398318" y="4798640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ysClr val="windowText" lastClr="000000"/>
                </a:solidFill>
              </a:rPr>
              <a:t>We need time averaged expressions for each of these quantities -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in order to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compare directly with experimental data-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for monochromatic plane EM light waves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61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318" y="78863"/>
            <a:ext cx="6826463" cy="128089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ysClr val="windowText" lastClr="000000"/>
                </a:solidFill>
              </a:rPr>
              <a:t>Time-Averaged Quantities Associated with EM Waves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1829-7CAE-4EB1-991D-EC970F4B5D12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35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8582" y="1359753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If we have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a “generic”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instantaneous physical quantity of the form: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246343" y="2167129"/>
            <a:ext cx="2733675" cy="84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318582" y="3085258"/>
            <a:ext cx="5923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time-average of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Q(t)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is defined as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042482" y="3546923"/>
            <a:ext cx="6362700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318582" y="4670408"/>
            <a:ext cx="7086600" cy="148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461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00" y="18585"/>
            <a:ext cx="6589199" cy="128089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ysClr val="windowText" lastClr="000000"/>
                </a:solidFill>
              </a:rPr>
              <a:t>Time-Averaged Quantities Associated with EM Waves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95F9-2C5C-46E9-91D5-9D60367DF8F2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36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3600" y="1411258"/>
            <a:ext cx="7070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smtClean="0">
                <a:solidFill>
                  <a:sysClr val="windowText" lastClr="000000"/>
                </a:solidFill>
              </a:rPr>
              <a:t>The time average of the </a:t>
            </a:r>
            <a:r>
              <a:rPr lang="en-GB" sz="2400" dirty="0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cos</a:t>
            </a:r>
            <a:r>
              <a:rPr lang="en-GB" sz="2400" baseline="30000" dirty="0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GB" sz="2400" dirty="0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GB" sz="2400" dirty="0" err="1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ω</a:t>
            </a:r>
            <a:r>
              <a:rPr lang="en-GB" sz="2400" i="1" dirty="0" err="1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GB" sz="2400" i="1" dirty="0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function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991762" y="2005130"/>
            <a:ext cx="8001000" cy="119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11228" y="3271836"/>
            <a:ext cx="1685925" cy="67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2162175" y="3300412"/>
            <a:ext cx="1181100" cy="61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3324225" y="3300761"/>
            <a:ext cx="2695575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6010275" y="3295650"/>
            <a:ext cx="3019425" cy="70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grayscl/>
          </a:blip>
          <a:srcRect/>
          <a:stretch>
            <a:fillRect/>
          </a:stretch>
        </p:blipFill>
        <p:spPr bwMode="auto">
          <a:xfrm>
            <a:off x="1924050" y="4106369"/>
            <a:ext cx="4095750" cy="103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grayscl/>
          </a:blip>
          <a:srcRect/>
          <a:stretch>
            <a:fillRect/>
          </a:stretch>
        </p:blipFill>
        <p:spPr bwMode="auto">
          <a:xfrm>
            <a:off x="6010275" y="4120308"/>
            <a:ext cx="2743200" cy="103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353600" y="5337002"/>
            <a:ext cx="7714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Thus, the time-averaged quantities associated with an EM wave propagating in free space are:</a:t>
            </a:r>
          </a:p>
        </p:txBody>
      </p:sp>
    </p:spTree>
    <p:extLst>
      <p:ext uri="{BB962C8B-B14F-4D97-AF65-F5344CB8AC3E}">
        <p14:creationId xmlns:p14="http://schemas.microsoft.com/office/powerpoint/2010/main" val="259044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7338"/>
            <a:ext cx="6589199" cy="128089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ysClr val="windowText" lastClr="000000"/>
                </a:solidFill>
              </a:rPr>
              <a:t>Time-Averaged Quantities Associated with EM Waves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9B79-EE82-467F-A513-E48435353599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37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9650" y="2009775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EM Energy Density: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057650" y="1857375"/>
            <a:ext cx="3257550" cy="79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09650" y="3076575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Total EM Energy: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210050" y="2847975"/>
            <a:ext cx="2895600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009650" y="4067175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Poynting’s Vector: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8926" y="5053310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EM Power:</a:t>
            </a: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4210050" y="3838575"/>
            <a:ext cx="2924175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4362450" y="4829175"/>
            <a:ext cx="2676525" cy="73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17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800" y="147338"/>
            <a:ext cx="6589199" cy="128089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ysClr val="windowText" lastClr="000000"/>
                </a:solidFill>
              </a:rPr>
              <a:t>Time-Averaged Quantities Associated with EM Waves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E4A4-92CB-4967-961C-756E4B6EC115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38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122301"/>
            <a:ext cx="4142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Linear Momentum Density: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2917" y="3205387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Linear Momentum: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410200" y="1907312"/>
            <a:ext cx="3381375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219200" y="4241452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Angular Momentum Density: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9200" y="5324538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Angular Momentum: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791200" y="4095750"/>
            <a:ext cx="3200400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4488044" y="2992006"/>
            <a:ext cx="2800350" cy="81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4706511" y="5113062"/>
            <a:ext cx="2800350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43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5253"/>
            <a:ext cx="6589199" cy="128089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ysClr val="windowText" lastClr="000000"/>
                </a:solidFill>
              </a:rPr>
              <a:t>Time-Averaged Quantities Associated with EM Waves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766591" y="6238149"/>
            <a:ext cx="766380" cy="370171"/>
          </a:xfrm>
        </p:spPr>
        <p:txBody>
          <a:bodyPr/>
          <a:lstStyle/>
          <a:p>
            <a:fld id="{16B4C903-83AD-4628-9ED5-B191AFEE63B2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39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309" y="1398741"/>
            <a:ext cx="8157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For a monochromatic EM plane wave propagating in free space / vacuum in ˆz direction: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395537" y="2229738"/>
            <a:ext cx="4029075" cy="9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689641" y="3371356"/>
            <a:ext cx="607695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116650" y="4352199"/>
            <a:ext cx="8054433" cy="94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845668" y="5295174"/>
            <a:ext cx="8325415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148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4555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ELECTROMAGNETIC WAVES IN VACCUM…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9780" y="1278359"/>
            <a:ext cx="8229600" cy="2819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are three-dimensional de-coupled wave equations.</a:t>
            </a:r>
          </a:p>
          <a:p>
            <a:pPr algn="just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exactly the same structure – both are linear, homogeneous, 2nd order differential equations.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Remember that each of the above equations is explicitly dependent on space and time,</a:t>
            </a:r>
          </a:p>
          <a:p>
            <a:pPr>
              <a:buClr>
                <a:srgbClr val="FF6600"/>
              </a:buClr>
              <a:buFont typeface="Wingdings" pitchFamily="2" charset="2"/>
              <a:buChar char="Ø"/>
            </a:pPr>
            <a:endParaRPr lang="en-GB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Ø"/>
            </a:pPr>
            <a:endParaRPr lang="en-GB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72400" y="6324600"/>
            <a:ext cx="766380" cy="370171"/>
          </a:xfrm>
        </p:spPr>
        <p:txBody>
          <a:bodyPr/>
          <a:lstStyle/>
          <a:p>
            <a:fld id="{371F8E16-1B4B-4749-AF6B-C0D6AE2F84DF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828800" y="4145501"/>
            <a:ext cx="569392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295400" y="4949968"/>
            <a:ext cx="7243380" cy="129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723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62" y="147338"/>
            <a:ext cx="6589199" cy="128089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ysClr val="windowText" lastClr="000000"/>
                </a:solidFill>
              </a:rPr>
              <a:t>Time-Averaged Quantities Associated with EM Waves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7B7E-EF86-4D07-A24D-B5D72BC960F8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40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0679" y="1569275"/>
            <a:ext cx="3788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Intensity of an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EM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wave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: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586962" y="2125893"/>
            <a:ext cx="7086600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86962" y="3889863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The intensity of an EM wave is also known as the irradiance of the EM wave – it is the radiant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power incident per unit area upon a surface.</a:t>
            </a:r>
          </a:p>
        </p:txBody>
      </p:sp>
    </p:spTree>
    <p:extLst>
      <p:ext uri="{BB962C8B-B14F-4D97-AF65-F5344CB8AC3E}">
        <p14:creationId xmlns:p14="http://schemas.microsoft.com/office/powerpoint/2010/main" val="280379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785" y="457200"/>
            <a:ext cx="8260376" cy="2262781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0099"/>
                </a:solidFill>
              </a:rPr>
              <a:t>ELECTROMAGNETIC WAVES IN </a:t>
            </a:r>
            <a:r>
              <a:rPr lang="en-GB" sz="6000" b="1" dirty="0" smtClean="0">
                <a:solidFill>
                  <a:srgbClr val="000099"/>
                </a:solidFill>
              </a:rPr>
              <a:t>Matter</a:t>
            </a:r>
            <a:endParaRPr lang="en-GB" sz="6000" b="1" dirty="0">
              <a:solidFill>
                <a:srgbClr val="000099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951708" y="3352800"/>
            <a:ext cx="6600451" cy="1126283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Imrana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Ashraf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50000"/>
                  </a:schemeClr>
                </a:solidFill>
              </a:rPr>
              <a:t>Zahid</a:t>
            </a:r>
            <a:endParaRPr lang="en-GB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sz="2000" dirty="0" err="1" smtClean="0">
                <a:solidFill>
                  <a:schemeClr val="accent4">
                    <a:lumMod val="50000"/>
                  </a:schemeClr>
                </a:solidFill>
              </a:rPr>
              <a:t>Quaid-i-Azam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</a:rPr>
              <a:t> University Islamabad Pakistan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953000"/>
            <a:ext cx="7816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99"/>
                </a:solidFill>
              </a:rPr>
              <a:t>Preparatory School to Winter College on Optics: </a:t>
            </a:r>
            <a:r>
              <a:rPr lang="en-GB" sz="1600" dirty="0">
                <a:solidFill>
                  <a:srgbClr val="000099"/>
                </a:solidFill>
              </a:rPr>
              <a:t> 8</a:t>
            </a:r>
            <a:r>
              <a:rPr lang="en-GB" sz="1600" baseline="30000" dirty="0" smtClean="0">
                <a:solidFill>
                  <a:srgbClr val="000099"/>
                </a:solidFill>
              </a:rPr>
              <a:t>th</a:t>
            </a:r>
            <a:r>
              <a:rPr lang="en-GB" sz="1600" dirty="0" smtClean="0">
                <a:solidFill>
                  <a:srgbClr val="000099"/>
                </a:solidFill>
              </a:rPr>
              <a:t> January-12</a:t>
            </a:r>
            <a:r>
              <a:rPr lang="en-GB" sz="1600" baseline="30000" dirty="0" smtClean="0">
                <a:solidFill>
                  <a:srgbClr val="000099"/>
                </a:solidFill>
              </a:rPr>
              <a:t>rd</a:t>
            </a:r>
            <a:r>
              <a:rPr lang="en-GB" sz="1600" dirty="0" smtClean="0">
                <a:solidFill>
                  <a:srgbClr val="000099"/>
                </a:solidFill>
              </a:rPr>
              <a:t> February 2012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928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02" y="121190"/>
            <a:ext cx="8787851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Electromagnetic Wave Propagation in Linear Media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6507-0AD2-4C75-8F45-847842303743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42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465" y="1410258"/>
            <a:ext cx="7451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Consider EM wave propagation inside matter - in regions where there are NO free charges and/or free currents ( the medium is an insulator/non-conductor)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6465" y="2988096"/>
            <a:ext cx="7202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For this situation, Maxwell’s equations become: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05000" y="3537585"/>
            <a:ext cx="24003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562600" y="3566160"/>
            <a:ext cx="2324100" cy="78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112933" y="4745495"/>
            <a:ext cx="365760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5257800" y="4745495"/>
            <a:ext cx="352425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25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943"/>
            <a:ext cx="9144000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Electromagnetic Wave Propagation in Linear Media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8546-EAC0-4DE5-BA0F-88475BABB33A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337719" y="787783"/>
            <a:ext cx="758487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43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916" y="1309483"/>
            <a:ext cx="8017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medium is assumed to be linear, homogeneous and isotropic- thus the following relations are valid in this medium: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06149" y="2387936"/>
            <a:ext cx="264795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548687" y="2067097"/>
            <a:ext cx="283845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702160" y="2525674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and</a:t>
            </a:r>
          </a:p>
        </p:txBody>
      </p:sp>
      <p:sp>
        <p:nvSpPr>
          <p:cNvPr id="9" name="Rectangle 8"/>
          <p:cNvSpPr/>
          <p:nvPr/>
        </p:nvSpPr>
        <p:spPr>
          <a:xfrm>
            <a:off x="789179" y="3147419"/>
            <a:ext cx="64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ysClr val="windowText" lastClr="000000"/>
                </a:solidFill>
              </a:rPr>
              <a:t> ε = electric permittivity of the medium.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503" y="3623626"/>
            <a:ext cx="8462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i="1" dirty="0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i="1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ε = ε</a:t>
            </a:r>
            <a:r>
              <a:rPr lang="en-GB" sz="2400" i="1" baseline="-30000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o </a:t>
            </a:r>
            <a:r>
              <a:rPr lang="en-GB" sz="2400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GB" sz="2400" i="1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1 +χ</a:t>
            </a:r>
            <a:r>
              <a:rPr lang="en-GB" sz="2400" i="1" baseline="-30000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e</a:t>
            </a:r>
            <a:r>
              <a:rPr lang="en-GB" sz="2400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en-GB" sz="2400" i="1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, χ</a:t>
            </a:r>
            <a:r>
              <a:rPr lang="en-GB" sz="2400" i="1" baseline="-30000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e</a:t>
            </a:r>
            <a:r>
              <a:rPr lang="en-GB" sz="2400" i="1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electric susceptibility of the medium.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59" y="4095196"/>
            <a:ext cx="768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μ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= magnetic permeability of the medium.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6759" y="4554482"/>
            <a:ext cx="8336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i="1" dirty="0" smtClean="0">
                <a:solidFill>
                  <a:sysClr val="windowText" lastClr="000000"/>
                </a:solidFill>
              </a:rPr>
              <a:t> μ =</a:t>
            </a:r>
            <a:r>
              <a:rPr lang="en-GB" sz="2400" i="1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μ</a:t>
            </a:r>
            <a:r>
              <a:rPr lang="en-GB" sz="2400" i="1" baseline="-30000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o </a:t>
            </a:r>
            <a:r>
              <a:rPr lang="en-GB" sz="2400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GB" sz="2400" i="1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1 +χ</a:t>
            </a:r>
            <a:r>
              <a:rPr lang="en-GB" sz="2400" i="1" baseline="-30000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m</a:t>
            </a:r>
            <a:r>
              <a:rPr lang="en-GB" sz="2400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en-GB" sz="2400" i="1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, χ</a:t>
            </a:r>
            <a:r>
              <a:rPr lang="en-GB" sz="2400" i="1" baseline="-30000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m</a:t>
            </a:r>
            <a:r>
              <a:rPr lang="en-GB" sz="2400" i="1" dirty="0" smtClean="0">
                <a:solidFill>
                  <a:sysClr val="windowText" lastClr="000000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magnetic susceptibility of the medium.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6759" y="5281428"/>
            <a:ext cx="7909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i="1" dirty="0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ε</a:t>
            </a:r>
            <a:r>
              <a:rPr lang="en-GB" sz="2400" i="1" baseline="-30000" dirty="0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= electric permittivity of free space = 8.85 × 10</a:t>
            </a:r>
            <a:r>
              <a:rPr lang="en-GB" sz="2400" baseline="30000" dirty="0" smtClean="0">
                <a:solidFill>
                  <a:sysClr val="windowText" lastClr="000000"/>
                </a:solidFill>
              </a:rPr>
              <a:t>−12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Farads/m.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9442" y="6005995"/>
            <a:ext cx="7299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 i="1" dirty="0" smtClean="0">
                <a:solidFill>
                  <a:sysClr val="windowText" lastClr="000000"/>
                </a:solidFill>
              </a:rPr>
              <a:t>μ</a:t>
            </a:r>
            <a:r>
              <a:rPr lang="en-GB" sz="2400" i="1" baseline="-30000" dirty="0" smtClean="0">
                <a:solidFill>
                  <a:sysClr val="windowText" lastClr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= magnetic permeability of free space = 4</a:t>
            </a:r>
            <a:r>
              <a:rPr lang="en-GB" sz="2400" dirty="0" smtClean="0">
                <a:solidFill>
                  <a:sysClr val="windowText" lastClr="000000"/>
                </a:solidFill>
                <a:latin typeface="Symbol" pitchFamily="18" charset="2"/>
              </a:rPr>
              <a:t>p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× 10</a:t>
            </a:r>
            <a:r>
              <a:rPr lang="en-GB" sz="2400" baseline="30000" dirty="0" smtClean="0">
                <a:solidFill>
                  <a:sysClr val="windowText" lastClr="000000"/>
                </a:solidFill>
              </a:rPr>
              <a:t>−7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Henrys/m.</a:t>
            </a:r>
          </a:p>
        </p:txBody>
      </p:sp>
    </p:spTree>
    <p:extLst>
      <p:ext uri="{BB962C8B-B14F-4D97-AF65-F5344CB8AC3E}">
        <p14:creationId xmlns:p14="http://schemas.microsoft.com/office/powerpoint/2010/main" val="360831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317"/>
            <a:ext cx="9144000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Electromagnetic Wave Propagation in Linear Media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B2E3-7F01-42DF-8B58-6A9131B94240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44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2960" y="1402035"/>
            <a:ext cx="809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 Maxwell’s equations inside the linear, homogeneous and isotropic non-conducting medium become: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943293" y="2309287"/>
            <a:ext cx="777240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962786" y="4616374"/>
            <a:ext cx="7559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In a linear /homogeneous/isotropic medium, the speed of propagation of EM waves is: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808948" y="5425069"/>
            <a:ext cx="186690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63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38"/>
            <a:ext cx="9144000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Electromagnetic Wave Propagation in Linear Media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F2A3-4641-4FAB-8B49-0018501FA4D0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45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8640" y="1696526"/>
            <a:ext cx="7819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E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and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B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fields in the medium obey the following wave equation: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124075" y="2825557"/>
            <a:ext cx="564832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195010" y="4387553"/>
            <a:ext cx="5650992" cy="153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60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38"/>
            <a:ext cx="9144000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Electromagnetic Wave Propagation in Linear Media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DCA3-B9C0-47CC-9E5B-8B64004836E6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46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420197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For linear / homogeneous / isotropic media: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 bwMode="auto">
          <a:xfrm>
            <a:off x="1096206" y="1964868"/>
            <a:ext cx="7924800" cy="193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143000" y="4046817"/>
            <a:ext cx="7410450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354806" y="5275748"/>
            <a:ext cx="1457325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3414596" y="5117205"/>
            <a:ext cx="5172075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005030" y="5416154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If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5391933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286705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38"/>
            <a:ext cx="9144000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Electromagnetic Wave Propagation in Linear Media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B3AD-3D56-4491-B9C3-BF523C3FC7D6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47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257549" y="1518715"/>
            <a:ext cx="300990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80898" y="1847298"/>
            <a:ext cx="2706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Note also that since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24600" y="1828800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are dimensionless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898" y="2909858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quantities, then so is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282176" y="2511335"/>
            <a:ext cx="1333500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680898" y="3780145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Define the index of refraction {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 a dimensionless quantity}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of the linear / homogeneous / isotropic medium as: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2828785" y="4733364"/>
            <a:ext cx="3095625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56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500"/>
            <a:ext cx="9143999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Electromagnetic Wave Propagation in Linear Media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41C4-B418-43E6-97C1-20FE311D5EEE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48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374" y="1522373"/>
            <a:ext cx="7406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</a:rPr>
              <a:t>Thus, for linear / homogeneous / isotropic media: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488797" y="2009775"/>
            <a:ext cx="2476500" cy="96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001259" y="2116782"/>
            <a:ext cx="933450" cy="64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238453" y="2209800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because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803717" y="2858314"/>
            <a:ext cx="740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Now for many (but not all) linear/homogeneous/ isotropic materials: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3124200" y="3545741"/>
            <a:ext cx="280035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705274" y="4222653"/>
            <a:ext cx="7482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(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True for many paramagnetic and diamagnetic-type materials)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3198919" y="4653600"/>
            <a:ext cx="249555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1464514" y="5307843"/>
            <a:ext cx="6781800" cy="101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807434" y="5453700"/>
            <a:ext cx="81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180066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228"/>
            <a:ext cx="9143999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Electromagnetic Wave Propagation in Linear Media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7524-7937-43C5-99B3-F4F1FE9F69D7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49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6131" y="1769665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instantaneous EM energy density associated with a linear/homogeneous/isotropic material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994980" y="2733446"/>
            <a:ext cx="7934093" cy="106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676400" y="4419600"/>
            <a:ext cx="588645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553625" y="3927499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422223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346" y="147338"/>
            <a:ext cx="8458200" cy="128089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ELECTROMAGNETIC WAVES IN VACUUM…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646" y="1774405"/>
            <a:ext cx="8229600" cy="228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Thus, Maxwell’s equations implies that empty space – the vacuum {which is not empty, at the microscopic scale} – supports the propagation of {macroscopic} electromagnetic waves - which propagate at the speed of light {in vacuum}: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DB0-0139-47F2-B35D-8087AD4E88E9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5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371608" y="4088097"/>
            <a:ext cx="5019675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84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95"/>
            <a:ext cx="9144000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Electromagnetic Wave Propagation in Linear Media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179A-0D3D-42D5-89A3-D1C12F19B3EB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50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1518" y="1473588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instantaneous Poynting’s vector associated with a linear/homogeneous/isotropic material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367222" y="2405063"/>
            <a:ext cx="714454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131518" y="4530126"/>
            <a:ext cx="7783882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142999" y="3674328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intensity of an EM wave propagating in a linear/homogeneous /isotropic medium is: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1007" y="6009379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Where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4114800" y="5783012"/>
            <a:ext cx="20002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29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64"/>
            <a:ext cx="9144000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Electromagnetic Wave Propagation in Linear Media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EC3E-42D0-4820-A6C3-7571780A6A92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51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600336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The instantaneous linear momentum density associated with an EM wave propagating in a linear/homogeneous/isotropic medium is: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122899" y="2877437"/>
            <a:ext cx="7086599" cy="113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54008" y="4105411"/>
            <a:ext cx="7624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The instantaneous angular momentum density associated with an EM wave propagating in a linear/homogeneous/isotropic medium is: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046100" y="5321788"/>
            <a:ext cx="74676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940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266"/>
            <a:ext cx="9144000" cy="12808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Electromagnetic Wave Propagation in Linear Media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7384-188D-43AB-A322-C7862F03319B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68351" y="787783"/>
            <a:ext cx="627855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52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729" y="1515526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Total instantaneous EM energy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002" y="2719398"/>
            <a:ext cx="6251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Total instantaneous linear momentum:</a:t>
            </a:r>
          </a:p>
        </p:txBody>
      </p:sp>
      <p:sp>
        <p:nvSpPr>
          <p:cNvPr id="6" name="Rectangle 5"/>
          <p:cNvSpPr/>
          <p:nvPr/>
        </p:nvSpPr>
        <p:spPr>
          <a:xfrm>
            <a:off x="868729" y="3895064"/>
            <a:ext cx="515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Instantaneous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EM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Power:</a:t>
            </a:r>
          </a:p>
        </p:txBody>
      </p:sp>
      <p:sp>
        <p:nvSpPr>
          <p:cNvPr id="7" name="Rectangle 6"/>
          <p:cNvSpPr/>
          <p:nvPr/>
        </p:nvSpPr>
        <p:spPr>
          <a:xfrm>
            <a:off x="868729" y="5371632"/>
            <a:ext cx="6675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Total instantaneous angular momentum: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004880" y="1931056"/>
            <a:ext cx="4533900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004880" y="3067050"/>
            <a:ext cx="459105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3230186" y="4302781"/>
            <a:ext cx="550107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3276600" y="5871887"/>
            <a:ext cx="46482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52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700" y="0"/>
            <a:ext cx="6589199" cy="128089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60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C699-CE0E-4262-8198-C067667307DF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53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447800" y="2588373"/>
            <a:ext cx="6248400" cy="419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96206" y="1722831"/>
            <a:ext cx="7752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Suppose the x-y plane forms the boundary between two linear media. A plane wave of frequency </a:t>
            </a:r>
            <a:r>
              <a:rPr lang="el-GR" sz="2000" dirty="0" smtClean="0">
                <a:solidFill>
                  <a:sysClr val="windowText" lastClr="000000"/>
                </a:solidFill>
              </a:rPr>
              <a:t>ω</a:t>
            </a:r>
            <a:r>
              <a:rPr lang="en-US" sz="2000" dirty="0" smtClean="0">
                <a:solidFill>
                  <a:sysClr val="windowText" lastClr="000000"/>
                </a:solidFill>
              </a:rPr>
              <a:t>-</a:t>
            </a:r>
            <a:r>
              <a:rPr lang="en-GB" sz="2000" dirty="0" smtClean="0">
                <a:solidFill>
                  <a:sysClr val="windowText" lastClr="000000"/>
                </a:solidFill>
              </a:rPr>
              <a:t> travelling in the z- direction and polarized in the x- direction- approaches the  interface from the left</a:t>
            </a:r>
          </a:p>
        </p:txBody>
      </p:sp>
    </p:spTree>
    <p:extLst>
      <p:ext uri="{BB962C8B-B14F-4D97-AF65-F5344CB8AC3E}">
        <p14:creationId xmlns:p14="http://schemas.microsoft.com/office/powerpoint/2010/main" val="202024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134" y="23515"/>
            <a:ext cx="7590619" cy="128089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9B0-59C6-433C-979A-89D1E5A8A03C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8351" y="787783"/>
            <a:ext cx="627855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54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" y="1897782"/>
            <a:ext cx="6035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Incident EM plane wave (in medium 1):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09600" y="2307058"/>
            <a:ext cx="8248650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1520" y="4262784"/>
            <a:ext cx="6276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Reflected EM plane wave (in medium 1):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731520" y="4720732"/>
            <a:ext cx="81534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569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33317" cy="128089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576C-1FAC-4DD3-B759-8F3756A4EFD0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55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725" y="1800366"/>
            <a:ext cx="6527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Transmitted EM plane wave (in medium 2):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731062" y="2219708"/>
            <a:ext cx="8092440" cy="200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74725" y="4186464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Note that {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here, in this situation} the E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-field / polarization vectors are all oriented in the same direction, i.e.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769149" y="5235466"/>
            <a:ext cx="3038475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807624" y="5377160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or equivalently: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4038600" y="5838825"/>
            <a:ext cx="4533900" cy="86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34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626"/>
            <a:ext cx="8560431" cy="1196697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4CCA-BF01-4FF5-9AD0-F62D84F58E2A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56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161" y="1839052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At the interface between the two linear / homogeneous / isotropic media -at z = 0 {in the x-y plane} the boundary conditions 1) – 4) must be satisfied for the total E and B -fields immediately present on either side of the interface: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676400" y="3615412"/>
            <a:ext cx="7391400" cy="130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685692" y="4720795"/>
            <a:ext cx="7382107" cy="130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322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64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3E41-41B8-4F53-AB87-7F4E1DDBAED7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57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754087" y="1821366"/>
            <a:ext cx="6410325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754087" y="2795885"/>
            <a:ext cx="6615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( ⊥ to x-y boundary, i.e. in the +zˆ direction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761521" y="3496169"/>
            <a:ext cx="6657975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905000" y="4961684"/>
            <a:ext cx="5426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(</a:t>
            </a:r>
            <a:r>
              <a:rPr lang="en-GB" sz="2000" dirty="0" smtClean="0">
                <a:solidFill>
                  <a:sysClr val="windowText" lastClr="000000"/>
                </a:solidFill>
              </a:rPr>
              <a:t>║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to x-y boundary, i.e. in x-y plane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345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46" y="68386"/>
            <a:ext cx="9023854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C772-3971-46B3-AB0E-C4EE068C0B30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58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299" y="1856888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ysClr val="windowText" lastClr="000000"/>
                </a:solidFill>
              </a:rPr>
              <a:t>For plane EM waves at normal incidence on the boundary at z = 0 lying in the x-y plane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-</a:t>
            </a:r>
            <a:r>
              <a:rPr lang="en-GB" sz="2000" dirty="0" smtClean="0">
                <a:solidFill>
                  <a:sysClr val="windowText" lastClr="000000"/>
                </a:solidFill>
              </a:rPr>
              <a:t> no components of 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E or B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(incident, reflected or transmitted waves) - allowed to be along the ±zˆ propagation direction(s) - the E and 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B</a:t>
            </a:r>
            <a:r>
              <a:rPr lang="en-GB" sz="2000" dirty="0" smtClean="0">
                <a:solidFill>
                  <a:sysClr val="windowText" lastClr="000000"/>
                </a:solidFill>
              </a:rPr>
              <a:t>-field are transverse fields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 {constraints imposed by Maxwell’s equations}.</a:t>
            </a:r>
          </a:p>
        </p:txBody>
      </p:sp>
      <p:sp>
        <p:nvSpPr>
          <p:cNvPr id="5" name="Rectangle 4"/>
          <p:cNvSpPr/>
          <p:nvPr/>
        </p:nvSpPr>
        <p:spPr>
          <a:xfrm>
            <a:off x="870138" y="3688129"/>
            <a:ext cx="8111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ysClr val="windowText" lastClr="000000"/>
                </a:solidFill>
              </a:rPr>
              <a:t>BC 1) and BC 3) impose no restrictions  on such 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EM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waves since: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098065" y="4227340"/>
            <a:ext cx="7887629" cy="73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871997" y="5119426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ysClr val="windowText" lastClr="000000"/>
                </a:solidFill>
              </a:rPr>
              <a:t>The only restrictions on plane EM waves propagating with normal incidence on the boundary at z = 0 are imposed by BC 2) and BC 4).</a:t>
            </a:r>
          </a:p>
        </p:txBody>
      </p:sp>
    </p:spTree>
    <p:extLst>
      <p:ext uri="{BB962C8B-B14F-4D97-AF65-F5344CB8AC3E}">
        <p14:creationId xmlns:p14="http://schemas.microsoft.com/office/powerpoint/2010/main" val="55668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915"/>
            <a:ext cx="9143999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7087-9957-4A39-B267-DF2ACE2B0210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59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3004" y="1753372"/>
            <a:ext cx="733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At z = 0 in medium 1) (i.e. z ≤ 0) we must have: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05000" y="2286000"/>
            <a:ext cx="7048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183004" y="4177990"/>
            <a:ext cx="763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While at z = 0 in medium 2) (i.e. z ≥ 0) we must have: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285999" y="4894456"/>
            <a:ext cx="512445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83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894" y="147338"/>
            <a:ext cx="7620000" cy="128089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08B-6CF1-4AE8-A434-57538E5B50D2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0536" y="1428228"/>
            <a:ext cx="744071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Monochromatic EM plane waves propagating in free space/the vacuum are sinusoidal EM plane waves consisting of a single frequency f , wavelength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λ =c 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angular frequency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ω = 2π 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and wave-number 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k = 2π /λ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They propagate with speed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c=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fλ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=ω 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the visible region of the EM spectrum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{~380 nm (violet) ≤ λ ≤ ~ 780 nm (red)}-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EM light waves (consisting of real photons) of a given frequency / wavelength are perceived by the human eye as having a specific, single colour.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Single- frequency sinusoidal EM waves are called mono-chromatic.</a:t>
            </a:r>
          </a:p>
        </p:txBody>
      </p:sp>
    </p:spTree>
    <p:extLst>
      <p:ext uri="{BB962C8B-B14F-4D97-AF65-F5344CB8AC3E}">
        <p14:creationId xmlns:p14="http://schemas.microsoft.com/office/powerpoint/2010/main" val="271542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865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37205-4392-44B5-BC69-7E81B0DE10DF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60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414" y="1807084"/>
            <a:ext cx="7347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BC 2) (Tangential 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E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is continuous @ z = 0) requires that: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383414" y="2205335"/>
            <a:ext cx="7162800" cy="76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407599" y="3162705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BC 4) (Tangential 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H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is continuous @ z = 0) requires that: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184011" y="3629361"/>
            <a:ext cx="3305175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178626" y="4751590"/>
            <a:ext cx="7572375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323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116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0F36-9B84-4B8D-9349-A0CC897D73A4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61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206" y="1790446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Using explicit expressions for the complex 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E</a:t>
            </a:r>
            <a:r>
              <a:rPr lang="en-GB" sz="2000" dirty="0" smtClean="0">
                <a:solidFill>
                  <a:sysClr val="windowText" lastClr="000000"/>
                </a:solidFill>
              </a:rPr>
              <a:t> and </a:t>
            </a:r>
            <a:r>
              <a:rPr lang="en-GB" sz="2000" b="1" dirty="0" smtClean="0">
                <a:solidFill>
                  <a:sysClr val="windowText" lastClr="000000"/>
                </a:solidFill>
              </a:rPr>
              <a:t>B</a:t>
            </a:r>
            <a:r>
              <a:rPr lang="en-GB" sz="2000" dirty="0" smtClean="0">
                <a:solidFill>
                  <a:sysClr val="windowText" lastClr="000000"/>
                </a:solidFill>
              </a:rPr>
              <a:t> fields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109216" y="2514600"/>
            <a:ext cx="7848600" cy="246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33377" y="5201535"/>
            <a:ext cx="7494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ysClr val="windowText" lastClr="000000"/>
                </a:solidFill>
              </a:rPr>
              <a:t>into the above boundary condition relations- equations become</a:t>
            </a:r>
          </a:p>
        </p:txBody>
      </p:sp>
    </p:spTree>
    <p:extLst>
      <p:ext uri="{BB962C8B-B14F-4D97-AF65-F5344CB8AC3E}">
        <p14:creationId xmlns:p14="http://schemas.microsoft.com/office/powerpoint/2010/main" val="79027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900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1FBE6-E289-477E-A14E-E71E5008FC39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62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9099" y="4690816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ysClr val="windowText" lastClr="000000"/>
                </a:solidFill>
              </a:rPr>
              <a:t>Cancelling the common e</a:t>
            </a:r>
            <a:r>
              <a:rPr lang="en-GB" sz="2000" baseline="30000" dirty="0" smtClean="0">
                <a:solidFill>
                  <a:sysClr val="windowText" lastClr="000000"/>
                </a:solidFill>
              </a:rPr>
              <a:t>−</a:t>
            </a:r>
            <a:r>
              <a:rPr lang="en-GB" sz="2000" baseline="30000" dirty="0" err="1" smtClean="0">
                <a:solidFill>
                  <a:sysClr val="windowText" lastClr="000000"/>
                </a:solidFill>
              </a:rPr>
              <a:t>iωt</a:t>
            </a:r>
            <a:r>
              <a:rPr lang="en-GB" sz="2000" baseline="30000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factors on the LHS &amp; RHS of above equations - we have at z = 0 { everywhere in the x-y plane- must be independent of any time t}: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122899" y="2122103"/>
            <a:ext cx="723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250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185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A28B-257D-44FB-9FE4-ADB74D6DEE4C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63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090630" y="1767318"/>
            <a:ext cx="71628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090630" y="3577873"/>
            <a:ext cx="805337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90630" y="4679646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→ Solve above equations simultaneously for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090630" y="5105204"/>
            <a:ext cx="5667375" cy="72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090630" y="5929440"/>
            <a:ext cx="4586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First (for convenience) let us define: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6230976" y="5695950"/>
            <a:ext cx="1552575" cy="116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6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632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643D-E160-4D17-9E47-26BAB1AB84C8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64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799" y="1879496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BC 4) (Tangential </a:t>
            </a:r>
            <a:r>
              <a:rPr lang="en-GB" sz="2000" b="1" i="1" dirty="0" smtClean="0">
                <a:solidFill>
                  <a:sysClr val="windowText" lastClr="000000"/>
                </a:solidFill>
              </a:rPr>
              <a:t>H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continuous @ z = 0) relation becomes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276600" y="2301853"/>
            <a:ext cx="2962275" cy="93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66799" y="3203966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BC 2) (Tangential </a:t>
            </a:r>
            <a:r>
              <a:rPr lang="el-GR" sz="2000" b="1" dirty="0" smtClean="0">
                <a:solidFill>
                  <a:sysClr val="windowText" lastClr="000000"/>
                </a:solidFill>
              </a:rPr>
              <a:t>Ε</a:t>
            </a:r>
            <a:r>
              <a:rPr lang="en-US" sz="2000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continuous @ 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z = 0):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436316" y="3691905"/>
            <a:ext cx="2724150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077621" y="4678566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BC 4) (Tangential </a:t>
            </a:r>
            <a:r>
              <a:rPr lang="en-GB" sz="2000" b="1" i="1" dirty="0" smtClean="0">
                <a:solidFill>
                  <a:sysClr val="windowText" lastClr="000000"/>
                </a:solidFill>
              </a:rPr>
              <a:t>H </a:t>
            </a:r>
            <a:r>
              <a:rPr lang="en-GB" sz="2000" dirty="0" smtClean="0">
                <a:solidFill>
                  <a:sysClr val="windowText" lastClr="000000"/>
                </a:solidFill>
              </a:rPr>
              <a:t>continuous @ </a:t>
            </a:r>
            <a:r>
              <a:rPr lang="en-GB" sz="2000" i="1" dirty="0" smtClean="0">
                <a:solidFill>
                  <a:sysClr val="windowText" lastClr="000000"/>
                </a:solidFill>
              </a:rPr>
              <a:t>z = 0):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2101170" y="5299419"/>
            <a:ext cx="2828925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5019675" y="5450830"/>
            <a:ext cx="81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with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6010275" y="5105400"/>
            <a:ext cx="1533525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88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190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6F57-75D4-4C35-B7B1-7B68019C9846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65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90536"/>
            <a:ext cx="5646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Add and Subtract BC 2) and BC 4) relations: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389599" y="2469322"/>
            <a:ext cx="6934200" cy="194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389599" y="4560145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Insert the result of eqn. (2+4) into eqn. (2−4):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161124" y="5018966"/>
            <a:ext cx="5391150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20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38" y="107459"/>
            <a:ext cx="8979796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F466-45C6-4FDB-8B04-65096E484106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66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03949" y="1633729"/>
            <a:ext cx="60579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760034" y="3124200"/>
            <a:ext cx="7391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219200" y="4638367"/>
            <a:ext cx="7772400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4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658"/>
            <a:ext cx="9143999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8710-ACAA-4414-9646-9B2F2531630D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67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83603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Now if the two media are both paramagnetic and/or diamagnetic, such that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610100" y="2158226"/>
            <a:ext cx="139065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577433" y="3177401"/>
            <a:ext cx="6943725" cy="100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02759" y="4211671"/>
            <a:ext cx="805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Very common for many (but not all) non-conducting linear/ homogeneous/isotropic media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690687" y="5062874"/>
            <a:ext cx="7229475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 flipH="1">
            <a:off x="814868" y="5412932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83998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021"/>
            <a:ext cx="9143999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ED94-38F0-418C-92B8-B567082A44F8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68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52625" y="1694813"/>
            <a:ext cx="719137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96206" y="2737324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6511" y="4350603"/>
            <a:ext cx="728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We can alternatively express these relations in terms of the indices of refraction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n</a:t>
            </a:r>
            <a:r>
              <a:rPr lang="en-GB" sz="2400" i="1" baseline="-25000" dirty="0" smtClean="0">
                <a:solidFill>
                  <a:sysClr val="windowText" lastClr="000000"/>
                </a:solidFill>
              </a:rPr>
              <a:t>1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&amp; n</a:t>
            </a:r>
            <a:r>
              <a:rPr lang="en-GB" sz="2400" i="1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: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752600" y="5103266"/>
            <a:ext cx="6172200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86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335"/>
            <a:ext cx="9136566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</a:t>
            </a:r>
            <a:r>
              <a:rPr lang="en-GB" sz="32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3200" dirty="0" smtClean="0">
                <a:solidFill>
                  <a:sysClr val="windowText" lastClr="000000"/>
                </a:solidFill>
              </a:rPr>
              <a:t>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3D65-3EFD-4663-8225-4B616A812D20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69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1973538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Now since: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029200" y="1724025"/>
            <a:ext cx="2257425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468244" y="3699675"/>
            <a:ext cx="7322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δ = phase angle (in radians) defined at the zero of time -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t =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8244" y="4680084"/>
            <a:ext cx="5335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Then for the purely real amplitudes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755316" y="4604257"/>
            <a:ext cx="2381250" cy="67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447800" y="5291161"/>
            <a:ext cx="3791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these relations become:</a:t>
            </a:r>
          </a:p>
        </p:txBody>
      </p:sp>
    </p:spTree>
    <p:extLst>
      <p:ext uri="{BB962C8B-B14F-4D97-AF65-F5344CB8AC3E}">
        <p14:creationId xmlns:p14="http://schemas.microsoft.com/office/powerpoint/2010/main" val="122199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6910"/>
            <a:ext cx="8686801" cy="128089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327608"/>
            <a:ext cx="766380" cy="370171"/>
          </a:xfrm>
        </p:spPr>
        <p:txBody>
          <a:bodyPr/>
          <a:lstStyle/>
          <a:p>
            <a:fld id="{FD5DA043-AE84-4394-BEC8-AD751BF14B10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7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8065" y="1468244"/>
            <a:ext cx="7162800" cy="1938992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EM waves that propagate e.g. in the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+zˆ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direction but which additionally have no explicit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- or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-dependence are known as plane waves, because for a given time, t the wave front(s) of the EM wave lie in a plane which is ⊥ to the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ˆz -axis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012465" y="3466903"/>
            <a:ext cx="5334000" cy="304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248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38"/>
            <a:ext cx="8976653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E923-914B-4E21-8A7B-67F5D581CE33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70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371600" y="1888956"/>
            <a:ext cx="7318076" cy="290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375980" y="4940336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Monochromatic plane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EM wave at normal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incidence on a boundary between two linear / homogeneous / isotropic media</a:t>
            </a:r>
          </a:p>
        </p:txBody>
      </p:sp>
    </p:spTree>
    <p:extLst>
      <p:ext uri="{BB962C8B-B14F-4D97-AF65-F5344CB8AC3E}">
        <p14:creationId xmlns:p14="http://schemas.microsoft.com/office/powerpoint/2010/main" val="317588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0" y="216283"/>
            <a:ext cx="9006689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EC5F-FB56-4860-9EBB-FABBB49D5856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71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8508" y="1788946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For a monochromatic plane EM wave at normal incidence on a boundary between two linear / homogeneous / isotropic media, with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118508" y="2997326"/>
            <a:ext cx="1762125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884612" y="3047831"/>
            <a:ext cx="3929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note the following points: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465938" y="3943122"/>
            <a:ext cx="7373030" cy="56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572653" y="4841011"/>
            <a:ext cx="655320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039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94" y="126046"/>
            <a:ext cx="875957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803717" y="2270800"/>
            <a:ext cx="7960799" cy="55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CD7B-E9A3-416F-8204-D45074C12E58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72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</a:blip>
          <a:srcRect r="1345"/>
          <a:stretch/>
        </p:blipFill>
        <p:spPr bwMode="auto">
          <a:xfrm>
            <a:off x="1088772" y="3225827"/>
            <a:ext cx="7911092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01551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338"/>
            <a:ext cx="8686799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426E-D596-472C-86DE-5EE1674EDC77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73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219200" y="2472204"/>
            <a:ext cx="7620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545240" y="4192455"/>
            <a:ext cx="6610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797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38" y="147338"/>
            <a:ext cx="8972361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BB1E-5742-41AC-8F39-076CC3D69227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74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717" y="169673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What fraction of the incident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EM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wave energy is reflected?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803717" y="2449346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What fraction of the incident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EM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wave energy is transmitted?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803717" y="3175784"/>
            <a:ext cx="7923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In a given linear/homogeneous/isotropic medium with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171825" y="3582935"/>
            <a:ext cx="280035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803717" y="4895152"/>
            <a:ext cx="8081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The time-averaged energy density in the EM wave is: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533525" y="5367968"/>
            <a:ext cx="6076950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4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38" y="131043"/>
            <a:ext cx="8961211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4963-D3CC-4246-97C2-4BBFC9BB10A5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75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206" y="1831032"/>
            <a:ext cx="6061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time-averaged Poynting’s vector is: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286000" y="2414093"/>
            <a:ext cx="5638800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105499" y="3757118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intensity of the EM wave is: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055649" y="4317712"/>
            <a:ext cx="8077200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075762" y="566891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Note that the three Poynting’s vectors associated with this problem are such that</a:t>
            </a:r>
          </a:p>
        </p:txBody>
      </p:sp>
    </p:spTree>
    <p:extLst>
      <p:ext uri="{BB962C8B-B14F-4D97-AF65-F5344CB8AC3E}">
        <p14:creationId xmlns:p14="http://schemas.microsoft.com/office/powerpoint/2010/main" val="391298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46" y="116298"/>
            <a:ext cx="9023854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C099-D021-47E0-A64D-7FC0841E5441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76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81200" y="1905765"/>
            <a:ext cx="5133975" cy="88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223580" y="2693487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For a monochromatic plane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EM wave at normal incidence on a boundary between two linear /</a:t>
            </a:r>
            <a:r>
              <a:rPr lang="en-GB" sz="2400" dirty="0" smtClean="0">
                <a:solidFill>
                  <a:sysClr val="windowText" lastClr="000000"/>
                </a:solidFill>
              </a:rPr>
              <a:t>homogeneous / isotropic media, with </a:t>
            </a:r>
            <a:endParaRPr lang="en-GB" sz="2400" i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548196" y="3920303"/>
            <a:ext cx="1552575" cy="43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131518" y="4238625"/>
            <a:ext cx="7924800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095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38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69F9-CAB9-4495-8597-7EE6B9698517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77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717" y="1919031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Take the ratios                                            - then square them: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908836" y="1645800"/>
            <a:ext cx="3895725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832510" y="2934073"/>
            <a:ext cx="604837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803934" y="4866960"/>
            <a:ext cx="61055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572000" y="4472107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92684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632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F31E-5445-4035-BC19-7DB27195827A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78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795760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Define the reflection coefficient as: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796283" y="2247703"/>
            <a:ext cx="7949281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219200" y="3855707"/>
            <a:ext cx="5767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Define the transmission coefficient as: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192471" y="4495800"/>
            <a:ext cx="7543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00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676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9390-5D35-4C3C-9F74-6657624EA468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79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2919" y="1747957"/>
            <a:ext cx="7071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For a linearly-polarized monochromatic plane EM wave at normal incidence on a boundary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between two linear / homogeneous /  isotropic media, with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648200" y="2881627"/>
            <a:ext cx="152400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371600" y="3622008"/>
            <a:ext cx="3101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Reflection coefficient: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192681" y="3372839"/>
            <a:ext cx="5553075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371600" y="4753964"/>
            <a:ext cx="3566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Transmission coefficient:</a:t>
            </a:r>
          </a:p>
        </p:txBody>
      </p:sp>
    </p:spTree>
    <p:extLst>
      <p:ext uri="{BB962C8B-B14F-4D97-AF65-F5344CB8AC3E}">
        <p14:creationId xmlns:p14="http://schemas.microsoft.com/office/powerpoint/2010/main" val="246373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7338"/>
            <a:ext cx="8686799" cy="128089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04CF-E69F-4B74-9EA0-C25C2E34E786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8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206" y="1595688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There also exist spherical EM waves –  emitted from a point source – the wave-fronts associated with these EM waves are spherical - and thus do not lie in a plane ⊥ to the direction of propagation of the EM wave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688" y="3720725"/>
            <a:ext cx="7552221" cy="245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68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30"/>
            <a:ext cx="8915400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</a:t>
            </a:r>
            <a:r>
              <a:rPr lang="en-GB" sz="32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3200" dirty="0" smtClean="0">
                <a:solidFill>
                  <a:sysClr val="windowText" lastClr="000000"/>
                </a:solidFill>
              </a:rPr>
              <a:t>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125853" y="6211249"/>
            <a:ext cx="766380" cy="370171"/>
          </a:xfrm>
        </p:spPr>
        <p:txBody>
          <a:bodyPr/>
          <a:lstStyle/>
          <a:p>
            <a:fld id="{CA30236E-631D-4E00-BD9F-A620D3965305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80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515913" y="1750380"/>
            <a:ext cx="5993130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15874" y="2099964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But: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337326" y="4600235"/>
            <a:ext cx="6818264" cy="21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339674" y="401889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Thus Reflection and Transmission  coefficient:</a:t>
            </a:r>
          </a:p>
        </p:txBody>
      </p:sp>
    </p:spTree>
    <p:extLst>
      <p:ext uri="{BB962C8B-B14F-4D97-AF65-F5344CB8AC3E}">
        <p14:creationId xmlns:p14="http://schemas.microsoft.com/office/powerpoint/2010/main" val="5006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38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E414-B48E-4527-99B6-A169D47F52F4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81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371600" y="1952858"/>
            <a:ext cx="7376401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37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38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CAAD-D219-42CA-994A-27687422CFBD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82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990601" y="1749740"/>
            <a:ext cx="8153399" cy="216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990601" y="3995861"/>
            <a:ext cx="7993896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96206" y="3722427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Thus: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096206" y="5284416"/>
            <a:ext cx="2147777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200400" y="5304931"/>
            <a:ext cx="4853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EM energy is conserved at the interface/boundary between two L/H/I media </a:t>
            </a:r>
          </a:p>
        </p:txBody>
      </p:sp>
    </p:spTree>
    <p:extLst>
      <p:ext uri="{BB962C8B-B14F-4D97-AF65-F5344CB8AC3E}">
        <p14:creationId xmlns:p14="http://schemas.microsoft.com/office/powerpoint/2010/main" val="278114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298"/>
            <a:ext cx="9205919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Linear Polarized Plane EM Waves at Normal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EC6D-F898-42CB-B5C9-74249918D1CE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83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299" y="1619071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For a linearly-polarized monochromatic plane EM wave at normal incidence on a boundary between two linear / homogeneous / isotropic media, with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752600" y="2720504"/>
            <a:ext cx="1552575" cy="42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662119" y="2952436"/>
            <a:ext cx="7481881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752600" y="3195934"/>
            <a:ext cx="3459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Reflection coefficient: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662119" y="5051459"/>
            <a:ext cx="7543800" cy="183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752600" y="4802014"/>
            <a:ext cx="374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Transmission coefficient:</a:t>
            </a:r>
          </a:p>
        </p:txBody>
      </p:sp>
    </p:spTree>
    <p:extLst>
      <p:ext uri="{BB962C8B-B14F-4D97-AF65-F5344CB8AC3E}">
        <p14:creationId xmlns:p14="http://schemas.microsoft.com/office/powerpoint/2010/main" val="333442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7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Monochromatic Plane EM Waves at Oblique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5079-C3DA-4CA1-8633-957C63CF6221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84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206" y="1879491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A monochromatic plane EM wave incident at an oblique angle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aseline="-25000" dirty="0" err="1" smtClean="0">
                <a:solidFill>
                  <a:sysClr val="windowText" lastClr="000000"/>
                </a:solidFill>
              </a:rPr>
              <a:t>inc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on a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boundary between two linear/ homogeneous/isotropic media, defined with respect to the normal to the interface- as shown in the figure below: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627513" y="3733800"/>
            <a:ext cx="4382172" cy="301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669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3690"/>
            <a:ext cx="9143999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233-3A28-4D0E-A27A-CD6D8556DDF8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85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5806" y="1726451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incident EM wave is: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5806" y="3284205"/>
            <a:ext cx="3959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reflected EM wave is: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5249" y="4979804"/>
            <a:ext cx="4278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transmitted EM wave is: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096206" y="2155246"/>
            <a:ext cx="7781925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065249" y="3715674"/>
            <a:ext cx="7843838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047628" y="5558826"/>
            <a:ext cx="7879080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562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38"/>
            <a:ext cx="9034345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D6E8-A7F7-4439-87D3-D3C6E7672A1B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86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3647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All three EM waves have the same frequency-</a:t>
            </a:r>
            <a:endParaRPr lang="en-GB" sz="2400" i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7524750" y="1859990"/>
            <a:ext cx="1466850" cy="52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043237" y="2392375"/>
            <a:ext cx="3295650" cy="59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795345" y="2936574"/>
            <a:ext cx="7239000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3730199" y="4317699"/>
            <a:ext cx="2371725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914400" y="4944022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total EM fields in medium 1</a:t>
            </a:r>
            <a:endParaRPr lang="en-GB" sz="2400" i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991761" y="5405687"/>
            <a:ext cx="78486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267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46" y="147338"/>
            <a:ext cx="9023854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32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C822-90A8-448F-961C-025004AF948F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304800" y="787783"/>
            <a:ext cx="7914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87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717" y="1944886"/>
            <a:ext cx="739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solidFill>
                  <a:sysClr val="windowText" lastClr="000000"/>
                </a:solidFill>
              </a:rPr>
              <a:t>Must  match to the total EM fields in medium 2: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828800" y="2283533"/>
            <a:ext cx="6877050" cy="90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03717" y="3167751"/>
            <a:ext cx="75172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solidFill>
                  <a:sysClr val="windowText" lastClr="000000"/>
                </a:solidFill>
              </a:rPr>
              <a:t>Using the boundary conditions BC1) → BC4) at z = 0</a:t>
            </a:r>
            <a:r>
              <a:rPr lang="en-GB" sz="2200" i="1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902" y="3598638"/>
            <a:ext cx="7920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At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0-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four boundary conditions  are of the form: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667439" y="4124477"/>
            <a:ext cx="6477000" cy="73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866398" y="4950149"/>
            <a:ext cx="76760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solidFill>
                  <a:sysClr val="windowText" lastClr="000000"/>
                </a:solidFill>
              </a:rPr>
              <a:t>They must hold for all (</a:t>
            </a:r>
            <a:r>
              <a:rPr lang="en-GB" sz="2200" dirty="0" err="1" smtClean="0">
                <a:solidFill>
                  <a:sysClr val="windowText" lastClr="000000"/>
                </a:solidFill>
              </a:rPr>
              <a:t>x,y</a:t>
            </a:r>
            <a:r>
              <a:rPr lang="en-GB" sz="2200" dirty="0" smtClean="0">
                <a:solidFill>
                  <a:sysClr val="windowText" lastClr="000000"/>
                </a:solidFill>
              </a:rPr>
              <a:t>) on the interface at z = 0 -</a:t>
            </a:r>
            <a:r>
              <a:rPr lang="en-GB" sz="22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200" dirty="0" smtClean="0">
                <a:solidFill>
                  <a:sysClr val="windowText" lastClr="000000"/>
                </a:solidFill>
              </a:rPr>
              <a:t>and also must hold for all times, t. The above relation is already satisfied for arbitrary time, t - the factor e</a:t>
            </a:r>
            <a:r>
              <a:rPr lang="en-GB" sz="2200" baseline="30000" dirty="0" smtClean="0">
                <a:solidFill>
                  <a:sysClr val="windowText" lastClr="000000"/>
                </a:solidFill>
              </a:rPr>
              <a:t>−</a:t>
            </a:r>
            <a:r>
              <a:rPr lang="en-GB" sz="2200" baseline="30000" dirty="0" err="1" smtClean="0">
                <a:solidFill>
                  <a:sysClr val="windowText" lastClr="000000"/>
                </a:solidFill>
              </a:rPr>
              <a:t>iωt</a:t>
            </a:r>
            <a:r>
              <a:rPr lang="en-GB" sz="2200" baseline="30000" dirty="0" smtClean="0">
                <a:solidFill>
                  <a:sysClr val="windowText" lastClr="000000"/>
                </a:solidFill>
              </a:rPr>
              <a:t> </a:t>
            </a:r>
            <a:r>
              <a:rPr lang="en-GB" sz="2200" dirty="0" smtClean="0">
                <a:solidFill>
                  <a:sysClr val="windowText" lastClr="000000"/>
                </a:solidFill>
              </a:rPr>
              <a:t>is common to all terms.</a:t>
            </a:r>
          </a:p>
        </p:txBody>
      </p:sp>
    </p:spTree>
    <p:extLst>
      <p:ext uri="{BB962C8B-B14F-4D97-AF65-F5344CB8AC3E}">
        <p14:creationId xmlns:p14="http://schemas.microsoft.com/office/powerpoint/2010/main" val="319972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505"/>
            <a:ext cx="91440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91CC-4D06-4419-A81F-300C9D10C182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228600" y="787783"/>
            <a:ext cx="8676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88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3925" y="1735288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following  relation must hold for all (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x,y</a:t>
            </a:r>
            <a:r>
              <a:rPr lang="en-GB" sz="2400" dirty="0" smtClean="0">
                <a:solidFill>
                  <a:sysClr val="windowText" lastClr="000000"/>
                </a:solidFill>
              </a:rPr>
              <a:t>) on interface at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at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z = 0: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209800" y="2643910"/>
            <a:ext cx="5619750" cy="78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23925" y="3405485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When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0 -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at interface we must have: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228974" y="3964633"/>
            <a:ext cx="2914650" cy="57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059035" y="4643928"/>
            <a:ext cx="5743575" cy="72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748078" y="4775045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@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3925" y="5362251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above relation can only hold for arbitrary (x, y, z = 0) </a:t>
            </a:r>
            <a:r>
              <a:rPr lang="en-GB" sz="2400" b="1" dirty="0" err="1" smtClean="0">
                <a:solidFill>
                  <a:sysClr val="windowText" lastClr="000000"/>
                </a:solidFill>
              </a:rPr>
              <a:t>iff</a:t>
            </a:r>
            <a:r>
              <a:rPr lang="en-GB" sz="2400" b="1" dirty="0" smtClean="0">
                <a:solidFill>
                  <a:sysClr val="windowText" lastClr="000000"/>
                </a:solidFill>
              </a:rPr>
              <a:t> ( = if and only if):</a:t>
            </a:r>
          </a:p>
        </p:txBody>
      </p:sp>
    </p:spTree>
    <p:extLst>
      <p:ext uri="{BB962C8B-B14F-4D97-AF65-F5344CB8AC3E}">
        <p14:creationId xmlns:p14="http://schemas.microsoft.com/office/powerpoint/2010/main" val="279513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7832"/>
            <a:ext cx="9144000" cy="128089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36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587" y="2667000"/>
            <a:ext cx="6477000" cy="1066800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ysClr val="windowText" lastClr="000000"/>
                </a:solidFill>
              </a:rPr>
              <a:t>The above relation can only hold for arbitrary (x, y, z = 0) </a:t>
            </a:r>
            <a:r>
              <a:rPr lang="en-GB" b="1" dirty="0" err="1" smtClean="0">
                <a:solidFill>
                  <a:sysClr val="windowText" lastClr="000000"/>
                </a:solidFill>
              </a:rPr>
              <a:t>iff</a:t>
            </a:r>
            <a:r>
              <a:rPr lang="en-GB" b="1" dirty="0" smtClean="0">
                <a:solidFill>
                  <a:sysClr val="windowText" lastClr="000000"/>
                </a:solidFill>
              </a:rPr>
              <a:t> ( = if and only if):</a:t>
            </a:r>
          </a:p>
          <a:p>
            <a:pPr>
              <a:buNone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2E16-F0B5-471D-B430-D517271E4607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787783"/>
            <a:ext cx="9438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89</a:t>
            </a:fld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524000" y="3886200"/>
            <a:ext cx="6734175" cy="1638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638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61567"/>
            <a:ext cx="8001001" cy="128089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MONOCHROMATIC EM PLANE WAVES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5417-6D3E-4989-B589-08D8F5D21E68}" type="datetime1">
              <a:rPr lang="en-US" smtClean="0">
                <a:solidFill>
                  <a:schemeClr val="tx1"/>
                </a:solidFill>
              </a:rPr>
              <a:pPr/>
              <a:t>12/02/2016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7AB7-F14F-4C03-8039-07A54A11A21E}" type="slidenum">
              <a:rPr lang="en-GB" smtClean="0">
                <a:solidFill>
                  <a:schemeClr val="tx1"/>
                </a:solidFill>
              </a:rPr>
              <a:pPr/>
              <a:t>9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37786"/>
            <a:ext cx="78529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If the point source is infinitely far away from observer- then a spherical wave → plane wave in this limit, (the radius of curvature → ∞); a spherical surface becomes planar as R</a:t>
            </a:r>
            <a:r>
              <a:rPr lang="en-GB" sz="2000" baseline="-25000" dirty="0" smtClean="0"/>
              <a:t>C</a:t>
            </a:r>
            <a:r>
              <a:rPr lang="en-GB" sz="2000" dirty="0" smtClean="0"/>
              <a:t>→∞.</a:t>
            </a:r>
          </a:p>
        </p:txBody>
      </p:sp>
      <p:grpSp>
        <p:nvGrpSpPr>
          <p:cNvPr id="3" name="Group 31"/>
          <p:cNvGrpSpPr/>
          <p:nvPr/>
        </p:nvGrpSpPr>
        <p:grpSpPr>
          <a:xfrm>
            <a:off x="1880826" y="3238814"/>
            <a:ext cx="4589576" cy="771525"/>
            <a:chOff x="1524000" y="3121669"/>
            <a:chExt cx="4589576" cy="771525"/>
          </a:xfrm>
        </p:grpSpPr>
        <p:sp>
          <p:nvSpPr>
            <p:cNvPr id="5" name="Rectangle 4"/>
            <p:cNvSpPr/>
            <p:nvPr/>
          </p:nvSpPr>
          <p:spPr>
            <a:xfrm>
              <a:off x="1524000" y="3276600"/>
              <a:ext cx="34964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latin typeface="Times New Roman" pitchFamily="18" charset="0"/>
                  <a:cs typeface="Times New Roman" pitchFamily="18" charset="0"/>
                </a:rPr>
                <a:t>Criterion for a plane wave:</a:t>
              </a: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9601" y="3121669"/>
              <a:ext cx="1323975" cy="771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7106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7106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7106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1891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967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1891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6" name="Group 32"/>
          <p:cNvGrpSpPr/>
          <p:nvPr/>
        </p:nvGrpSpPr>
        <p:grpSpPr>
          <a:xfrm>
            <a:off x="1880826" y="4064806"/>
            <a:ext cx="7110774" cy="461665"/>
            <a:chOff x="610529" y="4038600"/>
            <a:chExt cx="7110774" cy="461665"/>
          </a:xfrm>
        </p:grpSpPr>
        <p:sp>
          <p:nvSpPr>
            <p:cNvPr id="7" name="Rectangle 6"/>
            <p:cNvSpPr/>
            <p:nvPr/>
          </p:nvSpPr>
          <p:spPr>
            <a:xfrm>
              <a:off x="610529" y="4038600"/>
              <a:ext cx="71107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latin typeface="Times New Roman" pitchFamily="18" charset="0"/>
                  <a:cs typeface="Times New Roman" pitchFamily="18" charset="0"/>
                </a:rPr>
                <a:t>Monochromatic plane waves associated with     and</a:t>
              </a:r>
              <a:endParaRPr lang="en-GB" dirty="0" smtClean="0"/>
            </a:p>
          </p:txBody>
        </p:sp>
        <p:pic>
          <p:nvPicPr>
            <p:cNvPr id="6163" name="Picture 1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76583" y="4038600"/>
              <a:ext cx="200417" cy="457200"/>
            </a:xfrm>
            <a:prstGeom prst="rect">
              <a:avLst/>
            </a:prstGeom>
            <a:noFill/>
          </p:spPr>
        </p:pic>
        <p:pic>
          <p:nvPicPr>
            <p:cNvPr id="6166" name="Picture 2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2321" y="4038600"/>
              <a:ext cx="206679" cy="457200"/>
            </a:xfrm>
            <a:prstGeom prst="rect">
              <a:avLst/>
            </a:prstGeom>
            <a:noFill/>
          </p:spPr>
        </p:pic>
      </p:grp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0" y="1891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600200" y="5053733"/>
            <a:ext cx="3200400" cy="876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165100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489041" lon="583626" rev="21370223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5156922" y="5053733"/>
            <a:ext cx="3199100" cy="820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190500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489041" lon="583627" rev="21370219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287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818"/>
            <a:ext cx="91440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9D22-3B0A-4E07-A8DD-C3821AC00061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90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490" y="2007427"/>
            <a:ext cx="8157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problem has rotational symmetry about the z –axis- then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without any loss of generality we can </a:t>
            </a:r>
            <a:r>
              <a:rPr lang="en-US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choose</a:t>
            </a:r>
            <a:r>
              <a:rPr lang="en-US" sz="2400" i="1" dirty="0" smtClean="0">
                <a:solidFill>
                  <a:sysClr val="windowText" lastClr="000000"/>
                </a:solidFill>
              </a:rPr>
              <a:t>  k </a:t>
            </a:r>
            <a:r>
              <a:rPr lang="en-US" sz="2400" dirty="0" smtClean="0">
                <a:solidFill>
                  <a:sysClr val="windowText" lastClr="000000"/>
                </a:solidFill>
              </a:rPr>
              <a:t>to lie entirely within the x-z plane, as shown in the figure</a:t>
            </a:r>
          </a:p>
          <a:p>
            <a:endParaRPr lang="en-GB" sz="24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728787" y="3691592"/>
            <a:ext cx="7315200" cy="893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882490" y="4777264"/>
            <a:ext cx="8261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The transverse components of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                   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are all equal and point in the +xˆ direction.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486400" y="4808859"/>
            <a:ext cx="1628775" cy="58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859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432"/>
            <a:ext cx="9144000" cy="128089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32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2286000" y="2007387"/>
            <a:ext cx="6591300" cy="354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901B-E8DE-4FF8-9524-7DEC7349A16F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787783"/>
            <a:ext cx="6390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91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250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206" y="122574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1FC-7422-4CE0-99DD-3023890D4CB7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92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403464"/>
            <a:ext cx="546816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The First Law of Geometrical Optics: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3436" y="1915016"/>
            <a:ext cx="7909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solidFill>
                  <a:sysClr val="windowText" lastClr="000000"/>
                </a:solidFill>
              </a:rPr>
              <a:t>The incident, reflected, and transmitted wave vectors form a plane  (called the plane of incidence), which also includes the normal to the surface  (here, the z axis). </a:t>
            </a:r>
            <a:endParaRPr lang="en-GB" sz="22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1" y="2961397"/>
            <a:ext cx="84582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The Second Law of Geometrical Optics (Law of Reflection):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376" y="3799919"/>
            <a:ext cx="3720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ysClr val="windowText" lastClr="000000"/>
                </a:solidFill>
              </a:rPr>
              <a:t>From the figure, we see that: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221159" y="4139907"/>
            <a:ext cx="7935951" cy="92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221159" y="4991208"/>
            <a:ext cx="5867400" cy="79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221159" y="5686838"/>
            <a:ext cx="6324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Angle of Incidence = Angle of Reflection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932356" y="6098703"/>
            <a:ext cx="1781175" cy="75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791764" y="6180836"/>
            <a:ext cx="2990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Law of Reflection!</a:t>
            </a:r>
          </a:p>
        </p:txBody>
      </p:sp>
    </p:spTree>
    <p:extLst>
      <p:ext uri="{BB962C8B-B14F-4D97-AF65-F5344CB8AC3E}">
        <p14:creationId xmlns:p14="http://schemas.microsoft.com/office/powerpoint/2010/main" val="178696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47338"/>
            <a:ext cx="7808399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810694" cy="370171"/>
          </a:xfrm>
        </p:spPr>
        <p:txBody>
          <a:bodyPr/>
          <a:lstStyle/>
          <a:p>
            <a:fld id="{1CF84B4E-78BC-43CC-BA45-7BCA1D8531D3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511227" y="787783"/>
            <a:ext cx="618803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93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399" y="1432610"/>
            <a:ext cx="685800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The Third Law of Geometrical Optics (Law of Refraction – Snell’s Law):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799" y="2449642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For the transmitted angle, </a:t>
            </a:r>
            <a:r>
              <a:rPr lang="en-GB" sz="2400" i="1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i="1" baseline="-25000" dirty="0" err="1" smtClean="0">
                <a:solidFill>
                  <a:sysClr val="windowText" lastClr="000000"/>
                </a:solidFill>
              </a:rPr>
              <a:t>trans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we see that: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276600" y="2882126"/>
            <a:ext cx="3607120" cy="65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196903" y="3479132"/>
            <a:ext cx="2209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In medium 1):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816094" y="3889797"/>
            <a:ext cx="5037877" cy="116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708141" y="4445708"/>
            <a:ext cx="1187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where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3276600" y="4907373"/>
            <a:ext cx="3768332" cy="8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816094" y="5082496"/>
            <a:ext cx="806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and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00834" y="5598973"/>
            <a:ext cx="2345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In medium 2):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2816094" y="6018423"/>
            <a:ext cx="4544165" cy="77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257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589" y="147338"/>
            <a:ext cx="7848601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63CF-6BD9-4824-984E-AA16F817364F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94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057400" y="1385310"/>
            <a:ext cx="6768790" cy="2182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672262" y="3719806"/>
            <a:ext cx="2200275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447800" y="3961242"/>
            <a:ext cx="456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Which can also be written as: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4760235"/>
            <a:ext cx="6889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Since </a:t>
            </a:r>
            <a:r>
              <a:rPr lang="en-GB" sz="2400" i="1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i="1" baseline="-25000" dirty="0" err="1" smtClean="0">
                <a:solidFill>
                  <a:sysClr val="windowText" lastClr="000000"/>
                </a:solidFill>
              </a:rPr>
              <a:t>trans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refers to medium 2) and </a:t>
            </a:r>
            <a:r>
              <a:rPr lang="en-GB" sz="2400" dirty="0" err="1" smtClean="0">
                <a:solidFill>
                  <a:sysClr val="windowText" lastClr="000000"/>
                </a:solidFill>
              </a:rPr>
              <a:t>θ</a:t>
            </a:r>
            <a:r>
              <a:rPr lang="en-GB" sz="2400" baseline="-25000" dirty="0" err="1" smtClean="0">
                <a:solidFill>
                  <a:sysClr val="windowText" lastClr="000000"/>
                </a:solidFill>
              </a:rPr>
              <a:t>inc</a:t>
            </a:r>
            <a:r>
              <a:rPr lang="en-GB" sz="2400" dirty="0" smtClean="0">
                <a:solidFill>
                  <a:sysClr val="windowText" lastClr="000000"/>
                </a:solidFill>
              </a:rPr>
              <a:t> refers to medium 1)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2111297" y="5633117"/>
            <a:ext cx="5562600" cy="119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11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790" y="147338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6430-3778-445E-B638-5590FB1D5BDA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95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45324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Because of the three laws of geometrical optics, we see that: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395537" y="2151770"/>
            <a:ext cx="4352925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59810" y="2995469"/>
            <a:ext cx="8081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everywhere on the interface at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 {in the x-y plane}</a:t>
            </a:r>
          </a:p>
        </p:txBody>
      </p:sp>
      <p:sp>
        <p:nvSpPr>
          <p:cNvPr id="7" name="Rectangle 6"/>
          <p:cNvSpPr/>
          <p:nvPr/>
        </p:nvSpPr>
        <p:spPr>
          <a:xfrm>
            <a:off x="713006" y="3703056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Thus we see that: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448050" y="3475306"/>
            <a:ext cx="5467350" cy="78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295400" y="463519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everywhere on the interface at z = 0 {in the x-y plane}, valid also for arbitrary/any/all time(s) t, since ω is the same in either medium (1 or 2).</a:t>
            </a:r>
          </a:p>
        </p:txBody>
      </p:sp>
    </p:spTree>
    <p:extLst>
      <p:ext uri="{BB962C8B-B14F-4D97-AF65-F5344CB8AC3E}">
        <p14:creationId xmlns:p14="http://schemas.microsoft.com/office/powerpoint/2010/main" val="82697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206" y="101213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BE5-BC91-4191-A305-539CAEA7E591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96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419394"/>
            <a:ext cx="7863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The BC 1) → BC 4) for a monochromatic plane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EM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wave incident on an interface at an oblique angle between two linear/homogeneous/isotropic media become: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074253"/>
            <a:ext cx="7559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BC 1): Normal (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z-)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component of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D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continuous at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 (</a:t>
            </a:r>
            <a:r>
              <a:rPr lang="en-GB" sz="2400" dirty="0" smtClean="0">
                <a:solidFill>
                  <a:sysClr val="windowText" lastClr="000000"/>
                </a:solidFill>
              </a:rPr>
              <a:t>no free surface charges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):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098055" y="3905250"/>
            <a:ext cx="5686425" cy="93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914400" y="4836841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BC 2): Tangential (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x-, y-)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components of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E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continuous at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098055" y="5667838"/>
            <a:ext cx="3429000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979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206" y="147338"/>
            <a:ext cx="7848599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657-6079-45AF-99A6-103E68062EE4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04800" y="787783"/>
            <a:ext cx="7914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97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" y="1533044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BC 3): Normal (z-) component of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B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continuous at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919412" y="2106745"/>
            <a:ext cx="3190875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47700" y="3032228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BC 4): Tangential (x-, y-) components of 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H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continuous at </a:t>
            </a:r>
            <a:r>
              <a:rPr lang="en-GB" sz="2400" i="1" dirty="0" smtClean="0">
                <a:solidFill>
                  <a:sysClr val="windowText" lastClr="000000"/>
                </a:solidFill>
              </a:rPr>
              <a:t>z = 0 (</a:t>
            </a:r>
            <a:r>
              <a:rPr lang="en-GB" sz="2400" dirty="0" smtClean="0">
                <a:solidFill>
                  <a:sysClr val="windowText" lastClr="000000"/>
                </a:solidFill>
              </a:rPr>
              <a:t>no free surface currents):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509837" y="3832501"/>
            <a:ext cx="4152900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197560" y="4946335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Note that in each of the above, we also have the relation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3657599" y="5715410"/>
            <a:ext cx="1857375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239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10" y="147338"/>
            <a:ext cx="78285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C415-D0BB-4993-AC5C-BA248AAB6F6C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98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30311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ysClr val="windowText" lastClr="000000"/>
                </a:solidFill>
              </a:rPr>
              <a:t>For a monochromatic plane EM wave incident on a boundary between two L / H/ I media at an oblique angle of incidence, there are three possible polarization cases to consider: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851210" y="2935095"/>
            <a:ext cx="5095875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838200" y="3947860"/>
            <a:ext cx="5105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799287" y="4880147"/>
            <a:ext cx="8340996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744737" y="3092605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</a:rPr>
              <a:t>Transverse Electric (TE) Polarization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85741" y="410537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ysClr val="windowText" lastClr="000000"/>
                </a:solidFill>
              </a:rPr>
              <a:t>Transverse Magnetic (TM) Polarization</a:t>
            </a:r>
          </a:p>
        </p:txBody>
      </p:sp>
    </p:spTree>
    <p:extLst>
      <p:ext uri="{BB962C8B-B14F-4D97-AF65-F5344CB8AC3E}">
        <p14:creationId xmlns:p14="http://schemas.microsoft.com/office/powerpoint/2010/main" val="197887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9900"/>
            <a:ext cx="7848600" cy="128089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</a:rPr>
              <a:t>Reflection &amp; Transmission of Monochromatic Plane </a:t>
            </a:r>
            <a:r>
              <a:rPr lang="en-GB" sz="2800" i="1" dirty="0" smtClean="0">
                <a:solidFill>
                  <a:sysClr val="windowText" lastClr="000000"/>
                </a:solidFill>
              </a:rPr>
              <a:t>EM Waves at Oblique Incidence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47A-7A67-4438-8162-FD082D5B22AF}" type="datetime1">
              <a:rPr lang="en-US" smtClean="0">
                <a:solidFill>
                  <a:sysClr val="windowText" lastClr="000000"/>
                </a:solidFill>
              </a:rPr>
              <a:pPr/>
              <a:t>12/02/2016</a:t>
            </a:fld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" y="787783"/>
            <a:ext cx="715206" cy="365125"/>
          </a:xfrm>
        </p:spPr>
        <p:txBody>
          <a:bodyPr/>
          <a:lstStyle/>
          <a:p>
            <a:fld id="{72687AB7-F14F-4C03-8039-07A54A11A21E}" type="slidenum">
              <a:rPr lang="en-GB" smtClean="0">
                <a:solidFill>
                  <a:sysClr val="windowText" lastClr="000000"/>
                </a:solidFill>
              </a:rPr>
              <a:pPr/>
              <a:t>99</a:t>
            </a:fld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718" y="1749610"/>
            <a:ext cx="823398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GB" sz="2400" b="1" dirty="0" smtClean="0">
                <a:solidFill>
                  <a:sysClr val="windowText" lastClr="000000"/>
                </a:solidFill>
              </a:rPr>
              <a:t>Case I): Electric Field Vectors Perpendicular to the Plane of Incidence: Transverse Electric (</a:t>
            </a:r>
            <a:r>
              <a:rPr lang="en-GB" sz="2400" b="1" i="1" dirty="0" smtClean="0">
                <a:solidFill>
                  <a:sysClr val="windowText" lastClr="000000"/>
                </a:solidFill>
              </a:rPr>
              <a:t>TE) Polarization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2731508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ysClr val="windowText" lastClr="000000"/>
                </a:solidFill>
              </a:rPr>
              <a:t>A monochromatic plane EM wave is incident on a boundary at z = 0 -in the x-y plane between two L/H/I media - at an oblique angle of incidence. 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ysClr val="windowText" lastClr="000000"/>
                </a:solidFill>
              </a:rPr>
              <a:t>The polarization of the incident EM wave is transverse (⊥ ) to the plane of incidence {containing the three wave-vectors and the unit normal to the boundary nˆ = +zˆ }).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ysClr val="windowText" lastClr="000000"/>
                </a:solidFill>
              </a:rPr>
              <a:t>The three B-field vectors are related to their respective E -field vectors by the right hand rule - all three B-field vectors lie in the x-z plane {the plane of incidence},</a:t>
            </a:r>
          </a:p>
        </p:txBody>
      </p:sp>
    </p:spTree>
    <p:extLst>
      <p:ext uri="{BB962C8B-B14F-4D97-AF65-F5344CB8AC3E}">
        <p14:creationId xmlns:p14="http://schemas.microsoft.com/office/powerpoint/2010/main" val="38504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22</TotalTime>
  <Words>5955</Words>
  <Application>Microsoft Macintosh PowerPoint</Application>
  <PresentationFormat>On-screen Show (4:3)</PresentationFormat>
  <Paragraphs>817</Paragraphs>
  <Slides>133</Slides>
  <Notes>127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4" baseType="lpstr">
      <vt:lpstr>Executive</vt:lpstr>
      <vt:lpstr>ELECTROMAGNETIC WAVES IN VACUUM</vt:lpstr>
      <vt:lpstr>ELECTROMAGNETIC WAVES IN VACUUM</vt:lpstr>
      <vt:lpstr>ELECTROMAGNETIC WAVES IN VACUUM ...</vt:lpstr>
      <vt:lpstr>ELECTROMAGNETIC WAVES IN VACCUM…</vt:lpstr>
      <vt:lpstr>ELECTROMAGNETIC WAVES IN VACUUM…</vt:lpstr>
      <vt:lpstr>MONOCHROMATIC EM PLANE WAVES</vt:lpstr>
      <vt:lpstr>MONOCHROMATIC EM PLANE WAVES</vt:lpstr>
      <vt:lpstr>MONOCHROMATIC EM PLANE WAVES</vt:lpstr>
      <vt:lpstr>MONOCHROMATIC EM PLANE WAVES</vt:lpstr>
      <vt:lpstr>MONOCHROMATIC EM PLANE WAVES</vt:lpstr>
      <vt:lpstr>MONOCHROMATIC EM PLANE WAVES</vt:lpstr>
      <vt:lpstr>MONOCHROMATIC EM PLANE WAVES</vt:lpstr>
      <vt:lpstr>MONOCHROMATIC EM PLANE WAVES</vt:lpstr>
      <vt:lpstr>MONOCHROMATIC EM PLANE WAVES…</vt:lpstr>
      <vt:lpstr>MONOCHROMATIC EM PLANE WAVES…</vt:lpstr>
      <vt:lpstr>MONOCHROMATIC EM PLANE WAVES…</vt:lpstr>
      <vt:lpstr>MONOCHROMATIC EM PLANE WAVES…</vt:lpstr>
      <vt:lpstr>MONOCHROMATIC EM PLANE WAVES…</vt:lpstr>
      <vt:lpstr>MONOCHROMATIC EM PLANE WAVES…</vt:lpstr>
      <vt:lpstr>MONOCHROMATIC EM PLANE WAVES…</vt:lpstr>
      <vt:lpstr>MONOCHROMATIC EM PLANE WAVES . . .</vt:lpstr>
      <vt:lpstr>MONOCHROMATIC EM PLANE WAVES…</vt:lpstr>
      <vt:lpstr>MONOCHROMATIC EM PLANE WAVES…</vt:lpstr>
      <vt:lpstr>Instantaneous Poynting’s Vector for a linearly polarized EM wave</vt:lpstr>
      <vt:lpstr>Instantaneous Poynting’s Vector for a linearly polarized EM wave</vt:lpstr>
      <vt:lpstr>Instantaneous Energy &amp; Linear Momentum &amp; Angular Momentum in EM Waves</vt:lpstr>
      <vt:lpstr>Instantaneous Energy &amp; Linear Momentum &amp; Angular Momentum in EM Waves</vt:lpstr>
      <vt:lpstr>Instantaneous Poynting’s Vector Associated with an EM Wave</vt:lpstr>
      <vt:lpstr>Instantaneous Poynting’s Vector Associated with an EM Wave</vt:lpstr>
      <vt:lpstr>Instantaneous Linear Momentum Density Associated with an EM Wave</vt:lpstr>
      <vt:lpstr>Instantaneous Angular Momentum Density Associated with an EM wave</vt:lpstr>
      <vt:lpstr>Instantaneous Power Associated with an EM wave</vt:lpstr>
      <vt:lpstr>Instantaneous Angular Momentum Density Associated with an EM wave</vt:lpstr>
      <vt:lpstr>Time-Averaged Quantities Associated with EM Waves</vt:lpstr>
      <vt:lpstr>Time-Averaged Quantities Associated with EM Waves</vt:lpstr>
      <vt:lpstr>Time-Averaged Quantities Associated with EM Waves</vt:lpstr>
      <vt:lpstr>Time-Averaged Quantities Associated with EM Waves</vt:lpstr>
      <vt:lpstr>Time-Averaged Quantities Associated with EM Waves</vt:lpstr>
      <vt:lpstr>Time-Averaged Quantities Associated with EM Waves</vt:lpstr>
      <vt:lpstr>Time-Averaged Quantities Associated with EM Waves</vt:lpstr>
      <vt:lpstr>ELECTROMAGNETIC WAVES IN Matter</vt:lpstr>
      <vt:lpstr>Electromagnetic Wave Propagation in Linear Media</vt:lpstr>
      <vt:lpstr>Electromagnetic Wave Propagation in Linear Media</vt:lpstr>
      <vt:lpstr>Electromagnetic Wave Propagation in Linear Media</vt:lpstr>
      <vt:lpstr>Electromagnetic Wave Propagation in Linear Media</vt:lpstr>
      <vt:lpstr>Electromagnetic Wave Propagation in Linear Media</vt:lpstr>
      <vt:lpstr>Electromagnetic Wave Propagation in Linear Media</vt:lpstr>
      <vt:lpstr>Electromagnetic Wave Propagation in Linear Media</vt:lpstr>
      <vt:lpstr>Electromagnetic Wave Propagation in Linear Media</vt:lpstr>
      <vt:lpstr>Electromagnetic Wave Propagation in Linear Media</vt:lpstr>
      <vt:lpstr>Electromagnetic Wave Propagation in Linear Media</vt:lpstr>
      <vt:lpstr>Electromagnetic Wave Propagation in Linear Media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Linear Polarized Plane EM Waves at Normal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Reflection &amp; Transmission of Monochromatic Plane EM Waves at Oblique Incidence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WAVES IN VACUUM</dc:title>
  <dc:creator>imranaashraf</dc:creator>
  <cp:lastModifiedBy>ICTS</cp:lastModifiedBy>
  <cp:revision>4</cp:revision>
  <dcterms:created xsi:type="dcterms:W3CDTF">2016-02-01T10:19:47Z</dcterms:created>
  <dcterms:modified xsi:type="dcterms:W3CDTF">2016-02-12T11:20:49Z</dcterms:modified>
</cp:coreProperties>
</file>