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2.bin" ContentType="application/vnd.openxmlformats-officedocument.oleObject"/>
  <Override PartName="/ppt/notesSlides/notesSlide6.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notesSlides/notesSlide7.xml" ContentType="application/vnd.openxmlformats-officedocument.presentationml.notesSlide+xml"/>
  <Override PartName="/ppt/embeddings/oleObject5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6.bin" ContentType="application/vnd.openxmlformats-officedocument.oleObject"/>
  <Override PartName="/ppt/notesSlides/notesSlide10.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notesSlides/notesSlide11.xml" ContentType="application/vnd.openxmlformats-officedocument.presentationml.notesSlide+xml"/>
  <Override PartName="/ppt/embeddings/oleObject61.bin" ContentType="application/vnd.openxmlformats-officedocument.oleObject"/>
  <Override PartName="/ppt/embeddings/oleObject62.bin" ContentType="application/vnd.openxmlformats-officedocument.oleObject"/>
  <Override PartName="/ppt/notesSlides/notesSlide12.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66.bin" ContentType="application/vnd.openxmlformats-officedocument.oleObject"/>
  <Override PartName="/ppt/embeddings/oleObject67.bin" ContentType="application/vnd.openxmlformats-officedocument.oleObject"/>
  <Override PartName="/ppt/notesSlides/notesSlide16.xml" ContentType="application/vnd.openxmlformats-officedocument.presentationml.notesSlide+xml"/>
  <Override PartName="/ppt/embeddings/oleObject68.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69.bin" ContentType="application/vnd.openxmlformats-officedocument.oleObject"/>
  <Override PartName="/ppt/notesSlides/notesSlide19.xml" ContentType="application/vnd.openxmlformats-officedocument.presentationml.notesSlide+xml"/>
  <Override PartName="/ppt/embeddings/oleObject70.bin" ContentType="application/vnd.openxmlformats-officedocument.oleObject"/>
  <Override PartName="/ppt/embeddings/oleObject71.bin" ContentType="application/vnd.openxmlformats-officedocument.oleObject"/>
  <Override PartName="/ppt/notesSlides/notesSlide20.xml" ContentType="application/vnd.openxmlformats-officedocument.presentationml.notesSlide+xml"/>
  <Override PartName="/ppt/embeddings/oleObject72.bin" ContentType="application/vnd.openxmlformats-officedocument.oleObject"/>
  <Override PartName="/ppt/notesSlides/notesSlide21.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notesSlides/notesSlide22.xml" ContentType="application/vnd.openxmlformats-officedocument.presentationml.notesSlide+xml"/>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2" r:id="rId26"/>
    <p:sldId id="283" r:id="rId27"/>
    <p:sldId id="284" r:id="rId28"/>
    <p:sldId id="285"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293" r:id="rId52"/>
    <p:sldId id="294" r:id="rId53"/>
    <p:sldId id="295" r:id="rId54"/>
    <p:sldId id="296" r:id="rId55"/>
    <p:sldId id="297" r:id="rId56"/>
    <p:sldId id="298" r:id="rId57"/>
    <p:sldId id="299" r:id="rId58"/>
    <p:sldId id="300" r:id="rId59"/>
    <p:sldId id="302" r:id="rId60"/>
    <p:sldId id="303" r:id="rId61"/>
    <p:sldId id="305" r:id="rId62"/>
    <p:sldId id="307" r:id="rId63"/>
    <p:sldId id="309" r:id="rId64"/>
    <p:sldId id="310" r:id="rId65"/>
    <p:sldId id="311" r:id="rId66"/>
    <p:sldId id="312" r:id="rId67"/>
    <p:sldId id="313" r:id="rId68"/>
    <p:sldId id="314" r:id="rId69"/>
    <p:sldId id="338" r:id="rId70"/>
    <p:sldId id="339" r:id="rId71"/>
    <p:sldId id="340" r:id="rId72"/>
    <p:sldId id="341" r:id="rId73"/>
    <p:sldId id="342" r:id="rId74"/>
    <p:sldId id="343" r:id="rId75"/>
    <p:sldId id="344" r:id="rId76"/>
    <p:sldId id="345" r:id="rId77"/>
    <p:sldId id="346" r:id="rId78"/>
    <p:sldId id="34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0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1" Type="http://schemas.openxmlformats.org/officeDocument/2006/relationships/image" Target="../media/image39.wmf"/><Relationship Id="rId2"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wmf"/><Relationship Id="rId1" Type="http://schemas.openxmlformats.org/officeDocument/2006/relationships/image" Target="../media/image81.wmf"/><Relationship Id="rId2" Type="http://schemas.openxmlformats.org/officeDocument/2006/relationships/image" Target="../media/image8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5.wmf"/><Relationship Id="rId2"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8.wmf"/><Relationship Id="rId2" Type="http://schemas.openxmlformats.org/officeDocument/2006/relationships/image" Target="../media/image89.wmf"/><Relationship Id="rId3" Type="http://schemas.openxmlformats.org/officeDocument/2006/relationships/image" Target="../media/image9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2.wmf"/><Relationship Id="rId2" Type="http://schemas.openxmlformats.org/officeDocument/2006/relationships/image" Target="../media/image9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6.png"/><Relationship Id="rId2" Type="http://schemas.openxmlformats.org/officeDocument/2006/relationships/image" Target="../media/image97.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1" Type="http://schemas.openxmlformats.org/officeDocument/2006/relationships/image" Target="../media/image100.wmf"/><Relationship Id="rId2" Type="http://schemas.openxmlformats.org/officeDocument/2006/relationships/image" Target="../media/image10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1" Type="http://schemas.openxmlformats.org/officeDocument/2006/relationships/image" Target="../media/image19.wmf"/><Relationship Id="rId2"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wmf"/><Relationship Id="rId2"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1" Type="http://schemas.openxmlformats.org/officeDocument/2006/relationships/image" Target="../media/image28.wmf"/><Relationship Id="rId2"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9E622-1765-43F8-88EF-557B035CBF84}" type="datetimeFigureOut">
              <a:rPr lang="en-US" smtClean="0"/>
              <a:t>12/02/2016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F3E79-C080-440A-AA3F-D57DDD77E380}" type="slidenum">
              <a:rPr lang="en-US" smtClean="0"/>
              <a:t>‹#›</a:t>
            </a:fld>
            <a:endParaRPr lang="en-US"/>
          </a:p>
        </p:txBody>
      </p:sp>
    </p:spTree>
    <p:extLst>
      <p:ext uri="{BB962C8B-B14F-4D97-AF65-F5344CB8AC3E}">
        <p14:creationId xmlns:p14="http://schemas.microsoft.com/office/powerpoint/2010/main" val="377026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3815B-365C-46E8-96FC-C37ECC938F03}" type="slidenum">
              <a:rPr lang="en-US" altLang="en-US"/>
              <a:pPr/>
              <a:t>46</a:t>
            </a:fld>
            <a:endParaRPr lang="en-US" alt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76811-BA4E-46C9-A6EB-A12DFFAE8135}" type="slidenum">
              <a:rPr lang="en-US" altLang="en-US"/>
              <a:pPr/>
              <a:t>56</a:t>
            </a:fld>
            <a:endParaRPr lang="en-US" alt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0001C-A72C-4E57-9DF9-33B84A15F270}" type="slidenum">
              <a:rPr lang="en-US" altLang="en-US"/>
              <a:pPr/>
              <a:t>57</a:t>
            </a:fld>
            <a:endParaRPr lang="en-US" alt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CDF92-5B74-4734-870E-227B88A0FD24}" type="slidenum">
              <a:rPr lang="en-US" altLang="en-US"/>
              <a:pPr/>
              <a:t>58</a:t>
            </a:fld>
            <a:endParaRPr lang="en-US" alt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1CAA13F-BD27-4486-AF50-B42D0FD43026}" type="slidenum">
              <a:rPr lang="en-US"/>
              <a:pPr/>
              <a:t>59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D53E72B-1BB0-48BE-B9C4-FACC3DC70183}" type="slidenum">
              <a:rPr lang="en-US"/>
              <a:pPr/>
              <a:t>60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AB52A3A-D670-40B6-A850-BFD37535AEEF}" type="slidenum">
              <a:rPr lang="en-US"/>
              <a:pPr/>
              <a:t>61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24D3C0A-0178-4015-9BC5-C565983E4FB7}" type="slidenum">
              <a:rPr lang="en-US"/>
              <a:pPr/>
              <a:t>62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3E0162-3F70-4981-8597-A40EFD3E4832}" type="slidenum">
              <a:rPr lang="en-US"/>
              <a:pPr/>
              <a:t>63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B59085-51D5-4E83-A237-386779A7DE42}" type="slidenum">
              <a:rPr lang="en-US"/>
              <a:pPr/>
              <a:t>64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E04674A-3120-4FB2-8103-D4E263CC6D07}" type="slidenum">
              <a:rPr lang="en-US"/>
              <a:pPr/>
              <a:t>65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0A120-BCA5-4AB9-A4AA-C4425573DE14}" type="slidenum">
              <a:rPr lang="en-US" altLang="en-US"/>
              <a:pPr/>
              <a:t>48</a:t>
            </a:fld>
            <a:endParaRPr lang="en-US" alt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AA667E-D8BA-4BFD-BC8A-D63A055487DE}" type="slidenum">
              <a:rPr lang="en-US"/>
              <a:pPr/>
              <a:t>66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9B5E87B-096B-463E-B2F6-4E3E883EAF0C}" type="slidenum">
              <a:rPr lang="en-US"/>
              <a:pPr/>
              <a:t>67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4C746A6-27C7-4669-9027-B0E1C0BD84CA}" type="slidenum">
              <a:rPr lang="en-US"/>
              <a:pPr/>
              <a:t>68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3202C-6D16-45C3-AE7E-1A1F4860C60E}" type="slidenum">
              <a:rPr lang="en-US" altLang="en-US"/>
              <a:pPr/>
              <a:t>49</a:t>
            </a:fld>
            <a:endParaRPr lang="en-US" alt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96D89-4430-432C-8979-3412515BE42C}" type="slidenum">
              <a:rPr lang="en-US" altLang="en-US"/>
              <a:pPr/>
              <a:t>50</a:t>
            </a:fld>
            <a:endParaRPr lang="en-US" alt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71327-10E8-4902-BC64-1B29530E0EC5}" type="slidenum">
              <a:rPr lang="en-US" altLang="en-US"/>
              <a:pPr/>
              <a:t>51</a:t>
            </a:fld>
            <a:endParaRPr lang="en-US" alt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DACD7-5879-44ED-8273-F63EDDC39F2F}" type="slidenum">
              <a:rPr lang="en-US" altLang="en-US"/>
              <a:pPr/>
              <a:t>52</a:t>
            </a:fld>
            <a:endParaRPr lang="en-US" alt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26CF3-95F2-4536-927A-157208EA8484}" type="slidenum">
              <a:rPr lang="en-US" altLang="en-US"/>
              <a:pPr/>
              <a:t>53</a:t>
            </a:fld>
            <a:endParaRPr lang="en-US" altLang="en-US"/>
          </a:p>
        </p:txBody>
      </p:sp>
      <p:sp>
        <p:nvSpPr>
          <p:cNvPr id="640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0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4ED64-EA14-4340-98C2-EE2D67BB74B4}" type="slidenum">
              <a:rPr lang="en-US" altLang="en-US"/>
              <a:pPr/>
              <a:t>54</a:t>
            </a:fld>
            <a:endParaRPr lang="en-US" alt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F7A81-5511-40FE-AD77-57F64A13A515}" type="slidenum">
              <a:rPr lang="en-US" altLang="en-US"/>
              <a:pPr/>
              <a:t>55</a:t>
            </a:fld>
            <a:endParaRPr lang="en-US" alt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C06A1A9-1D79-41DC-8AC1-7508043EB20B}" type="datetimeFigureOut">
              <a:rPr lang="en-US" smtClean="0"/>
              <a:t>12/02/2016</a:t>
            </a:fld>
            <a:endParaRPr lang="en-US"/>
          </a:p>
        </p:txBody>
      </p:sp>
      <p:sp>
        <p:nvSpPr>
          <p:cNvPr id="23" name="Slide Number Placeholder 22"/>
          <p:cNvSpPr>
            <a:spLocks noGrp="1"/>
          </p:cNvSpPr>
          <p:nvPr>
            <p:ph type="sldNum" sz="quarter" idx="11"/>
          </p:nvPr>
        </p:nvSpPr>
        <p:spPr/>
        <p:txBody>
          <a:bodyPr/>
          <a:lstStyle/>
          <a:p>
            <a:fld id="{1A6FE3C4-3654-42D9-A4AC-54E5A97035B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6A1A9-1D79-41DC-8AC1-7508043EB20B}" type="datetimeFigureOut">
              <a:rPr lang="en-US" smtClean="0"/>
              <a:t>12/02/2016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E3C4-3654-42D9-A4AC-54E5A97035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6A1A9-1D79-41DC-8AC1-7508043EB20B}" type="datetimeFigureOut">
              <a:rPr lang="en-US" smtClean="0"/>
              <a:t>12/02/2016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FE3C4-3654-42D9-A4AC-54E5A97035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62FF79BB-125A-4A31-92D4-94239061AD4F}" type="datetime1">
              <a:rPr lang="en-US"/>
              <a:pPr>
                <a:defRPr/>
              </a:pPr>
              <a:t>12/02/2016</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783DC2C1-82A3-4E2E-BF56-2CAC36B8C96C}" type="slidenum">
              <a:rPr lang="x-none" altLang="en-US"/>
              <a:pPr/>
              <a:t>‹#›</a:t>
            </a:fld>
            <a:endParaRPr lang="en-US" altLang="en-US"/>
          </a:p>
        </p:txBody>
      </p:sp>
    </p:spTree>
    <p:extLst>
      <p:ext uri="{BB962C8B-B14F-4D97-AF65-F5344CB8AC3E}">
        <p14:creationId xmlns:p14="http://schemas.microsoft.com/office/powerpoint/2010/main" val="189564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B21C11-8846-45DE-AAFE-BE91F0EE551E}" type="slidenum">
              <a:rPr lang="en-US" altLang="en-US"/>
              <a:pPr/>
              <a:t>‹#›</a:t>
            </a:fld>
            <a:endParaRPr lang="en-US" altLang="en-US"/>
          </a:p>
        </p:txBody>
      </p:sp>
    </p:spTree>
    <p:extLst>
      <p:ext uri="{BB962C8B-B14F-4D97-AF65-F5344CB8AC3E}">
        <p14:creationId xmlns:p14="http://schemas.microsoft.com/office/powerpoint/2010/main" val="252421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AC06A1A9-1D79-41DC-8AC1-7508043EB20B}" type="datetimeFigureOut">
              <a:rPr lang="en-US" smtClean="0"/>
              <a:t>12/02/2016</a:t>
            </a:fld>
            <a:endParaRPr lang="en-US"/>
          </a:p>
        </p:txBody>
      </p:sp>
      <p:sp>
        <p:nvSpPr>
          <p:cNvPr id="19" name="Slide Number Placeholder 18"/>
          <p:cNvSpPr>
            <a:spLocks noGrp="1"/>
          </p:cNvSpPr>
          <p:nvPr>
            <p:ph type="sldNum" sz="quarter" idx="15"/>
          </p:nvPr>
        </p:nvSpPr>
        <p:spPr/>
        <p:txBody>
          <a:bodyPr/>
          <a:lstStyle/>
          <a:p>
            <a:fld id="{1A6FE3C4-3654-42D9-A4AC-54E5A97035B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AC06A1A9-1D79-41DC-8AC1-7508043EB20B}" type="datetimeFigureOut">
              <a:rPr lang="en-US" smtClean="0"/>
              <a:t>12/02/2016</a:t>
            </a:fld>
            <a:endParaRPr lang="en-US"/>
          </a:p>
        </p:txBody>
      </p:sp>
      <p:sp>
        <p:nvSpPr>
          <p:cNvPr id="20" name="Slide Number Placeholder 19"/>
          <p:cNvSpPr>
            <a:spLocks noGrp="1"/>
          </p:cNvSpPr>
          <p:nvPr>
            <p:ph type="sldNum" sz="quarter" idx="11"/>
          </p:nvPr>
        </p:nvSpPr>
        <p:spPr/>
        <p:txBody>
          <a:bodyPr/>
          <a:lstStyle/>
          <a:p>
            <a:fld id="{1A6FE3C4-3654-42D9-A4AC-54E5A97035B5}"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AC06A1A9-1D79-41DC-8AC1-7508043EB20B}" type="datetimeFigureOut">
              <a:rPr lang="en-US" smtClean="0"/>
              <a:t>12/02/2016</a:t>
            </a:fld>
            <a:endParaRPr lang="en-US"/>
          </a:p>
        </p:txBody>
      </p:sp>
      <p:sp>
        <p:nvSpPr>
          <p:cNvPr id="25" name="Slide Number Placeholder 24"/>
          <p:cNvSpPr>
            <a:spLocks noGrp="1"/>
          </p:cNvSpPr>
          <p:nvPr>
            <p:ph type="sldNum" sz="quarter" idx="16"/>
          </p:nvPr>
        </p:nvSpPr>
        <p:spPr/>
        <p:txBody>
          <a:bodyPr/>
          <a:lstStyle/>
          <a:p>
            <a:fld id="{1A6FE3C4-3654-42D9-A4AC-54E5A97035B5}"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AC06A1A9-1D79-41DC-8AC1-7508043EB20B}" type="datetimeFigureOut">
              <a:rPr lang="en-US" smtClean="0"/>
              <a:t>12/02/2016</a:t>
            </a:fld>
            <a:endParaRPr lang="en-US"/>
          </a:p>
        </p:txBody>
      </p:sp>
      <p:sp>
        <p:nvSpPr>
          <p:cNvPr id="24" name="Slide Number Placeholder 23"/>
          <p:cNvSpPr>
            <a:spLocks noGrp="1"/>
          </p:cNvSpPr>
          <p:nvPr>
            <p:ph type="sldNum" sz="quarter" idx="17"/>
          </p:nvPr>
        </p:nvSpPr>
        <p:spPr/>
        <p:txBody>
          <a:bodyPr/>
          <a:lstStyle/>
          <a:p>
            <a:fld id="{1A6FE3C4-3654-42D9-A4AC-54E5A97035B5}"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C06A1A9-1D79-41DC-8AC1-7508043EB20B}" type="datetimeFigureOut">
              <a:rPr lang="en-US" smtClean="0"/>
              <a:t>12/02/2016</a:t>
            </a:fld>
            <a:endParaRPr lang="en-US"/>
          </a:p>
        </p:txBody>
      </p:sp>
      <p:sp>
        <p:nvSpPr>
          <p:cNvPr id="14" name="Slide Number Placeholder 13"/>
          <p:cNvSpPr>
            <a:spLocks noGrp="1"/>
          </p:cNvSpPr>
          <p:nvPr>
            <p:ph type="sldNum" sz="quarter" idx="11"/>
          </p:nvPr>
        </p:nvSpPr>
        <p:spPr/>
        <p:txBody>
          <a:bodyPr/>
          <a:lstStyle/>
          <a:p>
            <a:fld id="{1A6FE3C4-3654-42D9-A4AC-54E5A97035B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C06A1A9-1D79-41DC-8AC1-7508043EB20B}" type="datetimeFigureOut">
              <a:rPr lang="en-US" smtClean="0"/>
              <a:t>12/02/2016</a:t>
            </a:fld>
            <a:endParaRPr lang="en-US"/>
          </a:p>
        </p:txBody>
      </p:sp>
      <p:sp>
        <p:nvSpPr>
          <p:cNvPr id="12" name="Slide Number Placeholder 11"/>
          <p:cNvSpPr>
            <a:spLocks noGrp="1"/>
          </p:cNvSpPr>
          <p:nvPr>
            <p:ph type="sldNum" sz="quarter" idx="11"/>
          </p:nvPr>
        </p:nvSpPr>
        <p:spPr/>
        <p:txBody>
          <a:bodyPr/>
          <a:lstStyle/>
          <a:p>
            <a:fld id="{1A6FE3C4-3654-42D9-A4AC-54E5A97035B5}"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AC06A1A9-1D79-41DC-8AC1-7508043EB20B}" type="datetimeFigureOut">
              <a:rPr lang="en-US" smtClean="0"/>
              <a:t>12/02/2016</a:t>
            </a:fld>
            <a:endParaRPr lang="en-US"/>
          </a:p>
        </p:txBody>
      </p:sp>
      <p:sp>
        <p:nvSpPr>
          <p:cNvPr id="18" name="Slide Number Placeholder 17"/>
          <p:cNvSpPr>
            <a:spLocks noGrp="1"/>
          </p:cNvSpPr>
          <p:nvPr>
            <p:ph type="sldNum" sz="quarter" idx="16"/>
          </p:nvPr>
        </p:nvSpPr>
        <p:spPr/>
        <p:txBody>
          <a:bodyPr/>
          <a:lstStyle/>
          <a:p>
            <a:fld id="{1A6FE3C4-3654-42D9-A4AC-54E5A97035B5}"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AC06A1A9-1D79-41DC-8AC1-7508043EB20B}" type="datetimeFigureOut">
              <a:rPr lang="en-US" smtClean="0"/>
              <a:t>12/02/2016</a:t>
            </a:fld>
            <a:endParaRPr lang="en-US"/>
          </a:p>
        </p:txBody>
      </p:sp>
      <p:sp>
        <p:nvSpPr>
          <p:cNvPr id="20" name="Slide Number Placeholder 19"/>
          <p:cNvSpPr>
            <a:spLocks noGrp="1"/>
          </p:cNvSpPr>
          <p:nvPr>
            <p:ph type="sldNum" sz="quarter" idx="15"/>
          </p:nvPr>
        </p:nvSpPr>
        <p:spPr/>
        <p:txBody>
          <a:bodyPr/>
          <a:lstStyle/>
          <a:p>
            <a:fld id="{1A6FE3C4-3654-42D9-A4AC-54E5A97035B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C06A1A9-1D79-41DC-8AC1-7508043EB20B}" type="datetimeFigureOut">
              <a:rPr lang="en-US" smtClean="0"/>
              <a:t>12/02/2016</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1A6FE3C4-3654-42D9-A4AC-54E5A97035B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wmf"/><Relationship Id="rId5" Type="http://schemas.openxmlformats.org/officeDocument/2006/relationships/oleObject" Target="../embeddings/oleObject3.bin"/><Relationship Id="rId6" Type="http://schemas.openxmlformats.org/officeDocument/2006/relationships/image" Target="../media/image6.wmf"/><Relationship Id="rId7" Type="http://schemas.openxmlformats.org/officeDocument/2006/relationships/oleObject" Target="../embeddings/oleObject4.bin"/><Relationship Id="rId8"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wmf"/><Relationship Id="rId5" Type="http://schemas.openxmlformats.org/officeDocument/2006/relationships/oleObject" Target="../embeddings/oleObject6.bin"/><Relationship Id="rId6"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0.wmf"/><Relationship Id="rId5" Type="http://schemas.openxmlformats.org/officeDocument/2006/relationships/oleObject" Target="../embeddings/oleObject8.bin"/><Relationship Id="rId6" Type="http://schemas.openxmlformats.org/officeDocument/2006/relationships/image" Target="../media/image11.wmf"/><Relationship Id="rId7" Type="http://schemas.openxmlformats.org/officeDocument/2006/relationships/oleObject" Target="../embeddings/oleObject9.bin"/><Relationship Id="rId8"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wmf"/><Relationship Id="rId5" Type="http://schemas.openxmlformats.org/officeDocument/2006/relationships/oleObject" Target="../embeddings/oleObject11.bin"/><Relationship Id="rId6" Type="http://schemas.openxmlformats.org/officeDocument/2006/relationships/image" Target="../media/image14.wmf"/><Relationship Id="rId7" Type="http://schemas.openxmlformats.org/officeDocument/2006/relationships/oleObject" Target="../embeddings/oleObject12.bin"/><Relationship Id="rId8"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6.wmf"/><Relationship Id="rId5" Type="http://schemas.openxmlformats.org/officeDocument/2006/relationships/oleObject" Target="../embeddings/oleObject14.bin"/><Relationship Id="rId6" Type="http://schemas.openxmlformats.org/officeDocument/2006/relationships/image" Target="../media/image17.wmf"/><Relationship Id="rId7" Type="http://schemas.openxmlformats.org/officeDocument/2006/relationships/oleObject" Target="../embeddings/oleObject15.bin"/><Relationship Id="rId8"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9.wmf"/><Relationship Id="rId5" Type="http://schemas.openxmlformats.org/officeDocument/2006/relationships/oleObject" Target="../embeddings/oleObject17.bin"/><Relationship Id="rId6" Type="http://schemas.openxmlformats.org/officeDocument/2006/relationships/image" Target="../media/image20.wmf"/><Relationship Id="rId7" Type="http://schemas.openxmlformats.org/officeDocument/2006/relationships/oleObject" Target="../embeddings/oleObject18.bin"/><Relationship Id="rId8" Type="http://schemas.openxmlformats.org/officeDocument/2006/relationships/image" Target="../media/image21.wmf"/><Relationship Id="rId9" Type="http://schemas.openxmlformats.org/officeDocument/2006/relationships/oleObject" Target="../embeddings/oleObject19.bin"/><Relationship Id="rId10" Type="http://schemas.openxmlformats.org/officeDocument/2006/relationships/image" Target="../media/image2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27.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3.wmf"/><Relationship Id="rId5" Type="http://schemas.openxmlformats.org/officeDocument/2006/relationships/oleObject" Target="../embeddings/oleObject21.bin"/><Relationship Id="rId6" Type="http://schemas.openxmlformats.org/officeDocument/2006/relationships/image" Target="../media/image24.wmf"/><Relationship Id="rId7" Type="http://schemas.openxmlformats.org/officeDocument/2006/relationships/oleObject" Target="../embeddings/oleObject22.bin"/><Relationship Id="rId8" Type="http://schemas.openxmlformats.org/officeDocument/2006/relationships/image" Target="../media/image25.wmf"/><Relationship Id="rId9" Type="http://schemas.openxmlformats.org/officeDocument/2006/relationships/oleObject" Target="../embeddings/oleObject23.bin"/><Relationship Id="rId10" Type="http://schemas.openxmlformats.org/officeDocument/2006/relationships/image" Target="../media/image26.w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3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8.wmf"/><Relationship Id="rId5" Type="http://schemas.openxmlformats.org/officeDocument/2006/relationships/oleObject" Target="../embeddings/oleObject26.bin"/><Relationship Id="rId6" Type="http://schemas.openxmlformats.org/officeDocument/2006/relationships/image" Target="../media/image29.wmf"/><Relationship Id="rId7" Type="http://schemas.openxmlformats.org/officeDocument/2006/relationships/oleObject" Target="../embeddings/oleObject27.bin"/><Relationship Id="rId8" Type="http://schemas.openxmlformats.org/officeDocument/2006/relationships/image" Target="../media/image30.wmf"/><Relationship Id="rId9" Type="http://schemas.openxmlformats.org/officeDocument/2006/relationships/oleObject" Target="../embeddings/oleObject28.bin"/><Relationship Id="rId10"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3.wmf"/><Relationship Id="rId5" Type="http://schemas.openxmlformats.org/officeDocument/2006/relationships/oleObject" Target="../embeddings/oleObject31.bin"/><Relationship Id="rId6" Type="http://schemas.openxmlformats.org/officeDocument/2006/relationships/image" Target="../media/image34.wmf"/><Relationship Id="rId7" Type="http://schemas.openxmlformats.org/officeDocument/2006/relationships/oleObject" Target="../embeddings/oleObject32.bin"/><Relationship Id="rId8" Type="http://schemas.openxmlformats.org/officeDocument/2006/relationships/image" Target="../media/image35.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36.wmf"/><Relationship Id="rId5" Type="http://schemas.openxmlformats.org/officeDocument/2006/relationships/oleObject" Target="../embeddings/oleObject34.bin"/><Relationship Id="rId6" Type="http://schemas.openxmlformats.org/officeDocument/2006/relationships/image" Target="../media/image37.wmf"/><Relationship Id="rId7" Type="http://schemas.openxmlformats.org/officeDocument/2006/relationships/oleObject" Target="../embeddings/oleObject35.bin"/><Relationship Id="rId8" Type="http://schemas.openxmlformats.org/officeDocument/2006/relationships/image" Target="../media/image38.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39.wmf"/><Relationship Id="rId5" Type="http://schemas.openxmlformats.org/officeDocument/2006/relationships/oleObject" Target="../embeddings/oleObject37.bin"/><Relationship Id="rId6" Type="http://schemas.openxmlformats.org/officeDocument/2006/relationships/image" Target="../media/image40.wmf"/><Relationship Id="rId7" Type="http://schemas.openxmlformats.org/officeDocument/2006/relationships/oleObject" Target="../embeddings/oleObject38.bin"/><Relationship Id="rId8" Type="http://schemas.openxmlformats.org/officeDocument/2006/relationships/image" Target="../media/image41.wmf"/><Relationship Id="rId9" Type="http://schemas.openxmlformats.org/officeDocument/2006/relationships/oleObject" Target="../embeddings/oleObject39.bin"/><Relationship Id="rId10" Type="http://schemas.openxmlformats.org/officeDocument/2006/relationships/image" Target="../media/image4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43.wmf"/><Relationship Id="rId5" Type="http://schemas.openxmlformats.org/officeDocument/2006/relationships/oleObject" Target="../embeddings/oleObject41.bin"/><Relationship Id="rId6" Type="http://schemas.openxmlformats.org/officeDocument/2006/relationships/image" Target="../media/image44.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5.wmf"/><Relationship Id="rId5" Type="http://schemas.openxmlformats.org/officeDocument/2006/relationships/oleObject" Target="../embeddings/oleObject43.bin"/><Relationship Id="rId6" Type="http://schemas.openxmlformats.org/officeDocument/2006/relationships/image" Target="../media/image46.wmf"/><Relationship Id="rId1" Type="http://schemas.openxmlformats.org/officeDocument/2006/relationships/vmlDrawing" Target="../drawings/vmlDrawing14.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47.wmf"/><Relationship Id="rId5" Type="http://schemas.openxmlformats.org/officeDocument/2006/relationships/oleObject" Target="../embeddings/oleObject45.bin"/><Relationship Id="rId6" Type="http://schemas.openxmlformats.org/officeDocument/2006/relationships/image" Target="../media/image48.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49.wmf"/><Relationship Id="rId5" Type="http://schemas.openxmlformats.org/officeDocument/2006/relationships/oleObject" Target="../embeddings/oleObject47.bin"/><Relationship Id="rId6" Type="http://schemas.openxmlformats.org/officeDocument/2006/relationships/image" Target="../media/image50.wmf"/><Relationship Id="rId7" Type="http://schemas.openxmlformats.org/officeDocument/2006/relationships/oleObject" Target="../embeddings/oleObject48.bin"/><Relationship Id="rId8" Type="http://schemas.openxmlformats.org/officeDocument/2006/relationships/image" Target="../media/image51.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3.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4" Type="http://schemas.openxmlformats.org/officeDocument/2006/relationships/image" Target="../media/image54.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6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audio" Target="../media/audio6.wav"/><Relationship Id="rId5" Type="http://schemas.openxmlformats.org/officeDocument/2006/relationships/image" Target="../media/image63.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9.bin"/><Relationship Id="rId5" Type="http://schemas.openxmlformats.org/officeDocument/2006/relationships/image" Target="../media/image68.wmf"/><Relationship Id="rId6" Type="http://schemas.openxmlformats.org/officeDocument/2006/relationships/oleObject" Target="../embeddings/oleObject50.bin"/><Relationship Id="rId7" Type="http://schemas.openxmlformats.org/officeDocument/2006/relationships/image" Target="../media/image69.wmf"/><Relationship Id="rId8" Type="http://schemas.openxmlformats.org/officeDocument/2006/relationships/oleObject" Target="../embeddings/oleObject51.bin"/><Relationship Id="rId9" Type="http://schemas.openxmlformats.org/officeDocument/2006/relationships/image" Target="../media/image70.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2.bin"/><Relationship Id="rId5" Type="http://schemas.openxmlformats.org/officeDocument/2006/relationships/image" Target="../media/image74.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3.bin"/><Relationship Id="rId5" Type="http://schemas.openxmlformats.org/officeDocument/2006/relationships/image" Target="../media/image75.wmf"/><Relationship Id="rId6" Type="http://schemas.openxmlformats.org/officeDocument/2006/relationships/oleObject" Target="../embeddings/oleObject54.bin"/><Relationship Id="rId7" Type="http://schemas.openxmlformats.org/officeDocument/2006/relationships/image" Target="../media/image76.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8.png"/><Relationship Id="rId5" Type="http://schemas.openxmlformats.org/officeDocument/2006/relationships/oleObject" Target="../embeddings/oleObject55.bin"/><Relationship Id="rId6" Type="http://schemas.openxmlformats.org/officeDocument/2006/relationships/image" Target="../media/image77.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6.bin"/><Relationship Id="rId5" Type="http://schemas.openxmlformats.org/officeDocument/2006/relationships/image" Target="../media/image80.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7.bin"/><Relationship Id="rId5" Type="http://schemas.openxmlformats.org/officeDocument/2006/relationships/image" Target="../media/image81.wmf"/><Relationship Id="rId6" Type="http://schemas.openxmlformats.org/officeDocument/2006/relationships/oleObject" Target="../embeddings/oleObject58.bin"/><Relationship Id="rId7" Type="http://schemas.openxmlformats.org/officeDocument/2006/relationships/image" Target="../media/image82.wmf"/><Relationship Id="rId8" Type="http://schemas.openxmlformats.org/officeDocument/2006/relationships/oleObject" Target="../embeddings/oleObject59.bin"/><Relationship Id="rId9" Type="http://schemas.openxmlformats.org/officeDocument/2006/relationships/image" Target="../media/image83.wmf"/><Relationship Id="rId10" Type="http://schemas.openxmlformats.org/officeDocument/2006/relationships/oleObject" Target="../embeddings/oleObject60.bin"/><Relationship Id="rId11" Type="http://schemas.openxmlformats.org/officeDocument/2006/relationships/image" Target="../media/image84.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1.bin"/><Relationship Id="rId5" Type="http://schemas.openxmlformats.org/officeDocument/2006/relationships/image" Target="../media/image85.wmf"/><Relationship Id="rId6" Type="http://schemas.openxmlformats.org/officeDocument/2006/relationships/oleObject" Target="../embeddings/oleObject62.bin"/><Relationship Id="rId7" Type="http://schemas.openxmlformats.org/officeDocument/2006/relationships/image" Target="../media/image86.wmf"/><Relationship Id="rId8" Type="http://schemas.openxmlformats.org/officeDocument/2006/relationships/image" Target="../media/image87.png"/><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3.bin"/><Relationship Id="rId5" Type="http://schemas.openxmlformats.org/officeDocument/2006/relationships/image" Target="../media/image88.wmf"/><Relationship Id="rId6" Type="http://schemas.openxmlformats.org/officeDocument/2006/relationships/oleObject" Target="../embeddings/oleObject64.bin"/><Relationship Id="rId7" Type="http://schemas.openxmlformats.org/officeDocument/2006/relationships/image" Target="../media/image89.wmf"/><Relationship Id="rId8" Type="http://schemas.openxmlformats.org/officeDocument/2006/relationships/oleObject" Target="../embeddings/oleObject65.bin"/><Relationship Id="rId9" Type="http://schemas.openxmlformats.org/officeDocument/2006/relationships/image" Target="../media/image90.wmf"/><Relationship Id="rId10" Type="http://schemas.openxmlformats.org/officeDocument/2006/relationships/image" Target="../media/image91.png"/><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66.bin"/><Relationship Id="rId5" Type="http://schemas.openxmlformats.org/officeDocument/2006/relationships/image" Target="../media/image92.wmf"/><Relationship Id="rId6" Type="http://schemas.openxmlformats.org/officeDocument/2006/relationships/oleObject" Target="../embeddings/oleObject67.bin"/><Relationship Id="rId7" Type="http://schemas.openxmlformats.org/officeDocument/2006/relationships/image" Target="../media/image93.png"/><Relationship Id="rId1" Type="http://schemas.openxmlformats.org/officeDocument/2006/relationships/vmlDrawing" Target="../drawings/vmlDrawing25.vml"/><Relationship Id="rId2"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8.bin"/><Relationship Id="rId5" Type="http://schemas.openxmlformats.org/officeDocument/2006/relationships/image" Target="../media/image94.png"/><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69.bin"/><Relationship Id="rId5" Type="http://schemas.openxmlformats.org/officeDocument/2006/relationships/image" Target="../media/image95.png"/><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70.bin"/><Relationship Id="rId5" Type="http://schemas.openxmlformats.org/officeDocument/2006/relationships/image" Target="../media/image96.png"/><Relationship Id="rId6" Type="http://schemas.openxmlformats.org/officeDocument/2006/relationships/oleObject" Target="../embeddings/oleObject71.bin"/><Relationship Id="rId7" Type="http://schemas.openxmlformats.org/officeDocument/2006/relationships/image" Target="../media/image97.png"/><Relationship Id="rId1" Type="http://schemas.openxmlformats.org/officeDocument/2006/relationships/vmlDrawing" Target="../drawings/vmlDrawing28.vml"/><Relationship Id="rId2"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72.bin"/><Relationship Id="rId5" Type="http://schemas.openxmlformats.org/officeDocument/2006/relationships/image" Target="../media/image98.wmf"/><Relationship Id="rId6" Type="http://schemas.openxmlformats.org/officeDocument/2006/relationships/image" Target="../media/image99.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1" Type="http://schemas.openxmlformats.org/officeDocument/2006/relationships/image" Target="../media/image103.wmf"/><Relationship Id="rId12" Type="http://schemas.openxmlformats.org/officeDocument/2006/relationships/oleObject" Target="../embeddings/oleObject77.bin"/><Relationship Id="rId13" Type="http://schemas.openxmlformats.org/officeDocument/2006/relationships/image" Target="../media/image104.wmf"/><Relationship Id="rId1" Type="http://schemas.openxmlformats.org/officeDocument/2006/relationships/vmlDrawing" Target="../drawings/vmlDrawing30.v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oleObject" Target="../embeddings/oleObject73.bin"/><Relationship Id="rId5" Type="http://schemas.openxmlformats.org/officeDocument/2006/relationships/image" Target="../media/image100.wmf"/><Relationship Id="rId6" Type="http://schemas.openxmlformats.org/officeDocument/2006/relationships/oleObject" Target="../embeddings/oleObject74.bin"/><Relationship Id="rId7" Type="http://schemas.openxmlformats.org/officeDocument/2006/relationships/image" Target="../media/image101.wmf"/><Relationship Id="rId8" Type="http://schemas.openxmlformats.org/officeDocument/2006/relationships/oleObject" Target="../embeddings/oleObject75.bin"/><Relationship Id="rId9" Type="http://schemas.openxmlformats.org/officeDocument/2006/relationships/image" Target="../media/image102.wmf"/><Relationship Id="rId10" Type="http://schemas.openxmlformats.org/officeDocument/2006/relationships/oleObject" Target="../embeddings/oleObject76.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105.w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106.w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107.wmf"/><Relationship Id="rId1" Type="http://schemas.openxmlformats.org/officeDocument/2006/relationships/vmlDrawing" Target="../drawings/vmlDrawing33.vml"/><Relationship Id="rId2"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108.wmf"/><Relationship Id="rId1" Type="http://schemas.openxmlformats.org/officeDocument/2006/relationships/vmlDrawing" Target="../drawings/vmlDrawing34.vml"/><Relationship Id="rId2"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109.wmf"/><Relationship Id="rId1" Type="http://schemas.openxmlformats.org/officeDocument/2006/relationships/vmlDrawing" Target="../drawings/vmlDrawing35.vml"/><Relationship Id="rId2"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110.wmf"/><Relationship Id="rId1" Type="http://schemas.openxmlformats.org/officeDocument/2006/relationships/vmlDrawing" Target="../drawings/vmlDrawing36.vml"/><Relationship Id="rId2"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4.bin"/><Relationship Id="rId4" Type="http://schemas.openxmlformats.org/officeDocument/2006/relationships/image" Target="../media/image111.w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8639174" cy="3733800"/>
          </a:xfrm>
        </p:spPr>
        <p:txBody>
          <a:bodyPr>
            <a:normAutofit/>
          </a:bodyPr>
          <a:lstStyle/>
          <a:p>
            <a:r>
              <a:rPr lang="en-US" altLang="en-US" sz="3200" dirty="0"/>
              <a:t>DR. IMRANA ASHRAF ZAHID</a:t>
            </a:r>
          </a:p>
          <a:p>
            <a:endParaRPr lang="en-US" sz="3200" dirty="0"/>
          </a:p>
        </p:txBody>
      </p:sp>
      <p:sp>
        <p:nvSpPr>
          <p:cNvPr id="2" name="Title 1"/>
          <p:cNvSpPr>
            <a:spLocks noGrp="1"/>
          </p:cNvSpPr>
          <p:nvPr>
            <p:ph type="title"/>
          </p:nvPr>
        </p:nvSpPr>
        <p:spPr/>
        <p:txBody>
          <a:bodyPr>
            <a:normAutofit fontScale="90000"/>
          </a:bodyPr>
          <a:lstStyle/>
          <a:p>
            <a:r>
              <a:rPr lang="en-US" altLang="en-US" dirty="0">
                <a:latin typeface="Arial Black" panose="020B0A04020102020204" pitchFamily="34" charset="0"/>
              </a:rPr>
              <a:t>QUANTUM ELECTRONICS LECTURE NOTES</a:t>
            </a:r>
            <a:endParaRPr lang="en-US" dirty="0"/>
          </a:p>
        </p:txBody>
      </p:sp>
    </p:spTree>
    <p:extLst>
      <p:ext uri="{BB962C8B-B14F-4D97-AF65-F5344CB8AC3E}">
        <p14:creationId xmlns:p14="http://schemas.microsoft.com/office/powerpoint/2010/main" val="31970652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066800"/>
            <a:ext cx="7680960" cy="5501640"/>
          </a:xfrm>
        </p:spPr>
        <p:txBody>
          <a:bodyPr>
            <a:normAutofit/>
          </a:bodyPr>
          <a:lstStyle/>
          <a:p>
            <a:pPr marL="457200" indent="-457200">
              <a:buFont typeface="Wingdings" panose="05000000000000000000" pitchFamily="2" charset="2"/>
              <a:buChar char="Ø"/>
            </a:pPr>
            <a:r>
              <a:rPr lang="en-US" altLang="en-US" sz="3200" dirty="0"/>
              <a:t>The probability of finding the system in volume element </a:t>
            </a:r>
            <a:r>
              <a:rPr lang="en-US" altLang="en-US" sz="3200" i="1" dirty="0"/>
              <a:t>d</a:t>
            </a:r>
            <a:r>
              <a:rPr lang="en-US" altLang="en-US" sz="3200" i="1" baseline="30000" dirty="0"/>
              <a:t>3</a:t>
            </a:r>
            <a:r>
              <a:rPr lang="en-US" altLang="en-US" sz="3200" i="1" dirty="0"/>
              <a:t>r</a:t>
            </a:r>
            <a:r>
              <a:rPr lang="en-US" altLang="en-US" sz="3200" dirty="0"/>
              <a:t> </a:t>
            </a:r>
            <a:r>
              <a:rPr lang="en-US" altLang="en-US" sz="3200" dirty="0" smtClean="0"/>
              <a:t>is</a:t>
            </a:r>
          </a:p>
          <a:p>
            <a:pPr marL="457200" indent="-457200">
              <a:buFont typeface="Wingdings" panose="05000000000000000000" pitchFamily="2" charset="2"/>
              <a:buChar char="Ø"/>
            </a:pPr>
            <a:endParaRPr lang="en-US" sz="3200" dirty="0" smtClean="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altLang="en-US" sz="3200" dirty="0"/>
              <a:t>If system exist, its probability of being </a:t>
            </a:r>
            <a:r>
              <a:rPr lang="en-US" altLang="en-US" sz="3200" dirty="0" smtClean="0"/>
              <a:t>somewhere </a:t>
            </a:r>
            <a:r>
              <a:rPr lang="en-US" altLang="en-US" sz="3200" dirty="0"/>
              <a:t>has to equal </a:t>
            </a:r>
            <a:r>
              <a:rPr lang="en-US" altLang="en-US" sz="3200" dirty="0" smtClean="0"/>
              <a:t>1</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smtClean="0"/>
          </a:p>
        </p:txBody>
      </p:sp>
      <p:sp>
        <p:nvSpPr>
          <p:cNvPr id="3" name="Title 2"/>
          <p:cNvSpPr>
            <a:spLocks noGrp="1"/>
          </p:cNvSpPr>
          <p:nvPr>
            <p:ph type="title"/>
          </p:nvPr>
        </p:nvSpPr>
        <p:spPr>
          <a:xfrm>
            <a:off x="457200" y="13855"/>
            <a:ext cx="7680960" cy="1828800"/>
          </a:xfrm>
        </p:spPr>
        <p:txBody>
          <a:bodyPr>
            <a:normAutofit fontScale="90000"/>
          </a:bodyPr>
          <a:lstStyle/>
          <a:p>
            <a:r>
              <a:rPr lang="en-US" altLang="en-US" b="1" dirty="0">
                <a:latin typeface="Arial Black" panose="020B0A04020102020204" pitchFamily="34" charset="0"/>
              </a:rPr>
              <a:t>Probability</a:t>
            </a:r>
            <a:br>
              <a:rPr lang="en-US" altLang="en-US" b="1" dirty="0">
                <a:latin typeface="Arial Black" panose="020B0A04020102020204" pitchFamily="34" charset="0"/>
              </a:rPr>
            </a:br>
            <a:r>
              <a:rPr lang="en-US" altLang="en-US" b="1" dirty="0">
                <a:latin typeface="Arial Black" panose="020B0A04020102020204" pitchFamily="34" charset="0"/>
              </a:rPr>
              <a:t/>
            </a:r>
            <a:br>
              <a:rPr lang="en-US" altLang="en-US" b="1" dirty="0">
                <a:latin typeface="Arial Black" panose="020B0A04020102020204" pitchFamily="34" charset="0"/>
              </a:rPr>
            </a:b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670864227"/>
              </p:ext>
            </p:extLst>
          </p:nvPr>
        </p:nvGraphicFramePr>
        <p:xfrm>
          <a:off x="2655888" y="2338388"/>
          <a:ext cx="2917825" cy="614362"/>
        </p:xfrm>
        <a:graphic>
          <a:graphicData uri="http://schemas.openxmlformats.org/presentationml/2006/ole">
            <mc:AlternateContent xmlns:mc="http://schemas.openxmlformats.org/markup-compatibility/2006">
              <mc:Choice xmlns:v="urn:schemas-microsoft-com:vml" Requires="v">
                <p:oleObj spid="_x0000_s2101" name="Equation" r:id="rId3" imgW="1205977" imgH="253890" progId="Equation.DSMT4">
                  <p:embed/>
                </p:oleObj>
              </mc:Choice>
              <mc:Fallback>
                <p:oleObj name="Equation" r:id="rId3" imgW="1205977" imgH="253890" progId="Equation.DSMT4">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2338388"/>
                        <a:ext cx="2917825" cy="614362"/>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67941192"/>
              </p:ext>
            </p:extLst>
          </p:nvPr>
        </p:nvGraphicFramePr>
        <p:xfrm>
          <a:off x="2362200" y="4495800"/>
          <a:ext cx="4535488" cy="862013"/>
        </p:xfrm>
        <a:graphic>
          <a:graphicData uri="http://schemas.openxmlformats.org/presentationml/2006/ole">
            <mc:AlternateContent xmlns:mc="http://schemas.openxmlformats.org/markup-compatibility/2006">
              <mc:Choice xmlns:v="urn:schemas-microsoft-com:vml" Requires="v">
                <p:oleObj spid="_x0000_s2102" name="Equation" r:id="rId5" imgW="1473200" imgH="279400" progId="Equation.DSMT4">
                  <p:embed/>
                </p:oleObj>
              </mc:Choice>
              <mc:Fallback>
                <p:oleObj name="Equation" r:id="rId5" imgW="1473200" imgH="2794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495800"/>
                        <a:ext cx="4535488" cy="86201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82876592"/>
              </p:ext>
            </p:extLst>
          </p:nvPr>
        </p:nvGraphicFramePr>
        <p:xfrm>
          <a:off x="2057400" y="5562600"/>
          <a:ext cx="5529262" cy="914400"/>
        </p:xfrm>
        <a:graphic>
          <a:graphicData uri="http://schemas.openxmlformats.org/presentationml/2006/ole">
            <mc:AlternateContent xmlns:mc="http://schemas.openxmlformats.org/markup-compatibility/2006">
              <mc:Choice xmlns:v="urn:schemas-microsoft-com:vml" Requires="v">
                <p:oleObj spid="_x0000_s2103" name="Equation" r:id="rId7" imgW="1689100" imgH="279400" progId="Equation.DSMT4">
                  <p:embed/>
                </p:oleObj>
              </mc:Choice>
              <mc:Fallback>
                <p:oleObj name="Equation" r:id="rId7" imgW="1689100" imgH="2794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562600"/>
                        <a:ext cx="5529262" cy="9144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14219645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sz="quarter" idx="13"/>
          </p:nvPr>
        </p:nvSpPr>
        <p:spPr>
          <a:xfrm>
            <a:off x="352425" y="304800"/>
            <a:ext cx="7680325" cy="5883275"/>
          </a:xfrm>
        </p:spPr>
        <p:txBody>
          <a:bodyPr>
            <a:normAutofit/>
          </a:bodyPr>
          <a:lstStyle/>
          <a:p>
            <a:pPr marL="457200" indent="-457200">
              <a:spcBef>
                <a:spcPct val="20000"/>
              </a:spcBef>
              <a:buFont typeface="Wingdings" panose="05000000000000000000" pitchFamily="2" charset="2"/>
              <a:buChar char="Ø"/>
            </a:pPr>
            <a:r>
              <a:rPr lang="en-US" altLang="en-US" sz="2800" dirty="0"/>
              <a:t>The time development of wave function is determined by Schrödinger equation,</a:t>
            </a:r>
          </a:p>
          <a:p>
            <a:pPr marL="457200" indent="-457200">
              <a:buFont typeface="Wingdings" panose="05000000000000000000" pitchFamily="2" charset="2"/>
              <a:buChar char="Ø"/>
            </a:pPr>
            <a:endParaRPr lang="en-US" altLang="en-US" sz="2800" b="1" dirty="0" smtClean="0"/>
          </a:p>
          <a:p>
            <a:pPr marL="457200" indent="-457200">
              <a:buFont typeface="Wingdings" panose="05000000000000000000" pitchFamily="2" charset="2"/>
              <a:buChar char="Ø"/>
            </a:pPr>
            <a:endParaRPr lang="en-US" altLang="en-US" sz="2800" b="1" dirty="0"/>
          </a:p>
          <a:p>
            <a:pPr marL="457200" indent="-457200">
              <a:buFont typeface="Wingdings" panose="05000000000000000000" pitchFamily="2" charset="2"/>
              <a:buChar char="Ø"/>
            </a:pPr>
            <a:endParaRPr lang="en-US" altLang="en-US" sz="2800" b="1" dirty="0" smtClean="0"/>
          </a:p>
          <a:p>
            <a:pPr marL="457200" indent="-457200">
              <a:buFont typeface="Wingdings" panose="05000000000000000000" pitchFamily="2" charset="2"/>
              <a:buChar char="Ø"/>
            </a:pPr>
            <a:r>
              <a:rPr lang="en-US" altLang="en-US" sz="2800" dirty="0"/>
              <a:t>H- the Hamiltonian of the system. The energy of the unperturbed system- an atom not interacting with light is</a:t>
            </a:r>
          </a:p>
          <a:p>
            <a:pPr marL="457200" indent="-457200">
              <a:buFont typeface="Wingdings" panose="05000000000000000000" pitchFamily="2" charset="2"/>
              <a:buChar char="Ø"/>
            </a:pPr>
            <a:endParaRPr lang="en-US" altLang="en-US" sz="2800" b="1" dirty="0"/>
          </a:p>
          <a:p>
            <a:pPr marL="457200" indent="-457200">
              <a:buFont typeface="Wingdings" panose="05000000000000000000" pitchFamily="2" charset="2"/>
              <a:buChar char="Ø"/>
            </a:pP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987595047"/>
              </p:ext>
            </p:extLst>
          </p:nvPr>
        </p:nvGraphicFramePr>
        <p:xfrm>
          <a:off x="1524000" y="1371601"/>
          <a:ext cx="5562600" cy="1570580"/>
        </p:xfrm>
        <a:graphic>
          <a:graphicData uri="http://schemas.openxmlformats.org/presentationml/2006/ole">
            <mc:AlternateContent xmlns:mc="http://schemas.openxmlformats.org/markup-compatibility/2006">
              <mc:Choice xmlns:v="urn:schemas-microsoft-com:vml" Requires="v">
                <p:oleObj spid="_x0000_s3107" name="Equation" r:id="rId3" imgW="1409088" imgH="393529" progId="Equation.3">
                  <p:embed/>
                </p:oleObj>
              </mc:Choice>
              <mc:Fallback>
                <p:oleObj name="Equation" r:id="rId3" imgW="1409088"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1"/>
                        <a:ext cx="5562600" cy="157058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4805165"/>
              </p:ext>
            </p:extLst>
          </p:nvPr>
        </p:nvGraphicFramePr>
        <p:xfrm>
          <a:off x="2819400" y="4724400"/>
          <a:ext cx="3810000" cy="1004888"/>
        </p:xfrm>
        <a:graphic>
          <a:graphicData uri="http://schemas.openxmlformats.org/presentationml/2006/ole">
            <mc:AlternateContent xmlns:mc="http://schemas.openxmlformats.org/markup-compatibility/2006">
              <mc:Choice xmlns:v="urn:schemas-microsoft-com:vml" Requires="v">
                <p:oleObj spid="_x0000_s3108" name="Equation" r:id="rId5" imgW="952087" imgH="418918" progId="Equation.3">
                  <p:embed/>
                </p:oleObj>
              </mc:Choice>
              <mc:Fallback>
                <p:oleObj name="Equation" r:id="rId5" imgW="952087" imgH="418918"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724400"/>
                        <a:ext cx="3810000" cy="100488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17082320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buFont typeface="Wingdings" panose="05000000000000000000" pitchFamily="2" charset="2"/>
              <a:buChar char="Ø"/>
            </a:pPr>
            <a:r>
              <a:rPr lang="en-US" altLang="en-US" sz="2400" dirty="0"/>
              <a:t>Stationary states of Schrödinger equation are those for </a:t>
            </a:r>
            <a:r>
              <a:rPr lang="en-US" altLang="en-US" sz="2400" dirty="0" smtClean="0"/>
              <a:t>which </a:t>
            </a:r>
            <a:r>
              <a:rPr lang="en-US" altLang="en-US" sz="2400" dirty="0"/>
              <a:t>space and time dependence are separated</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altLang="en-US" sz="2400" dirty="0"/>
              <a:t>Time independent equation,</a:t>
            </a:r>
            <a:r>
              <a:rPr lang="en-US" altLang="en-US" dirty="0"/>
              <a:t> </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altLang="en-US" sz="2400" dirty="0"/>
              <a:t>Eigen functions having same </a:t>
            </a:r>
            <a:r>
              <a:rPr lang="en-US" altLang="en-US" sz="2400" dirty="0" err="1"/>
              <a:t>eigen</a:t>
            </a:r>
            <a:r>
              <a:rPr lang="en-US" altLang="en-US" sz="2400" dirty="0"/>
              <a:t> values are normal</a:t>
            </a:r>
          </a:p>
          <a:p>
            <a:pPr marL="342900" indent="-342900">
              <a:buFont typeface="Wingdings" panose="05000000000000000000" pitchFamily="2" charset="2"/>
              <a:buChar char="Ø"/>
            </a:pPr>
            <a:endParaRPr lang="en-US" sz="2400" dirty="0"/>
          </a:p>
        </p:txBody>
      </p:sp>
      <p:sp>
        <p:nvSpPr>
          <p:cNvPr id="4" name="Text Box 4"/>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algn="l" eaLnBrk="1" hangingPunct="1">
              <a:spcBef>
                <a:spcPct val="50000"/>
              </a:spcBef>
            </a:pPr>
            <a:r>
              <a:rPr lang="en-US" altLang="en-US" sz="3200" b="1" baseline="0">
                <a:latin typeface="Arial Black" panose="020B0A04020102020204" pitchFamily="34" charset="0"/>
              </a:rPr>
              <a:t>Stationary States</a:t>
            </a:r>
          </a:p>
        </p:txBody>
      </p:sp>
      <p:graphicFrame>
        <p:nvGraphicFramePr>
          <p:cNvPr id="5" name="Object 4"/>
          <p:cNvGraphicFramePr>
            <a:graphicFrameLocks noChangeAspect="1"/>
          </p:cNvGraphicFramePr>
          <p:nvPr>
            <p:extLst>
              <p:ext uri="{D42A27DB-BD31-4B8C-83A1-F6EECF244321}">
                <p14:modId xmlns:p14="http://schemas.microsoft.com/office/powerpoint/2010/main" val="2658123481"/>
              </p:ext>
            </p:extLst>
          </p:nvPr>
        </p:nvGraphicFramePr>
        <p:xfrm>
          <a:off x="1905000" y="2438400"/>
          <a:ext cx="4302125" cy="636588"/>
        </p:xfrm>
        <a:graphic>
          <a:graphicData uri="http://schemas.openxmlformats.org/presentationml/2006/ole">
            <mc:AlternateContent xmlns:mc="http://schemas.openxmlformats.org/markup-compatibility/2006">
              <mc:Choice xmlns:v="urn:schemas-microsoft-com:vml" Requires="v">
                <p:oleObj spid="_x0000_s4149" name="Equation" r:id="rId3" imgW="1256755" imgH="253890" progId="Equation.DSMT4">
                  <p:embed/>
                </p:oleObj>
              </mc:Choice>
              <mc:Fallback>
                <p:oleObj name="Equation" r:id="rId3" imgW="1256755" imgH="25389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38400"/>
                        <a:ext cx="4302125" cy="63658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7932636"/>
              </p:ext>
            </p:extLst>
          </p:nvPr>
        </p:nvGraphicFramePr>
        <p:xfrm>
          <a:off x="1828800" y="4038600"/>
          <a:ext cx="4783137" cy="536575"/>
        </p:xfrm>
        <a:graphic>
          <a:graphicData uri="http://schemas.openxmlformats.org/presentationml/2006/ole">
            <mc:AlternateContent xmlns:mc="http://schemas.openxmlformats.org/markup-compatibility/2006">
              <mc:Choice xmlns:v="urn:schemas-microsoft-com:vml" Requires="v">
                <p:oleObj spid="_x0000_s4150" name="Equation" r:id="rId5" imgW="1917700" imgH="228600" progId="Equation.DSMT4">
                  <p:embed/>
                </p:oleObj>
              </mc:Choice>
              <mc:Fallback>
                <p:oleObj name="Equation" r:id="rId5" imgW="1917700" imgH="2286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038600"/>
                        <a:ext cx="4783137" cy="536575"/>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2427931"/>
              </p:ext>
            </p:extLst>
          </p:nvPr>
        </p:nvGraphicFramePr>
        <p:xfrm>
          <a:off x="2362200" y="5562600"/>
          <a:ext cx="4183062" cy="622300"/>
        </p:xfrm>
        <a:graphic>
          <a:graphicData uri="http://schemas.openxmlformats.org/presentationml/2006/ole">
            <mc:AlternateContent xmlns:mc="http://schemas.openxmlformats.org/markup-compatibility/2006">
              <mc:Choice xmlns:v="urn:schemas-microsoft-com:vml" Requires="v">
                <p:oleObj spid="_x0000_s4151" name="Equation" r:id="rId7" imgW="1612900" imgH="292100" progId="Equation.DSMT4">
                  <p:embed/>
                </p:oleObj>
              </mc:Choice>
              <mc:Fallback>
                <p:oleObj name="Equation" r:id="rId7" imgW="1612900" imgH="29210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562600"/>
                        <a:ext cx="4183062" cy="6223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42398249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sz="quarter" idx="13"/>
          </p:nvPr>
        </p:nvSpPr>
        <p:spPr>
          <a:xfrm>
            <a:off x="381000" y="457200"/>
            <a:ext cx="7575550" cy="5730875"/>
          </a:xfrm>
        </p:spPr>
        <p:txBody>
          <a:bodyPr>
            <a:normAutofit/>
          </a:bodyPr>
          <a:lstStyle/>
          <a:p>
            <a:r>
              <a:rPr lang="en-US" altLang="en-US" sz="2400" b="1" dirty="0" smtClean="0">
                <a:latin typeface="Arial Black" panose="020B0A04020102020204" pitchFamily="34" charset="0"/>
              </a:rPr>
              <a:t>Completeness</a:t>
            </a:r>
          </a:p>
          <a:p>
            <a:endParaRPr lang="en-US" altLang="en-US" sz="2400" b="1" dirty="0" smtClean="0">
              <a:latin typeface="Arial Black" panose="020B0A04020102020204" pitchFamily="34" charset="0"/>
            </a:endParaRPr>
          </a:p>
          <a:p>
            <a:endParaRPr lang="en-US" altLang="en-US" sz="2400" dirty="0" smtClean="0"/>
          </a:p>
          <a:p>
            <a:r>
              <a:rPr lang="en-US" altLang="en-US" sz="2400" dirty="0" smtClean="0"/>
              <a:t>The </a:t>
            </a:r>
            <a:r>
              <a:rPr lang="en-US" altLang="en-US" sz="2400" dirty="0"/>
              <a:t>wave </a:t>
            </a:r>
            <a:r>
              <a:rPr lang="en-US" altLang="en-US" sz="2400" dirty="0" smtClean="0"/>
              <a:t>function</a:t>
            </a:r>
          </a:p>
          <a:p>
            <a:endParaRPr lang="en-US" altLang="en-US" sz="2400" dirty="0"/>
          </a:p>
          <a:p>
            <a:endParaRPr lang="en-US" altLang="en-US" sz="2400" dirty="0" smtClean="0"/>
          </a:p>
          <a:p>
            <a:r>
              <a:rPr lang="en-US" altLang="en-US" dirty="0" smtClean="0"/>
              <a:t>                            </a:t>
            </a:r>
          </a:p>
          <a:p>
            <a:r>
              <a:rPr lang="en-US" altLang="en-US" dirty="0" smtClean="0"/>
              <a:t>	      </a:t>
            </a:r>
            <a:r>
              <a:rPr lang="en-US" altLang="en-US" dirty="0"/>
              <a:t>- </a:t>
            </a:r>
            <a:r>
              <a:rPr lang="en-US" altLang="en-US" sz="2400" dirty="0"/>
              <a:t>Expansion coefficients</a:t>
            </a:r>
          </a:p>
          <a:p>
            <a:r>
              <a:rPr lang="en-US" altLang="en-US" sz="2400" dirty="0" smtClean="0"/>
              <a:t>     -</a:t>
            </a:r>
            <a:r>
              <a:rPr lang="en-US" altLang="en-US" sz="2400" dirty="0"/>
              <a:t>constant for problems related with free Hamiltonian</a:t>
            </a:r>
          </a:p>
          <a:p>
            <a:endParaRPr lang="en-US" altLang="en-US" dirty="0"/>
          </a:p>
          <a:p>
            <a:r>
              <a:rPr lang="en-US" altLang="en-US" sz="2400" b="1" dirty="0" smtClean="0">
                <a:latin typeface="Arial Black" panose="020B0A04020102020204" pitchFamily="34" charset="0"/>
              </a:rPr>
              <a:t>   </a:t>
            </a:r>
            <a:r>
              <a:rPr lang="en-US" altLang="en-US" sz="2400" dirty="0"/>
              <a:t>-time dependent for interaction Hamiltonian</a:t>
            </a:r>
          </a:p>
          <a:p>
            <a:endParaRPr lang="en-US" altLang="en-US" sz="2400" b="1" dirty="0">
              <a:latin typeface="Arial Black" panose="020B0A04020102020204" pitchFamily="34" charset="0"/>
            </a:endParaRP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769540408"/>
              </p:ext>
            </p:extLst>
          </p:nvPr>
        </p:nvGraphicFramePr>
        <p:xfrm>
          <a:off x="2057400" y="938135"/>
          <a:ext cx="2971800" cy="925668"/>
        </p:xfrm>
        <a:graphic>
          <a:graphicData uri="http://schemas.openxmlformats.org/presentationml/2006/ole">
            <mc:AlternateContent xmlns:mc="http://schemas.openxmlformats.org/markup-compatibility/2006">
              <mc:Choice xmlns:v="urn:schemas-microsoft-com:vml" Requires="v">
                <p:oleObj spid="_x0000_s5174" name="Equation" r:id="rId3" imgW="1231560" imgH="368280" progId="Equation.3">
                  <p:embed/>
                </p:oleObj>
              </mc:Choice>
              <mc:Fallback>
                <p:oleObj name="Equation" r:id="rId3" imgW="1231560" imgH="368280" progId="Equation.3">
                  <p:embed/>
                  <p:pic>
                    <p:nvPicPr>
                      <p:cNvPr id="0" name="Object 5"/>
                      <p:cNvPicPr>
                        <a:picLocks noChangeAspect="1" noChangeArrowheads="1"/>
                      </p:cNvPicPr>
                      <p:nvPr/>
                    </p:nvPicPr>
                    <p:blipFill>
                      <a:blip r:embed="rId4"/>
                      <a:srcRect/>
                      <a:stretch>
                        <a:fillRect/>
                      </a:stretch>
                    </p:blipFill>
                    <p:spPr bwMode="auto">
                      <a:xfrm>
                        <a:off x="2057400" y="938135"/>
                        <a:ext cx="2971800" cy="92566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6265861"/>
              </p:ext>
            </p:extLst>
          </p:nvPr>
        </p:nvGraphicFramePr>
        <p:xfrm>
          <a:off x="381000" y="2514600"/>
          <a:ext cx="7696200" cy="1009650"/>
        </p:xfrm>
        <a:graphic>
          <a:graphicData uri="http://schemas.openxmlformats.org/presentationml/2006/ole">
            <mc:AlternateContent xmlns:mc="http://schemas.openxmlformats.org/markup-compatibility/2006">
              <mc:Choice xmlns:v="urn:schemas-microsoft-com:vml" Requires="v">
                <p:oleObj spid="_x0000_s5175" name="Equation" r:id="rId5" imgW="2425700" imgH="342900" progId="Equation.3">
                  <p:embed/>
                </p:oleObj>
              </mc:Choice>
              <mc:Fallback>
                <p:oleObj name="Equation" r:id="rId5" imgW="2425700" imgH="3429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7696200" cy="100965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1434366"/>
              </p:ext>
            </p:extLst>
          </p:nvPr>
        </p:nvGraphicFramePr>
        <p:xfrm>
          <a:off x="762000" y="3581400"/>
          <a:ext cx="990600" cy="715963"/>
        </p:xfrm>
        <a:graphic>
          <a:graphicData uri="http://schemas.openxmlformats.org/presentationml/2006/ole">
            <mc:AlternateContent xmlns:mc="http://schemas.openxmlformats.org/markup-compatibility/2006">
              <mc:Choice xmlns:v="urn:schemas-microsoft-com:vml" Requires="v">
                <p:oleObj spid="_x0000_s5176" name="Equation" r:id="rId7" imgW="393529" imgH="253890" progId="Equation.DSMT4">
                  <p:embed/>
                </p:oleObj>
              </mc:Choice>
              <mc:Fallback>
                <p:oleObj name="Equation" r:id="rId7" imgW="393529" imgH="25389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581400"/>
                        <a:ext cx="990600" cy="71596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39773930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sz="quarter" idx="13"/>
            <p:extLst>
              <p:ext uri="{D42A27DB-BD31-4B8C-83A1-F6EECF244321}">
                <p14:modId xmlns:p14="http://schemas.microsoft.com/office/powerpoint/2010/main" val="4125241115"/>
              </p:ext>
            </p:extLst>
          </p:nvPr>
        </p:nvGraphicFramePr>
        <p:xfrm>
          <a:off x="3232149" y="381000"/>
          <a:ext cx="1920875" cy="838200"/>
        </p:xfrm>
        <a:graphic>
          <a:graphicData uri="http://schemas.openxmlformats.org/presentationml/2006/ole">
            <mc:AlternateContent xmlns:mc="http://schemas.openxmlformats.org/markup-compatibility/2006">
              <mc:Choice xmlns:v="urn:schemas-microsoft-com:vml" Requires="v">
                <p:oleObj spid="_x0000_s6195" name="Equation" r:id="rId3" imgW="698500" imgH="381000" progId="Equation.3">
                  <p:embed/>
                </p:oleObj>
              </mc:Choice>
              <mc:Fallback>
                <p:oleObj name="Equation" r:id="rId3" imgW="698500" imgH="38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149" y="381000"/>
                        <a:ext cx="1920875" cy="8382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6" name="Rectangle 5"/>
          <p:cNvSpPr/>
          <p:nvPr/>
        </p:nvSpPr>
        <p:spPr>
          <a:xfrm>
            <a:off x="1295400" y="1447800"/>
            <a:ext cx="4572000" cy="1384995"/>
          </a:xfrm>
          <a:prstGeom prst="rect">
            <a:avLst/>
          </a:prstGeom>
        </p:spPr>
        <p:txBody>
          <a:bodyPr>
            <a:spAutoFit/>
          </a:bodyPr>
          <a:lstStyle/>
          <a:p>
            <a:pPr>
              <a:spcBef>
                <a:spcPct val="50000"/>
              </a:spcBef>
            </a:pPr>
            <a:r>
              <a:rPr lang="en-US" altLang="en-US" sz="2400" baseline="0" dirty="0" smtClean="0"/>
              <a:t>Gives the probability of finding the system in state n.</a:t>
            </a:r>
          </a:p>
          <a:p>
            <a:pPr>
              <a:spcBef>
                <a:spcPct val="50000"/>
              </a:spcBef>
            </a:pPr>
            <a:endParaRPr lang="en-US" altLang="en-US" sz="2400" baseline="0" dirty="0"/>
          </a:p>
        </p:txBody>
      </p:sp>
      <p:graphicFrame>
        <p:nvGraphicFramePr>
          <p:cNvPr id="7" name="Object 6"/>
          <p:cNvGraphicFramePr>
            <a:graphicFrameLocks noChangeAspect="1"/>
          </p:cNvGraphicFramePr>
          <p:nvPr>
            <p:extLst>
              <p:ext uri="{D42A27DB-BD31-4B8C-83A1-F6EECF244321}">
                <p14:modId xmlns:p14="http://schemas.microsoft.com/office/powerpoint/2010/main" val="4073283314"/>
              </p:ext>
            </p:extLst>
          </p:nvPr>
        </p:nvGraphicFramePr>
        <p:xfrm>
          <a:off x="1447800" y="2209800"/>
          <a:ext cx="6172200" cy="1422400"/>
        </p:xfrm>
        <a:graphic>
          <a:graphicData uri="http://schemas.openxmlformats.org/presentationml/2006/ole">
            <mc:AlternateContent xmlns:mc="http://schemas.openxmlformats.org/markup-compatibility/2006">
              <mc:Choice xmlns:v="urn:schemas-microsoft-com:vml" Requires="v">
                <p:oleObj spid="_x0000_s6196" name="Equation" r:id="rId5" imgW="1803400" imgH="584200" progId="Equation.DSMT4">
                  <p:embed/>
                </p:oleObj>
              </mc:Choice>
              <mc:Fallback>
                <p:oleObj name="Equation" r:id="rId5" imgW="1803400" imgH="5842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209800"/>
                        <a:ext cx="6172200" cy="14224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8" name="Rectangle 7"/>
          <p:cNvSpPr/>
          <p:nvPr/>
        </p:nvSpPr>
        <p:spPr>
          <a:xfrm>
            <a:off x="1524000" y="4031305"/>
            <a:ext cx="819455" cy="369332"/>
          </a:xfrm>
          <a:prstGeom prst="rect">
            <a:avLst/>
          </a:prstGeom>
        </p:spPr>
        <p:txBody>
          <a:bodyPr wrap="none">
            <a:spAutoFit/>
          </a:bodyPr>
          <a:lstStyle/>
          <a:p>
            <a:r>
              <a:rPr lang="en-US" altLang="en-US" baseline="0" dirty="0" smtClean="0"/>
              <a:t>Where</a:t>
            </a:r>
            <a:endParaRPr lang="en-US" altLang="en-US" baseline="0" dirty="0"/>
          </a:p>
        </p:txBody>
      </p:sp>
      <p:graphicFrame>
        <p:nvGraphicFramePr>
          <p:cNvPr id="9" name="Object 8"/>
          <p:cNvGraphicFramePr>
            <a:graphicFrameLocks noChangeAspect="1"/>
          </p:cNvGraphicFramePr>
          <p:nvPr>
            <p:extLst>
              <p:ext uri="{D42A27DB-BD31-4B8C-83A1-F6EECF244321}">
                <p14:modId xmlns:p14="http://schemas.microsoft.com/office/powerpoint/2010/main" val="1170565331"/>
              </p:ext>
            </p:extLst>
          </p:nvPr>
        </p:nvGraphicFramePr>
        <p:xfrm>
          <a:off x="1288473" y="4876800"/>
          <a:ext cx="6859588" cy="1006475"/>
        </p:xfrm>
        <a:graphic>
          <a:graphicData uri="http://schemas.openxmlformats.org/presentationml/2006/ole">
            <mc:AlternateContent xmlns:mc="http://schemas.openxmlformats.org/markup-compatibility/2006">
              <mc:Choice xmlns:v="urn:schemas-microsoft-com:vml" Requires="v">
                <p:oleObj spid="_x0000_s6197" name="Equation" r:id="rId7" imgW="1689100" imgH="279400" progId="Equation.DSMT4">
                  <p:embed/>
                </p:oleObj>
              </mc:Choice>
              <mc:Fallback>
                <p:oleObj name="Equation" r:id="rId7" imgW="1689100" imgH="2794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473" y="4876800"/>
                        <a:ext cx="6859588" cy="1006475"/>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19775114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gn="just">
              <a:buFont typeface="Arial" panose="020B0604020202020204" pitchFamily="34" charset="0"/>
              <a:buChar char="•"/>
            </a:pPr>
            <a:r>
              <a:rPr lang="en-US" altLang="en-US" sz="3200" b="1" dirty="0"/>
              <a:t>The wave function of wave mechanics corresponds to the state vector of the Dirac’s formulation of the quantum mechanics.</a:t>
            </a:r>
          </a:p>
          <a:p>
            <a:pPr marL="457200" indent="-457200" algn="just">
              <a:buFont typeface="Arial" panose="020B0604020202020204" pitchFamily="34" charset="0"/>
              <a:buChar char="•"/>
            </a:pPr>
            <a:endParaRPr lang="en-US" altLang="en-US" sz="3200" b="1" dirty="0"/>
          </a:p>
          <a:p>
            <a:pPr marL="457200" indent="-457200" algn="just">
              <a:buFont typeface="Arial" panose="020B0604020202020204" pitchFamily="34" charset="0"/>
              <a:buChar char="•"/>
            </a:pPr>
            <a:r>
              <a:rPr lang="en-US" altLang="en-US" sz="3200" b="1" dirty="0"/>
              <a:t>The relation between state vector and wave function is analogous to using vectors instead of coordinates.</a:t>
            </a:r>
          </a:p>
          <a:p>
            <a:pPr marL="457200" indent="-457200">
              <a:buFont typeface="Arial" panose="020B0604020202020204" pitchFamily="34" charset="0"/>
              <a:buChar char="•"/>
            </a:pPr>
            <a:endParaRPr lang="en-US" sz="3200" dirty="0"/>
          </a:p>
        </p:txBody>
      </p:sp>
      <p:sp>
        <p:nvSpPr>
          <p:cNvPr id="3" name="Title 2"/>
          <p:cNvSpPr>
            <a:spLocks noGrp="1"/>
          </p:cNvSpPr>
          <p:nvPr>
            <p:ph type="title"/>
          </p:nvPr>
        </p:nvSpPr>
        <p:spPr/>
        <p:txBody>
          <a:bodyPr/>
          <a:lstStyle/>
          <a:p>
            <a:r>
              <a:rPr lang="en-US" altLang="en-US" b="1" dirty="0" smtClean="0">
                <a:latin typeface="Arial Black" panose="020B0A04020102020204" pitchFamily="34" charset="0"/>
              </a:rPr>
              <a:t>	DIRAC’S </a:t>
            </a:r>
            <a:r>
              <a:rPr lang="en-US" altLang="en-US" b="1" dirty="0">
                <a:latin typeface="Arial Black" panose="020B0A04020102020204" pitchFamily="34" charset="0"/>
              </a:rPr>
              <a:t>NOTATION</a:t>
            </a:r>
            <a:endParaRPr lang="en-US" dirty="0"/>
          </a:p>
        </p:txBody>
      </p:sp>
    </p:spTree>
    <p:extLst>
      <p:ext uri="{BB962C8B-B14F-4D97-AF65-F5344CB8AC3E}">
        <p14:creationId xmlns:p14="http://schemas.microsoft.com/office/powerpoint/2010/main" val="20738267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sz="quarter" idx="13"/>
          </p:nvPr>
        </p:nvSpPr>
        <p:spPr>
          <a:xfrm>
            <a:off x="352425" y="228600"/>
            <a:ext cx="7680325" cy="5959475"/>
          </a:xfrm>
        </p:spPr>
        <p:txBody>
          <a:bodyPr>
            <a:normAutofit/>
          </a:bodyPr>
          <a:lstStyle/>
          <a:p>
            <a:pPr marL="342900" indent="-342900">
              <a:buFont typeface="Arial" panose="020B0604020202020204" pitchFamily="34" charset="0"/>
              <a:buChar char="•"/>
            </a:pPr>
            <a:r>
              <a:rPr lang="en-US" altLang="en-US" sz="2400" dirty="0" smtClean="0"/>
              <a:t>A </a:t>
            </a:r>
            <a:r>
              <a:rPr lang="en-US" altLang="en-US" sz="2400" dirty="0"/>
              <a:t>vector </a:t>
            </a:r>
            <a:r>
              <a:rPr lang="en-US" altLang="en-US" sz="2400" b="1" dirty="0"/>
              <a:t>V </a:t>
            </a:r>
            <a:r>
              <a:rPr lang="en-US" altLang="en-US" sz="2400" dirty="0"/>
              <a:t>can be expanded </a:t>
            </a:r>
            <a:r>
              <a:rPr lang="en-US" altLang="en-US" sz="2400" dirty="0" smtClean="0"/>
              <a:t>as,</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smtClean="0"/>
          </a:p>
          <a:p>
            <a:pPr marL="342900" indent="-342900">
              <a:buFont typeface="Arial" panose="020B0604020202020204" pitchFamily="34" charset="0"/>
              <a:buChar char="•"/>
            </a:pPr>
            <a:r>
              <a:rPr lang="en-US" altLang="en-US" sz="2400" dirty="0"/>
              <a:t>In Dirac </a:t>
            </a:r>
            <a:r>
              <a:rPr lang="en-US" altLang="en-US" sz="2400" dirty="0" smtClean="0"/>
              <a:t>Notation</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smtClean="0"/>
          </a:p>
          <a:p>
            <a:pPr marL="342900" indent="-342900">
              <a:buFont typeface="Arial" panose="020B0604020202020204" pitchFamily="34" charset="0"/>
              <a:buChar char="•"/>
            </a:pPr>
            <a:r>
              <a:rPr lang="en-US" altLang="en-US" sz="2400" dirty="0"/>
              <a:t>X-component of a vector is obtained by</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In Dirac Notation</a:t>
            </a:r>
          </a:p>
          <a:p>
            <a:pPr marL="342900" indent="-342900">
              <a:buFont typeface="Arial" panose="020B0604020202020204" pitchFamily="34" charset="0"/>
              <a:buChar char="•"/>
            </a:pP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878200294"/>
              </p:ext>
            </p:extLst>
          </p:nvPr>
        </p:nvGraphicFramePr>
        <p:xfrm>
          <a:off x="1447800" y="838200"/>
          <a:ext cx="2765425" cy="804863"/>
        </p:xfrm>
        <a:graphic>
          <a:graphicData uri="http://schemas.openxmlformats.org/presentationml/2006/ole">
            <mc:AlternateContent xmlns:mc="http://schemas.openxmlformats.org/markup-compatibility/2006">
              <mc:Choice xmlns:v="urn:schemas-microsoft-com:vml" Requires="v">
                <p:oleObj spid="_x0000_s7238" name="Equation" r:id="rId3" imgW="901309" imgH="330057" progId="Equation.3">
                  <p:embed/>
                </p:oleObj>
              </mc:Choice>
              <mc:Fallback>
                <p:oleObj name="Equation" r:id="rId3" imgW="901309" imgH="330057"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2765425" cy="80486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1086124"/>
              </p:ext>
            </p:extLst>
          </p:nvPr>
        </p:nvGraphicFramePr>
        <p:xfrm>
          <a:off x="1371600" y="2286000"/>
          <a:ext cx="4541838" cy="685800"/>
        </p:xfrm>
        <a:graphic>
          <a:graphicData uri="http://schemas.openxmlformats.org/presentationml/2006/ole">
            <mc:AlternateContent xmlns:mc="http://schemas.openxmlformats.org/markup-compatibility/2006">
              <mc:Choice xmlns:v="urn:schemas-microsoft-com:vml" Requires="v">
                <p:oleObj spid="_x0000_s7239" name="Equation" r:id="rId5" imgW="1155700" imgH="254000" progId="Equation.DSMT4">
                  <p:embed/>
                </p:oleObj>
              </mc:Choice>
              <mc:Fallback>
                <p:oleObj name="Equation" r:id="rId5" imgW="1155700" imgH="254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286000"/>
                        <a:ext cx="4541838" cy="6858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10152209"/>
              </p:ext>
            </p:extLst>
          </p:nvPr>
        </p:nvGraphicFramePr>
        <p:xfrm>
          <a:off x="1600200" y="3810000"/>
          <a:ext cx="2667000" cy="920750"/>
        </p:xfrm>
        <a:graphic>
          <a:graphicData uri="http://schemas.openxmlformats.org/presentationml/2006/ole">
            <mc:AlternateContent xmlns:mc="http://schemas.openxmlformats.org/markup-compatibility/2006">
              <mc:Choice xmlns:v="urn:schemas-microsoft-com:vml" Requires="v">
                <p:oleObj spid="_x0000_s7240" name="Equation" r:id="rId7" imgW="558558" imgH="317362" progId="Equation.3">
                  <p:embed/>
                </p:oleObj>
              </mc:Choice>
              <mc:Fallback>
                <p:oleObj name="Equation" r:id="rId7" imgW="558558" imgH="317362"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810000"/>
                        <a:ext cx="2667000" cy="92075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04724426"/>
              </p:ext>
            </p:extLst>
          </p:nvPr>
        </p:nvGraphicFramePr>
        <p:xfrm>
          <a:off x="1447800" y="5410200"/>
          <a:ext cx="4592638" cy="762000"/>
        </p:xfrm>
        <a:graphic>
          <a:graphicData uri="http://schemas.openxmlformats.org/presentationml/2006/ole">
            <mc:AlternateContent xmlns:mc="http://schemas.openxmlformats.org/markup-compatibility/2006">
              <mc:Choice xmlns:v="urn:schemas-microsoft-com:vml" Requires="v">
                <p:oleObj spid="_x0000_s7241" name="Equation" r:id="rId9" imgW="1586811" imgH="253890" progId="Equation.3">
                  <p:embed/>
                </p:oleObj>
              </mc:Choice>
              <mc:Fallback>
                <p:oleObj name="Equation" r:id="rId9" imgW="1586811" imgH="25389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410200"/>
                        <a:ext cx="4592638" cy="7620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30620662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52400"/>
            <a:ext cx="8410574" cy="6035040"/>
          </a:xfrm>
        </p:spPr>
        <p:txBody>
          <a:bodyPr>
            <a:normAutofit/>
          </a:bodyPr>
          <a:lstStyle/>
          <a:p>
            <a:r>
              <a:rPr lang="en-US" altLang="en-US" sz="2800" dirty="0"/>
              <a:t>Using these equations we can write </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367802843"/>
              </p:ext>
            </p:extLst>
          </p:nvPr>
        </p:nvGraphicFramePr>
        <p:xfrm>
          <a:off x="914400" y="762000"/>
          <a:ext cx="4114800" cy="976313"/>
        </p:xfrm>
        <a:graphic>
          <a:graphicData uri="http://schemas.openxmlformats.org/presentationml/2006/ole">
            <mc:AlternateContent xmlns:mc="http://schemas.openxmlformats.org/markup-compatibility/2006">
              <mc:Choice xmlns:v="urn:schemas-microsoft-com:vml" Requires="v">
                <p:oleObj spid="_x0000_s8275" name="Equation" r:id="rId3" imgW="1459866" imgH="304668" progId="Equation.3">
                  <p:embed/>
                </p:oleObj>
              </mc:Choice>
              <mc:Fallback>
                <p:oleObj name="Equation" r:id="rId3" imgW="1459866" imgH="304668"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62000"/>
                        <a:ext cx="4114800" cy="97631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69292221"/>
              </p:ext>
            </p:extLst>
          </p:nvPr>
        </p:nvGraphicFramePr>
        <p:xfrm>
          <a:off x="762000" y="1981200"/>
          <a:ext cx="7175500" cy="827088"/>
        </p:xfrm>
        <a:graphic>
          <a:graphicData uri="http://schemas.openxmlformats.org/presentationml/2006/ole">
            <mc:AlternateContent xmlns:mc="http://schemas.openxmlformats.org/markup-compatibility/2006">
              <mc:Choice xmlns:v="urn:schemas-microsoft-com:vml" Requires="v">
                <p:oleObj spid="_x0000_s8276" name="Equation" r:id="rId5" imgW="1371600" imgH="279400" progId="Equation.DSMT4">
                  <p:embed/>
                </p:oleObj>
              </mc:Choice>
              <mc:Fallback>
                <p:oleObj name="Equation" r:id="rId5" imgW="1371600" imgH="2794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81200"/>
                        <a:ext cx="7175500" cy="82708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35826053"/>
              </p:ext>
            </p:extLst>
          </p:nvPr>
        </p:nvGraphicFramePr>
        <p:xfrm>
          <a:off x="1371600" y="3032125"/>
          <a:ext cx="3848100" cy="900113"/>
        </p:xfrm>
        <a:graphic>
          <a:graphicData uri="http://schemas.openxmlformats.org/presentationml/2006/ole">
            <mc:AlternateContent xmlns:mc="http://schemas.openxmlformats.org/markup-compatibility/2006">
              <mc:Choice xmlns:v="urn:schemas-microsoft-com:vml" Requires="v">
                <p:oleObj spid="_x0000_s8277" name="Equation" r:id="rId7" imgW="1282700" imgH="279400" progId="Equation.DSMT4">
                  <p:embed/>
                </p:oleObj>
              </mc:Choice>
              <mc:Fallback>
                <p:oleObj name="Equation" r:id="rId7" imgW="1282700" imgH="2794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032125"/>
                        <a:ext cx="3848100" cy="90011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7" name="Rectangle 6"/>
          <p:cNvSpPr/>
          <p:nvPr/>
        </p:nvSpPr>
        <p:spPr>
          <a:xfrm>
            <a:off x="914400" y="4267200"/>
            <a:ext cx="2706190" cy="523220"/>
          </a:xfrm>
          <a:prstGeom prst="rect">
            <a:avLst/>
          </a:prstGeom>
        </p:spPr>
        <p:txBody>
          <a:bodyPr wrap="none">
            <a:spAutoFit/>
          </a:bodyPr>
          <a:lstStyle/>
          <a:p>
            <a:r>
              <a:rPr lang="en-US" altLang="en-US" sz="2800" baseline="0" dirty="0" smtClean="0"/>
              <a:t>For n dimensions</a:t>
            </a:r>
            <a:endParaRPr lang="en-US" altLang="en-US" sz="2800" baseline="0" dirty="0"/>
          </a:p>
        </p:txBody>
      </p:sp>
      <p:graphicFrame>
        <p:nvGraphicFramePr>
          <p:cNvPr id="8" name="Object 7"/>
          <p:cNvGraphicFramePr>
            <a:graphicFrameLocks noChangeAspect="1"/>
          </p:cNvGraphicFramePr>
          <p:nvPr>
            <p:extLst>
              <p:ext uri="{D42A27DB-BD31-4B8C-83A1-F6EECF244321}">
                <p14:modId xmlns:p14="http://schemas.microsoft.com/office/powerpoint/2010/main" val="1010846459"/>
              </p:ext>
            </p:extLst>
          </p:nvPr>
        </p:nvGraphicFramePr>
        <p:xfrm>
          <a:off x="1219200" y="4953000"/>
          <a:ext cx="2971800" cy="914400"/>
        </p:xfrm>
        <a:graphic>
          <a:graphicData uri="http://schemas.openxmlformats.org/presentationml/2006/ole">
            <mc:AlternateContent xmlns:mc="http://schemas.openxmlformats.org/markup-compatibility/2006">
              <mc:Choice xmlns:v="urn:schemas-microsoft-com:vml" Requires="v">
                <p:oleObj spid="_x0000_s8278" name="Equation" r:id="rId9" imgW="1015559" imgH="355446" progId="Equation.3">
                  <p:embed/>
                </p:oleObj>
              </mc:Choice>
              <mc:Fallback>
                <p:oleObj name="Equation" r:id="rId9" imgW="1015559" imgH="355446"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4953000"/>
                        <a:ext cx="2971800" cy="9144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484880"/>
              </p:ext>
            </p:extLst>
          </p:nvPr>
        </p:nvGraphicFramePr>
        <p:xfrm>
          <a:off x="4572000" y="4953000"/>
          <a:ext cx="2908300" cy="838200"/>
        </p:xfrm>
        <a:graphic>
          <a:graphicData uri="http://schemas.openxmlformats.org/presentationml/2006/ole">
            <mc:AlternateContent xmlns:mc="http://schemas.openxmlformats.org/markup-compatibility/2006">
              <mc:Choice xmlns:v="urn:schemas-microsoft-com:vml" Requires="v">
                <p:oleObj spid="_x0000_s8279" name="Equation" r:id="rId11" imgW="977476" imgH="355446" progId="Equation.DSMT4">
                  <p:embed/>
                </p:oleObj>
              </mc:Choice>
              <mc:Fallback>
                <p:oleObj name="Equation" r:id="rId11" imgW="977476" imgH="355446"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953000"/>
                        <a:ext cx="2908300" cy="8382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17928639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sz="quarter" idx="13"/>
          </p:nvPr>
        </p:nvSpPr>
        <p:spPr>
          <a:xfrm>
            <a:off x="352425" y="304800"/>
            <a:ext cx="7680325" cy="5883275"/>
          </a:xfrm>
        </p:spPr>
        <p:txBody>
          <a:bodyPr>
            <a:normAutofit/>
          </a:bodyPr>
          <a:lstStyle/>
          <a:p>
            <a:pPr marL="457200" indent="-457200">
              <a:buFont typeface="Arial" panose="020B0604020202020204" pitchFamily="34" charset="0"/>
              <a:buChar char="•"/>
            </a:pPr>
            <a:r>
              <a:rPr lang="en-US" altLang="en-US" sz="2800" dirty="0" smtClean="0"/>
              <a:t>Where </a:t>
            </a:r>
          </a:p>
          <a:p>
            <a:pPr marL="457200" indent="-457200">
              <a:buFont typeface="Arial" panose="020B0604020202020204" pitchFamily="34" charset="0"/>
              <a:buChar char="•"/>
            </a:pPr>
            <a:r>
              <a:rPr lang="en-US" altLang="en-US" sz="2800" dirty="0" smtClean="0"/>
              <a:t>are </a:t>
            </a:r>
            <a:r>
              <a:rPr lang="en-US" altLang="en-US" sz="2800" dirty="0"/>
              <a:t>complete set of vectors- a basis</a:t>
            </a:r>
          </a:p>
          <a:p>
            <a:pPr marL="457200" indent="-457200">
              <a:buFont typeface="Arial" panose="020B0604020202020204" pitchFamily="34" charset="0"/>
              <a:buChar char="•"/>
            </a:pPr>
            <a:r>
              <a:rPr lang="en-US" altLang="en-US" sz="2800" dirty="0"/>
              <a:t>For continuous </a:t>
            </a:r>
            <a:r>
              <a:rPr lang="en-US" altLang="en-US" sz="2800" dirty="0" smtClean="0"/>
              <a:t>basis </a:t>
            </a:r>
            <a:r>
              <a:rPr lang="en-US" altLang="en-US" sz="2000" dirty="0" smtClean="0"/>
              <a:t> </a:t>
            </a:r>
            <a:endParaRPr lang="en-US" altLang="en-US" sz="20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altLang="en-US" sz="2800" dirty="0"/>
              <a:t>The wave </a:t>
            </a:r>
            <a:r>
              <a:rPr lang="en-US" altLang="en-US" sz="2800" dirty="0" smtClean="0"/>
              <a:t>vector</a:t>
            </a:r>
          </a:p>
          <a:p>
            <a:r>
              <a:rPr lang="en-US" altLang="en-US" sz="2000" dirty="0" smtClean="0"/>
              <a:t> </a:t>
            </a:r>
            <a:endParaRPr lang="en-US" altLang="en-US" sz="2000" dirty="0"/>
          </a:p>
          <a:p>
            <a:pPr marL="457200" indent="-457200">
              <a:buFont typeface="Arial" panose="020B0604020202020204" pitchFamily="34" charset="0"/>
              <a:buChar char="•"/>
            </a:pP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796858762"/>
              </p:ext>
            </p:extLst>
          </p:nvPr>
        </p:nvGraphicFramePr>
        <p:xfrm>
          <a:off x="2209800" y="304800"/>
          <a:ext cx="1081088" cy="533400"/>
        </p:xfrm>
        <a:graphic>
          <a:graphicData uri="http://schemas.openxmlformats.org/presentationml/2006/ole">
            <mc:AlternateContent xmlns:mc="http://schemas.openxmlformats.org/markup-compatibility/2006">
              <mc:Choice xmlns:v="urn:schemas-microsoft-com:vml" Requires="v">
                <p:oleObj spid="_x0000_s9301" name="Equation" r:id="rId3" imgW="304536" imgH="253780" progId="Equation.3">
                  <p:embed/>
                </p:oleObj>
              </mc:Choice>
              <mc:Fallback>
                <p:oleObj name="Equation" r:id="rId3" imgW="304536" imgH="2537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
                        <a:ext cx="1081088" cy="5334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93233954"/>
              </p:ext>
            </p:extLst>
          </p:nvPr>
        </p:nvGraphicFramePr>
        <p:xfrm>
          <a:off x="4120668" y="1447800"/>
          <a:ext cx="1219200" cy="457200"/>
        </p:xfrm>
        <a:graphic>
          <a:graphicData uri="http://schemas.openxmlformats.org/presentationml/2006/ole">
            <mc:AlternateContent xmlns:mc="http://schemas.openxmlformats.org/markup-compatibility/2006">
              <mc:Choice xmlns:v="urn:schemas-microsoft-com:vml" Requires="v">
                <p:oleObj spid="_x0000_s9302" name="Equation" r:id="rId5" imgW="266584" imgH="279279" progId="Equation.3">
                  <p:embed/>
                </p:oleObj>
              </mc:Choice>
              <mc:Fallback>
                <p:oleObj name="Equation" r:id="rId5" imgW="266584" imgH="279279"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0668" y="1447800"/>
                        <a:ext cx="1219200" cy="4572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3828343"/>
              </p:ext>
            </p:extLst>
          </p:nvPr>
        </p:nvGraphicFramePr>
        <p:xfrm>
          <a:off x="1692275" y="2019300"/>
          <a:ext cx="4008438" cy="914400"/>
        </p:xfrm>
        <a:graphic>
          <a:graphicData uri="http://schemas.openxmlformats.org/presentationml/2006/ole">
            <mc:AlternateContent xmlns:mc="http://schemas.openxmlformats.org/markup-compatibility/2006">
              <mc:Choice xmlns:v="urn:schemas-microsoft-com:vml" Requires="v">
                <p:oleObj spid="_x0000_s9303" name="Equation" r:id="rId7" imgW="926698" imgH="304668" progId="Equation.DSMT4">
                  <p:embed/>
                </p:oleObj>
              </mc:Choice>
              <mc:Fallback>
                <p:oleObj name="Equation" r:id="rId7" imgW="926698" imgH="304668"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019300"/>
                        <a:ext cx="4008438" cy="9144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81198367"/>
              </p:ext>
            </p:extLst>
          </p:nvPr>
        </p:nvGraphicFramePr>
        <p:xfrm>
          <a:off x="1600200" y="3657600"/>
          <a:ext cx="4887912" cy="990600"/>
        </p:xfrm>
        <a:graphic>
          <a:graphicData uri="http://schemas.openxmlformats.org/presentationml/2006/ole">
            <mc:AlternateContent xmlns:mc="http://schemas.openxmlformats.org/markup-compatibility/2006">
              <mc:Choice xmlns:v="urn:schemas-microsoft-com:vml" Requires="v">
                <p:oleObj spid="_x0000_s9304" name="Equation" r:id="rId9" imgW="1422400" imgH="304800" progId="Equation.DSMT4">
                  <p:embed/>
                </p:oleObj>
              </mc:Choice>
              <mc:Fallback>
                <p:oleObj name="Equation" r:id="rId9" imgW="1422400" imgH="3048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3657600"/>
                        <a:ext cx="4887912" cy="9906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9" name="Rectangle 8"/>
          <p:cNvSpPr/>
          <p:nvPr/>
        </p:nvSpPr>
        <p:spPr>
          <a:xfrm>
            <a:off x="381000" y="5043055"/>
            <a:ext cx="4349268" cy="523220"/>
          </a:xfrm>
          <a:prstGeom prst="rect">
            <a:avLst/>
          </a:prstGeom>
        </p:spPr>
        <p:txBody>
          <a:bodyPr wrap="none">
            <a:spAutoFit/>
          </a:bodyPr>
          <a:lstStyle/>
          <a:p>
            <a:pPr marL="457200" indent="-457200">
              <a:spcBef>
                <a:spcPct val="50000"/>
              </a:spcBef>
              <a:buFont typeface="Arial" panose="020B0604020202020204" pitchFamily="34" charset="0"/>
              <a:buChar char="•"/>
            </a:pPr>
            <a:r>
              <a:rPr lang="en-US" altLang="en-US" sz="2800" baseline="0" dirty="0" smtClean="0"/>
              <a:t>Where the wave function</a:t>
            </a:r>
            <a:endParaRPr lang="en-US" altLang="en-US" sz="2800" baseline="0" dirty="0"/>
          </a:p>
        </p:txBody>
      </p:sp>
      <p:graphicFrame>
        <p:nvGraphicFramePr>
          <p:cNvPr id="10" name="Object 9"/>
          <p:cNvGraphicFramePr>
            <a:graphicFrameLocks noChangeAspect="1"/>
          </p:cNvGraphicFramePr>
          <p:nvPr>
            <p:extLst>
              <p:ext uri="{D42A27DB-BD31-4B8C-83A1-F6EECF244321}">
                <p14:modId xmlns:p14="http://schemas.microsoft.com/office/powerpoint/2010/main" val="2721055973"/>
              </p:ext>
            </p:extLst>
          </p:nvPr>
        </p:nvGraphicFramePr>
        <p:xfrm>
          <a:off x="2209800" y="5638800"/>
          <a:ext cx="3822700" cy="771525"/>
        </p:xfrm>
        <a:graphic>
          <a:graphicData uri="http://schemas.openxmlformats.org/presentationml/2006/ole">
            <mc:AlternateContent xmlns:mc="http://schemas.openxmlformats.org/markup-compatibility/2006">
              <mc:Choice xmlns:v="urn:schemas-microsoft-com:vml" Requires="v">
                <p:oleObj spid="_x0000_s9305" name="Equation" r:id="rId11" imgW="863225" imgH="279279" progId="Equation.DSMT4">
                  <p:embed/>
                </p:oleObj>
              </mc:Choice>
              <mc:Fallback>
                <p:oleObj name="Equation" r:id="rId11" imgW="863225" imgH="279279"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5638800"/>
                        <a:ext cx="3822700" cy="771525"/>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26983540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28600"/>
            <a:ext cx="8534400" cy="6096000"/>
          </a:xfrm>
        </p:spPr>
        <p:txBody>
          <a:bodyPr>
            <a:normAutofit/>
          </a:bodyPr>
          <a:lstStyle/>
          <a:p>
            <a:pPr marL="457200" indent="-457200">
              <a:buFont typeface="Arial" panose="020B0604020202020204" pitchFamily="34" charset="0"/>
              <a:buChar char="•"/>
            </a:pPr>
            <a:r>
              <a:rPr lang="en-US" altLang="en-US" sz="2800" dirty="0"/>
              <a:t>The expectation value of the operator </a:t>
            </a:r>
          </a:p>
          <a:p>
            <a:endParaRPr lang="en-US" sz="2800" dirty="0" smtClean="0"/>
          </a:p>
          <a:p>
            <a:endParaRPr lang="en-US" sz="2800" dirty="0"/>
          </a:p>
          <a:p>
            <a:endParaRPr lang="en-US" sz="2800" dirty="0" smtClean="0"/>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701963116"/>
              </p:ext>
            </p:extLst>
          </p:nvPr>
        </p:nvGraphicFramePr>
        <p:xfrm>
          <a:off x="6553200" y="13855"/>
          <a:ext cx="381000" cy="615950"/>
        </p:xfrm>
        <a:graphic>
          <a:graphicData uri="http://schemas.openxmlformats.org/presentationml/2006/ole">
            <mc:AlternateContent xmlns:mc="http://schemas.openxmlformats.org/markup-compatibility/2006">
              <mc:Choice xmlns:v="urn:schemas-microsoft-com:vml" Requires="v">
                <p:oleObj spid="_x0000_s10292" name="Equation" r:id="rId3" imgW="152334" imgH="279279" progId="Equation.3">
                  <p:embed/>
                </p:oleObj>
              </mc:Choice>
              <mc:Fallback>
                <p:oleObj name="Equation" r:id="rId3" imgW="152334" imgH="27927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3855"/>
                        <a:ext cx="381000" cy="61595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65179923"/>
              </p:ext>
            </p:extLst>
          </p:nvPr>
        </p:nvGraphicFramePr>
        <p:xfrm>
          <a:off x="990600" y="1084263"/>
          <a:ext cx="5181600" cy="820737"/>
        </p:xfrm>
        <a:graphic>
          <a:graphicData uri="http://schemas.openxmlformats.org/presentationml/2006/ole">
            <mc:AlternateContent xmlns:mc="http://schemas.openxmlformats.org/markup-compatibility/2006">
              <mc:Choice xmlns:v="urn:schemas-microsoft-com:vml" Requires="v">
                <p:oleObj spid="_x0000_s10293" name="Equation" r:id="rId5" imgW="1333500" imgH="330200" progId="Equation.DSMT4">
                  <p:embed/>
                </p:oleObj>
              </mc:Choice>
              <mc:Fallback>
                <p:oleObj name="Equation" r:id="rId5" imgW="1333500" imgH="330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084263"/>
                        <a:ext cx="5181600" cy="820737"/>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6" name="Rectangle 5"/>
          <p:cNvSpPr/>
          <p:nvPr/>
        </p:nvSpPr>
        <p:spPr>
          <a:xfrm>
            <a:off x="685800" y="2285999"/>
            <a:ext cx="1888659" cy="584775"/>
          </a:xfrm>
          <a:prstGeom prst="rect">
            <a:avLst/>
          </a:prstGeom>
        </p:spPr>
        <p:txBody>
          <a:bodyPr wrap="none">
            <a:spAutoFit/>
          </a:bodyPr>
          <a:lstStyle/>
          <a:p>
            <a:pPr>
              <a:spcBef>
                <a:spcPct val="50000"/>
              </a:spcBef>
            </a:pPr>
            <a:r>
              <a:rPr lang="en-US" altLang="en-US" sz="3200" baseline="0" dirty="0" smtClean="0"/>
              <a:t>Hermitian</a:t>
            </a:r>
            <a:endParaRPr lang="en-US" altLang="en-US" sz="3200" baseline="0" dirty="0"/>
          </a:p>
        </p:txBody>
      </p:sp>
      <p:graphicFrame>
        <p:nvGraphicFramePr>
          <p:cNvPr id="7" name="Object 6"/>
          <p:cNvGraphicFramePr>
            <a:graphicFrameLocks noChangeAspect="1"/>
          </p:cNvGraphicFramePr>
          <p:nvPr>
            <p:extLst>
              <p:ext uri="{D42A27DB-BD31-4B8C-83A1-F6EECF244321}">
                <p14:modId xmlns:p14="http://schemas.microsoft.com/office/powerpoint/2010/main" val="3922398767"/>
              </p:ext>
            </p:extLst>
          </p:nvPr>
        </p:nvGraphicFramePr>
        <p:xfrm>
          <a:off x="-69273" y="2845950"/>
          <a:ext cx="9220200" cy="1273175"/>
        </p:xfrm>
        <a:graphic>
          <a:graphicData uri="http://schemas.openxmlformats.org/presentationml/2006/ole">
            <mc:AlternateContent xmlns:mc="http://schemas.openxmlformats.org/markup-compatibility/2006">
              <mc:Choice xmlns:v="urn:schemas-microsoft-com:vml" Requires="v">
                <p:oleObj spid="_x0000_s10294" name="Equation" r:id="rId7" imgW="2908300" imgH="368300" progId="Equation.DSMT4">
                  <p:embed/>
                </p:oleObj>
              </mc:Choice>
              <mc:Fallback>
                <p:oleObj name="Equation" r:id="rId7" imgW="2908300" imgH="3683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73" y="2845950"/>
                        <a:ext cx="9220200" cy="1273175"/>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8" name="Rectangle 7"/>
          <p:cNvSpPr/>
          <p:nvPr/>
        </p:nvSpPr>
        <p:spPr>
          <a:xfrm>
            <a:off x="1295400" y="4419600"/>
            <a:ext cx="4572000" cy="1938992"/>
          </a:xfrm>
          <a:prstGeom prst="rect">
            <a:avLst/>
          </a:prstGeom>
        </p:spPr>
        <p:txBody>
          <a:bodyPr>
            <a:spAutoFit/>
          </a:bodyPr>
          <a:lstStyle/>
          <a:p>
            <a:pPr algn="just"/>
            <a:r>
              <a:rPr lang="en-US" altLang="en-US" sz="2400" baseline="0" dirty="0" smtClean="0"/>
              <a:t>The set of </a:t>
            </a:r>
            <a:r>
              <a:rPr lang="en-US" altLang="en-US" sz="2400" baseline="0" dirty="0" err="1" smtClean="0"/>
              <a:t>eigen</a:t>
            </a:r>
            <a:r>
              <a:rPr lang="en-US" altLang="en-US" sz="2400" baseline="0" dirty="0" smtClean="0"/>
              <a:t> vectors of a </a:t>
            </a:r>
            <a:r>
              <a:rPr lang="en-US" altLang="en-US" sz="2400" baseline="0" dirty="0" err="1" smtClean="0"/>
              <a:t>hermitian</a:t>
            </a:r>
            <a:r>
              <a:rPr lang="en-US" altLang="en-US" sz="2400" baseline="0" dirty="0" smtClean="0"/>
              <a:t> operator is complete. This means that any arbitrary vector can be expressed as a sum of orthogonal </a:t>
            </a:r>
            <a:r>
              <a:rPr lang="en-US" altLang="en-US" sz="2400" baseline="0" dirty="0" err="1" smtClean="0"/>
              <a:t>eigen</a:t>
            </a:r>
            <a:r>
              <a:rPr lang="en-US" altLang="en-US" sz="2400" baseline="0" dirty="0" smtClean="0"/>
              <a:t> vectors.</a:t>
            </a:r>
            <a:endParaRPr lang="en-US" altLang="en-US" sz="2400" baseline="0" dirty="0"/>
          </a:p>
        </p:txBody>
      </p:sp>
    </p:spTree>
    <p:extLst>
      <p:ext uri="{BB962C8B-B14F-4D97-AF65-F5344CB8AC3E}">
        <p14:creationId xmlns:p14="http://schemas.microsoft.com/office/powerpoint/2010/main" val="28239193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609600" indent="-609600"/>
            <a:r>
              <a:rPr lang="en-US" altLang="en-US" sz="3200" dirty="0"/>
              <a:t>Introductory Concepts </a:t>
            </a:r>
          </a:p>
          <a:p>
            <a:pPr marL="609600" indent="-609600"/>
            <a:r>
              <a:rPr lang="en-US" altLang="en-US" sz="3200" dirty="0"/>
              <a:t>Historical sketch</a:t>
            </a:r>
          </a:p>
          <a:p>
            <a:pPr marL="609600" indent="-609600"/>
            <a:r>
              <a:rPr lang="en-US" altLang="en-US" sz="3200" dirty="0"/>
              <a:t>Quantum Mechanics: Revisited</a:t>
            </a:r>
          </a:p>
          <a:p>
            <a:pPr marL="609600" indent="-609600"/>
            <a:r>
              <a:rPr lang="en-US" altLang="en-US" sz="3200" dirty="0"/>
              <a:t>Electromagnetic waves and photons</a:t>
            </a:r>
          </a:p>
          <a:p>
            <a:pPr marL="609600" indent="-609600"/>
            <a:r>
              <a:rPr lang="en-US" altLang="en-US" sz="3200" dirty="0"/>
              <a:t>Wavelength and frequencies of electromagnetic radiation. </a:t>
            </a:r>
          </a:p>
          <a:p>
            <a:pPr marL="609600" indent="-609600"/>
            <a:endParaRPr lang="en-US" altLang="en-US" sz="3200" dirty="0"/>
          </a:p>
          <a:p>
            <a:endParaRPr lang="en-US" sz="3200" dirty="0"/>
          </a:p>
        </p:txBody>
      </p:sp>
      <p:sp>
        <p:nvSpPr>
          <p:cNvPr id="2" name="Title 1"/>
          <p:cNvSpPr>
            <a:spLocks noGrp="1"/>
          </p:cNvSpPr>
          <p:nvPr>
            <p:ph type="title"/>
          </p:nvPr>
        </p:nvSpPr>
        <p:spPr/>
        <p:txBody>
          <a:bodyPr/>
          <a:lstStyle/>
          <a:p>
            <a:r>
              <a:rPr lang="en-US" altLang="en-US" b="1" dirty="0">
                <a:solidFill>
                  <a:schemeClr val="tx1"/>
                </a:solidFill>
                <a:latin typeface="Arial Black" panose="020B0A04020102020204" pitchFamily="34" charset="0"/>
              </a:rPr>
              <a:t>Layout ( Part 1)</a:t>
            </a:r>
            <a:endParaRPr lang="en-US" dirty="0"/>
          </a:p>
        </p:txBody>
      </p:sp>
    </p:spTree>
    <p:extLst>
      <p:ext uri="{BB962C8B-B14F-4D97-AF65-F5344CB8AC3E}">
        <p14:creationId xmlns:p14="http://schemas.microsoft.com/office/powerpoint/2010/main" val="15504258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sz="quarter" idx="13"/>
            <p:extLst>
              <p:ext uri="{D42A27DB-BD31-4B8C-83A1-F6EECF244321}">
                <p14:modId xmlns:p14="http://schemas.microsoft.com/office/powerpoint/2010/main" val="1201539403"/>
              </p:ext>
            </p:extLst>
          </p:nvPr>
        </p:nvGraphicFramePr>
        <p:xfrm>
          <a:off x="2133600" y="381000"/>
          <a:ext cx="2819400" cy="838200"/>
        </p:xfrm>
        <a:graphic>
          <a:graphicData uri="http://schemas.openxmlformats.org/presentationml/2006/ole">
            <mc:AlternateContent xmlns:mc="http://schemas.openxmlformats.org/markup-compatibility/2006">
              <mc:Choice xmlns:v="urn:schemas-microsoft-com:vml" Requires="v">
                <p:oleObj spid="_x0000_s11315" name="Equation" r:id="rId3" imgW="977900" imgH="431800" progId="Equation.3">
                  <p:embed/>
                </p:oleObj>
              </mc:Choice>
              <mc:Fallback>
                <p:oleObj name="Equation" r:id="rId3" imgW="9779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
                        <a:ext cx="2819400" cy="8382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5" name="Rectangle 4"/>
          <p:cNvSpPr/>
          <p:nvPr/>
        </p:nvSpPr>
        <p:spPr>
          <a:xfrm>
            <a:off x="1295398" y="1353189"/>
            <a:ext cx="4671472" cy="523220"/>
          </a:xfrm>
          <a:prstGeom prst="rect">
            <a:avLst/>
          </a:prstGeom>
        </p:spPr>
        <p:txBody>
          <a:bodyPr wrap="none">
            <a:spAutoFit/>
          </a:bodyPr>
          <a:lstStyle/>
          <a:p>
            <a:pPr>
              <a:spcBef>
                <a:spcPct val="50000"/>
              </a:spcBef>
            </a:pPr>
            <a:r>
              <a:rPr lang="en-US" altLang="en-US" sz="2800" baseline="0" dirty="0" smtClean="0"/>
              <a:t>Eigen vectors are orthonormal</a:t>
            </a:r>
            <a:endParaRPr lang="en-US" altLang="en-US" sz="2800" baseline="0" dirty="0"/>
          </a:p>
        </p:txBody>
      </p:sp>
      <p:graphicFrame>
        <p:nvGraphicFramePr>
          <p:cNvPr id="6" name="Object 5"/>
          <p:cNvGraphicFramePr>
            <a:graphicFrameLocks noChangeAspect="1"/>
          </p:cNvGraphicFramePr>
          <p:nvPr>
            <p:extLst>
              <p:ext uri="{D42A27DB-BD31-4B8C-83A1-F6EECF244321}">
                <p14:modId xmlns:p14="http://schemas.microsoft.com/office/powerpoint/2010/main" val="4214423316"/>
              </p:ext>
            </p:extLst>
          </p:nvPr>
        </p:nvGraphicFramePr>
        <p:xfrm>
          <a:off x="1295398" y="2057400"/>
          <a:ext cx="5715002" cy="2438400"/>
        </p:xfrm>
        <a:graphic>
          <a:graphicData uri="http://schemas.openxmlformats.org/presentationml/2006/ole">
            <mc:AlternateContent xmlns:mc="http://schemas.openxmlformats.org/markup-compatibility/2006">
              <mc:Choice xmlns:v="urn:schemas-microsoft-com:vml" Requires="v">
                <p:oleObj spid="_x0000_s11316" name="Equation" r:id="rId5" imgW="1066337" imgH="672808" progId="Equation.3">
                  <p:embed/>
                </p:oleObj>
              </mc:Choice>
              <mc:Fallback>
                <p:oleObj name="Equation" r:id="rId5" imgW="1066337" imgH="672808"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398" y="2057400"/>
                        <a:ext cx="5715002" cy="24384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7" name="Rectangle 6"/>
          <p:cNvSpPr/>
          <p:nvPr/>
        </p:nvSpPr>
        <p:spPr>
          <a:xfrm>
            <a:off x="990600" y="4876800"/>
            <a:ext cx="6296917" cy="523220"/>
          </a:xfrm>
          <a:prstGeom prst="rect">
            <a:avLst/>
          </a:prstGeom>
        </p:spPr>
        <p:txBody>
          <a:bodyPr wrap="none">
            <a:spAutoFit/>
          </a:bodyPr>
          <a:lstStyle/>
          <a:p>
            <a:pPr>
              <a:spcBef>
                <a:spcPct val="50000"/>
              </a:spcBef>
            </a:pPr>
            <a:r>
              <a:rPr lang="en-US" altLang="en-US" sz="2800" baseline="0" dirty="0" smtClean="0"/>
              <a:t>Completeness relation for discrete case is</a:t>
            </a:r>
            <a:endParaRPr lang="en-US" altLang="en-US" sz="2800" baseline="0" dirty="0"/>
          </a:p>
        </p:txBody>
      </p:sp>
      <p:graphicFrame>
        <p:nvGraphicFramePr>
          <p:cNvPr id="8" name="Object 7"/>
          <p:cNvGraphicFramePr>
            <a:graphicFrameLocks noChangeAspect="1"/>
          </p:cNvGraphicFramePr>
          <p:nvPr>
            <p:extLst>
              <p:ext uri="{D42A27DB-BD31-4B8C-83A1-F6EECF244321}">
                <p14:modId xmlns:p14="http://schemas.microsoft.com/office/powerpoint/2010/main" val="49898693"/>
              </p:ext>
            </p:extLst>
          </p:nvPr>
        </p:nvGraphicFramePr>
        <p:xfrm>
          <a:off x="2362200" y="5400020"/>
          <a:ext cx="2971800" cy="900113"/>
        </p:xfrm>
        <a:graphic>
          <a:graphicData uri="http://schemas.openxmlformats.org/presentationml/2006/ole">
            <mc:AlternateContent xmlns:mc="http://schemas.openxmlformats.org/markup-compatibility/2006">
              <mc:Choice xmlns:v="urn:schemas-microsoft-com:vml" Requires="v">
                <p:oleObj spid="_x0000_s11317" name="Equation" r:id="rId7" imgW="1016000" imgH="342900" progId="Equation.3">
                  <p:embed/>
                </p:oleObj>
              </mc:Choice>
              <mc:Fallback>
                <p:oleObj name="Equation" r:id="rId7" imgW="1016000" imgH="3429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400020"/>
                        <a:ext cx="2971800" cy="90011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33302110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sz="quarter" idx="13"/>
            <p:extLst>
              <p:ext uri="{D42A27DB-BD31-4B8C-83A1-F6EECF244321}">
                <p14:modId xmlns:p14="http://schemas.microsoft.com/office/powerpoint/2010/main" val="2206875983"/>
              </p:ext>
            </p:extLst>
          </p:nvPr>
        </p:nvGraphicFramePr>
        <p:xfrm>
          <a:off x="838200" y="457200"/>
          <a:ext cx="6553200" cy="990600"/>
        </p:xfrm>
        <a:graphic>
          <a:graphicData uri="http://schemas.openxmlformats.org/presentationml/2006/ole">
            <mc:AlternateContent xmlns:mc="http://schemas.openxmlformats.org/markup-compatibility/2006">
              <mc:Choice xmlns:v="urn:schemas-microsoft-com:vml" Requires="v">
                <p:oleObj spid="_x0000_s12356" name="Equation" r:id="rId3" imgW="3187440" imgH="482400" progId="Equation.3">
                  <p:embed/>
                </p:oleObj>
              </mc:Choice>
              <mc:Fallback>
                <p:oleObj name="Equation" r:id="rId3" imgW="3187440" imgH="482400" progId="Equation.3">
                  <p:embed/>
                  <p:pic>
                    <p:nvPicPr>
                      <p:cNvPr id="0" name="Object 5"/>
                      <p:cNvPicPr>
                        <a:picLocks noChangeAspect="1" noChangeArrowheads="1"/>
                      </p:cNvPicPr>
                      <p:nvPr/>
                    </p:nvPicPr>
                    <p:blipFill>
                      <a:blip r:embed="rId4"/>
                      <a:srcRect/>
                      <a:stretch>
                        <a:fillRect/>
                      </a:stretch>
                    </p:blipFill>
                    <p:spPr bwMode="auto">
                      <a:xfrm>
                        <a:off x="838200" y="457200"/>
                        <a:ext cx="6553200" cy="9906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1556141"/>
              </p:ext>
            </p:extLst>
          </p:nvPr>
        </p:nvGraphicFramePr>
        <p:xfrm>
          <a:off x="2057400" y="1524000"/>
          <a:ext cx="3397250" cy="725488"/>
        </p:xfrm>
        <a:graphic>
          <a:graphicData uri="http://schemas.openxmlformats.org/presentationml/2006/ole">
            <mc:AlternateContent xmlns:mc="http://schemas.openxmlformats.org/markup-compatibility/2006">
              <mc:Choice xmlns:v="urn:schemas-microsoft-com:vml" Requires="v">
                <p:oleObj spid="_x0000_s12357" name="Equation" r:id="rId5" imgW="1307880" imgH="279360" progId="Equation.3">
                  <p:embed/>
                </p:oleObj>
              </mc:Choice>
              <mc:Fallback>
                <p:oleObj name="Equation" r:id="rId5" imgW="1307880" imgH="279360" progId="Equation.3">
                  <p:embed/>
                  <p:pic>
                    <p:nvPicPr>
                      <p:cNvPr id="0" name="Object 6"/>
                      <p:cNvPicPr>
                        <a:picLocks noChangeAspect="1" noChangeArrowheads="1"/>
                      </p:cNvPicPr>
                      <p:nvPr/>
                    </p:nvPicPr>
                    <p:blipFill>
                      <a:blip r:embed="rId6"/>
                      <a:srcRect/>
                      <a:stretch>
                        <a:fillRect/>
                      </a:stretch>
                    </p:blipFill>
                    <p:spPr bwMode="auto">
                      <a:xfrm>
                        <a:off x="2057400" y="1524000"/>
                        <a:ext cx="3397250" cy="72548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72152434"/>
              </p:ext>
            </p:extLst>
          </p:nvPr>
        </p:nvGraphicFramePr>
        <p:xfrm>
          <a:off x="2057400" y="2438400"/>
          <a:ext cx="2803525" cy="792163"/>
        </p:xfrm>
        <a:graphic>
          <a:graphicData uri="http://schemas.openxmlformats.org/presentationml/2006/ole">
            <mc:AlternateContent xmlns:mc="http://schemas.openxmlformats.org/markup-compatibility/2006">
              <mc:Choice xmlns:v="urn:schemas-microsoft-com:vml" Requires="v">
                <p:oleObj spid="_x0000_s12358" name="Equation" r:id="rId7" imgW="1079032" imgH="304668" progId="Equation.DSMT4">
                  <p:embed/>
                </p:oleObj>
              </mc:Choice>
              <mc:Fallback>
                <p:oleObj name="Equation" r:id="rId7" imgW="1079032" imgH="304668"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438400"/>
                        <a:ext cx="2803525" cy="792163"/>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8" name="Rectangle 7"/>
          <p:cNvSpPr/>
          <p:nvPr/>
        </p:nvSpPr>
        <p:spPr>
          <a:xfrm>
            <a:off x="1219200" y="3352800"/>
            <a:ext cx="6934200" cy="1384995"/>
          </a:xfrm>
          <a:prstGeom prst="rect">
            <a:avLst/>
          </a:prstGeom>
        </p:spPr>
        <p:txBody>
          <a:bodyPr wrap="square">
            <a:spAutoFit/>
          </a:bodyPr>
          <a:lstStyle/>
          <a:p>
            <a:pPr>
              <a:spcBef>
                <a:spcPct val="50000"/>
              </a:spcBef>
            </a:pPr>
            <a:r>
              <a:rPr lang="en-US" altLang="en-US" sz="2800" baseline="0" dirty="0" smtClean="0"/>
              <a:t>The </a:t>
            </a:r>
            <a:r>
              <a:rPr lang="en-US" altLang="en-US" sz="2400" baseline="0" dirty="0" smtClean="0"/>
              <a:t>normalization</a:t>
            </a:r>
            <a:r>
              <a:rPr lang="en-US" altLang="en-US" sz="2800" baseline="0" dirty="0" smtClean="0"/>
              <a:t> of </a:t>
            </a:r>
            <a:r>
              <a:rPr lang="en-US" altLang="en-US" sz="2800" baseline="0" dirty="0" err="1" smtClean="0"/>
              <a:t>eigen</a:t>
            </a:r>
            <a:r>
              <a:rPr lang="en-US" altLang="en-US" sz="2800" baseline="0" dirty="0" smtClean="0"/>
              <a:t> vectors for a continuous set of </a:t>
            </a:r>
            <a:r>
              <a:rPr lang="en-US" altLang="en-US" sz="2800" baseline="0" dirty="0" err="1" smtClean="0"/>
              <a:t>eigen</a:t>
            </a:r>
            <a:r>
              <a:rPr lang="en-US" altLang="en-US" sz="2800" baseline="0" dirty="0" smtClean="0"/>
              <a:t> values is done with the help of Dirac delta  function</a:t>
            </a:r>
            <a:endParaRPr lang="en-US" altLang="en-US" sz="2800" baseline="0" dirty="0"/>
          </a:p>
        </p:txBody>
      </p:sp>
      <p:graphicFrame>
        <p:nvGraphicFramePr>
          <p:cNvPr id="9" name="Object 8"/>
          <p:cNvGraphicFramePr>
            <a:graphicFrameLocks noChangeAspect="1"/>
          </p:cNvGraphicFramePr>
          <p:nvPr>
            <p:extLst>
              <p:ext uri="{D42A27DB-BD31-4B8C-83A1-F6EECF244321}">
                <p14:modId xmlns:p14="http://schemas.microsoft.com/office/powerpoint/2010/main" val="2855134874"/>
              </p:ext>
            </p:extLst>
          </p:nvPr>
        </p:nvGraphicFramePr>
        <p:xfrm>
          <a:off x="1205345" y="4897122"/>
          <a:ext cx="5181600" cy="1732278"/>
        </p:xfrm>
        <a:graphic>
          <a:graphicData uri="http://schemas.openxmlformats.org/presentationml/2006/ole">
            <mc:AlternateContent xmlns:mc="http://schemas.openxmlformats.org/markup-compatibility/2006">
              <mc:Choice xmlns:v="urn:schemas-microsoft-com:vml" Requires="v">
                <p:oleObj spid="_x0000_s12359" name="Equation" r:id="rId9" imgW="1333500" imgH="711200" progId="Equation.3">
                  <p:embed/>
                </p:oleObj>
              </mc:Choice>
              <mc:Fallback>
                <p:oleObj name="Equation" r:id="rId9" imgW="1333500" imgH="711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5345" y="4897122"/>
                        <a:ext cx="5181600" cy="173227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36216960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sz="quarter" idx="13"/>
          </p:nvPr>
        </p:nvSpPr>
        <p:spPr>
          <a:xfrm>
            <a:off x="352425" y="0"/>
            <a:ext cx="8258175" cy="6553200"/>
          </a:xfrm>
        </p:spPr>
        <p:txBody>
          <a:bodyPr>
            <a:normAutofit/>
          </a:bodyPr>
          <a:lstStyle/>
          <a:p>
            <a:r>
              <a:rPr lang="en-US" altLang="en-US" sz="2800" dirty="0"/>
              <a:t>State vectors obey the Schrödinger's equation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03300288"/>
              </p:ext>
            </p:extLst>
          </p:nvPr>
        </p:nvGraphicFramePr>
        <p:xfrm>
          <a:off x="1219200" y="838200"/>
          <a:ext cx="4419600" cy="1824038"/>
        </p:xfrm>
        <a:graphic>
          <a:graphicData uri="http://schemas.openxmlformats.org/presentationml/2006/ole">
            <mc:AlternateContent xmlns:mc="http://schemas.openxmlformats.org/markup-compatibility/2006">
              <mc:Choice xmlns:v="urn:schemas-microsoft-com:vml" Requires="v">
                <p:oleObj spid="_x0000_s13347" name="Equation" r:id="rId3" imgW="1206360" imgH="787320" progId="Equation.3">
                  <p:embed/>
                </p:oleObj>
              </mc:Choice>
              <mc:Fallback>
                <p:oleObj name="Equation" r:id="rId3" imgW="1206360" imgH="7873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38200"/>
                        <a:ext cx="4419600" cy="1824038"/>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
        <p:nvSpPr>
          <p:cNvPr id="7" name="Rectangle 6"/>
          <p:cNvSpPr/>
          <p:nvPr/>
        </p:nvSpPr>
        <p:spPr>
          <a:xfrm>
            <a:off x="685800" y="3048000"/>
            <a:ext cx="5701573" cy="1169551"/>
          </a:xfrm>
          <a:prstGeom prst="rect">
            <a:avLst/>
          </a:prstGeom>
        </p:spPr>
        <p:txBody>
          <a:bodyPr wrap="square">
            <a:spAutoFit/>
          </a:bodyPr>
          <a:lstStyle/>
          <a:p>
            <a:pPr>
              <a:spcBef>
                <a:spcPct val="50000"/>
              </a:spcBef>
            </a:pPr>
            <a:r>
              <a:rPr lang="en-US" altLang="en-US" sz="2800" baseline="0" dirty="0" smtClean="0"/>
              <a:t>Expectation value can be written as </a:t>
            </a:r>
          </a:p>
          <a:p>
            <a:pPr marL="457200" indent="-457200">
              <a:spcBef>
                <a:spcPct val="50000"/>
              </a:spcBef>
              <a:buFont typeface="Arial" panose="020B0604020202020204" pitchFamily="34" charset="0"/>
              <a:buChar char="•"/>
            </a:pPr>
            <a:endParaRPr lang="en-US" altLang="en-US" sz="2800" baseline="0" dirty="0"/>
          </a:p>
        </p:txBody>
      </p:sp>
      <p:graphicFrame>
        <p:nvGraphicFramePr>
          <p:cNvPr id="8" name="Object 7"/>
          <p:cNvGraphicFramePr>
            <a:graphicFrameLocks noChangeAspect="1"/>
          </p:cNvGraphicFramePr>
          <p:nvPr>
            <p:extLst>
              <p:ext uri="{D42A27DB-BD31-4B8C-83A1-F6EECF244321}">
                <p14:modId xmlns:p14="http://schemas.microsoft.com/office/powerpoint/2010/main" val="3751949013"/>
              </p:ext>
            </p:extLst>
          </p:nvPr>
        </p:nvGraphicFramePr>
        <p:xfrm>
          <a:off x="1143000" y="3886200"/>
          <a:ext cx="7188200" cy="2362200"/>
        </p:xfrm>
        <a:graphic>
          <a:graphicData uri="http://schemas.openxmlformats.org/presentationml/2006/ole">
            <mc:AlternateContent xmlns:mc="http://schemas.openxmlformats.org/markup-compatibility/2006">
              <mc:Choice xmlns:v="urn:schemas-microsoft-com:vml" Requires="v">
                <p:oleObj spid="_x0000_s13348" name="Equation" r:id="rId5" imgW="2476500" imgH="952500" progId="Equation.DSMT4">
                  <p:embed/>
                </p:oleObj>
              </mc:Choice>
              <mc:Fallback>
                <p:oleObj name="Equation" r:id="rId5" imgW="2476500" imgH="9525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886200"/>
                        <a:ext cx="7188200" cy="2362200"/>
                      </a:xfrm>
                      <a:prstGeom prst="rect">
                        <a:avLst/>
                      </a:prstGeom>
                      <a:gradFill>
                        <a:gsLst>
                          <a:gs pos="13739">
                            <a:schemeClr val="accent1">
                              <a:lumMod val="20000"/>
                              <a:lumOff val="80000"/>
                            </a:schemeClr>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29471079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nSpc>
                <a:spcPct val="90000"/>
              </a:lnSpc>
              <a:buFont typeface="Wingdings" panose="05000000000000000000" pitchFamily="2" charset="2"/>
              <a:buChar char="Ø"/>
            </a:pPr>
            <a:r>
              <a:rPr lang="en-US" altLang="en-US" sz="2800" dirty="0"/>
              <a:t>Isaac Newton- Light consists of tiny particles called photon.</a:t>
            </a:r>
          </a:p>
          <a:p>
            <a:pPr marL="457200" indent="-457200">
              <a:lnSpc>
                <a:spcPct val="90000"/>
              </a:lnSpc>
              <a:buFont typeface="Wingdings" panose="05000000000000000000" pitchFamily="2" charset="2"/>
              <a:buChar char="Ø"/>
            </a:pPr>
            <a:r>
              <a:rPr lang="en-US" altLang="en-US" sz="2800" dirty="0"/>
              <a:t>Christian Huygens- Light made up of waves.</a:t>
            </a:r>
          </a:p>
          <a:p>
            <a:pPr marL="457200" indent="-457200">
              <a:lnSpc>
                <a:spcPct val="90000"/>
              </a:lnSpc>
              <a:buFont typeface="Wingdings" panose="05000000000000000000" pitchFamily="2" charset="2"/>
              <a:buChar char="Ø"/>
            </a:pPr>
            <a:r>
              <a:rPr lang="en-US" altLang="en-US" sz="2800" dirty="0">
                <a:solidFill>
                  <a:srgbClr val="FF3300"/>
                </a:solidFill>
              </a:rPr>
              <a:t>Both theories are right. Light has dual nature.</a:t>
            </a:r>
          </a:p>
          <a:p>
            <a:pPr marL="457200" indent="-457200" algn="just">
              <a:lnSpc>
                <a:spcPct val="90000"/>
              </a:lnSpc>
              <a:buFont typeface="Wingdings" panose="05000000000000000000" pitchFamily="2" charset="2"/>
              <a:buChar char="Ø"/>
            </a:pPr>
            <a:r>
              <a:rPr lang="en-US" altLang="en-US" sz="2800" dirty="0"/>
              <a:t>When light behave like wave it is called an electromagnetic wave because it is composed of both electric and magnetic fields.</a:t>
            </a:r>
          </a:p>
          <a:p>
            <a:pPr marL="457200" indent="-457200" algn="just">
              <a:lnSpc>
                <a:spcPct val="90000"/>
              </a:lnSpc>
              <a:buFont typeface="Wingdings" panose="05000000000000000000" pitchFamily="2" charset="2"/>
              <a:buChar char="Ø"/>
            </a:pPr>
            <a:r>
              <a:rPr lang="en-US" altLang="en-US" sz="2800" dirty="0"/>
              <a:t>Both fields oscillate perpendicular to each other and to the direction of propagation. </a:t>
            </a:r>
          </a:p>
          <a:p>
            <a:pPr marL="457200" indent="-457200" algn="just">
              <a:lnSpc>
                <a:spcPct val="90000"/>
              </a:lnSpc>
              <a:buFont typeface="Wingdings" panose="05000000000000000000" pitchFamily="2" charset="2"/>
              <a:buChar char="Ø"/>
            </a:pPr>
            <a:r>
              <a:rPr lang="en-US" altLang="en-US" sz="2800" dirty="0"/>
              <a:t>Electromagnetic waves are Transverse waves</a:t>
            </a:r>
          </a:p>
          <a:p>
            <a:pPr marL="457200" indent="-457200">
              <a:lnSpc>
                <a:spcPct val="90000"/>
              </a:lnSpc>
              <a:buFont typeface="Wingdings" panose="05000000000000000000" pitchFamily="2" charset="2"/>
              <a:buChar char="Ø"/>
            </a:pPr>
            <a:endParaRPr lang="en-US" altLang="en-US" sz="2800" dirty="0"/>
          </a:p>
          <a:p>
            <a:pPr marL="457200" indent="-457200">
              <a:buFont typeface="Wingdings" panose="05000000000000000000" pitchFamily="2" charset="2"/>
              <a:buChar char="Ø"/>
            </a:pPr>
            <a:endParaRPr lang="en-US" sz="2800" dirty="0"/>
          </a:p>
        </p:txBody>
      </p:sp>
      <p:sp>
        <p:nvSpPr>
          <p:cNvPr id="3" name="Title 2"/>
          <p:cNvSpPr>
            <a:spLocks noGrp="1"/>
          </p:cNvSpPr>
          <p:nvPr>
            <p:ph type="title"/>
          </p:nvPr>
        </p:nvSpPr>
        <p:spPr/>
        <p:txBody>
          <a:bodyPr>
            <a:noAutofit/>
          </a:bodyPr>
          <a:lstStyle/>
          <a:p>
            <a:r>
              <a:rPr lang="en-US" altLang="en-US" dirty="0"/>
              <a:t>Electromagnetic waves and photons 1</a:t>
            </a:r>
            <a:endParaRPr lang="en-US" dirty="0"/>
          </a:p>
        </p:txBody>
      </p:sp>
    </p:spTree>
    <p:extLst>
      <p:ext uri="{BB962C8B-B14F-4D97-AF65-F5344CB8AC3E}">
        <p14:creationId xmlns:p14="http://schemas.microsoft.com/office/powerpoint/2010/main" val="18305924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Ø"/>
            </a:pPr>
            <a:fld id="{CC6F4C03-566C-4299-A4C5-44762F3FF0C0}" type="datetime1">
              <a:rPr lang="en-US" altLang="en-US" sz="1400" baseline="0" smtClean="0"/>
              <a:pPr marL="285750" indent="-285750" eaLnBrk="1" hangingPunct="1">
                <a:buFont typeface="Wingdings" panose="05000000000000000000" pitchFamily="2" charset="2"/>
                <a:buChar char="Ø"/>
              </a:pPr>
              <a:t>12/02/2016</a:t>
            </a:fld>
            <a:endParaRPr lang="en-US" altLang="en-US" sz="1400" baseline="0" dirty="0" smtClean="0"/>
          </a:p>
        </p:txBody>
      </p:sp>
      <p:sp>
        <p:nvSpPr>
          <p:cNvPr id="20485" name="Rectangle 2"/>
          <p:cNvSpPr>
            <a:spLocks noGrp="1" noChangeArrowheads="1"/>
          </p:cNvSpPr>
          <p:nvPr>
            <p:ph type="title"/>
          </p:nvPr>
        </p:nvSpPr>
        <p:spPr>
          <a:xfrm>
            <a:off x="381000" y="-228600"/>
            <a:ext cx="8229600" cy="1143000"/>
          </a:xfrm>
        </p:spPr>
        <p:txBody>
          <a:bodyPr/>
          <a:lstStyle/>
          <a:p>
            <a:r>
              <a:rPr lang="en-US" altLang="en-US" sz="4000" dirty="0" smtClean="0"/>
              <a:t>Electromagnetic waves and photons 2</a:t>
            </a:r>
          </a:p>
        </p:txBody>
      </p:sp>
      <p:sp>
        <p:nvSpPr>
          <p:cNvPr id="20486" name="Rectangle 3"/>
          <p:cNvSpPr>
            <a:spLocks noGrp="1" noChangeArrowheads="1"/>
          </p:cNvSpPr>
          <p:nvPr>
            <p:ph type="body" sz="half" idx="1"/>
          </p:nvPr>
        </p:nvSpPr>
        <p:spPr>
          <a:xfrm>
            <a:off x="838200" y="1371600"/>
            <a:ext cx="7391400" cy="4191000"/>
          </a:xfrm>
        </p:spPr>
        <p:txBody>
          <a:bodyPr/>
          <a:lstStyle/>
          <a:p>
            <a:pPr marL="457200" indent="-457200" algn="just">
              <a:lnSpc>
                <a:spcPct val="90000"/>
              </a:lnSpc>
              <a:buFont typeface="Wingdings" panose="05000000000000000000" pitchFamily="2" charset="2"/>
              <a:buChar char="Ø"/>
            </a:pPr>
            <a:r>
              <a:rPr lang="en-US" altLang="en-US" sz="2800" dirty="0" smtClean="0"/>
              <a:t>Electromagnetic waves are identify by:</a:t>
            </a:r>
          </a:p>
          <a:p>
            <a:pPr marL="457200" indent="-457200" algn="just">
              <a:lnSpc>
                <a:spcPct val="90000"/>
              </a:lnSpc>
              <a:buFont typeface="Wingdings" panose="05000000000000000000" pitchFamily="2" charset="2"/>
              <a:buChar char="Ø"/>
            </a:pPr>
            <a:r>
              <a:rPr lang="en-US" altLang="en-US" sz="2800" dirty="0" smtClean="0">
                <a:solidFill>
                  <a:srgbClr val="FF3300"/>
                </a:solidFill>
              </a:rPr>
              <a:t>Wavelength</a:t>
            </a:r>
            <a:r>
              <a:rPr lang="en-US" altLang="en-US" sz="2800" dirty="0" smtClean="0"/>
              <a:t>- the distance between successive peaks- measured in units of length.</a:t>
            </a:r>
          </a:p>
          <a:p>
            <a:pPr marL="457200" indent="-457200" algn="just">
              <a:lnSpc>
                <a:spcPct val="90000"/>
              </a:lnSpc>
              <a:buFont typeface="Wingdings" panose="05000000000000000000" pitchFamily="2" charset="2"/>
              <a:buChar char="Ø"/>
            </a:pPr>
            <a:r>
              <a:rPr lang="en-US" altLang="en-US" sz="2800" dirty="0" smtClean="0">
                <a:solidFill>
                  <a:srgbClr val="FF3300"/>
                </a:solidFill>
              </a:rPr>
              <a:t>Frequency</a:t>
            </a:r>
            <a:r>
              <a:rPr lang="en-US" altLang="en-US" sz="2800" dirty="0" smtClean="0"/>
              <a:t>- the number of wave peaks passing a point in a second- measured in cycles( peaks) per second- hertz</a:t>
            </a:r>
          </a:p>
          <a:p>
            <a:pPr marL="457200" indent="-457200" algn="just">
              <a:lnSpc>
                <a:spcPct val="90000"/>
              </a:lnSpc>
              <a:buFont typeface="Wingdings" panose="05000000000000000000" pitchFamily="2" charset="2"/>
              <a:buChar char="Ø"/>
            </a:pPr>
            <a:r>
              <a:rPr lang="en-US" altLang="en-US" sz="2800" dirty="0" smtClean="0">
                <a:solidFill>
                  <a:srgbClr val="FF3300"/>
                </a:solidFill>
              </a:rPr>
              <a:t>Speed of Wave</a:t>
            </a:r>
            <a:r>
              <a:rPr lang="en-US" altLang="en-US" sz="2800" dirty="0" smtClean="0"/>
              <a:t>= wavelength x frequency- always a constant.</a:t>
            </a:r>
          </a:p>
          <a:p>
            <a:pPr marL="457200" indent="-457200">
              <a:lnSpc>
                <a:spcPct val="90000"/>
              </a:lnSpc>
              <a:buFont typeface="Wingdings" panose="05000000000000000000" pitchFamily="2" charset="2"/>
              <a:buChar char="Ø"/>
            </a:pPr>
            <a:endParaRPr lang="en-US" altLang="en-US" sz="2800" dirty="0" smtClean="0"/>
          </a:p>
        </p:txBody>
      </p:sp>
      <p:graphicFrame>
        <p:nvGraphicFramePr>
          <p:cNvPr id="20482" name="Object 5"/>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14365"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7" name="Text Box 4"/>
          <p:cNvSpPr txBox="1">
            <a:spLocks noChangeArrowheads="1"/>
          </p:cNvSpPr>
          <p:nvPr/>
        </p:nvSpPr>
        <p:spPr bwMode="auto">
          <a:xfrm>
            <a:off x="20415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endParaRPr lang="en-US" altLang="en-US" baseline="0"/>
          </a:p>
        </p:txBody>
      </p:sp>
      <p:graphicFrame>
        <p:nvGraphicFramePr>
          <p:cNvPr id="20483" name="Object 10"/>
          <p:cNvGraphicFramePr>
            <a:graphicFrameLocks noChangeAspect="1"/>
          </p:cNvGraphicFramePr>
          <p:nvPr>
            <p:extLst>
              <p:ext uri="{D42A27DB-BD31-4B8C-83A1-F6EECF244321}">
                <p14:modId xmlns:p14="http://schemas.microsoft.com/office/powerpoint/2010/main" val="3176327802"/>
              </p:ext>
            </p:extLst>
          </p:nvPr>
        </p:nvGraphicFramePr>
        <p:xfrm>
          <a:off x="3048000" y="5334000"/>
          <a:ext cx="2895600" cy="762000"/>
        </p:xfrm>
        <a:graphic>
          <a:graphicData uri="http://schemas.openxmlformats.org/presentationml/2006/ole">
            <mc:AlternateContent xmlns:mc="http://schemas.openxmlformats.org/markup-compatibility/2006">
              <mc:Choice xmlns:v="urn:schemas-microsoft-com:vml" Requires="v">
                <p:oleObj spid="_x0000_s14366" name="Equation" r:id="rId5" imgW="419040" imgH="177480" progId="Equation.DSMT4">
                  <p:embed/>
                </p:oleObj>
              </mc:Choice>
              <mc:Fallback>
                <p:oleObj name="Equation" r:id="rId5" imgW="41904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334000"/>
                        <a:ext cx="28956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oleObj>
              </mc:Fallback>
            </mc:AlternateContent>
          </a:graphicData>
        </a:graphic>
      </p:graphicFrame>
    </p:spTree>
    <p:extLst>
      <p:ext uri="{BB962C8B-B14F-4D97-AF65-F5344CB8AC3E}">
        <p14:creationId xmlns:p14="http://schemas.microsoft.com/office/powerpoint/2010/main" val="5505089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dt" sz="quarter"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fld id="{8052F1DE-CE7B-4284-A07A-442B7F52B619}" type="datetime1">
              <a:rPr lang="en-US" altLang="en-US" sz="1400" baseline="0" smtClean="0"/>
              <a:pPr eaLnBrk="1" hangingPunct="1"/>
              <a:t>12/02/2016</a:t>
            </a:fld>
            <a:endParaRPr lang="en-US" altLang="en-US" sz="1400" baseline="0" smtClean="0"/>
          </a:p>
        </p:txBody>
      </p:sp>
      <p:sp>
        <p:nvSpPr>
          <p:cNvPr id="21509" name="Rectangle 2"/>
          <p:cNvSpPr>
            <a:spLocks noGrp="1" noChangeArrowheads="1"/>
          </p:cNvSpPr>
          <p:nvPr>
            <p:ph type="title"/>
          </p:nvPr>
        </p:nvSpPr>
        <p:spPr>
          <a:xfrm>
            <a:off x="381000" y="0"/>
            <a:ext cx="7680960" cy="1066800"/>
          </a:xfrm>
        </p:spPr>
        <p:txBody>
          <a:bodyPr>
            <a:normAutofit fontScale="90000"/>
          </a:bodyPr>
          <a:lstStyle/>
          <a:p>
            <a:r>
              <a:rPr lang="en-US" altLang="en-US" sz="4000" dirty="0" smtClean="0"/>
              <a:t>Electromagnetic waves and photons 3</a:t>
            </a:r>
          </a:p>
        </p:txBody>
      </p:sp>
      <p:sp>
        <p:nvSpPr>
          <p:cNvPr id="21510" name="Rectangle 3"/>
          <p:cNvSpPr>
            <a:spLocks noGrp="1" noChangeArrowheads="1"/>
          </p:cNvSpPr>
          <p:nvPr>
            <p:ph type="body" idx="4294967295"/>
          </p:nvPr>
        </p:nvSpPr>
        <p:spPr>
          <a:xfrm>
            <a:off x="457200" y="1600200"/>
            <a:ext cx="8229600" cy="4525963"/>
          </a:xfrm>
          <a:prstGeom prst="rect">
            <a:avLst/>
          </a:prstGeom>
        </p:spPr>
        <p:txBody>
          <a:bodyPr/>
          <a:lstStyle/>
          <a:p>
            <a:pPr marL="457200" indent="-457200" algn="just">
              <a:buFont typeface="Wingdings" panose="05000000000000000000" pitchFamily="2" charset="2"/>
              <a:buChar char="Ø"/>
            </a:pPr>
            <a:r>
              <a:rPr lang="en-US" altLang="en-US" sz="2800" dirty="0" smtClean="0"/>
              <a:t>Some time light acts as if it is made of particles called </a:t>
            </a:r>
            <a:r>
              <a:rPr lang="en-US" altLang="en-US" sz="2800" dirty="0" smtClean="0">
                <a:solidFill>
                  <a:srgbClr val="FF3300"/>
                </a:solidFill>
              </a:rPr>
              <a:t>photon.</a:t>
            </a:r>
          </a:p>
          <a:p>
            <a:pPr marL="457200" indent="-457200" algn="just">
              <a:buFont typeface="Wingdings" panose="05000000000000000000" pitchFamily="2" charset="2"/>
              <a:buChar char="Ø"/>
            </a:pPr>
            <a:r>
              <a:rPr lang="en-US" altLang="en-US" sz="2800" dirty="0" smtClean="0"/>
              <a:t>Each photon has energy proportional to the frequency of the light wave , or inversely proportional to the wavelength.</a:t>
            </a:r>
          </a:p>
          <a:p>
            <a:pPr marL="457200" indent="-457200">
              <a:buFont typeface="Wingdings" panose="05000000000000000000" pitchFamily="2" charset="2"/>
              <a:buChar char="Ø"/>
            </a:pPr>
            <a:r>
              <a:rPr lang="en-US" altLang="en-US" sz="2800" dirty="0" smtClean="0">
                <a:solidFill>
                  <a:srgbClr val="FF3300"/>
                </a:solidFill>
              </a:rPr>
              <a:t>Energy= Planck’s constant x frequency</a:t>
            </a:r>
          </a:p>
        </p:txBody>
      </p:sp>
      <p:graphicFrame>
        <p:nvGraphicFramePr>
          <p:cNvPr id="21506" name="Object 4"/>
          <p:cNvGraphicFramePr>
            <a:graphicFrameLocks noChangeAspect="1"/>
          </p:cNvGraphicFramePr>
          <p:nvPr>
            <p:extLst>
              <p:ext uri="{D42A27DB-BD31-4B8C-83A1-F6EECF244321}">
                <p14:modId xmlns:p14="http://schemas.microsoft.com/office/powerpoint/2010/main" val="2327676368"/>
              </p:ext>
            </p:extLst>
          </p:nvPr>
        </p:nvGraphicFramePr>
        <p:xfrm>
          <a:off x="1371600" y="5029200"/>
          <a:ext cx="1676400" cy="635000"/>
        </p:xfrm>
        <a:graphic>
          <a:graphicData uri="http://schemas.openxmlformats.org/presentationml/2006/ole">
            <mc:AlternateContent xmlns:mc="http://schemas.openxmlformats.org/markup-compatibility/2006">
              <mc:Choice xmlns:v="urn:schemas-microsoft-com:vml" Requires="v">
                <p:oleObj spid="_x0000_s15389" name="Equation" r:id="rId3" imgW="469800" imgH="177480" progId="Equation.DSMT4">
                  <p:embed/>
                </p:oleObj>
              </mc:Choice>
              <mc:Fallback>
                <p:oleObj name="Equation" r:id="rId3" imgW="4698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029200"/>
                        <a:ext cx="1676400" cy="63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oleObj>
              </mc:Fallback>
            </mc:AlternateContent>
          </a:graphicData>
        </a:graphic>
      </p:graphicFrame>
      <p:graphicFrame>
        <p:nvGraphicFramePr>
          <p:cNvPr id="21507" name="Object 5"/>
          <p:cNvGraphicFramePr>
            <a:graphicFrameLocks noChangeAspect="1"/>
          </p:cNvGraphicFramePr>
          <p:nvPr>
            <p:extLst>
              <p:ext uri="{D42A27DB-BD31-4B8C-83A1-F6EECF244321}">
                <p14:modId xmlns:p14="http://schemas.microsoft.com/office/powerpoint/2010/main" val="341751024"/>
              </p:ext>
            </p:extLst>
          </p:nvPr>
        </p:nvGraphicFramePr>
        <p:xfrm>
          <a:off x="3429000" y="5029200"/>
          <a:ext cx="4572000" cy="685800"/>
        </p:xfrm>
        <a:graphic>
          <a:graphicData uri="http://schemas.openxmlformats.org/presentationml/2006/ole">
            <mc:AlternateContent xmlns:mc="http://schemas.openxmlformats.org/markup-compatibility/2006">
              <mc:Choice xmlns:v="urn:schemas-microsoft-com:vml" Requires="v">
                <p:oleObj spid="_x0000_s15390" name="Equation" r:id="rId5" imgW="1676160" imgH="228600" progId="Equation.DSMT4">
                  <p:embed/>
                </p:oleObj>
              </mc:Choice>
              <mc:Fallback>
                <p:oleObj name="Equation" r:id="rId5" imgW="16761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029200"/>
                        <a:ext cx="45720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oleObj>
              </mc:Fallback>
            </mc:AlternateContent>
          </a:graphicData>
        </a:graphic>
      </p:graphicFrame>
    </p:spTree>
    <p:extLst>
      <p:ext uri="{BB962C8B-B14F-4D97-AF65-F5344CB8AC3E}">
        <p14:creationId xmlns:p14="http://schemas.microsoft.com/office/powerpoint/2010/main" val="4029896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4"/>
          <p:cNvSpPr>
            <a:spLocks noGrp="1" noChangeArrowheads="1"/>
          </p:cNvSpPr>
          <p:nvPr>
            <p:ph type="dt" sz="quarter"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fld id="{46E445FC-E3BC-4A81-80AB-E17FD092EECF}" type="datetime1">
              <a:rPr lang="en-US" altLang="en-US" sz="1400" baseline="0" smtClean="0"/>
              <a:pPr eaLnBrk="1" hangingPunct="1"/>
              <a:t>12/02/2016</a:t>
            </a:fld>
            <a:endParaRPr lang="en-US" altLang="en-US" sz="1400" baseline="0" smtClean="0"/>
          </a:p>
        </p:txBody>
      </p:sp>
      <p:sp>
        <p:nvSpPr>
          <p:cNvPr id="22534" name="Rectangle 2"/>
          <p:cNvSpPr>
            <a:spLocks noGrp="1" noChangeArrowheads="1"/>
          </p:cNvSpPr>
          <p:nvPr>
            <p:ph type="title"/>
          </p:nvPr>
        </p:nvSpPr>
        <p:spPr/>
        <p:txBody>
          <a:bodyPr>
            <a:normAutofit fontScale="90000"/>
          </a:bodyPr>
          <a:lstStyle/>
          <a:p>
            <a:r>
              <a:rPr lang="en-US" altLang="en-US" sz="4200" dirty="0" smtClean="0"/>
              <a:t>Electromagnetic</a:t>
            </a:r>
            <a:r>
              <a:rPr lang="en-US" altLang="en-US" sz="4000" dirty="0" smtClean="0"/>
              <a:t> waves and photons 4</a:t>
            </a:r>
          </a:p>
        </p:txBody>
      </p:sp>
      <p:sp>
        <p:nvSpPr>
          <p:cNvPr id="22535" name="Rectangle 3"/>
          <p:cNvSpPr>
            <a:spLocks noGrp="1" noChangeArrowheads="1"/>
          </p:cNvSpPr>
          <p:nvPr>
            <p:ph type="body" idx="4294967295"/>
          </p:nvPr>
        </p:nvSpPr>
        <p:spPr>
          <a:xfrm>
            <a:off x="0" y="1600200"/>
            <a:ext cx="4267200" cy="4525963"/>
          </a:xfrm>
          <a:prstGeom prst="rect">
            <a:avLst/>
          </a:prstGeom>
        </p:spPr>
        <p:txBody>
          <a:bodyPr/>
          <a:lstStyle/>
          <a:p>
            <a:pPr marL="457200" indent="-457200" algn="just">
              <a:lnSpc>
                <a:spcPct val="90000"/>
              </a:lnSpc>
              <a:buFont typeface="Wingdings" panose="05000000000000000000" pitchFamily="2" charset="2"/>
              <a:buChar char="Ø"/>
            </a:pPr>
            <a:r>
              <a:rPr lang="en-US" altLang="en-US" sz="2800" dirty="0" smtClean="0"/>
              <a:t>A wave can be described by- a photon energy or a wavelength or a frequency. The numbers are different but the descriptions are equivalent.</a:t>
            </a:r>
          </a:p>
          <a:p>
            <a:pPr marL="457200" indent="-457200" algn="just">
              <a:lnSpc>
                <a:spcPct val="90000"/>
              </a:lnSpc>
              <a:buFont typeface="Wingdings" panose="05000000000000000000" pitchFamily="2" charset="2"/>
              <a:buChar char="Ø"/>
            </a:pPr>
            <a:r>
              <a:rPr lang="en-US" altLang="en-US" sz="2800" dirty="0" smtClean="0"/>
              <a:t>For example</a:t>
            </a:r>
          </a:p>
          <a:p>
            <a:pPr marL="457200" indent="-457200">
              <a:lnSpc>
                <a:spcPct val="90000"/>
              </a:lnSpc>
              <a:buFont typeface="Wingdings" panose="05000000000000000000" pitchFamily="2" charset="2"/>
              <a:buChar char="Ø"/>
            </a:pPr>
            <a:r>
              <a:rPr lang="en-US" altLang="en-US" sz="2800" dirty="0" smtClean="0"/>
              <a:t>Light of 1 micrometer wavelength  </a:t>
            </a:r>
          </a:p>
        </p:txBody>
      </p:sp>
      <p:graphicFrame>
        <p:nvGraphicFramePr>
          <p:cNvPr id="22530" name="Object 4"/>
          <p:cNvGraphicFramePr>
            <a:graphicFrameLocks noChangeAspect="1"/>
          </p:cNvGraphicFramePr>
          <p:nvPr/>
        </p:nvGraphicFramePr>
        <p:xfrm>
          <a:off x="5105400" y="1828800"/>
          <a:ext cx="1981200" cy="611188"/>
        </p:xfrm>
        <a:graphic>
          <a:graphicData uri="http://schemas.openxmlformats.org/presentationml/2006/ole">
            <mc:AlternateContent xmlns:mc="http://schemas.openxmlformats.org/markup-compatibility/2006">
              <mc:Choice xmlns:v="urn:schemas-microsoft-com:vml" Requires="v">
                <p:oleObj spid="_x0000_s16423" name="Equation" r:id="rId3" imgW="660240" imgH="203040" progId="Equation.DSMT4">
                  <p:embed/>
                </p:oleObj>
              </mc:Choice>
              <mc:Fallback>
                <p:oleObj name="Equation" r:id="rId3" imgW="66024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1981200"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Text Box 5"/>
          <p:cNvSpPr txBox="1">
            <a:spLocks noChangeArrowheads="1"/>
          </p:cNvSpPr>
          <p:nvPr/>
        </p:nvSpPr>
        <p:spPr bwMode="auto">
          <a:xfrm>
            <a:off x="5257800" y="2667000"/>
            <a:ext cx="215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r>
              <a:rPr lang="en-US" altLang="en-US" baseline="0"/>
              <a:t>Has frequency</a:t>
            </a:r>
          </a:p>
        </p:txBody>
      </p:sp>
      <p:graphicFrame>
        <p:nvGraphicFramePr>
          <p:cNvPr id="22531" name="Object 6"/>
          <p:cNvGraphicFramePr>
            <a:graphicFrameLocks noChangeAspect="1"/>
          </p:cNvGraphicFramePr>
          <p:nvPr>
            <p:extLst>
              <p:ext uri="{D42A27DB-BD31-4B8C-83A1-F6EECF244321}">
                <p14:modId xmlns:p14="http://schemas.microsoft.com/office/powerpoint/2010/main" val="4024678347"/>
              </p:ext>
            </p:extLst>
          </p:nvPr>
        </p:nvGraphicFramePr>
        <p:xfrm>
          <a:off x="4876800" y="3124200"/>
          <a:ext cx="3200400" cy="914400"/>
        </p:xfrm>
        <a:graphic>
          <a:graphicData uri="http://schemas.openxmlformats.org/presentationml/2006/ole">
            <mc:AlternateContent xmlns:mc="http://schemas.openxmlformats.org/markup-compatibility/2006">
              <mc:Choice xmlns:v="urn:schemas-microsoft-com:vml" Requires="v">
                <p:oleObj spid="_x0000_s16424" name="Equation" r:id="rId5" imgW="1257120" imgH="393480" progId="Equation.DSMT4">
                  <p:embed/>
                </p:oleObj>
              </mc:Choice>
              <mc:Fallback>
                <p:oleObj name="Equation" r:id="rId5" imgW="12571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24200"/>
                        <a:ext cx="3200400" cy="914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oleObj>
              </mc:Fallback>
            </mc:AlternateContent>
          </a:graphicData>
        </a:graphic>
      </p:graphicFrame>
      <p:sp>
        <p:nvSpPr>
          <p:cNvPr id="22537" name="Text Box 7"/>
          <p:cNvSpPr txBox="1">
            <a:spLocks noChangeArrowheads="1"/>
          </p:cNvSpPr>
          <p:nvPr/>
        </p:nvSpPr>
        <p:spPr bwMode="auto">
          <a:xfrm>
            <a:off x="4953000" y="4038600"/>
            <a:ext cx="294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r>
              <a:rPr lang="en-US" altLang="en-US" baseline="0"/>
              <a:t>Photon  energy is </a:t>
            </a:r>
          </a:p>
        </p:txBody>
      </p:sp>
      <p:graphicFrame>
        <p:nvGraphicFramePr>
          <p:cNvPr id="22532" name="Object 8"/>
          <p:cNvGraphicFramePr>
            <a:graphicFrameLocks noChangeAspect="1"/>
          </p:cNvGraphicFramePr>
          <p:nvPr>
            <p:extLst>
              <p:ext uri="{D42A27DB-BD31-4B8C-83A1-F6EECF244321}">
                <p14:modId xmlns:p14="http://schemas.microsoft.com/office/powerpoint/2010/main" val="168025345"/>
              </p:ext>
            </p:extLst>
          </p:nvPr>
        </p:nvGraphicFramePr>
        <p:xfrm>
          <a:off x="5105400" y="4648200"/>
          <a:ext cx="3505200" cy="727075"/>
        </p:xfrm>
        <a:graphic>
          <a:graphicData uri="http://schemas.openxmlformats.org/presentationml/2006/ole">
            <mc:AlternateContent xmlns:mc="http://schemas.openxmlformats.org/markup-compatibility/2006">
              <mc:Choice xmlns:v="urn:schemas-microsoft-com:vml" Requires="v">
                <p:oleObj spid="_x0000_s16425" name="Equation" r:id="rId7" imgW="1473120" imgH="228600" progId="Equation.DSMT4">
                  <p:embed/>
                </p:oleObj>
              </mc:Choice>
              <mc:Fallback>
                <p:oleObj name="Equation" r:id="rId7" imgW="14731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648200"/>
                        <a:ext cx="3505200" cy="7270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oleObj>
              </mc:Fallback>
            </mc:AlternateContent>
          </a:graphicData>
        </a:graphic>
      </p:graphicFrame>
      <p:sp>
        <p:nvSpPr>
          <p:cNvPr id="22538" name="Text Box 9"/>
          <p:cNvSpPr txBox="1">
            <a:spLocks noChangeArrowheads="1"/>
          </p:cNvSpPr>
          <p:nvPr/>
        </p:nvSpPr>
        <p:spPr bwMode="auto">
          <a:xfrm>
            <a:off x="1671638" y="5791200"/>
            <a:ext cx="5605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r>
              <a:rPr lang="en-US" altLang="en-US" baseline="0"/>
              <a:t>One electron volt = 1.6 022x 10</a:t>
            </a:r>
            <a:r>
              <a:rPr lang="en-US" altLang="en-US" baseline="30000"/>
              <a:t>-19</a:t>
            </a:r>
            <a:r>
              <a:rPr lang="en-US" altLang="en-US" baseline="0"/>
              <a:t> joules</a:t>
            </a:r>
          </a:p>
        </p:txBody>
      </p:sp>
    </p:spTree>
    <p:extLst>
      <p:ext uri="{BB962C8B-B14F-4D97-AF65-F5344CB8AC3E}">
        <p14:creationId xmlns:p14="http://schemas.microsoft.com/office/powerpoint/2010/main" val="40735775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dt" sz="quarter"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fld id="{5A67470D-A0E8-43BC-8041-E3FE960A7269}" type="datetime1">
              <a:rPr lang="en-US" altLang="en-US" sz="1400" baseline="0" smtClean="0"/>
              <a:pPr eaLnBrk="1" hangingPunct="1"/>
              <a:t>12/02/2016</a:t>
            </a:fld>
            <a:endParaRPr lang="en-US" altLang="en-US" sz="1400" baseline="0" smtClean="0"/>
          </a:p>
        </p:txBody>
      </p:sp>
      <p:sp>
        <p:nvSpPr>
          <p:cNvPr id="102403" name="Rectangle 2"/>
          <p:cNvSpPr>
            <a:spLocks noGrp="1" noChangeArrowheads="1"/>
          </p:cNvSpPr>
          <p:nvPr>
            <p:ph type="title"/>
          </p:nvPr>
        </p:nvSpPr>
        <p:spPr>
          <a:xfrm>
            <a:off x="381000" y="-20782"/>
            <a:ext cx="7680960" cy="1066800"/>
          </a:xfrm>
        </p:spPr>
        <p:txBody>
          <a:bodyPr>
            <a:normAutofit fontScale="90000"/>
          </a:bodyPr>
          <a:lstStyle/>
          <a:p>
            <a:r>
              <a:rPr lang="en-US" altLang="en-US" sz="4000" dirty="0" smtClean="0"/>
              <a:t>Electromagnetic waves and photons 5</a:t>
            </a:r>
          </a:p>
        </p:txBody>
      </p:sp>
      <p:sp>
        <p:nvSpPr>
          <p:cNvPr id="102404" name="Rectangle 3"/>
          <p:cNvSpPr>
            <a:spLocks noGrp="1" noChangeArrowheads="1"/>
          </p:cNvSpPr>
          <p:nvPr>
            <p:ph type="body" idx="4294967295"/>
          </p:nvPr>
        </p:nvSpPr>
        <p:spPr>
          <a:xfrm>
            <a:off x="457200" y="1600200"/>
            <a:ext cx="8229600" cy="4525963"/>
          </a:xfrm>
          <a:prstGeom prst="rect">
            <a:avLst/>
          </a:prstGeom>
        </p:spPr>
        <p:txBody>
          <a:bodyPr/>
          <a:lstStyle/>
          <a:p>
            <a:pPr marL="457200" indent="-457200">
              <a:buFont typeface="Arial" panose="020B0604020202020204" pitchFamily="34" charset="0"/>
              <a:buChar char="•"/>
            </a:pPr>
            <a:r>
              <a:rPr lang="en-US" altLang="en-US" sz="3200" dirty="0" smtClean="0"/>
              <a:t>Some Rules:</a:t>
            </a:r>
          </a:p>
          <a:p>
            <a:pPr marL="457200" indent="-457200" algn="just">
              <a:buFont typeface="Wingdings" panose="05000000000000000000" pitchFamily="2" charset="2"/>
              <a:buChar char="Ø"/>
            </a:pPr>
            <a:r>
              <a:rPr lang="en-US" altLang="en-US" sz="3200" dirty="0" smtClean="0"/>
              <a:t>Higher the frequency, shorter the wavelength.</a:t>
            </a:r>
          </a:p>
          <a:p>
            <a:pPr marL="457200" indent="-457200" algn="just">
              <a:buFont typeface="Wingdings" panose="05000000000000000000" pitchFamily="2" charset="2"/>
              <a:buChar char="Ø"/>
            </a:pPr>
            <a:r>
              <a:rPr lang="en-US" altLang="en-US" sz="3200" dirty="0" smtClean="0"/>
              <a:t>Higher the frequency, larger the photon energy.</a:t>
            </a:r>
          </a:p>
          <a:p>
            <a:pPr marL="457200" indent="-457200" algn="just">
              <a:buFont typeface="Wingdings" panose="05000000000000000000" pitchFamily="2" charset="2"/>
              <a:buChar char="Ø"/>
            </a:pPr>
            <a:r>
              <a:rPr lang="en-US" altLang="en-US" sz="3200" dirty="0" smtClean="0"/>
              <a:t>Shorter the wavelength, larger the photon energy.</a:t>
            </a:r>
          </a:p>
        </p:txBody>
      </p:sp>
    </p:spTree>
    <p:extLst>
      <p:ext uri="{BB962C8B-B14F-4D97-AF65-F5344CB8AC3E}">
        <p14:creationId xmlns:p14="http://schemas.microsoft.com/office/powerpoint/2010/main" val="34835517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fld id="{55126778-1CFA-4BB4-84C0-EAB1709280E8}" type="datetime1">
              <a:rPr lang="en-US" altLang="en-US" sz="1400" baseline="0" smtClean="0"/>
              <a:pPr eaLnBrk="1" hangingPunct="1"/>
              <a:t>12/02/2016</a:t>
            </a:fld>
            <a:endParaRPr lang="en-US" altLang="en-US" sz="1400" baseline="0" smtClean="0"/>
          </a:p>
        </p:txBody>
      </p:sp>
      <p:pic>
        <p:nvPicPr>
          <p:cNvPr id="103427" name="Picture 2" descr="C:\Documents and Settings\Dr. Zahid\Desktop\em_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534400" cy="5943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xtLst/>
        </p:spPr>
      </p:pic>
    </p:spTree>
    <p:extLst>
      <p:ext uri="{BB962C8B-B14F-4D97-AF65-F5344CB8AC3E}">
        <p14:creationId xmlns:p14="http://schemas.microsoft.com/office/powerpoint/2010/main" val="8140377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2" name="Text Box 4"/>
          <p:cNvSpPr txBox="1">
            <a:spLocks noChangeArrowheads="1"/>
          </p:cNvSpPr>
          <p:nvPr/>
        </p:nvSpPr>
        <p:spPr bwMode="auto">
          <a:xfrm>
            <a:off x="530225" y="1295400"/>
            <a:ext cx="7391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The wave function predicts a three-dimensional region around the nucleus called the </a:t>
            </a:r>
            <a:r>
              <a:rPr lang="en-US" altLang="en-US">
                <a:hlinkClick r:id="" action="ppaction://noaction">
                  <a:snd r:embed="rId3" name="atomic_orbital.wav"/>
                </a:hlinkClick>
              </a:rPr>
              <a:t>atomic orbital</a:t>
            </a:r>
            <a:r>
              <a:rPr lang="en-US" altLang="en-US"/>
              <a:t>.</a:t>
            </a:r>
          </a:p>
        </p:txBody>
      </p:sp>
      <p:pic>
        <p:nvPicPr>
          <p:cNvPr id="396294" name="Picture 6" descr="C05-11C-82837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2362200"/>
            <a:ext cx="6778625"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Grp="1" noChangeArrowheads="1"/>
          </p:cNvSpPr>
          <p:nvPr>
            <p:ph type="title"/>
          </p:nvPr>
        </p:nvSpPr>
        <p:spPr bwMode="auto">
          <a:xfrm>
            <a:off x="352426" y="-28039"/>
            <a:ext cx="76809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solidFill>
                  <a:srgbClr val="B13142"/>
                </a:solidFill>
              </a:rPr>
              <a:t>The Quantum Mechanical Model of the Atom </a:t>
            </a:r>
          </a:p>
        </p:txBody>
      </p:sp>
    </p:spTree>
    <p:custDataLst>
      <p:tags r:id="rId1"/>
    </p:custDataLst>
    <p:extLst>
      <p:ext uri="{BB962C8B-B14F-4D97-AF65-F5344CB8AC3E}">
        <p14:creationId xmlns:p14="http://schemas.microsoft.com/office/powerpoint/2010/main" val="1612143929"/>
      </p:ext>
    </p:extLst>
  </p:cSld>
  <p:clrMapOvr>
    <a:masterClrMapping/>
  </p:clrMapOvr>
  <p:transition xmlns:p14="http://schemas.microsoft.com/office/powerpoint/2010/main">
    <p:wipe dir="r"/>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6292"/>
                                        </p:tgtEl>
                                        <p:attrNameLst>
                                          <p:attrName>style.visibility</p:attrName>
                                        </p:attrNameLst>
                                      </p:cBhvr>
                                      <p:to>
                                        <p:strVal val="visible"/>
                                      </p:to>
                                    </p:set>
                                    <p:animEffect transition="in" filter="wipe(left)">
                                      <p:cBhvr>
                                        <p:cTn id="7" dur="500"/>
                                        <p:tgtEl>
                                          <p:spTgt spid="396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96294"/>
                                        </p:tgtEl>
                                        <p:attrNameLst>
                                          <p:attrName>style.visibility</p:attrName>
                                        </p:attrNameLst>
                                      </p:cBhvr>
                                      <p:to>
                                        <p:strVal val="visible"/>
                                      </p:to>
                                    </p:set>
                                    <p:animEffect transition="in" filter="wipe(up)">
                                      <p:cBhvr>
                                        <p:cTn id="11" dur="500"/>
                                        <p:tgtEl>
                                          <p:spTgt spid="396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nSpc>
                <a:spcPct val="90000"/>
              </a:lnSpc>
            </a:pPr>
            <a:r>
              <a:rPr lang="en-US" altLang="en-US" sz="3200" dirty="0">
                <a:solidFill>
                  <a:srgbClr val="FF3300"/>
                </a:solidFill>
              </a:rPr>
              <a:t>Quantum Electronics</a:t>
            </a:r>
            <a:r>
              <a:rPr lang="en-US" altLang="en-US" sz="3200" dirty="0"/>
              <a:t> can be defined as a branch of electronics where phenomena of quantum nature play a fundamental role.</a:t>
            </a:r>
          </a:p>
          <a:p>
            <a:pPr>
              <a:lnSpc>
                <a:spcPct val="90000"/>
              </a:lnSpc>
            </a:pPr>
            <a:r>
              <a:rPr lang="en-US" altLang="en-US" sz="3200" dirty="0">
                <a:solidFill>
                  <a:srgbClr val="FF3300"/>
                </a:solidFill>
              </a:rPr>
              <a:t>LASER:</a:t>
            </a:r>
            <a:r>
              <a:rPr lang="en-US" altLang="en-US" sz="3200" dirty="0"/>
              <a:t> </a:t>
            </a:r>
            <a:r>
              <a:rPr lang="en-US" altLang="en-US" sz="3200" dirty="0">
                <a:solidFill>
                  <a:srgbClr val="FF3300"/>
                </a:solidFill>
              </a:rPr>
              <a:t>L</a:t>
            </a:r>
            <a:r>
              <a:rPr lang="en-US" altLang="en-US" sz="3200" dirty="0"/>
              <a:t>ight </a:t>
            </a:r>
            <a:r>
              <a:rPr lang="en-US" altLang="en-US" sz="3200" dirty="0">
                <a:solidFill>
                  <a:srgbClr val="FF3300"/>
                </a:solidFill>
              </a:rPr>
              <a:t>A</a:t>
            </a:r>
            <a:r>
              <a:rPr lang="en-US" altLang="en-US" sz="3200" dirty="0"/>
              <a:t>mplification by </a:t>
            </a:r>
            <a:r>
              <a:rPr lang="en-US" altLang="en-US" sz="3200" dirty="0">
                <a:solidFill>
                  <a:srgbClr val="FF3300"/>
                </a:solidFill>
              </a:rPr>
              <a:t>S</a:t>
            </a:r>
            <a:r>
              <a:rPr lang="en-US" altLang="en-US" sz="3200" dirty="0"/>
              <a:t>timulated </a:t>
            </a:r>
            <a:r>
              <a:rPr lang="en-US" altLang="en-US" sz="3200" dirty="0">
                <a:solidFill>
                  <a:srgbClr val="FF3300"/>
                </a:solidFill>
              </a:rPr>
              <a:t>E</a:t>
            </a:r>
            <a:r>
              <a:rPr lang="en-US" altLang="en-US" sz="3200" dirty="0"/>
              <a:t>mission of </a:t>
            </a:r>
            <a:r>
              <a:rPr lang="en-US" altLang="en-US" sz="3200" dirty="0">
                <a:solidFill>
                  <a:srgbClr val="FF3300"/>
                </a:solidFill>
              </a:rPr>
              <a:t>R</a:t>
            </a:r>
            <a:r>
              <a:rPr lang="en-US" altLang="en-US" sz="3200" dirty="0"/>
              <a:t>adiation.</a:t>
            </a:r>
          </a:p>
          <a:p>
            <a:pPr>
              <a:lnSpc>
                <a:spcPct val="90000"/>
              </a:lnSpc>
            </a:pPr>
            <a:r>
              <a:rPr lang="en-US" altLang="en-US" sz="3200" dirty="0">
                <a:solidFill>
                  <a:srgbClr val="FF3300"/>
                </a:solidFill>
              </a:rPr>
              <a:t>MASER: </a:t>
            </a:r>
            <a:r>
              <a:rPr lang="en-US" altLang="en-US" sz="3200" dirty="0"/>
              <a:t>Microwave Amplification by stimulated Emission of Radiation.</a:t>
            </a:r>
          </a:p>
          <a:p>
            <a:pPr>
              <a:lnSpc>
                <a:spcPct val="90000"/>
              </a:lnSpc>
            </a:pPr>
            <a:r>
              <a:rPr lang="en-US" altLang="en-US" sz="3200" dirty="0"/>
              <a:t>The principle of Laser emerged from Maser</a:t>
            </a:r>
          </a:p>
          <a:p>
            <a:pPr>
              <a:lnSpc>
                <a:spcPct val="90000"/>
              </a:lnSpc>
            </a:pPr>
            <a:endParaRPr lang="en-US" altLang="en-US" sz="3200" dirty="0"/>
          </a:p>
          <a:p>
            <a:endParaRPr lang="en-US" sz="3200" dirty="0"/>
          </a:p>
        </p:txBody>
      </p:sp>
      <p:sp>
        <p:nvSpPr>
          <p:cNvPr id="3" name="Title 2"/>
          <p:cNvSpPr>
            <a:spLocks noGrp="1"/>
          </p:cNvSpPr>
          <p:nvPr>
            <p:ph type="title"/>
          </p:nvPr>
        </p:nvSpPr>
        <p:spPr/>
        <p:txBody>
          <a:bodyPr/>
          <a:lstStyle/>
          <a:p>
            <a:r>
              <a:rPr lang="en-US" altLang="en-US" b="1" dirty="0"/>
              <a:t>Introductory Concepts</a:t>
            </a:r>
            <a:endParaRPr lang="en-US" dirty="0"/>
          </a:p>
        </p:txBody>
      </p:sp>
    </p:spTree>
    <p:extLst>
      <p:ext uri="{BB962C8B-B14F-4D97-AF65-F5344CB8AC3E}">
        <p14:creationId xmlns:p14="http://schemas.microsoft.com/office/powerpoint/2010/main" val="2025129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mtClean="0"/>
              <a:t/>
            </a:r>
            <a:br>
              <a:rPr lang="en-US" altLang="en-US" smtClean="0"/>
            </a:br>
            <a:endParaRPr lang="en-US" altLang="en-US" smtClean="0"/>
          </a:p>
        </p:txBody>
      </p:sp>
      <p:sp>
        <p:nvSpPr>
          <p:cNvPr id="270339" name="Text Box 3"/>
          <p:cNvSpPr txBox="1">
            <a:spLocks noChangeArrowheads="1"/>
          </p:cNvSpPr>
          <p:nvPr/>
        </p:nvSpPr>
        <p:spPr bwMode="auto">
          <a:xfrm>
            <a:off x="533400" y="533400"/>
            <a:ext cx="7391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dirty="0">
                <a:solidFill>
                  <a:srgbClr val="B13142"/>
                </a:solidFill>
              </a:rPr>
              <a:t>Hydrogen Atomic Orbitals</a:t>
            </a:r>
          </a:p>
        </p:txBody>
      </p:sp>
      <p:sp>
        <p:nvSpPr>
          <p:cNvPr id="270340" name="Text Box 4"/>
          <p:cNvSpPr txBox="1">
            <a:spLocks noChangeArrowheads="1"/>
          </p:cNvSpPr>
          <p:nvPr/>
        </p:nvSpPr>
        <p:spPr bwMode="auto">
          <a:xfrm>
            <a:off x="609600" y="2667000"/>
            <a:ext cx="7391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hlinkClick r:id="" action="ppaction://noaction">
                  <a:snd r:embed="rId3" name="principle_quantum_number.wav"/>
                </a:hlinkClick>
              </a:rPr>
              <a:t>Principal quantum number</a:t>
            </a:r>
            <a:r>
              <a:rPr lang="en-US" altLang="en-US" dirty="0"/>
              <a:t> (</a:t>
            </a:r>
            <a:r>
              <a:rPr lang="en-US" altLang="en-US" i="1" dirty="0"/>
              <a:t>n</a:t>
            </a:r>
            <a:r>
              <a:rPr lang="en-US" altLang="en-US" dirty="0"/>
              <a:t>) indicates the relative size and energy of atomic orbitals.</a:t>
            </a:r>
          </a:p>
        </p:txBody>
      </p:sp>
      <p:sp>
        <p:nvSpPr>
          <p:cNvPr id="270342" name="Text Box 6"/>
          <p:cNvSpPr txBox="1">
            <a:spLocks noChangeArrowheads="1"/>
          </p:cNvSpPr>
          <p:nvPr/>
        </p:nvSpPr>
        <p:spPr bwMode="auto">
          <a:xfrm>
            <a:off x="609600" y="4114800"/>
            <a:ext cx="77755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a:t>n</a:t>
            </a:r>
            <a:r>
              <a:rPr lang="en-US" altLang="en-US"/>
              <a:t> specifies the atom’s major energy levels, called the </a:t>
            </a:r>
            <a:r>
              <a:rPr lang="en-US" altLang="en-US">
                <a:hlinkClick r:id="" action="ppaction://noaction">
                  <a:snd r:embed="rId4" name="principle_energy_levels.wav"/>
                </a:hlinkClick>
              </a:rPr>
              <a:t>principal energy levels</a:t>
            </a:r>
            <a:r>
              <a:rPr lang="en-US" altLang="en-US"/>
              <a:t>.</a:t>
            </a:r>
          </a:p>
        </p:txBody>
      </p:sp>
      <p:sp>
        <p:nvSpPr>
          <p:cNvPr id="5126" name="Rectangle 5"/>
          <p:cNvSpPr>
            <a:spLocks noChangeArrowheads="1"/>
          </p:cNvSpPr>
          <p:nvPr/>
        </p:nvSpPr>
        <p:spPr bwMode="auto">
          <a:xfrm>
            <a:off x="609600" y="1676400"/>
            <a:ext cx="7467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en-US"/>
              <a:t>Electrons cannot exist between energy levels </a:t>
            </a:r>
            <a:r>
              <a:rPr lang="en-US" altLang="en-US" sz="1400"/>
              <a:t>(just like the rungs of a ladder).</a:t>
            </a:r>
            <a:endParaRPr lang="en-US" altLang="en-US"/>
          </a:p>
        </p:txBody>
      </p:sp>
    </p:spTree>
    <p:custDataLst>
      <p:tags r:id="rId1"/>
    </p:custDataLst>
    <p:extLst>
      <p:ext uri="{BB962C8B-B14F-4D97-AF65-F5344CB8AC3E}">
        <p14:creationId xmlns:p14="http://schemas.microsoft.com/office/powerpoint/2010/main" val="725368329"/>
      </p:ext>
    </p:extLst>
  </p:cSld>
  <p:clrMapOvr>
    <a:masterClrMapping/>
  </p:clrMapOvr>
  <p:transition xmlns:p14="http://schemas.microsoft.com/office/powerpoint/2010/main">
    <p:wipe dir="r"/>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wipe(left)">
                                      <p:cBhvr>
                                        <p:cTn id="7" dur="500"/>
                                        <p:tgtEl>
                                          <p:spTgt spid="2703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0340"/>
                                        </p:tgtEl>
                                        <p:attrNameLst>
                                          <p:attrName>style.visibility</p:attrName>
                                        </p:attrNameLst>
                                      </p:cBhvr>
                                      <p:to>
                                        <p:strVal val="visible"/>
                                      </p:to>
                                    </p:set>
                                    <p:animEffect transition="in" filter="wipe(left)">
                                      <p:cBhvr>
                                        <p:cTn id="11" dur="500"/>
                                        <p:tgtEl>
                                          <p:spTgt spid="2703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0342">
                                            <p:txEl>
                                              <p:pRg st="0" end="0"/>
                                            </p:txEl>
                                          </p:spTgt>
                                        </p:tgtEl>
                                        <p:attrNameLst>
                                          <p:attrName>style.visibility</p:attrName>
                                        </p:attrNameLst>
                                      </p:cBhvr>
                                      <p:to>
                                        <p:strVal val="visible"/>
                                      </p:to>
                                    </p:set>
                                    <p:animEffect transition="in" filter="wipe(left)">
                                      <p:cBhvr>
                                        <p:cTn id="16" dur="500"/>
                                        <p:tgtEl>
                                          <p:spTgt spid="2703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P spid="270340" grpId="0"/>
      <p:bldP spid="27034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Electron Energy Level Notes</a:t>
            </a:r>
          </a:p>
        </p:txBody>
      </p:sp>
      <p:sp>
        <p:nvSpPr>
          <p:cNvPr id="6147"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lnSpc>
                <a:spcPct val="90000"/>
              </a:lnSpc>
            </a:pPr>
            <a:r>
              <a:rPr lang="en-US" altLang="en-US" sz="2800" dirty="0" smtClean="0"/>
              <a:t>Energy levels are broken up into sublevels:</a:t>
            </a:r>
          </a:p>
          <a:p>
            <a:pPr eaLnBrk="1" hangingPunct="1">
              <a:lnSpc>
                <a:spcPct val="90000"/>
              </a:lnSpc>
            </a:pPr>
            <a:endParaRPr lang="en-US" altLang="en-US" sz="2800" dirty="0" smtClean="0"/>
          </a:p>
          <a:p>
            <a:pPr eaLnBrk="1" hangingPunct="1">
              <a:lnSpc>
                <a:spcPct val="90000"/>
              </a:lnSpc>
            </a:pPr>
            <a:r>
              <a:rPr lang="en-US" altLang="en-US" sz="2800" dirty="0" smtClean="0"/>
              <a:t>There are at least 4 possible types of sublevels—given labels: s, p, d, or f</a:t>
            </a:r>
          </a:p>
          <a:p>
            <a:pPr eaLnBrk="1" hangingPunct="1">
              <a:lnSpc>
                <a:spcPct val="90000"/>
              </a:lnSpc>
            </a:pPr>
            <a:r>
              <a:rPr lang="en-US" altLang="en-US" sz="4000" dirty="0" smtClean="0"/>
              <a:t/>
            </a:r>
            <a:br>
              <a:rPr lang="en-US" altLang="en-US" sz="4000" dirty="0" smtClean="0"/>
            </a:br>
            <a:endParaRPr lang="en-US" altLang="en-US" sz="4000" dirty="0" smtClean="0"/>
          </a:p>
        </p:txBody>
      </p:sp>
    </p:spTree>
    <p:extLst>
      <p:ext uri="{BB962C8B-B14F-4D97-AF65-F5344CB8AC3E}">
        <p14:creationId xmlns:p14="http://schemas.microsoft.com/office/powerpoint/2010/main" val="37581515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ltLang="en-US" smtClean="0"/>
              <a:t/>
            </a:r>
            <a:br>
              <a:rPr lang="en-US" altLang="en-US" smtClean="0"/>
            </a:br>
            <a:endParaRPr lang="en-US" altLang="en-US" smtClean="0"/>
          </a:p>
        </p:txBody>
      </p:sp>
      <p:sp>
        <p:nvSpPr>
          <p:cNvPr id="7171" name="Text Box 3"/>
          <p:cNvSpPr txBox="1">
            <a:spLocks noChangeArrowheads="1"/>
          </p:cNvSpPr>
          <p:nvPr/>
        </p:nvSpPr>
        <p:spPr bwMode="auto">
          <a:xfrm>
            <a:off x="533400" y="533400"/>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dirty="0">
                <a:solidFill>
                  <a:srgbClr val="B13142"/>
                </a:solidFill>
              </a:rPr>
              <a:t>Hydrogen Atomic Orbitals </a:t>
            </a:r>
          </a:p>
        </p:txBody>
      </p:sp>
      <p:sp>
        <p:nvSpPr>
          <p:cNvPr id="271364" name="Text Box 4"/>
          <p:cNvSpPr txBox="1">
            <a:spLocks noChangeArrowheads="1"/>
          </p:cNvSpPr>
          <p:nvPr/>
        </p:nvSpPr>
        <p:spPr bwMode="auto">
          <a:xfrm>
            <a:off x="530225" y="1295400"/>
            <a:ext cx="7391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hlinkClick r:id="" action="ppaction://noaction">
                  <a:snd r:embed="rId3" name="energy_sublevels.wav"/>
                </a:hlinkClick>
              </a:rPr>
              <a:t>Energy sublevels</a:t>
            </a:r>
            <a:r>
              <a:rPr lang="en-US" altLang="en-US"/>
              <a:t> are contained within the principal energy levels.</a:t>
            </a:r>
          </a:p>
        </p:txBody>
      </p:sp>
      <p:pic>
        <p:nvPicPr>
          <p:cNvPr id="271367" name="Picture 7" descr="C05-12C-82837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2581275"/>
            <a:ext cx="62865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86319789"/>
      </p:ext>
    </p:extLst>
  </p:cSld>
  <p:clrMapOvr>
    <a:masterClrMapping/>
  </p:clrMapOvr>
  <p:transition xmlns:p14="http://schemas.microsoft.com/office/powerpoint/2010/main">
    <p:wipe dir="r"/>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wipe(left)">
                                      <p:cBhvr>
                                        <p:cTn id="7" dur="500"/>
                                        <p:tgtEl>
                                          <p:spTgt spid="27136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71367"/>
                                        </p:tgtEl>
                                        <p:attrNameLst>
                                          <p:attrName>style.visibility</p:attrName>
                                        </p:attrNameLst>
                                      </p:cBhvr>
                                      <p:to>
                                        <p:strVal val="visible"/>
                                      </p:to>
                                    </p:set>
                                    <p:animEffect transition="in" filter="wipe(up)">
                                      <p:cBhvr>
                                        <p:cTn id="11" dur="500"/>
                                        <p:tgtEl>
                                          <p:spTgt spid="27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Electron Energy Level Notes</a:t>
            </a:r>
          </a:p>
        </p:txBody>
      </p:sp>
      <p:sp>
        <p:nvSpPr>
          <p:cNvPr id="9219"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lnSpc>
                <a:spcPct val="80000"/>
              </a:lnSpc>
            </a:pPr>
            <a:r>
              <a:rPr lang="en-US" altLang="en-US" sz="2800" dirty="0" smtClean="0"/>
              <a:t>In each energy level, electrons fill sublevels in a certain order </a:t>
            </a:r>
          </a:p>
          <a:p>
            <a:pPr eaLnBrk="1" hangingPunct="1">
              <a:lnSpc>
                <a:spcPct val="80000"/>
              </a:lnSpc>
            </a:pPr>
            <a:r>
              <a:rPr lang="en-US" altLang="en-US" sz="2800" dirty="0" smtClean="0"/>
              <a:t>Level 1:</a:t>
            </a:r>
          </a:p>
          <a:p>
            <a:pPr eaLnBrk="1" hangingPunct="1">
              <a:lnSpc>
                <a:spcPct val="80000"/>
              </a:lnSpc>
            </a:pPr>
            <a:r>
              <a:rPr lang="en-US" altLang="en-US" sz="2800" dirty="0" smtClean="0"/>
              <a:t>only has one s sublevel (a spherical shape)</a:t>
            </a:r>
          </a:p>
          <a:p>
            <a:pPr eaLnBrk="1" hangingPunct="1">
              <a:lnSpc>
                <a:spcPct val="80000"/>
              </a:lnSpc>
            </a:pPr>
            <a:r>
              <a:rPr lang="en-US" altLang="en-US" sz="2800" dirty="0" smtClean="0"/>
              <a:t>2 electrons may fit in this sublevel--each one has an opposite “spin”, allowing them to take up the same space </a:t>
            </a:r>
          </a:p>
          <a:p>
            <a:pPr eaLnBrk="1" hangingPunct="1">
              <a:lnSpc>
                <a:spcPct val="80000"/>
              </a:lnSpc>
            </a:pPr>
            <a:r>
              <a:rPr lang="en-US" altLang="en-US" sz="2800" u="sng" dirty="0" smtClean="0"/>
              <a:t>Pauli exclusion principle</a:t>
            </a:r>
            <a:r>
              <a:rPr lang="en-US" altLang="en-US" sz="2800" dirty="0" smtClean="0"/>
              <a:t>—no more than 2 electrons may be found in the same orbital (“orbital” means a particular location)</a:t>
            </a:r>
            <a:br>
              <a:rPr lang="en-US" altLang="en-US" sz="2800" dirty="0" smtClean="0"/>
            </a:br>
            <a:endParaRPr lang="en-US" altLang="en-US" sz="2800" dirty="0" smtClean="0"/>
          </a:p>
        </p:txBody>
      </p:sp>
    </p:spTree>
    <p:extLst>
      <p:ext uri="{BB962C8B-B14F-4D97-AF65-F5344CB8AC3E}">
        <p14:creationId xmlns:p14="http://schemas.microsoft.com/office/powerpoint/2010/main" val="1778214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s-Orbital Image</a:t>
            </a:r>
          </a:p>
        </p:txBody>
      </p:sp>
      <p:pic>
        <p:nvPicPr>
          <p:cNvPr id="10244" name="Picture 5" descr="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1910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7796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Electron Energy Level Notes</a:t>
            </a:r>
          </a:p>
        </p:txBody>
      </p:sp>
      <p:sp>
        <p:nvSpPr>
          <p:cNvPr id="11267"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r>
              <a:rPr lang="en-US" altLang="en-US" sz="2800" dirty="0" smtClean="0"/>
              <a:t>Level 2:</a:t>
            </a:r>
          </a:p>
          <a:p>
            <a:pPr eaLnBrk="1" hangingPunct="1"/>
            <a:r>
              <a:rPr lang="en-US" altLang="en-US" sz="2800" dirty="0" smtClean="0"/>
              <a:t>has two sublevels:  s and p</a:t>
            </a:r>
          </a:p>
          <a:p>
            <a:pPr eaLnBrk="1" hangingPunct="1"/>
            <a:r>
              <a:rPr lang="en-US" altLang="en-US" sz="2800" dirty="0" smtClean="0"/>
              <a:t>2 electrons in s</a:t>
            </a:r>
          </a:p>
          <a:p>
            <a:pPr eaLnBrk="1" hangingPunct="1"/>
            <a:r>
              <a:rPr lang="en-US" altLang="en-US" sz="2800" dirty="0" smtClean="0"/>
              <a:t>there are 3 different p orbitals, and may hold 2 electrons each—6 total. </a:t>
            </a:r>
            <a:endParaRPr lang="en-US" altLang="en-US" sz="2400" dirty="0" smtClean="0"/>
          </a:p>
          <a:p>
            <a:pPr eaLnBrk="1" hangingPunct="1"/>
            <a:r>
              <a:rPr lang="en-US" altLang="en-US" sz="2800" dirty="0" smtClean="0"/>
              <a:t>total of 8 overall in Level 2</a:t>
            </a:r>
            <a:br>
              <a:rPr lang="en-US" altLang="en-US" sz="2800" dirty="0" smtClean="0"/>
            </a:br>
            <a:r>
              <a:rPr lang="en-US" altLang="en-US" sz="2800" dirty="0" smtClean="0"/>
              <a:t/>
            </a:r>
            <a:br>
              <a:rPr lang="en-US" altLang="en-US" sz="2800" dirty="0" smtClean="0"/>
            </a:br>
            <a:endParaRPr lang="en-US" altLang="en-US" sz="2800" dirty="0" smtClean="0"/>
          </a:p>
        </p:txBody>
      </p:sp>
    </p:spTree>
    <p:extLst>
      <p:ext uri="{BB962C8B-B14F-4D97-AF65-F5344CB8AC3E}">
        <p14:creationId xmlns:p14="http://schemas.microsoft.com/office/powerpoint/2010/main" val="39306746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p-Orbital Image</a:t>
            </a:r>
          </a:p>
        </p:txBody>
      </p:sp>
      <p:pic>
        <p:nvPicPr>
          <p:cNvPr id="12292" name="Picture 5" descr="pzorb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6294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7722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eaLnBrk="1" hangingPunct="1"/>
            <a:r>
              <a:rPr lang="en-US" altLang="en-US" smtClean="0"/>
              <a:t>Electron Energy Level Notes</a:t>
            </a:r>
          </a:p>
        </p:txBody>
      </p:sp>
      <p:sp>
        <p:nvSpPr>
          <p:cNvPr id="13315" name="Rectangle 3"/>
          <p:cNvSpPr>
            <a:spLocks noGrp="1" noChangeArrowheads="1"/>
          </p:cNvSpPr>
          <p:nvPr>
            <p:ph type="body" idx="4294967295"/>
          </p:nvPr>
        </p:nvSpPr>
        <p:spPr>
          <a:xfrm>
            <a:off x="457200" y="1600200"/>
            <a:ext cx="8229600" cy="4525963"/>
          </a:xfrm>
          <a:prstGeom prst="rect">
            <a:avLst/>
          </a:prstGeom>
        </p:spPr>
        <p:txBody>
          <a:bodyPr>
            <a:normAutofit lnSpcReduction="10000"/>
          </a:bodyPr>
          <a:lstStyle/>
          <a:p>
            <a:pPr eaLnBrk="1" hangingPunct="1"/>
            <a:r>
              <a:rPr lang="en-US" altLang="en-US" sz="2800" smtClean="0"/>
              <a:t>Level 3:</a:t>
            </a:r>
          </a:p>
          <a:p>
            <a:pPr eaLnBrk="1" hangingPunct="1"/>
            <a:r>
              <a:rPr lang="en-US" altLang="en-US" sz="2800" smtClean="0"/>
              <a:t>has 3 sublevels:  s, p, and d</a:t>
            </a:r>
          </a:p>
          <a:p>
            <a:pPr eaLnBrk="1" hangingPunct="1"/>
            <a:r>
              <a:rPr lang="en-US" altLang="en-US" sz="2800" smtClean="0"/>
              <a:t>2 electrons in s</a:t>
            </a:r>
          </a:p>
          <a:p>
            <a:pPr eaLnBrk="1" hangingPunct="1"/>
            <a:r>
              <a:rPr lang="en-US" altLang="en-US" sz="2800" smtClean="0"/>
              <a:t>6 electrons in p</a:t>
            </a:r>
          </a:p>
          <a:p>
            <a:pPr eaLnBrk="1" hangingPunct="1"/>
            <a:r>
              <a:rPr lang="en-US" altLang="en-US" sz="2800" smtClean="0"/>
              <a:t>there are 5 different d orbitals, and 2 electrons can fit in each—total of 10.  </a:t>
            </a:r>
            <a:r>
              <a:rPr lang="en-US" altLang="en-US" sz="2400" smtClean="0"/>
              <a:t>(look at picture of d orbitals, imagine how they can fit together)</a:t>
            </a:r>
          </a:p>
          <a:p>
            <a:pPr eaLnBrk="1" hangingPunct="1"/>
            <a:r>
              <a:rPr lang="en-US" altLang="en-US" sz="2800" smtClean="0"/>
              <a:t>total of 18</a:t>
            </a:r>
            <a:br>
              <a:rPr lang="en-US" altLang="en-US" sz="2800" smtClean="0"/>
            </a:br>
            <a:endParaRPr lang="en-US" altLang="en-US" sz="2800" smtClean="0"/>
          </a:p>
        </p:txBody>
      </p:sp>
    </p:spTree>
    <p:extLst>
      <p:ext uri="{BB962C8B-B14F-4D97-AF65-F5344CB8AC3E}">
        <p14:creationId xmlns:p14="http://schemas.microsoft.com/office/powerpoint/2010/main" val="478344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d-orbital notes</a:t>
            </a:r>
          </a:p>
        </p:txBody>
      </p:sp>
      <p:pic>
        <p:nvPicPr>
          <p:cNvPr id="14340" name="Picture 5" descr="d_orb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9342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1510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smtClean="0"/>
              <a:t/>
            </a:r>
            <a:br>
              <a:rPr lang="en-US" altLang="en-US" smtClean="0"/>
            </a:br>
            <a:endParaRPr lang="en-US" altLang="en-US" smtClean="0"/>
          </a:p>
        </p:txBody>
      </p:sp>
      <p:sp>
        <p:nvSpPr>
          <p:cNvPr id="15363" name="Text Box 3"/>
          <p:cNvSpPr txBox="1">
            <a:spLocks noChangeArrowheads="1"/>
          </p:cNvSpPr>
          <p:nvPr/>
        </p:nvSpPr>
        <p:spPr bwMode="auto">
          <a:xfrm>
            <a:off x="533400" y="5334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a:solidFill>
                  <a:srgbClr val="B13142"/>
                </a:solidFill>
              </a:rPr>
              <a:t>Hydrogen Atomic Orbitals </a:t>
            </a:r>
          </a:p>
        </p:txBody>
      </p:sp>
      <p:sp>
        <p:nvSpPr>
          <p:cNvPr id="397316" name="Text Box 4"/>
          <p:cNvSpPr txBox="1">
            <a:spLocks noChangeArrowheads="1"/>
          </p:cNvSpPr>
          <p:nvPr/>
        </p:nvSpPr>
        <p:spPr bwMode="auto">
          <a:xfrm>
            <a:off x="530225" y="1295400"/>
            <a:ext cx="7391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Each energy sublevel relates to orbitals of different shape.</a:t>
            </a:r>
          </a:p>
        </p:txBody>
      </p:sp>
      <p:grpSp>
        <p:nvGrpSpPr>
          <p:cNvPr id="2" name="Group 8"/>
          <p:cNvGrpSpPr>
            <a:grpSpLocks/>
          </p:cNvGrpSpPr>
          <p:nvPr/>
        </p:nvGrpSpPr>
        <p:grpSpPr bwMode="auto">
          <a:xfrm>
            <a:off x="1490663" y="2301875"/>
            <a:ext cx="6180137" cy="3489325"/>
            <a:chOff x="939" y="1450"/>
            <a:chExt cx="3893" cy="2198"/>
          </a:xfrm>
        </p:grpSpPr>
        <p:pic>
          <p:nvPicPr>
            <p:cNvPr id="15366" name="Picture 6" descr="C05-13C-82837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 y="1450"/>
              <a:ext cx="3864"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05-15C-82837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 y="2698"/>
              <a:ext cx="3893"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202909521"/>
      </p:ext>
    </p:extLst>
  </p:cSld>
  <p:clrMapOvr>
    <a:masterClrMapping/>
  </p:clrMapOvr>
  <p:transition xmlns:p14="http://schemas.microsoft.com/office/powerpoint/2010/main">
    <p:wipe dir="r"/>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Dr. Zahid\Desktop\albert_einstein_light.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4532" y="1676400"/>
            <a:ext cx="698166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685800"/>
            <a:ext cx="8229600" cy="981456"/>
          </a:xfrm>
        </p:spPr>
        <p:txBody>
          <a:bodyPr>
            <a:noAutofit/>
          </a:bodyPr>
          <a:lstStyle/>
          <a:p>
            <a:r>
              <a:rPr lang="en-US" altLang="en-US" sz="3600" dirty="0"/>
              <a:t>Concept of stimulated emission was introduced by Einstein in 1917.</a:t>
            </a:r>
            <a:br>
              <a:rPr lang="en-US" altLang="en-US" sz="3600" dirty="0"/>
            </a:br>
            <a:endParaRPr lang="en-US" sz="3600" dirty="0"/>
          </a:p>
        </p:txBody>
      </p:sp>
    </p:spTree>
    <p:extLst>
      <p:ext uri="{BB962C8B-B14F-4D97-AF65-F5344CB8AC3E}">
        <p14:creationId xmlns:p14="http://schemas.microsoft.com/office/powerpoint/2010/main" val="1158028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Image of orbitals</a:t>
            </a:r>
          </a:p>
        </p:txBody>
      </p:sp>
      <p:pic>
        <p:nvPicPr>
          <p:cNvPr id="16388" name="Picture 5" descr="275px-HAtomOrbit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3283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Electron Energy Level Notes</a:t>
            </a:r>
          </a:p>
        </p:txBody>
      </p:sp>
      <p:sp>
        <p:nvSpPr>
          <p:cNvPr id="17411"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lnSpc>
                <a:spcPct val="90000"/>
              </a:lnSpc>
            </a:pPr>
            <a:r>
              <a:rPr lang="en-US" altLang="en-US" sz="2800" dirty="0" smtClean="0"/>
              <a:t>Level 4:</a:t>
            </a:r>
          </a:p>
          <a:p>
            <a:pPr eaLnBrk="1" hangingPunct="1">
              <a:lnSpc>
                <a:spcPct val="90000"/>
              </a:lnSpc>
            </a:pPr>
            <a:r>
              <a:rPr lang="en-US" altLang="en-US" sz="2800" dirty="0" smtClean="0"/>
              <a:t>has 4 sublevels: s, p, d , and f</a:t>
            </a:r>
          </a:p>
          <a:p>
            <a:pPr eaLnBrk="1" hangingPunct="1">
              <a:lnSpc>
                <a:spcPct val="90000"/>
              </a:lnSpc>
            </a:pPr>
            <a:r>
              <a:rPr lang="en-US" altLang="en-US" sz="2800" dirty="0" smtClean="0"/>
              <a:t>2 electrons in s</a:t>
            </a:r>
          </a:p>
          <a:p>
            <a:pPr eaLnBrk="1" hangingPunct="1">
              <a:lnSpc>
                <a:spcPct val="90000"/>
              </a:lnSpc>
            </a:pPr>
            <a:r>
              <a:rPr lang="en-US" altLang="en-US" sz="2800" dirty="0" smtClean="0"/>
              <a:t>6 electrons in p</a:t>
            </a:r>
          </a:p>
          <a:p>
            <a:pPr eaLnBrk="1" hangingPunct="1">
              <a:lnSpc>
                <a:spcPct val="90000"/>
              </a:lnSpc>
            </a:pPr>
            <a:r>
              <a:rPr lang="en-US" altLang="en-US" sz="2800" dirty="0" smtClean="0"/>
              <a:t>10 electrons in d</a:t>
            </a:r>
          </a:p>
          <a:p>
            <a:pPr eaLnBrk="1" hangingPunct="1">
              <a:lnSpc>
                <a:spcPct val="90000"/>
              </a:lnSpc>
            </a:pPr>
            <a:r>
              <a:rPr lang="en-US" altLang="en-US" sz="2800" dirty="0" smtClean="0"/>
              <a:t>14 electrons in f (7 different orbitals for f)</a:t>
            </a:r>
          </a:p>
          <a:p>
            <a:pPr eaLnBrk="1" hangingPunct="1">
              <a:lnSpc>
                <a:spcPct val="90000"/>
              </a:lnSpc>
            </a:pPr>
            <a:r>
              <a:rPr lang="en-US" altLang="en-US" sz="2800" dirty="0" smtClean="0"/>
              <a:t>total of 32</a:t>
            </a:r>
            <a:br>
              <a:rPr lang="en-US" altLang="en-US" sz="2800" dirty="0" smtClean="0"/>
            </a:br>
            <a:endParaRPr lang="en-US" altLang="en-US" sz="2800" dirty="0" smtClean="0"/>
          </a:p>
        </p:txBody>
      </p:sp>
    </p:spTree>
    <p:extLst>
      <p:ext uri="{BB962C8B-B14F-4D97-AF65-F5344CB8AC3E}">
        <p14:creationId xmlns:p14="http://schemas.microsoft.com/office/powerpoint/2010/main" val="2021538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altLang="en-US" smtClean="0"/>
              <a:t/>
            </a:r>
            <a:br>
              <a:rPr lang="en-US" altLang="en-US" smtClean="0"/>
            </a:br>
            <a:endParaRPr lang="en-US" altLang="en-US" smtClean="0"/>
          </a:p>
        </p:txBody>
      </p:sp>
      <p:sp>
        <p:nvSpPr>
          <p:cNvPr id="18435" name="Text Box 3"/>
          <p:cNvSpPr txBox="1">
            <a:spLocks noChangeArrowheads="1"/>
          </p:cNvSpPr>
          <p:nvPr/>
        </p:nvSpPr>
        <p:spPr bwMode="auto">
          <a:xfrm>
            <a:off x="533400" y="533400"/>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solidFill>
                  <a:srgbClr val="B13142"/>
                </a:solidFill>
              </a:rPr>
              <a:t>Hydrogen Atomic Orbitals </a:t>
            </a:r>
          </a:p>
        </p:txBody>
      </p:sp>
      <p:pic>
        <p:nvPicPr>
          <p:cNvPr id="398342" name="Picture 6" descr="TABL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15103796"/>
      </p:ext>
    </p:extLst>
  </p:cSld>
  <p:clrMapOvr>
    <a:masterClrMapping/>
  </p:clrMapOvr>
  <p:transition xmlns:p14="http://schemas.microsoft.com/office/powerpoint/2010/main">
    <p:wipe dir="r"/>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98342"/>
                                        </p:tgtEl>
                                        <p:attrNameLst>
                                          <p:attrName>style.visibility</p:attrName>
                                        </p:attrNameLst>
                                      </p:cBhvr>
                                      <p:to>
                                        <p:strVal val="visible"/>
                                      </p:to>
                                    </p:set>
                                    <p:animEffect transition="in" filter="wipe(up)">
                                      <p:cBhvr>
                                        <p:cTn id="7" dur="500"/>
                                        <p:tgtEl>
                                          <p:spTgt spid="398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	Order of Orbitals</a:t>
            </a:r>
          </a:p>
        </p:txBody>
      </p:sp>
      <p:pic>
        <p:nvPicPr>
          <p:cNvPr id="20484" name="Picture 5" descr="orbital_energy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629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0835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33400" y="5334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a:solidFill>
                  <a:srgbClr val="B13142"/>
                </a:solidFill>
              </a:rPr>
              <a:t>Ground-State Electron Configuration </a:t>
            </a:r>
          </a:p>
        </p:txBody>
      </p:sp>
      <p:sp>
        <p:nvSpPr>
          <p:cNvPr id="400388" name="Text Box 4"/>
          <p:cNvSpPr txBox="1">
            <a:spLocks noChangeArrowheads="1"/>
          </p:cNvSpPr>
          <p:nvPr/>
        </p:nvSpPr>
        <p:spPr bwMode="auto">
          <a:xfrm>
            <a:off x="530225" y="16002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The </a:t>
            </a:r>
            <a:r>
              <a:rPr lang="en-US" altLang="en-US">
                <a:hlinkClick r:id="" action="ppaction://noaction">
                  <a:snd r:embed="rId3" name="pauli_exclusion_principle.wav"/>
                </a:hlinkClick>
              </a:rPr>
              <a:t>Pauli exclusion principle</a:t>
            </a:r>
            <a:r>
              <a:rPr lang="en-US" altLang="en-US"/>
              <a:t> states that a maximum of two electrons can occupy a single orbital, but only if the electrons have opposite spins.</a:t>
            </a:r>
          </a:p>
        </p:txBody>
      </p:sp>
      <p:sp>
        <p:nvSpPr>
          <p:cNvPr id="400389" name="Text Box 5"/>
          <p:cNvSpPr txBox="1">
            <a:spLocks noChangeArrowheads="1"/>
          </p:cNvSpPr>
          <p:nvPr/>
        </p:nvSpPr>
        <p:spPr bwMode="auto">
          <a:xfrm>
            <a:off x="530225" y="3092450"/>
            <a:ext cx="51847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hlinkClick r:id="" action="ppaction://noaction">
                  <a:snd r:embed="rId4" name="hunds_rule.wav"/>
                </a:hlinkClick>
              </a:rPr>
              <a:t>Hund’s rule</a:t>
            </a:r>
            <a:r>
              <a:rPr lang="en-US" altLang="en-US" i="1"/>
              <a:t> </a:t>
            </a:r>
            <a:r>
              <a:rPr lang="en-US" altLang="en-US"/>
              <a:t>states that single electrons with the same spin must occupy each equal-energy orbital before additional electrons with opposite spins can occupy the same energy level orbitals.</a:t>
            </a:r>
          </a:p>
        </p:txBody>
      </p:sp>
      <p:pic>
        <p:nvPicPr>
          <p:cNvPr id="400390" name="Picture 6" descr="C05-18C-828378-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971800"/>
            <a:ext cx="2446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5050879"/>
      </p:ext>
    </p:extLst>
  </p:cSld>
  <p:clrMapOvr>
    <a:masterClrMapping/>
  </p:clrMapOvr>
  <p:transition xmlns:p14="http://schemas.microsoft.com/office/powerpoint/2010/main">
    <p:wipe dir="r"/>
    <p:sndAc>
      <p:end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0388"/>
                                        </p:tgtEl>
                                        <p:attrNameLst>
                                          <p:attrName>style.visibility</p:attrName>
                                        </p:attrNameLst>
                                      </p:cBhvr>
                                      <p:to>
                                        <p:strVal val="visible"/>
                                      </p:to>
                                    </p:set>
                                    <p:animEffect transition="in" filter="wipe(left)">
                                      <p:cBhvr>
                                        <p:cTn id="7" dur="500"/>
                                        <p:tgtEl>
                                          <p:spTgt spid="400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0389">
                                            <p:txEl>
                                              <p:pRg st="0" end="0"/>
                                            </p:txEl>
                                          </p:spTgt>
                                        </p:tgtEl>
                                        <p:attrNameLst>
                                          <p:attrName>style.visibility</p:attrName>
                                        </p:attrNameLst>
                                      </p:cBhvr>
                                      <p:to>
                                        <p:strVal val="visible"/>
                                      </p:to>
                                    </p:set>
                                    <p:animEffect transition="in" filter="wipe(left)">
                                      <p:cBhvr>
                                        <p:cTn id="12" dur="500"/>
                                        <p:tgtEl>
                                          <p:spTgt spid="400389">
                                            <p:txEl>
                                              <p:pRg st="0" end="0"/>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00390"/>
                                        </p:tgtEl>
                                        <p:attrNameLst>
                                          <p:attrName>style.visibility</p:attrName>
                                        </p:attrNameLst>
                                      </p:cBhvr>
                                      <p:to>
                                        <p:strVal val="visible"/>
                                      </p:to>
                                    </p:set>
                                    <p:animEffect transition="in" filter="wipe(up)">
                                      <p:cBhvr>
                                        <p:cTn id="16" dur="500"/>
                                        <p:tgtEl>
                                          <p:spTgt spid="400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autoUpdateAnimBg="0"/>
      <p:bldP spid="40038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Electron Energy Level Notes</a:t>
            </a:r>
          </a:p>
        </p:txBody>
      </p:sp>
      <p:sp>
        <p:nvSpPr>
          <p:cNvPr id="25603"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r>
              <a:rPr lang="en-US" altLang="en-US" sz="2800" dirty="0" smtClean="0"/>
              <a:t>Hund’s rule is used for filling orbitals with electrons.  It states that only one electron will be put in each orbital of a sublevel until all of them are filled, and after that, they may be paired up until the sublevel is full.  </a:t>
            </a:r>
          </a:p>
        </p:txBody>
      </p:sp>
    </p:spTree>
    <p:extLst>
      <p:ext uri="{BB962C8B-B14F-4D97-AF65-F5344CB8AC3E}">
        <p14:creationId xmlns:p14="http://schemas.microsoft.com/office/powerpoint/2010/main" val="23724960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457200" y="76200"/>
            <a:ext cx="8229600" cy="1143000"/>
          </a:xfrm>
        </p:spPr>
        <p:txBody>
          <a:bodyPr>
            <a:normAutofit/>
          </a:bodyPr>
          <a:lstStyle/>
          <a:p>
            <a:r>
              <a:rPr lang="en-US" altLang="en-US" dirty="0" smtClean="0"/>
              <a:t>Introduction </a:t>
            </a:r>
            <a:r>
              <a:rPr lang="en-US" altLang="en-US" dirty="0"/>
              <a:t>to Atomic Spectroscopy</a:t>
            </a:r>
          </a:p>
        </p:txBody>
      </p:sp>
      <p:sp>
        <p:nvSpPr>
          <p:cNvPr id="490504" name="Rectangle 8"/>
          <p:cNvSpPr>
            <a:spLocks noGrp="1" noChangeArrowheads="1"/>
          </p:cNvSpPr>
          <p:nvPr>
            <p:ph type="body" idx="4294967295"/>
          </p:nvPr>
        </p:nvSpPr>
        <p:spPr>
          <a:xfrm>
            <a:off x="533400" y="1066800"/>
            <a:ext cx="8077200" cy="4525963"/>
          </a:xfrm>
          <a:prstGeom prst="rect">
            <a:avLst/>
          </a:prstGeom>
        </p:spPr>
        <p:txBody>
          <a:bodyPr>
            <a:normAutofit fontScale="92500" lnSpcReduction="10000"/>
          </a:bodyPr>
          <a:lstStyle/>
          <a:p>
            <a:pPr marL="342900" indent="-342900">
              <a:lnSpc>
                <a:spcPct val="90000"/>
              </a:lnSpc>
              <a:buFont typeface="Wingdings" panose="05000000000000000000" pitchFamily="2" charset="2"/>
              <a:buChar char="Ø"/>
            </a:pPr>
            <a:endParaRPr lang="en-US" altLang="en-US" sz="2400" dirty="0"/>
          </a:p>
          <a:p>
            <a:pPr marL="342900" indent="-342900">
              <a:lnSpc>
                <a:spcPct val="90000"/>
              </a:lnSpc>
              <a:buFont typeface="Wingdings" panose="05000000000000000000" pitchFamily="2" charset="2"/>
              <a:buChar char="Ø"/>
            </a:pPr>
            <a:r>
              <a:rPr lang="en-US" altLang="en-US" sz="2400" dirty="0"/>
              <a:t>Line spectra</a:t>
            </a:r>
          </a:p>
          <a:p>
            <a:pPr lvl="1">
              <a:lnSpc>
                <a:spcPct val="90000"/>
              </a:lnSpc>
              <a:buFont typeface="Wingdings" panose="05000000000000000000" pitchFamily="2" charset="2"/>
              <a:buChar char="Ø"/>
            </a:pPr>
            <a:endParaRPr lang="en-US" altLang="en-US" sz="2400" dirty="0"/>
          </a:p>
          <a:p>
            <a:pPr lvl="1">
              <a:lnSpc>
                <a:spcPct val="90000"/>
              </a:lnSpc>
              <a:buFont typeface="Wingdings" panose="05000000000000000000" pitchFamily="2" charset="2"/>
              <a:buChar char="Ø"/>
            </a:pPr>
            <a:r>
              <a:rPr lang="en-US" altLang="en-US" sz="2400" dirty="0"/>
              <a:t>Emission spectra</a:t>
            </a:r>
          </a:p>
          <a:p>
            <a:pPr lvl="1">
              <a:lnSpc>
                <a:spcPct val="90000"/>
              </a:lnSpc>
              <a:buFont typeface="Wingdings" panose="05000000000000000000" pitchFamily="2" charset="2"/>
              <a:buChar char="Ø"/>
            </a:pPr>
            <a:endParaRPr lang="en-US" altLang="en-US" sz="2400" dirty="0"/>
          </a:p>
          <a:p>
            <a:pPr lvl="1">
              <a:lnSpc>
                <a:spcPct val="90000"/>
              </a:lnSpc>
              <a:buFont typeface="Wingdings" panose="05000000000000000000" pitchFamily="2" charset="2"/>
              <a:buChar char="Ø"/>
            </a:pPr>
            <a:r>
              <a:rPr lang="en-US" altLang="en-US" sz="2400" dirty="0"/>
              <a:t>Absorption spectra</a:t>
            </a:r>
          </a:p>
          <a:p>
            <a:pPr lvl="1">
              <a:lnSpc>
                <a:spcPct val="90000"/>
              </a:lnSpc>
              <a:buFont typeface="Wingdings" panose="05000000000000000000" pitchFamily="2" charset="2"/>
              <a:buChar char="Ø"/>
            </a:pPr>
            <a:endParaRPr lang="en-US" altLang="en-US" sz="2400" dirty="0"/>
          </a:p>
          <a:p>
            <a:pPr marL="342900" indent="-342900">
              <a:lnSpc>
                <a:spcPct val="90000"/>
              </a:lnSpc>
              <a:buFont typeface="Wingdings" panose="05000000000000000000" pitchFamily="2" charset="2"/>
              <a:buChar char="Ø"/>
            </a:pPr>
            <a:r>
              <a:rPr lang="en-US" altLang="en-US" sz="2400" dirty="0"/>
              <a:t>Hydrogen spectrum</a:t>
            </a:r>
          </a:p>
          <a:p>
            <a:pPr marL="342900" indent="-342900">
              <a:lnSpc>
                <a:spcPct val="90000"/>
              </a:lnSpc>
              <a:buFont typeface="Wingdings" panose="05000000000000000000" pitchFamily="2" charset="2"/>
              <a:buChar char="Ø"/>
            </a:pPr>
            <a:endParaRPr lang="en-US" altLang="en-US" sz="2400" dirty="0"/>
          </a:p>
          <a:p>
            <a:pPr lvl="1">
              <a:lnSpc>
                <a:spcPct val="90000"/>
              </a:lnSpc>
              <a:buFont typeface="Wingdings" panose="05000000000000000000" pitchFamily="2" charset="2"/>
              <a:buChar char="Ø"/>
            </a:pPr>
            <a:r>
              <a:rPr lang="en-US" altLang="en-US" sz="2400" dirty="0" err="1"/>
              <a:t>Balmer</a:t>
            </a:r>
            <a:r>
              <a:rPr lang="en-US" altLang="en-US" sz="2400" dirty="0"/>
              <a:t> Formula</a:t>
            </a:r>
          </a:p>
          <a:p>
            <a:pPr lvl="1">
              <a:lnSpc>
                <a:spcPct val="90000"/>
              </a:lnSpc>
              <a:buFont typeface="Wingdings" panose="05000000000000000000" pitchFamily="2" charset="2"/>
              <a:buChar char="Ø"/>
            </a:pPr>
            <a:endParaRPr lang="en-US" altLang="en-US" sz="2400" dirty="0"/>
          </a:p>
          <a:p>
            <a:pPr lvl="1">
              <a:lnSpc>
                <a:spcPct val="90000"/>
              </a:lnSpc>
              <a:buFont typeface="Wingdings" panose="05000000000000000000" pitchFamily="2" charset="2"/>
              <a:buChar char="Ø"/>
            </a:pPr>
            <a:r>
              <a:rPr lang="en-US" altLang="en-US" sz="2400" dirty="0"/>
              <a:t>Bohr’s Model</a:t>
            </a:r>
          </a:p>
          <a:p>
            <a:pPr marL="342900" indent="-342900">
              <a:lnSpc>
                <a:spcPct val="90000"/>
              </a:lnSpc>
              <a:buFont typeface="Wingdings" panose="05000000000000000000" pitchFamily="2" charset="2"/>
              <a:buChar char="Ø"/>
            </a:pPr>
            <a:endParaRPr lang="en-US" altLang="en-US" sz="2400" dirty="0"/>
          </a:p>
        </p:txBody>
      </p:sp>
      <p:sp>
        <p:nvSpPr>
          <p:cNvPr id="490532" name="Text Box 36"/>
          <p:cNvSpPr txBox="1">
            <a:spLocks noChangeArrowheads="1"/>
          </p:cNvSpPr>
          <p:nvPr/>
        </p:nvSpPr>
        <p:spPr bwMode="auto">
          <a:xfrm>
            <a:off x="5005388" y="1933575"/>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84" charset="0"/>
              </a:rPr>
              <a:t>Bulb</a:t>
            </a:r>
          </a:p>
        </p:txBody>
      </p:sp>
      <p:sp>
        <p:nvSpPr>
          <p:cNvPr id="490533" name="Text Box 37"/>
          <p:cNvSpPr txBox="1">
            <a:spLocks noChangeArrowheads="1"/>
          </p:cNvSpPr>
          <p:nvPr/>
        </p:nvSpPr>
        <p:spPr bwMode="auto">
          <a:xfrm>
            <a:off x="5035550" y="2366963"/>
            <a:ext cx="50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84" charset="0"/>
              </a:rPr>
              <a:t>Sun</a:t>
            </a:r>
          </a:p>
        </p:txBody>
      </p:sp>
      <p:sp>
        <p:nvSpPr>
          <p:cNvPr id="490534" name="Text Box 38"/>
          <p:cNvSpPr txBox="1">
            <a:spLocks noChangeArrowheads="1"/>
          </p:cNvSpPr>
          <p:nvPr/>
        </p:nvSpPr>
        <p:spPr bwMode="auto">
          <a:xfrm>
            <a:off x="5005388" y="3021013"/>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84" charset="0"/>
              </a:rPr>
              <a:t>Na</a:t>
            </a:r>
          </a:p>
        </p:txBody>
      </p:sp>
      <p:sp>
        <p:nvSpPr>
          <p:cNvPr id="490535" name="Text Box 39"/>
          <p:cNvSpPr txBox="1">
            <a:spLocks noChangeArrowheads="1"/>
          </p:cNvSpPr>
          <p:nvPr/>
        </p:nvSpPr>
        <p:spPr bwMode="auto">
          <a:xfrm>
            <a:off x="5081588" y="3478213"/>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84" charset="0"/>
              </a:rPr>
              <a:t>H</a:t>
            </a:r>
          </a:p>
        </p:txBody>
      </p:sp>
      <p:sp>
        <p:nvSpPr>
          <p:cNvPr id="490536" name="Text Box 40"/>
          <p:cNvSpPr txBox="1">
            <a:spLocks noChangeArrowheads="1"/>
          </p:cNvSpPr>
          <p:nvPr/>
        </p:nvSpPr>
        <p:spPr bwMode="auto">
          <a:xfrm>
            <a:off x="5005388" y="38909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84" charset="0"/>
              </a:rPr>
              <a:t>Hg</a:t>
            </a:r>
          </a:p>
        </p:txBody>
      </p:sp>
      <p:sp>
        <p:nvSpPr>
          <p:cNvPr id="490537" name="Text Box 41"/>
          <p:cNvSpPr txBox="1">
            <a:spLocks noChangeArrowheads="1"/>
          </p:cNvSpPr>
          <p:nvPr/>
        </p:nvSpPr>
        <p:spPr bwMode="auto">
          <a:xfrm>
            <a:off x="5064125" y="4348163"/>
            <a:ext cx="398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Times New Roman" pitchFamily="84" charset="0"/>
              </a:rPr>
              <a:t>Cs</a:t>
            </a:r>
          </a:p>
        </p:txBody>
      </p:sp>
      <p:sp>
        <p:nvSpPr>
          <p:cNvPr id="490541" name="AutoShape 45"/>
          <p:cNvSpPr>
            <a:spLocks/>
          </p:cNvSpPr>
          <p:nvPr/>
        </p:nvSpPr>
        <p:spPr bwMode="auto">
          <a:xfrm>
            <a:off x="4929188" y="3052763"/>
            <a:ext cx="76200" cy="1600200"/>
          </a:xfrm>
          <a:prstGeom prst="leftBrace">
            <a:avLst>
              <a:gd name="adj1" fmla="val 1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44" name="Text Box 48"/>
          <p:cNvSpPr txBox="1">
            <a:spLocks noChangeArrowheads="1"/>
          </p:cNvSpPr>
          <p:nvPr/>
        </p:nvSpPr>
        <p:spPr bwMode="auto">
          <a:xfrm>
            <a:off x="3949700" y="3586163"/>
            <a:ext cx="979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i="1">
                <a:latin typeface="Times New Roman" pitchFamily="84" charset="0"/>
              </a:rPr>
              <a:t>Emission </a:t>
            </a:r>
          </a:p>
          <a:p>
            <a:pPr algn="ctr"/>
            <a:r>
              <a:rPr lang="en-US" altLang="en-US" sz="1600" i="1">
                <a:latin typeface="Times New Roman" pitchFamily="84" charset="0"/>
              </a:rPr>
              <a:t>spectra</a:t>
            </a:r>
          </a:p>
        </p:txBody>
      </p:sp>
      <p:pic>
        <p:nvPicPr>
          <p:cNvPr id="21" name="Picture 13"/>
          <p:cNvPicPr>
            <a:picLocks noChangeAspect="1" noChangeArrowheads="1"/>
          </p:cNvPicPr>
          <p:nvPr/>
        </p:nvPicPr>
        <p:blipFill>
          <a:blip r:embed="rId3">
            <a:extLst>
              <a:ext uri="{28A0092B-C50C-407E-A947-70E740481C1C}">
                <a14:useLocalDpi xmlns:a14="http://schemas.microsoft.com/office/drawing/2010/main" val="0"/>
              </a:ext>
            </a:extLst>
          </a:blip>
          <a:srcRect l="1006" t="598" r="1006" b="598"/>
          <a:stretch>
            <a:fillRect/>
          </a:stretch>
        </p:blipFill>
        <p:spPr bwMode="auto">
          <a:xfrm rot="34508">
            <a:off x="5792541" y="1522932"/>
            <a:ext cx="3122791" cy="3874937"/>
          </a:xfrm>
          <a:prstGeom prst="rect">
            <a:avLst/>
          </a:prstGeom>
          <a:gradFill>
            <a:gsLst>
              <a:gs pos="0">
                <a:srgbClr val="03D4A8"/>
              </a:gs>
              <a:gs pos="30850">
                <a:srgbClr val="1DCDE1"/>
              </a:gs>
              <a:gs pos="25000">
                <a:schemeClr val="bg1">
                  <a:lumMod val="50000"/>
                  <a:lumOff val="50000"/>
                </a:schemeClr>
              </a:gs>
              <a:gs pos="75000">
                <a:srgbClr val="0087E6"/>
              </a:gs>
              <a:gs pos="100000">
                <a:srgbClr val="005CBF"/>
              </a:gs>
            </a:gsLst>
            <a:lin ang="5400000" scaled="0"/>
          </a:gradFill>
          <a:ln>
            <a:noFill/>
          </a:ln>
          <a:effectLst/>
          <a:extLst/>
        </p:spPr>
      </p:pic>
    </p:spTree>
    <p:extLst>
      <p:ext uri="{BB962C8B-B14F-4D97-AF65-F5344CB8AC3E}">
        <p14:creationId xmlns:p14="http://schemas.microsoft.com/office/powerpoint/2010/main" val="399180628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381000"/>
            <a:ext cx="8229600" cy="1143000"/>
          </a:xfrm>
        </p:spPr>
        <p:txBody>
          <a:bodyPr>
            <a:noAutofit/>
          </a:bodyPr>
          <a:lstStyle/>
          <a:p>
            <a:pPr algn="l"/>
            <a:r>
              <a:rPr lang="en-US" altLang="en-US" sz="3600" dirty="0" smtClean="0"/>
              <a:t>Wavelengths and frequencies of </a:t>
            </a:r>
            <a:r>
              <a:rPr lang="en-US" altLang="en-US" sz="3600" dirty="0" err="1" smtClean="0"/>
              <a:t>e.m.wave</a:t>
            </a:r>
            <a:endParaRPr lang="en-US" altLang="en-US" sz="3600" dirty="0" smtClean="0"/>
          </a:p>
        </p:txBody>
      </p:sp>
      <p:sp>
        <p:nvSpPr>
          <p:cNvPr id="104451" name="Date Placeholder 3"/>
          <p:cNvSpPr>
            <a:spLocks noGrp="1"/>
          </p:cNvSpPr>
          <p:nvPr>
            <p:ph type="dt" sz="quarter"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fld id="{63E49DD2-99F4-42DC-AA7C-52C096FD8A88}" type="datetime1">
              <a:rPr lang="en-US" altLang="en-US" sz="1400" baseline="0" smtClean="0"/>
              <a:pPr eaLnBrk="1" hangingPunct="1"/>
              <a:t>12/02/2016</a:t>
            </a:fld>
            <a:endParaRPr lang="en-US" altLang="en-US" sz="1400" baseline="0" smtClean="0"/>
          </a:p>
        </p:txBody>
      </p:sp>
      <p:pic>
        <p:nvPicPr>
          <p:cNvPr id="104452" name="Picture 2" descr="C:\Documents and Settings\Dr. Zahid\Desktop\350px-Electromagnetic-Spectrum.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90600" y="914400"/>
            <a:ext cx="6781800" cy="556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2784083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noAutofit/>
          </a:bodyPr>
          <a:lstStyle/>
          <a:p>
            <a:r>
              <a:rPr lang="en-US" altLang="en-US" sz="3800" dirty="0" smtClean="0"/>
              <a:t>	Emission </a:t>
            </a:r>
            <a:r>
              <a:rPr lang="en-US" altLang="en-US" sz="3800" dirty="0"/>
              <a:t>and Absorption </a:t>
            </a:r>
            <a:r>
              <a:rPr lang="en-US" altLang="en-US" sz="3800" dirty="0" smtClean="0"/>
              <a:t>	Spectroscopy</a:t>
            </a:r>
            <a:endParaRPr lang="en-US" altLang="en-US" sz="3800" dirty="0"/>
          </a:p>
        </p:txBody>
      </p:sp>
      <p:pic>
        <p:nvPicPr>
          <p:cNvPr id="587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6217"/>
            <a:ext cx="7620000" cy="5058383"/>
          </a:xfrm>
          <a:prstGeom prst="rect">
            <a:avLst/>
          </a:prstGeom>
          <a:noFill/>
          <a:extLst>
            <a:ext uri="{909E8E84-426E-40dd-AFC4-6F175D3DCCD1}">
              <a14:hiddenFill xmlns:a14="http://schemas.microsoft.com/office/drawing/2010/main">
                <a:solidFill>
                  <a:srgbClr val="FFFFFF"/>
                </a:solidFill>
              </a14:hiddenFill>
            </a:ext>
          </a:extLst>
        </p:spPr>
      </p:pic>
      <p:sp>
        <p:nvSpPr>
          <p:cNvPr id="587780" name="AutoShape 4"/>
          <p:cNvSpPr>
            <a:spLocks noChangeArrowheads="1"/>
          </p:cNvSpPr>
          <p:nvPr/>
        </p:nvSpPr>
        <p:spPr bwMode="auto">
          <a:xfrm>
            <a:off x="4953000" y="2057400"/>
            <a:ext cx="381000" cy="304800"/>
          </a:xfrm>
          <a:prstGeom prst="triangle">
            <a:avLst>
              <a:gd name="adj" fmla="val 50000"/>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81" name="AutoShape 5"/>
          <p:cNvSpPr>
            <a:spLocks noChangeArrowheads="1"/>
          </p:cNvSpPr>
          <p:nvPr/>
        </p:nvSpPr>
        <p:spPr bwMode="auto">
          <a:xfrm rot="-2973016">
            <a:off x="2057400" y="3733800"/>
            <a:ext cx="381000" cy="304800"/>
          </a:xfrm>
          <a:prstGeom prst="triangle">
            <a:avLst>
              <a:gd name="adj" fmla="val 50000"/>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82" name="AutoShape 6"/>
          <p:cNvSpPr>
            <a:spLocks noChangeArrowheads="1"/>
          </p:cNvSpPr>
          <p:nvPr/>
        </p:nvSpPr>
        <p:spPr bwMode="auto">
          <a:xfrm rot="-2973016">
            <a:off x="4381500" y="4229100"/>
            <a:ext cx="381000" cy="304800"/>
          </a:xfrm>
          <a:prstGeom prst="triangle">
            <a:avLst>
              <a:gd name="adj" fmla="val 50000"/>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83" name="Line 7"/>
          <p:cNvSpPr>
            <a:spLocks noChangeShapeType="1"/>
          </p:cNvSpPr>
          <p:nvPr/>
        </p:nvSpPr>
        <p:spPr bwMode="auto">
          <a:xfrm>
            <a:off x="2133600" y="2209800"/>
            <a:ext cx="3581400" cy="0"/>
          </a:xfrm>
          <a:prstGeom prst="line">
            <a:avLst/>
          </a:prstGeom>
          <a:noFill/>
          <a:ln w="254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84" name="Line 8"/>
          <p:cNvSpPr>
            <a:spLocks noChangeShapeType="1"/>
          </p:cNvSpPr>
          <p:nvPr/>
        </p:nvSpPr>
        <p:spPr bwMode="auto">
          <a:xfrm>
            <a:off x="1981200" y="2362200"/>
            <a:ext cx="381000" cy="1981200"/>
          </a:xfrm>
          <a:prstGeom prst="line">
            <a:avLst/>
          </a:prstGeom>
          <a:noFill/>
          <a:ln w="254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85" name="Line 9"/>
          <p:cNvSpPr>
            <a:spLocks noChangeShapeType="1"/>
          </p:cNvSpPr>
          <p:nvPr/>
        </p:nvSpPr>
        <p:spPr bwMode="auto">
          <a:xfrm>
            <a:off x="3962400" y="2743200"/>
            <a:ext cx="838200" cy="2133600"/>
          </a:xfrm>
          <a:prstGeom prst="line">
            <a:avLst/>
          </a:prstGeom>
          <a:noFill/>
          <a:ln w="254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8778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950" y="1804988"/>
            <a:ext cx="1466850" cy="1014412"/>
          </a:xfrm>
          <a:prstGeom prst="rect">
            <a:avLst/>
          </a:prstGeom>
          <a:noFill/>
          <a:extLst>
            <a:ext uri="{909E8E84-426E-40dd-AFC4-6F175D3DCCD1}">
              <a14:hiddenFill xmlns:a14="http://schemas.microsoft.com/office/drawing/2010/main">
                <a:solidFill>
                  <a:srgbClr val="FFFFFF"/>
                </a:solidFill>
              </a14:hiddenFill>
            </a:ext>
          </a:extLst>
        </p:spPr>
      </p:pic>
      <p:sp>
        <p:nvSpPr>
          <p:cNvPr id="587787" name="Text Box 11"/>
          <p:cNvSpPr txBox="1">
            <a:spLocks noGrp="1" noChangeArrowheads="1"/>
          </p:cNvSpPr>
          <p:nvPr>
            <p:ph type="body" idx="4294967295"/>
          </p:nvPr>
        </p:nvSpPr>
        <p:spPr>
          <a:xfrm>
            <a:off x="3352800" y="1752600"/>
            <a:ext cx="1295400" cy="168275"/>
          </a:xfrm>
          <a:prstGeom prst="rect">
            <a:avLst/>
          </a:prstGeom>
          <a:noFill/>
          <a:ln/>
        </p:spPr>
        <p:txBody>
          <a:bodyPr>
            <a:normAutofit lnSpcReduction="10000"/>
          </a:bodyPr>
          <a:lstStyle/>
          <a:p>
            <a:pPr>
              <a:lnSpc>
                <a:spcPct val="90000"/>
              </a:lnSpc>
              <a:spcBef>
                <a:spcPct val="0"/>
              </a:spcBef>
              <a:buClrTx/>
              <a:buFontTx/>
              <a:buNone/>
            </a:pPr>
            <a:r>
              <a:rPr lang="en-US" altLang="en-US" sz="600">
                <a:latin typeface="Arial" charset="0"/>
              </a:rPr>
              <a:t>Gas cloud</a:t>
            </a:r>
          </a:p>
        </p:txBody>
      </p:sp>
      <p:sp>
        <p:nvSpPr>
          <p:cNvPr id="587788" name="Text Box 12"/>
          <p:cNvSpPr txBox="1">
            <a:spLocks noChangeArrowheads="1"/>
          </p:cNvSpPr>
          <p:nvPr/>
        </p:nvSpPr>
        <p:spPr bwMode="auto">
          <a:xfrm>
            <a:off x="1828800" y="30622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Times New Roman" pitchFamily="84" charset="0"/>
              </a:rPr>
              <a:t>1</a:t>
            </a:r>
          </a:p>
        </p:txBody>
      </p:sp>
      <p:sp>
        <p:nvSpPr>
          <p:cNvPr id="587789" name="Text Box 13"/>
          <p:cNvSpPr txBox="1">
            <a:spLocks noChangeArrowheads="1"/>
          </p:cNvSpPr>
          <p:nvPr/>
        </p:nvSpPr>
        <p:spPr bwMode="auto">
          <a:xfrm>
            <a:off x="3810000" y="3352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Times New Roman" pitchFamily="84" charset="0"/>
              </a:rPr>
              <a:t>2</a:t>
            </a:r>
          </a:p>
        </p:txBody>
      </p:sp>
      <p:sp>
        <p:nvSpPr>
          <p:cNvPr id="587790" name="Text Box 14"/>
          <p:cNvSpPr txBox="1">
            <a:spLocks noChangeArrowheads="1"/>
          </p:cNvSpPr>
          <p:nvPr/>
        </p:nvSpPr>
        <p:spPr bwMode="auto">
          <a:xfrm>
            <a:off x="4953000" y="2590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Times New Roman" pitchFamily="84" charset="0"/>
              </a:rPr>
              <a:t>3</a:t>
            </a:r>
          </a:p>
        </p:txBody>
      </p:sp>
    </p:spTree>
    <p:extLst>
      <p:ext uri="{BB962C8B-B14F-4D97-AF65-F5344CB8AC3E}">
        <p14:creationId xmlns:p14="http://schemas.microsoft.com/office/powerpoint/2010/main" val="1116378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586754" name="Rectangle 2"/>
          <p:cNvSpPr>
            <a:spLocks noGrp="1" noChangeArrowheads="1"/>
          </p:cNvSpPr>
          <p:nvPr>
            <p:ph type="title"/>
          </p:nvPr>
        </p:nvSpPr>
        <p:spPr/>
        <p:txBody>
          <a:bodyPr/>
          <a:lstStyle/>
          <a:p>
            <a:r>
              <a:rPr lang="en-US" altLang="en-US" dirty="0" smtClean="0"/>
              <a:t>	Types </a:t>
            </a:r>
            <a:r>
              <a:rPr lang="en-US" altLang="en-US" dirty="0"/>
              <a:t>of Spectra</a:t>
            </a:r>
          </a:p>
        </p:txBody>
      </p:sp>
      <p:sp>
        <p:nvSpPr>
          <p:cNvPr id="586755" name="Rectangle 3"/>
          <p:cNvSpPr>
            <a:spLocks noGrp="1" noChangeArrowheads="1"/>
          </p:cNvSpPr>
          <p:nvPr>
            <p:ph type="body" idx="4294967295"/>
          </p:nvPr>
        </p:nvSpPr>
        <p:spPr>
          <a:xfrm>
            <a:off x="304800" y="1219200"/>
            <a:ext cx="8229600" cy="4525963"/>
          </a:xfrm>
          <a:prstGeom prst="rect">
            <a:avLst/>
          </a:prstGeom>
        </p:spPr>
        <p:txBody>
          <a:bodyPr>
            <a:normAutofit lnSpcReduction="10000"/>
          </a:bodyPr>
          <a:lstStyle/>
          <a:p>
            <a:pPr lvl="1" algn="just">
              <a:buFont typeface="Wingdings" panose="05000000000000000000" pitchFamily="2" charset="2"/>
              <a:buChar char="Ø"/>
            </a:pPr>
            <a:r>
              <a:rPr lang="en-GB" altLang="en-US" sz="2000" b="1" dirty="0"/>
              <a:t>Continuous spectrum: </a:t>
            </a:r>
            <a:r>
              <a:rPr lang="en-GB" altLang="en-US" sz="2000" dirty="0"/>
              <a:t>Produced by solids, liquids &amp; dense gases produce - no “gaps” in wavelength of light produced:</a:t>
            </a:r>
          </a:p>
          <a:p>
            <a:pPr lvl="1" algn="just">
              <a:buFont typeface="Wingdings" panose="05000000000000000000" pitchFamily="2" charset="2"/>
              <a:buChar char="Ø"/>
            </a:pPr>
            <a:endParaRPr lang="en-GB" altLang="en-US" sz="2000" dirty="0"/>
          </a:p>
          <a:p>
            <a:pPr lvl="1" algn="just">
              <a:buFont typeface="Wingdings" panose="05000000000000000000" pitchFamily="2" charset="2"/>
              <a:buChar char="Ø"/>
            </a:pPr>
            <a:endParaRPr lang="en-GB" altLang="en-US" sz="2000" dirty="0"/>
          </a:p>
          <a:p>
            <a:pPr lvl="1" algn="just">
              <a:buFont typeface="Wingdings" panose="05000000000000000000" pitchFamily="2" charset="2"/>
              <a:buChar char="Ø"/>
            </a:pPr>
            <a:endParaRPr lang="en-GB" altLang="en-US" sz="2000" dirty="0"/>
          </a:p>
          <a:p>
            <a:pPr lvl="1" algn="just">
              <a:buFont typeface="Wingdings" panose="05000000000000000000" pitchFamily="2" charset="2"/>
              <a:buChar char="Ø"/>
            </a:pPr>
            <a:endParaRPr lang="en-GB" altLang="en-US" sz="2000" dirty="0"/>
          </a:p>
          <a:p>
            <a:pPr lvl="1" algn="just">
              <a:buFont typeface="Wingdings" panose="05000000000000000000" pitchFamily="2" charset="2"/>
              <a:buChar char="Ø"/>
            </a:pPr>
            <a:r>
              <a:rPr lang="en-GB" altLang="en-US" sz="2000" b="1" dirty="0"/>
              <a:t>Emission spectrum: </a:t>
            </a:r>
            <a:r>
              <a:rPr lang="en-GB" altLang="en-US" sz="2000" dirty="0"/>
              <a:t>Produced by rarefied gases – emission only in narrow wavelength regions:</a:t>
            </a:r>
          </a:p>
          <a:p>
            <a:pPr lvl="1" algn="just">
              <a:buFont typeface="Wingdings" panose="05000000000000000000" pitchFamily="2" charset="2"/>
              <a:buChar char="Ø"/>
            </a:pPr>
            <a:endParaRPr lang="en-GB" altLang="en-US" sz="2000" dirty="0"/>
          </a:p>
          <a:p>
            <a:pPr lvl="1" algn="ctr">
              <a:buFont typeface="Wingdings" panose="05000000000000000000" pitchFamily="2" charset="2"/>
              <a:buChar char="Ø"/>
            </a:pPr>
            <a:endParaRPr lang="en-GB" altLang="en-US" sz="2000" dirty="0"/>
          </a:p>
          <a:p>
            <a:pPr lvl="1" algn="just">
              <a:buFont typeface="Wingdings" panose="05000000000000000000" pitchFamily="2" charset="2"/>
              <a:buChar char="Ø"/>
            </a:pPr>
            <a:endParaRPr lang="en-GB" altLang="en-US" sz="2000" dirty="0"/>
          </a:p>
          <a:p>
            <a:pPr lvl="1" algn="just">
              <a:buFont typeface="Wingdings" panose="05000000000000000000" pitchFamily="2" charset="2"/>
              <a:buChar char="Ø"/>
            </a:pPr>
            <a:r>
              <a:rPr lang="en-GB" altLang="en-US" sz="2000" b="1" dirty="0"/>
              <a:t>Absorption spectrum:</a:t>
            </a:r>
            <a:r>
              <a:rPr lang="en-GB" altLang="en-US" sz="2000" dirty="0"/>
              <a:t> Gas atoms absorb the same wavelengths as they usually emit and results in an </a:t>
            </a:r>
            <a:r>
              <a:rPr lang="en-GB" altLang="en-US" sz="2000" i="1" dirty="0"/>
              <a:t>absorption line spectrum</a:t>
            </a:r>
            <a:r>
              <a:rPr lang="en-GB" altLang="en-US" sz="2000" dirty="0"/>
              <a:t>:</a:t>
            </a:r>
            <a:endParaRPr lang="en-GB" altLang="en-US" sz="2000" b="1" dirty="0"/>
          </a:p>
          <a:p>
            <a:pPr marL="342900" indent="-342900">
              <a:buFont typeface="Wingdings" panose="05000000000000000000" pitchFamily="2" charset="2"/>
              <a:buChar char="Ø"/>
            </a:pPr>
            <a:endParaRPr lang="en-US" altLang="en-US" sz="2000" dirty="0"/>
          </a:p>
        </p:txBody>
      </p:sp>
      <p:graphicFrame>
        <p:nvGraphicFramePr>
          <p:cNvPr id="586756" name="Object 4"/>
          <p:cNvGraphicFramePr>
            <a:graphicFrameLocks noChangeAspect="1"/>
          </p:cNvGraphicFramePr>
          <p:nvPr>
            <p:extLst>
              <p:ext uri="{D42A27DB-BD31-4B8C-83A1-F6EECF244321}">
                <p14:modId xmlns:p14="http://schemas.microsoft.com/office/powerpoint/2010/main" val="535519966"/>
              </p:ext>
            </p:extLst>
          </p:nvPr>
        </p:nvGraphicFramePr>
        <p:xfrm>
          <a:off x="3200400" y="2514600"/>
          <a:ext cx="3328988" cy="612775"/>
        </p:xfrm>
        <a:graphic>
          <a:graphicData uri="http://schemas.openxmlformats.org/presentationml/2006/ole">
            <mc:AlternateContent xmlns:mc="http://schemas.openxmlformats.org/markup-compatibility/2006">
              <mc:Choice xmlns:v="urn:schemas-microsoft-com:vml" Requires="v">
                <p:oleObj spid="_x0000_s36888" name="Document" r:id="rId4" imgW="3328416" imgH="612648" progId="Word.Document.8">
                  <p:embed/>
                </p:oleObj>
              </mc:Choice>
              <mc:Fallback>
                <p:oleObj name="Document" r:id="rId4" imgW="3328416" imgH="61264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514600"/>
                        <a:ext cx="3328988"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6757" name="Object 5"/>
          <p:cNvGraphicFramePr>
            <a:graphicFrameLocks noChangeAspect="1"/>
          </p:cNvGraphicFramePr>
          <p:nvPr>
            <p:extLst>
              <p:ext uri="{D42A27DB-BD31-4B8C-83A1-F6EECF244321}">
                <p14:modId xmlns:p14="http://schemas.microsoft.com/office/powerpoint/2010/main" val="31752451"/>
              </p:ext>
            </p:extLst>
          </p:nvPr>
        </p:nvGraphicFramePr>
        <p:xfrm>
          <a:off x="3124200" y="4114800"/>
          <a:ext cx="3441700" cy="600075"/>
        </p:xfrm>
        <a:graphic>
          <a:graphicData uri="http://schemas.openxmlformats.org/presentationml/2006/ole">
            <mc:AlternateContent xmlns:mc="http://schemas.openxmlformats.org/markup-compatibility/2006">
              <mc:Choice xmlns:v="urn:schemas-microsoft-com:vml" Requires="v">
                <p:oleObj spid="_x0000_s36889" name="Document" r:id="rId6" imgW="3441192" imgH="600456" progId="Word.Document.8">
                  <p:embed/>
                </p:oleObj>
              </mc:Choice>
              <mc:Fallback>
                <p:oleObj name="Document" r:id="rId6" imgW="3441192" imgH="60045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114800"/>
                        <a:ext cx="34417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6758" name="Object 6"/>
          <p:cNvGraphicFramePr>
            <a:graphicFrameLocks noChangeAspect="1"/>
          </p:cNvGraphicFramePr>
          <p:nvPr>
            <p:extLst>
              <p:ext uri="{D42A27DB-BD31-4B8C-83A1-F6EECF244321}">
                <p14:modId xmlns:p14="http://schemas.microsoft.com/office/powerpoint/2010/main" val="2493997531"/>
              </p:ext>
            </p:extLst>
          </p:nvPr>
        </p:nvGraphicFramePr>
        <p:xfrm>
          <a:off x="3124200" y="5867400"/>
          <a:ext cx="3328988" cy="649287"/>
        </p:xfrm>
        <a:graphic>
          <a:graphicData uri="http://schemas.openxmlformats.org/presentationml/2006/ole">
            <mc:AlternateContent xmlns:mc="http://schemas.openxmlformats.org/markup-compatibility/2006">
              <mc:Choice xmlns:v="urn:schemas-microsoft-com:vml" Requires="v">
                <p:oleObj spid="_x0000_s36890" name="Document" r:id="rId8" imgW="3328416" imgH="649224" progId="Word.Document.8">
                  <p:embed/>
                </p:oleObj>
              </mc:Choice>
              <mc:Fallback>
                <p:oleObj name="Document" r:id="rId8" imgW="3328416" imgH="649224"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867400"/>
                        <a:ext cx="3328988"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69064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gn="just">
              <a:lnSpc>
                <a:spcPct val="90000"/>
              </a:lnSpc>
              <a:buFont typeface="Arial" panose="020B0604020202020204" pitchFamily="34" charset="0"/>
              <a:buChar char="•"/>
            </a:pPr>
            <a:r>
              <a:rPr lang="en-US" altLang="en-US" sz="3200" dirty="0"/>
              <a:t>Almost after 40 years it was recognized that this process can be used in a device producing coherent light.</a:t>
            </a:r>
          </a:p>
          <a:p>
            <a:pPr marL="457200" indent="-457200" algn="just">
              <a:lnSpc>
                <a:spcPct val="90000"/>
              </a:lnSpc>
              <a:buFont typeface="Arial" panose="020B0604020202020204" pitchFamily="34" charset="0"/>
              <a:buChar char="•"/>
            </a:pPr>
            <a:r>
              <a:rPr lang="en-US" altLang="en-US" sz="3200" dirty="0"/>
              <a:t>The idea of Maser was proposed by Basov and </a:t>
            </a:r>
            <a:r>
              <a:rPr lang="en-US" altLang="en-US" sz="3200" dirty="0" err="1"/>
              <a:t>Prokhorav</a:t>
            </a:r>
            <a:r>
              <a:rPr lang="en-US" altLang="en-US" sz="3200" dirty="0"/>
              <a:t>( 1954-1955).</a:t>
            </a:r>
          </a:p>
          <a:p>
            <a:pPr marL="457200" indent="-457200" algn="just">
              <a:lnSpc>
                <a:spcPct val="90000"/>
              </a:lnSpc>
              <a:buFont typeface="Arial" panose="020B0604020202020204" pitchFamily="34" charset="0"/>
              <a:buChar char="•"/>
            </a:pPr>
            <a:r>
              <a:rPr lang="en-US" altLang="en-US" sz="3200" dirty="0"/>
              <a:t>Charles H. </a:t>
            </a:r>
            <a:r>
              <a:rPr lang="en-US" altLang="en-US" sz="3200" dirty="0" smtClean="0"/>
              <a:t>Townes </a:t>
            </a:r>
            <a:r>
              <a:rPr lang="en-US" altLang="en-US" sz="3200" dirty="0"/>
              <a:t>build a device called “ Maser” in 1955.</a:t>
            </a:r>
          </a:p>
          <a:p>
            <a:pPr marL="457200" indent="-457200">
              <a:lnSpc>
                <a:spcPct val="90000"/>
              </a:lnSpc>
              <a:buFont typeface="Arial" panose="020B0604020202020204" pitchFamily="34" charset="0"/>
              <a:buChar char="•"/>
            </a:pPr>
            <a:endParaRPr lang="en-US" altLang="en-US" sz="3200" dirty="0"/>
          </a:p>
          <a:p>
            <a:pPr marL="457200" indent="-457200">
              <a:buFont typeface="Arial" panose="020B0604020202020204" pitchFamily="34" charset="0"/>
              <a:buChar char="•"/>
            </a:pPr>
            <a:endParaRPr lang="en-US" sz="3200" dirty="0"/>
          </a:p>
        </p:txBody>
      </p:sp>
      <p:sp>
        <p:nvSpPr>
          <p:cNvPr id="3" name="Title 2"/>
          <p:cNvSpPr>
            <a:spLocks noGrp="1"/>
          </p:cNvSpPr>
          <p:nvPr>
            <p:ph type="title"/>
          </p:nvPr>
        </p:nvSpPr>
        <p:spPr/>
        <p:txBody>
          <a:bodyPr/>
          <a:lstStyle/>
          <a:p>
            <a:r>
              <a:rPr lang="en-US" altLang="en-US" dirty="0" smtClean="0"/>
              <a:t>	Historical </a:t>
            </a:r>
            <a:r>
              <a:rPr lang="en-US" altLang="en-US" dirty="0"/>
              <a:t>sketch </a:t>
            </a:r>
            <a:r>
              <a:rPr lang="en-US" altLang="en-US" sz="4800" dirty="0"/>
              <a:t>1</a:t>
            </a:r>
            <a:endParaRPr lang="en-US" sz="4800" dirty="0"/>
          </a:p>
        </p:txBody>
      </p:sp>
    </p:spTree>
    <p:extLst>
      <p:ext uri="{BB962C8B-B14F-4D97-AF65-F5344CB8AC3E}">
        <p14:creationId xmlns:p14="http://schemas.microsoft.com/office/powerpoint/2010/main" val="359997966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588802" name="Rectangle 2"/>
          <p:cNvSpPr>
            <a:spLocks noGrp="1" noChangeArrowheads="1"/>
          </p:cNvSpPr>
          <p:nvPr>
            <p:ph type="title"/>
          </p:nvPr>
        </p:nvSpPr>
        <p:spPr>
          <a:xfrm>
            <a:off x="350520" y="34636"/>
            <a:ext cx="7680960" cy="1066800"/>
          </a:xfrm>
        </p:spPr>
        <p:txBody>
          <a:bodyPr/>
          <a:lstStyle/>
          <a:p>
            <a:r>
              <a:rPr lang="en-US" altLang="en-US" dirty="0" smtClean="0"/>
              <a:t>	        	Line </a:t>
            </a:r>
            <a:r>
              <a:rPr lang="en-US" altLang="en-US" dirty="0"/>
              <a:t>Spectra</a:t>
            </a:r>
          </a:p>
        </p:txBody>
      </p:sp>
      <p:sp>
        <p:nvSpPr>
          <p:cNvPr id="588803" name="Rectangle 3"/>
          <p:cNvSpPr>
            <a:spLocks noGrp="1" noChangeArrowheads="1"/>
          </p:cNvSpPr>
          <p:nvPr>
            <p:ph type="body" idx="4294967295"/>
          </p:nvPr>
        </p:nvSpPr>
        <p:spPr>
          <a:xfrm>
            <a:off x="457200" y="1143000"/>
            <a:ext cx="8229600" cy="5715000"/>
          </a:xfrm>
          <a:prstGeom prst="rect">
            <a:avLst/>
          </a:prstGeom>
        </p:spPr>
        <p:txBody>
          <a:bodyPr/>
          <a:lstStyle/>
          <a:p>
            <a:pPr>
              <a:lnSpc>
                <a:spcPct val="90000"/>
              </a:lnSpc>
            </a:pPr>
            <a:r>
              <a:rPr lang="en-US" altLang="en-US" sz="2400" dirty="0"/>
              <a:t>Electron transition between </a:t>
            </a:r>
            <a:r>
              <a:rPr lang="en-US" altLang="en-US" sz="2400" i="1" dirty="0"/>
              <a:t>energy levels </a:t>
            </a:r>
            <a:r>
              <a:rPr lang="en-US" altLang="en-US" sz="2400" dirty="0"/>
              <a:t>result in emission or absorption lines.</a:t>
            </a:r>
          </a:p>
          <a:p>
            <a:pPr>
              <a:lnSpc>
                <a:spcPct val="90000"/>
              </a:lnSpc>
            </a:pPr>
            <a:r>
              <a:rPr lang="en-US" altLang="en-US" sz="2400" dirty="0" smtClean="0"/>
              <a:t>Different </a:t>
            </a:r>
            <a:r>
              <a:rPr lang="en-US" altLang="en-US" sz="2400" dirty="0"/>
              <a:t>elements produce different spectra due to differing atomic structure.</a:t>
            </a: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90000"/>
              </a:lnSpc>
            </a:pPr>
            <a:r>
              <a:rPr lang="en-US" altLang="en-US" sz="2400" dirty="0" smtClean="0"/>
              <a:t>                                                                                  </a:t>
            </a:r>
            <a:endParaRPr lang="en-US" altLang="en-US" sz="2400" dirty="0">
              <a:solidFill>
                <a:srgbClr val="000000"/>
              </a:solidFill>
            </a:endParaRPr>
          </a:p>
        </p:txBody>
      </p:sp>
      <p:pic>
        <p:nvPicPr>
          <p:cNvPr id="588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73100" y="3059113"/>
            <a:ext cx="7950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88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4127500"/>
            <a:ext cx="79248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88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98" y="5394467"/>
            <a:ext cx="7924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8807" name="Rectangle 7"/>
          <p:cNvSpPr>
            <a:spLocks noChangeArrowheads="1"/>
          </p:cNvSpPr>
          <p:nvPr/>
        </p:nvSpPr>
        <p:spPr bwMode="auto">
          <a:xfrm>
            <a:off x="3987800" y="2605161"/>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Times New Roman" pitchFamily="84" charset="0"/>
              </a:rPr>
              <a:t>H</a:t>
            </a:r>
          </a:p>
        </p:txBody>
      </p:sp>
      <p:sp>
        <p:nvSpPr>
          <p:cNvPr id="588808" name="Rectangle 8"/>
          <p:cNvSpPr>
            <a:spLocks noChangeArrowheads="1"/>
          </p:cNvSpPr>
          <p:nvPr/>
        </p:nvSpPr>
        <p:spPr bwMode="auto">
          <a:xfrm>
            <a:off x="3937000" y="3712153"/>
            <a:ext cx="45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Times New Roman" pitchFamily="84" charset="0"/>
              </a:rPr>
              <a:t>He</a:t>
            </a:r>
            <a:endParaRPr lang="en-US" altLang="en-US" sz="2400" dirty="0">
              <a:latin typeface="Times New Roman" pitchFamily="84" charset="0"/>
            </a:endParaRPr>
          </a:p>
        </p:txBody>
      </p:sp>
      <p:sp>
        <p:nvSpPr>
          <p:cNvPr id="588809" name="Rectangle 9"/>
          <p:cNvSpPr>
            <a:spLocks noChangeArrowheads="1"/>
          </p:cNvSpPr>
          <p:nvPr/>
        </p:nvSpPr>
        <p:spPr bwMode="auto">
          <a:xfrm>
            <a:off x="3974811" y="4996800"/>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Times New Roman" pitchFamily="84" charset="0"/>
              </a:rPr>
              <a:t>C</a:t>
            </a:r>
            <a:endParaRPr lang="en-US" altLang="en-US" sz="2400" dirty="0">
              <a:latin typeface="Times New Roman" pitchFamily="84" charset="0"/>
            </a:endParaRPr>
          </a:p>
        </p:txBody>
      </p:sp>
      <p:sp>
        <p:nvSpPr>
          <p:cNvPr id="588810" name="Text Box 10"/>
          <p:cNvSpPr txBox="1">
            <a:spLocks noChangeArrowheads="1"/>
          </p:cNvSpPr>
          <p:nvPr/>
        </p:nvSpPr>
        <p:spPr bwMode="auto">
          <a:xfrm>
            <a:off x="4073957" y="6303962"/>
            <a:ext cx="598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ym typeface="Symbol" pitchFamily="84" charset="2"/>
              </a:rPr>
              <a:t> </a:t>
            </a:r>
            <a:endParaRPr lang="en-US" altLang="en-US" i="1" dirty="0"/>
          </a:p>
        </p:txBody>
      </p:sp>
    </p:spTree>
    <p:extLst>
      <p:ext uri="{BB962C8B-B14F-4D97-AF65-F5344CB8AC3E}">
        <p14:creationId xmlns:p14="http://schemas.microsoft.com/office/powerpoint/2010/main" val="186030867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normAutofit fontScale="90000"/>
          </a:bodyPr>
          <a:lstStyle/>
          <a:p>
            <a:r>
              <a:rPr lang="en-US" altLang="en-US"/>
              <a:t>Simplest Atomic Spectrum: Hydrogen</a:t>
            </a:r>
          </a:p>
        </p:txBody>
      </p:sp>
      <p:sp>
        <p:nvSpPr>
          <p:cNvPr id="636931" name="Rectangle 3"/>
          <p:cNvSpPr>
            <a:spLocks noGrp="1" noChangeArrowheads="1"/>
          </p:cNvSpPr>
          <p:nvPr>
            <p:ph type="body" idx="4294967295"/>
          </p:nvPr>
        </p:nvSpPr>
        <p:spPr>
          <a:xfrm>
            <a:off x="457200" y="1143000"/>
            <a:ext cx="8229600" cy="4983163"/>
          </a:xfrm>
          <a:prstGeom prst="rect">
            <a:avLst/>
          </a:prstGeom>
        </p:spPr>
        <p:txBody>
          <a:bodyPr>
            <a:normAutofit lnSpcReduction="10000"/>
          </a:bodyPr>
          <a:lstStyle/>
          <a:p>
            <a:pPr marL="342900" indent="-342900">
              <a:buFont typeface="Wingdings" panose="05000000000000000000" pitchFamily="2" charset="2"/>
              <a:buChar char="Ø"/>
            </a:pPr>
            <a:r>
              <a:rPr lang="en-US" altLang="en-US" sz="2000" dirty="0"/>
              <a:t>In ~1850’s, optical spectrum of hydrogen was found to contain strong lines at 6563, 4861 and 4340 Å.</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smtClean="0"/>
              <a:t>Lines found </a:t>
            </a:r>
            <a:r>
              <a:rPr lang="en-US" altLang="en-US" sz="2000" dirty="0"/>
              <a:t>to fall closer and closer as wavelength decreases.</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Line separation converges at a particular wavelength, called the </a:t>
            </a:r>
            <a:r>
              <a:rPr lang="en-US" altLang="en-US" sz="2000" i="1" dirty="0"/>
              <a:t>series limit.</a:t>
            </a:r>
          </a:p>
          <a:p>
            <a:pPr marL="342900" indent="-342900">
              <a:buFont typeface="Wingdings" panose="05000000000000000000" pitchFamily="2" charset="2"/>
              <a:buChar char="Ø"/>
            </a:pPr>
            <a:endParaRPr lang="en-US" altLang="en-US" sz="2000" i="1" dirty="0"/>
          </a:p>
          <a:p>
            <a:pPr marL="342900" indent="-342900">
              <a:buFont typeface="Wingdings" panose="05000000000000000000" pitchFamily="2" charset="2"/>
              <a:buChar char="Ø"/>
            </a:pPr>
            <a:r>
              <a:rPr lang="en-US" altLang="en-US" sz="2000" dirty="0" err="1"/>
              <a:t>Balmer</a:t>
            </a:r>
            <a:r>
              <a:rPr lang="en-US" altLang="en-US" sz="2000" dirty="0"/>
              <a:t> found that the wavelength of lines could be written</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	where </a:t>
            </a:r>
            <a:r>
              <a:rPr lang="en-US" altLang="en-US" sz="2000" i="1" dirty="0"/>
              <a:t>n </a:t>
            </a:r>
            <a:r>
              <a:rPr lang="en-US" altLang="en-US" sz="2000" dirty="0"/>
              <a:t>is an integer &gt;2, and </a:t>
            </a:r>
            <a:r>
              <a:rPr lang="en-US" altLang="en-US" sz="2000" i="1" dirty="0"/>
              <a:t>R</a:t>
            </a:r>
            <a:r>
              <a:rPr lang="en-US" altLang="en-US" sz="2000" i="1" baseline="-25000" dirty="0"/>
              <a:t>H</a:t>
            </a:r>
            <a:r>
              <a:rPr lang="en-US" altLang="en-US" sz="2000" i="1" dirty="0"/>
              <a:t> </a:t>
            </a:r>
            <a:r>
              <a:rPr lang="en-US" altLang="en-US" sz="2000" dirty="0"/>
              <a:t>is the </a:t>
            </a:r>
            <a:r>
              <a:rPr lang="en-US" altLang="en-US" sz="2000" i="1" dirty="0"/>
              <a:t>Rydberg constant.</a:t>
            </a:r>
            <a:endParaRPr lang="en-US" altLang="en-US" sz="2000" dirty="0"/>
          </a:p>
        </p:txBody>
      </p:sp>
      <p:graphicFrame>
        <p:nvGraphicFramePr>
          <p:cNvPr id="636933" name="Object 5"/>
          <p:cNvGraphicFramePr>
            <a:graphicFrameLocks noChangeAspect="1"/>
          </p:cNvGraphicFramePr>
          <p:nvPr>
            <p:extLst>
              <p:ext uri="{D42A27DB-BD31-4B8C-83A1-F6EECF244321}">
                <p14:modId xmlns:p14="http://schemas.microsoft.com/office/powerpoint/2010/main" val="328905143"/>
              </p:ext>
            </p:extLst>
          </p:nvPr>
        </p:nvGraphicFramePr>
        <p:xfrm>
          <a:off x="3276600" y="5029200"/>
          <a:ext cx="1676400" cy="576263"/>
        </p:xfrm>
        <a:graphic>
          <a:graphicData uri="http://schemas.openxmlformats.org/presentationml/2006/ole">
            <mc:AlternateContent xmlns:mc="http://schemas.openxmlformats.org/markup-compatibility/2006">
              <mc:Choice xmlns:v="urn:schemas-microsoft-com:vml" Requires="v">
                <p:oleObj spid="_x0000_s18448" name="Equation" r:id="rId4" imgW="1181100" imgH="406400" progId="Equation.3">
                  <p:embed/>
                </p:oleObj>
              </mc:Choice>
              <mc:Fallback>
                <p:oleObj name="Equation" r:id="rId4" imgW="11811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029200"/>
                        <a:ext cx="1676400" cy="576263"/>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Tree>
    <p:extLst>
      <p:ext uri="{BB962C8B-B14F-4D97-AF65-F5344CB8AC3E}">
        <p14:creationId xmlns:p14="http://schemas.microsoft.com/office/powerpoint/2010/main" val="33246467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381000" y="0"/>
            <a:ext cx="7680960" cy="1066800"/>
          </a:xfrm>
        </p:spPr>
        <p:txBody>
          <a:bodyPr>
            <a:normAutofit fontScale="90000"/>
          </a:bodyPr>
          <a:lstStyle/>
          <a:p>
            <a:r>
              <a:rPr lang="en-US" altLang="en-US" dirty="0" smtClean="0"/>
              <a:t>Simplest </a:t>
            </a:r>
            <a:r>
              <a:rPr lang="en-US" altLang="en-US" dirty="0"/>
              <a:t>Atomic Spectrum: Hydrogen</a:t>
            </a:r>
          </a:p>
        </p:txBody>
      </p:sp>
      <p:sp>
        <p:nvSpPr>
          <p:cNvPr id="641027" name="Rectangle 3"/>
          <p:cNvSpPr>
            <a:spLocks noGrp="1" noChangeArrowheads="1"/>
          </p:cNvSpPr>
          <p:nvPr>
            <p:ph type="body" idx="4294967295"/>
          </p:nvPr>
        </p:nvSpPr>
        <p:spPr>
          <a:xfrm>
            <a:off x="457200" y="1143000"/>
            <a:ext cx="8229600" cy="4983163"/>
          </a:xfrm>
          <a:prstGeom prst="rect">
            <a:avLst/>
          </a:prstGeom>
        </p:spPr>
        <p:txBody>
          <a:bodyPr>
            <a:normAutofit fontScale="92500" lnSpcReduction="10000"/>
          </a:bodyPr>
          <a:lstStyle/>
          <a:p>
            <a:pPr marL="285750" indent="-285750">
              <a:lnSpc>
                <a:spcPct val="90000"/>
              </a:lnSpc>
              <a:buFont typeface="Wingdings" panose="05000000000000000000" pitchFamily="2" charset="2"/>
              <a:buChar char="Ø"/>
            </a:pPr>
            <a:r>
              <a:rPr lang="en-US" altLang="en-US" dirty="0"/>
              <a:t>If </a:t>
            </a:r>
            <a:r>
              <a:rPr lang="en-US" altLang="en-US" i="1" dirty="0"/>
              <a:t>n =3, =&gt; </a:t>
            </a:r>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r>
              <a:rPr lang="en-US" altLang="en-US" dirty="0"/>
              <a:t>Called </a:t>
            </a:r>
            <a:r>
              <a:rPr lang="en-US" altLang="en-US" i="1" dirty="0"/>
              <a:t>H</a:t>
            </a:r>
            <a:r>
              <a:rPr lang="en-US" altLang="en-US" i="1" baseline="-25000" dirty="0">
                <a:sym typeface="Symbol" pitchFamily="84" charset="2"/>
              </a:rPr>
              <a:t></a:t>
            </a:r>
            <a:r>
              <a:rPr lang="en-US" altLang="en-US" i="1" dirty="0">
                <a:sym typeface="Symbol" pitchFamily="84" charset="2"/>
              </a:rPr>
              <a:t> - </a:t>
            </a:r>
            <a:r>
              <a:rPr lang="en-US" altLang="en-US" dirty="0">
                <a:sym typeface="Symbol" pitchFamily="84" charset="2"/>
              </a:rPr>
              <a:t>first line of </a:t>
            </a:r>
            <a:r>
              <a:rPr lang="en-US" altLang="en-US" dirty="0" err="1" smtClean="0">
                <a:sym typeface="Symbol" pitchFamily="84" charset="2"/>
              </a:rPr>
              <a:t>Balmer</a:t>
            </a:r>
            <a:r>
              <a:rPr lang="en-US" altLang="en-US" dirty="0" smtClean="0">
                <a:sym typeface="Symbol" pitchFamily="84" charset="2"/>
              </a:rPr>
              <a:t> </a:t>
            </a:r>
            <a:r>
              <a:rPr lang="en-US" altLang="en-US" dirty="0">
                <a:sym typeface="Symbol" pitchFamily="84" charset="2"/>
              </a:rPr>
              <a:t>series.</a:t>
            </a: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r>
              <a:rPr lang="en-US" altLang="en-US" dirty="0">
                <a:sym typeface="Symbol" pitchFamily="84" charset="2"/>
              </a:rPr>
              <a:t>Other lines in </a:t>
            </a:r>
            <a:r>
              <a:rPr lang="en-US" altLang="en-US" dirty="0" err="1">
                <a:sym typeface="Symbol" pitchFamily="84" charset="2"/>
              </a:rPr>
              <a:t>Balmer</a:t>
            </a:r>
            <a:r>
              <a:rPr lang="en-US" altLang="en-US" dirty="0">
                <a:sym typeface="Symbol" pitchFamily="84" charset="2"/>
              </a:rPr>
              <a:t> series:</a:t>
            </a: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r>
              <a:rPr lang="en-US" altLang="en-US" dirty="0" err="1">
                <a:sym typeface="Symbol" pitchFamily="84" charset="2"/>
              </a:rPr>
              <a:t>Balmer</a:t>
            </a:r>
            <a:r>
              <a:rPr lang="en-US" altLang="en-US" dirty="0">
                <a:sym typeface="Symbol" pitchFamily="84" charset="2"/>
              </a:rPr>
              <a:t> Series limit occurs when </a:t>
            </a:r>
            <a:r>
              <a:rPr lang="en-US" altLang="en-US" i="1" dirty="0">
                <a:sym typeface="Symbol" pitchFamily="84" charset="2"/>
              </a:rPr>
              <a:t>n .</a:t>
            </a: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sym typeface="Symbol" pitchFamily="84" charset="2"/>
            </a:endParaRPr>
          </a:p>
          <a:p>
            <a:pPr marL="285750" indent="-285750">
              <a:lnSpc>
                <a:spcPct val="90000"/>
              </a:lnSpc>
              <a:buFont typeface="Wingdings" panose="05000000000000000000" pitchFamily="2" charset="2"/>
              <a:buChar char="Ø"/>
            </a:pPr>
            <a:endParaRPr lang="en-US" altLang="en-US" dirty="0"/>
          </a:p>
        </p:txBody>
      </p:sp>
      <p:graphicFrame>
        <p:nvGraphicFramePr>
          <p:cNvPr id="641028" name="Object 4"/>
          <p:cNvGraphicFramePr>
            <a:graphicFrameLocks noChangeAspect="1"/>
          </p:cNvGraphicFramePr>
          <p:nvPr/>
        </p:nvGraphicFramePr>
        <p:xfrm>
          <a:off x="2438400" y="1066800"/>
          <a:ext cx="2740025" cy="576263"/>
        </p:xfrm>
        <a:graphic>
          <a:graphicData uri="http://schemas.openxmlformats.org/presentationml/2006/ole">
            <mc:AlternateContent xmlns:mc="http://schemas.openxmlformats.org/markup-compatibility/2006">
              <mc:Choice xmlns:v="urn:schemas-microsoft-com:vml" Requires="v">
                <p:oleObj spid="_x0000_s19483" name="Equation" r:id="rId4" imgW="1930400" imgH="406400" progId="Equation.3">
                  <p:embed/>
                </p:oleObj>
              </mc:Choice>
              <mc:Fallback>
                <p:oleObj name="Equation" r:id="rId4" imgW="19304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800"/>
                        <a:ext cx="27400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1032" name="Object 8"/>
          <p:cNvGraphicFramePr>
            <a:graphicFrameLocks noChangeAspect="1"/>
          </p:cNvGraphicFramePr>
          <p:nvPr>
            <p:extLst>
              <p:ext uri="{D42A27DB-BD31-4B8C-83A1-F6EECF244321}">
                <p14:modId xmlns:p14="http://schemas.microsoft.com/office/powerpoint/2010/main" val="2390839340"/>
              </p:ext>
            </p:extLst>
          </p:nvPr>
        </p:nvGraphicFramePr>
        <p:xfrm>
          <a:off x="2362200" y="5562600"/>
          <a:ext cx="2921000" cy="576263"/>
        </p:xfrm>
        <a:graphic>
          <a:graphicData uri="http://schemas.openxmlformats.org/presentationml/2006/ole">
            <mc:AlternateContent xmlns:mc="http://schemas.openxmlformats.org/markup-compatibility/2006">
              <mc:Choice xmlns:v="urn:schemas-microsoft-com:vml" Requires="v">
                <p:oleObj spid="_x0000_s19484" name="Equation" r:id="rId6" imgW="2057400" imgH="406400" progId="Equation.3">
                  <p:embed/>
                </p:oleObj>
              </mc:Choice>
              <mc:Fallback>
                <p:oleObj name="Equation" r:id="rId6" imgW="20574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562600"/>
                        <a:ext cx="2921000" cy="576263"/>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
        <p:nvSpPr>
          <p:cNvPr id="641034" name="Rectangle 10"/>
          <p:cNvSpPr>
            <a:spLocks noChangeArrowheads="1"/>
          </p:cNvSpPr>
          <p:nvPr/>
        </p:nvSpPr>
        <p:spPr bwMode="auto">
          <a:xfrm>
            <a:off x="5213350" y="56530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Times New Roman" pitchFamily="84" charset="0"/>
              </a:rPr>
              <a:t>Å</a:t>
            </a:r>
          </a:p>
        </p:txBody>
      </p:sp>
      <p:graphicFrame>
        <p:nvGraphicFramePr>
          <p:cNvPr id="641067" name="Group 43"/>
          <p:cNvGraphicFramePr>
            <a:graphicFrameLocks noGrp="1"/>
          </p:cNvGraphicFramePr>
          <p:nvPr>
            <p:extLst>
              <p:ext uri="{D42A27DB-BD31-4B8C-83A1-F6EECF244321}">
                <p14:modId xmlns:p14="http://schemas.microsoft.com/office/powerpoint/2010/main" val="3679601897"/>
              </p:ext>
            </p:extLst>
          </p:nvPr>
        </p:nvGraphicFramePr>
        <p:xfrm>
          <a:off x="1485323" y="3553691"/>
          <a:ext cx="4038600" cy="1905000"/>
        </p:xfrm>
        <a:graphic>
          <a:graphicData uri="http://schemas.openxmlformats.org/drawingml/2006/table">
            <a:tbl>
              <a:tblPr/>
              <a:tblGrid>
                <a:gridCol w="1219200"/>
                <a:gridCol w="1219200"/>
                <a:gridCol w="1600200"/>
              </a:tblGrid>
              <a:tr h="431800">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1" i="0" u="none" strike="noStrike" cap="none" normalizeH="0" baseline="0" smtClean="0">
                          <a:ln>
                            <a:noFill/>
                          </a:ln>
                          <a:solidFill>
                            <a:schemeClr val="tx1"/>
                          </a:solidFill>
                          <a:effectLst/>
                          <a:latin typeface="Times New Roman" pitchFamily="84"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1" i="0" u="none" strike="noStrike" cap="none" normalizeH="0" baseline="0" smtClean="0">
                          <a:ln>
                            <a:noFill/>
                          </a:ln>
                          <a:solidFill>
                            <a:schemeClr val="tx1"/>
                          </a:solidFill>
                          <a:effectLst/>
                          <a:latin typeface="Times New Roman" pitchFamily="84" charset="0"/>
                        </a:rPr>
                        <a:t>Transitions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1" i="0" u="none" strike="noStrike" cap="none" normalizeH="0" baseline="0" smtClean="0">
                          <a:ln>
                            <a:noFill/>
                          </a:ln>
                          <a:solidFill>
                            <a:schemeClr val="tx1"/>
                          </a:solidFill>
                          <a:effectLst/>
                          <a:latin typeface="Times New Roman" pitchFamily="84" charset="0"/>
                        </a:rPr>
                        <a:t>Wavelength (</a:t>
                      </a:r>
                      <a:r>
                        <a:rPr kumimoji="0" lang="en-US" altLang="en-US" sz="1800" b="1" i="0" u="none" strike="noStrike" cap="none" normalizeH="0" baseline="0" smtClean="0">
                          <a:ln>
                            <a:noFill/>
                          </a:ln>
                          <a:solidFill>
                            <a:schemeClr val="tx1"/>
                          </a:solidFill>
                          <a:effectLst/>
                          <a:latin typeface="Times New Roman" pitchFamily="84" charset="0"/>
                        </a:rPr>
                        <a:t>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H</a:t>
                      </a:r>
                      <a:r>
                        <a:rPr kumimoji="0" lang="en-US" altLang="en-US" sz="1800" b="0" i="1" u="none" strike="noStrike" cap="none" normalizeH="0" baseline="-25000" smtClean="0">
                          <a:ln>
                            <a:noFill/>
                          </a:ln>
                          <a:solidFill>
                            <a:schemeClr val="tx1"/>
                          </a:solidFill>
                          <a:effectLst/>
                          <a:latin typeface="Times New Roman" pitchFamily="84" charset="0"/>
                          <a:sym typeface="Symbol" pitchFamily="84"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0" i="0" u="none" strike="noStrike" cap="none" normalizeH="0" baseline="0" smtClean="0">
                          <a:ln>
                            <a:noFill/>
                          </a:ln>
                          <a:solidFill>
                            <a:schemeClr val="tx1"/>
                          </a:solidFill>
                          <a:effectLst/>
                          <a:latin typeface="Times New Roman" pitchFamily="84" charset="0"/>
                        </a:rPr>
                        <a:t>3 - 2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0" i="0" u="none" strike="noStrike" cap="none" normalizeH="0" baseline="0" smtClean="0">
                          <a:ln>
                            <a:noFill/>
                          </a:ln>
                          <a:solidFill>
                            <a:schemeClr val="tx1"/>
                          </a:solidFill>
                          <a:effectLst/>
                          <a:latin typeface="Times New Roman" pitchFamily="84" charset="0"/>
                        </a:rPr>
                        <a:t>6562.8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H</a:t>
                      </a:r>
                      <a:r>
                        <a:rPr kumimoji="0" lang="en-US" altLang="en-US" sz="1800" b="0" i="1" u="none" strike="noStrike" cap="none" normalizeH="0" baseline="-25000" smtClean="0">
                          <a:ln>
                            <a:noFill/>
                          </a:ln>
                          <a:solidFill>
                            <a:schemeClr val="tx1"/>
                          </a:solidFill>
                          <a:effectLst/>
                          <a:latin typeface="Times New Roman" pitchFamily="84" charset="0"/>
                          <a:sym typeface="Symbol" pitchFamily="84"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0" i="0" u="none" strike="noStrike" cap="none" normalizeH="0" baseline="0" smtClean="0">
                          <a:ln>
                            <a:noFill/>
                          </a:ln>
                          <a:solidFill>
                            <a:schemeClr val="tx1"/>
                          </a:solidFill>
                          <a:effectLst/>
                          <a:latin typeface="Times New Roman" pitchFamily="84" charset="0"/>
                        </a:rPr>
                        <a:t>4 - 2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0" i="0" u="none" strike="noStrike" cap="none" normalizeH="0" baseline="0" smtClean="0">
                          <a:ln>
                            <a:noFill/>
                          </a:ln>
                          <a:solidFill>
                            <a:schemeClr val="tx1"/>
                          </a:solidFill>
                          <a:effectLst/>
                          <a:latin typeface="Times New Roman" pitchFamily="84" charset="0"/>
                        </a:rPr>
                        <a:t>4861.3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H</a:t>
                      </a:r>
                      <a:r>
                        <a:rPr kumimoji="0" lang="en-US" altLang="en-US" sz="1800" b="0" i="1" u="none" strike="noStrike" cap="none" normalizeH="0" baseline="-25000" smtClean="0">
                          <a:ln>
                            <a:noFill/>
                          </a:ln>
                          <a:solidFill>
                            <a:schemeClr val="tx1"/>
                          </a:solidFill>
                          <a:effectLst/>
                          <a:latin typeface="Times New Roman" pitchFamily="84" charset="0"/>
                          <a:sym typeface="Symbol" pitchFamily="84"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0" i="0" u="none" strike="noStrike" cap="none" normalizeH="0" baseline="0" smtClean="0">
                          <a:ln>
                            <a:noFill/>
                          </a:ln>
                          <a:solidFill>
                            <a:schemeClr val="tx1"/>
                          </a:solidFill>
                          <a:effectLst/>
                          <a:latin typeface="Times New Roman" pitchFamily="84" charset="0"/>
                        </a:rPr>
                        <a:t>5 - 2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600" b="0" i="0" u="none" strike="noStrike" cap="none" normalizeH="0" baseline="0" dirty="0" smtClean="0">
                          <a:ln>
                            <a:noFill/>
                          </a:ln>
                          <a:solidFill>
                            <a:schemeClr val="tx1"/>
                          </a:solidFill>
                          <a:effectLst/>
                          <a:latin typeface="Times New Roman" pitchFamily="84" charset="0"/>
                        </a:rPr>
                        <a:t>4340.5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1321493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36"/>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638978" name="Rectangle 2"/>
          <p:cNvSpPr>
            <a:spLocks noGrp="1" noChangeArrowheads="1"/>
          </p:cNvSpPr>
          <p:nvPr>
            <p:ph type="title"/>
          </p:nvPr>
        </p:nvSpPr>
        <p:spPr>
          <a:xfrm>
            <a:off x="228600" y="0"/>
            <a:ext cx="7680960" cy="1066800"/>
          </a:xfrm>
        </p:spPr>
        <p:txBody>
          <a:bodyPr>
            <a:normAutofit fontScale="90000"/>
          </a:bodyPr>
          <a:lstStyle/>
          <a:p>
            <a:r>
              <a:rPr lang="en-US" altLang="en-US" dirty="0"/>
              <a:t>Simplest Atomic Spectrum: Hydrogen</a:t>
            </a:r>
          </a:p>
        </p:txBody>
      </p:sp>
      <p:graphicFrame>
        <p:nvGraphicFramePr>
          <p:cNvPr id="639023" name="Group 47"/>
          <p:cNvGraphicFramePr>
            <a:graphicFrameLocks noGrp="1"/>
          </p:cNvGraphicFramePr>
          <p:nvPr/>
        </p:nvGraphicFramePr>
        <p:xfrm>
          <a:off x="533400" y="1828800"/>
          <a:ext cx="3962400" cy="2286001"/>
        </p:xfrm>
        <a:graphic>
          <a:graphicData uri="http://schemas.openxmlformats.org/drawingml/2006/table">
            <a:tbl>
              <a:tblPr/>
              <a:tblGrid>
                <a:gridCol w="1295400"/>
                <a:gridCol w="1295400"/>
                <a:gridCol w="1371600"/>
              </a:tblGrid>
              <a:tr h="466725">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Lyman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UV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n</a:t>
                      </a:r>
                      <a:r>
                        <a:rPr kumimoji="0" lang="en-US" altLang="en-US" sz="1800" b="0" i="1" u="none" strike="noStrike" cap="none" normalizeH="0" baseline="-25000" smtClean="0">
                          <a:ln>
                            <a:noFill/>
                          </a:ln>
                          <a:solidFill>
                            <a:schemeClr val="tx1"/>
                          </a:solidFill>
                          <a:effectLst/>
                          <a:latin typeface="Times New Roman" pitchFamily="84" charset="0"/>
                        </a:rPr>
                        <a:t>f</a:t>
                      </a:r>
                      <a:r>
                        <a:rPr kumimoji="0" lang="en-US" altLang="en-US" sz="1800" b="0" i="1" u="none" strike="noStrike" cap="none" normalizeH="0" baseline="0" smtClean="0">
                          <a:ln>
                            <a:noFill/>
                          </a:ln>
                          <a:solidFill>
                            <a:schemeClr val="tx1"/>
                          </a:solidFill>
                          <a:effectLst/>
                          <a:latin typeface="Times New Roman" pitchFamily="84" charset="0"/>
                        </a:rPr>
                        <a:t> = 1, n</a:t>
                      </a:r>
                      <a:r>
                        <a:rPr kumimoji="0" lang="en-US" altLang="en-US" sz="1800" b="0" i="1" u="none" strike="noStrike" cap="none" normalizeH="0" baseline="-25000" smtClean="0">
                          <a:ln>
                            <a:noFill/>
                          </a:ln>
                          <a:solidFill>
                            <a:schemeClr val="tx1"/>
                          </a:solidFill>
                          <a:effectLst/>
                          <a:latin typeface="Times New Roman" pitchFamily="84" charset="0"/>
                        </a:rPr>
                        <a:t>i</a:t>
                      </a:r>
                      <a:r>
                        <a:rPr kumimoji="0" lang="en-US" altLang="en-US" sz="1800" b="0" i="1" u="none" strike="noStrike" cap="none" normalizeH="0" baseline="0" smtClean="0">
                          <a:ln>
                            <a:noFill/>
                          </a:ln>
                          <a:solidFill>
                            <a:schemeClr val="tx1"/>
                          </a:solidFill>
                          <a:effectLst/>
                          <a:latin typeface="Times New Roman" pitchFamily="84" charset="0"/>
                          <a:sym typeface="Symbol" pitchFamily="84" charset="2"/>
                        </a:rPr>
                        <a:t>2</a:t>
                      </a:r>
                      <a:endParaRPr kumimoji="0" lang="en-US" altLang="en-US" sz="1800" b="0" i="0" u="none" strike="noStrike" cap="none" normalizeH="0" baseline="0" smtClean="0">
                        <a:ln>
                          <a:noFill/>
                        </a:ln>
                        <a:solidFill>
                          <a:schemeClr val="tx1"/>
                        </a:solidFill>
                        <a:effectLst/>
                        <a:latin typeface="Times New Roman" pitchFamily="8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Balmer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Visible/UV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n</a:t>
                      </a:r>
                      <a:r>
                        <a:rPr kumimoji="0" lang="en-US" altLang="en-US" sz="1800" b="0" i="1" u="none" strike="noStrike" cap="none" normalizeH="0" baseline="-25000" smtClean="0">
                          <a:ln>
                            <a:noFill/>
                          </a:ln>
                          <a:solidFill>
                            <a:schemeClr val="tx1"/>
                          </a:solidFill>
                          <a:effectLst/>
                          <a:latin typeface="Times New Roman" pitchFamily="84" charset="0"/>
                        </a:rPr>
                        <a:t>f</a:t>
                      </a:r>
                      <a:r>
                        <a:rPr kumimoji="0" lang="en-US" altLang="en-US" sz="1800" b="0" i="1" u="none" strike="noStrike" cap="none" normalizeH="0" baseline="0" smtClean="0">
                          <a:ln>
                            <a:noFill/>
                          </a:ln>
                          <a:solidFill>
                            <a:schemeClr val="tx1"/>
                          </a:solidFill>
                          <a:effectLst/>
                          <a:latin typeface="Times New Roman" pitchFamily="84" charset="0"/>
                        </a:rPr>
                        <a:t> = 2, n</a:t>
                      </a:r>
                      <a:r>
                        <a:rPr kumimoji="0" lang="en-US" altLang="en-US" sz="1800" b="0" i="1" u="none" strike="noStrike" cap="none" normalizeH="0" baseline="-25000" smtClean="0">
                          <a:ln>
                            <a:noFill/>
                          </a:ln>
                          <a:solidFill>
                            <a:schemeClr val="tx1"/>
                          </a:solidFill>
                          <a:effectLst/>
                          <a:latin typeface="Times New Roman" pitchFamily="84" charset="0"/>
                        </a:rPr>
                        <a:t>i</a:t>
                      </a:r>
                      <a:r>
                        <a:rPr kumimoji="0" lang="en-US" altLang="en-US" sz="1800" b="0" i="1" u="none" strike="noStrike" cap="none" normalizeH="0" baseline="0" smtClean="0">
                          <a:ln>
                            <a:noFill/>
                          </a:ln>
                          <a:solidFill>
                            <a:schemeClr val="tx1"/>
                          </a:solidFill>
                          <a:effectLst/>
                          <a:latin typeface="Times New Roman" pitchFamily="84" charset="0"/>
                          <a:sym typeface="Symbol" pitchFamily="84" charset="2"/>
                        </a:rPr>
                        <a:t>3</a:t>
                      </a:r>
                      <a:endParaRPr kumimoji="0" lang="en-US" altLang="en-US" sz="1800" b="0" i="1" u="none" strike="noStrike" cap="none" normalizeH="0" baseline="0" smtClean="0">
                        <a:ln>
                          <a:noFill/>
                        </a:ln>
                        <a:solidFill>
                          <a:schemeClr val="tx1"/>
                        </a:solidFill>
                        <a:effectLst/>
                        <a:latin typeface="Times New Roman" pitchFamily="8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Paschen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n</a:t>
                      </a:r>
                      <a:r>
                        <a:rPr kumimoji="0" lang="en-US" altLang="en-US" sz="1800" b="0" i="1" u="none" strike="noStrike" cap="none" normalizeH="0" baseline="-25000" smtClean="0">
                          <a:ln>
                            <a:noFill/>
                          </a:ln>
                          <a:solidFill>
                            <a:schemeClr val="tx1"/>
                          </a:solidFill>
                          <a:effectLst/>
                          <a:latin typeface="Times New Roman" pitchFamily="84" charset="0"/>
                        </a:rPr>
                        <a:t>f</a:t>
                      </a:r>
                      <a:r>
                        <a:rPr kumimoji="0" lang="en-US" altLang="en-US" sz="1800" b="0" i="1" u="none" strike="noStrike" cap="none" normalizeH="0" baseline="0" smtClean="0">
                          <a:ln>
                            <a:noFill/>
                          </a:ln>
                          <a:solidFill>
                            <a:schemeClr val="tx1"/>
                          </a:solidFill>
                          <a:effectLst/>
                          <a:latin typeface="Times New Roman" pitchFamily="84" charset="0"/>
                        </a:rPr>
                        <a:t> = 3, n</a:t>
                      </a:r>
                      <a:r>
                        <a:rPr kumimoji="0" lang="en-US" altLang="en-US" sz="1800" b="0" i="1" u="none" strike="noStrike" cap="none" normalizeH="0" baseline="-25000" smtClean="0">
                          <a:ln>
                            <a:noFill/>
                          </a:ln>
                          <a:solidFill>
                            <a:schemeClr val="tx1"/>
                          </a:solidFill>
                          <a:effectLst/>
                          <a:latin typeface="Times New Roman" pitchFamily="84" charset="0"/>
                        </a:rPr>
                        <a:t>i</a:t>
                      </a:r>
                      <a:r>
                        <a:rPr kumimoji="0" lang="en-US" altLang="en-US" sz="1800" b="0" i="1" u="none" strike="noStrike" cap="none" normalizeH="0" baseline="0" smtClean="0">
                          <a:ln>
                            <a:noFill/>
                          </a:ln>
                          <a:solidFill>
                            <a:schemeClr val="tx1"/>
                          </a:solidFill>
                          <a:effectLst/>
                          <a:latin typeface="Times New Roman" pitchFamily="84" charset="0"/>
                          <a:sym typeface="Symbol" pitchFamily="84" charset="2"/>
                        </a:rPr>
                        <a:t>4</a:t>
                      </a:r>
                      <a:endParaRPr kumimoji="0" lang="en-US" altLang="en-US" sz="1800" b="0" i="0" u="none" strike="noStrike" cap="none" normalizeH="0" baseline="0" smtClean="0">
                        <a:ln>
                          <a:noFill/>
                        </a:ln>
                        <a:solidFill>
                          <a:schemeClr val="tx1"/>
                        </a:solidFill>
                        <a:effectLst/>
                        <a:latin typeface="Times New Roman" pitchFamily="8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Brackett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n</a:t>
                      </a:r>
                      <a:r>
                        <a:rPr kumimoji="0" lang="en-US" altLang="en-US" sz="1800" b="0" i="1" u="none" strike="noStrike" cap="none" normalizeH="0" baseline="-25000" smtClean="0">
                          <a:ln>
                            <a:noFill/>
                          </a:ln>
                          <a:solidFill>
                            <a:schemeClr val="tx1"/>
                          </a:solidFill>
                          <a:effectLst/>
                          <a:latin typeface="Times New Roman" pitchFamily="84" charset="0"/>
                        </a:rPr>
                        <a:t>f</a:t>
                      </a:r>
                      <a:r>
                        <a:rPr kumimoji="0" lang="en-US" altLang="en-US" sz="1800" b="0" i="1" u="none" strike="noStrike" cap="none" normalizeH="0" baseline="0" smtClean="0">
                          <a:ln>
                            <a:noFill/>
                          </a:ln>
                          <a:solidFill>
                            <a:schemeClr val="tx1"/>
                          </a:solidFill>
                          <a:effectLst/>
                          <a:latin typeface="Times New Roman" pitchFamily="84" charset="0"/>
                        </a:rPr>
                        <a:t> = 4, n</a:t>
                      </a:r>
                      <a:r>
                        <a:rPr kumimoji="0" lang="en-US" altLang="en-US" sz="1800" b="0" i="1" u="none" strike="noStrike" cap="none" normalizeH="0" baseline="-25000" smtClean="0">
                          <a:ln>
                            <a:noFill/>
                          </a:ln>
                          <a:solidFill>
                            <a:schemeClr val="tx1"/>
                          </a:solidFill>
                          <a:effectLst/>
                          <a:latin typeface="Times New Roman" pitchFamily="84" charset="0"/>
                        </a:rPr>
                        <a:t>i</a:t>
                      </a:r>
                      <a:r>
                        <a:rPr kumimoji="0" lang="en-US" altLang="en-US" sz="1800" b="0" i="1" u="none" strike="noStrike" cap="none" normalizeH="0" baseline="0" smtClean="0">
                          <a:ln>
                            <a:noFill/>
                          </a:ln>
                          <a:solidFill>
                            <a:schemeClr val="tx1"/>
                          </a:solidFill>
                          <a:effectLst/>
                          <a:latin typeface="Times New Roman" pitchFamily="84" charset="0"/>
                          <a:sym typeface="Symbol" pitchFamily="84" charset="2"/>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Pfund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0" u="none" strike="noStrike" cap="none" normalizeH="0" baseline="0" smtClean="0">
                          <a:ln>
                            <a:noFill/>
                          </a:ln>
                          <a:solidFill>
                            <a:schemeClr val="tx1"/>
                          </a:solidFill>
                          <a:effectLst/>
                          <a:latin typeface="Times New Roman" pitchFamily="84" charset="0"/>
                        </a:rPr>
                        <a: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1600">
                          <a:solidFill>
                            <a:schemeClr val="tx1"/>
                          </a:solidFill>
                          <a:latin typeface="Times New Roman" pitchFamily="84" charset="0"/>
                        </a:defRPr>
                      </a:lvl1pPr>
                      <a:lvl2pPr>
                        <a:spcBef>
                          <a:spcPct val="20000"/>
                        </a:spcBef>
                        <a:buClr>
                          <a:schemeClr val="accent2"/>
                        </a:buClr>
                        <a:defRPr sz="1600">
                          <a:solidFill>
                            <a:schemeClr val="tx1"/>
                          </a:solidFill>
                          <a:latin typeface="Times New Roman" pitchFamily="84" charset="0"/>
                        </a:defRPr>
                      </a:lvl2pPr>
                      <a:lvl3pPr>
                        <a:spcBef>
                          <a:spcPct val="20000"/>
                        </a:spcBef>
                        <a:buClr>
                          <a:schemeClr val="accent2"/>
                        </a:buClr>
                        <a:defRPr sz="1600">
                          <a:solidFill>
                            <a:schemeClr val="tx1"/>
                          </a:solidFill>
                          <a:latin typeface="Times New Roman" pitchFamily="84" charset="0"/>
                        </a:defRPr>
                      </a:lvl3pPr>
                      <a:lvl4pPr>
                        <a:spcBef>
                          <a:spcPct val="20000"/>
                        </a:spcBef>
                        <a:buClr>
                          <a:schemeClr val="accent2"/>
                        </a:buClr>
                        <a:defRPr sz="1600">
                          <a:solidFill>
                            <a:schemeClr val="tx1"/>
                          </a:solidFill>
                          <a:latin typeface="Times New Roman" pitchFamily="84" charset="0"/>
                        </a:defRPr>
                      </a:lvl4pPr>
                      <a:lvl5pPr>
                        <a:spcBef>
                          <a:spcPct val="20000"/>
                        </a:spcBef>
                        <a:buClr>
                          <a:schemeClr val="accent2"/>
                        </a:buClr>
                        <a:defRPr sz="1600">
                          <a:solidFill>
                            <a:schemeClr val="tx1"/>
                          </a:solidFill>
                          <a:latin typeface="Times New Roman" pitchFamily="84" charset="0"/>
                        </a:defRPr>
                      </a:lvl5pPr>
                      <a:lvl6pPr fontAlgn="base">
                        <a:spcBef>
                          <a:spcPct val="20000"/>
                        </a:spcBef>
                        <a:spcAft>
                          <a:spcPct val="0"/>
                        </a:spcAft>
                        <a:buClr>
                          <a:schemeClr val="accent2"/>
                        </a:buClr>
                        <a:defRPr sz="1600">
                          <a:solidFill>
                            <a:schemeClr val="tx1"/>
                          </a:solidFill>
                          <a:latin typeface="Times New Roman" pitchFamily="84" charset="0"/>
                        </a:defRPr>
                      </a:lvl6pPr>
                      <a:lvl7pPr fontAlgn="base">
                        <a:spcBef>
                          <a:spcPct val="20000"/>
                        </a:spcBef>
                        <a:spcAft>
                          <a:spcPct val="0"/>
                        </a:spcAft>
                        <a:buClr>
                          <a:schemeClr val="accent2"/>
                        </a:buClr>
                        <a:defRPr sz="1600">
                          <a:solidFill>
                            <a:schemeClr val="tx1"/>
                          </a:solidFill>
                          <a:latin typeface="Times New Roman" pitchFamily="84" charset="0"/>
                        </a:defRPr>
                      </a:lvl7pPr>
                      <a:lvl8pPr fontAlgn="base">
                        <a:spcBef>
                          <a:spcPct val="20000"/>
                        </a:spcBef>
                        <a:spcAft>
                          <a:spcPct val="0"/>
                        </a:spcAft>
                        <a:buClr>
                          <a:schemeClr val="accent2"/>
                        </a:buClr>
                        <a:defRPr sz="1600">
                          <a:solidFill>
                            <a:schemeClr val="tx1"/>
                          </a:solidFill>
                          <a:latin typeface="Times New Roman" pitchFamily="84" charset="0"/>
                        </a:defRPr>
                      </a:lvl8pPr>
                      <a:lvl9pPr fontAlgn="base">
                        <a:spcBef>
                          <a:spcPct val="20000"/>
                        </a:spcBef>
                        <a:spcAft>
                          <a:spcPct val="0"/>
                        </a:spcAft>
                        <a:buClr>
                          <a:schemeClr val="accent2"/>
                        </a:buClr>
                        <a:defRPr sz="1600">
                          <a:solidFill>
                            <a:schemeClr val="tx1"/>
                          </a:solidFill>
                          <a:latin typeface="Times New Roman" pitchFamily="8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altLang="en-US" sz="1800" b="0" i="1" u="none" strike="noStrike" cap="none" normalizeH="0" baseline="0" smtClean="0">
                          <a:ln>
                            <a:noFill/>
                          </a:ln>
                          <a:solidFill>
                            <a:schemeClr val="tx1"/>
                          </a:solidFill>
                          <a:effectLst/>
                          <a:latin typeface="Times New Roman" pitchFamily="84" charset="0"/>
                        </a:rPr>
                        <a:t>n</a:t>
                      </a:r>
                      <a:r>
                        <a:rPr kumimoji="0" lang="en-US" altLang="en-US" sz="1800" b="0" i="1" u="none" strike="noStrike" cap="none" normalizeH="0" baseline="-25000" smtClean="0">
                          <a:ln>
                            <a:noFill/>
                          </a:ln>
                          <a:solidFill>
                            <a:schemeClr val="tx1"/>
                          </a:solidFill>
                          <a:effectLst/>
                          <a:latin typeface="Times New Roman" pitchFamily="84" charset="0"/>
                        </a:rPr>
                        <a:t>f</a:t>
                      </a:r>
                      <a:r>
                        <a:rPr kumimoji="0" lang="en-US" altLang="en-US" sz="1800" b="0" i="1" u="none" strike="noStrike" cap="none" normalizeH="0" baseline="0" smtClean="0">
                          <a:ln>
                            <a:noFill/>
                          </a:ln>
                          <a:solidFill>
                            <a:schemeClr val="tx1"/>
                          </a:solidFill>
                          <a:effectLst/>
                          <a:latin typeface="Times New Roman" pitchFamily="84" charset="0"/>
                        </a:rPr>
                        <a:t> = 5, n</a:t>
                      </a:r>
                      <a:r>
                        <a:rPr kumimoji="0" lang="en-US" altLang="en-US" sz="1800" b="0" i="1" u="none" strike="noStrike" cap="none" normalizeH="0" baseline="-25000" smtClean="0">
                          <a:ln>
                            <a:noFill/>
                          </a:ln>
                          <a:solidFill>
                            <a:schemeClr val="tx1"/>
                          </a:solidFill>
                          <a:effectLst/>
                          <a:latin typeface="Times New Roman" pitchFamily="84" charset="0"/>
                        </a:rPr>
                        <a:t>i</a:t>
                      </a:r>
                      <a:r>
                        <a:rPr kumimoji="0" lang="en-US" altLang="en-US" sz="1800" b="0" i="1" u="none" strike="noStrike" cap="none" normalizeH="0" baseline="0" smtClean="0">
                          <a:ln>
                            <a:noFill/>
                          </a:ln>
                          <a:solidFill>
                            <a:schemeClr val="tx1"/>
                          </a:solidFill>
                          <a:effectLst/>
                          <a:latin typeface="Times New Roman" pitchFamily="84" charset="0"/>
                          <a:sym typeface="Symbol" pitchFamily="84" charset="2"/>
                        </a:rPr>
                        <a:t>6</a:t>
                      </a:r>
                      <a:endParaRPr kumimoji="0" lang="en-US" altLang="en-US" sz="1800" b="0" i="0" u="none" strike="noStrike" cap="none" normalizeH="0" baseline="0" smtClean="0">
                        <a:ln>
                          <a:noFill/>
                        </a:ln>
                        <a:solidFill>
                          <a:schemeClr val="tx1"/>
                        </a:solidFill>
                        <a:effectLst/>
                        <a:latin typeface="Times New Roman" pitchFamily="8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39006"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373188"/>
            <a:ext cx="4062412" cy="3046412"/>
          </a:xfrm>
          <a:prstGeom prst="rect">
            <a:avLst/>
          </a:prstGeom>
          <a:noFill/>
          <a:extLst>
            <a:ext uri="{909E8E84-426E-40dd-AFC4-6F175D3DCCD1}">
              <a14:hiddenFill xmlns:a14="http://schemas.microsoft.com/office/drawing/2010/main">
                <a:solidFill>
                  <a:srgbClr val="FFFFFF"/>
                </a:solidFill>
              </a14:hiddenFill>
            </a:ext>
          </a:extLst>
        </p:spPr>
      </p:pic>
      <p:sp>
        <p:nvSpPr>
          <p:cNvPr id="639007" name="Rectangle 31"/>
          <p:cNvSpPr>
            <a:spLocks noChangeArrowheads="1"/>
          </p:cNvSpPr>
          <p:nvPr/>
        </p:nvSpPr>
        <p:spPr bwMode="auto">
          <a:xfrm>
            <a:off x="5791200" y="4845050"/>
            <a:ext cx="1262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latin typeface="Times New Roman" pitchFamily="84" charset="0"/>
              </a:rPr>
              <a:t>Series Limits</a:t>
            </a:r>
          </a:p>
        </p:txBody>
      </p:sp>
      <p:sp>
        <p:nvSpPr>
          <p:cNvPr id="639008" name="Line 32"/>
          <p:cNvSpPr>
            <a:spLocks noChangeShapeType="1"/>
          </p:cNvSpPr>
          <p:nvPr/>
        </p:nvSpPr>
        <p:spPr bwMode="auto">
          <a:xfrm flipH="1" flipV="1">
            <a:off x="5443538" y="4038600"/>
            <a:ext cx="990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009" name="Line 33"/>
          <p:cNvSpPr>
            <a:spLocks noChangeShapeType="1"/>
          </p:cNvSpPr>
          <p:nvPr/>
        </p:nvSpPr>
        <p:spPr bwMode="auto">
          <a:xfrm flipH="1" flipV="1">
            <a:off x="5976938" y="40386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010" name="Line 34"/>
          <p:cNvSpPr>
            <a:spLocks noChangeShapeType="1"/>
          </p:cNvSpPr>
          <p:nvPr/>
        </p:nvSpPr>
        <p:spPr bwMode="auto">
          <a:xfrm flipV="1">
            <a:off x="6434138" y="40386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011" name="Rectangle 35"/>
          <p:cNvSpPr>
            <a:spLocks noGrp="1" noChangeArrowheads="1"/>
          </p:cNvSpPr>
          <p:nvPr>
            <p:ph type="body" idx="4294967295"/>
          </p:nvPr>
        </p:nvSpPr>
        <p:spPr>
          <a:xfrm>
            <a:off x="381000" y="1143000"/>
            <a:ext cx="5867400" cy="3352800"/>
          </a:xfrm>
          <a:prstGeom prst="rect">
            <a:avLst/>
          </a:prstGeom>
          <a:noFill/>
          <a:ln/>
        </p:spPr>
        <p:txBody>
          <a:bodyPr>
            <a:normAutofit fontScale="40000" lnSpcReduction="20000"/>
          </a:bodyPr>
          <a:lstStyle/>
          <a:p>
            <a:pPr marL="285750" indent="-285750" algn="just">
              <a:lnSpc>
                <a:spcPct val="90000"/>
              </a:lnSpc>
              <a:buFont typeface="Wingdings" panose="05000000000000000000" pitchFamily="2" charset="2"/>
              <a:buChar char="Ø"/>
            </a:pPr>
            <a:r>
              <a:rPr lang="en-US" altLang="en-US" dirty="0"/>
              <a:t>Other </a:t>
            </a:r>
            <a:r>
              <a:rPr lang="en-US" altLang="en-US" i="1" dirty="0"/>
              <a:t>series </a:t>
            </a:r>
            <a:r>
              <a:rPr lang="en-US" altLang="en-US" dirty="0"/>
              <a:t>of</a:t>
            </a:r>
            <a:r>
              <a:rPr lang="en-US" altLang="en-US" i="1" dirty="0"/>
              <a:t> </a:t>
            </a:r>
            <a:r>
              <a:rPr lang="en-US" altLang="en-US" dirty="0"/>
              <a:t>hydrogen</a:t>
            </a:r>
            <a:r>
              <a:rPr lang="en-US" altLang="en-US" i="1" dirty="0"/>
              <a:t>:</a:t>
            </a:r>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endParaRPr lang="en-US" altLang="en-US" i="1" dirty="0"/>
          </a:p>
          <a:p>
            <a:pPr marL="285750" indent="-285750" algn="just">
              <a:lnSpc>
                <a:spcPct val="90000"/>
              </a:lnSpc>
              <a:buFont typeface="Wingdings" panose="05000000000000000000" pitchFamily="2" charset="2"/>
              <a:buChar char="Ø"/>
            </a:pPr>
            <a:r>
              <a:rPr lang="en-US" altLang="en-US" dirty="0" smtClean="0"/>
              <a:t>Rydberg </a:t>
            </a:r>
            <a:r>
              <a:rPr lang="en-US" altLang="en-US" dirty="0"/>
              <a:t>showed that all series above could be</a:t>
            </a:r>
          </a:p>
          <a:p>
            <a:pPr algn="just">
              <a:lnSpc>
                <a:spcPct val="90000"/>
              </a:lnSpc>
            </a:pPr>
            <a:r>
              <a:rPr lang="en-US" altLang="en-US" dirty="0" smtClean="0"/>
              <a:t>reproduced </a:t>
            </a:r>
            <a:r>
              <a:rPr lang="en-US" altLang="en-US" dirty="0"/>
              <a:t>using </a:t>
            </a:r>
          </a:p>
          <a:p>
            <a:pPr marL="285750" indent="-285750" algn="just">
              <a:lnSpc>
                <a:spcPct val="90000"/>
              </a:lnSpc>
              <a:buFont typeface="Wingdings" panose="05000000000000000000" pitchFamily="2" charset="2"/>
              <a:buChar char="Ø"/>
            </a:pPr>
            <a:endParaRPr lang="en-US" altLang="en-US" dirty="0"/>
          </a:p>
          <a:p>
            <a:pPr marL="285750" indent="-285750" algn="just">
              <a:lnSpc>
                <a:spcPct val="90000"/>
              </a:lnSpc>
              <a:buFont typeface="Wingdings" panose="05000000000000000000" pitchFamily="2" charset="2"/>
              <a:buChar char="Ø"/>
            </a:pPr>
            <a:endParaRPr lang="en-US" altLang="en-US" dirty="0"/>
          </a:p>
          <a:p>
            <a:pPr marL="285750" indent="-285750" algn="just">
              <a:lnSpc>
                <a:spcPct val="90000"/>
              </a:lnSpc>
              <a:buFont typeface="Wingdings" panose="05000000000000000000" pitchFamily="2" charset="2"/>
              <a:buChar char="Ø"/>
            </a:pPr>
            <a:r>
              <a:rPr lang="en-US" altLang="en-US" i="1" dirty="0"/>
              <a:t>Series limit</a:t>
            </a:r>
            <a:r>
              <a:rPr lang="en-US" altLang="en-US" dirty="0"/>
              <a:t> occurs when </a:t>
            </a:r>
            <a:r>
              <a:rPr lang="en-US" altLang="en-US" i="1" dirty="0" err="1"/>
              <a:t>n</a:t>
            </a:r>
            <a:r>
              <a:rPr lang="en-US" altLang="en-US" i="1" baseline="-25000" dirty="0" err="1"/>
              <a:t>i</a:t>
            </a:r>
            <a:r>
              <a:rPr lang="en-US" altLang="en-US" i="1" dirty="0"/>
              <a:t> = ∞, </a:t>
            </a:r>
            <a:r>
              <a:rPr lang="en-US" altLang="en-US" i="1" dirty="0" err="1"/>
              <a:t>n</a:t>
            </a:r>
            <a:r>
              <a:rPr lang="en-US" altLang="en-US" i="1" baseline="-25000" dirty="0" err="1"/>
              <a:t>f</a:t>
            </a:r>
            <a:r>
              <a:rPr lang="en-US" altLang="en-US" i="1" dirty="0"/>
              <a:t> = 1, 2, … </a:t>
            </a:r>
            <a:endParaRPr lang="en-US" altLang="en-US" dirty="0"/>
          </a:p>
        </p:txBody>
      </p:sp>
      <p:graphicFrame>
        <p:nvGraphicFramePr>
          <p:cNvPr id="639022" name="Object 46"/>
          <p:cNvGraphicFramePr>
            <a:graphicFrameLocks noChangeAspect="1"/>
          </p:cNvGraphicFramePr>
          <p:nvPr>
            <p:extLst>
              <p:ext uri="{D42A27DB-BD31-4B8C-83A1-F6EECF244321}">
                <p14:modId xmlns:p14="http://schemas.microsoft.com/office/powerpoint/2010/main" val="3953555841"/>
              </p:ext>
            </p:extLst>
          </p:nvPr>
        </p:nvGraphicFramePr>
        <p:xfrm>
          <a:off x="1524000" y="5486400"/>
          <a:ext cx="1693862" cy="684213"/>
        </p:xfrm>
        <a:graphic>
          <a:graphicData uri="http://schemas.openxmlformats.org/presentationml/2006/ole">
            <mc:AlternateContent xmlns:mc="http://schemas.openxmlformats.org/markup-compatibility/2006">
              <mc:Choice xmlns:v="urn:schemas-microsoft-com:vml" Requires="v">
                <p:oleObj spid="_x0000_s20494" name="Equation" r:id="rId5" imgW="1193800" imgH="482600" progId="Equation.3">
                  <p:embed/>
                </p:oleObj>
              </mc:Choice>
              <mc:Fallback>
                <p:oleObj name="Equation" r:id="rId5" imgW="11938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486400"/>
                        <a:ext cx="1693862" cy="684213"/>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Tree>
    <p:extLst>
      <p:ext uri="{BB962C8B-B14F-4D97-AF65-F5344CB8AC3E}">
        <p14:creationId xmlns:p14="http://schemas.microsoft.com/office/powerpoint/2010/main" val="87062928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642050" name="Rectangle 2"/>
          <p:cNvSpPr>
            <a:spLocks noGrp="1" noChangeArrowheads="1"/>
          </p:cNvSpPr>
          <p:nvPr>
            <p:ph type="title"/>
          </p:nvPr>
        </p:nvSpPr>
        <p:spPr/>
        <p:txBody>
          <a:bodyPr>
            <a:normAutofit fontScale="90000"/>
          </a:bodyPr>
          <a:lstStyle/>
          <a:p>
            <a:r>
              <a:rPr lang="en-US" altLang="en-US" dirty="0"/>
              <a:t>Simplest Atomic Spectrum: Hydrogen</a:t>
            </a:r>
          </a:p>
        </p:txBody>
      </p:sp>
      <p:sp>
        <p:nvSpPr>
          <p:cNvPr id="642051" name="Rectangle 3"/>
          <p:cNvSpPr>
            <a:spLocks noGrp="1" noChangeArrowheads="1"/>
          </p:cNvSpPr>
          <p:nvPr>
            <p:ph type="body" idx="4294967295"/>
          </p:nvPr>
        </p:nvSpPr>
        <p:spPr>
          <a:xfrm>
            <a:off x="457200" y="1143000"/>
            <a:ext cx="4191000" cy="4983163"/>
          </a:xfrm>
          <a:prstGeom prst="rect">
            <a:avLst/>
          </a:prstGeom>
        </p:spPr>
        <p:txBody>
          <a:bodyPr/>
          <a:lstStyle/>
          <a:p>
            <a:pPr marL="342900" indent="-342900">
              <a:buFont typeface="Wingdings" panose="05000000000000000000" pitchFamily="2" charset="2"/>
              <a:buChar char="Ø"/>
            </a:pPr>
            <a:r>
              <a:rPr lang="en-US" altLang="en-US" sz="2000" i="1" dirty="0"/>
              <a:t>Term </a:t>
            </a:r>
            <a:r>
              <a:rPr lang="en-US" altLang="en-US" sz="2000" dirty="0"/>
              <a:t>or</a:t>
            </a:r>
            <a:r>
              <a:rPr lang="en-US" altLang="en-US" sz="2000" i="1" dirty="0"/>
              <a:t> </a:t>
            </a:r>
            <a:r>
              <a:rPr lang="en-US" altLang="en-US" sz="2000" i="1" dirty="0" err="1"/>
              <a:t>Grotrian</a:t>
            </a:r>
            <a:r>
              <a:rPr lang="en-US" altLang="en-US" sz="2000" i="1" dirty="0"/>
              <a:t> diagram</a:t>
            </a:r>
            <a:r>
              <a:rPr lang="en-US" altLang="en-US" sz="2000" dirty="0"/>
              <a:t> for hydrogen.</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Spectral lines can be considered as transition between </a:t>
            </a:r>
            <a:r>
              <a:rPr lang="en-US" altLang="en-US" sz="2000" i="1" dirty="0"/>
              <a:t>terms. </a:t>
            </a:r>
            <a:endParaRPr lang="en-US" altLang="en-US" sz="2000" dirty="0"/>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A consequence of atomic energy levels, is that transitions can only occur between certain terms. Called a </a:t>
            </a:r>
            <a:r>
              <a:rPr lang="en-US" altLang="en-US" sz="2000" i="1" dirty="0"/>
              <a:t>selection rule. </a:t>
            </a:r>
            <a:r>
              <a:rPr lang="en-US" altLang="en-US" sz="2000" dirty="0"/>
              <a:t>Selection rule for hydrogen: </a:t>
            </a:r>
            <a:r>
              <a:rPr lang="en-US" altLang="en-US" sz="2000" i="1" dirty="0">
                <a:sym typeface="Symbol" pitchFamily="84" charset="2"/>
              </a:rPr>
              <a:t>n = </a:t>
            </a:r>
            <a:r>
              <a:rPr lang="en-US" altLang="en-US" sz="2000" dirty="0">
                <a:sym typeface="Symbol" pitchFamily="84" charset="2"/>
              </a:rPr>
              <a:t>1, 2,</a:t>
            </a:r>
            <a:r>
              <a:rPr lang="en-US" altLang="en-US" sz="2000" i="1" dirty="0">
                <a:sym typeface="Symbol" pitchFamily="84" charset="2"/>
              </a:rPr>
              <a:t> </a:t>
            </a:r>
            <a:r>
              <a:rPr lang="en-US" altLang="en-US" sz="2000" dirty="0">
                <a:sym typeface="Symbol" pitchFamily="84" charset="2"/>
              </a:rPr>
              <a:t>3</a:t>
            </a:r>
            <a:r>
              <a:rPr lang="en-US" altLang="en-US" sz="2000" i="1" dirty="0">
                <a:sym typeface="Symbol" pitchFamily="84" charset="2"/>
              </a:rPr>
              <a:t>, …</a:t>
            </a:r>
            <a:endParaRPr lang="en-US" altLang="en-US" sz="2000" dirty="0"/>
          </a:p>
          <a:p>
            <a:pPr marL="342900" indent="-342900">
              <a:buFont typeface="Wingdings" panose="05000000000000000000" pitchFamily="2" charset="2"/>
              <a:buChar char="Ø"/>
            </a:pPr>
            <a:endParaRPr lang="en-US" altLang="en-US" sz="2000" i="1" dirty="0"/>
          </a:p>
        </p:txBody>
      </p:sp>
      <p:sp>
        <p:nvSpPr>
          <p:cNvPr id="642055" name="Rectangle 7"/>
          <p:cNvSpPr>
            <a:spLocks noChangeArrowheads="1"/>
          </p:cNvSpPr>
          <p:nvPr/>
        </p:nvSpPr>
        <p:spPr bwMode="auto">
          <a:xfrm>
            <a:off x="6400800" y="2286000"/>
            <a:ext cx="990600" cy="25146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7830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9092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583682" name="Rectangle 2"/>
          <p:cNvSpPr>
            <a:spLocks noGrp="1" noChangeArrowheads="1"/>
          </p:cNvSpPr>
          <p:nvPr>
            <p:ph type="title"/>
          </p:nvPr>
        </p:nvSpPr>
        <p:spPr/>
        <p:txBody>
          <a:bodyPr/>
          <a:lstStyle/>
          <a:p>
            <a:r>
              <a:rPr lang="en-US" altLang="en-US" dirty="0" smtClean="0"/>
              <a:t>	Bohr </a:t>
            </a:r>
            <a:r>
              <a:rPr lang="en-US" altLang="en-US" dirty="0"/>
              <a:t>Model for Hydrogen</a:t>
            </a:r>
          </a:p>
        </p:txBody>
      </p:sp>
      <p:sp>
        <p:nvSpPr>
          <p:cNvPr id="583683" name="Rectangle 3"/>
          <p:cNvSpPr>
            <a:spLocks noGrp="1" noChangeArrowheads="1"/>
          </p:cNvSpPr>
          <p:nvPr>
            <p:ph type="body" idx="4294967295"/>
          </p:nvPr>
        </p:nvSpPr>
        <p:spPr>
          <a:xfrm>
            <a:off x="457200" y="1493838"/>
            <a:ext cx="8229600" cy="4525962"/>
          </a:xfrm>
          <a:prstGeom prst="rect">
            <a:avLst/>
          </a:prstGeom>
        </p:spPr>
        <p:txBody>
          <a:bodyPr>
            <a:normAutofit fontScale="92500"/>
          </a:bodyPr>
          <a:lstStyle/>
          <a:p>
            <a:pPr marL="457200" indent="-457200">
              <a:lnSpc>
                <a:spcPct val="90000"/>
              </a:lnSpc>
              <a:buFont typeface="Wingdings" panose="05000000000000000000" pitchFamily="2" charset="2"/>
              <a:buChar char="Ø"/>
            </a:pPr>
            <a:r>
              <a:rPr lang="en-US" altLang="en-US" sz="2100" dirty="0"/>
              <a:t>Simplest atomic system, consisting of single electron-proton pair. </a:t>
            </a:r>
          </a:p>
          <a:p>
            <a:pPr marL="457200" indent="-457200">
              <a:lnSpc>
                <a:spcPct val="90000"/>
              </a:lnSpc>
              <a:buFont typeface="Wingdings" panose="05000000000000000000" pitchFamily="2" charset="2"/>
              <a:buChar char="Ø"/>
            </a:pPr>
            <a:endParaRPr lang="en-US" altLang="en-US" sz="2100" dirty="0"/>
          </a:p>
          <a:p>
            <a:pPr marL="457200" indent="-457200">
              <a:lnSpc>
                <a:spcPct val="90000"/>
              </a:lnSpc>
              <a:buFont typeface="Wingdings" panose="05000000000000000000" pitchFamily="2" charset="2"/>
              <a:buChar char="Ø"/>
            </a:pPr>
            <a:r>
              <a:rPr lang="en-US" altLang="en-US" sz="2100" dirty="0"/>
              <a:t>First model put forward by Bohr in 1913. He postulated that:</a:t>
            </a:r>
          </a:p>
          <a:p>
            <a:pPr marL="457200" indent="-457200">
              <a:lnSpc>
                <a:spcPct val="90000"/>
              </a:lnSpc>
            </a:pPr>
            <a:endParaRPr lang="en-US" altLang="en-US" sz="2100" dirty="0"/>
          </a:p>
          <a:p>
            <a:pPr marL="838200" lvl="1" indent="-381000">
              <a:lnSpc>
                <a:spcPct val="90000"/>
              </a:lnSpc>
              <a:buFontTx/>
              <a:buAutoNum type="arabicPeriod"/>
            </a:pPr>
            <a:r>
              <a:rPr lang="en-US" altLang="en-US" sz="2100" dirty="0"/>
              <a:t>Electron moves in </a:t>
            </a:r>
            <a:r>
              <a:rPr lang="en-US" altLang="en-US" sz="2100" i="1" dirty="0"/>
              <a:t>circular orbit</a:t>
            </a:r>
            <a:r>
              <a:rPr lang="en-US" altLang="en-US" sz="2100" dirty="0"/>
              <a:t> about proton under </a:t>
            </a:r>
            <a:r>
              <a:rPr lang="en-US" altLang="en-US" sz="2100" i="1" dirty="0"/>
              <a:t>Coulomb</a:t>
            </a:r>
            <a:r>
              <a:rPr lang="en-US" altLang="en-US" sz="2100" dirty="0"/>
              <a:t> attraction.</a:t>
            </a:r>
          </a:p>
          <a:p>
            <a:pPr marL="838200" lvl="1" indent="-381000">
              <a:lnSpc>
                <a:spcPct val="90000"/>
              </a:lnSpc>
              <a:buFontTx/>
              <a:buAutoNum type="arabicPeriod"/>
            </a:pPr>
            <a:endParaRPr lang="en-US" altLang="en-US" sz="2100" dirty="0"/>
          </a:p>
          <a:p>
            <a:pPr marL="838200" lvl="1" indent="-381000">
              <a:lnSpc>
                <a:spcPct val="90000"/>
              </a:lnSpc>
              <a:buFontTx/>
              <a:buAutoNum type="arabicPeriod"/>
            </a:pPr>
            <a:r>
              <a:rPr lang="en-US" altLang="en-US" sz="2100" dirty="0"/>
              <a:t>Only possible for electron to orbits for which </a:t>
            </a:r>
            <a:r>
              <a:rPr lang="en-US" altLang="en-US" sz="2100" i="1" dirty="0"/>
              <a:t>angular momentum is </a:t>
            </a:r>
            <a:r>
              <a:rPr lang="en-US" altLang="en-US" sz="2100" i="1" dirty="0" err="1"/>
              <a:t>quantised</a:t>
            </a:r>
            <a:r>
              <a:rPr lang="en-US" altLang="en-US" sz="2100" i="1" dirty="0"/>
              <a:t>, </a:t>
            </a:r>
            <a:r>
              <a:rPr lang="en-US" altLang="en-US" sz="2100" i="1" dirty="0" err="1"/>
              <a:t>ie</a:t>
            </a:r>
            <a:r>
              <a:rPr lang="en-US" altLang="en-US" sz="2100" i="1" dirty="0"/>
              <a:t>., 		n = 1, 2, 3, …</a:t>
            </a:r>
          </a:p>
          <a:p>
            <a:pPr marL="838200" lvl="1" indent="-381000">
              <a:lnSpc>
                <a:spcPct val="90000"/>
              </a:lnSpc>
              <a:buFontTx/>
              <a:buAutoNum type="arabicPeriod"/>
            </a:pPr>
            <a:endParaRPr lang="en-US" altLang="en-US" sz="2100" dirty="0"/>
          </a:p>
          <a:p>
            <a:pPr marL="838200" lvl="1" indent="-381000">
              <a:lnSpc>
                <a:spcPct val="90000"/>
              </a:lnSpc>
              <a:buFontTx/>
              <a:buAutoNum type="arabicPeriod"/>
            </a:pPr>
            <a:r>
              <a:rPr lang="en-US" altLang="en-US" sz="2100" i="1" dirty="0"/>
              <a:t>Total energy</a:t>
            </a:r>
            <a:r>
              <a:rPr lang="en-US" altLang="en-US" sz="2100" dirty="0"/>
              <a:t> (KE + V) of electron in orbit remains </a:t>
            </a:r>
            <a:r>
              <a:rPr lang="en-US" altLang="en-US" sz="2100" i="1" dirty="0"/>
              <a:t>constant</a:t>
            </a:r>
            <a:r>
              <a:rPr lang="en-US" altLang="en-US" sz="2100" dirty="0"/>
              <a:t>.</a:t>
            </a:r>
          </a:p>
          <a:p>
            <a:pPr marL="838200" lvl="1" indent="-381000">
              <a:lnSpc>
                <a:spcPct val="90000"/>
              </a:lnSpc>
              <a:buFontTx/>
              <a:buAutoNum type="arabicPeriod"/>
            </a:pPr>
            <a:endParaRPr lang="en-US" altLang="en-US" sz="2100" dirty="0"/>
          </a:p>
          <a:p>
            <a:pPr marL="838200" lvl="1" indent="-381000">
              <a:lnSpc>
                <a:spcPct val="90000"/>
              </a:lnSpc>
              <a:buFontTx/>
              <a:buAutoNum type="arabicPeriod"/>
            </a:pPr>
            <a:r>
              <a:rPr lang="en-US" altLang="en-US" sz="2100" i="1" dirty="0"/>
              <a:t>Quantized radiation is emitted/absorbed</a:t>
            </a:r>
            <a:r>
              <a:rPr lang="en-US" altLang="en-US" sz="2100" dirty="0"/>
              <a:t> if an electron moves changes its orbit.</a:t>
            </a:r>
          </a:p>
          <a:p>
            <a:pPr marL="838200" lvl="1" indent="-381000">
              <a:lnSpc>
                <a:spcPct val="90000"/>
              </a:lnSpc>
              <a:buFontTx/>
              <a:buAutoNum type="arabicPeriod"/>
            </a:pPr>
            <a:endParaRPr lang="en-US" altLang="en-US" sz="2100" dirty="0"/>
          </a:p>
          <a:p>
            <a:pPr marL="457200" indent="-457200">
              <a:lnSpc>
                <a:spcPct val="90000"/>
              </a:lnSpc>
            </a:pPr>
            <a:endParaRPr lang="en-US" altLang="en-US" sz="2100" dirty="0"/>
          </a:p>
          <a:p>
            <a:pPr marL="457200" indent="-457200">
              <a:lnSpc>
                <a:spcPct val="90000"/>
              </a:lnSpc>
            </a:pPr>
            <a:endParaRPr lang="en-US" altLang="en-US" sz="2100" dirty="0"/>
          </a:p>
        </p:txBody>
      </p:sp>
      <p:graphicFrame>
        <p:nvGraphicFramePr>
          <p:cNvPr id="583691" name="Object 11"/>
          <p:cNvGraphicFramePr>
            <a:graphicFrameLocks noChangeAspect="1"/>
          </p:cNvGraphicFramePr>
          <p:nvPr/>
        </p:nvGraphicFramePr>
        <p:xfrm>
          <a:off x="1752600" y="3609975"/>
          <a:ext cx="1295400" cy="200025"/>
        </p:xfrm>
        <a:graphic>
          <a:graphicData uri="http://schemas.openxmlformats.org/presentationml/2006/ole">
            <mc:AlternateContent xmlns:mc="http://schemas.openxmlformats.org/markup-compatibility/2006">
              <mc:Choice xmlns:v="urn:schemas-microsoft-com:vml" Requires="v">
                <p:oleObj spid="_x0000_s21517" name="Equation" r:id="rId4" imgW="825500" imgH="127000" progId="Equation.3">
                  <p:embed/>
                </p:oleObj>
              </mc:Choice>
              <mc:Fallback>
                <p:oleObj name="Equation" r:id="rId4" imgW="8255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609975"/>
                        <a:ext cx="12954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182228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643074" name="Rectangle 2"/>
          <p:cNvSpPr>
            <a:spLocks noGrp="1" noChangeArrowheads="1"/>
          </p:cNvSpPr>
          <p:nvPr>
            <p:ph type="title"/>
          </p:nvPr>
        </p:nvSpPr>
        <p:spPr>
          <a:xfrm>
            <a:off x="326967" y="-152400"/>
            <a:ext cx="7680960" cy="1066800"/>
          </a:xfrm>
        </p:spPr>
        <p:txBody>
          <a:bodyPr/>
          <a:lstStyle/>
          <a:p>
            <a:r>
              <a:rPr lang="en-US" altLang="en-US" dirty="0" smtClean="0"/>
              <a:t>	Bohr </a:t>
            </a:r>
            <a:r>
              <a:rPr lang="en-US" altLang="en-US" dirty="0"/>
              <a:t>Model for Hydrogen</a:t>
            </a:r>
          </a:p>
        </p:txBody>
      </p:sp>
      <p:sp>
        <p:nvSpPr>
          <p:cNvPr id="643075" name="Rectangle 3"/>
          <p:cNvSpPr>
            <a:spLocks noGrp="1" noChangeArrowheads="1"/>
          </p:cNvSpPr>
          <p:nvPr>
            <p:ph type="body" idx="4294967295"/>
          </p:nvPr>
        </p:nvSpPr>
        <p:spPr>
          <a:xfrm>
            <a:off x="457200" y="921326"/>
            <a:ext cx="8229600" cy="6241473"/>
          </a:xfrm>
          <a:prstGeom prst="rect">
            <a:avLst/>
          </a:prstGeom>
        </p:spPr>
        <p:txBody>
          <a:bodyPr/>
          <a:lstStyle/>
          <a:p>
            <a:pPr marL="285750" indent="-285750">
              <a:lnSpc>
                <a:spcPct val="90000"/>
              </a:lnSpc>
              <a:buFont typeface="Wingdings" panose="05000000000000000000" pitchFamily="2" charset="2"/>
              <a:buChar char="Ø"/>
            </a:pPr>
            <a:r>
              <a:rPr lang="en-US" altLang="en-US" dirty="0"/>
              <a:t>Consider atom consisting of a nucleus of charge </a:t>
            </a:r>
            <a:r>
              <a:rPr lang="en-US" altLang="en-US" i="1" dirty="0"/>
              <a:t>+</a:t>
            </a:r>
            <a:r>
              <a:rPr lang="en-US" altLang="en-US" i="1" dirty="0" err="1"/>
              <a:t>Ze</a:t>
            </a:r>
            <a:r>
              <a:rPr lang="en-US" altLang="en-US" i="1" dirty="0"/>
              <a:t> </a:t>
            </a:r>
            <a:r>
              <a:rPr lang="en-US" altLang="en-US" dirty="0"/>
              <a:t>and mass </a:t>
            </a:r>
            <a:r>
              <a:rPr lang="en-US" altLang="en-US" i="1" dirty="0"/>
              <a:t>M,</a:t>
            </a:r>
            <a:r>
              <a:rPr lang="en-US" altLang="en-US" dirty="0"/>
              <a:t> and an electron on charge </a:t>
            </a:r>
            <a:r>
              <a:rPr lang="en-US" altLang="en-US" i="1" dirty="0"/>
              <a:t>-e </a:t>
            </a:r>
            <a:r>
              <a:rPr lang="en-US" altLang="en-US" dirty="0"/>
              <a:t>and</a:t>
            </a:r>
            <a:r>
              <a:rPr lang="en-US" altLang="en-US" i="1" dirty="0"/>
              <a:t> </a:t>
            </a:r>
            <a:r>
              <a:rPr lang="en-US" altLang="en-US" dirty="0"/>
              <a:t>mass</a:t>
            </a:r>
            <a:r>
              <a:rPr lang="en-US" altLang="en-US" i="1" dirty="0"/>
              <a:t> m.</a:t>
            </a:r>
            <a:r>
              <a:rPr lang="en-US" altLang="en-US" dirty="0"/>
              <a:t> Assume </a:t>
            </a:r>
            <a:r>
              <a:rPr lang="en-US" altLang="en-US" i="1" dirty="0"/>
              <a:t>M&gt;&gt;m </a:t>
            </a:r>
            <a:r>
              <a:rPr lang="en-US" altLang="en-US" dirty="0"/>
              <a:t>so nucleus remains at fixed position in space. </a:t>
            </a:r>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r>
              <a:rPr lang="en-US" altLang="en-US" dirty="0"/>
              <a:t>As Coulomb force is a centripetal, can write			   </a:t>
            </a:r>
            <a:r>
              <a:rPr lang="en-US" altLang="en-US" i="1" dirty="0"/>
              <a:t>(1)</a:t>
            </a:r>
            <a:endParaRPr lang="en-US" altLang="en-US" dirty="0"/>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r>
              <a:rPr lang="en-US" altLang="en-US" dirty="0"/>
              <a:t>As angular momentum is </a:t>
            </a:r>
            <a:r>
              <a:rPr lang="en-US" altLang="en-US" dirty="0" err="1"/>
              <a:t>quantised</a:t>
            </a:r>
            <a:r>
              <a:rPr lang="en-US" altLang="en-US" dirty="0"/>
              <a:t> (2nd postulate):  		 </a:t>
            </a:r>
            <a:r>
              <a:rPr lang="en-US" altLang="en-US" i="1" dirty="0" smtClean="0"/>
              <a:t>n </a:t>
            </a:r>
            <a:r>
              <a:rPr lang="en-US" altLang="en-US" i="1" dirty="0"/>
              <a:t>= 1, 2, 3, …</a:t>
            </a:r>
            <a:endParaRPr lang="en-US" altLang="en-US" dirty="0"/>
          </a:p>
          <a:p>
            <a:pPr lvl="1">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r>
              <a:rPr lang="en-US" altLang="en-US" dirty="0"/>
              <a:t>Solving for </a:t>
            </a:r>
            <a:r>
              <a:rPr lang="en-US" altLang="en-US" i="1" dirty="0"/>
              <a:t>v</a:t>
            </a:r>
            <a:r>
              <a:rPr lang="en-US" altLang="en-US" dirty="0"/>
              <a:t> and substituting into Eqn. 1</a:t>
            </a:r>
            <a:r>
              <a:rPr lang="en-US" altLang="en-US" i="1" dirty="0"/>
              <a:t> =&gt;			</a:t>
            </a:r>
            <a:endParaRPr lang="en-US" altLang="en-US" dirty="0"/>
          </a:p>
          <a:p>
            <a:pPr>
              <a:lnSpc>
                <a:spcPct val="90000"/>
              </a:lnSpc>
            </a:pPr>
            <a:endParaRPr lang="en-US" altLang="en-US" dirty="0"/>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r>
              <a:rPr lang="en-US" altLang="en-US" dirty="0"/>
              <a:t>The total mechanical energy is: 	</a:t>
            </a:r>
          </a:p>
          <a:p>
            <a:pPr marL="285750" indent="-285750">
              <a:lnSpc>
                <a:spcPct val="90000"/>
              </a:lnSpc>
              <a:buFont typeface="Wingdings" panose="05000000000000000000" pitchFamily="2" charset="2"/>
              <a:buChar char="Ø"/>
            </a:pPr>
            <a:endParaRPr lang="en-US" altLang="en-US" dirty="0"/>
          </a:p>
          <a:p>
            <a:pPr>
              <a:lnSpc>
                <a:spcPct val="90000"/>
              </a:lnSpc>
            </a:pPr>
            <a:endParaRPr lang="en-US" altLang="en-US" dirty="0" smtClean="0"/>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endParaRPr lang="en-US" altLang="en-US" sz="1600" dirty="0"/>
          </a:p>
        </p:txBody>
      </p:sp>
      <p:graphicFrame>
        <p:nvGraphicFramePr>
          <p:cNvPr id="643076" name="Object 4"/>
          <p:cNvGraphicFramePr>
            <a:graphicFrameLocks noChangeAspect="1"/>
          </p:cNvGraphicFramePr>
          <p:nvPr>
            <p:extLst>
              <p:ext uri="{D42A27DB-BD31-4B8C-83A1-F6EECF244321}">
                <p14:modId xmlns:p14="http://schemas.microsoft.com/office/powerpoint/2010/main" val="3937015058"/>
              </p:ext>
            </p:extLst>
          </p:nvPr>
        </p:nvGraphicFramePr>
        <p:xfrm>
          <a:off x="5257800" y="2133600"/>
          <a:ext cx="1524000" cy="614363"/>
        </p:xfrm>
        <a:graphic>
          <a:graphicData uri="http://schemas.openxmlformats.org/presentationml/2006/ole">
            <mc:AlternateContent xmlns:mc="http://schemas.openxmlformats.org/markup-compatibility/2006">
              <mc:Choice xmlns:v="urn:schemas-microsoft-com:vml" Requires="v">
                <p:oleObj spid="_x0000_s23607" name="Equation" r:id="rId4" imgW="1066800" imgH="431800" progId="Equation.3">
                  <p:embed/>
                </p:oleObj>
              </mc:Choice>
              <mc:Fallback>
                <p:oleObj name="Equation" r:id="rId4" imgW="1066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0"/>
                        <a:ext cx="1524000" cy="614363"/>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graphicFrame>
        <p:nvGraphicFramePr>
          <p:cNvPr id="643078" name="Object 6"/>
          <p:cNvGraphicFramePr>
            <a:graphicFrameLocks noChangeAspect="1"/>
          </p:cNvGraphicFramePr>
          <p:nvPr>
            <p:extLst>
              <p:ext uri="{D42A27DB-BD31-4B8C-83A1-F6EECF244321}">
                <p14:modId xmlns:p14="http://schemas.microsoft.com/office/powerpoint/2010/main" val="4221526855"/>
              </p:ext>
            </p:extLst>
          </p:nvPr>
        </p:nvGraphicFramePr>
        <p:xfrm>
          <a:off x="5988339" y="3033713"/>
          <a:ext cx="914400" cy="198438"/>
        </p:xfrm>
        <a:graphic>
          <a:graphicData uri="http://schemas.openxmlformats.org/presentationml/2006/ole">
            <mc:AlternateContent xmlns:mc="http://schemas.openxmlformats.org/markup-compatibility/2006">
              <mc:Choice xmlns:v="urn:schemas-microsoft-com:vml" Requires="v">
                <p:oleObj spid="_x0000_s23608" name="Equation" r:id="rId6" imgW="584200" imgH="127000" progId="Equation.3">
                  <p:embed/>
                </p:oleObj>
              </mc:Choice>
              <mc:Fallback>
                <p:oleObj name="Equation" r:id="rId6" imgW="584200" imgH="127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339" y="3033713"/>
                        <a:ext cx="914400" cy="198438"/>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graphicFrame>
        <p:nvGraphicFramePr>
          <p:cNvPr id="643079" name="Object 7"/>
          <p:cNvGraphicFramePr>
            <a:graphicFrameLocks noChangeAspect="1"/>
          </p:cNvGraphicFramePr>
          <p:nvPr>
            <p:extLst>
              <p:ext uri="{D42A27DB-BD31-4B8C-83A1-F6EECF244321}">
                <p14:modId xmlns:p14="http://schemas.microsoft.com/office/powerpoint/2010/main" val="2105495693"/>
              </p:ext>
            </p:extLst>
          </p:nvPr>
        </p:nvGraphicFramePr>
        <p:xfrm>
          <a:off x="4398818" y="5648741"/>
          <a:ext cx="1993900" cy="962025"/>
        </p:xfrm>
        <a:graphic>
          <a:graphicData uri="http://schemas.openxmlformats.org/presentationml/2006/ole">
            <mc:AlternateContent xmlns:mc="http://schemas.openxmlformats.org/markup-compatibility/2006">
              <mc:Choice xmlns:v="urn:schemas-microsoft-com:vml" Requires="v">
                <p:oleObj spid="_x0000_s23609" name="Equation" r:id="rId8" imgW="1473200" imgH="711200" progId="Equation.3">
                  <p:embed/>
                </p:oleObj>
              </mc:Choice>
              <mc:Fallback>
                <p:oleObj name="Equation" r:id="rId8" imgW="1473200" imgH="71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8818" y="5648741"/>
                        <a:ext cx="1993900" cy="962025"/>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
        <p:nvSpPr>
          <p:cNvPr id="643080" name="Rectangle 8"/>
          <p:cNvSpPr>
            <a:spLocks noChangeArrowheads="1"/>
          </p:cNvSpPr>
          <p:nvPr/>
        </p:nvSpPr>
        <p:spPr bwMode="auto">
          <a:xfrm>
            <a:off x="5988339" y="5791200"/>
            <a:ext cx="25410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1" dirty="0" smtClean="0">
                <a:latin typeface="Times New Roman" pitchFamily="84" charset="0"/>
              </a:rPr>
              <a:t>        n </a:t>
            </a:r>
            <a:r>
              <a:rPr lang="en-US" altLang="en-US" sz="1600" i="1" dirty="0">
                <a:latin typeface="Times New Roman" pitchFamily="84" charset="0"/>
              </a:rPr>
              <a:t>= 1, 2, 3, </a:t>
            </a:r>
            <a:r>
              <a:rPr lang="en-US" altLang="en-US" sz="1600" i="1" dirty="0" smtClean="0">
                <a:latin typeface="Times New Roman" pitchFamily="84" charset="0"/>
              </a:rPr>
              <a:t>…           (3)</a:t>
            </a:r>
            <a:endParaRPr lang="en-US" altLang="en-US" sz="1600" i="1" dirty="0">
              <a:latin typeface="Times New Roman" pitchFamily="84" charset="0"/>
            </a:endParaRPr>
          </a:p>
        </p:txBody>
      </p:sp>
      <p:sp>
        <p:nvSpPr>
          <p:cNvPr id="643081" name="Text Box 9"/>
          <p:cNvSpPr txBox="1">
            <a:spLocks noChangeArrowheads="1"/>
          </p:cNvSpPr>
          <p:nvPr/>
        </p:nvSpPr>
        <p:spPr bwMode="auto">
          <a:xfrm>
            <a:off x="7337425" y="2667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aphicFrame>
        <p:nvGraphicFramePr>
          <p:cNvPr id="643082" name="Object 10"/>
          <p:cNvGraphicFramePr>
            <a:graphicFrameLocks noChangeAspect="1"/>
          </p:cNvGraphicFramePr>
          <p:nvPr>
            <p:extLst>
              <p:ext uri="{D42A27DB-BD31-4B8C-83A1-F6EECF244321}">
                <p14:modId xmlns:p14="http://schemas.microsoft.com/office/powerpoint/2010/main" val="2790973153"/>
              </p:ext>
            </p:extLst>
          </p:nvPr>
        </p:nvGraphicFramePr>
        <p:xfrm>
          <a:off x="5508625" y="3622675"/>
          <a:ext cx="1979613" cy="1244600"/>
        </p:xfrm>
        <a:graphic>
          <a:graphicData uri="http://schemas.openxmlformats.org/presentationml/2006/ole">
            <mc:AlternateContent xmlns:mc="http://schemas.openxmlformats.org/markup-compatibility/2006">
              <mc:Choice xmlns:v="urn:schemas-microsoft-com:vml" Requires="v">
                <p:oleObj spid="_x0000_s23610" name="Equation" r:id="rId10" imgW="1409400" imgH="888840" progId="Equation.3">
                  <p:embed/>
                </p:oleObj>
              </mc:Choice>
              <mc:Fallback>
                <p:oleObj name="Equation" r:id="rId10" imgW="1409400" imgH="888840" progId="Equation.3">
                  <p:embed/>
                  <p:pic>
                    <p:nvPicPr>
                      <p:cNvPr id="0" name=""/>
                      <p:cNvPicPr>
                        <a:picLocks noChangeAspect="1" noChangeArrowheads="1"/>
                      </p:cNvPicPr>
                      <p:nvPr/>
                    </p:nvPicPr>
                    <p:blipFill>
                      <a:blip r:embed="rId11"/>
                      <a:srcRect/>
                      <a:stretch>
                        <a:fillRect/>
                      </a:stretch>
                    </p:blipFill>
                    <p:spPr bwMode="auto">
                      <a:xfrm>
                        <a:off x="5508625" y="3622675"/>
                        <a:ext cx="1979613" cy="1244600"/>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
        <p:nvSpPr>
          <p:cNvPr id="643083" name="Rectangle 11"/>
          <p:cNvSpPr>
            <a:spLocks noChangeArrowheads="1"/>
          </p:cNvSpPr>
          <p:nvPr/>
        </p:nvSpPr>
        <p:spPr bwMode="auto">
          <a:xfrm>
            <a:off x="4384964" y="5655677"/>
            <a:ext cx="1981201" cy="94815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85" name="Rectangle 13"/>
          <p:cNvSpPr>
            <a:spLocks noChangeArrowheads="1"/>
          </p:cNvSpPr>
          <p:nvPr/>
        </p:nvSpPr>
        <p:spPr bwMode="auto">
          <a:xfrm>
            <a:off x="7611340" y="3729253"/>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smtClean="0">
                <a:latin typeface="Times New Roman" pitchFamily="84" charset="0"/>
              </a:rPr>
              <a:t>(2)</a:t>
            </a:r>
            <a:endParaRPr lang="en-US" altLang="en-US" i="1" dirty="0">
              <a:latin typeface="Times New Roman" pitchFamily="84" charset="0"/>
            </a:endParaRPr>
          </a:p>
        </p:txBody>
      </p:sp>
    </p:spTree>
    <p:extLst>
      <p:ext uri="{BB962C8B-B14F-4D97-AF65-F5344CB8AC3E}">
        <p14:creationId xmlns:p14="http://schemas.microsoft.com/office/powerpoint/2010/main" val="25557232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644098" name="Rectangle 2"/>
          <p:cNvSpPr>
            <a:spLocks noGrp="1" noChangeArrowheads="1"/>
          </p:cNvSpPr>
          <p:nvPr>
            <p:ph type="title"/>
          </p:nvPr>
        </p:nvSpPr>
        <p:spPr>
          <a:xfrm>
            <a:off x="457200" y="-152400"/>
            <a:ext cx="7680960" cy="1066800"/>
          </a:xfrm>
        </p:spPr>
        <p:txBody>
          <a:bodyPr/>
          <a:lstStyle/>
          <a:p>
            <a:r>
              <a:rPr lang="en-US" altLang="en-US" dirty="0" smtClean="0"/>
              <a:t>	Bohr </a:t>
            </a:r>
            <a:r>
              <a:rPr lang="en-US" altLang="en-US" dirty="0"/>
              <a:t>Model for Hydrogen</a:t>
            </a:r>
          </a:p>
        </p:txBody>
      </p:sp>
      <p:sp>
        <p:nvSpPr>
          <p:cNvPr id="644099" name="Rectangle 3"/>
          <p:cNvSpPr>
            <a:spLocks noGrp="1" noChangeArrowheads="1"/>
          </p:cNvSpPr>
          <p:nvPr>
            <p:ph type="body" idx="4294967295"/>
          </p:nvPr>
        </p:nvSpPr>
        <p:spPr>
          <a:xfrm>
            <a:off x="457200" y="1143000"/>
            <a:ext cx="8229600" cy="5562600"/>
          </a:xfrm>
          <a:prstGeom prst="rect">
            <a:avLst/>
          </a:prstGeom>
        </p:spPr>
        <p:txBody>
          <a:bodyPr/>
          <a:lstStyle/>
          <a:p>
            <a:pPr marL="285750" indent="-285750">
              <a:lnSpc>
                <a:spcPct val="90000"/>
              </a:lnSpc>
              <a:buFont typeface="Wingdings" panose="05000000000000000000" pitchFamily="2" charset="2"/>
              <a:buChar char="Ø"/>
            </a:pPr>
            <a:r>
              <a:rPr lang="en-US" altLang="en-US" dirty="0"/>
              <a:t>Substituting in for constants, Eqn. 3 can be written		  </a:t>
            </a:r>
            <a:r>
              <a:rPr lang="en-US" altLang="en-US" dirty="0" smtClean="0"/>
              <a:t> eV</a:t>
            </a:r>
            <a:endParaRPr lang="en-US" altLang="en-US" dirty="0"/>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r>
              <a:rPr lang="en-US" altLang="en-US" dirty="0"/>
              <a:t>	and Eqn. 2 can be written                      where </a:t>
            </a:r>
            <a:r>
              <a:rPr lang="en-US" altLang="en-US" i="1" dirty="0"/>
              <a:t>a</a:t>
            </a:r>
            <a:r>
              <a:rPr lang="en-US" altLang="en-US" i="1" baseline="-25000" dirty="0"/>
              <a:t>0</a:t>
            </a:r>
            <a:r>
              <a:rPr lang="en-US" altLang="en-US" i="1" dirty="0"/>
              <a:t> = </a:t>
            </a:r>
            <a:r>
              <a:rPr lang="en-US" altLang="en-US" dirty="0"/>
              <a:t>0.529 Å = “Bohr radius”.</a:t>
            </a:r>
          </a:p>
          <a:p>
            <a:pPr marL="285750" indent="-285750">
              <a:lnSpc>
                <a:spcPct val="90000"/>
              </a:lnSpc>
              <a:buFont typeface="Wingdings" panose="05000000000000000000" pitchFamily="2" charset="2"/>
              <a:buChar char="Ø"/>
            </a:pPr>
            <a:endParaRPr lang="en-US" altLang="en-US" dirty="0"/>
          </a:p>
          <a:p>
            <a:pPr marL="285750" indent="-285750">
              <a:lnSpc>
                <a:spcPct val="90000"/>
              </a:lnSpc>
              <a:buFont typeface="Wingdings" panose="05000000000000000000" pitchFamily="2" charset="2"/>
              <a:buChar char="Ø"/>
            </a:pPr>
            <a:r>
              <a:rPr lang="en-US" altLang="en-US" dirty="0"/>
              <a:t>Eqn. 3</a:t>
            </a:r>
            <a:r>
              <a:rPr lang="en-US" altLang="en-US" i="1" dirty="0"/>
              <a:t> </a:t>
            </a:r>
            <a:r>
              <a:rPr lang="en-US" altLang="en-US" dirty="0"/>
              <a:t>gives a theoretical energy level structure for hydrogen </a:t>
            </a:r>
            <a:r>
              <a:rPr lang="en-US" altLang="en-US" i="1" dirty="0"/>
              <a:t>(Z</a:t>
            </a:r>
            <a:r>
              <a:rPr lang="en-US" altLang="en-US" dirty="0"/>
              <a:t>=1</a:t>
            </a:r>
            <a:r>
              <a:rPr lang="en-US" altLang="en-US" i="1" dirty="0"/>
              <a:t>):</a:t>
            </a:r>
          </a:p>
          <a:p>
            <a:pPr marL="285750" indent="-285750">
              <a:lnSpc>
                <a:spcPct val="90000"/>
              </a:lnSpc>
              <a:buFont typeface="Wingdings" panose="05000000000000000000" pitchFamily="2" charset="2"/>
              <a:buChar char="Ø"/>
            </a:pPr>
            <a:r>
              <a:rPr lang="en-US" altLang="en-US" dirty="0"/>
              <a:t>For </a:t>
            </a:r>
            <a:r>
              <a:rPr lang="en-US" altLang="en-US" i="1" dirty="0"/>
              <a:t>Z = </a:t>
            </a:r>
            <a:r>
              <a:rPr lang="en-US" altLang="en-US" dirty="0"/>
              <a:t>1</a:t>
            </a:r>
            <a:r>
              <a:rPr lang="en-US" altLang="en-US" i="1" dirty="0"/>
              <a:t> </a:t>
            </a:r>
            <a:r>
              <a:rPr lang="en-US" altLang="en-US" dirty="0"/>
              <a:t>and</a:t>
            </a:r>
            <a:r>
              <a:rPr lang="en-US" altLang="en-US" i="1" dirty="0"/>
              <a:t> n = </a:t>
            </a:r>
            <a:r>
              <a:rPr lang="en-US" altLang="en-US" dirty="0"/>
              <a:t>1</a:t>
            </a:r>
            <a:r>
              <a:rPr lang="en-US" altLang="en-US" i="1" dirty="0"/>
              <a:t>, </a:t>
            </a:r>
            <a:r>
              <a:rPr lang="en-US" altLang="en-US" dirty="0"/>
              <a:t>the </a:t>
            </a:r>
            <a:r>
              <a:rPr lang="en-US" altLang="en-US" i="1" dirty="0"/>
              <a:t>ground state </a:t>
            </a:r>
            <a:r>
              <a:rPr lang="en-US" altLang="en-US" dirty="0"/>
              <a:t>of hydrogen is</a:t>
            </a:r>
            <a:r>
              <a:rPr lang="en-US" altLang="en-US" i="1" dirty="0"/>
              <a:t>: E</a:t>
            </a:r>
            <a:r>
              <a:rPr lang="en-US" altLang="en-US" i="1" baseline="-25000" dirty="0"/>
              <a:t>1</a:t>
            </a:r>
            <a:r>
              <a:rPr lang="en-US" altLang="en-US" i="1" dirty="0"/>
              <a:t> = </a:t>
            </a:r>
            <a:r>
              <a:rPr lang="en-US" altLang="en-US" dirty="0"/>
              <a:t>-13.6</a:t>
            </a:r>
            <a:r>
              <a:rPr lang="en-US" altLang="en-US" i="1" dirty="0"/>
              <a:t> </a:t>
            </a:r>
            <a:r>
              <a:rPr lang="en-US" altLang="en-US" dirty="0"/>
              <a:t>eV</a:t>
            </a:r>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i="1" dirty="0"/>
          </a:p>
          <a:p>
            <a:pPr marL="285750" indent="-285750">
              <a:lnSpc>
                <a:spcPct val="90000"/>
              </a:lnSpc>
              <a:buFont typeface="Wingdings" panose="05000000000000000000" pitchFamily="2" charset="2"/>
              <a:buChar char="Ø"/>
            </a:pPr>
            <a:endParaRPr lang="en-US" altLang="en-US" dirty="0"/>
          </a:p>
        </p:txBody>
      </p:sp>
      <p:graphicFrame>
        <p:nvGraphicFramePr>
          <p:cNvPr id="644100" name="Object 4"/>
          <p:cNvGraphicFramePr>
            <a:graphicFrameLocks noChangeAspect="1"/>
          </p:cNvGraphicFramePr>
          <p:nvPr>
            <p:extLst>
              <p:ext uri="{D42A27DB-BD31-4B8C-83A1-F6EECF244321}">
                <p14:modId xmlns:p14="http://schemas.microsoft.com/office/powerpoint/2010/main" val="3572765567"/>
              </p:ext>
            </p:extLst>
          </p:nvPr>
        </p:nvGraphicFramePr>
        <p:xfrm>
          <a:off x="5803900" y="1046163"/>
          <a:ext cx="1270000" cy="554037"/>
        </p:xfrm>
        <a:graphic>
          <a:graphicData uri="http://schemas.openxmlformats.org/presentationml/2006/ole">
            <mc:AlternateContent xmlns:mc="http://schemas.openxmlformats.org/markup-compatibility/2006">
              <mc:Choice xmlns:v="urn:schemas-microsoft-com:vml" Requires="v">
                <p:oleObj spid="_x0000_s24601" name="Equation" r:id="rId4" imgW="901700" imgH="393700" progId="Equation.3">
                  <p:embed/>
                </p:oleObj>
              </mc:Choice>
              <mc:Fallback>
                <p:oleObj name="Equation" r:id="rId4" imgW="9017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900" y="1046163"/>
                        <a:ext cx="1270000" cy="554037"/>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graphicFrame>
        <p:nvGraphicFramePr>
          <p:cNvPr id="644101" name="Object 5"/>
          <p:cNvGraphicFramePr>
            <a:graphicFrameLocks noChangeAspect="1"/>
          </p:cNvGraphicFramePr>
          <p:nvPr>
            <p:extLst>
              <p:ext uri="{D42A27DB-BD31-4B8C-83A1-F6EECF244321}">
                <p14:modId xmlns:p14="http://schemas.microsoft.com/office/powerpoint/2010/main" val="538757111"/>
              </p:ext>
            </p:extLst>
          </p:nvPr>
        </p:nvGraphicFramePr>
        <p:xfrm>
          <a:off x="4120717" y="1828800"/>
          <a:ext cx="769938" cy="554037"/>
        </p:xfrm>
        <a:graphic>
          <a:graphicData uri="http://schemas.openxmlformats.org/presentationml/2006/ole">
            <mc:AlternateContent xmlns:mc="http://schemas.openxmlformats.org/markup-compatibility/2006">
              <mc:Choice xmlns:v="urn:schemas-microsoft-com:vml" Requires="v">
                <p:oleObj spid="_x0000_s24602" name="Equation" r:id="rId6" imgW="546100" imgH="393700" progId="Equation.3">
                  <p:embed/>
                </p:oleObj>
              </mc:Choice>
              <mc:Fallback>
                <p:oleObj name="Equation" r:id="rId6" imgW="5461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0717" y="1828800"/>
                        <a:ext cx="769938" cy="554037"/>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
        <p:nvSpPr>
          <p:cNvPr id="644105" name="Rectangle 9"/>
          <p:cNvSpPr>
            <a:spLocks noChangeArrowheads="1"/>
          </p:cNvSpPr>
          <p:nvPr/>
        </p:nvSpPr>
        <p:spPr bwMode="auto">
          <a:xfrm>
            <a:off x="4897582" y="3581400"/>
            <a:ext cx="990600" cy="762000"/>
          </a:xfrm>
          <a:prstGeom prst="rect">
            <a:avLst/>
          </a:prstGeom>
          <a:noFill/>
          <a:ln w="9525">
            <a:solidFill>
              <a:schemeClr val="bg1"/>
            </a:solidFill>
            <a:miter lim="800000"/>
            <a:headEnd/>
            <a:tailEnd/>
          </a:ln>
          <a:effectLst/>
          <a:extLst/>
        </p:spPr>
        <p:txBody>
          <a:bodyPr wrap="none" anchor="ctr"/>
          <a:lstStyle/>
          <a:p>
            <a:endParaRPr lang="en-US"/>
          </a:p>
        </p:txBody>
      </p:sp>
      <p:pic>
        <p:nvPicPr>
          <p:cNvPr id="10" name="Picture 7" descr="hyde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291" y="3567545"/>
            <a:ext cx="6858000" cy="3179617"/>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extLst/>
        </p:spPr>
      </p:pic>
    </p:spTree>
    <p:extLst>
      <p:ext uri="{BB962C8B-B14F-4D97-AF65-F5344CB8AC3E}">
        <p14:creationId xmlns:p14="http://schemas.microsoft.com/office/powerpoint/2010/main" val="2493190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4294967295"/>
          </p:nvPr>
        </p:nvSpPr>
        <p:spPr>
          <a:xfrm>
            <a:off x="5715000" y="6245225"/>
            <a:ext cx="2895600" cy="476250"/>
          </a:xfrm>
          <a:prstGeom prst="rect">
            <a:avLst/>
          </a:prstGeom>
        </p:spPr>
        <p:txBody>
          <a:bodyPr/>
          <a:lstStyle/>
          <a:p>
            <a:r>
              <a:rPr lang="en-US" altLang="en-US"/>
              <a:t>PY3P05</a:t>
            </a:r>
          </a:p>
          <a:p>
            <a:endParaRPr lang="en-US" altLang="en-US"/>
          </a:p>
        </p:txBody>
      </p:sp>
      <p:sp>
        <p:nvSpPr>
          <p:cNvPr id="646146" name="Rectangle 2"/>
          <p:cNvSpPr>
            <a:spLocks noGrp="1" noChangeArrowheads="1"/>
          </p:cNvSpPr>
          <p:nvPr>
            <p:ph type="title"/>
          </p:nvPr>
        </p:nvSpPr>
        <p:spPr/>
        <p:txBody>
          <a:bodyPr/>
          <a:lstStyle/>
          <a:p>
            <a:r>
              <a:rPr lang="en-US" altLang="en-US"/>
              <a:t>Bohr Model for Hydrogen</a:t>
            </a:r>
          </a:p>
        </p:txBody>
      </p:sp>
      <p:sp>
        <p:nvSpPr>
          <p:cNvPr id="646147" name="Rectangle 3"/>
          <p:cNvSpPr>
            <a:spLocks noGrp="1" noChangeArrowheads="1"/>
          </p:cNvSpPr>
          <p:nvPr>
            <p:ph type="body" idx="4294967295"/>
          </p:nvPr>
        </p:nvSpPr>
        <p:spPr>
          <a:xfrm>
            <a:off x="457200" y="1143000"/>
            <a:ext cx="8229600" cy="4983163"/>
          </a:xfrm>
          <a:prstGeom prst="rect">
            <a:avLst/>
          </a:prstGeom>
        </p:spPr>
        <p:txBody>
          <a:bodyPr/>
          <a:lstStyle/>
          <a:p>
            <a:pPr marL="285750" indent="-285750">
              <a:buFont typeface="Wingdings" panose="05000000000000000000" pitchFamily="2" charset="2"/>
              <a:buChar char="Ø"/>
            </a:pPr>
            <a:r>
              <a:rPr lang="en-US" altLang="en-US" dirty="0"/>
              <a:t>The wavelength of radiation emitted when an electron makes a transition, is (from 4th postulate):</a:t>
            </a:r>
          </a:p>
          <a:p>
            <a:pPr marL="285750" indent="-285750">
              <a:buFont typeface="Wingdings" panose="05000000000000000000" pitchFamily="2" charset="2"/>
              <a:buChar char="Ø"/>
            </a:pPr>
            <a:endParaRPr lang="en-US" altLang="en-US" dirty="0"/>
          </a:p>
          <a:p>
            <a:pPr marL="285750" indent="-285750">
              <a:buFont typeface="Wingdings" panose="05000000000000000000" pitchFamily="2" charset="2"/>
              <a:buChar char="Ø"/>
            </a:pPr>
            <a:endParaRPr lang="en-US" altLang="en-US" dirty="0"/>
          </a:p>
          <a:p>
            <a:r>
              <a:rPr lang="en-US" altLang="en-US" dirty="0" smtClean="0"/>
              <a:t>      or</a:t>
            </a:r>
            <a:r>
              <a:rPr lang="en-US" altLang="en-US" dirty="0"/>
              <a:t>			  </a:t>
            </a:r>
            <a:r>
              <a:rPr lang="en-US" altLang="en-US" i="1" dirty="0"/>
              <a:t>(4)</a:t>
            </a:r>
            <a:endParaRPr lang="en-US" altLang="en-US" dirty="0"/>
          </a:p>
          <a:p>
            <a:pPr marL="285750" indent="-285750">
              <a:buFont typeface="Wingdings" panose="05000000000000000000" pitchFamily="2" charset="2"/>
              <a:buChar char="Ø"/>
            </a:pPr>
            <a:endParaRPr lang="en-US" altLang="en-US" dirty="0"/>
          </a:p>
          <a:p>
            <a:r>
              <a:rPr lang="en-US" altLang="en-US" dirty="0" smtClean="0"/>
              <a:t>     where</a:t>
            </a:r>
            <a:endParaRPr lang="en-US" altLang="en-US" dirty="0"/>
          </a:p>
          <a:p>
            <a:pPr marL="285750" indent="-285750">
              <a:buFont typeface="Wingdings" panose="05000000000000000000" pitchFamily="2" charset="2"/>
              <a:buChar char="Ø"/>
            </a:pPr>
            <a:endParaRPr lang="en-US" altLang="en-US" dirty="0"/>
          </a:p>
          <a:p>
            <a:pPr marL="285750" indent="-285750">
              <a:buFont typeface="Wingdings" panose="05000000000000000000" pitchFamily="2" charset="2"/>
              <a:buChar char="Ø"/>
            </a:pPr>
            <a:r>
              <a:rPr lang="en-US" altLang="en-US" dirty="0" smtClean="0"/>
              <a:t>Essential </a:t>
            </a:r>
            <a:r>
              <a:rPr lang="en-US" altLang="en-US" dirty="0"/>
              <a:t>predictions of Bohr </a:t>
            </a:r>
            <a:r>
              <a:rPr lang="en-US" altLang="en-US" dirty="0" smtClean="0"/>
              <a:t>model  </a:t>
            </a:r>
          </a:p>
          <a:p>
            <a:r>
              <a:rPr lang="en-US" altLang="en-US" dirty="0"/>
              <a:t> </a:t>
            </a:r>
            <a:r>
              <a:rPr lang="en-US" altLang="en-US" dirty="0" smtClean="0"/>
              <a:t>        are </a:t>
            </a:r>
            <a:r>
              <a:rPr lang="en-US" altLang="en-US" dirty="0"/>
              <a:t>contained in Eqns. 3 and 4.</a:t>
            </a:r>
          </a:p>
          <a:p>
            <a:pPr marL="285750" indent="-285750">
              <a:buFont typeface="Wingdings" panose="05000000000000000000" pitchFamily="2" charset="2"/>
              <a:buChar char="Ø"/>
            </a:pPr>
            <a:endParaRPr lang="en-US" altLang="en-US" dirty="0"/>
          </a:p>
          <a:p>
            <a:pPr marL="285750" indent="-285750">
              <a:buFont typeface="Wingdings" panose="05000000000000000000" pitchFamily="2" charset="2"/>
              <a:buChar char="Ø"/>
            </a:pPr>
            <a:endParaRPr lang="en-US" altLang="en-US" dirty="0"/>
          </a:p>
        </p:txBody>
      </p:sp>
      <p:graphicFrame>
        <p:nvGraphicFramePr>
          <p:cNvPr id="646149" name="Object 5"/>
          <p:cNvGraphicFramePr>
            <a:graphicFrameLocks noChangeAspect="1"/>
          </p:cNvGraphicFramePr>
          <p:nvPr>
            <p:extLst>
              <p:ext uri="{D42A27DB-BD31-4B8C-83A1-F6EECF244321}">
                <p14:modId xmlns:p14="http://schemas.microsoft.com/office/powerpoint/2010/main" val="2753088241"/>
              </p:ext>
            </p:extLst>
          </p:nvPr>
        </p:nvGraphicFramePr>
        <p:xfrm>
          <a:off x="2282536" y="1676400"/>
          <a:ext cx="3276600" cy="592138"/>
        </p:xfrm>
        <a:graphic>
          <a:graphicData uri="http://schemas.openxmlformats.org/presentationml/2006/ole">
            <mc:AlternateContent xmlns:mc="http://schemas.openxmlformats.org/markup-compatibility/2006">
              <mc:Choice xmlns:v="urn:schemas-microsoft-com:vml" Requires="v">
                <p:oleObj spid="_x0000_s25635" name="Equation" r:id="rId4" imgW="2743200" imgH="495300" progId="Equation.3">
                  <p:embed/>
                </p:oleObj>
              </mc:Choice>
              <mc:Fallback>
                <p:oleObj name="Equation" r:id="rId4" imgW="27432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36" y="1676400"/>
                        <a:ext cx="3276600" cy="592138"/>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graphicFrame>
        <p:nvGraphicFramePr>
          <p:cNvPr id="646150" name="Object 6"/>
          <p:cNvGraphicFramePr>
            <a:graphicFrameLocks noChangeAspect="1"/>
          </p:cNvGraphicFramePr>
          <p:nvPr>
            <p:extLst>
              <p:ext uri="{D42A27DB-BD31-4B8C-83A1-F6EECF244321}">
                <p14:modId xmlns:p14="http://schemas.microsoft.com/office/powerpoint/2010/main" val="397546683"/>
              </p:ext>
            </p:extLst>
          </p:nvPr>
        </p:nvGraphicFramePr>
        <p:xfrm>
          <a:off x="1444336" y="2677391"/>
          <a:ext cx="1676400" cy="614363"/>
        </p:xfrm>
        <a:graphic>
          <a:graphicData uri="http://schemas.openxmlformats.org/presentationml/2006/ole">
            <mc:AlternateContent xmlns:mc="http://schemas.openxmlformats.org/markup-compatibility/2006">
              <mc:Choice xmlns:v="urn:schemas-microsoft-com:vml" Requires="v">
                <p:oleObj spid="_x0000_s25636" name="Equation" r:id="rId6" imgW="1320800" imgH="482600" progId="Equation.3">
                  <p:embed/>
                </p:oleObj>
              </mc:Choice>
              <mc:Fallback>
                <p:oleObj name="Equation" r:id="rId6" imgW="13208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336" y="2677391"/>
                        <a:ext cx="1676400" cy="614363"/>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graphicFrame>
        <p:nvGraphicFramePr>
          <p:cNvPr id="646151" name="Object 7"/>
          <p:cNvGraphicFramePr>
            <a:graphicFrameLocks noChangeAspect="1"/>
          </p:cNvGraphicFramePr>
          <p:nvPr>
            <p:extLst>
              <p:ext uri="{D42A27DB-BD31-4B8C-83A1-F6EECF244321}">
                <p14:modId xmlns:p14="http://schemas.microsoft.com/office/powerpoint/2010/main" val="3252573251"/>
              </p:ext>
            </p:extLst>
          </p:nvPr>
        </p:nvGraphicFramePr>
        <p:xfrm>
          <a:off x="1563399" y="3505200"/>
          <a:ext cx="1595437" cy="614363"/>
        </p:xfrm>
        <a:graphic>
          <a:graphicData uri="http://schemas.openxmlformats.org/presentationml/2006/ole">
            <mc:AlternateContent xmlns:mc="http://schemas.openxmlformats.org/markup-compatibility/2006">
              <mc:Choice xmlns:v="urn:schemas-microsoft-com:vml" Requires="v">
                <p:oleObj spid="_x0000_s25637" name="Equation" r:id="rId8" imgW="1257300" imgH="482600" progId="Equation.3">
                  <p:embed/>
                </p:oleObj>
              </mc:Choice>
              <mc:Fallback>
                <p:oleObj name="Equation" r:id="rId8" imgW="1257300" imgH="482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3399" y="3505200"/>
                        <a:ext cx="1595437" cy="614363"/>
                      </a:xfrm>
                      <a:prstGeom prst="rect">
                        <a:avLst/>
                      </a:prstGeom>
                      <a:gradFill>
                        <a:gsLst>
                          <a:gs pos="0">
                            <a:srgbClr val="03D4A8"/>
                          </a:gs>
                          <a:gs pos="30850">
                            <a:srgbClr val="1DCDE1"/>
                          </a:gs>
                          <a:gs pos="1000">
                            <a:schemeClr val="bg1">
                              <a:lumMod val="50000"/>
                              <a:lumOff val="50000"/>
                            </a:schemeClr>
                          </a:gs>
                          <a:gs pos="75000">
                            <a:srgbClr val="0087E6"/>
                          </a:gs>
                          <a:gs pos="100000">
                            <a:srgbClr val="005CBF"/>
                          </a:gs>
                        </a:gsLst>
                        <a:lin ang="5400000" scaled="0"/>
                      </a:gradFill>
                      <a:ln>
                        <a:noFill/>
                      </a:ln>
                      <a:effectLst/>
                      <a:extLst/>
                    </p:spPr>
                  </p:pic>
                </p:oleObj>
              </mc:Fallback>
            </mc:AlternateContent>
          </a:graphicData>
        </a:graphic>
      </p:graphicFrame>
      <p:sp>
        <p:nvSpPr>
          <p:cNvPr id="646152" name="Rectangle 8"/>
          <p:cNvSpPr>
            <a:spLocks noChangeArrowheads="1"/>
          </p:cNvSpPr>
          <p:nvPr/>
        </p:nvSpPr>
        <p:spPr bwMode="auto">
          <a:xfrm>
            <a:off x="1406236" y="2601191"/>
            <a:ext cx="1752600" cy="685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6154" name="Picture 10" descr="hydsp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362200"/>
            <a:ext cx="3934691" cy="3962400"/>
          </a:xfrm>
          <a:prstGeom prst="rect">
            <a:avLst/>
          </a:prstGeom>
          <a:gradFill>
            <a:gsLst>
              <a:gs pos="0">
                <a:srgbClr val="FFEFD1"/>
              </a:gs>
              <a:gs pos="64999">
                <a:srgbClr val="F0EBD5"/>
              </a:gs>
              <a:gs pos="100000">
                <a:srgbClr val="D1C39F"/>
              </a:gs>
            </a:gsLst>
            <a:lin ang="5400000" scaled="0"/>
          </a:gradFill>
          <a:extLst/>
        </p:spPr>
      </p:pic>
    </p:spTree>
    <p:extLst>
      <p:ext uri="{BB962C8B-B14F-4D97-AF65-F5344CB8AC3E}">
        <p14:creationId xmlns:p14="http://schemas.microsoft.com/office/powerpoint/2010/main" val="224263323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57102675-6053-4D4D-A4CE-3B85890BD2BA}" type="slidenum">
              <a:rPr lang="en-US"/>
              <a:pPr defTabSz="867596"/>
              <a:t>59</a:t>
            </a:fld>
            <a:endParaRPr lang="en-US"/>
          </a:p>
        </p:txBody>
      </p:sp>
      <p:sp>
        <p:nvSpPr>
          <p:cNvPr id="10244" name="Rectangle 2"/>
          <p:cNvSpPr>
            <a:spLocks noGrp="1" noChangeArrowheads="1"/>
          </p:cNvSpPr>
          <p:nvPr>
            <p:ph type="title"/>
          </p:nvPr>
        </p:nvSpPr>
        <p:spPr/>
        <p:txBody>
          <a:bodyPr>
            <a:normAutofit/>
          </a:bodyPr>
          <a:lstStyle/>
          <a:p>
            <a:pPr algn="l" eaLnBrk="1" hangingPunct="1"/>
            <a:r>
              <a:rPr lang="en-US" b="1" dirty="0" smtClean="0"/>
              <a:t>			LASER</a:t>
            </a:r>
            <a:endParaRPr lang="en-US" b="1" dirty="0"/>
          </a:p>
        </p:txBody>
      </p:sp>
      <p:sp>
        <p:nvSpPr>
          <p:cNvPr id="4100" name="Rectangle 4"/>
          <p:cNvSpPr>
            <a:spLocks noGrp="1" noChangeArrowheads="1"/>
          </p:cNvSpPr>
          <p:nvPr>
            <p:ph type="body" idx="4294967295"/>
          </p:nvPr>
        </p:nvSpPr>
        <p:spPr>
          <a:xfrm>
            <a:off x="456046" y="2437280"/>
            <a:ext cx="8231909" cy="2821081"/>
          </a:xfrm>
          <a:prstGeom prst="rect">
            <a:avLst/>
          </a:prstGeom>
          <a:noFill/>
        </p:spPr>
        <p:txBody>
          <a:bodyPr lIns="82058" tIns="41029" rIns="82058" bIns="41029">
            <a:normAutofit fontScale="92500" lnSpcReduction="20000"/>
          </a:bodyPr>
          <a:lstStyle/>
          <a:p>
            <a:pPr marL="342900" indent="-342900" eaLnBrk="1" hangingPunct="1">
              <a:lnSpc>
                <a:spcPct val="80000"/>
              </a:lnSpc>
              <a:buFont typeface="Wingdings" panose="05000000000000000000" pitchFamily="2" charset="2"/>
              <a:buChar char="Ø"/>
            </a:pPr>
            <a:r>
              <a:rPr lang="en-US" sz="2500" dirty="0"/>
              <a:t>An optical source that emits photons in a coherent beam.</a:t>
            </a:r>
          </a:p>
          <a:p>
            <a:pPr marL="342900" indent="-342900" eaLnBrk="1" hangingPunct="1">
              <a:lnSpc>
                <a:spcPct val="80000"/>
              </a:lnSpc>
              <a:buFont typeface="Wingdings" panose="05000000000000000000" pitchFamily="2" charset="2"/>
              <a:buChar char="Ø"/>
            </a:pPr>
            <a:endParaRPr lang="en-US" sz="2500" dirty="0"/>
          </a:p>
          <a:p>
            <a:pPr marL="342900" indent="-342900" algn="just" eaLnBrk="1" hangingPunct="1">
              <a:lnSpc>
                <a:spcPct val="80000"/>
              </a:lnSpc>
              <a:buFont typeface="Wingdings" panose="05000000000000000000" pitchFamily="2" charset="2"/>
              <a:buChar char="Ø"/>
            </a:pPr>
            <a:r>
              <a:rPr lang="en-US" sz="2500" dirty="0"/>
              <a:t>In analogy with optical lasers, a device which produces any particles or electromagnetic radiations in a coherent state is called “Laser”, e.g., Atom Laser.</a:t>
            </a:r>
          </a:p>
          <a:p>
            <a:pPr marL="342900" indent="-342900" algn="just" eaLnBrk="1" hangingPunct="1">
              <a:lnSpc>
                <a:spcPct val="80000"/>
              </a:lnSpc>
              <a:buFont typeface="Wingdings" panose="05000000000000000000" pitchFamily="2" charset="2"/>
              <a:buChar char="Ø"/>
            </a:pPr>
            <a:endParaRPr lang="en-US" sz="2500" dirty="0"/>
          </a:p>
          <a:p>
            <a:pPr marL="342900" indent="-342900" algn="just" eaLnBrk="1" hangingPunct="1">
              <a:lnSpc>
                <a:spcPct val="80000"/>
              </a:lnSpc>
              <a:buFont typeface="Wingdings" panose="05000000000000000000" pitchFamily="2" charset="2"/>
              <a:buChar char="Ø"/>
            </a:pPr>
            <a:r>
              <a:rPr lang="en-US" sz="2500" dirty="0"/>
              <a:t>In most cases “laser” refers to a source of coherent photons i.e., light or other electromagnetic radiations. It is not limited to photons in the visible spectrum. There are x-rays, infrared, UV  lasers etc.</a:t>
            </a:r>
          </a:p>
        </p:txBody>
      </p:sp>
      <p:sp>
        <p:nvSpPr>
          <p:cNvPr id="4101" name="Text Box 5"/>
          <p:cNvSpPr txBox="1">
            <a:spLocks noChangeArrowheads="1"/>
          </p:cNvSpPr>
          <p:nvPr/>
        </p:nvSpPr>
        <p:spPr bwMode="auto">
          <a:xfrm>
            <a:off x="834159" y="1476375"/>
            <a:ext cx="6795584" cy="764700"/>
          </a:xfrm>
          <a:prstGeom prst="rect">
            <a:avLst/>
          </a:prstGeom>
          <a:noFill/>
          <a:ln w="9525">
            <a:noFill/>
            <a:miter lim="800000"/>
            <a:headEnd/>
            <a:tailEnd/>
          </a:ln>
        </p:spPr>
        <p:txBody>
          <a:bodyPr wrap="none" lIns="86744" tIns="43372" rIns="86744" bIns="43372">
            <a:spAutoFit/>
          </a:bodyPr>
          <a:lstStyle/>
          <a:p>
            <a:pPr defTabSz="867596"/>
            <a:endParaRPr lang="en-US" sz="2200" b="1" dirty="0">
              <a:solidFill>
                <a:srgbClr val="CC0000"/>
              </a:solidFill>
            </a:endParaRPr>
          </a:p>
          <a:p>
            <a:pPr defTabSz="867596"/>
            <a:r>
              <a:rPr lang="en-US" sz="2200" b="1" dirty="0">
                <a:solidFill>
                  <a:srgbClr val="CC0000"/>
                </a:solidFill>
              </a:rPr>
              <a:t>L</a:t>
            </a:r>
            <a:r>
              <a:rPr lang="en-US" sz="2200" dirty="0">
                <a:solidFill>
                  <a:srgbClr val="CC0000"/>
                </a:solidFill>
              </a:rPr>
              <a:t>ight </a:t>
            </a:r>
            <a:r>
              <a:rPr lang="en-US" sz="2200" b="1" dirty="0">
                <a:solidFill>
                  <a:srgbClr val="CC0000"/>
                </a:solidFill>
              </a:rPr>
              <a:t>A</a:t>
            </a:r>
            <a:r>
              <a:rPr lang="en-US" sz="2200" dirty="0">
                <a:solidFill>
                  <a:srgbClr val="CC0000"/>
                </a:solidFill>
              </a:rPr>
              <a:t>mplification by </a:t>
            </a:r>
            <a:r>
              <a:rPr lang="en-US" sz="2200" b="1" dirty="0">
                <a:solidFill>
                  <a:srgbClr val="CC0000"/>
                </a:solidFill>
              </a:rPr>
              <a:t>S</a:t>
            </a:r>
            <a:r>
              <a:rPr lang="en-US" sz="2200" dirty="0">
                <a:solidFill>
                  <a:srgbClr val="CC0000"/>
                </a:solidFill>
              </a:rPr>
              <a:t>timulated </a:t>
            </a:r>
            <a:r>
              <a:rPr lang="en-US" sz="2200" b="1" dirty="0">
                <a:solidFill>
                  <a:srgbClr val="CC0000"/>
                </a:solidFill>
              </a:rPr>
              <a:t>E</a:t>
            </a:r>
            <a:r>
              <a:rPr lang="en-US" sz="2200" dirty="0">
                <a:solidFill>
                  <a:srgbClr val="CC0000"/>
                </a:solidFill>
              </a:rPr>
              <a:t>mission of</a:t>
            </a:r>
            <a:r>
              <a:rPr lang="en-US" sz="2200" b="1" dirty="0">
                <a:solidFill>
                  <a:srgbClr val="CC0000"/>
                </a:solidFill>
              </a:rPr>
              <a:t> R</a:t>
            </a:r>
            <a:r>
              <a:rPr lang="en-US" sz="2200" dirty="0">
                <a:solidFill>
                  <a:srgbClr val="CC0000"/>
                </a:solidFill>
              </a:rPr>
              <a:t>adiation.</a:t>
            </a:r>
          </a:p>
        </p:txBody>
      </p:sp>
    </p:spTree>
    <p:extLst>
      <p:ext uri="{BB962C8B-B14F-4D97-AF65-F5344CB8AC3E}">
        <p14:creationId xmlns:p14="http://schemas.microsoft.com/office/powerpoint/2010/main" val="2586824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box(in)">
                                      <p:cBhvr>
                                        <p:cTn id="12" dur="500"/>
                                        <p:tgtEl>
                                          <p:spTgt spid="4100">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box(in)">
                                      <p:cBhvr>
                                        <p:cTn id="15" dur="500"/>
                                        <p:tgtEl>
                                          <p:spTgt spid="4100">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100">
                                            <p:txEl>
                                              <p:pRg st="4" end="4"/>
                                            </p:txEl>
                                          </p:spTgt>
                                        </p:tgtEl>
                                        <p:attrNameLst>
                                          <p:attrName>style.visibility</p:attrName>
                                        </p:attrNameLst>
                                      </p:cBhvr>
                                      <p:to>
                                        <p:strVal val="visible"/>
                                      </p:to>
                                    </p:set>
                                    <p:animEffect transition="in" filter="box(in)">
                                      <p:cBhvr>
                                        <p:cTn id="18"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allAtOnce"/>
      <p:bldP spid="4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38200" y="1524000"/>
            <a:ext cx="7408333" cy="4953000"/>
          </a:xfrm>
        </p:spPr>
        <p:txBody>
          <a:bodyPr>
            <a:noAutofit/>
          </a:bodyPr>
          <a:lstStyle/>
          <a:p>
            <a:pPr marL="457200" indent="-457200" algn="just">
              <a:buFont typeface="Arial" panose="020B0604020202020204" pitchFamily="34" charset="0"/>
              <a:buChar char="•"/>
            </a:pPr>
            <a:r>
              <a:rPr lang="en-US" altLang="en-US" sz="2800" dirty="0"/>
              <a:t>Extension of Maser principle to optical region was proposed by </a:t>
            </a:r>
            <a:r>
              <a:rPr lang="en-US" altLang="en-US" sz="2800" dirty="0" err="1"/>
              <a:t>Schalow</a:t>
            </a:r>
            <a:r>
              <a:rPr lang="en-US" altLang="en-US" sz="2800" dirty="0"/>
              <a:t> and Townes in 1958.</a:t>
            </a:r>
          </a:p>
          <a:p>
            <a:pPr marL="457200" indent="-457200" algn="just">
              <a:buFont typeface="Arial" panose="020B0604020202020204" pitchFamily="34" charset="0"/>
              <a:buChar char="•"/>
            </a:pPr>
            <a:r>
              <a:rPr lang="en-US" altLang="en-US" sz="2800" dirty="0"/>
              <a:t>First laser ( ruby- Alumina) was built by </a:t>
            </a:r>
            <a:r>
              <a:rPr lang="en-US" altLang="en-US" sz="2800" dirty="0" err="1"/>
              <a:t>Maiman</a:t>
            </a:r>
            <a:r>
              <a:rPr lang="en-US" altLang="en-US" sz="2800" dirty="0"/>
              <a:t> in 1960. It was pulsed laser.</a:t>
            </a:r>
          </a:p>
          <a:p>
            <a:pPr marL="457200" indent="-457200" algn="just">
              <a:buFont typeface="Arial" panose="020B0604020202020204" pitchFamily="34" charset="0"/>
              <a:buChar char="•"/>
            </a:pPr>
            <a:r>
              <a:rPr lang="en-US" altLang="en-US" sz="2800" dirty="0"/>
              <a:t>First CW ( He-Ne) laser was built by </a:t>
            </a:r>
            <a:r>
              <a:rPr lang="en-US" altLang="en-US" sz="2800" dirty="0" err="1"/>
              <a:t>Javan</a:t>
            </a:r>
            <a:r>
              <a:rPr lang="en-US" altLang="en-US" sz="2800" dirty="0"/>
              <a:t>.</a:t>
            </a:r>
          </a:p>
          <a:p>
            <a:pPr marL="457200" indent="-457200" algn="just">
              <a:buFont typeface="Arial" panose="020B0604020202020204" pitchFamily="34" charset="0"/>
              <a:buChar char="•"/>
            </a:pPr>
            <a:r>
              <a:rPr lang="en-US" altLang="en-US" sz="2800" dirty="0"/>
              <a:t>We think of Laser as emitting visible light, but laser principle is valid through much of the electromagnetic spectrum.</a:t>
            </a:r>
          </a:p>
          <a:p>
            <a:pPr marL="457200" indent="-457200" algn="just">
              <a:buFont typeface="Arial" panose="020B0604020202020204" pitchFamily="34" charset="0"/>
              <a:buChar char="•"/>
            </a:pPr>
            <a:r>
              <a:rPr lang="en-US" altLang="en-US" sz="2800" dirty="0"/>
              <a:t>Lasers range from Infrared to soft X-rays region.</a:t>
            </a:r>
          </a:p>
          <a:p>
            <a:pPr marL="457200" indent="-457200">
              <a:buFont typeface="Arial" panose="020B0604020202020204" pitchFamily="34" charset="0"/>
              <a:buChar char="•"/>
            </a:pPr>
            <a:endParaRPr lang="en-US" sz="2800" dirty="0"/>
          </a:p>
        </p:txBody>
      </p:sp>
      <p:sp>
        <p:nvSpPr>
          <p:cNvPr id="3" name="Title 2"/>
          <p:cNvSpPr>
            <a:spLocks noGrp="1"/>
          </p:cNvSpPr>
          <p:nvPr>
            <p:ph type="title"/>
          </p:nvPr>
        </p:nvSpPr>
        <p:spPr/>
        <p:txBody>
          <a:bodyPr/>
          <a:lstStyle/>
          <a:p>
            <a:r>
              <a:rPr lang="en-US" altLang="en-US" dirty="0"/>
              <a:t>Historical sketch 2</a:t>
            </a:r>
            <a:endParaRPr lang="en-US" dirty="0"/>
          </a:p>
        </p:txBody>
      </p:sp>
    </p:spTree>
    <p:extLst>
      <p:ext uri="{BB962C8B-B14F-4D97-AF65-F5344CB8AC3E}">
        <p14:creationId xmlns:p14="http://schemas.microsoft.com/office/powerpoint/2010/main" val="13461752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5E7CA8D7-E7A5-47DC-B409-525CFBD0A9C3}" type="slidenum">
              <a:rPr lang="en-US"/>
              <a:pPr defTabSz="867596"/>
              <a:t>60</a:t>
            </a:fld>
            <a:endParaRPr lang="en-US"/>
          </a:p>
        </p:txBody>
      </p:sp>
      <p:sp>
        <p:nvSpPr>
          <p:cNvPr id="11268" name="Rectangle 2"/>
          <p:cNvSpPr>
            <a:spLocks noGrp="1" noChangeArrowheads="1"/>
          </p:cNvSpPr>
          <p:nvPr>
            <p:ph type="title"/>
          </p:nvPr>
        </p:nvSpPr>
        <p:spPr/>
        <p:txBody>
          <a:bodyPr/>
          <a:lstStyle/>
          <a:p>
            <a:pPr algn="l" eaLnBrk="1" hangingPunct="1"/>
            <a:r>
              <a:rPr lang="en-US" sz="3200" b="1" dirty="0" smtClean="0"/>
              <a:t>	Properties </a:t>
            </a:r>
            <a:r>
              <a:rPr lang="en-US" sz="3200" b="1" dirty="0"/>
              <a:t>of Laser Light</a:t>
            </a:r>
          </a:p>
        </p:txBody>
      </p:sp>
      <p:sp>
        <p:nvSpPr>
          <p:cNvPr id="11269" name="Rectangle 3"/>
          <p:cNvSpPr>
            <a:spLocks noGrp="1" noChangeArrowheads="1"/>
          </p:cNvSpPr>
          <p:nvPr>
            <p:ph type="body" idx="4294967295"/>
          </p:nvPr>
        </p:nvSpPr>
        <p:spPr>
          <a:xfrm>
            <a:off x="456046" y="1599640"/>
            <a:ext cx="8231909" cy="4525776"/>
          </a:xfrm>
          <a:prstGeom prst="rect">
            <a:avLst/>
          </a:prstGeom>
          <a:noFill/>
        </p:spPr>
        <p:txBody>
          <a:bodyPr lIns="82058" tIns="41029" rIns="82058" bIns="41029"/>
          <a:lstStyle/>
          <a:p>
            <a:pPr marL="433085" indent="-433085" algn="just">
              <a:lnSpc>
                <a:spcPct val="80000"/>
              </a:lnSpc>
              <a:buFont typeface="Wingdings" panose="05000000000000000000" pitchFamily="2" charset="2"/>
              <a:buChar char="Ø"/>
            </a:pPr>
            <a:r>
              <a:rPr lang="en-US" sz="2200" dirty="0"/>
              <a:t>The light emitted from a laser is </a:t>
            </a:r>
            <a:r>
              <a:rPr lang="en-US" sz="2200" b="1" i="1" dirty="0">
                <a:solidFill>
                  <a:srgbClr val="CC0000"/>
                </a:solidFill>
              </a:rPr>
              <a:t>monochromatic</a:t>
            </a:r>
            <a:r>
              <a:rPr lang="en-US" sz="2200" dirty="0"/>
              <a:t>, that is, it is of one color/wavelength. In contrast, ordinary white light is a combination of many colors (or wavelengths) of light. </a:t>
            </a:r>
          </a:p>
          <a:p>
            <a:pPr marL="433085" indent="-433085" algn="just">
              <a:lnSpc>
                <a:spcPct val="80000"/>
              </a:lnSpc>
              <a:buFont typeface="Wingdings" panose="05000000000000000000" pitchFamily="2" charset="2"/>
              <a:buChar char="Ø"/>
            </a:pPr>
            <a:endParaRPr lang="en-US" sz="2200" dirty="0"/>
          </a:p>
          <a:p>
            <a:pPr marL="433085" indent="-433085" algn="just">
              <a:lnSpc>
                <a:spcPct val="80000"/>
              </a:lnSpc>
              <a:buFont typeface="Wingdings" panose="05000000000000000000" pitchFamily="2" charset="2"/>
              <a:buChar char="Ø"/>
            </a:pPr>
            <a:r>
              <a:rPr lang="en-US" sz="2200" dirty="0"/>
              <a:t>Lasers emit light that is highly </a:t>
            </a:r>
            <a:r>
              <a:rPr lang="en-US" sz="2200" b="1" i="1" dirty="0">
                <a:solidFill>
                  <a:srgbClr val="CC0000"/>
                </a:solidFill>
              </a:rPr>
              <a:t>directional</a:t>
            </a:r>
            <a:r>
              <a:rPr lang="en-US" sz="2200" dirty="0"/>
              <a:t>, that is, laser light is emitted as a relatively narrow beam in a specific direction. Ordinary light, such as from a light bulb, is emitted in many directions away from the source. </a:t>
            </a:r>
          </a:p>
          <a:p>
            <a:pPr marL="433085" indent="-433085" algn="just">
              <a:lnSpc>
                <a:spcPct val="80000"/>
              </a:lnSpc>
              <a:buFont typeface="Wingdings" panose="05000000000000000000" pitchFamily="2" charset="2"/>
              <a:buChar char="Ø"/>
            </a:pPr>
            <a:endParaRPr lang="en-US" sz="2200" dirty="0"/>
          </a:p>
          <a:p>
            <a:pPr marL="433085" indent="-433085" algn="just">
              <a:lnSpc>
                <a:spcPct val="80000"/>
              </a:lnSpc>
              <a:buFont typeface="Wingdings" panose="05000000000000000000" pitchFamily="2" charset="2"/>
              <a:buChar char="Ø"/>
            </a:pPr>
            <a:r>
              <a:rPr lang="en-US" sz="2200" dirty="0"/>
              <a:t>The light from a laser is said to be </a:t>
            </a:r>
            <a:r>
              <a:rPr lang="en-US" sz="2200" b="1" i="1" dirty="0">
                <a:solidFill>
                  <a:srgbClr val="CC0000"/>
                </a:solidFill>
              </a:rPr>
              <a:t>coherent</a:t>
            </a:r>
            <a:r>
              <a:rPr lang="en-US" sz="2200" dirty="0"/>
              <a:t>, which means that the wavelengths of the laser light are in phase in space and time. Ordinary light can be a mixture of many wavelengths. </a:t>
            </a:r>
          </a:p>
          <a:p>
            <a:pPr marL="433085" indent="-433085" algn="just">
              <a:lnSpc>
                <a:spcPct val="80000"/>
              </a:lnSpc>
              <a:buFont typeface="Wingdings" panose="05000000000000000000" pitchFamily="2" charset="2"/>
              <a:buChar char="Ø"/>
            </a:pPr>
            <a:endParaRPr lang="en-US" sz="2200" dirty="0"/>
          </a:p>
        </p:txBody>
      </p:sp>
    </p:spTree>
    <p:extLst>
      <p:ext uri="{BB962C8B-B14F-4D97-AF65-F5344CB8AC3E}">
        <p14:creationId xmlns:p14="http://schemas.microsoft.com/office/powerpoint/2010/main" val="117709629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6"/>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3DAF9C22-29E1-4EAC-9634-A54787D4C372}" type="slidenum">
              <a:rPr lang="en-US"/>
              <a:pPr defTabSz="867596"/>
              <a:t>61</a:t>
            </a:fld>
            <a:endParaRPr lang="en-US"/>
          </a:p>
        </p:txBody>
      </p:sp>
      <p:sp>
        <p:nvSpPr>
          <p:cNvPr id="1030" name="Rectangle 2"/>
          <p:cNvSpPr>
            <a:spLocks noGrp="1" noChangeArrowheads="1"/>
          </p:cNvSpPr>
          <p:nvPr>
            <p:ph type="title"/>
          </p:nvPr>
        </p:nvSpPr>
        <p:spPr>
          <a:xfrm>
            <a:off x="762000" y="470647"/>
            <a:ext cx="8231909" cy="1143000"/>
          </a:xfrm>
        </p:spPr>
        <p:txBody>
          <a:bodyPr/>
          <a:lstStyle/>
          <a:p>
            <a:pPr algn="l" eaLnBrk="1" hangingPunct="1"/>
            <a:r>
              <a:rPr lang="en-US" sz="3200" b="1" dirty="0"/>
              <a:t>Ordinary Light vs. Laser Light</a:t>
            </a:r>
          </a:p>
        </p:txBody>
      </p:sp>
      <p:grpSp>
        <p:nvGrpSpPr>
          <p:cNvPr id="1031" name="Group 3"/>
          <p:cNvGrpSpPr>
            <a:grpSpLocks/>
          </p:cNvGrpSpPr>
          <p:nvPr/>
        </p:nvGrpSpPr>
        <p:grpSpPr bwMode="auto">
          <a:xfrm>
            <a:off x="1448955" y="2134721"/>
            <a:ext cx="1895761" cy="2539074"/>
            <a:chOff x="912" y="1344"/>
            <a:chExt cx="1194" cy="1599"/>
          </a:xfrm>
        </p:grpSpPr>
        <p:graphicFrame>
          <p:nvGraphicFramePr>
            <p:cNvPr id="1027" name="Object 4"/>
            <p:cNvGraphicFramePr>
              <a:graphicFrameLocks noChangeAspect="1"/>
            </p:cNvGraphicFramePr>
            <p:nvPr>
              <p:extLst>
                <p:ext uri="{D42A27DB-BD31-4B8C-83A1-F6EECF244321}">
                  <p14:modId xmlns:p14="http://schemas.microsoft.com/office/powerpoint/2010/main" val="1253487879"/>
                </p:ext>
              </p:extLst>
            </p:nvPr>
          </p:nvGraphicFramePr>
          <p:xfrm>
            <a:off x="960" y="1344"/>
            <a:ext cx="1044" cy="1116"/>
          </p:xfrm>
          <a:graphic>
            <a:graphicData uri="http://schemas.openxmlformats.org/presentationml/2006/ole">
              <mc:AlternateContent xmlns:mc="http://schemas.openxmlformats.org/markup-compatibility/2006">
                <mc:Choice xmlns:v="urn:schemas-microsoft-com:vml" Requires="v">
                  <p:oleObj spid="_x0000_s30737" name="Bitmap Image" r:id="rId4" imgW="1657440" imgH="1771560" progId="Paint.Picture">
                    <p:embed/>
                  </p:oleObj>
                </mc:Choice>
                <mc:Fallback>
                  <p:oleObj name="Bitmap Image" r:id="rId4" imgW="1657440" imgH="1771560" progId="Paint.Picture">
                    <p:embed/>
                    <p:pic>
                      <p:nvPicPr>
                        <p:cNvPr id="0" name=""/>
                        <p:cNvPicPr>
                          <a:picLocks noChangeAspect="1" noChangeArrowheads="1"/>
                        </p:cNvPicPr>
                        <p:nvPr/>
                      </p:nvPicPr>
                      <p:blipFill>
                        <a:blip r:embed="rId5"/>
                        <a:srcRect/>
                        <a:stretch>
                          <a:fillRect/>
                        </a:stretch>
                      </p:blipFill>
                      <p:spPr bwMode="auto">
                        <a:xfrm>
                          <a:off x="960" y="1344"/>
                          <a:ext cx="1044" cy="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Text Box 5"/>
            <p:cNvSpPr txBox="1">
              <a:spLocks noChangeArrowheads="1"/>
            </p:cNvSpPr>
            <p:nvPr/>
          </p:nvSpPr>
          <p:spPr bwMode="auto">
            <a:xfrm>
              <a:off x="912" y="2668"/>
              <a:ext cx="1194" cy="275"/>
            </a:xfrm>
            <a:prstGeom prst="rect">
              <a:avLst/>
            </a:prstGeom>
            <a:noFill/>
            <a:ln w="9525">
              <a:noFill/>
              <a:miter lim="800000"/>
              <a:headEnd/>
              <a:tailEnd/>
            </a:ln>
          </p:spPr>
          <p:txBody>
            <a:bodyPr wrap="none" lIns="96661" tIns="48331" rIns="96661" bIns="48331">
              <a:spAutoFit/>
            </a:bodyPr>
            <a:lstStyle/>
            <a:p>
              <a:pPr defTabSz="867596"/>
              <a:r>
                <a:rPr lang="en-US" sz="2200" dirty="0"/>
                <a:t>Ordinary Light</a:t>
              </a:r>
            </a:p>
          </p:txBody>
        </p:sp>
      </p:grpSp>
      <p:grpSp>
        <p:nvGrpSpPr>
          <p:cNvPr id="3" name="Group 6"/>
          <p:cNvGrpSpPr>
            <a:grpSpLocks/>
          </p:cNvGrpSpPr>
          <p:nvPr/>
        </p:nvGrpSpPr>
        <p:grpSpPr bwMode="auto">
          <a:xfrm>
            <a:off x="3810000" y="2134721"/>
            <a:ext cx="4647045" cy="2223255"/>
            <a:chOff x="2400" y="1344"/>
            <a:chExt cx="2928" cy="1644"/>
          </a:xfrm>
        </p:grpSpPr>
        <p:graphicFrame>
          <p:nvGraphicFramePr>
            <p:cNvPr id="1026" name="Object 7"/>
            <p:cNvGraphicFramePr>
              <a:graphicFrameLocks noChangeAspect="1"/>
            </p:cNvGraphicFramePr>
            <p:nvPr/>
          </p:nvGraphicFramePr>
          <p:xfrm>
            <a:off x="2400" y="1344"/>
            <a:ext cx="2928" cy="1204"/>
          </p:xfrm>
          <a:graphic>
            <a:graphicData uri="http://schemas.openxmlformats.org/presentationml/2006/ole">
              <mc:AlternateContent xmlns:mc="http://schemas.openxmlformats.org/markup-compatibility/2006">
                <mc:Choice xmlns:v="urn:schemas-microsoft-com:vml" Requires="v">
                  <p:oleObj spid="_x0000_s30738" name="Bitmap Image" r:id="rId6" imgW="4401164" imgH="1809524" progId="PBrush">
                    <p:embed/>
                  </p:oleObj>
                </mc:Choice>
                <mc:Fallback>
                  <p:oleObj name="Bitmap Image" r:id="rId6" imgW="4401164" imgH="1809524"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1344"/>
                          <a:ext cx="2928" cy="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8"/>
            <p:cNvSpPr txBox="1">
              <a:spLocks noChangeArrowheads="1"/>
            </p:cNvSpPr>
            <p:nvPr/>
          </p:nvSpPr>
          <p:spPr bwMode="auto">
            <a:xfrm>
              <a:off x="3312" y="2665"/>
              <a:ext cx="943" cy="323"/>
            </a:xfrm>
            <a:prstGeom prst="rect">
              <a:avLst/>
            </a:prstGeom>
            <a:noFill/>
            <a:ln w="9525">
              <a:noFill/>
              <a:miter lim="800000"/>
              <a:headEnd/>
              <a:tailEnd/>
            </a:ln>
          </p:spPr>
          <p:txBody>
            <a:bodyPr wrap="none" lIns="96661" tIns="48331" rIns="96661" bIns="48331">
              <a:spAutoFit/>
            </a:bodyPr>
            <a:lstStyle/>
            <a:p>
              <a:pPr defTabSz="867596"/>
              <a:r>
                <a:rPr lang="en-US" sz="2200"/>
                <a:t>Laser Light</a:t>
              </a:r>
            </a:p>
          </p:txBody>
        </p:sp>
      </p:grpSp>
    </p:spTree>
    <p:extLst>
      <p:ext uri="{BB962C8B-B14F-4D97-AF65-F5344CB8AC3E}">
        <p14:creationId xmlns:p14="http://schemas.microsoft.com/office/powerpoint/2010/main" val="1531823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B29B9D68-7B0E-484B-BAA6-FE5FB54B6FEF}" type="slidenum">
              <a:rPr lang="en-US"/>
              <a:pPr defTabSz="867596"/>
              <a:t>62</a:t>
            </a:fld>
            <a:endParaRPr lang="en-US"/>
          </a:p>
        </p:txBody>
      </p:sp>
      <p:sp>
        <p:nvSpPr>
          <p:cNvPr id="2053" name="Rectangle 2"/>
          <p:cNvSpPr>
            <a:spLocks noGrp="1" noChangeArrowheads="1"/>
          </p:cNvSpPr>
          <p:nvPr>
            <p:ph type="title"/>
          </p:nvPr>
        </p:nvSpPr>
        <p:spPr/>
        <p:txBody>
          <a:bodyPr/>
          <a:lstStyle/>
          <a:p>
            <a:pPr algn="l" eaLnBrk="1" hangingPunct="1"/>
            <a:r>
              <a:rPr lang="en-US" sz="3200" b="1" dirty="0"/>
              <a:t>Basic Components of Laser</a:t>
            </a:r>
            <a:r>
              <a:rPr lang="en-US" sz="3400" dirty="0"/>
              <a:t>               1</a:t>
            </a:r>
          </a:p>
        </p:txBody>
      </p:sp>
      <p:sp>
        <p:nvSpPr>
          <p:cNvPr id="2054" name="Text Box 4"/>
          <p:cNvSpPr>
            <a:spLocks noGrp="1" noChangeArrowheads="1"/>
          </p:cNvSpPr>
          <p:nvPr>
            <p:ph type="body" idx="4294967295"/>
          </p:nvPr>
        </p:nvSpPr>
        <p:spPr>
          <a:xfrm>
            <a:off x="484909" y="1277471"/>
            <a:ext cx="8231909" cy="1858776"/>
          </a:xfrm>
          <a:prstGeom prst="rect">
            <a:avLst/>
          </a:prstGeom>
          <a:noFill/>
        </p:spPr>
        <p:txBody>
          <a:bodyPr lIns="82058" tIns="41029" rIns="82058" bIns="41029"/>
          <a:lstStyle/>
          <a:p>
            <a:pPr marL="433085" indent="-433085">
              <a:lnSpc>
                <a:spcPct val="80000"/>
              </a:lnSpc>
            </a:pPr>
            <a:r>
              <a:rPr lang="en-US" sz="2200" dirty="0"/>
              <a:t>Laser system consists of three important parts.</a:t>
            </a:r>
          </a:p>
          <a:p>
            <a:pPr marL="433085" indent="-433085">
              <a:lnSpc>
                <a:spcPct val="80000"/>
              </a:lnSpc>
              <a:buClr>
                <a:schemeClr val="tx1"/>
              </a:buClr>
              <a:buFontTx/>
              <a:buAutoNum type="arabicPeriod"/>
            </a:pPr>
            <a:r>
              <a:rPr lang="en-US" sz="2200" dirty="0"/>
              <a:t>Active medium or laser medium</a:t>
            </a:r>
          </a:p>
          <a:p>
            <a:pPr marL="433085" indent="-433085">
              <a:lnSpc>
                <a:spcPct val="80000"/>
              </a:lnSpc>
              <a:buClr>
                <a:schemeClr val="tx1"/>
              </a:buClr>
              <a:buFontTx/>
              <a:buAutoNum type="arabicPeriod"/>
            </a:pPr>
            <a:r>
              <a:rPr lang="en-US" sz="2200" dirty="0"/>
              <a:t>An energy source (referred to as the pump or pump source)</a:t>
            </a:r>
          </a:p>
          <a:p>
            <a:pPr marL="433085" indent="-433085">
              <a:lnSpc>
                <a:spcPct val="80000"/>
              </a:lnSpc>
              <a:buClr>
                <a:schemeClr val="tx1"/>
              </a:buClr>
              <a:buFontTx/>
              <a:buAutoNum type="arabicPeriod"/>
            </a:pPr>
            <a:r>
              <a:rPr lang="en-US" sz="2200" dirty="0"/>
              <a:t>An optical resonator consisting of a mirror or system of mirrors</a:t>
            </a:r>
          </a:p>
        </p:txBody>
      </p:sp>
      <p:graphicFrame>
        <p:nvGraphicFramePr>
          <p:cNvPr id="5127" name="Object 7"/>
          <p:cNvGraphicFramePr>
            <a:graphicFrameLocks noChangeAspect="1"/>
          </p:cNvGraphicFramePr>
          <p:nvPr/>
        </p:nvGraphicFramePr>
        <p:xfrm>
          <a:off x="1978603" y="2896720"/>
          <a:ext cx="5338329" cy="3266515"/>
        </p:xfrm>
        <a:graphic>
          <a:graphicData uri="http://schemas.openxmlformats.org/presentationml/2006/ole">
            <mc:AlternateContent xmlns:mc="http://schemas.openxmlformats.org/markup-compatibility/2006">
              <mc:Choice xmlns:v="urn:schemas-microsoft-com:vml" Requires="v">
                <p:oleObj spid="_x0000_s31754" name="Bitmap Image" r:id="rId4" imgW="3685714" imgH="2324424" progId="PBrush">
                  <p:embed/>
                </p:oleObj>
              </mc:Choice>
              <mc:Fallback>
                <p:oleObj name="Bitmap Image" r:id="rId4" imgW="3685714" imgH="2324424"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603" y="2896720"/>
                        <a:ext cx="5338329" cy="326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6274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checkerboard(across)">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a:xfrm>
            <a:off x="456046" y="6244478"/>
            <a:ext cx="2135909" cy="476250"/>
          </a:xfrm>
          <a:prstGeom prst="rect">
            <a:avLst/>
          </a:prstGeom>
          <a:noFill/>
        </p:spPr>
        <p:txBody>
          <a:bodyPr lIns="82058" tIns="41029" rIns="82058" bIns="41029"/>
          <a:lstStyle/>
          <a:p>
            <a:pPr defTabSz="867596"/>
            <a:fld id="{8B38ED3F-DF95-4C2C-AD43-10C807DD9153}" type="datetime1">
              <a:rPr lang="en-US" smtClean="0"/>
              <a:pPr defTabSz="867596"/>
              <a:t>12/02/2016</a:t>
            </a:fld>
            <a:endParaRPr lang="en-US"/>
          </a:p>
        </p:txBody>
      </p:sp>
      <p:sp>
        <p:nvSpPr>
          <p:cNvPr id="12291"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96BF092B-2F60-4F2A-8855-D9A34A43B4DA}" type="slidenum">
              <a:rPr lang="en-US"/>
              <a:pPr defTabSz="867596"/>
              <a:t>63</a:t>
            </a:fld>
            <a:endParaRPr lang="en-US"/>
          </a:p>
        </p:txBody>
      </p:sp>
      <p:sp>
        <p:nvSpPr>
          <p:cNvPr id="12292" name="Rectangle 2"/>
          <p:cNvSpPr>
            <a:spLocks noGrp="1" noChangeArrowheads="1"/>
          </p:cNvSpPr>
          <p:nvPr>
            <p:ph type="title"/>
          </p:nvPr>
        </p:nvSpPr>
        <p:spPr>
          <a:xfrm>
            <a:off x="456046" y="-268941"/>
            <a:ext cx="8231909" cy="1143000"/>
          </a:xfrm>
        </p:spPr>
        <p:txBody>
          <a:bodyPr/>
          <a:lstStyle/>
          <a:p>
            <a:pPr algn="l" eaLnBrk="1" hangingPunct="1"/>
            <a:r>
              <a:rPr lang="en-US" sz="3200" b="1"/>
              <a:t>Basic Components of Laser</a:t>
            </a:r>
            <a:r>
              <a:rPr lang="en-US" sz="3400"/>
              <a:t>                2</a:t>
            </a:r>
          </a:p>
        </p:txBody>
      </p:sp>
      <p:sp>
        <p:nvSpPr>
          <p:cNvPr id="12293" name="Rectangle 3"/>
          <p:cNvSpPr>
            <a:spLocks noGrp="1" noChangeArrowheads="1"/>
          </p:cNvSpPr>
          <p:nvPr>
            <p:ph type="body" idx="4294967295"/>
          </p:nvPr>
        </p:nvSpPr>
        <p:spPr>
          <a:xfrm>
            <a:off x="1" y="1008529"/>
            <a:ext cx="8915977" cy="5697071"/>
          </a:xfrm>
          <a:prstGeom prst="rect">
            <a:avLst/>
          </a:prstGeom>
        </p:spPr>
        <p:txBody>
          <a:bodyPr lIns="82058" tIns="41029" rIns="82058" bIns="41029"/>
          <a:lstStyle/>
          <a:p>
            <a:pPr algn="just" eaLnBrk="1" hangingPunct="1">
              <a:lnSpc>
                <a:spcPct val="80000"/>
              </a:lnSpc>
              <a:buFontTx/>
              <a:buNone/>
            </a:pPr>
            <a:r>
              <a:rPr lang="en-US" b="1" u="sng" dirty="0">
                <a:solidFill>
                  <a:srgbClr val="CC0000"/>
                </a:solidFill>
              </a:rPr>
              <a:t>Active Medium </a:t>
            </a:r>
          </a:p>
          <a:p>
            <a:pPr algn="just" eaLnBrk="1" hangingPunct="1">
              <a:lnSpc>
                <a:spcPct val="80000"/>
              </a:lnSpc>
              <a:buFontTx/>
              <a:buNone/>
            </a:pPr>
            <a:r>
              <a:rPr lang="en-US" b="1" dirty="0"/>
              <a:t>     Major determining factor of the wavelength of operation and other properties of laser.</a:t>
            </a:r>
          </a:p>
          <a:p>
            <a:pPr algn="just" eaLnBrk="1" hangingPunct="1">
              <a:lnSpc>
                <a:spcPct val="80000"/>
              </a:lnSpc>
            </a:pPr>
            <a:r>
              <a:rPr lang="en-US" b="1" dirty="0"/>
              <a:t>Hundreds of different gain media in which laser operation has been achieved.</a:t>
            </a:r>
          </a:p>
          <a:p>
            <a:pPr algn="just" eaLnBrk="1" hangingPunct="1">
              <a:lnSpc>
                <a:spcPct val="80000"/>
              </a:lnSpc>
            </a:pPr>
            <a:r>
              <a:rPr lang="en-US" b="1" dirty="0"/>
              <a:t>The gain medium may be solid crystals such as ruby or </a:t>
            </a:r>
            <a:r>
              <a:rPr lang="en-US" b="1" dirty="0" err="1"/>
              <a:t>Nd:YAG</a:t>
            </a:r>
            <a:r>
              <a:rPr lang="en-US" b="1" dirty="0"/>
              <a:t>, liquid dyes, gases like CO</a:t>
            </a:r>
            <a:r>
              <a:rPr lang="en-US" b="1" baseline="-25000" dirty="0"/>
              <a:t>2</a:t>
            </a:r>
            <a:r>
              <a:rPr lang="en-US" b="1" dirty="0"/>
              <a:t> or Helium-Neon, and semiconductors such as GaAs. </a:t>
            </a:r>
          </a:p>
          <a:p>
            <a:pPr algn="just" eaLnBrk="1" hangingPunct="1">
              <a:lnSpc>
                <a:spcPct val="80000"/>
              </a:lnSpc>
              <a:buFontTx/>
              <a:buNone/>
            </a:pPr>
            <a:r>
              <a:rPr lang="en-US" b="1" u="sng" dirty="0">
                <a:solidFill>
                  <a:srgbClr val="CC0000"/>
                </a:solidFill>
              </a:rPr>
              <a:t>Pumping Mechanism</a:t>
            </a:r>
            <a:r>
              <a:rPr lang="en-US" b="1" dirty="0">
                <a:solidFill>
                  <a:srgbClr val="CC0000"/>
                </a:solidFill>
              </a:rPr>
              <a:t> </a:t>
            </a:r>
          </a:p>
          <a:p>
            <a:pPr algn="just" eaLnBrk="1" hangingPunct="1">
              <a:lnSpc>
                <a:spcPct val="80000"/>
              </a:lnSpc>
            </a:pPr>
            <a:r>
              <a:rPr lang="en-US" b="1" dirty="0"/>
              <a:t>The pump source is the part that provides energy to produce a population inversion.</a:t>
            </a:r>
          </a:p>
          <a:p>
            <a:pPr algn="just" eaLnBrk="1" hangingPunct="1">
              <a:lnSpc>
                <a:spcPct val="80000"/>
              </a:lnSpc>
            </a:pPr>
            <a:r>
              <a:rPr lang="en-US" b="1" dirty="0"/>
              <a:t>Pump sources include electrical discharges, flash lamps, light from another laser, chemical reactions.</a:t>
            </a:r>
          </a:p>
          <a:p>
            <a:pPr algn="just" eaLnBrk="1" hangingPunct="1">
              <a:lnSpc>
                <a:spcPct val="80000"/>
              </a:lnSpc>
            </a:pPr>
            <a:r>
              <a:rPr lang="en-US" b="1" dirty="0"/>
              <a:t>The type of pump source used principally depends on the gain medium. </a:t>
            </a:r>
          </a:p>
          <a:p>
            <a:pPr algn="just" eaLnBrk="1" hangingPunct="1">
              <a:lnSpc>
                <a:spcPct val="80000"/>
              </a:lnSpc>
              <a:buFontTx/>
              <a:buNone/>
            </a:pPr>
            <a:r>
              <a:rPr lang="en-US" b="1" u="sng" dirty="0">
                <a:solidFill>
                  <a:srgbClr val="CC0000"/>
                </a:solidFill>
              </a:rPr>
              <a:t>Optical Resonator</a:t>
            </a:r>
            <a:r>
              <a:rPr lang="en-US" b="1" dirty="0">
                <a:solidFill>
                  <a:srgbClr val="CC0000"/>
                </a:solidFill>
              </a:rPr>
              <a:t> </a:t>
            </a:r>
          </a:p>
          <a:p>
            <a:pPr algn="just" eaLnBrk="1" hangingPunct="1">
              <a:lnSpc>
                <a:spcPct val="80000"/>
              </a:lnSpc>
              <a:buFontTx/>
              <a:buNone/>
            </a:pPr>
            <a:r>
              <a:rPr lang="en-US" b="1" dirty="0"/>
              <a:t>      Its simplest form is two parallel mirrors placed around the gain medium.</a:t>
            </a:r>
          </a:p>
          <a:p>
            <a:pPr algn="just" eaLnBrk="1" hangingPunct="1">
              <a:lnSpc>
                <a:spcPct val="80000"/>
              </a:lnSpc>
            </a:pPr>
            <a:r>
              <a:rPr lang="en-US" b="1" dirty="0"/>
              <a:t>Light from the medium produced by the spontaneous emission is reflected by the mirrors back into the medium where it may be amplified by stimulated </a:t>
            </a:r>
            <a:r>
              <a:rPr lang="en-US" b="1" dirty="0" smtClean="0"/>
              <a:t>emission</a:t>
            </a:r>
          </a:p>
          <a:p>
            <a:pPr algn="just" eaLnBrk="1" hangingPunct="1">
              <a:lnSpc>
                <a:spcPct val="80000"/>
              </a:lnSpc>
            </a:pPr>
            <a:r>
              <a:rPr lang="en-US" b="1" dirty="0" smtClean="0"/>
              <a:t>. </a:t>
            </a:r>
            <a:r>
              <a:rPr lang="en-US" b="1" dirty="0"/>
              <a:t>One of the mirrors reflects essentially 100% of the laser light while the other reflects less than 100% of the laser light and transmits the remainder.</a:t>
            </a:r>
          </a:p>
          <a:p>
            <a:pPr algn="just" eaLnBrk="1" hangingPunct="1">
              <a:lnSpc>
                <a:spcPct val="80000"/>
              </a:lnSpc>
            </a:pPr>
            <a:endParaRPr lang="en-US" b="1" dirty="0"/>
          </a:p>
        </p:txBody>
      </p:sp>
    </p:spTree>
    <p:extLst>
      <p:ext uri="{BB962C8B-B14F-4D97-AF65-F5344CB8AC3E}">
        <p14:creationId xmlns:p14="http://schemas.microsoft.com/office/powerpoint/2010/main" val="275047378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9A6D803A-54A8-46C4-B32D-FD69AA847318}" type="slidenum">
              <a:rPr lang="en-US"/>
              <a:pPr defTabSz="867596"/>
              <a:t>64</a:t>
            </a:fld>
            <a:endParaRPr lang="en-US"/>
          </a:p>
        </p:txBody>
      </p:sp>
      <p:sp>
        <p:nvSpPr>
          <p:cNvPr id="3077" name="Rectangle 2"/>
          <p:cNvSpPr>
            <a:spLocks noGrp="1" noChangeArrowheads="1"/>
          </p:cNvSpPr>
          <p:nvPr>
            <p:ph type="title"/>
          </p:nvPr>
        </p:nvSpPr>
        <p:spPr/>
        <p:txBody>
          <a:bodyPr>
            <a:normAutofit fontScale="90000"/>
          </a:bodyPr>
          <a:lstStyle/>
          <a:p>
            <a:pPr algn="l" eaLnBrk="1" hangingPunct="1"/>
            <a:r>
              <a:rPr lang="en-US" sz="3200" b="1" dirty="0"/>
              <a:t>Basic Principles of Light Emission and Absorption</a:t>
            </a:r>
            <a:r>
              <a:rPr lang="en-US" sz="3400" dirty="0"/>
              <a:t>                                          1</a:t>
            </a:r>
          </a:p>
        </p:txBody>
      </p:sp>
      <p:sp>
        <p:nvSpPr>
          <p:cNvPr id="3079" name="Text Box 11"/>
          <p:cNvSpPr txBox="1">
            <a:spLocks noChangeArrowheads="1"/>
          </p:cNvSpPr>
          <p:nvPr/>
        </p:nvSpPr>
        <p:spPr bwMode="auto">
          <a:xfrm>
            <a:off x="415636" y="1546412"/>
            <a:ext cx="8306955" cy="967832"/>
          </a:xfrm>
          <a:prstGeom prst="rect">
            <a:avLst/>
          </a:prstGeom>
          <a:noFill/>
          <a:ln w="9525">
            <a:noFill/>
            <a:miter lim="800000"/>
            <a:headEnd/>
            <a:tailEnd/>
          </a:ln>
        </p:spPr>
        <p:txBody>
          <a:bodyPr lIns="86744" tIns="43372" rIns="86744" bIns="43372">
            <a:spAutoFit/>
          </a:bodyPr>
          <a:lstStyle/>
          <a:p>
            <a:pPr algn="just" defTabSz="867596">
              <a:lnSpc>
                <a:spcPct val="80000"/>
              </a:lnSpc>
              <a:spcBef>
                <a:spcPct val="20000"/>
              </a:spcBef>
            </a:pPr>
            <a:r>
              <a:rPr lang="en-US" sz="2200" dirty="0"/>
              <a:t>In 1916, Einstein considered various transition rates between atomic states (say, 1 and 2) involving light of intensity, </a:t>
            </a:r>
            <a:r>
              <a:rPr lang="en-US" sz="2200" i="1" dirty="0"/>
              <a:t>I</a:t>
            </a:r>
            <a:r>
              <a:rPr lang="en-US" sz="2200" dirty="0"/>
              <a:t>.</a:t>
            </a:r>
          </a:p>
          <a:p>
            <a:pPr algn="just" defTabSz="867596"/>
            <a:endParaRPr lang="en-US" sz="2200" dirty="0"/>
          </a:p>
        </p:txBody>
      </p:sp>
      <p:grpSp>
        <p:nvGrpSpPr>
          <p:cNvPr id="3080" name="Group 21"/>
          <p:cNvGrpSpPr>
            <a:grpSpLocks/>
          </p:cNvGrpSpPr>
          <p:nvPr/>
        </p:nvGrpSpPr>
        <p:grpSpPr bwMode="auto">
          <a:xfrm>
            <a:off x="6096000" y="2991971"/>
            <a:ext cx="2742045" cy="2493309"/>
            <a:chOff x="3840" y="1884"/>
            <a:chExt cx="1728" cy="1572"/>
          </a:xfrm>
        </p:grpSpPr>
        <p:graphicFrame>
          <p:nvGraphicFramePr>
            <p:cNvPr id="3074" name="Object 19"/>
            <p:cNvGraphicFramePr>
              <a:graphicFrameLocks noChangeAspect="1"/>
            </p:cNvGraphicFramePr>
            <p:nvPr/>
          </p:nvGraphicFramePr>
          <p:xfrm>
            <a:off x="3840" y="1884"/>
            <a:ext cx="1728" cy="1572"/>
          </p:xfrm>
          <a:graphic>
            <a:graphicData uri="http://schemas.openxmlformats.org/presentationml/2006/ole">
              <mc:AlternateContent xmlns:mc="http://schemas.openxmlformats.org/markup-compatibility/2006">
                <mc:Choice xmlns:v="urn:schemas-microsoft-com:vml" Requires="v">
                  <p:oleObj spid="_x0000_s32778" name="Bitmap Image" r:id="rId4" imgW="1685714" imgH="1533739" progId="PBrush">
                    <p:embed/>
                  </p:oleObj>
                </mc:Choice>
                <mc:Fallback>
                  <p:oleObj name="Bitmap Image" r:id="rId4" imgW="1685714" imgH="153373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1884"/>
                          <a:ext cx="1728" cy="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Line 20"/>
            <p:cNvSpPr>
              <a:spLocks noChangeShapeType="1"/>
            </p:cNvSpPr>
            <p:nvPr/>
          </p:nvSpPr>
          <p:spPr bwMode="auto">
            <a:xfrm flipV="1">
              <a:off x="4656" y="2208"/>
              <a:ext cx="0" cy="816"/>
            </a:xfrm>
            <a:prstGeom prst="line">
              <a:avLst/>
            </a:prstGeom>
            <a:noFill/>
            <a:ln w="38100">
              <a:solidFill>
                <a:srgbClr val="669900"/>
              </a:solidFill>
              <a:round/>
              <a:headEnd/>
              <a:tailEnd type="triangle" w="med" len="med"/>
            </a:ln>
          </p:spPr>
          <p:txBody>
            <a:bodyPr/>
            <a:lstStyle/>
            <a:p>
              <a:endParaRPr lang="en-GB"/>
            </a:p>
          </p:txBody>
        </p:sp>
      </p:grpSp>
      <p:sp>
        <p:nvSpPr>
          <p:cNvPr id="12" name="Rectangle 3"/>
          <p:cNvSpPr txBox="1">
            <a:spLocks noChangeArrowheads="1"/>
          </p:cNvSpPr>
          <p:nvPr/>
        </p:nvSpPr>
        <p:spPr>
          <a:xfrm>
            <a:off x="207819" y="2353236"/>
            <a:ext cx="5943023" cy="3763776"/>
          </a:xfrm>
          <a:prstGeom prst="rect">
            <a:avLst/>
          </a:prstGeom>
        </p:spPr>
        <p:txBody>
          <a:bodyPr vert="horz" lIns="82058" tIns="41029" rIns="82058" bIns="41029" rtlCol="0">
            <a:normAutofit fontScale="92500" lnSpcReduction="100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just">
              <a:lnSpc>
                <a:spcPct val="80000"/>
              </a:lnSpc>
            </a:pPr>
            <a:r>
              <a:rPr lang="en-US" sz="2200" b="1" u="sng" dirty="0" smtClean="0"/>
              <a:t>Absorption:</a:t>
            </a:r>
          </a:p>
          <a:p>
            <a:pPr algn="just">
              <a:lnSpc>
                <a:spcPct val="80000"/>
              </a:lnSpc>
              <a:buFontTx/>
              <a:buNone/>
            </a:pPr>
            <a:r>
              <a:rPr lang="en-US" sz="2200" dirty="0" smtClean="0"/>
              <a:t>     Absorption is the process by which the energy of the photon is taken up by another entity, e.g., by an atom whose valence electrons make transition between two electronic energy levels. The photon is destroyed in the process.</a:t>
            </a:r>
          </a:p>
          <a:p>
            <a:pPr algn="just">
              <a:lnSpc>
                <a:spcPct val="80000"/>
              </a:lnSpc>
              <a:buFontTx/>
              <a:buNone/>
            </a:pPr>
            <a:endParaRPr lang="en-US" sz="2200" dirty="0" smtClean="0"/>
          </a:p>
          <a:p>
            <a:pPr algn="just">
              <a:lnSpc>
                <a:spcPct val="80000"/>
              </a:lnSpc>
              <a:buFontTx/>
              <a:buNone/>
            </a:pPr>
            <a:r>
              <a:rPr lang="en-US" sz="2200" dirty="0" smtClean="0"/>
              <a:t>     </a:t>
            </a:r>
            <a:r>
              <a:rPr lang="en-US" sz="2200" dirty="0" smtClean="0">
                <a:solidFill>
                  <a:srgbClr val="CC0000"/>
                </a:solidFill>
              </a:rPr>
              <a:t>Rate of Stimulated Absorption =</a:t>
            </a:r>
            <a:r>
              <a:rPr lang="en-US" sz="2200" i="1" dirty="0" smtClean="0">
                <a:solidFill>
                  <a:srgbClr val="CC0000"/>
                </a:solidFill>
              </a:rPr>
              <a:t>B N</a:t>
            </a:r>
            <a:r>
              <a:rPr lang="en-US" sz="2200" i="1" baseline="-25000" dirty="0" smtClean="0">
                <a:solidFill>
                  <a:srgbClr val="CC0000"/>
                </a:solidFill>
              </a:rPr>
              <a:t>1</a:t>
            </a:r>
            <a:r>
              <a:rPr lang="en-US" sz="2200" i="1" dirty="0" smtClean="0">
                <a:solidFill>
                  <a:srgbClr val="CC0000"/>
                </a:solidFill>
              </a:rPr>
              <a:t> I</a:t>
            </a:r>
          </a:p>
          <a:p>
            <a:pPr algn="just">
              <a:lnSpc>
                <a:spcPct val="80000"/>
              </a:lnSpc>
              <a:buFontTx/>
              <a:buNone/>
            </a:pPr>
            <a:endParaRPr lang="en-US" sz="2200" i="1" dirty="0" smtClean="0"/>
          </a:p>
          <a:p>
            <a:pPr algn="just">
              <a:lnSpc>
                <a:spcPct val="80000"/>
              </a:lnSpc>
            </a:pPr>
            <a:r>
              <a:rPr lang="en-US" sz="2200" dirty="0" smtClean="0">
                <a:solidFill>
                  <a:srgbClr val="000033"/>
                </a:solidFill>
                <a:cs typeface="Times New Roman" pitchFamily="18" charset="0"/>
              </a:rPr>
              <a:t>    </a:t>
            </a:r>
            <a:r>
              <a:rPr lang="en-US" sz="2000" dirty="0" smtClean="0">
                <a:solidFill>
                  <a:srgbClr val="000033"/>
                </a:solidFill>
                <a:cs typeface="Times New Roman" pitchFamily="18" charset="0"/>
              </a:rPr>
              <a:t> </a:t>
            </a:r>
            <a:r>
              <a:rPr lang="en-US" sz="2000" dirty="0">
                <a:solidFill>
                  <a:srgbClr val="008000"/>
                </a:solidFill>
                <a:cs typeface="Times New Roman" pitchFamily="18" charset="0"/>
              </a:rPr>
              <a:t>B Einstein's Coefficient for Stimulated Absorption </a:t>
            </a:r>
          </a:p>
          <a:p>
            <a:pPr algn="just">
              <a:lnSpc>
                <a:spcPct val="80000"/>
              </a:lnSpc>
            </a:pPr>
            <a:r>
              <a:rPr lang="en-US" sz="2000" dirty="0">
                <a:solidFill>
                  <a:srgbClr val="008000"/>
                </a:solidFill>
                <a:cs typeface="Times New Roman" pitchFamily="18" charset="0"/>
              </a:rPr>
              <a:t>     N</a:t>
            </a:r>
            <a:r>
              <a:rPr lang="en-US" sz="2000" baseline="-30000" dirty="0">
                <a:solidFill>
                  <a:srgbClr val="008000"/>
                </a:solidFill>
                <a:cs typeface="Times New Roman" pitchFamily="18" charset="0"/>
              </a:rPr>
              <a:t>1</a:t>
            </a:r>
            <a:r>
              <a:rPr lang="en-US" sz="2000" dirty="0">
                <a:solidFill>
                  <a:srgbClr val="008000"/>
                </a:solidFill>
                <a:cs typeface="Times New Roman" pitchFamily="18" charset="0"/>
              </a:rPr>
              <a:t>    Population in the Ground S</a:t>
            </a:r>
            <a:endParaRPr lang="en-US" sz="2200" dirty="0" smtClean="0">
              <a:solidFill>
                <a:srgbClr val="008000"/>
              </a:solidFill>
              <a:cs typeface="Times New Roman" pitchFamily="18" charset="0"/>
            </a:endParaRPr>
          </a:p>
          <a:p>
            <a:pPr algn="just">
              <a:lnSpc>
                <a:spcPct val="80000"/>
              </a:lnSpc>
              <a:buFontTx/>
              <a:buNone/>
            </a:pPr>
            <a:r>
              <a:rPr lang="en-US" sz="2200" dirty="0" smtClean="0">
                <a:solidFill>
                  <a:srgbClr val="000033"/>
                </a:solidFill>
                <a:cs typeface="Times New Roman" pitchFamily="18" charset="0"/>
              </a:rPr>
              <a:t>               </a:t>
            </a:r>
            <a:endParaRPr lang="en-US" sz="2200" dirty="0">
              <a:solidFill>
                <a:srgbClr val="000033"/>
              </a:solidFill>
              <a:cs typeface="Times New Roman" pitchFamily="18" charset="0"/>
            </a:endParaRPr>
          </a:p>
        </p:txBody>
      </p:sp>
    </p:spTree>
    <p:extLst>
      <p:ext uri="{BB962C8B-B14F-4D97-AF65-F5344CB8AC3E}">
        <p14:creationId xmlns:p14="http://schemas.microsoft.com/office/powerpoint/2010/main" val="315022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0" dur="500"/>
                                        <p:tgtEl>
                                          <p:spTgt spid="12">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3" dur="500"/>
                                        <p:tgtEl>
                                          <p:spTgt spid="12">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checkerboard(across)">
                                      <p:cBhvr>
                                        <p:cTn id="16" dur="500"/>
                                        <p:tgtEl>
                                          <p:spTgt spid="12">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checkerboard(across)">
                                      <p:cBhvr>
                                        <p:cTn id="19" dur="500"/>
                                        <p:tgtEl>
                                          <p:spTgt spid="12">
                                            <p:txEl>
                                              <p:pRg st="6" end="6"/>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checkerboard(across)">
                                      <p:cBhvr>
                                        <p:cTn id="2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7"/>
          <p:cNvSpPr>
            <a:spLocks noGrp="1"/>
          </p:cNvSpPr>
          <p:nvPr>
            <p:ph type="sldNum" sz="quarter" idx="12"/>
          </p:nvPr>
        </p:nvSpPr>
        <p:spPr>
          <a:noFill/>
        </p:spPr>
        <p:txBody>
          <a:bodyPr/>
          <a:lstStyle/>
          <a:p>
            <a:pPr defTabSz="867596"/>
            <a:fld id="{E5AB7583-C762-46FF-909F-D55C87B28223}" type="slidenum">
              <a:rPr lang="en-US"/>
              <a:pPr defTabSz="867596"/>
              <a:t>65</a:t>
            </a:fld>
            <a:endParaRPr lang="en-US"/>
          </a:p>
        </p:txBody>
      </p:sp>
      <p:sp>
        <p:nvSpPr>
          <p:cNvPr id="4102" name="Rectangle 2"/>
          <p:cNvSpPr>
            <a:spLocks noGrp="1" noChangeArrowheads="1"/>
          </p:cNvSpPr>
          <p:nvPr>
            <p:ph type="title"/>
          </p:nvPr>
        </p:nvSpPr>
        <p:spPr>
          <a:xfrm>
            <a:off x="484909" y="0"/>
            <a:ext cx="8231909" cy="1143000"/>
          </a:xfrm>
        </p:spPr>
        <p:txBody>
          <a:bodyPr/>
          <a:lstStyle/>
          <a:p>
            <a:pPr algn="l" eaLnBrk="1" hangingPunct="1"/>
            <a:r>
              <a:rPr lang="en-US" sz="3200" b="1"/>
              <a:t>Basic Principles of Light Emission and Absorption</a:t>
            </a:r>
            <a:r>
              <a:rPr lang="en-US" sz="3400"/>
              <a:t>                                          2                                       </a:t>
            </a:r>
          </a:p>
        </p:txBody>
      </p:sp>
      <p:sp>
        <p:nvSpPr>
          <p:cNvPr id="4103" name="Rectangle 3"/>
          <p:cNvSpPr>
            <a:spLocks noGrp="1" noChangeArrowheads="1"/>
          </p:cNvSpPr>
          <p:nvPr>
            <p:ph type="body" sz="half" idx="1"/>
          </p:nvPr>
        </p:nvSpPr>
        <p:spPr>
          <a:xfrm>
            <a:off x="415636" y="1143001"/>
            <a:ext cx="5258955" cy="4525776"/>
          </a:xfrm>
        </p:spPr>
        <p:txBody>
          <a:bodyPr>
            <a:noAutofit/>
          </a:bodyPr>
          <a:lstStyle/>
          <a:p>
            <a:pPr algn="just" eaLnBrk="1" hangingPunct="1">
              <a:lnSpc>
                <a:spcPct val="80000"/>
              </a:lnSpc>
            </a:pPr>
            <a:r>
              <a:rPr lang="en-US" b="1" u="sng" dirty="0"/>
              <a:t>Stimulated Emission:</a:t>
            </a:r>
          </a:p>
          <a:p>
            <a:pPr algn="just" eaLnBrk="1" hangingPunct="1">
              <a:lnSpc>
                <a:spcPct val="80000"/>
              </a:lnSpc>
              <a:buFontTx/>
              <a:buNone/>
            </a:pPr>
            <a:r>
              <a:rPr lang="en-US" dirty="0"/>
              <a:t>     </a:t>
            </a:r>
            <a:r>
              <a:rPr lang="en-US" b="1" dirty="0"/>
              <a:t>A process by which, when perturbed by a photon, matter may lose energy resulting in the creation of another identical photon.</a:t>
            </a:r>
          </a:p>
          <a:p>
            <a:pPr algn="just" eaLnBrk="1" hangingPunct="1">
              <a:lnSpc>
                <a:spcPct val="80000"/>
              </a:lnSpc>
              <a:buFontTx/>
              <a:buNone/>
            </a:pPr>
            <a:endParaRPr lang="en-US" b="1" dirty="0"/>
          </a:p>
          <a:p>
            <a:pPr algn="just" eaLnBrk="1" hangingPunct="1">
              <a:lnSpc>
                <a:spcPct val="80000"/>
              </a:lnSpc>
              <a:buFontTx/>
              <a:buNone/>
            </a:pPr>
            <a:r>
              <a:rPr lang="en-US" b="1" dirty="0">
                <a:solidFill>
                  <a:srgbClr val="000033"/>
                </a:solidFill>
                <a:cs typeface="Times New Roman" pitchFamily="18" charset="0"/>
              </a:rPr>
              <a:t>     </a:t>
            </a:r>
            <a:r>
              <a:rPr lang="en-US" b="1" dirty="0">
                <a:solidFill>
                  <a:srgbClr val="CC0000"/>
                </a:solidFill>
                <a:cs typeface="Times New Roman" pitchFamily="18" charset="0"/>
              </a:rPr>
              <a:t>Rate of stimulated emission = </a:t>
            </a:r>
            <a:r>
              <a:rPr lang="en-US" b="1" i="1" dirty="0">
                <a:solidFill>
                  <a:srgbClr val="CC0000"/>
                </a:solidFill>
              </a:rPr>
              <a:t>B N</a:t>
            </a:r>
            <a:r>
              <a:rPr lang="en-US" b="1" i="1" baseline="-25000" dirty="0">
                <a:solidFill>
                  <a:srgbClr val="CC0000"/>
                </a:solidFill>
              </a:rPr>
              <a:t>2</a:t>
            </a:r>
            <a:r>
              <a:rPr lang="en-US" b="1" i="1" dirty="0">
                <a:solidFill>
                  <a:srgbClr val="CC0000"/>
                </a:solidFill>
              </a:rPr>
              <a:t> I</a:t>
            </a:r>
            <a:endParaRPr lang="en-US" b="1" dirty="0">
              <a:solidFill>
                <a:srgbClr val="CC0000"/>
              </a:solidFill>
            </a:endParaRPr>
          </a:p>
          <a:p>
            <a:pPr algn="just" eaLnBrk="1" hangingPunct="1">
              <a:lnSpc>
                <a:spcPct val="80000"/>
              </a:lnSpc>
              <a:buFontTx/>
              <a:buNone/>
            </a:pPr>
            <a:r>
              <a:rPr lang="en-US" b="1" dirty="0">
                <a:solidFill>
                  <a:srgbClr val="000033"/>
                </a:solidFill>
                <a:cs typeface="Times New Roman" pitchFamily="18" charset="0"/>
              </a:rPr>
              <a:t>     </a:t>
            </a:r>
            <a:r>
              <a:rPr lang="en-US" b="1" dirty="0">
                <a:solidFill>
                  <a:srgbClr val="008000"/>
                </a:solidFill>
                <a:cs typeface="Times New Roman" pitchFamily="18" charset="0"/>
              </a:rPr>
              <a:t>B Einstein's Coefficient for Stimulated Emission </a:t>
            </a:r>
          </a:p>
          <a:p>
            <a:pPr algn="just" eaLnBrk="1" hangingPunct="1">
              <a:lnSpc>
                <a:spcPct val="80000"/>
              </a:lnSpc>
              <a:buFontTx/>
              <a:buNone/>
            </a:pPr>
            <a:r>
              <a:rPr lang="en-US" b="1" dirty="0">
                <a:solidFill>
                  <a:srgbClr val="008000"/>
                </a:solidFill>
                <a:cs typeface="Times New Roman" pitchFamily="18" charset="0"/>
              </a:rPr>
              <a:t>     N</a:t>
            </a:r>
            <a:r>
              <a:rPr lang="en-US" b="1" baseline="-30000" dirty="0">
                <a:solidFill>
                  <a:srgbClr val="008000"/>
                </a:solidFill>
                <a:cs typeface="Times New Roman" pitchFamily="18" charset="0"/>
              </a:rPr>
              <a:t>2</a:t>
            </a:r>
            <a:r>
              <a:rPr lang="en-US" b="1" dirty="0">
                <a:solidFill>
                  <a:srgbClr val="008000"/>
                </a:solidFill>
                <a:cs typeface="Times New Roman" pitchFamily="18" charset="0"/>
              </a:rPr>
              <a:t>    Population in the Excited State</a:t>
            </a:r>
          </a:p>
          <a:p>
            <a:pPr algn="just" eaLnBrk="1" hangingPunct="1">
              <a:lnSpc>
                <a:spcPct val="80000"/>
              </a:lnSpc>
              <a:buFontTx/>
              <a:buNone/>
            </a:pPr>
            <a:endParaRPr lang="en-US" b="1" dirty="0">
              <a:solidFill>
                <a:srgbClr val="008000"/>
              </a:solidFill>
              <a:cs typeface="Times New Roman" pitchFamily="18" charset="0"/>
            </a:endParaRPr>
          </a:p>
          <a:p>
            <a:pPr algn="just" eaLnBrk="1" hangingPunct="1">
              <a:lnSpc>
                <a:spcPct val="80000"/>
              </a:lnSpc>
            </a:pPr>
            <a:r>
              <a:rPr lang="en-US" b="1" u="sng" dirty="0"/>
              <a:t>Spontaneous Emission:</a:t>
            </a:r>
          </a:p>
          <a:p>
            <a:pPr algn="just" eaLnBrk="1" hangingPunct="1">
              <a:lnSpc>
                <a:spcPct val="80000"/>
              </a:lnSpc>
              <a:buFontTx/>
              <a:buNone/>
            </a:pPr>
            <a:r>
              <a:rPr lang="en-US" b="1" dirty="0"/>
              <a:t>     A process by which an atom, molecule in an excited state drops to a lower energy level.</a:t>
            </a:r>
          </a:p>
          <a:p>
            <a:pPr algn="just" eaLnBrk="1" hangingPunct="1">
              <a:lnSpc>
                <a:spcPct val="80000"/>
              </a:lnSpc>
              <a:buFontTx/>
              <a:buNone/>
            </a:pPr>
            <a:endParaRPr lang="en-US" b="1" dirty="0"/>
          </a:p>
          <a:p>
            <a:pPr algn="just" eaLnBrk="1" hangingPunct="1">
              <a:lnSpc>
                <a:spcPct val="80000"/>
              </a:lnSpc>
              <a:buFontTx/>
              <a:buNone/>
            </a:pPr>
            <a:r>
              <a:rPr lang="en-US" b="1" dirty="0"/>
              <a:t>     </a:t>
            </a:r>
            <a:r>
              <a:rPr lang="en-US" b="1" dirty="0">
                <a:solidFill>
                  <a:srgbClr val="CC0000"/>
                </a:solidFill>
              </a:rPr>
              <a:t>Rate of spontaneous emission = </a:t>
            </a:r>
            <a:r>
              <a:rPr lang="en-US" b="1" i="1" dirty="0">
                <a:solidFill>
                  <a:srgbClr val="CC0000"/>
                </a:solidFill>
              </a:rPr>
              <a:t>A N</a:t>
            </a:r>
            <a:r>
              <a:rPr lang="en-US" b="1" i="1" baseline="-25000" dirty="0">
                <a:solidFill>
                  <a:srgbClr val="CC0000"/>
                </a:solidFill>
              </a:rPr>
              <a:t>2</a:t>
            </a:r>
          </a:p>
          <a:p>
            <a:pPr algn="just" eaLnBrk="1" hangingPunct="1">
              <a:lnSpc>
                <a:spcPct val="80000"/>
              </a:lnSpc>
              <a:buFontTx/>
              <a:buNone/>
            </a:pPr>
            <a:r>
              <a:rPr lang="en-US" b="1" dirty="0"/>
              <a:t>     </a:t>
            </a:r>
            <a:r>
              <a:rPr lang="en-US" b="1" dirty="0">
                <a:solidFill>
                  <a:srgbClr val="008000"/>
                </a:solidFill>
              </a:rPr>
              <a:t>A Einstein’s Coefficient for Spontaneous Emission</a:t>
            </a:r>
          </a:p>
          <a:p>
            <a:pPr algn="just" eaLnBrk="1" hangingPunct="1">
              <a:lnSpc>
                <a:spcPct val="80000"/>
              </a:lnSpc>
              <a:buFontTx/>
              <a:buNone/>
            </a:pPr>
            <a:r>
              <a:rPr lang="en-US" dirty="0"/>
              <a:t/>
            </a:r>
            <a:br>
              <a:rPr lang="en-US" dirty="0"/>
            </a:br>
            <a:endParaRPr lang="en-US" dirty="0"/>
          </a:p>
        </p:txBody>
      </p:sp>
      <p:graphicFrame>
        <p:nvGraphicFramePr>
          <p:cNvPr id="4098" name="Object 4"/>
          <p:cNvGraphicFramePr>
            <a:graphicFrameLocks noGrp="1" noChangeAspect="1"/>
          </p:cNvGraphicFramePr>
          <p:nvPr>
            <p:ph sz="quarter" idx="2"/>
          </p:nvPr>
        </p:nvGraphicFramePr>
        <p:xfrm>
          <a:off x="5867978" y="4191000"/>
          <a:ext cx="2819977" cy="1616449"/>
        </p:xfrm>
        <a:graphic>
          <a:graphicData uri="http://schemas.openxmlformats.org/presentationml/2006/ole">
            <mc:AlternateContent xmlns:mc="http://schemas.openxmlformats.org/markup-compatibility/2006">
              <mc:Choice xmlns:v="urn:schemas-microsoft-com:vml" Requires="v">
                <p:oleObj spid="_x0000_s33809" name="Bitmap Image" r:id="rId4" imgW="2857899" imgH="1247619" progId="PBrush">
                  <p:embed/>
                </p:oleObj>
              </mc:Choice>
              <mc:Fallback>
                <p:oleObj name="Bitmap Image" r:id="rId4" imgW="2857899" imgH="1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978" y="4191000"/>
                        <a:ext cx="2819977" cy="161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6"/>
          <p:cNvGraphicFramePr>
            <a:graphicFrameLocks noGrp="1" noChangeAspect="1"/>
          </p:cNvGraphicFramePr>
          <p:nvPr>
            <p:ph sz="quarter" idx="3"/>
          </p:nvPr>
        </p:nvGraphicFramePr>
        <p:xfrm>
          <a:off x="5715001" y="1905000"/>
          <a:ext cx="3200977" cy="1731309"/>
        </p:xfrm>
        <a:graphic>
          <a:graphicData uri="http://schemas.openxmlformats.org/presentationml/2006/ole">
            <mc:AlternateContent xmlns:mc="http://schemas.openxmlformats.org/markup-compatibility/2006">
              <mc:Choice xmlns:v="urn:schemas-microsoft-com:vml" Requires="v">
                <p:oleObj spid="_x0000_s33810" name="Bitmap Image" r:id="rId6" imgW="2952381" imgH="1286055" progId="PBrush">
                  <p:embed/>
                </p:oleObj>
              </mc:Choice>
              <mc:Fallback>
                <p:oleObj name="Bitmap Image" r:id="rId6" imgW="2952381" imgH="1286055"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1905000"/>
                        <a:ext cx="3200977" cy="173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159645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9FB87C15-DE55-4F6A-B4D1-905B7A1A8A60}" type="slidenum">
              <a:rPr lang="en-US"/>
              <a:pPr defTabSz="867596"/>
              <a:t>66</a:t>
            </a:fld>
            <a:endParaRPr lang="en-US"/>
          </a:p>
        </p:txBody>
      </p:sp>
      <p:sp>
        <p:nvSpPr>
          <p:cNvPr id="5125" name="Rectangle 2"/>
          <p:cNvSpPr>
            <a:spLocks noGrp="1" noChangeArrowheads="1"/>
          </p:cNvSpPr>
          <p:nvPr>
            <p:ph type="title"/>
          </p:nvPr>
        </p:nvSpPr>
        <p:spPr>
          <a:xfrm>
            <a:off x="456046" y="305360"/>
            <a:ext cx="8302625" cy="739588"/>
          </a:xfrm>
        </p:spPr>
        <p:txBody>
          <a:bodyPr/>
          <a:lstStyle/>
          <a:p>
            <a:pPr algn="l" eaLnBrk="1" hangingPunct="1"/>
            <a:r>
              <a:rPr lang="en-US" sz="3200" b="1"/>
              <a:t>Threshold Condition</a:t>
            </a:r>
          </a:p>
        </p:txBody>
      </p:sp>
      <p:grpSp>
        <p:nvGrpSpPr>
          <p:cNvPr id="5126" name="Group 19"/>
          <p:cNvGrpSpPr>
            <a:grpSpLocks/>
          </p:cNvGrpSpPr>
          <p:nvPr/>
        </p:nvGrpSpPr>
        <p:grpSpPr bwMode="auto">
          <a:xfrm>
            <a:off x="603250" y="3486431"/>
            <a:ext cx="8200159" cy="816628"/>
            <a:chOff x="418" y="2489"/>
            <a:chExt cx="5682" cy="583"/>
          </a:xfrm>
        </p:grpSpPr>
        <p:sp>
          <p:nvSpPr>
            <p:cNvPr id="5141" name="Text Box 4"/>
            <p:cNvSpPr txBox="1">
              <a:spLocks noChangeArrowheads="1"/>
            </p:cNvSpPr>
            <p:nvPr/>
          </p:nvSpPr>
          <p:spPr bwMode="auto">
            <a:xfrm>
              <a:off x="418" y="2489"/>
              <a:ext cx="5682" cy="553"/>
            </a:xfrm>
            <a:prstGeom prst="rect">
              <a:avLst/>
            </a:prstGeom>
            <a:noFill/>
            <a:ln w="9525">
              <a:noFill/>
              <a:miter lim="800000"/>
              <a:headEnd/>
              <a:tailEnd/>
            </a:ln>
          </p:spPr>
          <p:txBody>
            <a:bodyPr lIns="96661" tIns="48331" rIns="96661" bIns="48331">
              <a:spAutoFit/>
            </a:bodyPr>
            <a:lstStyle/>
            <a:p>
              <a:pPr defTabSz="867596"/>
              <a:r>
                <a:rPr lang="en-US" sz="2200"/>
                <a:t>A laser action will be achieved if the beam increases in intensity during a round trip: that is, if </a:t>
              </a:r>
            </a:p>
          </p:txBody>
        </p:sp>
        <p:graphicFrame>
          <p:nvGraphicFramePr>
            <p:cNvPr id="5122" name="Object 5"/>
            <p:cNvGraphicFramePr>
              <a:graphicFrameLocks noChangeAspect="1"/>
            </p:cNvGraphicFramePr>
            <p:nvPr/>
          </p:nvGraphicFramePr>
          <p:xfrm>
            <a:off x="2928" y="2716"/>
            <a:ext cx="656" cy="356"/>
          </p:xfrm>
          <a:graphic>
            <a:graphicData uri="http://schemas.openxmlformats.org/presentationml/2006/ole">
              <mc:AlternateContent xmlns:mc="http://schemas.openxmlformats.org/markup-compatibility/2006">
                <mc:Choice xmlns:v="urn:schemas-microsoft-com:vml" Requires="v">
                  <p:oleObj spid="_x0000_s34826" name="Equation" r:id="rId4" imgW="431640" imgH="228600" progId="Equation.DSMT4">
                    <p:embed/>
                  </p:oleObj>
                </mc:Choice>
                <mc:Fallback>
                  <p:oleObj name="Equation" r:id="rId4" imgW="43164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716"/>
                          <a:ext cx="656"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27" name="Group 20"/>
          <p:cNvGrpSpPr>
            <a:grpSpLocks/>
          </p:cNvGrpSpPr>
          <p:nvPr/>
        </p:nvGrpSpPr>
        <p:grpSpPr bwMode="auto">
          <a:xfrm>
            <a:off x="484910" y="4235823"/>
            <a:ext cx="8344477" cy="1790140"/>
            <a:chOff x="336" y="3024"/>
            <a:chExt cx="5782" cy="1278"/>
          </a:xfrm>
        </p:grpSpPr>
        <p:sp>
          <p:nvSpPr>
            <p:cNvPr id="5139" name="Rectangle 7"/>
            <p:cNvSpPr>
              <a:spLocks noChangeArrowheads="1"/>
            </p:cNvSpPr>
            <p:nvPr/>
          </p:nvSpPr>
          <p:spPr bwMode="auto">
            <a:xfrm>
              <a:off x="336" y="3024"/>
              <a:ext cx="5782" cy="1278"/>
            </a:xfrm>
            <a:prstGeom prst="rect">
              <a:avLst/>
            </a:prstGeom>
            <a:noFill/>
            <a:ln w="9525">
              <a:noFill/>
              <a:miter lim="800000"/>
              <a:headEnd/>
              <a:tailEnd/>
            </a:ln>
          </p:spPr>
          <p:txBody>
            <a:bodyPr lIns="96661" tIns="48331" rIns="96661" bIns="48331">
              <a:spAutoFit/>
            </a:bodyPr>
            <a:lstStyle/>
            <a:p>
              <a:pPr defTabSz="867596" eaLnBrk="0" hangingPunct="0"/>
              <a:r>
                <a:rPr lang="en-US" sz="2200" dirty="0"/>
                <a:t>Usually, additional </a:t>
              </a:r>
              <a:r>
                <a:rPr lang="en-US" sz="2200" b="1" dirty="0">
                  <a:solidFill>
                    <a:srgbClr val="CC0000"/>
                  </a:solidFill>
                </a:rPr>
                <a:t>losses</a:t>
              </a:r>
              <a:r>
                <a:rPr lang="en-US" sz="2200" dirty="0"/>
                <a:t> in intensity occur, such as absorption, scattering, and reflections.  In general, the laser will lase if, in a round trip:</a:t>
              </a:r>
            </a:p>
            <a:p>
              <a:pPr defTabSz="867596" eaLnBrk="0" hangingPunct="0"/>
              <a:endParaRPr lang="en-US" sz="2200" dirty="0"/>
            </a:p>
            <a:p>
              <a:pPr defTabSz="867596" eaLnBrk="0" hangingPunct="0"/>
              <a:r>
                <a:rPr lang="en-US" sz="2200" dirty="0"/>
                <a:t>              </a:t>
              </a:r>
              <a:r>
                <a:rPr lang="en-US" sz="2200" b="1" dirty="0"/>
                <a:t>Gain &gt; Loss               </a:t>
              </a:r>
              <a:r>
                <a:rPr lang="en-US" sz="2200" dirty="0"/>
                <a:t>This is called achieving </a:t>
              </a:r>
              <a:r>
                <a:rPr lang="en-US" sz="2200" b="1" dirty="0">
                  <a:solidFill>
                    <a:srgbClr val="CC0000"/>
                  </a:solidFill>
                </a:rPr>
                <a:t>Threshold</a:t>
              </a:r>
              <a:r>
                <a:rPr lang="en-US" sz="2200" dirty="0"/>
                <a:t>.</a:t>
              </a:r>
            </a:p>
          </p:txBody>
        </p:sp>
        <p:sp>
          <p:nvSpPr>
            <p:cNvPr id="5140" name="Rectangle 8"/>
            <p:cNvSpPr>
              <a:spLocks noChangeArrowheads="1"/>
            </p:cNvSpPr>
            <p:nvPr/>
          </p:nvSpPr>
          <p:spPr bwMode="auto">
            <a:xfrm>
              <a:off x="813" y="3927"/>
              <a:ext cx="1275" cy="345"/>
            </a:xfrm>
            <a:prstGeom prst="rect">
              <a:avLst/>
            </a:prstGeom>
            <a:noFill/>
            <a:ln w="57150">
              <a:solidFill>
                <a:srgbClr val="66FFFF"/>
              </a:solidFill>
              <a:miter lim="800000"/>
              <a:headEnd/>
              <a:tailEnd/>
            </a:ln>
          </p:spPr>
          <p:txBody>
            <a:bodyPr wrap="none" anchor="ctr"/>
            <a:lstStyle/>
            <a:p>
              <a:endParaRPr lang="en-US"/>
            </a:p>
          </p:txBody>
        </p:sp>
      </p:grpSp>
      <p:grpSp>
        <p:nvGrpSpPr>
          <p:cNvPr id="5128" name="Group 9"/>
          <p:cNvGrpSpPr>
            <a:grpSpLocks/>
          </p:cNvGrpSpPr>
          <p:nvPr/>
        </p:nvGrpSpPr>
        <p:grpSpPr bwMode="auto">
          <a:xfrm>
            <a:off x="305954" y="1596839"/>
            <a:ext cx="8301182" cy="1690453"/>
            <a:chOff x="194" y="1605"/>
            <a:chExt cx="5230" cy="1064"/>
          </a:xfrm>
          <a:gradFill>
            <a:gsLst>
              <a:gs pos="0">
                <a:srgbClr val="03D4A8"/>
              </a:gs>
              <a:gs pos="25000">
                <a:srgbClr val="21D6E0"/>
              </a:gs>
              <a:gs pos="75000">
                <a:srgbClr val="0087E6"/>
              </a:gs>
              <a:gs pos="100000">
                <a:srgbClr val="005CBF"/>
              </a:gs>
            </a:gsLst>
            <a:lin ang="5400000" scaled="0"/>
          </a:gradFill>
        </p:grpSpPr>
        <p:pic>
          <p:nvPicPr>
            <p:cNvPr id="5130" name="Picture 10"/>
            <p:cNvPicPr>
              <a:picLocks noChangeAspect="1" noChangeArrowheads="1"/>
            </p:cNvPicPr>
            <p:nvPr/>
          </p:nvPicPr>
          <p:blipFill>
            <a:blip r:embed="rId6" cstate="print"/>
            <a:srcRect b="32973"/>
            <a:stretch>
              <a:fillRect/>
            </a:stretch>
          </p:blipFill>
          <p:spPr bwMode="auto">
            <a:xfrm>
              <a:off x="384" y="1674"/>
              <a:ext cx="5040" cy="744"/>
            </a:xfrm>
            <a:prstGeom prst="rect">
              <a:avLst/>
            </a:prstGeom>
            <a:grpFill/>
            <a:ln w="9525">
              <a:noFill/>
              <a:miter lim="800000"/>
              <a:headEnd/>
              <a:tailEnd/>
            </a:ln>
          </p:spPr>
        </p:pic>
        <p:sp>
          <p:nvSpPr>
            <p:cNvPr id="5131" name="Text Box 11"/>
            <p:cNvSpPr txBox="1">
              <a:spLocks noChangeArrowheads="1"/>
            </p:cNvSpPr>
            <p:nvPr/>
          </p:nvSpPr>
          <p:spPr bwMode="auto">
            <a:xfrm>
              <a:off x="194" y="2387"/>
              <a:ext cx="1206" cy="236"/>
            </a:xfrm>
            <a:prstGeom prst="rect">
              <a:avLst/>
            </a:prstGeom>
            <a:grpFill/>
            <a:ln w="9525">
              <a:noFill/>
              <a:miter lim="800000"/>
              <a:headEnd/>
              <a:tailEnd/>
            </a:ln>
          </p:spPr>
          <p:txBody>
            <a:bodyPr lIns="96661" tIns="48331" rIns="96661" bIns="48331">
              <a:spAutoFit/>
            </a:bodyPr>
            <a:lstStyle/>
            <a:p>
              <a:pPr algn="ctr" defTabSz="867596"/>
              <a:r>
                <a:rPr lang="en-US" i="1">
                  <a:latin typeface="Times New Roman" pitchFamily="18" charset="0"/>
                </a:rPr>
                <a:t>R</a:t>
              </a:r>
              <a:r>
                <a:rPr lang="en-US"/>
                <a:t> = 100%</a:t>
              </a:r>
            </a:p>
          </p:txBody>
        </p:sp>
        <p:sp>
          <p:nvSpPr>
            <p:cNvPr id="5132" name="Text Box 12"/>
            <p:cNvSpPr txBox="1">
              <a:spLocks noChangeArrowheads="1"/>
            </p:cNvSpPr>
            <p:nvPr/>
          </p:nvSpPr>
          <p:spPr bwMode="auto">
            <a:xfrm>
              <a:off x="4069" y="2387"/>
              <a:ext cx="1206" cy="236"/>
            </a:xfrm>
            <a:prstGeom prst="rect">
              <a:avLst/>
            </a:prstGeom>
            <a:grpFill/>
            <a:ln w="9525">
              <a:noFill/>
              <a:miter lim="800000"/>
              <a:headEnd/>
              <a:tailEnd/>
            </a:ln>
          </p:spPr>
          <p:txBody>
            <a:bodyPr lIns="96661" tIns="48331" rIns="96661" bIns="48331">
              <a:spAutoFit/>
            </a:bodyPr>
            <a:lstStyle/>
            <a:p>
              <a:pPr algn="ctr" defTabSz="867596"/>
              <a:r>
                <a:rPr lang="en-US" i="1">
                  <a:latin typeface="Times New Roman" pitchFamily="18" charset="0"/>
                </a:rPr>
                <a:t>R</a:t>
              </a:r>
              <a:r>
                <a:rPr lang="en-US"/>
                <a:t> &lt; 100%</a:t>
              </a:r>
            </a:p>
          </p:txBody>
        </p:sp>
        <p:sp>
          <p:nvSpPr>
            <p:cNvPr id="5133" name="Text Box 13"/>
            <p:cNvSpPr txBox="1">
              <a:spLocks noChangeArrowheads="1"/>
            </p:cNvSpPr>
            <p:nvPr/>
          </p:nvSpPr>
          <p:spPr bwMode="auto">
            <a:xfrm>
              <a:off x="1186" y="1605"/>
              <a:ext cx="242" cy="275"/>
            </a:xfrm>
            <a:prstGeom prst="rect">
              <a:avLst/>
            </a:prstGeom>
            <a:grpFill/>
            <a:ln w="9525">
              <a:noFill/>
              <a:miter lim="800000"/>
              <a:headEnd/>
              <a:tailEnd/>
            </a:ln>
          </p:spPr>
          <p:txBody>
            <a:bodyPr wrap="none" lIns="96661" tIns="48331" rIns="96661" bIns="48331">
              <a:spAutoFit/>
            </a:bodyPr>
            <a:lstStyle/>
            <a:p>
              <a:pPr defTabSz="867596"/>
              <a:r>
                <a:rPr lang="en-US" sz="2200" i="1">
                  <a:latin typeface="Times New Roman" pitchFamily="18" charset="0"/>
                  <a:cs typeface="Times New Roman" pitchFamily="18" charset="0"/>
                </a:rPr>
                <a:t>I</a:t>
              </a:r>
              <a:r>
                <a:rPr lang="en-US" sz="2200" baseline="-25000">
                  <a:latin typeface="Times New Roman" pitchFamily="18" charset="0"/>
                  <a:cs typeface="Times New Roman" pitchFamily="18" charset="0"/>
                </a:rPr>
                <a:t>0</a:t>
              </a:r>
            </a:p>
          </p:txBody>
        </p:sp>
        <p:sp>
          <p:nvSpPr>
            <p:cNvPr id="5134" name="Text Box 14"/>
            <p:cNvSpPr txBox="1">
              <a:spLocks noChangeArrowheads="1"/>
            </p:cNvSpPr>
            <p:nvPr/>
          </p:nvSpPr>
          <p:spPr bwMode="auto">
            <a:xfrm>
              <a:off x="3953" y="1609"/>
              <a:ext cx="242" cy="275"/>
            </a:xfrm>
            <a:prstGeom prst="rect">
              <a:avLst/>
            </a:prstGeom>
            <a:grpFill/>
            <a:ln w="9525">
              <a:noFill/>
              <a:miter lim="800000"/>
              <a:headEnd/>
              <a:tailEnd/>
            </a:ln>
          </p:spPr>
          <p:txBody>
            <a:bodyPr wrap="none" lIns="96661" tIns="48331" rIns="96661" bIns="48331">
              <a:spAutoFit/>
            </a:bodyPr>
            <a:lstStyle/>
            <a:p>
              <a:pPr defTabSz="867596"/>
              <a:r>
                <a:rPr lang="en-US" sz="2200" i="1">
                  <a:latin typeface="Times New Roman" pitchFamily="18" charset="0"/>
                  <a:cs typeface="Times New Roman" pitchFamily="18" charset="0"/>
                </a:rPr>
                <a:t>I</a:t>
              </a:r>
              <a:r>
                <a:rPr lang="en-US" sz="2200" baseline="-25000">
                  <a:latin typeface="Times New Roman" pitchFamily="18" charset="0"/>
                  <a:cs typeface="Times New Roman" pitchFamily="18" charset="0"/>
                </a:rPr>
                <a:t>1</a:t>
              </a:r>
            </a:p>
          </p:txBody>
        </p:sp>
        <p:sp>
          <p:nvSpPr>
            <p:cNvPr id="5135" name="Text Box 15"/>
            <p:cNvSpPr txBox="1">
              <a:spLocks noChangeArrowheads="1"/>
            </p:cNvSpPr>
            <p:nvPr/>
          </p:nvSpPr>
          <p:spPr bwMode="auto">
            <a:xfrm>
              <a:off x="3947" y="2201"/>
              <a:ext cx="244" cy="275"/>
            </a:xfrm>
            <a:prstGeom prst="rect">
              <a:avLst/>
            </a:prstGeom>
            <a:grpFill/>
            <a:ln w="9525">
              <a:noFill/>
              <a:miter lim="800000"/>
              <a:headEnd/>
              <a:tailEnd/>
            </a:ln>
          </p:spPr>
          <p:txBody>
            <a:bodyPr lIns="96661" tIns="48331" rIns="96661" bIns="48331">
              <a:spAutoFit/>
            </a:bodyPr>
            <a:lstStyle/>
            <a:p>
              <a:pPr defTabSz="867596"/>
              <a:r>
                <a:rPr lang="en-US" sz="2200" i="1">
                  <a:latin typeface="Times New Roman" pitchFamily="18" charset="0"/>
                  <a:cs typeface="Times New Roman" pitchFamily="18" charset="0"/>
                </a:rPr>
                <a:t>I</a:t>
              </a:r>
              <a:r>
                <a:rPr lang="en-US" sz="2200" baseline="-25000">
                  <a:latin typeface="Times New Roman" pitchFamily="18" charset="0"/>
                  <a:cs typeface="Times New Roman" pitchFamily="18" charset="0"/>
                </a:rPr>
                <a:t>2</a:t>
              </a:r>
            </a:p>
          </p:txBody>
        </p:sp>
        <p:sp>
          <p:nvSpPr>
            <p:cNvPr id="5136" name="Text Box 16"/>
            <p:cNvSpPr txBox="1">
              <a:spLocks noChangeArrowheads="1"/>
            </p:cNvSpPr>
            <p:nvPr/>
          </p:nvSpPr>
          <p:spPr bwMode="auto">
            <a:xfrm>
              <a:off x="1199" y="2195"/>
              <a:ext cx="242" cy="275"/>
            </a:xfrm>
            <a:prstGeom prst="rect">
              <a:avLst/>
            </a:prstGeom>
            <a:grpFill/>
            <a:ln w="9525">
              <a:noFill/>
              <a:miter lim="800000"/>
              <a:headEnd/>
              <a:tailEnd/>
            </a:ln>
          </p:spPr>
          <p:txBody>
            <a:bodyPr wrap="none" lIns="96661" tIns="48331" rIns="96661" bIns="48331">
              <a:spAutoFit/>
            </a:bodyPr>
            <a:lstStyle/>
            <a:p>
              <a:pPr defTabSz="867596"/>
              <a:r>
                <a:rPr lang="en-US" sz="2200" i="1">
                  <a:latin typeface="Times New Roman" pitchFamily="18" charset="0"/>
                  <a:cs typeface="Times New Roman" pitchFamily="18" charset="0"/>
                </a:rPr>
                <a:t>I</a:t>
              </a:r>
              <a:r>
                <a:rPr lang="en-US" sz="2200" baseline="-25000">
                  <a:latin typeface="Times New Roman" pitchFamily="18" charset="0"/>
                  <a:cs typeface="Times New Roman" pitchFamily="18" charset="0"/>
                </a:rPr>
                <a:t>3</a:t>
              </a:r>
            </a:p>
          </p:txBody>
        </p:sp>
        <p:sp>
          <p:nvSpPr>
            <p:cNvPr id="5137" name="Rectangle 17"/>
            <p:cNvSpPr>
              <a:spLocks noChangeArrowheads="1"/>
            </p:cNvSpPr>
            <p:nvPr/>
          </p:nvSpPr>
          <p:spPr bwMode="auto">
            <a:xfrm>
              <a:off x="2130" y="2277"/>
              <a:ext cx="1134" cy="210"/>
            </a:xfrm>
            <a:prstGeom prst="rect">
              <a:avLst/>
            </a:prstGeom>
            <a:grpFill/>
            <a:ln w="9525">
              <a:noFill/>
              <a:miter lim="800000"/>
              <a:headEnd/>
              <a:tailEnd/>
            </a:ln>
          </p:spPr>
          <p:txBody>
            <a:bodyPr wrap="none" anchor="ctr"/>
            <a:lstStyle/>
            <a:p>
              <a:endParaRPr lang="en-US"/>
            </a:p>
          </p:txBody>
        </p:sp>
        <p:sp>
          <p:nvSpPr>
            <p:cNvPr id="5138" name="Text Box 18"/>
            <p:cNvSpPr txBox="1">
              <a:spLocks noChangeArrowheads="1"/>
            </p:cNvSpPr>
            <p:nvPr/>
          </p:nvSpPr>
          <p:spPr bwMode="auto">
            <a:xfrm>
              <a:off x="2088" y="2259"/>
              <a:ext cx="1206" cy="410"/>
            </a:xfrm>
            <a:prstGeom prst="rect">
              <a:avLst/>
            </a:prstGeom>
            <a:grpFill/>
            <a:ln w="9525">
              <a:noFill/>
              <a:miter lim="800000"/>
              <a:headEnd/>
              <a:tailEnd/>
            </a:ln>
          </p:spPr>
          <p:txBody>
            <a:bodyPr lIns="96661" tIns="48331" rIns="96661" bIns="48331">
              <a:spAutoFit/>
            </a:bodyPr>
            <a:lstStyle/>
            <a:p>
              <a:pPr algn="ctr" defTabSz="867596"/>
              <a:r>
                <a:rPr lang="en-US"/>
                <a:t>Laser medium with gain, </a:t>
              </a:r>
              <a:r>
                <a:rPr lang="en-US" i="1">
                  <a:latin typeface="Times New Roman" pitchFamily="18" charset="0"/>
                </a:rPr>
                <a:t>G</a:t>
              </a:r>
            </a:p>
          </p:txBody>
        </p:sp>
      </p:grpSp>
    </p:spTree>
    <p:extLst>
      <p:ext uri="{BB962C8B-B14F-4D97-AF65-F5344CB8AC3E}">
        <p14:creationId xmlns:p14="http://schemas.microsoft.com/office/powerpoint/2010/main" val="1447147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Slide Number Placeholder 5"/>
          <p:cNvSpPr>
            <a:spLocks noGrp="1"/>
          </p:cNvSpPr>
          <p:nvPr>
            <p:ph type="sldNum" sz="quarter" idx="4294967295"/>
          </p:nvPr>
        </p:nvSpPr>
        <p:spPr>
          <a:xfrm>
            <a:off x="6552046" y="6244478"/>
            <a:ext cx="2135909" cy="476250"/>
          </a:xfrm>
          <a:prstGeom prst="rect">
            <a:avLst/>
          </a:prstGeom>
          <a:noFill/>
        </p:spPr>
        <p:txBody>
          <a:bodyPr lIns="82058" tIns="41029" rIns="82058" bIns="41029"/>
          <a:lstStyle/>
          <a:p>
            <a:pPr defTabSz="867596"/>
            <a:fld id="{A6FA9F50-6913-4B8B-9BB3-34659BA7369A}" type="slidenum">
              <a:rPr lang="en-US"/>
              <a:pPr defTabSz="867596"/>
              <a:t>67</a:t>
            </a:fld>
            <a:endParaRPr lang="en-US"/>
          </a:p>
        </p:txBody>
      </p:sp>
      <p:sp>
        <p:nvSpPr>
          <p:cNvPr id="6153" name="Rectangle 3"/>
          <p:cNvSpPr>
            <a:spLocks noGrp="1" noChangeArrowheads="1"/>
          </p:cNvSpPr>
          <p:nvPr>
            <p:ph type="title"/>
          </p:nvPr>
        </p:nvSpPr>
        <p:spPr>
          <a:xfrm>
            <a:off x="887557" y="277346"/>
            <a:ext cx="5199784" cy="837640"/>
          </a:xfrm>
        </p:spPr>
        <p:txBody>
          <a:bodyPr/>
          <a:lstStyle/>
          <a:p>
            <a:pPr algn="l" eaLnBrk="1" hangingPunct="1"/>
            <a:r>
              <a:rPr lang="en-US" sz="3200" b="1"/>
              <a:t>Laser Gain</a:t>
            </a:r>
          </a:p>
        </p:txBody>
      </p:sp>
      <p:sp>
        <p:nvSpPr>
          <p:cNvPr id="35844" name="Rectangle 4"/>
          <p:cNvSpPr>
            <a:spLocks noGrp="1" noChangeArrowheads="1"/>
          </p:cNvSpPr>
          <p:nvPr>
            <p:ph type="body" idx="4294967295"/>
          </p:nvPr>
        </p:nvSpPr>
        <p:spPr>
          <a:xfrm>
            <a:off x="609023" y="1505791"/>
            <a:ext cx="4208318" cy="474849"/>
          </a:xfrm>
          <a:prstGeom prst="rect">
            <a:avLst/>
          </a:prstGeom>
        </p:spPr>
        <p:txBody>
          <a:bodyPr lIns="82058" tIns="41029" rIns="82058" bIns="41029"/>
          <a:lstStyle/>
          <a:p>
            <a:pPr>
              <a:lnSpc>
                <a:spcPct val="80000"/>
              </a:lnSpc>
            </a:pPr>
            <a:r>
              <a:rPr lang="en-US" sz="2000"/>
              <a:t>Neglecting spontaneous emission:</a:t>
            </a:r>
          </a:p>
        </p:txBody>
      </p:sp>
      <p:graphicFrame>
        <p:nvGraphicFramePr>
          <p:cNvPr id="35845" name="Object 5"/>
          <p:cNvGraphicFramePr>
            <a:graphicFrameLocks noChangeAspect="1"/>
          </p:cNvGraphicFramePr>
          <p:nvPr>
            <p:extLst>
              <p:ext uri="{D42A27DB-BD31-4B8C-83A1-F6EECF244321}">
                <p14:modId xmlns:p14="http://schemas.microsoft.com/office/powerpoint/2010/main" val="732772901"/>
              </p:ext>
            </p:extLst>
          </p:nvPr>
        </p:nvGraphicFramePr>
        <p:xfrm>
          <a:off x="1073728" y="2056280"/>
          <a:ext cx="3242830" cy="1203232"/>
        </p:xfrm>
        <a:graphic>
          <a:graphicData uri="http://schemas.openxmlformats.org/presentationml/2006/ole">
            <mc:AlternateContent xmlns:mc="http://schemas.openxmlformats.org/markup-compatibility/2006">
              <mc:Choice xmlns:v="urn:schemas-microsoft-com:vml" Requires="v">
                <p:oleObj spid="_x0000_s35878" name="Equation" r:id="rId4" imgW="1726920" imgH="660240" progId="Equation.DSMT4">
                  <p:embed/>
                </p:oleObj>
              </mc:Choice>
              <mc:Fallback>
                <p:oleObj name="Equation" r:id="rId4" imgW="172692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728" y="2056280"/>
                        <a:ext cx="3242830" cy="1203232"/>
                      </a:xfrm>
                      <a:prstGeom prst="rect">
                        <a:avLst/>
                      </a:prstGeom>
                      <a:gradFill>
                        <a:gsLst>
                          <a:gs pos="0">
                            <a:srgbClr val="03D4A8"/>
                          </a:gs>
                          <a:gs pos="25000">
                            <a:srgbClr val="21D6E0"/>
                          </a:gs>
                          <a:gs pos="75000">
                            <a:srgbClr val="0087E6"/>
                          </a:gs>
                          <a:gs pos="100000">
                            <a:srgbClr val="005CBF"/>
                          </a:gs>
                        </a:gsLst>
                        <a:lin ang="5400000" scaled="0"/>
                      </a:gradFill>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1814123079"/>
              </p:ext>
            </p:extLst>
          </p:nvPr>
        </p:nvGraphicFramePr>
        <p:xfrm>
          <a:off x="990023" y="3429001"/>
          <a:ext cx="3420341" cy="508467"/>
        </p:xfrm>
        <a:graphic>
          <a:graphicData uri="http://schemas.openxmlformats.org/presentationml/2006/ole">
            <mc:AlternateContent xmlns:mc="http://schemas.openxmlformats.org/markup-compatibility/2006">
              <mc:Choice xmlns:v="urn:schemas-microsoft-com:vml" Requires="v">
                <p:oleObj spid="_x0000_s35879" name="Equation" r:id="rId6" imgW="1879560" imgH="279360" progId="Equation.DSMT4">
                  <p:embed/>
                </p:oleObj>
              </mc:Choice>
              <mc:Fallback>
                <p:oleObj name="Equation" r:id="rId6" imgW="1879560" imgH="2793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023" y="3429001"/>
                        <a:ext cx="3420341" cy="508467"/>
                      </a:xfrm>
                      <a:prstGeom prst="rect">
                        <a:avLst/>
                      </a:prstGeom>
                      <a:gradFill>
                        <a:gsLst>
                          <a:gs pos="0">
                            <a:srgbClr val="03D4A8"/>
                          </a:gs>
                          <a:gs pos="25000">
                            <a:srgbClr val="21D6E0"/>
                          </a:gs>
                          <a:gs pos="75000">
                            <a:srgbClr val="0087E6"/>
                          </a:gs>
                          <a:gs pos="100000">
                            <a:srgbClr val="005CBF"/>
                          </a:gs>
                        </a:gsLst>
                        <a:lin ang="5400000" scaled="0"/>
                      </a:gradFill>
                    </p:spPr>
                  </p:pic>
                </p:oleObj>
              </mc:Fallback>
            </mc:AlternateContent>
          </a:graphicData>
        </a:graphic>
      </p:graphicFrame>
      <p:graphicFrame>
        <p:nvGraphicFramePr>
          <p:cNvPr id="35847" name="Object 7"/>
          <p:cNvGraphicFramePr>
            <a:graphicFrameLocks noChangeAspect="1"/>
          </p:cNvGraphicFramePr>
          <p:nvPr>
            <p:extLst>
              <p:ext uri="{D42A27DB-BD31-4B8C-83A1-F6EECF244321}">
                <p14:modId xmlns:p14="http://schemas.microsoft.com/office/powerpoint/2010/main" val="2389380156"/>
              </p:ext>
            </p:extLst>
          </p:nvPr>
        </p:nvGraphicFramePr>
        <p:xfrm>
          <a:off x="723035" y="5334001"/>
          <a:ext cx="2756477" cy="507066"/>
        </p:xfrm>
        <a:graphic>
          <a:graphicData uri="http://schemas.openxmlformats.org/presentationml/2006/ole">
            <mc:AlternateContent xmlns:mc="http://schemas.openxmlformats.org/markup-compatibility/2006">
              <mc:Choice xmlns:v="urn:schemas-microsoft-com:vml" Requires="v">
                <p:oleObj spid="_x0000_s35880" name="Equation" r:id="rId8" imgW="1473120" imgH="279360" progId="Equation.DSMT4">
                  <p:embed/>
                </p:oleObj>
              </mc:Choice>
              <mc:Fallback>
                <p:oleObj name="Equation" r:id="rId8" imgW="147312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035" y="5334001"/>
                        <a:ext cx="2756477" cy="507066"/>
                      </a:xfrm>
                      <a:prstGeom prst="rect">
                        <a:avLst/>
                      </a:prstGeom>
                      <a:gradFill>
                        <a:gsLst>
                          <a:gs pos="0">
                            <a:srgbClr val="03D4A8"/>
                          </a:gs>
                          <a:gs pos="25000">
                            <a:srgbClr val="21D6E0"/>
                          </a:gs>
                          <a:gs pos="75000">
                            <a:srgbClr val="0087E6"/>
                          </a:gs>
                          <a:gs pos="100000">
                            <a:srgbClr val="005CBF"/>
                          </a:gs>
                        </a:gsLst>
                        <a:lin ang="5400000" scaled="0"/>
                      </a:gradFill>
                      <a:ln w="38100">
                        <a:solidFill>
                          <a:srgbClr val="CC0000"/>
                        </a:solidFill>
                        <a:miter lim="800000"/>
                        <a:headEnd/>
                        <a:tailEnd/>
                      </a:ln>
                    </p:spPr>
                  </p:pic>
                </p:oleObj>
              </mc:Fallback>
            </mc:AlternateContent>
          </a:graphicData>
        </a:graphic>
      </p:graphicFrame>
      <p:sp>
        <p:nvSpPr>
          <p:cNvPr id="35848" name="Text Box 8"/>
          <p:cNvSpPr txBox="1">
            <a:spLocks noChangeArrowheads="1"/>
          </p:cNvSpPr>
          <p:nvPr/>
        </p:nvSpPr>
        <p:spPr bwMode="auto">
          <a:xfrm>
            <a:off x="4266045" y="2210361"/>
            <a:ext cx="4877955" cy="379979"/>
          </a:xfrm>
          <a:prstGeom prst="rect">
            <a:avLst/>
          </a:prstGeom>
          <a:noFill/>
          <a:ln w="9525">
            <a:noFill/>
            <a:miter lim="800000"/>
            <a:headEnd/>
            <a:tailEnd/>
          </a:ln>
        </p:spPr>
        <p:txBody>
          <a:bodyPr lIns="86744" tIns="43372" rIns="86744" bIns="43372">
            <a:spAutoFit/>
          </a:bodyPr>
          <a:lstStyle/>
          <a:p>
            <a:pPr defTabSz="867596"/>
            <a:r>
              <a:rPr lang="en-US" sz="1900"/>
              <a:t>[Stimulated emission minus absorption]</a:t>
            </a:r>
          </a:p>
        </p:txBody>
      </p:sp>
      <p:grpSp>
        <p:nvGrpSpPr>
          <p:cNvPr id="2" name="Group 37"/>
          <p:cNvGrpSpPr>
            <a:grpSpLocks/>
          </p:cNvGrpSpPr>
          <p:nvPr/>
        </p:nvGrpSpPr>
        <p:grpSpPr bwMode="auto">
          <a:xfrm>
            <a:off x="5181023" y="4801721"/>
            <a:ext cx="3708977" cy="1344706"/>
            <a:chOff x="3264" y="3072"/>
            <a:chExt cx="2336" cy="848"/>
          </a:xfrm>
        </p:grpSpPr>
        <p:sp>
          <p:nvSpPr>
            <p:cNvPr id="6175" name="Rectangle 2"/>
            <p:cNvSpPr>
              <a:spLocks noChangeArrowheads="1"/>
            </p:cNvSpPr>
            <p:nvPr/>
          </p:nvSpPr>
          <p:spPr bwMode="auto">
            <a:xfrm>
              <a:off x="3264" y="3072"/>
              <a:ext cx="2336" cy="848"/>
            </a:xfrm>
            <a:prstGeom prst="rect">
              <a:avLst/>
            </a:prstGeom>
            <a:solidFill>
              <a:schemeClr val="bg1"/>
            </a:solidFill>
            <a:ln w="38100">
              <a:solidFill>
                <a:srgbClr val="CC0000"/>
              </a:solidFill>
              <a:miter lim="800000"/>
              <a:headEnd/>
              <a:tailEnd/>
            </a:ln>
          </p:spPr>
          <p:txBody>
            <a:bodyPr wrap="none" anchor="ctr"/>
            <a:lstStyle/>
            <a:p>
              <a:endParaRPr lang="en-US"/>
            </a:p>
          </p:txBody>
        </p:sp>
        <p:grpSp>
          <p:nvGrpSpPr>
            <p:cNvPr id="6176" name="Group 36"/>
            <p:cNvGrpSpPr>
              <a:grpSpLocks/>
            </p:cNvGrpSpPr>
            <p:nvPr/>
          </p:nvGrpSpPr>
          <p:grpSpPr bwMode="auto">
            <a:xfrm>
              <a:off x="3312" y="3168"/>
              <a:ext cx="2111" cy="654"/>
              <a:chOff x="3312" y="3168"/>
              <a:chExt cx="2111" cy="654"/>
            </a:xfrm>
          </p:grpSpPr>
          <p:graphicFrame>
            <p:nvGraphicFramePr>
              <p:cNvPr id="6149" name="Object 13"/>
              <p:cNvGraphicFramePr>
                <a:graphicFrameLocks noChangeAspect="1"/>
              </p:cNvGraphicFramePr>
              <p:nvPr/>
            </p:nvGraphicFramePr>
            <p:xfrm>
              <a:off x="4242" y="3168"/>
              <a:ext cx="1134" cy="291"/>
            </p:xfrm>
            <a:graphic>
              <a:graphicData uri="http://schemas.openxmlformats.org/presentationml/2006/ole">
                <mc:AlternateContent xmlns:mc="http://schemas.openxmlformats.org/markup-compatibility/2006">
                  <mc:Choice xmlns:v="urn:schemas-microsoft-com:vml" Requires="v">
                    <p:oleObj spid="_x0000_s35881" name="Equation" r:id="rId10" imgW="990360" imgH="253800" progId="Equation.DSMT4">
                      <p:embed/>
                    </p:oleObj>
                  </mc:Choice>
                  <mc:Fallback>
                    <p:oleObj name="Equation" r:id="rId10" imgW="9903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2" y="3168"/>
                            <a:ext cx="1134" cy="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77" name="Group 32"/>
              <p:cNvGrpSpPr>
                <a:grpSpLocks/>
              </p:cNvGrpSpPr>
              <p:nvPr/>
            </p:nvGrpSpPr>
            <p:grpSpPr bwMode="auto">
              <a:xfrm>
                <a:off x="3312" y="3168"/>
                <a:ext cx="2111" cy="654"/>
                <a:chOff x="3106" y="3430"/>
                <a:chExt cx="2111" cy="654"/>
              </a:xfrm>
            </p:grpSpPr>
            <p:graphicFrame>
              <p:nvGraphicFramePr>
                <p:cNvPr id="6150" name="Object 14"/>
                <p:cNvGraphicFramePr>
                  <a:graphicFrameLocks noChangeAspect="1"/>
                </p:cNvGraphicFramePr>
                <p:nvPr/>
              </p:nvGraphicFramePr>
              <p:xfrm>
                <a:off x="4083" y="3793"/>
                <a:ext cx="1134" cy="291"/>
              </p:xfrm>
              <a:graphic>
                <a:graphicData uri="http://schemas.openxmlformats.org/presentationml/2006/ole">
                  <mc:AlternateContent xmlns:mc="http://schemas.openxmlformats.org/markup-compatibility/2006">
                    <mc:Choice xmlns:v="urn:schemas-microsoft-com:vml" Requires="v">
                      <p:oleObj spid="_x0000_s35882" name="Equation" r:id="rId12" imgW="990360" imgH="253800" progId="Equation.DSMT4">
                        <p:embed/>
                      </p:oleObj>
                    </mc:Choice>
                    <mc:Fallback>
                      <p:oleObj name="Equation" r:id="rId12" imgW="99036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3" y="3793"/>
                              <a:ext cx="1134" cy="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8" name="Text Box 15"/>
                <p:cNvSpPr txBox="1">
                  <a:spLocks noChangeArrowheads="1"/>
                </p:cNvSpPr>
                <p:nvPr/>
              </p:nvSpPr>
              <p:spPr bwMode="auto">
                <a:xfrm>
                  <a:off x="3106" y="3430"/>
                  <a:ext cx="848" cy="246"/>
                </a:xfrm>
                <a:prstGeom prst="rect">
                  <a:avLst/>
                </a:prstGeom>
                <a:noFill/>
                <a:ln w="9525">
                  <a:noFill/>
                  <a:miter lim="800000"/>
                  <a:headEnd/>
                  <a:tailEnd/>
                </a:ln>
              </p:spPr>
              <p:txBody>
                <a:bodyPr lIns="96661" tIns="48331" rIns="96661" bIns="48331">
                  <a:spAutoFit/>
                </a:bodyPr>
                <a:lstStyle/>
                <a:p>
                  <a:pPr defTabSz="867596" eaLnBrk="0" hangingPunct="0">
                    <a:spcBef>
                      <a:spcPct val="50000"/>
                    </a:spcBef>
                  </a:pPr>
                  <a:r>
                    <a:rPr lang="en-US" sz="1900"/>
                    <a:t>If </a:t>
                  </a:r>
                  <a:r>
                    <a:rPr lang="en-US" sz="1900" i="1">
                      <a:latin typeface="Times New Roman" pitchFamily="18" charset="0"/>
                    </a:rPr>
                    <a:t>N</a:t>
                  </a:r>
                  <a:r>
                    <a:rPr lang="en-US" sz="1900" baseline="-25000">
                      <a:latin typeface="Times New Roman" pitchFamily="18" charset="0"/>
                    </a:rPr>
                    <a:t>2</a:t>
                  </a:r>
                  <a:r>
                    <a:rPr lang="en-US" sz="1900" i="1">
                      <a:latin typeface="Times New Roman" pitchFamily="18" charset="0"/>
                    </a:rPr>
                    <a:t> &gt; N</a:t>
                  </a:r>
                  <a:r>
                    <a:rPr lang="en-US" sz="1900" baseline="-25000">
                      <a:latin typeface="Times New Roman" pitchFamily="18" charset="0"/>
                    </a:rPr>
                    <a:t>1</a:t>
                  </a:r>
                  <a:r>
                    <a:rPr lang="en-US" sz="1900"/>
                    <a:t>:</a:t>
                  </a:r>
                </a:p>
              </p:txBody>
            </p:sp>
            <p:sp>
              <p:nvSpPr>
                <p:cNvPr id="6179" name="Text Box 16"/>
                <p:cNvSpPr txBox="1">
                  <a:spLocks noChangeArrowheads="1"/>
                </p:cNvSpPr>
                <p:nvPr/>
              </p:nvSpPr>
              <p:spPr bwMode="auto">
                <a:xfrm>
                  <a:off x="3106" y="3814"/>
                  <a:ext cx="848" cy="246"/>
                </a:xfrm>
                <a:prstGeom prst="rect">
                  <a:avLst/>
                </a:prstGeom>
                <a:noFill/>
                <a:ln w="9525">
                  <a:noFill/>
                  <a:miter lim="800000"/>
                  <a:headEnd/>
                  <a:tailEnd/>
                </a:ln>
              </p:spPr>
              <p:txBody>
                <a:bodyPr lIns="96661" tIns="48331" rIns="96661" bIns="48331">
                  <a:spAutoFit/>
                </a:bodyPr>
                <a:lstStyle/>
                <a:p>
                  <a:pPr defTabSz="867596" eaLnBrk="0" hangingPunct="0">
                    <a:spcBef>
                      <a:spcPct val="50000"/>
                    </a:spcBef>
                  </a:pPr>
                  <a:r>
                    <a:rPr lang="en-US" sz="1900"/>
                    <a:t>If </a:t>
                  </a:r>
                  <a:r>
                    <a:rPr lang="en-US" sz="1900" i="1">
                      <a:latin typeface="Times New Roman" pitchFamily="18" charset="0"/>
                    </a:rPr>
                    <a:t>N</a:t>
                  </a:r>
                  <a:r>
                    <a:rPr lang="en-US" sz="1900" baseline="-25000">
                      <a:latin typeface="Times New Roman" pitchFamily="18" charset="0"/>
                    </a:rPr>
                    <a:t>2</a:t>
                  </a:r>
                  <a:r>
                    <a:rPr lang="en-US" sz="1900" i="1">
                      <a:latin typeface="Times New Roman" pitchFamily="18" charset="0"/>
                    </a:rPr>
                    <a:t> &lt; N</a:t>
                  </a:r>
                  <a:r>
                    <a:rPr lang="en-US" sz="1900" baseline="-25000">
                      <a:latin typeface="Times New Roman" pitchFamily="18" charset="0"/>
                    </a:rPr>
                    <a:t>1</a:t>
                  </a:r>
                  <a:r>
                    <a:rPr lang="en-US" sz="1900" i="1" baseline="-25000">
                      <a:latin typeface="Times New Roman" pitchFamily="18" charset="0"/>
                    </a:rPr>
                    <a:t> </a:t>
                  </a:r>
                  <a:r>
                    <a:rPr lang="en-US" sz="1900"/>
                    <a:t>:</a:t>
                  </a:r>
                </a:p>
              </p:txBody>
            </p:sp>
          </p:grpSp>
        </p:grpSp>
      </p:grpSp>
      <p:sp>
        <p:nvSpPr>
          <p:cNvPr id="35857" name="Rectangle 17"/>
          <p:cNvSpPr>
            <a:spLocks noChangeArrowheads="1"/>
          </p:cNvSpPr>
          <p:nvPr/>
        </p:nvSpPr>
        <p:spPr bwMode="auto">
          <a:xfrm>
            <a:off x="609023" y="4127968"/>
            <a:ext cx="7523307" cy="1010921"/>
          </a:xfrm>
          <a:prstGeom prst="rect">
            <a:avLst/>
          </a:prstGeom>
          <a:noFill/>
          <a:ln w="9525">
            <a:noFill/>
            <a:miter lim="800000"/>
            <a:headEnd/>
            <a:tailEnd/>
          </a:ln>
        </p:spPr>
        <p:txBody>
          <a:bodyPr lIns="86744" tIns="43372" rIns="86744" bIns="43372">
            <a:spAutoFit/>
          </a:bodyPr>
          <a:lstStyle/>
          <a:p>
            <a:pPr algn="just" defTabSz="867596"/>
            <a:r>
              <a:rPr lang="en-US" sz="2000"/>
              <a:t>There can be exponential gain or loss in intensity.  </a:t>
            </a:r>
            <a:br>
              <a:rPr lang="en-US" sz="2000"/>
            </a:br>
            <a:r>
              <a:rPr lang="en-US" sz="2000"/>
              <a:t>Normally, </a:t>
            </a:r>
            <a:r>
              <a:rPr lang="en-US" sz="2000" i="1"/>
              <a:t>N</a:t>
            </a:r>
            <a:r>
              <a:rPr lang="en-US" sz="2000" baseline="-25000"/>
              <a:t>2</a:t>
            </a:r>
            <a:r>
              <a:rPr lang="en-US" sz="2000" i="1"/>
              <a:t> &lt; N</a:t>
            </a:r>
            <a:r>
              <a:rPr lang="en-US" sz="2000" baseline="-25000"/>
              <a:t>1</a:t>
            </a:r>
            <a:r>
              <a:rPr lang="en-US" sz="2000"/>
              <a:t>, and there is loss (absorption).  But if </a:t>
            </a:r>
            <a:r>
              <a:rPr lang="en-US" sz="2000" i="1"/>
              <a:t>N</a:t>
            </a:r>
            <a:r>
              <a:rPr lang="en-US" sz="2000" baseline="-25000"/>
              <a:t>2</a:t>
            </a:r>
            <a:r>
              <a:rPr lang="en-US" sz="2000" i="1"/>
              <a:t> &gt; N</a:t>
            </a:r>
            <a:r>
              <a:rPr lang="en-US" sz="2000" baseline="-25000"/>
              <a:t>1</a:t>
            </a:r>
            <a:r>
              <a:rPr lang="en-US" sz="2000"/>
              <a:t>, there’s gain, and we define the gain, </a:t>
            </a:r>
            <a:r>
              <a:rPr lang="en-US" sz="2000" i="1">
                <a:cs typeface="Times New Roman" pitchFamily="18" charset="0"/>
              </a:rPr>
              <a:t>G</a:t>
            </a:r>
            <a:r>
              <a:rPr lang="en-US" sz="2000"/>
              <a:t>:</a:t>
            </a:r>
          </a:p>
        </p:txBody>
      </p:sp>
      <p:grpSp>
        <p:nvGrpSpPr>
          <p:cNvPr id="6158" name="Group 19"/>
          <p:cNvGrpSpPr>
            <a:grpSpLocks/>
          </p:cNvGrpSpPr>
          <p:nvPr/>
        </p:nvGrpSpPr>
        <p:grpSpPr bwMode="auto">
          <a:xfrm>
            <a:off x="5181023" y="381000"/>
            <a:ext cx="3506932" cy="1621428"/>
            <a:chOff x="3556" y="153"/>
            <a:chExt cx="2033" cy="909"/>
          </a:xfrm>
        </p:grpSpPr>
        <p:sp>
          <p:nvSpPr>
            <p:cNvPr id="6163" name="Text Box 20"/>
            <p:cNvSpPr txBox="1">
              <a:spLocks noChangeArrowheads="1"/>
            </p:cNvSpPr>
            <p:nvPr/>
          </p:nvSpPr>
          <p:spPr bwMode="auto">
            <a:xfrm>
              <a:off x="3913" y="153"/>
              <a:ext cx="1206" cy="210"/>
            </a:xfrm>
            <a:prstGeom prst="rect">
              <a:avLst/>
            </a:prstGeom>
            <a:noFill/>
            <a:ln w="9525">
              <a:noFill/>
              <a:miter lim="800000"/>
              <a:headEnd/>
              <a:tailEnd/>
            </a:ln>
          </p:spPr>
          <p:txBody>
            <a:bodyPr lIns="96661" tIns="48331" rIns="96661" bIns="48331">
              <a:spAutoFit/>
            </a:bodyPr>
            <a:lstStyle/>
            <a:p>
              <a:pPr algn="ctr" defTabSz="867596"/>
              <a:r>
                <a:rPr lang="en-US"/>
                <a:t>Laser medium</a:t>
              </a:r>
              <a:endParaRPr lang="en-US" i="1">
                <a:latin typeface="Times New Roman" pitchFamily="18" charset="0"/>
              </a:endParaRPr>
            </a:p>
          </p:txBody>
        </p:sp>
        <p:sp>
          <p:nvSpPr>
            <p:cNvPr id="6164" name="Freeform 21"/>
            <p:cNvSpPr>
              <a:spLocks/>
            </p:cNvSpPr>
            <p:nvPr/>
          </p:nvSpPr>
          <p:spPr bwMode="auto">
            <a:xfrm>
              <a:off x="4129" y="383"/>
              <a:ext cx="781" cy="304"/>
            </a:xfrm>
            <a:custGeom>
              <a:avLst/>
              <a:gdLst>
                <a:gd name="T0" fmla="*/ 135 w 1878"/>
                <a:gd name="T1" fmla="*/ 198 h 377"/>
                <a:gd name="T2" fmla="*/ 135 w 1878"/>
                <a:gd name="T3" fmla="*/ 0 h 377"/>
                <a:gd name="T4" fmla="*/ 0 w 1878"/>
                <a:gd name="T5" fmla="*/ 0 h 377"/>
                <a:gd name="T6" fmla="*/ 0 w 1878"/>
                <a:gd name="T7" fmla="*/ 198 h 377"/>
                <a:gd name="T8" fmla="*/ 135 w 1878"/>
                <a:gd name="T9" fmla="*/ 198 h 377"/>
                <a:gd name="T10" fmla="*/ 135 w 1878"/>
                <a:gd name="T11" fmla="*/ 198 h 377"/>
                <a:gd name="T12" fmla="*/ 0 60000 65536"/>
                <a:gd name="T13" fmla="*/ 0 60000 65536"/>
                <a:gd name="T14" fmla="*/ 0 60000 65536"/>
                <a:gd name="T15" fmla="*/ 0 60000 65536"/>
                <a:gd name="T16" fmla="*/ 0 60000 65536"/>
                <a:gd name="T17" fmla="*/ 0 60000 65536"/>
                <a:gd name="T18" fmla="*/ 0 w 1878"/>
                <a:gd name="T19" fmla="*/ 0 h 377"/>
                <a:gd name="T20" fmla="*/ 1878 w 1878"/>
                <a:gd name="T21" fmla="*/ 377 h 377"/>
              </a:gdLst>
              <a:ahLst/>
              <a:cxnLst>
                <a:cxn ang="T12">
                  <a:pos x="T0" y="T1"/>
                </a:cxn>
                <a:cxn ang="T13">
                  <a:pos x="T2" y="T3"/>
                </a:cxn>
                <a:cxn ang="T14">
                  <a:pos x="T4" y="T5"/>
                </a:cxn>
                <a:cxn ang="T15">
                  <a:pos x="T6" y="T7"/>
                </a:cxn>
                <a:cxn ang="T16">
                  <a:pos x="T8" y="T9"/>
                </a:cxn>
                <a:cxn ang="T17">
                  <a:pos x="T10" y="T11"/>
                </a:cxn>
              </a:cxnLst>
              <a:rect l="T18" t="T19" r="T20" b="T21"/>
              <a:pathLst>
                <a:path w="1878" h="377">
                  <a:moveTo>
                    <a:pt x="1878" y="377"/>
                  </a:moveTo>
                  <a:lnTo>
                    <a:pt x="1878" y="0"/>
                  </a:lnTo>
                  <a:lnTo>
                    <a:pt x="0" y="0"/>
                  </a:lnTo>
                  <a:lnTo>
                    <a:pt x="0" y="377"/>
                  </a:lnTo>
                  <a:lnTo>
                    <a:pt x="1878" y="377"/>
                  </a:lnTo>
                  <a:close/>
                </a:path>
              </a:pathLst>
            </a:custGeom>
            <a:solidFill>
              <a:srgbClr val="BA015F"/>
            </a:solidFill>
            <a:ln w="38100">
              <a:solidFill>
                <a:schemeClr val="tx1"/>
              </a:solidFill>
              <a:round/>
              <a:headEnd/>
              <a:tailEnd/>
            </a:ln>
          </p:spPr>
          <p:txBody>
            <a:bodyPr/>
            <a:lstStyle/>
            <a:p>
              <a:endParaRPr lang="en-GB"/>
            </a:p>
          </p:txBody>
        </p:sp>
        <p:sp>
          <p:nvSpPr>
            <p:cNvPr id="6165" name="Line 22"/>
            <p:cNvSpPr>
              <a:spLocks noChangeShapeType="1"/>
            </p:cNvSpPr>
            <p:nvPr/>
          </p:nvSpPr>
          <p:spPr bwMode="auto">
            <a:xfrm>
              <a:off x="4983" y="541"/>
              <a:ext cx="146" cy="0"/>
            </a:xfrm>
            <a:prstGeom prst="line">
              <a:avLst/>
            </a:prstGeom>
            <a:noFill/>
            <a:ln w="38100">
              <a:solidFill>
                <a:schemeClr val="tx1"/>
              </a:solidFill>
              <a:round/>
              <a:headEnd/>
              <a:tailEnd type="triangle" w="med" len="med"/>
            </a:ln>
          </p:spPr>
          <p:txBody>
            <a:bodyPr/>
            <a:lstStyle/>
            <a:p>
              <a:endParaRPr lang="en-GB"/>
            </a:p>
          </p:txBody>
        </p:sp>
        <p:sp>
          <p:nvSpPr>
            <p:cNvPr id="6166" name="Text Box 23"/>
            <p:cNvSpPr txBox="1">
              <a:spLocks noChangeArrowheads="1"/>
            </p:cNvSpPr>
            <p:nvPr/>
          </p:nvSpPr>
          <p:spPr bwMode="auto">
            <a:xfrm>
              <a:off x="3556" y="407"/>
              <a:ext cx="475" cy="219"/>
            </a:xfrm>
            <a:prstGeom prst="rect">
              <a:avLst/>
            </a:prstGeom>
            <a:noFill/>
            <a:ln w="9525">
              <a:noFill/>
              <a:miter lim="800000"/>
              <a:headEnd/>
              <a:tailEnd/>
            </a:ln>
          </p:spPr>
          <p:txBody>
            <a:bodyPr lIns="96661" tIns="48331" rIns="96661" bIns="48331">
              <a:spAutoFit/>
            </a:bodyPr>
            <a:lstStyle/>
            <a:p>
              <a:pPr defTabSz="867596">
                <a:spcBef>
                  <a:spcPct val="50000"/>
                </a:spcBef>
              </a:pPr>
              <a:r>
                <a:rPr lang="en-US" sz="1900" i="1">
                  <a:latin typeface="Times New Roman" pitchFamily="18" charset="0"/>
                </a:rPr>
                <a:t>I</a:t>
              </a:r>
              <a:r>
                <a:rPr lang="en-US" sz="1900">
                  <a:latin typeface="Times New Roman" pitchFamily="18" charset="0"/>
                </a:rPr>
                <a:t>(0)</a:t>
              </a:r>
            </a:p>
          </p:txBody>
        </p:sp>
        <p:sp>
          <p:nvSpPr>
            <p:cNvPr id="6167" name="Line 24"/>
            <p:cNvSpPr>
              <a:spLocks noChangeShapeType="1"/>
            </p:cNvSpPr>
            <p:nvPr/>
          </p:nvSpPr>
          <p:spPr bwMode="auto">
            <a:xfrm>
              <a:off x="4068" y="811"/>
              <a:ext cx="1125" cy="0"/>
            </a:xfrm>
            <a:prstGeom prst="line">
              <a:avLst/>
            </a:prstGeom>
            <a:noFill/>
            <a:ln w="19050">
              <a:solidFill>
                <a:schemeClr val="tx1"/>
              </a:solidFill>
              <a:round/>
              <a:headEnd/>
              <a:tailEnd type="triangle" w="med" len="med"/>
            </a:ln>
          </p:spPr>
          <p:txBody>
            <a:bodyPr/>
            <a:lstStyle/>
            <a:p>
              <a:endParaRPr lang="en-GB"/>
            </a:p>
          </p:txBody>
        </p:sp>
        <p:sp>
          <p:nvSpPr>
            <p:cNvPr id="6168" name="Line 25"/>
            <p:cNvSpPr>
              <a:spLocks noChangeShapeType="1"/>
            </p:cNvSpPr>
            <p:nvPr/>
          </p:nvSpPr>
          <p:spPr bwMode="auto">
            <a:xfrm>
              <a:off x="4124" y="756"/>
              <a:ext cx="0" cy="110"/>
            </a:xfrm>
            <a:prstGeom prst="line">
              <a:avLst/>
            </a:prstGeom>
            <a:noFill/>
            <a:ln w="9525">
              <a:solidFill>
                <a:schemeClr val="tx1"/>
              </a:solidFill>
              <a:round/>
              <a:headEnd/>
              <a:tailEnd/>
            </a:ln>
          </p:spPr>
          <p:txBody>
            <a:bodyPr/>
            <a:lstStyle/>
            <a:p>
              <a:endParaRPr lang="en-GB"/>
            </a:p>
          </p:txBody>
        </p:sp>
        <p:sp>
          <p:nvSpPr>
            <p:cNvPr id="6169" name="Line 26"/>
            <p:cNvSpPr>
              <a:spLocks noChangeShapeType="1"/>
            </p:cNvSpPr>
            <p:nvPr/>
          </p:nvSpPr>
          <p:spPr bwMode="auto">
            <a:xfrm>
              <a:off x="4915" y="756"/>
              <a:ext cx="0" cy="110"/>
            </a:xfrm>
            <a:prstGeom prst="line">
              <a:avLst/>
            </a:prstGeom>
            <a:noFill/>
            <a:ln w="9525">
              <a:solidFill>
                <a:schemeClr val="tx1"/>
              </a:solidFill>
              <a:round/>
              <a:headEnd/>
              <a:tailEnd/>
            </a:ln>
          </p:spPr>
          <p:txBody>
            <a:bodyPr/>
            <a:lstStyle/>
            <a:p>
              <a:endParaRPr lang="en-GB"/>
            </a:p>
          </p:txBody>
        </p:sp>
        <p:sp>
          <p:nvSpPr>
            <p:cNvPr id="6170" name="Text Box 27"/>
            <p:cNvSpPr txBox="1">
              <a:spLocks noChangeArrowheads="1"/>
            </p:cNvSpPr>
            <p:nvPr/>
          </p:nvSpPr>
          <p:spPr bwMode="auto">
            <a:xfrm>
              <a:off x="5211" y="670"/>
              <a:ext cx="202" cy="219"/>
            </a:xfrm>
            <a:prstGeom prst="rect">
              <a:avLst/>
            </a:prstGeom>
            <a:noFill/>
            <a:ln w="9525">
              <a:noFill/>
              <a:miter lim="800000"/>
              <a:headEnd/>
              <a:tailEnd/>
            </a:ln>
          </p:spPr>
          <p:txBody>
            <a:bodyPr lIns="96661" tIns="48331" rIns="96661" bIns="48331">
              <a:spAutoFit/>
            </a:bodyPr>
            <a:lstStyle/>
            <a:p>
              <a:pPr defTabSz="867596">
                <a:spcBef>
                  <a:spcPct val="50000"/>
                </a:spcBef>
              </a:pPr>
              <a:r>
                <a:rPr lang="en-US" sz="1900" i="1">
                  <a:latin typeface="Times New Roman" pitchFamily="18" charset="0"/>
                </a:rPr>
                <a:t>z</a:t>
              </a:r>
            </a:p>
          </p:txBody>
        </p:sp>
        <p:sp>
          <p:nvSpPr>
            <p:cNvPr id="6171" name="Text Box 28"/>
            <p:cNvSpPr txBox="1">
              <a:spLocks noChangeArrowheads="1"/>
            </p:cNvSpPr>
            <p:nvPr/>
          </p:nvSpPr>
          <p:spPr bwMode="auto">
            <a:xfrm>
              <a:off x="4795" y="839"/>
              <a:ext cx="202" cy="219"/>
            </a:xfrm>
            <a:prstGeom prst="rect">
              <a:avLst/>
            </a:prstGeom>
            <a:noFill/>
            <a:ln w="9525">
              <a:noFill/>
              <a:miter lim="800000"/>
              <a:headEnd/>
              <a:tailEnd/>
            </a:ln>
          </p:spPr>
          <p:txBody>
            <a:bodyPr lIns="96661" tIns="48331" rIns="96661" bIns="48331">
              <a:spAutoFit/>
            </a:bodyPr>
            <a:lstStyle/>
            <a:p>
              <a:pPr defTabSz="867596">
                <a:spcBef>
                  <a:spcPct val="50000"/>
                </a:spcBef>
              </a:pPr>
              <a:r>
                <a:rPr lang="en-US" sz="1900" i="1">
                  <a:latin typeface="Times New Roman" pitchFamily="18" charset="0"/>
                </a:rPr>
                <a:t>L</a:t>
              </a:r>
            </a:p>
          </p:txBody>
        </p:sp>
        <p:sp>
          <p:nvSpPr>
            <p:cNvPr id="6172" name="Text Box 29"/>
            <p:cNvSpPr txBox="1">
              <a:spLocks noChangeArrowheads="1"/>
            </p:cNvSpPr>
            <p:nvPr/>
          </p:nvSpPr>
          <p:spPr bwMode="auto">
            <a:xfrm>
              <a:off x="4041" y="843"/>
              <a:ext cx="202" cy="219"/>
            </a:xfrm>
            <a:prstGeom prst="rect">
              <a:avLst/>
            </a:prstGeom>
            <a:noFill/>
            <a:ln w="9525">
              <a:noFill/>
              <a:miter lim="800000"/>
              <a:headEnd/>
              <a:tailEnd/>
            </a:ln>
          </p:spPr>
          <p:txBody>
            <a:bodyPr lIns="96661" tIns="48331" rIns="96661" bIns="48331">
              <a:spAutoFit/>
            </a:bodyPr>
            <a:lstStyle/>
            <a:p>
              <a:pPr defTabSz="867596">
                <a:spcBef>
                  <a:spcPct val="50000"/>
                </a:spcBef>
              </a:pPr>
              <a:r>
                <a:rPr lang="en-US" sz="1900">
                  <a:latin typeface="Times New Roman" pitchFamily="18" charset="0"/>
                </a:rPr>
                <a:t>0</a:t>
              </a:r>
            </a:p>
          </p:txBody>
        </p:sp>
        <p:sp>
          <p:nvSpPr>
            <p:cNvPr id="6173" name="Text Box 30"/>
            <p:cNvSpPr txBox="1">
              <a:spLocks noChangeArrowheads="1"/>
            </p:cNvSpPr>
            <p:nvPr/>
          </p:nvSpPr>
          <p:spPr bwMode="auto">
            <a:xfrm>
              <a:off x="5114" y="407"/>
              <a:ext cx="475" cy="219"/>
            </a:xfrm>
            <a:prstGeom prst="rect">
              <a:avLst/>
            </a:prstGeom>
            <a:noFill/>
            <a:ln w="9525">
              <a:noFill/>
              <a:miter lim="800000"/>
              <a:headEnd/>
              <a:tailEnd/>
            </a:ln>
          </p:spPr>
          <p:txBody>
            <a:bodyPr lIns="96661" tIns="48331" rIns="96661" bIns="48331">
              <a:spAutoFit/>
            </a:bodyPr>
            <a:lstStyle/>
            <a:p>
              <a:pPr defTabSz="867596">
                <a:spcBef>
                  <a:spcPct val="50000"/>
                </a:spcBef>
              </a:pPr>
              <a:r>
                <a:rPr lang="en-US" sz="1900" i="1">
                  <a:latin typeface="Times New Roman" pitchFamily="18" charset="0"/>
                </a:rPr>
                <a:t>I</a:t>
              </a:r>
              <a:r>
                <a:rPr lang="en-US" sz="1900">
                  <a:latin typeface="Times New Roman" pitchFamily="18" charset="0"/>
                </a:rPr>
                <a:t>(</a:t>
              </a:r>
              <a:r>
                <a:rPr lang="en-US" sz="1900" i="1">
                  <a:latin typeface="Times New Roman" pitchFamily="18" charset="0"/>
                </a:rPr>
                <a:t>L</a:t>
              </a:r>
              <a:r>
                <a:rPr lang="en-US" sz="1900">
                  <a:latin typeface="Times New Roman" pitchFamily="18" charset="0"/>
                </a:rPr>
                <a:t>)</a:t>
              </a:r>
            </a:p>
          </p:txBody>
        </p:sp>
        <p:sp>
          <p:nvSpPr>
            <p:cNvPr id="6174" name="Line 31"/>
            <p:cNvSpPr>
              <a:spLocks noChangeShapeType="1"/>
            </p:cNvSpPr>
            <p:nvPr/>
          </p:nvSpPr>
          <p:spPr bwMode="auto">
            <a:xfrm>
              <a:off x="3909" y="542"/>
              <a:ext cx="146" cy="0"/>
            </a:xfrm>
            <a:prstGeom prst="line">
              <a:avLst/>
            </a:prstGeom>
            <a:noFill/>
            <a:ln w="38100">
              <a:solidFill>
                <a:schemeClr val="tx1"/>
              </a:solidFill>
              <a:round/>
              <a:headEnd/>
              <a:tailEnd type="triangle" w="med" len="med"/>
            </a:ln>
          </p:spPr>
          <p:txBody>
            <a:bodyPr/>
            <a:lstStyle/>
            <a:p>
              <a:endParaRPr lang="en-GB"/>
            </a:p>
          </p:txBody>
        </p:sp>
      </p:grpSp>
      <p:grpSp>
        <p:nvGrpSpPr>
          <p:cNvPr id="6" name="Group 35"/>
          <p:cNvGrpSpPr>
            <a:grpSpLocks/>
          </p:cNvGrpSpPr>
          <p:nvPr/>
        </p:nvGrpSpPr>
        <p:grpSpPr bwMode="auto">
          <a:xfrm>
            <a:off x="4647045" y="3123640"/>
            <a:ext cx="3810000" cy="990320"/>
            <a:chOff x="2928" y="1968"/>
            <a:chExt cx="2400" cy="624"/>
          </a:xfrm>
        </p:grpSpPr>
        <p:sp>
          <p:nvSpPr>
            <p:cNvPr id="6161" name="Text Box 12"/>
            <p:cNvSpPr txBox="1">
              <a:spLocks noChangeArrowheads="1"/>
            </p:cNvSpPr>
            <p:nvPr/>
          </p:nvSpPr>
          <p:spPr bwMode="auto">
            <a:xfrm>
              <a:off x="2952" y="1968"/>
              <a:ext cx="2376" cy="430"/>
            </a:xfrm>
            <a:prstGeom prst="rect">
              <a:avLst/>
            </a:prstGeom>
            <a:noFill/>
            <a:ln w="9525">
              <a:noFill/>
              <a:miter lim="800000"/>
              <a:headEnd/>
              <a:tailEnd/>
            </a:ln>
          </p:spPr>
          <p:txBody>
            <a:bodyPr lIns="96661" tIns="48331" rIns="96661" bIns="48331">
              <a:spAutoFit/>
            </a:bodyPr>
            <a:lstStyle/>
            <a:p>
              <a:pPr defTabSz="867596" eaLnBrk="0" hangingPunct="0">
                <a:spcBef>
                  <a:spcPct val="50000"/>
                </a:spcBef>
              </a:pPr>
              <a:r>
                <a:rPr lang="en-US" sz="1900"/>
                <a:t>Proportionality constant is the </a:t>
              </a:r>
              <a:r>
                <a:rPr lang="en-US" sz="1900" b="1">
                  <a:solidFill>
                    <a:srgbClr val="CC0000"/>
                  </a:solidFill>
                </a:rPr>
                <a:t>absorption/gain cross-section, </a:t>
              </a:r>
              <a:r>
                <a:rPr lang="en-US" sz="1900" b="1" i="1">
                  <a:solidFill>
                    <a:srgbClr val="CC0000"/>
                  </a:solidFill>
                  <a:latin typeface="Symbol" pitchFamily="18" charset="2"/>
                </a:rPr>
                <a:t>s</a:t>
              </a:r>
            </a:p>
          </p:txBody>
        </p:sp>
        <p:sp>
          <p:nvSpPr>
            <p:cNvPr id="6162" name="Rectangle 34"/>
            <p:cNvSpPr>
              <a:spLocks noChangeArrowheads="1"/>
            </p:cNvSpPr>
            <p:nvPr/>
          </p:nvSpPr>
          <p:spPr bwMode="auto">
            <a:xfrm>
              <a:off x="2928" y="1968"/>
              <a:ext cx="2256" cy="624"/>
            </a:xfrm>
            <a:prstGeom prst="rect">
              <a:avLst/>
            </a:prstGeom>
            <a:noFill/>
            <a:ln w="38100">
              <a:solidFill>
                <a:srgbClr val="CC00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20052209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checkerboard(across)">
                                      <p:cBhvr>
                                        <p:cTn id="7" dur="500"/>
                                        <p:tgtEl>
                                          <p:spTgt spid="3584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Effect transition="in" filter="checkerboard(across)">
                                      <p:cBhvr>
                                        <p:cTn id="10" dur="500"/>
                                        <p:tgtEl>
                                          <p:spTgt spid="3584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5848"/>
                                        </p:tgtEl>
                                        <p:attrNameLst>
                                          <p:attrName>style.visibility</p:attrName>
                                        </p:attrNameLst>
                                      </p:cBhvr>
                                      <p:to>
                                        <p:strVal val="visible"/>
                                      </p:to>
                                    </p:set>
                                    <p:animEffect transition="in" filter="checkerboard(across)">
                                      <p:cBhvr>
                                        <p:cTn id="13" dur="500"/>
                                        <p:tgtEl>
                                          <p:spTgt spid="3584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5846"/>
                                        </p:tgtEl>
                                        <p:attrNameLst>
                                          <p:attrName>style.visibility</p:attrName>
                                        </p:attrNameLst>
                                      </p:cBhvr>
                                      <p:to>
                                        <p:strVal val="visible"/>
                                      </p:to>
                                    </p:set>
                                    <p:animEffect transition="in" filter="checkerboard(across)">
                                      <p:cBhvr>
                                        <p:cTn id="18" dur="500"/>
                                        <p:tgtEl>
                                          <p:spTgt spid="35846"/>
                                        </p:tgtEl>
                                      </p:cBhvr>
                                    </p:animEffect>
                                  </p:childTnLst>
                                </p:cTn>
                              </p:par>
                              <p:par>
                                <p:cTn id="19" presetID="5"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5857"/>
                                        </p:tgtEl>
                                        <p:attrNameLst>
                                          <p:attrName>style.visibility</p:attrName>
                                        </p:attrNameLst>
                                      </p:cBhvr>
                                      <p:to>
                                        <p:strVal val="visible"/>
                                      </p:to>
                                    </p:set>
                                    <p:animEffect transition="in" filter="checkerboard(across)">
                                      <p:cBhvr>
                                        <p:cTn id="24" dur="500"/>
                                        <p:tgtEl>
                                          <p:spTgt spid="35857"/>
                                        </p:tgtEl>
                                      </p:cBhvr>
                                    </p:animEffect>
                                  </p:childTnLst>
                                </p:cTn>
                              </p:par>
                              <p:par>
                                <p:cTn id="25" presetID="5" presetClass="entr" presetSubtype="10" fill="hold" nodeType="withEffect">
                                  <p:stCondLst>
                                    <p:cond delay="0"/>
                                  </p:stCondLst>
                                  <p:childTnLst>
                                    <p:set>
                                      <p:cBhvr>
                                        <p:cTn id="26" dur="1" fill="hold">
                                          <p:stCondLst>
                                            <p:cond delay="0"/>
                                          </p:stCondLst>
                                        </p:cTn>
                                        <p:tgtEl>
                                          <p:spTgt spid="35847"/>
                                        </p:tgtEl>
                                        <p:attrNameLst>
                                          <p:attrName>style.visibility</p:attrName>
                                        </p:attrNameLst>
                                      </p:cBhvr>
                                      <p:to>
                                        <p:strVal val="visible"/>
                                      </p:to>
                                    </p:set>
                                    <p:animEffect transition="in" filter="checkerboard(across)">
                                      <p:cBhvr>
                                        <p:cTn id="27" dur="500"/>
                                        <p:tgtEl>
                                          <p:spTgt spid="3584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P spid="35848" grpId="0"/>
      <p:bldP spid="3585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2"/>
          </p:nvPr>
        </p:nvSpPr>
        <p:spPr>
          <a:noFill/>
        </p:spPr>
        <p:txBody>
          <a:bodyPr/>
          <a:lstStyle/>
          <a:p>
            <a:pPr defTabSz="867596"/>
            <a:fld id="{FF934D72-6BEC-442B-9D80-D71EF2E5604E}" type="slidenum">
              <a:rPr lang="en-US"/>
              <a:pPr defTabSz="867596"/>
              <a:t>68</a:t>
            </a:fld>
            <a:endParaRPr lang="en-US"/>
          </a:p>
        </p:txBody>
      </p:sp>
      <p:sp>
        <p:nvSpPr>
          <p:cNvPr id="14340" name="Text Box 2"/>
          <p:cNvSpPr txBox="1">
            <a:spLocks noChangeArrowheads="1"/>
          </p:cNvSpPr>
          <p:nvPr/>
        </p:nvSpPr>
        <p:spPr bwMode="auto">
          <a:xfrm>
            <a:off x="381000" y="425824"/>
            <a:ext cx="8457045" cy="580034"/>
          </a:xfrm>
          <a:prstGeom prst="rect">
            <a:avLst/>
          </a:prstGeom>
          <a:noFill/>
          <a:ln w="9525">
            <a:noFill/>
            <a:miter lim="800000"/>
            <a:headEnd/>
            <a:tailEnd/>
          </a:ln>
        </p:spPr>
        <p:txBody>
          <a:bodyPr lIns="86744" tIns="43372" rIns="86744" bIns="43372">
            <a:spAutoFit/>
          </a:bodyPr>
          <a:lstStyle/>
          <a:p>
            <a:pPr defTabSz="867596">
              <a:spcBef>
                <a:spcPct val="50000"/>
              </a:spcBef>
            </a:pPr>
            <a:r>
              <a:rPr lang="en-US" sz="3200" b="1"/>
              <a:t>Two-, Three-, and Four-Level Systems</a:t>
            </a:r>
          </a:p>
        </p:txBody>
      </p:sp>
      <p:grpSp>
        <p:nvGrpSpPr>
          <p:cNvPr id="2" name="Group 49"/>
          <p:cNvGrpSpPr>
            <a:grpSpLocks/>
          </p:cNvGrpSpPr>
          <p:nvPr/>
        </p:nvGrpSpPr>
        <p:grpSpPr bwMode="auto">
          <a:xfrm>
            <a:off x="678296" y="1524000"/>
            <a:ext cx="2352386" cy="4097793"/>
            <a:chOff x="428" y="960"/>
            <a:chExt cx="1482" cy="2582"/>
          </a:xfrm>
        </p:grpSpPr>
        <p:sp>
          <p:nvSpPr>
            <p:cNvPr id="14374" name="Line 7"/>
            <p:cNvSpPr>
              <a:spLocks noChangeShapeType="1"/>
            </p:cNvSpPr>
            <p:nvPr/>
          </p:nvSpPr>
          <p:spPr bwMode="auto">
            <a:xfrm flipV="1">
              <a:off x="968" y="1632"/>
              <a:ext cx="0" cy="987"/>
            </a:xfrm>
            <a:prstGeom prst="line">
              <a:avLst/>
            </a:prstGeom>
            <a:noFill/>
            <a:ln w="76200">
              <a:solidFill>
                <a:srgbClr val="33CC33"/>
              </a:solidFill>
              <a:round/>
              <a:headEnd/>
              <a:tailEnd type="triangle" w="med" len="med"/>
            </a:ln>
          </p:spPr>
          <p:txBody>
            <a:bodyPr/>
            <a:lstStyle/>
            <a:p>
              <a:endParaRPr lang="en-GB"/>
            </a:p>
          </p:txBody>
        </p:sp>
        <p:sp>
          <p:nvSpPr>
            <p:cNvPr id="14375" name="Line 8"/>
            <p:cNvSpPr>
              <a:spLocks noChangeShapeType="1"/>
            </p:cNvSpPr>
            <p:nvPr/>
          </p:nvSpPr>
          <p:spPr bwMode="auto">
            <a:xfrm>
              <a:off x="1307" y="1632"/>
              <a:ext cx="0" cy="987"/>
            </a:xfrm>
            <a:prstGeom prst="line">
              <a:avLst/>
            </a:prstGeom>
            <a:noFill/>
            <a:ln w="76200">
              <a:solidFill>
                <a:srgbClr val="33CC33"/>
              </a:solidFill>
              <a:round/>
              <a:headEnd/>
              <a:tailEnd type="triangle" w="med" len="med"/>
            </a:ln>
          </p:spPr>
          <p:txBody>
            <a:bodyPr/>
            <a:lstStyle/>
            <a:p>
              <a:endParaRPr lang="en-GB"/>
            </a:p>
          </p:txBody>
        </p:sp>
        <p:grpSp>
          <p:nvGrpSpPr>
            <p:cNvPr id="14376" name="Group 48"/>
            <p:cNvGrpSpPr>
              <a:grpSpLocks/>
            </p:cNvGrpSpPr>
            <p:nvPr/>
          </p:nvGrpSpPr>
          <p:grpSpPr bwMode="auto">
            <a:xfrm>
              <a:off x="428" y="960"/>
              <a:ext cx="1482" cy="2582"/>
              <a:chOff x="428" y="960"/>
              <a:chExt cx="1482" cy="2582"/>
            </a:xfrm>
          </p:grpSpPr>
          <p:sp>
            <p:nvSpPr>
              <p:cNvPr id="14377" name="Text Box 3"/>
              <p:cNvSpPr txBox="1">
                <a:spLocks noChangeArrowheads="1"/>
              </p:cNvSpPr>
              <p:nvPr/>
            </p:nvSpPr>
            <p:spPr bwMode="auto">
              <a:xfrm>
                <a:off x="575" y="960"/>
                <a:ext cx="1125" cy="430"/>
              </a:xfrm>
              <a:prstGeom prst="rect">
                <a:avLst/>
              </a:prstGeom>
              <a:noFill/>
              <a:ln w="9525">
                <a:noFill/>
                <a:miter lim="800000"/>
                <a:headEnd/>
                <a:tailEnd/>
              </a:ln>
            </p:spPr>
            <p:txBody>
              <a:bodyPr lIns="96661" tIns="48331" rIns="96661" bIns="48331">
                <a:spAutoFit/>
              </a:bodyPr>
              <a:lstStyle/>
              <a:p>
                <a:pPr algn="ctr" defTabSz="867596">
                  <a:spcBef>
                    <a:spcPct val="50000"/>
                  </a:spcBef>
                </a:pPr>
                <a:r>
                  <a:rPr lang="en-US" sz="1900"/>
                  <a:t>Two-level system</a:t>
                </a:r>
              </a:p>
            </p:txBody>
          </p:sp>
          <p:grpSp>
            <p:nvGrpSpPr>
              <p:cNvPr id="14378" name="Group 4"/>
              <p:cNvGrpSpPr>
                <a:grpSpLocks/>
              </p:cNvGrpSpPr>
              <p:nvPr/>
            </p:nvGrpSpPr>
            <p:grpSpPr bwMode="auto">
              <a:xfrm>
                <a:off x="731" y="1597"/>
                <a:ext cx="814" cy="1043"/>
                <a:chOff x="736" y="1800"/>
                <a:chExt cx="814" cy="1043"/>
              </a:xfrm>
            </p:grpSpPr>
            <p:sp>
              <p:nvSpPr>
                <p:cNvPr id="14380" name="Line 5"/>
                <p:cNvSpPr>
                  <a:spLocks noChangeShapeType="1"/>
                </p:cNvSpPr>
                <p:nvPr/>
              </p:nvSpPr>
              <p:spPr bwMode="auto">
                <a:xfrm>
                  <a:off x="736" y="2843"/>
                  <a:ext cx="814" cy="0"/>
                </a:xfrm>
                <a:prstGeom prst="line">
                  <a:avLst/>
                </a:prstGeom>
                <a:noFill/>
                <a:ln w="57150">
                  <a:solidFill>
                    <a:schemeClr val="tx1"/>
                  </a:solidFill>
                  <a:round/>
                  <a:headEnd/>
                  <a:tailEnd/>
                </a:ln>
              </p:spPr>
              <p:txBody>
                <a:bodyPr/>
                <a:lstStyle/>
                <a:p>
                  <a:endParaRPr lang="en-GB"/>
                </a:p>
              </p:txBody>
            </p:sp>
            <p:sp>
              <p:nvSpPr>
                <p:cNvPr id="14381" name="Line 6"/>
                <p:cNvSpPr>
                  <a:spLocks noChangeShapeType="1"/>
                </p:cNvSpPr>
                <p:nvPr/>
              </p:nvSpPr>
              <p:spPr bwMode="auto">
                <a:xfrm>
                  <a:off x="736" y="1800"/>
                  <a:ext cx="814" cy="0"/>
                </a:xfrm>
                <a:prstGeom prst="line">
                  <a:avLst/>
                </a:prstGeom>
                <a:noFill/>
                <a:ln w="57150">
                  <a:solidFill>
                    <a:schemeClr val="tx1"/>
                  </a:solidFill>
                  <a:round/>
                  <a:headEnd/>
                  <a:tailEnd/>
                </a:ln>
              </p:spPr>
              <p:txBody>
                <a:bodyPr/>
                <a:lstStyle/>
                <a:p>
                  <a:endParaRPr lang="en-GB"/>
                </a:p>
              </p:txBody>
            </p:sp>
          </p:grpSp>
          <p:sp>
            <p:nvSpPr>
              <p:cNvPr id="14379" name="Text Box 11"/>
              <p:cNvSpPr txBox="1">
                <a:spLocks noChangeArrowheads="1"/>
              </p:cNvSpPr>
              <p:nvPr/>
            </p:nvSpPr>
            <p:spPr bwMode="auto">
              <a:xfrm>
                <a:off x="428" y="2928"/>
                <a:ext cx="1482" cy="614"/>
              </a:xfrm>
              <a:prstGeom prst="rect">
                <a:avLst/>
              </a:prstGeom>
              <a:noFill/>
              <a:ln w="9525">
                <a:noFill/>
                <a:miter lim="800000"/>
                <a:headEnd/>
                <a:tailEnd/>
              </a:ln>
            </p:spPr>
            <p:txBody>
              <a:bodyPr lIns="96661" tIns="48331" rIns="96661" bIns="48331">
                <a:spAutoFit/>
              </a:bodyPr>
              <a:lstStyle/>
              <a:p>
                <a:pPr algn="ctr" defTabSz="867596">
                  <a:spcBef>
                    <a:spcPct val="50000"/>
                  </a:spcBef>
                </a:pPr>
                <a:r>
                  <a:rPr lang="en-US" sz="1900"/>
                  <a:t>At best, you get equal populations. No lasing.</a:t>
                </a:r>
              </a:p>
            </p:txBody>
          </p:sp>
        </p:grpSp>
      </p:grpSp>
      <p:grpSp>
        <p:nvGrpSpPr>
          <p:cNvPr id="5" name="Group 46"/>
          <p:cNvGrpSpPr>
            <a:grpSpLocks/>
          </p:cNvGrpSpPr>
          <p:nvPr/>
        </p:nvGrpSpPr>
        <p:grpSpPr bwMode="auto">
          <a:xfrm>
            <a:off x="5511512" y="1599640"/>
            <a:ext cx="3632488" cy="3972489"/>
            <a:chOff x="3471" y="1008"/>
            <a:chExt cx="2289" cy="2502"/>
          </a:xfrm>
        </p:grpSpPr>
        <p:sp>
          <p:nvSpPr>
            <p:cNvPr id="14359" name="Text Box 25"/>
            <p:cNvSpPr txBox="1">
              <a:spLocks noChangeArrowheads="1"/>
            </p:cNvSpPr>
            <p:nvPr/>
          </p:nvSpPr>
          <p:spPr bwMode="auto">
            <a:xfrm>
              <a:off x="3471" y="2044"/>
              <a:ext cx="869" cy="430"/>
            </a:xfrm>
            <a:prstGeom prst="rect">
              <a:avLst/>
            </a:prstGeom>
            <a:noFill/>
            <a:ln w="9525">
              <a:noFill/>
              <a:miter lim="800000"/>
              <a:headEnd/>
              <a:tailEnd/>
            </a:ln>
          </p:spPr>
          <p:txBody>
            <a:bodyPr lIns="96661" tIns="48331" rIns="96661" bIns="48331">
              <a:spAutoFit/>
            </a:bodyPr>
            <a:lstStyle/>
            <a:p>
              <a:pPr defTabSz="867596"/>
              <a:r>
                <a:rPr lang="en-US" sz="1900"/>
                <a:t>Pump Transition</a:t>
              </a:r>
            </a:p>
          </p:txBody>
        </p:sp>
        <p:sp>
          <p:nvSpPr>
            <p:cNvPr id="14360" name="Text Box 13"/>
            <p:cNvSpPr txBox="1">
              <a:spLocks noChangeArrowheads="1"/>
            </p:cNvSpPr>
            <p:nvPr/>
          </p:nvSpPr>
          <p:spPr bwMode="auto">
            <a:xfrm>
              <a:off x="3903" y="1008"/>
              <a:ext cx="1125" cy="430"/>
            </a:xfrm>
            <a:prstGeom prst="rect">
              <a:avLst/>
            </a:prstGeom>
            <a:noFill/>
            <a:ln w="9525">
              <a:noFill/>
              <a:miter lim="800000"/>
              <a:headEnd/>
              <a:tailEnd/>
            </a:ln>
          </p:spPr>
          <p:txBody>
            <a:bodyPr lIns="96661" tIns="48331" rIns="96661" bIns="48331">
              <a:spAutoFit/>
            </a:bodyPr>
            <a:lstStyle/>
            <a:p>
              <a:pPr algn="ctr" defTabSz="867596">
                <a:spcBef>
                  <a:spcPct val="50000"/>
                </a:spcBef>
              </a:pPr>
              <a:r>
                <a:rPr lang="en-US" sz="1900"/>
                <a:t>Four-level system</a:t>
              </a:r>
            </a:p>
          </p:txBody>
        </p:sp>
        <p:sp>
          <p:nvSpPr>
            <p:cNvPr id="14361" name="Text Box 14"/>
            <p:cNvSpPr txBox="1">
              <a:spLocks noChangeArrowheads="1"/>
            </p:cNvSpPr>
            <p:nvPr/>
          </p:nvSpPr>
          <p:spPr bwMode="auto">
            <a:xfrm>
              <a:off x="3759" y="3264"/>
              <a:ext cx="1482" cy="246"/>
            </a:xfrm>
            <a:prstGeom prst="rect">
              <a:avLst/>
            </a:prstGeom>
            <a:noFill/>
            <a:ln w="9525">
              <a:noFill/>
              <a:miter lim="800000"/>
              <a:headEnd/>
              <a:tailEnd/>
            </a:ln>
          </p:spPr>
          <p:txBody>
            <a:bodyPr lIns="96661" tIns="48331" rIns="96661" bIns="48331">
              <a:spAutoFit/>
            </a:bodyPr>
            <a:lstStyle/>
            <a:p>
              <a:pPr algn="ctr" defTabSz="867596">
                <a:spcBef>
                  <a:spcPct val="50000"/>
                </a:spcBef>
              </a:pPr>
              <a:r>
                <a:rPr lang="en-US" sz="1900"/>
                <a:t>Lasing is easy!</a:t>
              </a:r>
            </a:p>
          </p:txBody>
        </p:sp>
        <p:sp>
          <p:nvSpPr>
            <p:cNvPr id="14362" name="Text Box 20"/>
            <p:cNvSpPr txBox="1">
              <a:spLocks noChangeArrowheads="1"/>
            </p:cNvSpPr>
            <p:nvPr/>
          </p:nvSpPr>
          <p:spPr bwMode="auto">
            <a:xfrm>
              <a:off x="4815" y="2064"/>
              <a:ext cx="945" cy="430"/>
            </a:xfrm>
            <a:prstGeom prst="rect">
              <a:avLst/>
            </a:prstGeom>
            <a:noFill/>
            <a:ln w="9525">
              <a:noFill/>
              <a:miter lim="800000"/>
              <a:headEnd/>
              <a:tailEnd/>
            </a:ln>
          </p:spPr>
          <p:txBody>
            <a:bodyPr lIns="96661" tIns="48331" rIns="96661" bIns="48331">
              <a:spAutoFit/>
            </a:bodyPr>
            <a:lstStyle/>
            <a:p>
              <a:pPr defTabSz="867596"/>
              <a:r>
                <a:rPr lang="en-US" sz="1900"/>
                <a:t>Laser Transition</a:t>
              </a:r>
            </a:p>
          </p:txBody>
        </p:sp>
        <p:grpSp>
          <p:nvGrpSpPr>
            <p:cNvPr id="14363" name="Group 43"/>
            <p:cNvGrpSpPr>
              <a:grpSpLocks/>
            </p:cNvGrpSpPr>
            <p:nvPr/>
          </p:nvGrpSpPr>
          <p:grpSpPr bwMode="auto">
            <a:xfrm>
              <a:off x="4047" y="1632"/>
              <a:ext cx="814" cy="1399"/>
              <a:chOff x="4226" y="1584"/>
              <a:chExt cx="814" cy="1399"/>
            </a:xfrm>
          </p:grpSpPr>
          <p:sp>
            <p:nvSpPr>
              <p:cNvPr id="14366" name="Line 16"/>
              <p:cNvSpPr>
                <a:spLocks noChangeShapeType="1"/>
              </p:cNvSpPr>
              <p:nvPr/>
            </p:nvSpPr>
            <p:spPr bwMode="auto">
              <a:xfrm>
                <a:off x="4226" y="1584"/>
                <a:ext cx="814" cy="0"/>
              </a:xfrm>
              <a:prstGeom prst="line">
                <a:avLst/>
              </a:prstGeom>
              <a:noFill/>
              <a:ln w="57150">
                <a:solidFill>
                  <a:schemeClr val="tx1"/>
                </a:solidFill>
                <a:round/>
                <a:headEnd/>
                <a:tailEnd/>
              </a:ln>
            </p:spPr>
            <p:txBody>
              <a:bodyPr/>
              <a:lstStyle/>
              <a:p>
                <a:endParaRPr lang="en-GB"/>
              </a:p>
            </p:txBody>
          </p:sp>
          <p:sp>
            <p:nvSpPr>
              <p:cNvPr id="14367" name="Line 17"/>
              <p:cNvSpPr>
                <a:spLocks noChangeShapeType="1"/>
              </p:cNvSpPr>
              <p:nvPr/>
            </p:nvSpPr>
            <p:spPr bwMode="auto">
              <a:xfrm>
                <a:off x="4226" y="1873"/>
                <a:ext cx="814" cy="0"/>
              </a:xfrm>
              <a:prstGeom prst="line">
                <a:avLst/>
              </a:prstGeom>
              <a:noFill/>
              <a:ln w="57150">
                <a:solidFill>
                  <a:schemeClr val="tx1"/>
                </a:solidFill>
                <a:round/>
                <a:headEnd/>
                <a:tailEnd/>
              </a:ln>
            </p:spPr>
            <p:txBody>
              <a:bodyPr/>
              <a:lstStyle/>
              <a:p>
                <a:endParaRPr lang="en-GB"/>
              </a:p>
            </p:txBody>
          </p:sp>
          <p:sp>
            <p:nvSpPr>
              <p:cNvPr id="14368" name="Line 18"/>
              <p:cNvSpPr>
                <a:spLocks noChangeShapeType="1"/>
              </p:cNvSpPr>
              <p:nvPr/>
            </p:nvSpPr>
            <p:spPr bwMode="auto">
              <a:xfrm>
                <a:off x="4226" y="2750"/>
                <a:ext cx="814" cy="0"/>
              </a:xfrm>
              <a:prstGeom prst="line">
                <a:avLst/>
              </a:prstGeom>
              <a:noFill/>
              <a:ln w="57150">
                <a:solidFill>
                  <a:schemeClr val="tx1"/>
                </a:solidFill>
                <a:round/>
                <a:headEnd/>
                <a:tailEnd/>
              </a:ln>
            </p:spPr>
            <p:txBody>
              <a:bodyPr/>
              <a:lstStyle/>
              <a:p>
                <a:endParaRPr lang="en-GB"/>
              </a:p>
            </p:txBody>
          </p:sp>
          <p:sp>
            <p:nvSpPr>
              <p:cNvPr id="14369" name="Line 19"/>
              <p:cNvSpPr>
                <a:spLocks noChangeShapeType="1"/>
              </p:cNvSpPr>
              <p:nvPr/>
            </p:nvSpPr>
            <p:spPr bwMode="auto">
              <a:xfrm>
                <a:off x="4226" y="2983"/>
                <a:ext cx="814" cy="0"/>
              </a:xfrm>
              <a:prstGeom prst="line">
                <a:avLst/>
              </a:prstGeom>
              <a:noFill/>
              <a:ln w="57150">
                <a:solidFill>
                  <a:schemeClr val="tx1"/>
                </a:solidFill>
                <a:round/>
                <a:headEnd/>
                <a:tailEnd/>
              </a:ln>
            </p:spPr>
            <p:txBody>
              <a:bodyPr/>
              <a:lstStyle/>
              <a:p>
                <a:endParaRPr lang="en-GB"/>
              </a:p>
            </p:txBody>
          </p:sp>
          <p:sp>
            <p:nvSpPr>
              <p:cNvPr id="14370" name="Line 21"/>
              <p:cNvSpPr>
                <a:spLocks noChangeShapeType="1"/>
              </p:cNvSpPr>
              <p:nvPr/>
            </p:nvSpPr>
            <p:spPr bwMode="auto">
              <a:xfrm flipV="1">
                <a:off x="4468" y="1607"/>
                <a:ext cx="0" cy="1370"/>
              </a:xfrm>
              <a:prstGeom prst="line">
                <a:avLst/>
              </a:prstGeom>
              <a:noFill/>
              <a:ln w="76200">
                <a:solidFill>
                  <a:srgbClr val="CC00CC"/>
                </a:solidFill>
                <a:round/>
                <a:headEnd/>
                <a:tailEnd type="triangle" w="med" len="med"/>
              </a:ln>
            </p:spPr>
            <p:txBody>
              <a:bodyPr/>
              <a:lstStyle/>
              <a:p>
                <a:endParaRPr lang="en-GB"/>
              </a:p>
            </p:txBody>
          </p:sp>
          <p:sp>
            <p:nvSpPr>
              <p:cNvPr id="14371" name="Line 22"/>
              <p:cNvSpPr>
                <a:spLocks noChangeShapeType="1"/>
              </p:cNvSpPr>
              <p:nvPr/>
            </p:nvSpPr>
            <p:spPr bwMode="auto">
              <a:xfrm>
                <a:off x="4500" y="1625"/>
                <a:ext cx="293" cy="210"/>
              </a:xfrm>
              <a:prstGeom prst="line">
                <a:avLst/>
              </a:prstGeom>
              <a:noFill/>
              <a:ln w="76200">
                <a:solidFill>
                  <a:srgbClr val="FF0000"/>
                </a:solidFill>
                <a:round/>
                <a:headEnd/>
                <a:tailEnd type="triangle" w="med" len="med"/>
              </a:ln>
            </p:spPr>
            <p:txBody>
              <a:bodyPr/>
              <a:lstStyle/>
              <a:p>
                <a:endParaRPr lang="en-GB"/>
              </a:p>
            </p:txBody>
          </p:sp>
          <p:sp>
            <p:nvSpPr>
              <p:cNvPr id="14372" name="Line 23"/>
              <p:cNvSpPr>
                <a:spLocks noChangeShapeType="1"/>
              </p:cNvSpPr>
              <p:nvPr/>
            </p:nvSpPr>
            <p:spPr bwMode="auto">
              <a:xfrm>
                <a:off x="4807" y="1876"/>
                <a:ext cx="0" cy="841"/>
              </a:xfrm>
              <a:prstGeom prst="line">
                <a:avLst/>
              </a:prstGeom>
              <a:noFill/>
              <a:ln w="76200">
                <a:solidFill>
                  <a:srgbClr val="FFFF00"/>
                </a:solidFill>
                <a:round/>
                <a:headEnd/>
                <a:tailEnd type="triangle" w="med" len="med"/>
              </a:ln>
            </p:spPr>
            <p:txBody>
              <a:bodyPr/>
              <a:lstStyle/>
              <a:p>
                <a:endParaRPr lang="en-GB"/>
              </a:p>
            </p:txBody>
          </p:sp>
          <p:sp>
            <p:nvSpPr>
              <p:cNvPr id="14373" name="Line 24"/>
              <p:cNvSpPr>
                <a:spLocks noChangeShapeType="1"/>
              </p:cNvSpPr>
              <p:nvPr/>
            </p:nvSpPr>
            <p:spPr bwMode="auto">
              <a:xfrm flipH="1">
                <a:off x="4525" y="2773"/>
                <a:ext cx="301" cy="182"/>
              </a:xfrm>
              <a:prstGeom prst="line">
                <a:avLst/>
              </a:prstGeom>
              <a:noFill/>
              <a:ln w="76200">
                <a:solidFill>
                  <a:srgbClr val="FF0000"/>
                </a:solidFill>
                <a:round/>
                <a:headEnd/>
                <a:tailEnd type="triangle" w="med" len="med"/>
              </a:ln>
            </p:spPr>
            <p:txBody>
              <a:bodyPr/>
              <a:lstStyle/>
              <a:p>
                <a:endParaRPr lang="en-GB"/>
              </a:p>
            </p:txBody>
          </p:sp>
        </p:grpSp>
        <p:sp>
          <p:nvSpPr>
            <p:cNvPr id="14364" name="Text Box 26"/>
            <p:cNvSpPr txBox="1">
              <a:spLocks noChangeArrowheads="1"/>
            </p:cNvSpPr>
            <p:nvPr/>
          </p:nvSpPr>
          <p:spPr bwMode="auto">
            <a:xfrm>
              <a:off x="4767" y="2784"/>
              <a:ext cx="796" cy="246"/>
            </a:xfrm>
            <a:prstGeom prst="rect">
              <a:avLst/>
            </a:prstGeom>
            <a:noFill/>
            <a:ln w="9525">
              <a:noFill/>
              <a:miter lim="800000"/>
              <a:headEnd/>
              <a:tailEnd/>
            </a:ln>
          </p:spPr>
          <p:txBody>
            <a:bodyPr wrap="none" lIns="96661" tIns="48331" rIns="96661" bIns="48331">
              <a:spAutoFit/>
            </a:bodyPr>
            <a:lstStyle/>
            <a:p>
              <a:pPr defTabSz="867596"/>
              <a:r>
                <a:rPr lang="en-US" sz="1900"/>
                <a:t>Fast decay</a:t>
              </a:r>
            </a:p>
          </p:txBody>
        </p:sp>
        <p:sp>
          <p:nvSpPr>
            <p:cNvPr id="14365" name="Text Box 27"/>
            <p:cNvSpPr txBox="1">
              <a:spLocks noChangeArrowheads="1"/>
            </p:cNvSpPr>
            <p:nvPr/>
          </p:nvSpPr>
          <p:spPr bwMode="auto">
            <a:xfrm>
              <a:off x="4767" y="1664"/>
              <a:ext cx="796" cy="246"/>
            </a:xfrm>
            <a:prstGeom prst="rect">
              <a:avLst/>
            </a:prstGeom>
            <a:noFill/>
            <a:ln w="9525">
              <a:noFill/>
              <a:miter lim="800000"/>
              <a:headEnd/>
              <a:tailEnd/>
            </a:ln>
          </p:spPr>
          <p:txBody>
            <a:bodyPr wrap="none" lIns="96661" tIns="48331" rIns="96661" bIns="48331">
              <a:spAutoFit/>
            </a:bodyPr>
            <a:lstStyle/>
            <a:p>
              <a:pPr defTabSz="867596"/>
              <a:r>
                <a:rPr lang="en-US" sz="1900"/>
                <a:t>Fast decay</a:t>
              </a:r>
            </a:p>
          </p:txBody>
        </p:sp>
      </p:grpSp>
      <p:grpSp>
        <p:nvGrpSpPr>
          <p:cNvPr id="7" name="Group 47"/>
          <p:cNvGrpSpPr>
            <a:grpSpLocks/>
          </p:cNvGrpSpPr>
          <p:nvPr/>
        </p:nvGrpSpPr>
        <p:grpSpPr bwMode="auto">
          <a:xfrm>
            <a:off x="2286000" y="1524000"/>
            <a:ext cx="3343010" cy="4112284"/>
            <a:chOff x="1440" y="960"/>
            <a:chExt cx="2107" cy="2590"/>
          </a:xfrm>
        </p:grpSpPr>
        <p:grpSp>
          <p:nvGrpSpPr>
            <p:cNvPr id="14345" name="Group 42"/>
            <p:cNvGrpSpPr>
              <a:grpSpLocks/>
            </p:cNvGrpSpPr>
            <p:nvPr/>
          </p:nvGrpSpPr>
          <p:grpSpPr bwMode="auto">
            <a:xfrm>
              <a:off x="1440" y="960"/>
              <a:ext cx="1932" cy="2590"/>
              <a:chOff x="1908" y="960"/>
              <a:chExt cx="1932" cy="2590"/>
            </a:xfrm>
          </p:grpSpPr>
          <p:sp>
            <p:nvSpPr>
              <p:cNvPr id="14347" name="Text Box 28"/>
              <p:cNvSpPr txBox="1">
                <a:spLocks noChangeArrowheads="1"/>
              </p:cNvSpPr>
              <p:nvPr/>
            </p:nvSpPr>
            <p:spPr bwMode="auto">
              <a:xfrm>
                <a:off x="2277" y="960"/>
                <a:ext cx="1125" cy="430"/>
              </a:xfrm>
              <a:prstGeom prst="rect">
                <a:avLst/>
              </a:prstGeom>
              <a:noFill/>
              <a:ln w="9525">
                <a:noFill/>
                <a:miter lim="800000"/>
                <a:headEnd/>
                <a:tailEnd/>
              </a:ln>
            </p:spPr>
            <p:txBody>
              <a:bodyPr lIns="96661" tIns="48331" rIns="96661" bIns="48331">
                <a:spAutoFit/>
              </a:bodyPr>
              <a:lstStyle/>
              <a:p>
                <a:pPr algn="ctr" defTabSz="867596">
                  <a:spcBef>
                    <a:spcPct val="50000"/>
                  </a:spcBef>
                </a:pPr>
                <a:r>
                  <a:rPr lang="en-US" sz="1900"/>
                  <a:t>Three-level system</a:t>
                </a:r>
              </a:p>
            </p:txBody>
          </p:sp>
          <p:sp>
            <p:nvSpPr>
              <p:cNvPr id="14348" name="Text Box 29"/>
              <p:cNvSpPr txBox="1">
                <a:spLocks noChangeArrowheads="1"/>
              </p:cNvSpPr>
              <p:nvPr/>
            </p:nvSpPr>
            <p:spPr bwMode="auto">
              <a:xfrm>
                <a:off x="2214" y="3120"/>
                <a:ext cx="1482" cy="430"/>
              </a:xfrm>
              <a:prstGeom prst="rect">
                <a:avLst/>
              </a:prstGeom>
              <a:noFill/>
              <a:ln w="9525">
                <a:noFill/>
                <a:miter lim="800000"/>
                <a:headEnd/>
                <a:tailEnd/>
              </a:ln>
            </p:spPr>
            <p:txBody>
              <a:bodyPr lIns="96661" tIns="48331" rIns="96661" bIns="48331">
                <a:spAutoFit/>
              </a:bodyPr>
              <a:lstStyle/>
              <a:p>
                <a:pPr algn="ctr" defTabSz="867596">
                  <a:spcBef>
                    <a:spcPct val="50000"/>
                  </a:spcBef>
                </a:pPr>
                <a:r>
                  <a:rPr lang="en-US" sz="1900"/>
                  <a:t>If you hit it hard, you get lasing.</a:t>
                </a:r>
              </a:p>
            </p:txBody>
          </p:sp>
          <p:grpSp>
            <p:nvGrpSpPr>
              <p:cNvPr id="14349" name="Group 30"/>
              <p:cNvGrpSpPr>
                <a:grpSpLocks/>
              </p:cNvGrpSpPr>
              <p:nvPr/>
            </p:nvGrpSpPr>
            <p:grpSpPr bwMode="auto">
              <a:xfrm>
                <a:off x="1908" y="1584"/>
                <a:ext cx="1932" cy="1285"/>
                <a:chOff x="1878" y="2008"/>
                <a:chExt cx="1932" cy="1285"/>
              </a:xfrm>
            </p:grpSpPr>
            <p:grpSp>
              <p:nvGrpSpPr>
                <p:cNvPr id="14350" name="Group 31"/>
                <p:cNvGrpSpPr>
                  <a:grpSpLocks/>
                </p:cNvGrpSpPr>
                <p:nvPr/>
              </p:nvGrpSpPr>
              <p:grpSpPr bwMode="auto">
                <a:xfrm>
                  <a:off x="2432" y="2008"/>
                  <a:ext cx="814" cy="1285"/>
                  <a:chOff x="2245" y="1558"/>
                  <a:chExt cx="814" cy="1285"/>
                </a:xfrm>
              </p:grpSpPr>
              <p:sp>
                <p:nvSpPr>
                  <p:cNvPr id="14356" name="Line 32"/>
                  <p:cNvSpPr>
                    <a:spLocks noChangeShapeType="1"/>
                  </p:cNvSpPr>
                  <p:nvPr/>
                </p:nvSpPr>
                <p:spPr bwMode="auto">
                  <a:xfrm>
                    <a:off x="2245" y="2843"/>
                    <a:ext cx="814" cy="0"/>
                  </a:xfrm>
                  <a:prstGeom prst="line">
                    <a:avLst/>
                  </a:prstGeom>
                  <a:noFill/>
                  <a:ln w="57150">
                    <a:solidFill>
                      <a:schemeClr val="tx1"/>
                    </a:solidFill>
                    <a:round/>
                    <a:headEnd/>
                    <a:tailEnd/>
                  </a:ln>
                </p:spPr>
                <p:txBody>
                  <a:bodyPr/>
                  <a:lstStyle/>
                  <a:p>
                    <a:endParaRPr lang="en-GB"/>
                  </a:p>
                </p:txBody>
              </p:sp>
              <p:sp>
                <p:nvSpPr>
                  <p:cNvPr id="14357" name="Line 33"/>
                  <p:cNvSpPr>
                    <a:spLocks noChangeShapeType="1"/>
                  </p:cNvSpPr>
                  <p:nvPr/>
                </p:nvSpPr>
                <p:spPr bwMode="auto">
                  <a:xfrm>
                    <a:off x="2245" y="1558"/>
                    <a:ext cx="814" cy="0"/>
                  </a:xfrm>
                  <a:prstGeom prst="line">
                    <a:avLst/>
                  </a:prstGeom>
                  <a:noFill/>
                  <a:ln w="57150">
                    <a:solidFill>
                      <a:schemeClr val="tx1"/>
                    </a:solidFill>
                    <a:round/>
                    <a:headEnd/>
                    <a:tailEnd/>
                  </a:ln>
                </p:spPr>
                <p:txBody>
                  <a:bodyPr/>
                  <a:lstStyle/>
                  <a:p>
                    <a:endParaRPr lang="en-GB"/>
                  </a:p>
                </p:txBody>
              </p:sp>
              <p:sp>
                <p:nvSpPr>
                  <p:cNvPr id="14358" name="Line 34"/>
                  <p:cNvSpPr>
                    <a:spLocks noChangeShapeType="1"/>
                  </p:cNvSpPr>
                  <p:nvPr/>
                </p:nvSpPr>
                <p:spPr bwMode="auto">
                  <a:xfrm>
                    <a:off x="2245" y="1837"/>
                    <a:ext cx="814" cy="0"/>
                  </a:xfrm>
                  <a:prstGeom prst="line">
                    <a:avLst/>
                  </a:prstGeom>
                  <a:noFill/>
                  <a:ln w="57150">
                    <a:solidFill>
                      <a:schemeClr val="tx1"/>
                    </a:solidFill>
                    <a:round/>
                    <a:headEnd/>
                    <a:tailEnd/>
                  </a:ln>
                </p:spPr>
                <p:txBody>
                  <a:bodyPr/>
                  <a:lstStyle/>
                  <a:p>
                    <a:endParaRPr lang="en-GB"/>
                  </a:p>
                </p:txBody>
              </p:sp>
            </p:grpSp>
            <p:sp>
              <p:nvSpPr>
                <p:cNvPr id="14351" name="Line 35"/>
                <p:cNvSpPr>
                  <a:spLocks noChangeShapeType="1"/>
                </p:cNvSpPr>
                <p:nvPr/>
              </p:nvSpPr>
              <p:spPr bwMode="auto">
                <a:xfrm flipV="1">
                  <a:off x="2684" y="2022"/>
                  <a:ext cx="0" cy="1261"/>
                </a:xfrm>
                <a:prstGeom prst="line">
                  <a:avLst/>
                </a:prstGeom>
                <a:noFill/>
                <a:ln w="76200">
                  <a:solidFill>
                    <a:srgbClr val="00FFFF"/>
                  </a:solidFill>
                  <a:round/>
                  <a:headEnd/>
                  <a:tailEnd type="triangle" w="med" len="med"/>
                </a:ln>
              </p:spPr>
              <p:txBody>
                <a:bodyPr/>
                <a:lstStyle/>
                <a:p>
                  <a:endParaRPr lang="en-GB"/>
                </a:p>
              </p:txBody>
            </p:sp>
            <p:sp>
              <p:nvSpPr>
                <p:cNvPr id="14352" name="Line 36"/>
                <p:cNvSpPr>
                  <a:spLocks noChangeShapeType="1"/>
                </p:cNvSpPr>
                <p:nvPr/>
              </p:nvSpPr>
              <p:spPr bwMode="auto">
                <a:xfrm>
                  <a:off x="3023" y="2293"/>
                  <a:ext cx="0" cy="987"/>
                </a:xfrm>
                <a:prstGeom prst="line">
                  <a:avLst/>
                </a:prstGeom>
                <a:noFill/>
                <a:ln w="76200">
                  <a:solidFill>
                    <a:srgbClr val="33CC33"/>
                  </a:solidFill>
                  <a:round/>
                  <a:headEnd/>
                  <a:tailEnd type="triangle" w="med" len="med"/>
                </a:ln>
              </p:spPr>
              <p:txBody>
                <a:bodyPr/>
                <a:lstStyle/>
                <a:p>
                  <a:endParaRPr lang="en-GB"/>
                </a:p>
              </p:txBody>
            </p:sp>
            <p:sp>
              <p:nvSpPr>
                <p:cNvPr id="14353" name="Text Box 37"/>
                <p:cNvSpPr txBox="1">
                  <a:spLocks noChangeArrowheads="1"/>
                </p:cNvSpPr>
                <p:nvPr/>
              </p:nvSpPr>
              <p:spPr bwMode="auto">
                <a:xfrm>
                  <a:off x="3032" y="2715"/>
                  <a:ext cx="778" cy="410"/>
                </a:xfrm>
                <a:prstGeom prst="rect">
                  <a:avLst/>
                </a:prstGeom>
                <a:noFill/>
                <a:ln w="9525">
                  <a:noFill/>
                  <a:miter lim="800000"/>
                  <a:headEnd/>
                  <a:tailEnd/>
                </a:ln>
              </p:spPr>
              <p:txBody>
                <a:bodyPr lIns="96661" tIns="48331" rIns="96661" bIns="48331">
                  <a:spAutoFit/>
                </a:bodyPr>
                <a:lstStyle/>
                <a:p>
                  <a:pPr defTabSz="867596"/>
                  <a:r>
                    <a:rPr lang="en-US"/>
                    <a:t>Laser Transition</a:t>
                  </a:r>
                </a:p>
              </p:txBody>
            </p:sp>
            <p:sp>
              <p:nvSpPr>
                <p:cNvPr id="14354" name="Text Box 38"/>
                <p:cNvSpPr txBox="1">
                  <a:spLocks noChangeArrowheads="1"/>
                </p:cNvSpPr>
                <p:nvPr/>
              </p:nvSpPr>
              <p:spPr bwMode="auto">
                <a:xfrm>
                  <a:off x="1878" y="2805"/>
                  <a:ext cx="789" cy="410"/>
                </a:xfrm>
                <a:prstGeom prst="rect">
                  <a:avLst/>
                </a:prstGeom>
                <a:noFill/>
                <a:ln w="9525">
                  <a:noFill/>
                  <a:miter lim="800000"/>
                  <a:headEnd/>
                  <a:tailEnd/>
                </a:ln>
              </p:spPr>
              <p:txBody>
                <a:bodyPr lIns="96661" tIns="48331" rIns="96661" bIns="48331">
                  <a:spAutoFit/>
                </a:bodyPr>
                <a:lstStyle/>
                <a:p>
                  <a:pPr algn="r" defTabSz="867596"/>
                  <a:r>
                    <a:rPr lang="en-US"/>
                    <a:t>Pump Transition</a:t>
                  </a:r>
                </a:p>
              </p:txBody>
            </p:sp>
            <p:sp>
              <p:nvSpPr>
                <p:cNvPr id="14355" name="Line 39"/>
                <p:cNvSpPr>
                  <a:spLocks noChangeShapeType="1"/>
                </p:cNvSpPr>
                <p:nvPr/>
              </p:nvSpPr>
              <p:spPr bwMode="auto">
                <a:xfrm>
                  <a:off x="2716" y="2050"/>
                  <a:ext cx="311" cy="201"/>
                </a:xfrm>
                <a:prstGeom prst="line">
                  <a:avLst/>
                </a:prstGeom>
                <a:noFill/>
                <a:ln w="76200">
                  <a:solidFill>
                    <a:srgbClr val="FF0000"/>
                  </a:solidFill>
                  <a:round/>
                  <a:headEnd/>
                  <a:tailEnd type="triangle" w="med" len="med"/>
                </a:ln>
              </p:spPr>
              <p:txBody>
                <a:bodyPr/>
                <a:lstStyle/>
                <a:p>
                  <a:endParaRPr lang="en-GB"/>
                </a:p>
              </p:txBody>
            </p:sp>
          </p:grpSp>
        </p:grpSp>
        <p:sp>
          <p:nvSpPr>
            <p:cNvPr id="14346" name="Text Box 40"/>
            <p:cNvSpPr txBox="1">
              <a:spLocks noChangeArrowheads="1"/>
            </p:cNvSpPr>
            <p:nvPr/>
          </p:nvSpPr>
          <p:spPr bwMode="auto">
            <a:xfrm>
              <a:off x="2784" y="1584"/>
              <a:ext cx="763" cy="236"/>
            </a:xfrm>
            <a:prstGeom prst="rect">
              <a:avLst/>
            </a:prstGeom>
            <a:noFill/>
            <a:ln w="9525">
              <a:noFill/>
              <a:miter lim="800000"/>
              <a:headEnd/>
              <a:tailEnd/>
            </a:ln>
          </p:spPr>
          <p:txBody>
            <a:bodyPr wrap="none" lIns="96661" tIns="48331" rIns="96661" bIns="48331">
              <a:spAutoFit/>
            </a:bodyPr>
            <a:lstStyle/>
            <a:p>
              <a:pPr defTabSz="867596"/>
              <a:r>
                <a:rPr lang="en-US"/>
                <a:t>Fast decay</a:t>
              </a:r>
            </a:p>
          </p:txBody>
        </p:sp>
      </p:grpSp>
    </p:spTree>
    <p:extLst>
      <p:ext uri="{BB962C8B-B14F-4D97-AF65-F5344CB8AC3E}">
        <p14:creationId xmlns:p14="http://schemas.microsoft.com/office/powerpoint/2010/main" val="23296689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74638"/>
            <a:ext cx="8229600" cy="563562"/>
          </a:xfrm>
        </p:spPr>
        <p:txBody>
          <a:bodyPr>
            <a:normAutofit fontScale="90000"/>
          </a:bodyPr>
          <a:lstStyle/>
          <a:p>
            <a:r>
              <a:rPr lang="en-US" altLang="en-US"/>
              <a:t>Natural broadening</a:t>
            </a:r>
          </a:p>
        </p:txBody>
      </p:sp>
      <p:sp>
        <p:nvSpPr>
          <p:cNvPr id="2051" name="Rectangle 3"/>
          <p:cNvSpPr>
            <a:spLocks noGrp="1" noChangeArrowheads="1"/>
          </p:cNvSpPr>
          <p:nvPr>
            <p:ph type="body" idx="4294967295"/>
          </p:nvPr>
        </p:nvSpPr>
        <p:spPr>
          <a:xfrm>
            <a:off x="827088" y="990600"/>
            <a:ext cx="7489825" cy="4595813"/>
          </a:xfrm>
          <a:prstGeom prst="rect">
            <a:avLst/>
          </a:prstGeom>
        </p:spPr>
        <p:txBody>
          <a:bodyPr/>
          <a:lstStyle/>
          <a:p>
            <a:r>
              <a:rPr lang="en-US" altLang="en-US" sz="2400"/>
              <a:t>The line width (full width at half maximum) of the Lorentz profile is the damping parameter, </a:t>
            </a:r>
            <a:r>
              <a:rPr lang="en-US" altLang="en-US" sz="2400">
                <a:sym typeface="Symbol" pitchFamily="-96" charset="2"/>
              </a:rPr>
              <a:t>. </a:t>
            </a:r>
          </a:p>
          <a:p>
            <a:r>
              <a:rPr lang="en-US" altLang="en-US" sz="2400">
                <a:sym typeface="Symbol" pitchFamily="-96" charset="2"/>
              </a:rPr>
              <a:t>For an isolated molecule the damping parameter can be interpreted as the inverse of the lifetime of the excited quantum state.</a:t>
            </a:r>
          </a:p>
          <a:p>
            <a:r>
              <a:rPr lang="en-US" altLang="en-US" sz="2400">
                <a:sym typeface="Symbol" pitchFamily="-96" charset="2"/>
              </a:rPr>
              <a:t>This is consistent with the Heisenberg Uncertainty Principle</a:t>
            </a:r>
            <a:endParaRPr lang="en-US" altLang="en-US" sz="2400"/>
          </a:p>
        </p:txBody>
      </p:sp>
      <p:graphicFrame>
        <p:nvGraphicFramePr>
          <p:cNvPr id="2052" name="Object 4"/>
          <p:cNvGraphicFramePr>
            <a:graphicFrameLocks noChangeAspect="1"/>
          </p:cNvGraphicFramePr>
          <p:nvPr/>
        </p:nvGraphicFramePr>
        <p:xfrm>
          <a:off x="1981200" y="4572000"/>
          <a:ext cx="5257800" cy="914400"/>
        </p:xfrm>
        <a:graphic>
          <a:graphicData uri="http://schemas.openxmlformats.org/presentationml/2006/ole">
            <mc:AlternateContent xmlns:mc="http://schemas.openxmlformats.org/markup-compatibility/2006">
              <mc:Choice xmlns:v="urn:schemas-microsoft-com:vml" Requires="v">
                <p:oleObj spid="_x0000_s37892" name="Equation" r:id="rId3" imgW="2273300" imgH="368300" progId="Equation.3">
                  <p:embed/>
                </p:oleObj>
              </mc:Choice>
              <mc:Fallback>
                <p:oleObj name="Equation" r:id="rId3" imgW="22733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0"/>
                        <a:ext cx="525780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762000" y="56388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400">
                <a:effectLst>
                  <a:outerShdw blurRad="38100" dist="38100" dir="2700000" algn="tl">
                    <a:srgbClr val="000000"/>
                  </a:outerShdw>
                </a:effectLst>
                <a:latin typeface="Tahoma" charset="0"/>
              </a:rPr>
              <a:t> If absorption line is dampened solely by the natural lifetime of the state this is natural broadening</a:t>
            </a:r>
          </a:p>
        </p:txBody>
      </p:sp>
    </p:spTree>
    <p:extLst>
      <p:ext uri="{BB962C8B-B14F-4D97-AF65-F5344CB8AC3E}">
        <p14:creationId xmlns:p14="http://schemas.microsoft.com/office/powerpoint/2010/main" val="156458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Dr. Zahid\Desktop\img6.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0" y="397461"/>
            <a:ext cx="7772400" cy="585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89303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563562"/>
          </a:xfrm>
        </p:spPr>
        <p:txBody>
          <a:bodyPr>
            <a:normAutofit fontScale="90000"/>
          </a:bodyPr>
          <a:lstStyle/>
          <a:p>
            <a:r>
              <a:rPr lang="en-US" altLang="en-US" sz="3200"/>
              <a:t>Pressure broadening</a:t>
            </a:r>
            <a:endParaRPr lang="en-US" altLang="en-US"/>
          </a:p>
        </p:txBody>
      </p:sp>
      <p:sp>
        <p:nvSpPr>
          <p:cNvPr id="3075" name="Rectangle 3"/>
          <p:cNvSpPr>
            <a:spLocks noGrp="1" noChangeArrowheads="1"/>
          </p:cNvSpPr>
          <p:nvPr>
            <p:ph type="body" idx="4294967295"/>
          </p:nvPr>
        </p:nvSpPr>
        <p:spPr>
          <a:xfrm>
            <a:off x="457200" y="990600"/>
            <a:ext cx="8229600" cy="5135563"/>
          </a:xfrm>
          <a:prstGeom prst="rect">
            <a:avLst/>
          </a:prstGeom>
        </p:spPr>
        <p:txBody>
          <a:bodyPr/>
          <a:lstStyle/>
          <a:p>
            <a:pPr>
              <a:lnSpc>
                <a:spcPct val="90000"/>
              </a:lnSpc>
            </a:pPr>
            <a:r>
              <a:rPr lang="en-US" altLang="en-US" sz="2400"/>
              <a:t>For an isolated molecule the typical natural lifetime is about 10</a:t>
            </a:r>
            <a:r>
              <a:rPr lang="en-US" altLang="en-US" sz="2400" baseline="30000"/>
              <a:t>-8</a:t>
            </a:r>
            <a:r>
              <a:rPr lang="en-US" altLang="en-US" sz="2400"/>
              <a:t> s, 5x10</a:t>
            </a:r>
            <a:r>
              <a:rPr lang="en-US" altLang="en-US" sz="2400" baseline="30000"/>
              <a:t>-4</a:t>
            </a:r>
            <a:r>
              <a:rPr lang="en-US" altLang="en-US" sz="2400"/>
              <a:t> cm</a:t>
            </a:r>
            <a:r>
              <a:rPr lang="en-US" altLang="en-US" sz="2400" baseline="30000"/>
              <a:t>-1</a:t>
            </a:r>
            <a:r>
              <a:rPr lang="en-US" altLang="en-US" sz="2400"/>
              <a:t> line width</a:t>
            </a:r>
          </a:p>
          <a:p>
            <a:pPr>
              <a:lnSpc>
                <a:spcPct val="90000"/>
              </a:lnSpc>
            </a:pPr>
            <a:r>
              <a:rPr lang="en-US" altLang="en-US" sz="2400"/>
              <a:t>However as the pressure increases the distance between molecules becomes shorter. We can view the outcome in two ways</a:t>
            </a:r>
          </a:p>
          <a:p>
            <a:pPr>
              <a:lnSpc>
                <a:spcPct val="90000"/>
              </a:lnSpc>
            </a:pPr>
            <a:r>
              <a:rPr lang="en-US" altLang="en-US" sz="2400"/>
              <a:t>(1) Collisions between molecules can shorten the lifetime, and hence the line width becomes larger.</a:t>
            </a:r>
          </a:p>
          <a:p>
            <a:pPr>
              <a:lnSpc>
                <a:spcPct val="90000"/>
              </a:lnSpc>
            </a:pPr>
            <a:r>
              <a:rPr lang="en-US" altLang="en-US" sz="2400"/>
              <a:t>(2) As the molecules get closer their potential fields overlap and this can change the ‘natural line width’. </a:t>
            </a:r>
          </a:p>
          <a:p>
            <a:pPr>
              <a:lnSpc>
                <a:spcPct val="90000"/>
              </a:lnSpc>
            </a:pPr>
            <a:r>
              <a:rPr lang="en-US" altLang="en-US" sz="2400"/>
              <a:t>The resultant line shape leads to a Lorentz line shape.</a:t>
            </a:r>
          </a:p>
          <a:p>
            <a:pPr>
              <a:lnSpc>
                <a:spcPct val="90000"/>
              </a:lnSpc>
            </a:pPr>
            <a:r>
              <a:rPr lang="en-US" altLang="en-US" sz="2400"/>
              <a:t>Except at very high pressures when the fields overlap strongly - assymetric line shapes - Holtzmach broadening.</a:t>
            </a:r>
          </a:p>
          <a:p>
            <a:pPr>
              <a:lnSpc>
                <a:spcPct val="90000"/>
              </a:lnSpc>
            </a:pPr>
            <a:endParaRPr lang="en-US" altLang="en-US" sz="2800"/>
          </a:p>
        </p:txBody>
      </p:sp>
    </p:spTree>
    <p:extLst>
      <p:ext uri="{BB962C8B-B14F-4D97-AF65-F5344CB8AC3E}">
        <p14:creationId xmlns:p14="http://schemas.microsoft.com/office/powerpoint/2010/main" val="360242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Pressure broadening</a:t>
            </a:r>
          </a:p>
        </p:txBody>
      </p:sp>
      <p:sp>
        <p:nvSpPr>
          <p:cNvPr id="4099" name="Rectangle 3"/>
          <p:cNvSpPr>
            <a:spLocks noGrp="1" noChangeArrowheads="1"/>
          </p:cNvSpPr>
          <p:nvPr>
            <p:ph type="body" idx="4294967295"/>
          </p:nvPr>
        </p:nvSpPr>
        <p:spPr>
          <a:xfrm>
            <a:off x="457200" y="1600200"/>
            <a:ext cx="8229600" cy="4525963"/>
          </a:xfrm>
          <a:prstGeom prst="rect">
            <a:avLst/>
          </a:prstGeom>
        </p:spPr>
        <p:txBody>
          <a:bodyPr/>
          <a:lstStyle/>
          <a:p>
            <a:r>
              <a:rPr lang="en-US" altLang="en-US" dirty="0"/>
              <a:t>Clearly the line width will depend on the number of collisions per </a:t>
            </a:r>
            <a:r>
              <a:rPr lang="en-US" altLang="en-US" dirty="0" err="1"/>
              <a:t>second,i.e</a:t>
            </a:r>
            <a:r>
              <a:rPr lang="en-US" altLang="en-US" dirty="0"/>
              <a:t>. on the number density of the molecules (Pressure) and the relative speed of the molecules (the square root of the temperature)</a:t>
            </a:r>
          </a:p>
          <a:p>
            <a:pPr>
              <a:buFontTx/>
              <a:buNone/>
            </a:pPr>
            <a:endParaRPr lang="en-US" altLang="en-US" dirty="0"/>
          </a:p>
          <a:p>
            <a:endParaRPr lang="en-US" altLang="en-US" dirty="0"/>
          </a:p>
        </p:txBody>
      </p:sp>
      <p:graphicFrame>
        <p:nvGraphicFramePr>
          <p:cNvPr id="4100" name="Object 4"/>
          <p:cNvGraphicFramePr>
            <a:graphicFrameLocks noChangeAspect="1"/>
          </p:cNvGraphicFramePr>
          <p:nvPr/>
        </p:nvGraphicFramePr>
        <p:xfrm>
          <a:off x="1223963" y="4732338"/>
          <a:ext cx="6848475" cy="1357312"/>
        </p:xfrm>
        <a:graphic>
          <a:graphicData uri="http://schemas.openxmlformats.org/presentationml/2006/ole">
            <mc:AlternateContent xmlns:mc="http://schemas.openxmlformats.org/markup-compatibility/2006">
              <mc:Choice xmlns:v="urn:schemas-microsoft-com:vml" Requires="v">
                <p:oleObj spid="_x0000_s38916" name="Equation" r:id="rId3" imgW="2666880" imgH="495000" progId="Equation.3">
                  <p:embed/>
                </p:oleObj>
              </mc:Choice>
              <mc:Fallback>
                <p:oleObj name="Equation" r:id="rId3" imgW="266688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4732338"/>
                        <a:ext cx="6848475" cy="13573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46030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Doppler broadening</a:t>
            </a:r>
          </a:p>
        </p:txBody>
      </p:sp>
      <p:sp>
        <p:nvSpPr>
          <p:cNvPr id="5123" name="Rectangle 3"/>
          <p:cNvSpPr>
            <a:spLocks noGrp="1" noChangeArrowheads="1"/>
          </p:cNvSpPr>
          <p:nvPr>
            <p:ph type="body" sz="half" idx="1"/>
          </p:nvPr>
        </p:nvSpPr>
        <p:spPr>
          <a:xfrm>
            <a:off x="381000" y="1600200"/>
            <a:ext cx="8153400" cy="3124200"/>
          </a:xfrm>
        </p:spPr>
        <p:txBody>
          <a:bodyPr/>
          <a:lstStyle/>
          <a:p>
            <a:pPr>
              <a:lnSpc>
                <a:spcPct val="90000"/>
              </a:lnSpc>
            </a:pPr>
            <a:r>
              <a:rPr lang="en-US" altLang="en-US" sz="2800"/>
              <a:t>Second major source of line broadening</a:t>
            </a:r>
          </a:p>
          <a:p>
            <a:pPr>
              <a:lnSpc>
                <a:spcPct val="90000"/>
              </a:lnSpc>
            </a:pPr>
            <a:r>
              <a:rPr lang="en-US" altLang="en-US" sz="2800"/>
              <a:t>Molecules are in motion when they absorb. This causes a change in the frequency of the incoming radiation as seen in the molecules frame of reference</a:t>
            </a:r>
          </a:p>
          <a:p>
            <a:pPr>
              <a:lnSpc>
                <a:spcPct val="90000"/>
              </a:lnSpc>
            </a:pPr>
            <a:r>
              <a:rPr lang="en-US" altLang="en-US" sz="2800"/>
              <a:t>Let the velocity be v, and the incoming frequency be </a:t>
            </a:r>
            <a:r>
              <a:rPr lang="en-US" altLang="en-US" sz="2800">
                <a:sym typeface="Symbol" pitchFamily="-96" charset="2"/>
              </a:rPr>
              <a:t>, then</a:t>
            </a:r>
            <a:endParaRPr lang="en-US" altLang="en-US" sz="2800"/>
          </a:p>
          <a:p>
            <a:pPr>
              <a:lnSpc>
                <a:spcPct val="90000"/>
              </a:lnSpc>
            </a:pPr>
            <a:endParaRPr lang="en-US" altLang="en-US" sz="2800"/>
          </a:p>
        </p:txBody>
      </p:sp>
      <p:graphicFrame>
        <p:nvGraphicFramePr>
          <p:cNvPr id="5125" name="Object 5"/>
          <p:cNvGraphicFramePr>
            <a:graphicFrameLocks noGrp="1" noChangeAspect="1"/>
          </p:cNvGraphicFramePr>
          <p:nvPr>
            <p:ph sz="half" idx="2"/>
          </p:nvPr>
        </p:nvGraphicFramePr>
        <p:xfrm>
          <a:off x="838200" y="4678363"/>
          <a:ext cx="6934200" cy="1020762"/>
        </p:xfrm>
        <a:graphic>
          <a:graphicData uri="http://schemas.openxmlformats.org/presentationml/2006/ole">
            <mc:AlternateContent xmlns:mc="http://schemas.openxmlformats.org/markup-compatibility/2006">
              <mc:Choice xmlns:v="urn:schemas-microsoft-com:vml" Requires="v">
                <p:oleObj spid="_x0000_s39940" name="Equation" r:id="rId3" imgW="2679480" imgH="393480" progId="Equation.3">
                  <p:embed/>
                </p:oleObj>
              </mc:Choice>
              <mc:Fallback>
                <p:oleObj name="Equation" r:id="rId3" imgW="26794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78363"/>
                        <a:ext cx="6934200" cy="10207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1017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Doppler broadening</a:t>
            </a:r>
          </a:p>
        </p:txBody>
      </p:sp>
      <p:sp>
        <p:nvSpPr>
          <p:cNvPr id="6147" name="Rectangle 3"/>
          <p:cNvSpPr>
            <a:spLocks noGrp="1" noChangeArrowheads="1"/>
          </p:cNvSpPr>
          <p:nvPr>
            <p:ph type="body" sz="half" idx="1"/>
          </p:nvPr>
        </p:nvSpPr>
        <p:spPr>
          <a:xfrm>
            <a:off x="457200" y="1600200"/>
            <a:ext cx="7696200" cy="1219200"/>
          </a:xfrm>
        </p:spPr>
        <p:txBody>
          <a:bodyPr/>
          <a:lstStyle/>
          <a:p>
            <a:pPr>
              <a:lnSpc>
                <a:spcPct val="90000"/>
              </a:lnSpc>
            </a:pPr>
            <a:r>
              <a:rPr lang="en-US" altLang="en-US" sz="2400"/>
              <a:t>In the atmosphere the molecules are moving with velocities determined by the Maxwell Boltzmann distribution</a:t>
            </a:r>
          </a:p>
          <a:p>
            <a:pPr>
              <a:lnSpc>
                <a:spcPct val="90000"/>
              </a:lnSpc>
            </a:pPr>
            <a:endParaRPr lang="en-US" altLang="en-US" sz="2400"/>
          </a:p>
        </p:txBody>
      </p:sp>
      <p:graphicFrame>
        <p:nvGraphicFramePr>
          <p:cNvPr id="6149" name="Object 5"/>
          <p:cNvGraphicFramePr>
            <a:graphicFrameLocks noGrp="1" noChangeAspect="1"/>
          </p:cNvGraphicFramePr>
          <p:nvPr>
            <p:ph sz="half" idx="2"/>
          </p:nvPr>
        </p:nvGraphicFramePr>
        <p:xfrm>
          <a:off x="990600" y="3276600"/>
          <a:ext cx="6553200" cy="1973263"/>
        </p:xfrm>
        <a:graphic>
          <a:graphicData uri="http://schemas.openxmlformats.org/presentationml/2006/ole">
            <mc:AlternateContent xmlns:mc="http://schemas.openxmlformats.org/markup-compatibility/2006">
              <mc:Choice xmlns:v="urn:schemas-microsoft-com:vml" Requires="v">
                <p:oleObj spid="_x0000_s40964" name="Equation" r:id="rId3" imgW="2616120" imgH="787320" progId="Equation.3">
                  <p:embed/>
                </p:oleObj>
              </mc:Choice>
              <mc:Fallback>
                <p:oleObj name="Equation" r:id="rId3" imgW="261612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76600"/>
                        <a:ext cx="6553200" cy="19732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6896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Doppler broadening</a:t>
            </a:r>
          </a:p>
        </p:txBody>
      </p:sp>
      <p:sp>
        <p:nvSpPr>
          <p:cNvPr id="7172" name="Text Box 4"/>
          <p:cNvSpPr txBox="1">
            <a:spLocks noChangeArrowheads="1"/>
          </p:cNvSpPr>
          <p:nvPr/>
        </p:nvSpPr>
        <p:spPr bwMode="auto">
          <a:xfrm>
            <a:off x="609600" y="17526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Times" pitchFamily="-96" charset="0"/>
              </a:rPr>
              <a:t>The cross section at  a frequency </a:t>
            </a:r>
            <a:r>
              <a:rPr lang="en-US" altLang="en-US" sz="2800">
                <a:latin typeface="Times" pitchFamily="-96" charset="0"/>
                <a:sym typeface="Symbol" pitchFamily="-96" charset="2"/>
              </a:rPr>
              <a:t> is the sum of all line of sight components</a:t>
            </a:r>
            <a:endParaRPr lang="en-US" altLang="en-US" sz="2800">
              <a:latin typeface="Times" pitchFamily="-96" charset="0"/>
            </a:endParaRPr>
          </a:p>
        </p:txBody>
      </p:sp>
      <p:graphicFrame>
        <p:nvGraphicFramePr>
          <p:cNvPr id="7174" name="Object 6"/>
          <p:cNvGraphicFramePr>
            <a:graphicFrameLocks noChangeAspect="1"/>
          </p:cNvGraphicFramePr>
          <p:nvPr/>
        </p:nvGraphicFramePr>
        <p:xfrm>
          <a:off x="1001713" y="2619375"/>
          <a:ext cx="6835775" cy="3830638"/>
        </p:xfrm>
        <a:graphic>
          <a:graphicData uri="http://schemas.openxmlformats.org/presentationml/2006/ole">
            <mc:AlternateContent xmlns:mc="http://schemas.openxmlformats.org/markup-compatibility/2006">
              <mc:Choice xmlns:v="urn:schemas-microsoft-com:vml" Requires="v">
                <p:oleObj spid="_x0000_s41988" name="Equation" r:id="rId3" imgW="2882880" imgH="1511280" progId="Equation.3">
                  <p:embed/>
                </p:oleObj>
              </mc:Choice>
              <mc:Fallback>
                <p:oleObj name="Equation" r:id="rId3" imgW="2882880" imgH="1511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2619375"/>
                        <a:ext cx="6835775" cy="38306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65812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371600"/>
          </a:xfrm>
        </p:spPr>
        <p:txBody>
          <a:bodyPr/>
          <a:lstStyle/>
          <a:p>
            <a:r>
              <a:rPr lang="en-US" altLang="en-US"/>
              <a:t>Doppler broadening</a:t>
            </a:r>
          </a:p>
        </p:txBody>
      </p:sp>
      <p:sp>
        <p:nvSpPr>
          <p:cNvPr id="8195" name="Text Box 3"/>
          <p:cNvSpPr txBox="1">
            <a:spLocks noChangeArrowheads="1"/>
          </p:cNvSpPr>
          <p:nvPr/>
        </p:nvSpPr>
        <p:spPr bwMode="auto">
          <a:xfrm>
            <a:off x="381000" y="1676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400">
                <a:latin typeface="Times" pitchFamily="-96" charset="0"/>
              </a:rPr>
              <a:t>        </a:t>
            </a:r>
          </a:p>
        </p:txBody>
      </p:sp>
      <p:sp>
        <p:nvSpPr>
          <p:cNvPr id="8196" name="Rectangle 4"/>
          <p:cNvSpPr>
            <a:spLocks noChangeArrowheads="1"/>
          </p:cNvSpPr>
          <p:nvPr/>
        </p:nvSpPr>
        <p:spPr bwMode="auto">
          <a:xfrm>
            <a:off x="812800" y="1493838"/>
            <a:ext cx="741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latin typeface="Times" pitchFamily="-96" charset="0"/>
              </a:rPr>
              <a:t>We now define the Doppler width as </a:t>
            </a:r>
          </a:p>
        </p:txBody>
      </p:sp>
      <p:graphicFrame>
        <p:nvGraphicFramePr>
          <p:cNvPr id="8197" name="Object 5"/>
          <p:cNvGraphicFramePr>
            <a:graphicFrameLocks noChangeAspect="1"/>
          </p:cNvGraphicFramePr>
          <p:nvPr/>
        </p:nvGraphicFramePr>
        <p:xfrm>
          <a:off x="869950" y="2328863"/>
          <a:ext cx="7359650" cy="1820862"/>
        </p:xfrm>
        <a:graphic>
          <a:graphicData uri="http://schemas.openxmlformats.org/presentationml/2006/ole">
            <mc:AlternateContent xmlns:mc="http://schemas.openxmlformats.org/markup-compatibility/2006">
              <mc:Choice xmlns:v="urn:schemas-microsoft-com:vml" Requires="v">
                <p:oleObj spid="_x0000_s43012" name="Equation" r:id="rId3" imgW="2844720" imgH="685800" progId="Equation.3">
                  <p:embed/>
                </p:oleObj>
              </mc:Choice>
              <mc:Fallback>
                <p:oleObj name="Equation" r:id="rId3" imgW="284472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2328863"/>
                        <a:ext cx="7359650" cy="18208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50478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Voigt profile</a:t>
            </a:r>
          </a:p>
        </p:txBody>
      </p:sp>
      <p:sp>
        <p:nvSpPr>
          <p:cNvPr id="9219" name="Rectangle 3"/>
          <p:cNvSpPr>
            <a:spLocks noGrp="1" noChangeArrowheads="1"/>
          </p:cNvSpPr>
          <p:nvPr>
            <p:ph type="body" idx="4294967295"/>
          </p:nvPr>
        </p:nvSpPr>
        <p:spPr>
          <a:xfrm>
            <a:off x="457200" y="1600200"/>
            <a:ext cx="8229600" cy="1674813"/>
          </a:xfrm>
          <a:prstGeom prst="rect">
            <a:avLst/>
          </a:prstGeom>
          <a:noFill/>
          <a:extLst>
            <a:ext uri="{909E8E84-426E-40dd-AFC4-6F175D3DCCD1}">
              <a14:hiddenFill xmlns:a14="http://schemas.microsoft.com/office/drawing/2010/main">
                <a:solidFill>
                  <a:schemeClr val="tx1"/>
                </a:solidFill>
              </a14:hiddenFill>
            </a:ext>
          </a:extLst>
        </p:spPr>
        <p:txBody>
          <a:bodyPr/>
          <a:lstStyle/>
          <a:p>
            <a:pPr>
              <a:lnSpc>
                <a:spcPct val="90000"/>
              </a:lnSpc>
            </a:pPr>
            <a:r>
              <a:rPr lang="en-US" altLang="en-US"/>
              <a:t>In general the overall broadening is a mixture of Lorentz and Doppler. This is known as the Voigt profile</a:t>
            </a:r>
          </a:p>
        </p:txBody>
      </p:sp>
      <p:graphicFrame>
        <p:nvGraphicFramePr>
          <p:cNvPr id="9220" name="Object 4"/>
          <p:cNvGraphicFramePr>
            <a:graphicFrameLocks noChangeAspect="1"/>
          </p:cNvGraphicFramePr>
          <p:nvPr/>
        </p:nvGraphicFramePr>
        <p:xfrm>
          <a:off x="1289050" y="3330575"/>
          <a:ext cx="6559550" cy="2941638"/>
        </p:xfrm>
        <a:graphic>
          <a:graphicData uri="http://schemas.openxmlformats.org/presentationml/2006/ole">
            <mc:AlternateContent xmlns:mc="http://schemas.openxmlformats.org/markup-compatibility/2006">
              <mc:Choice xmlns:v="urn:schemas-microsoft-com:vml" Requires="v">
                <p:oleObj spid="_x0000_s44036" name="Equation" r:id="rId3" imgW="2031840" imgH="939600" progId="Equation.3">
                  <p:embed/>
                </p:oleObj>
              </mc:Choice>
              <mc:Fallback>
                <p:oleObj name="Equation" r:id="rId3" imgW="203184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3330575"/>
                        <a:ext cx="6559550" cy="29416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6416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Voigt profile</a:t>
            </a:r>
          </a:p>
        </p:txBody>
      </p:sp>
      <p:sp>
        <p:nvSpPr>
          <p:cNvPr id="10243" name="Rectangle 3"/>
          <p:cNvSpPr>
            <a:spLocks noGrp="1" noChangeArrowheads="1"/>
          </p:cNvSpPr>
          <p:nvPr>
            <p:ph type="body" idx="4294967295"/>
          </p:nvPr>
        </p:nvSpPr>
        <p:spPr>
          <a:xfrm>
            <a:off x="457200" y="1600200"/>
            <a:ext cx="8229600" cy="4525963"/>
          </a:xfrm>
          <a:prstGeom prst="rect">
            <a:avLst/>
          </a:prstGeom>
        </p:spPr>
        <p:txBody>
          <a:bodyPr/>
          <a:lstStyle/>
          <a:p>
            <a:pPr>
              <a:lnSpc>
                <a:spcPct val="90000"/>
              </a:lnSpc>
            </a:pPr>
            <a:r>
              <a:rPr lang="en-US" altLang="en-US" sz="2800" dirty="0"/>
              <a:t>For small damping ratios, a </a:t>
            </a:r>
            <a:r>
              <a:rPr lang="en-US" altLang="en-US" sz="2800" dirty="0">
                <a:sym typeface="Symbol" pitchFamily="-96" charset="2"/>
              </a:rPr>
              <a:t> 0, we retrieve the Doppler result. For a &gt; 1 we retrieve the Lorentz result</a:t>
            </a:r>
          </a:p>
          <a:p>
            <a:pPr>
              <a:lnSpc>
                <a:spcPct val="90000"/>
              </a:lnSpc>
            </a:pPr>
            <a:r>
              <a:rPr lang="en-US" altLang="en-US" sz="2800" dirty="0">
                <a:sym typeface="Symbol" pitchFamily="-96" charset="2"/>
              </a:rPr>
              <a:t>In general the Voigt profile shows a Doppler-like behavior in the line core, and a Lorentz-like behavior in the line wings.</a:t>
            </a:r>
          </a:p>
          <a:p>
            <a:pPr>
              <a:lnSpc>
                <a:spcPct val="90000"/>
              </a:lnSpc>
            </a:pPr>
            <a:r>
              <a:rPr lang="en-US" altLang="en-US" sz="2800" dirty="0">
                <a:sym typeface="Symbol" pitchFamily="-96" charset="2"/>
              </a:rPr>
              <a:t>The Voigt profile must be evaluated by numerical integration </a:t>
            </a:r>
            <a:endParaRPr lang="en-US" altLang="en-US" sz="2800" dirty="0"/>
          </a:p>
        </p:txBody>
      </p:sp>
    </p:spTree>
    <p:extLst>
      <p:ext uri="{BB962C8B-B14F-4D97-AF65-F5344CB8AC3E}">
        <p14:creationId xmlns:p14="http://schemas.microsoft.com/office/powerpoint/2010/main" val="18900901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7088" y="274638"/>
            <a:ext cx="7489825" cy="457200"/>
          </a:xfrm>
        </p:spPr>
        <p:txBody>
          <a:bodyPr/>
          <a:lstStyle/>
          <a:p>
            <a:r>
              <a:rPr lang="en-US" altLang="en-US" sz="3600"/>
              <a:t>Comparison of the line shapes</a:t>
            </a:r>
            <a:endParaRPr lang="en-US" altLang="en-US"/>
          </a:p>
        </p:txBody>
      </p:sp>
      <p:pic>
        <p:nvPicPr>
          <p:cNvPr id="20484" name="Picture 4" descr="lesson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11213"/>
            <a:ext cx="7696200" cy="596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0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type="title"/>
          </p:nvPr>
        </p:nvSpPr>
        <p:spPr>
          <a:xfrm>
            <a:off x="228600" y="1905000"/>
            <a:ext cx="8229600" cy="2709863"/>
          </a:xfrm>
        </p:spPr>
        <p:txBody>
          <a:bodyPr>
            <a:normAutofit/>
          </a:bodyPr>
          <a:lstStyle/>
          <a:p>
            <a:r>
              <a:rPr lang="en-US" altLang="en-US" b="1" dirty="0" smtClean="0">
                <a:latin typeface="Arial Black" panose="020B0A04020102020204" pitchFamily="34" charset="0"/>
              </a:rPr>
              <a:t>	 </a:t>
            </a:r>
            <a:r>
              <a:rPr lang="en-US" altLang="en-US" b="1" dirty="0">
                <a:latin typeface="Arial Black" panose="020B0A04020102020204" pitchFamily="34" charset="0"/>
              </a:rPr>
              <a:t>Quantum </a:t>
            </a:r>
            <a:r>
              <a:rPr lang="en-US" altLang="en-US" b="1" dirty="0" smtClean="0">
                <a:latin typeface="Arial Black" panose="020B0A04020102020204" pitchFamily="34" charset="0"/>
              </a:rPr>
              <a:t>Mechanics:</a:t>
            </a:r>
            <a:r>
              <a:rPr lang="en-US" altLang="en-US" b="1" dirty="0">
                <a:latin typeface="Arial Black" panose="020B0A04020102020204" pitchFamily="34" charset="0"/>
              </a:rPr>
              <a:t/>
            </a:r>
            <a:br>
              <a:rPr lang="en-US" altLang="en-US" b="1" dirty="0">
                <a:latin typeface="Arial Black" panose="020B0A04020102020204" pitchFamily="34" charset="0"/>
              </a:rPr>
            </a:br>
            <a:r>
              <a:rPr lang="en-US" altLang="en-US" b="1" dirty="0" smtClean="0">
                <a:latin typeface="Arial Black" panose="020B0A04020102020204" pitchFamily="34" charset="0"/>
              </a:rPr>
              <a:t>		    Revisited</a:t>
            </a:r>
            <a:r>
              <a:rPr lang="en-US" altLang="en-US" b="1" dirty="0">
                <a:latin typeface="Arial Black" panose="020B0A04020102020204" pitchFamily="34" charset="0"/>
              </a:rPr>
              <a:t/>
            </a:r>
            <a:br>
              <a:rPr lang="en-US" altLang="en-US" b="1" dirty="0">
                <a:latin typeface="Arial Black" panose="020B0A04020102020204" pitchFamily="34" charset="0"/>
              </a:rPr>
            </a:br>
            <a:endParaRPr lang="en-US" dirty="0">
              <a:latin typeface="Arial Black" panose="020B0A04020102020204" pitchFamily="34" charset="0"/>
            </a:endParaRPr>
          </a:p>
        </p:txBody>
      </p:sp>
    </p:spTree>
    <p:extLst>
      <p:ext uri="{BB962C8B-B14F-4D97-AF65-F5344CB8AC3E}">
        <p14:creationId xmlns:p14="http://schemas.microsoft.com/office/powerpoint/2010/main" val="1487843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sz="quarter" idx="13"/>
          </p:nvPr>
        </p:nvSpPr>
        <p:spPr>
          <a:xfrm>
            <a:off x="76200" y="152400"/>
            <a:ext cx="8839200" cy="6705600"/>
          </a:xfrm>
        </p:spPr>
        <p:txBody>
          <a:bodyPr>
            <a:normAutofit/>
          </a:bodyPr>
          <a:lstStyle/>
          <a:p>
            <a:pPr marL="288925" indent="-288925" algn="just">
              <a:lnSpc>
                <a:spcPct val="80000"/>
              </a:lnSpc>
              <a:buClr>
                <a:schemeClr val="tx1"/>
              </a:buClr>
              <a:buFont typeface="Wingdings" panose="05000000000000000000" pitchFamily="2" charset="2"/>
              <a:buChar char="Ø"/>
            </a:pPr>
            <a:r>
              <a:rPr lang="en-US" altLang="en-US" sz="3200" b="1" dirty="0">
                <a:latin typeface="Arial Black" panose="020B0A04020102020204" pitchFamily="34" charset="0"/>
              </a:rPr>
              <a:t>Wave Mechanics</a:t>
            </a:r>
          </a:p>
          <a:p>
            <a:pPr marL="692150" lvl="1" indent="-234950" algn="just">
              <a:lnSpc>
                <a:spcPct val="80000"/>
              </a:lnSpc>
              <a:buClr>
                <a:schemeClr val="tx1"/>
              </a:buClr>
              <a:buFont typeface="Wingdings" panose="05000000000000000000" pitchFamily="2" charset="2"/>
              <a:buChar char="Ø"/>
            </a:pPr>
            <a:r>
              <a:rPr lang="en-US" altLang="en-US" sz="3200" dirty="0"/>
              <a:t>Quantum mechanical systems ( such as atoms, molecules, ions etc.) are given by wave function </a:t>
            </a:r>
            <a:r>
              <a:rPr lang="el-GR" altLang="en-US" sz="3200" dirty="0"/>
              <a:t>ψ</a:t>
            </a:r>
            <a:r>
              <a:rPr lang="en-US" altLang="en-US" sz="3200" dirty="0"/>
              <a:t>(r, t).</a:t>
            </a:r>
          </a:p>
          <a:p>
            <a:pPr marL="692150" lvl="1" indent="-234950" algn="just">
              <a:lnSpc>
                <a:spcPct val="80000"/>
              </a:lnSpc>
              <a:buClr>
                <a:schemeClr val="tx1"/>
              </a:buClr>
              <a:buFont typeface="Wingdings" panose="05000000000000000000" pitchFamily="2" charset="2"/>
              <a:buNone/>
            </a:pPr>
            <a:endParaRPr lang="en-US" altLang="en-US" sz="3200" dirty="0"/>
          </a:p>
          <a:p>
            <a:pPr marL="692150" lvl="1" indent="-234950" algn="just">
              <a:lnSpc>
                <a:spcPct val="80000"/>
              </a:lnSpc>
              <a:buClr>
                <a:schemeClr val="tx1"/>
              </a:buClr>
              <a:buFont typeface="Wingdings" panose="05000000000000000000" pitchFamily="2" charset="2"/>
              <a:buChar char="Ø"/>
            </a:pPr>
            <a:r>
              <a:rPr lang="en-US" altLang="en-US" sz="3200" dirty="0"/>
              <a:t> Itself </a:t>
            </a:r>
            <a:r>
              <a:rPr lang="el-GR" altLang="en-US" sz="3200" dirty="0"/>
              <a:t>ψ</a:t>
            </a:r>
            <a:r>
              <a:rPr lang="en-US" altLang="en-US" sz="3200" dirty="0"/>
              <a:t>(r, t) has no physical meaning- it allows to calculate the expectation values of all observables of interest.</a:t>
            </a:r>
          </a:p>
          <a:p>
            <a:pPr marL="692150" lvl="1" indent="-234950" algn="just">
              <a:lnSpc>
                <a:spcPct val="80000"/>
              </a:lnSpc>
              <a:buClr>
                <a:schemeClr val="tx1"/>
              </a:buClr>
              <a:buFont typeface="Wingdings" panose="05000000000000000000" pitchFamily="2" charset="2"/>
              <a:buNone/>
            </a:pPr>
            <a:endParaRPr lang="en-US" altLang="en-US" sz="3200" dirty="0"/>
          </a:p>
          <a:p>
            <a:pPr marL="692150" lvl="1" indent="-234950" algn="just">
              <a:lnSpc>
                <a:spcPct val="80000"/>
              </a:lnSpc>
              <a:buClr>
                <a:schemeClr val="tx1"/>
              </a:buClr>
              <a:buFont typeface="Wingdings" panose="05000000000000000000" pitchFamily="2" charset="2"/>
              <a:buChar char="Ø"/>
            </a:pPr>
            <a:r>
              <a:rPr lang="en-US" altLang="en-US" sz="3200" dirty="0"/>
              <a:t>Measurable quantities are called observable and are represented by </a:t>
            </a:r>
            <a:r>
              <a:rPr lang="en-US" altLang="en-US" sz="3200" dirty="0" err="1"/>
              <a:t>hermition</a:t>
            </a:r>
            <a:r>
              <a:rPr lang="en-US" altLang="en-US" sz="3200" dirty="0"/>
              <a:t> operator Ô. Expectation values is given by</a:t>
            </a:r>
          </a:p>
          <a:p>
            <a:endParaRPr lang="en-US" sz="3200" dirty="0"/>
          </a:p>
        </p:txBody>
      </p:sp>
      <p:graphicFrame>
        <p:nvGraphicFramePr>
          <p:cNvPr id="5" name="Object 4"/>
          <p:cNvGraphicFramePr>
            <a:graphicFrameLocks noChangeAspect="1"/>
          </p:cNvGraphicFramePr>
          <p:nvPr>
            <p:extLst>
              <p:ext uri="{D42A27DB-BD31-4B8C-83A1-F6EECF244321}">
                <p14:modId xmlns:p14="http://schemas.microsoft.com/office/powerpoint/2010/main" val="980872380"/>
              </p:ext>
            </p:extLst>
          </p:nvPr>
        </p:nvGraphicFramePr>
        <p:xfrm>
          <a:off x="1066800" y="5470670"/>
          <a:ext cx="6705600" cy="1022205"/>
        </p:xfrm>
        <a:graphic>
          <a:graphicData uri="http://schemas.openxmlformats.org/presentationml/2006/ole">
            <mc:AlternateContent xmlns:mc="http://schemas.openxmlformats.org/markup-compatibility/2006">
              <mc:Choice xmlns:v="urn:schemas-microsoft-com:vml" Requires="v">
                <p:oleObj spid="_x0000_s1052" name="Equation" r:id="rId3" imgW="1625400" imgH="279360" progId="Equation.3">
                  <p:embed/>
                </p:oleObj>
              </mc:Choice>
              <mc:Fallback>
                <p:oleObj name="Equation" r:id="rId3" imgW="1625400" imgH="279360" progId="Equation.3">
                  <p:embed/>
                  <p:pic>
                    <p:nvPicPr>
                      <p:cNvPr id="0" name="Object 7"/>
                      <p:cNvPicPr>
                        <a:picLocks noChangeAspect="1" noChangeArrowheads="1"/>
                      </p:cNvPicPr>
                      <p:nvPr/>
                    </p:nvPicPr>
                    <p:blipFill>
                      <a:blip r:embed="rId4"/>
                      <a:srcRect/>
                      <a:stretch>
                        <a:fillRect/>
                      </a:stretch>
                    </p:blipFill>
                    <p:spPr bwMode="auto">
                      <a:xfrm>
                        <a:off x="1066800" y="5470670"/>
                        <a:ext cx="6705600" cy="1022205"/>
                      </a:xfrm>
                      <a:prstGeom prst="rect">
                        <a:avLst/>
                      </a:prstGeom>
                      <a:gradFill>
                        <a:gsLst>
                          <a:gs pos="13739">
                            <a:srgbClr val="ACB2C2"/>
                          </a:gs>
                          <a:gs pos="22486">
                            <a:srgbClr val="B3B8C6"/>
                          </a:gs>
                          <a:gs pos="30845">
                            <a:srgbClr val="B9BECA"/>
                          </a:gs>
                          <a:gs pos="38750">
                            <a:srgbClr val="BFC3CE"/>
                          </a:gs>
                          <a:gs pos="0">
                            <a:schemeClr val="accent1">
                              <a:tint val="66000"/>
                              <a:satMod val="160000"/>
                            </a:schemeClr>
                          </a:gs>
                          <a:gs pos="50000">
                            <a:schemeClr val="bg2">
                              <a:lumMod val="20000"/>
                              <a:lumOff val="80000"/>
                            </a:schemeClr>
                          </a:gs>
                          <a:gs pos="100000">
                            <a:schemeClr val="accent1">
                              <a:tint val="23500"/>
                              <a:satMod val="160000"/>
                            </a:schemeClr>
                          </a:gs>
                        </a:gsLst>
                        <a:lin ang="5400000" scaled="0"/>
                      </a:gradFill>
                      <a:ln>
                        <a:solidFill>
                          <a:schemeClr val="tx1"/>
                        </a:solidFill>
                      </a:ln>
                      <a:effectLst/>
                    </p:spPr>
                  </p:pic>
                </p:oleObj>
              </mc:Fallback>
            </mc:AlternateContent>
          </a:graphicData>
        </a:graphic>
      </p:graphicFrame>
    </p:spTree>
    <p:extLst>
      <p:ext uri="{BB962C8B-B14F-4D97-AF65-F5344CB8AC3E}">
        <p14:creationId xmlns:p14="http://schemas.microsoft.com/office/powerpoint/2010/main" val="11387407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562</TotalTime>
  <Words>3189</Words>
  <Application>Microsoft Macintosh PowerPoint</Application>
  <PresentationFormat>On-screen Show (4:3)</PresentationFormat>
  <Paragraphs>546</Paragraphs>
  <Slides>78</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2" baseType="lpstr">
      <vt:lpstr>Mylar</vt:lpstr>
      <vt:lpstr>Equation</vt:lpstr>
      <vt:lpstr>Document</vt:lpstr>
      <vt:lpstr>Bitmap Image</vt:lpstr>
      <vt:lpstr>QUANTUM ELECTRONICS LECTURE NOTES</vt:lpstr>
      <vt:lpstr>Layout ( Part 1)</vt:lpstr>
      <vt:lpstr>Introductory Concepts</vt:lpstr>
      <vt:lpstr>Concept of stimulated emission was introduced by Einstein in 1917. </vt:lpstr>
      <vt:lpstr> Historical sketch 1</vt:lpstr>
      <vt:lpstr>Historical sketch 2</vt:lpstr>
      <vt:lpstr>PowerPoint Presentation</vt:lpstr>
      <vt:lpstr>  Quantum Mechanics:       Revisited </vt:lpstr>
      <vt:lpstr>PowerPoint Presentation</vt:lpstr>
      <vt:lpstr>Probability  </vt:lpstr>
      <vt:lpstr>PowerPoint Presentation</vt:lpstr>
      <vt:lpstr>Stationary States</vt:lpstr>
      <vt:lpstr>PowerPoint Presentation</vt:lpstr>
      <vt:lpstr>PowerPoint Presentation</vt:lpstr>
      <vt:lpstr> DIRAC’S NOTATION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waves and photons 1</vt:lpstr>
      <vt:lpstr>Electromagnetic waves and photons 2</vt:lpstr>
      <vt:lpstr>Electromagnetic waves and photons 3</vt:lpstr>
      <vt:lpstr>Electromagnetic waves and photons 4</vt:lpstr>
      <vt:lpstr>Electromagnetic waves and photons 5</vt:lpstr>
      <vt:lpstr>PowerPoint Presentation</vt:lpstr>
      <vt:lpstr>The Quantum Mechanical Model of the Atom </vt:lpstr>
      <vt:lpstr> </vt:lpstr>
      <vt:lpstr>Electron Energy Level Notes</vt:lpstr>
      <vt:lpstr> </vt:lpstr>
      <vt:lpstr>Electron Energy Level Notes</vt:lpstr>
      <vt:lpstr>s-Orbital Image</vt:lpstr>
      <vt:lpstr>Electron Energy Level Notes</vt:lpstr>
      <vt:lpstr>p-Orbital Image</vt:lpstr>
      <vt:lpstr>Electron Energy Level Notes</vt:lpstr>
      <vt:lpstr>d-orbital notes</vt:lpstr>
      <vt:lpstr> </vt:lpstr>
      <vt:lpstr>Image of orbitals</vt:lpstr>
      <vt:lpstr>Electron Energy Level Notes</vt:lpstr>
      <vt:lpstr> </vt:lpstr>
      <vt:lpstr> Order of Orbitals</vt:lpstr>
      <vt:lpstr>PowerPoint Presentation</vt:lpstr>
      <vt:lpstr>Electron Energy Level Notes</vt:lpstr>
      <vt:lpstr>Introduction to Atomic Spectroscopy</vt:lpstr>
      <vt:lpstr>Wavelengths and frequencies of e.m.wave</vt:lpstr>
      <vt:lpstr> Emission and Absorption  Spectroscopy</vt:lpstr>
      <vt:lpstr> Types of Spectra</vt:lpstr>
      <vt:lpstr>          Line Spectra</vt:lpstr>
      <vt:lpstr>Simplest Atomic Spectrum: Hydrogen</vt:lpstr>
      <vt:lpstr>Simplest Atomic Spectrum: Hydrogen</vt:lpstr>
      <vt:lpstr>Simplest Atomic Spectrum: Hydrogen</vt:lpstr>
      <vt:lpstr>Simplest Atomic Spectrum: Hydrogen</vt:lpstr>
      <vt:lpstr> Bohr Model for Hydrogen</vt:lpstr>
      <vt:lpstr> Bohr Model for Hydrogen</vt:lpstr>
      <vt:lpstr> Bohr Model for Hydrogen</vt:lpstr>
      <vt:lpstr>Bohr Model for Hydrogen</vt:lpstr>
      <vt:lpstr>   LASER</vt:lpstr>
      <vt:lpstr> Properties of Laser Light</vt:lpstr>
      <vt:lpstr>Ordinary Light vs. Laser Light</vt:lpstr>
      <vt:lpstr>Basic Components of Laser               1</vt:lpstr>
      <vt:lpstr>Basic Components of Laser                2</vt:lpstr>
      <vt:lpstr>Basic Principles of Light Emission and Absorption                                          1</vt:lpstr>
      <vt:lpstr>Basic Principles of Light Emission and Absorption                                          2                                       </vt:lpstr>
      <vt:lpstr>Threshold Condition</vt:lpstr>
      <vt:lpstr>Laser Gain</vt:lpstr>
      <vt:lpstr>PowerPoint Presentation</vt:lpstr>
      <vt:lpstr>Natural broadening</vt:lpstr>
      <vt:lpstr>Pressure broadening</vt:lpstr>
      <vt:lpstr>Pressure broadening</vt:lpstr>
      <vt:lpstr>Doppler broadening</vt:lpstr>
      <vt:lpstr>Doppler broadening</vt:lpstr>
      <vt:lpstr>Doppler broadening</vt:lpstr>
      <vt:lpstr>Doppler broadening</vt:lpstr>
      <vt:lpstr>Voigt profile</vt:lpstr>
      <vt:lpstr>Voigt profile</vt:lpstr>
      <vt:lpstr>Comparison of the line shapes</vt:lpstr>
    </vt:vector>
  </TitlesOfParts>
  <Company>MyCompanyName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ELECTRONICS LECTURE NOTES</dc:title>
  <dc:creator>MyUserName</dc:creator>
  <cp:lastModifiedBy>ICTS</cp:lastModifiedBy>
  <cp:revision>46</cp:revision>
  <dcterms:created xsi:type="dcterms:W3CDTF">2016-01-19T04:23:04Z</dcterms:created>
  <dcterms:modified xsi:type="dcterms:W3CDTF">2016-02-12T11:22:00Z</dcterms:modified>
</cp:coreProperties>
</file>