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5"/>
  </p:notesMasterIdLst>
  <p:sldIdLst>
    <p:sldId id="298" r:id="rId2"/>
    <p:sldId id="311" r:id="rId3"/>
    <p:sldId id="269" r:id="rId4"/>
    <p:sldId id="348" r:id="rId5"/>
    <p:sldId id="304" r:id="rId6"/>
    <p:sldId id="333" r:id="rId7"/>
    <p:sldId id="332" r:id="rId8"/>
    <p:sldId id="275" r:id="rId9"/>
    <p:sldId id="280" r:id="rId10"/>
    <p:sldId id="279" r:id="rId11"/>
    <p:sldId id="281" r:id="rId12"/>
    <p:sldId id="341" r:id="rId13"/>
    <p:sldId id="342" r:id="rId14"/>
    <p:sldId id="343" r:id="rId15"/>
    <p:sldId id="345" r:id="rId16"/>
    <p:sldId id="283" r:id="rId17"/>
    <p:sldId id="335" r:id="rId18"/>
    <p:sldId id="265" r:id="rId19"/>
    <p:sldId id="334" r:id="rId20"/>
    <p:sldId id="295" r:id="rId21"/>
    <p:sldId id="293" r:id="rId22"/>
    <p:sldId id="336" r:id="rId23"/>
    <p:sldId id="337" r:id="rId24"/>
    <p:sldId id="349" r:id="rId25"/>
    <p:sldId id="350" r:id="rId26"/>
    <p:sldId id="351" r:id="rId27"/>
    <p:sldId id="346" r:id="rId28"/>
    <p:sldId id="338" r:id="rId29"/>
    <p:sldId id="357" r:id="rId30"/>
    <p:sldId id="358" r:id="rId31"/>
    <p:sldId id="359" r:id="rId32"/>
    <p:sldId id="360" r:id="rId33"/>
    <p:sldId id="361" r:id="rId34"/>
    <p:sldId id="362" r:id="rId35"/>
    <p:sldId id="364" r:id="rId36"/>
    <p:sldId id="367" r:id="rId37"/>
    <p:sldId id="395" r:id="rId38"/>
    <p:sldId id="368" r:id="rId39"/>
    <p:sldId id="369" r:id="rId40"/>
    <p:sldId id="370" r:id="rId41"/>
    <p:sldId id="371" r:id="rId42"/>
    <p:sldId id="372" r:id="rId43"/>
    <p:sldId id="354" r:id="rId44"/>
    <p:sldId id="353" r:id="rId45"/>
    <p:sldId id="355" r:id="rId46"/>
    <p:sldId id="356" r:id="rId47"/>
    <p:sldId id="390" r:id="rId48"/>
    <p:sldId id="373" r:id="rId49"/>
    <p:sldId id="374" r:id="rId50"/>
    <p:sldId id="375" r:id="rId51"/>
    <p:sldId id="377" r:id="rId52"/>
    <p:sldId id="378" r:id="rId53"/>
    <p:sldId id="383" r:id="rId54"/>
    <p:sldId id="380" r:id="rId55"/>
    <p:sldId id="381" r:id="rId56"/>
    <p:sldId id="387" r:id="rId57"/>
    <p:sldId id="392" r:id="rId58"/>
    <p:sldId id="388" r:id="rId59"/>
    <p:sldId id="389" r:id="rId60"/>
    <p:sldId id="384" r:id="rId61"/>
    <p:sldId id="391" r:id="rId62"/>
    <p:sldId id="393" r:id="rId63"/>
    <p:sldId id="394" r:id="rId6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12FF"/>
    <a:srgbClr val="C534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4660"/>
  </p:normalViewPr>
  <p:slideViewPr>
    <p:cSldViewPr>
      <p:cViewPr varScale="1">
        <p:scale>
          <a:sx n="84" d="100"/>
          <a:sy n="84" d="100"/>
        </p:scale>
        <p:origin x="816" y="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image" Target="../media/image42.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97.emf"/><Relationship Id="rId1" Type="http://schemas.openxmlformats.org/officeDocument/2006/relationships/image" Target="../media/image96.emf"/><Relationship Id="rId5" Type="http://schemas.openxmlformats.org/officeDocument/2006/relationships/image" Target="../media/image100.emf"/><Relationship Id="rId4" Type="http://schemas.openxmlformats.org/officeDocument/2006/relationships/image" Target="../media/image9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endParaRPr lang="en-US"/>
          </a:p>
        </p:txBody>
      </p:sp>
      <p:sp>
        <p:nvSpPr>
          <p:cNvPr id="53251" name="Rectangle 3"/>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charset="0"/>
                <a:cs typeface="ＭＳ Ｐゴシック" charset="0"/>
              </a:defRPr>
            </a:lvl1pPr>
          </a:lstStyle>
          <a:p>
            <a:pPr>
              <a:defRPr/>
            </a:pPr>
            <a:endParaRPr lang="en-US"/>
          </a:p>
        </p:txBody>
      </p:sp>
      <p:sp>
        <p:nvSpPr>
          <p:cNvPr id="532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53253" name="Rectangle 5"/>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3254" name="Rectangle 6"/>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200">
                <a:latin typeface="Arial" charset="0"/>
                <a:ea typeface="ＭＳ Ｐゴシック" charset="0"/>
                <a:cs typeface="ＭＳ Ｐゴシック" charset="0"/>
              </a:defRPr>
            </a:lvl1pPr>
          </a:lstStyle>
          <a:p>
            <a:pPr>
              <a:defRPr/>
            </a:pPr>
            <a:endParaRPr lang="en-US"/>
          </a:p>
        </p:txBody>
      </p:sp>
      <p:sp>
        <p:nvSpPr>
          <p:cNvPr id="53255" name="Rectangle 7"/>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200"/>
            </a:lvl1pPr>
          </a:lstStyle>
          <a:p>
            <a:fld id="{6FC5D478-9E53-488C-AE1C-39695EC12700}" type="slidenum">
              <a:rPr lang="en-US" altLang="it-IT"/>
              <a:pPr/>
              <a:t>‹N›</a:t>
            </a:fld>
            <a:endParaRPr lang="en-US" altLang="it-IT"/>
          </a:p>
        </p:txBody>
      </p:sp>
    </p:spTree>
    <p:extLst>
      <p:ext uri="{BB962C8B-B14F-4D97-AF65-F5344CB8AC3E}">
        <p14:creationId xmlns:p14="http://schemas.microsoft.com/office/powerpoint/2010/main" val="56592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7617F4D-C3F9-4C01-87DC-B3EAEE2051E0}" type="slidenum">
              <a:rPr lang="en-US" altLang="it-IT" sz="1200"/>
              <a:pPr/>
              <a:t>1</a:t>
            </a:fld>
            <a:endParaRPr lang="en-US" altLang="it-IT" sz="1200"/>
          </a:p>
        </p:txBody>
      </p:sp>
      <p:sp>
        <p:nvSpPr>
          <p:cNvPr id="962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5363"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922480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D86501-0A56-FE42-9950-A92E47289AFF}" type="slidenum">
              <a:rPr lang="en-US"/>
              <a:pPr/>
              <a:t>12</a:t>
            </a:fld>
            <a:endParaRPr lang="en-US"/>
          </a:p>
        </p:txBody>
      </p:sp>
      <p:sp>
        <p:nvSpPr>
          <p:cNvPr id="983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9830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61098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6ED059-DC03-FB4F-830A-A4B4ECB30B30}" type="slidenum">
              <a:rPr lang="en-US"/>
              <a:pPr/>
              <a:t>13</a:t>
            </a:fld>
            <a:endParaRPr lang="en-US"/>
          </a:p>
        </p:txBody>
      </p:sp>
      <p:sp>
        <p:nvSpPr>
          <p:cNvPr id="993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993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791065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C546E1-D521-D341-96D4-6A481D9694F9}" type="slidenum">
              <a:rPr lang="en-US"/>
              <a:pPr/>
              <a:t>14</a:t>
            </a:fld>
            <a:endParaRPr lang="en-US"/>
          </a:p>
        </p:txBody>
      </p:sp>
      <p:sp>
        <p:nvSpPr>
          <p:cNvPr id="1003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003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60941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D7591F1-3781-4893-B29D-CC9896CD0136}" type="slidenum">
              <a:rPr lang="en-US" altLang="it-IT" sz="1200"/>
              <a:pPr/>
              <a:t>16</a:t>
            </a:fld>
            <a:endParaRPr lang="en-US" altLang="it-IT" sz="1200"/>
          </a:p>
        </p:txBody>
      </p:sp>
      <p:sp>
        <p:nvSpPr>
          <p:cNvPr id="716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37891"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8177417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D7591F1-3781-4893-B29D-CC9896CD0136}" type="slidenum">
              <a:rPr lang="en-US" altLang="it-IT" sz="1200"/>
              <a:pPr/>
              <a:t>17</a:t>
            </a:fld>
            <a:endParaRPr lang="en-US" altLang="it-IT" sz="1200"/>
          </a:p>
        </p:txBody>
      </p:sp>
      <p:sp>
        <p:nvSpPr>
          <p:cNvPr id="7168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37891"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9502539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23AC61D-570F-4106-9ED7-229D0108072A}" type="slidenum">
              <a:rPr lang="en-US" altLang="it-IT" sz="1200"/>
              <a:pPr/>
              <a:t>18</a:t>
            </a:fld>
            <a:endParaRPr lang="en-US" altLang="it-IT" sz="1200"/>
          </a:p>
        </p:txBody>
      </p:sp>
      <p:sp>
        <p:nvSpPr>
          <p:cNvPr id="757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39939"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243168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ACE34E6-7B2B-40E2-948B-869168550AF5}" type="slidenum">
              <a:rPr lang="en-US" altLang="it-IT" sz="1200"/>
              <a:pPr/>
              <a:t>20</a:t>
            </a:fld>
            <a:endParaRPr lang="en-US" altLang="it-IT" sz="1200"/>
          </a:p>
        </p:txBody>
      </p:sp>
      <p:sp>
        <p:nvSpPr>
          <p:cNvPr id="931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1987"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345241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D08E83C-C028-4B51-B89F-F8EBDA8965B6}" type="slidenum">
              <a:rPr lang="en-US" altLang="it-IT" sz="1200"/>
              <a:pPr/>
              <a:t>21</a:t>
            </a:fld>
            <a:endParaRPr lang="en-US" altLang="it-IT" sz="1200"/>
          </a:p>
        </p:txBody>
      </p:sp>
      <p:sp>
        <p:nvSpPr>
          <p:cNvPr id="911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4403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136823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lvl1pPr>
              <a:defRPr sz="2400">
                <a:solidFill>
                  <a:schemeClr val="tx1"/>
                </a:solidFill>
                <a:latin typeface="Times" panose="02020603050405020304" pitchFamily="18" charset="0"/>
                <a:ea typeface="ＭＳ Ｐゴシック" panose="020B0600070205080204" pitchFamily="34" charset="-128"/>
              </a:defRPr>
            </a:lvl1pPr>
            <a:lvl2pPr marL="742950" indent="-285750">
              <a:defRPr sz="2400">
                <a:solidFill>
                  <a:schemeClr val="tx1"/>
                </a:solidFill>
                <a:latin typeface="Times" panose="02020603050405020304" pitchFamily="18" charset="0"/>
                <a:ea typeface="ＭＳ Ｐゴシック" panose="020B0600070205080204" pitchFamily="34" charset="-128"/>
              </a:defRPr>
            </a:lvl2pPr>
            <a:lvl3pPr marL="1143000" indent="-228600">
              <a:defRPr sz="2400">
                <a:solidFill>
                  <a:schemeClr val="tx1"/>
                </a:solidFill>
                <a:latin typeface="Times" panose="02020603050405020304" pitchFamily="18" charset="0"/>
                <a:ea typeface="ＭＳ Ｐゴシック" panose="020B0600070205080204" pitchFamily="34" charset="-128"/>
              </a:defRPr>
            </a:lvl3pPr>
            <a:lvl4pPr marL="1600200" indent="-228600">
              <a:defRPr sz="2400">
                <a:solidFill>
                  <a:schemeClr val="tx1"/>
                </a:solidFill>
                <a:latin typeface="Times" panose="02020603050405020304" pitchFamily="18" charset="0"/>
                <a:ea typeface="ＭＳ Ｐゴシック" panose="020B0600070205080204" pitchFamily="34" charset="-128"/>
              </a:defRPr>
            </a:lvl4pPr>
            <a:lvl5pPr marL="2057400" indent="-228600">
              <a:defRPr sz="24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9pPr>
          </a:lstStyle>
          <a:p>
            <a:fld id="{458CFDA5-F0D2-4513-AB6B-F19E54045142}" type="slidenum">
              <a:rPr lang="en-US" altLang="it-IT" sz="1200"/>
              <a:pPr/>
              <a:t>24</a:t>
            </a:fld>
            <a:endParaRPr lang="en-US" altLang="it-IT" sz="1200"/>
          </a:p>
        </p:txBody>
      </p:sp>
      <p:sp>
        <p:nvSpPr>
          <p:cNvPr id="911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91139" name="Rectangle 3"/>
          <p:cNvSpPr>
            <a:spLocks noGrp="1" noChangeArrowheads="1"/>
          </p:cNvSpPr>
          <p:nvPr>
            <p:ph type="body" idx="1"/>
          </p:nvPr>
        </p:nvSpPr>
        <p:spPr/>
        <p:txBody>
          <a:bodyPr/>
          <a:lstStyle/>
          <a:p>
            <a:pPr eaLnBrk="1" hangingPunct="1">
              <a:defRPr/>
            </a:pPr>
            <a:endParaRPr lang="en-US" smtClean="0">
              <a:cs typeface="+mn-cs"/>
            </a:endParaRPr>
          </a:p>
        </p:txBody>
      </p:sp>
    </p:spTree>
    <p:extLst>
      <p:ext uri="{BB962C8B-B14F-4D97-AF65-F5344CB8AC3E}">
        <p14:creationId xmlns:p14="http://schemas.microsoft.com/office/powerpoint/2010/main" val="1999328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1FED2D-06A8-A44E-BBBA-E5CFCDB07749}" type="slidenum">
              <a:rPr lang="en-US"/>
              <a:pPr/>
              <a:t>28</a:t>
            </a:fld>
            <a:endParaRPr lang="en-US"/>
          </a:p>
        </p:txBody>
      </p:sp>
      <p:sp>
        <p:nvSpPr>
          <p:cNvPr id="808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808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333170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607E445-B220-4C34-A72D-269DD7CAAD88}" type="slidenum">
              <a:rPr lang="en-US" altLang="it-IT" sz="1200"/>
              <a:pPr/>
              <a:t>2</a:t>
            </a:fld>
            <a:endParaRPr lang="en-US" altLang="it-IT" sz="1200"/>
          </a:p>
        </p:txBody>
      </p:sp>
      <p:sp>
        <p:nvSpPr>
          <p:cNvPr id="1280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7411"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078678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2A64D03-C1C8-43A3-A979-2492E1BACD93}" type="slidenum">
              <a:rPr lang="en-US" altLang="it-IT" sz="1200"/>
              <a:pPr/>
              <a:t>29</a:t>
            </a:fld>
            <a:endParaRPr lang="en-US" altLang="it-IT" sz="1200"/>
          </a:p>
        </p:txBody>
      </p:sp>
      <p:sp>
        <p:nvSpPr>
          <p:cNvPr id="9523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56323" name="Rectangle 1027"/>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5712131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218F479E-10BE-4FC2-A7EE-DA6599D889CE}" type="slidenum">
              <a:rPr lang="en-US" altLang="it-IT" sz="1200"/>
              <a:pPr/>
              <a:t>30</a:t>
            </a:fld>
            <a:endParaRPr lang="en-US" altLang="it-IT" sz="1200"/>
          </a:p>
        </p:txBody>
      </p:sp>
      <p:sp>
        <p:nvSpPr>
          <p:cNvPr id="90114"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58371" name="Rectangle 1027"/>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1866105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BA83C93-50C1-4E82-9535-25EA118643F9}" type="slidenum">
              <a:rPr lang="en-US" altLang="it-IT" sz="1200"/>
              <a:pPr/>
              <a:t>31</a:t>
            </a:fld>
            <a:endParaRPr lang="en-US" altLang="it-IT" sz="1200"/>
          </a:p>
        </p:txBody>
      </p:sp>
      <p:sp>
        <p:nvSpPr>
          <p:cNvPr id="768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0419"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11207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07C4B38-34E9-413F-A8CD-C9765876C907}" type="slidenum">
              <a:rPr lang="en-US" altLang="it-IT" sz="1200"/>
              <a:pPr/>
              <a:t>32</a:t>
            </a:fld>
            <a:endParaRPr lang="en-US" altLang="it-IT" sz="1200"/>
          </a:p>
        </p:txBody>
      </p:sp>
      <p:sp>
        <p:nvSpPr>
          <p:cNvPr id="849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2467"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1886661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7CC6414-2336-494F-B885-1EB8F5BC06AE}" type="slidenum">
              <a:rPr lang="en-US" altLang="it-IT" sz="1200"/>
              <a:pPr/>
              <a:t>33</a:t>
            </a:fld>
            <a:endParaRPr lang="en-US" altLang="it-IT" sz="1200"/>
          </a:p>
        </p:txBody>
      </p:sp>
      <p:sp>
        <p:nvSpPr>
          <p:cNvPr id="8909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4515" name="Rectangle 1027"/>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216080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BD56635-AA41-4802-9E54-E56C7BF938C8}" type="slidenum">
              <a:rPr lang="en-US" altLang="it-IT" sz="1200"/>
              <a:pPr/>
              <a:t>34</a:t>
            </a:fld>
            <a:endParaRPr lang="en-US" altLang="it-IT" sz="1200"/>
          </a:p>
        </p:txBody>
      </p:sp>
      <p:sp>
        <p:nvSpPr>
          <p:cNvPr id="880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66563"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2830825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22D26A-A4CA-4812-8C92-E39B866DB55F}" type="slidenum">
              <a:rPr lang="en-GB" altLang="it-IT"/>
              <a:pPr/>
              <a:t>37</a:t>
            </a:fld>
            <a:endParaRPr lang="en-GB" altLang="it-IT"/>
          </a:p>
        </p:txBody>
      </p:sp>
      <p:sp>
        <p:nvSpPr>
          <p:cNvPr id="34818" name="Rectangle 2"/>
          <p:cNvSpPr>
            <a:spLocks noChangeArrowheads="1" noTextEdit="1"/>
          </p:cNvSpPr>
          <p:nvPr>
            <p:ph type="sldImg"/>
          </p:nvPr>
        </p:nvSpPr>
        <p:spPr>
          <a:xfrm>
            <a:off x="992188" y="768350"/>
            <a:ext cx="5114925" cy="3836988"/>
          </a:xfrm>
          <a:ln/>
        </p:spPr>
      </p:sp>
      <p:sp>
        <p:nvSpPr>
          <p:cNvPr id="34819" name="Rectangle 3"/>
          <p:cNvSpPr>
            <a:spLocks noGrp="1" noChangeArrowheads="1"/>
          </p:cNvSpPr>
          <p:nvPr>
            <p:ph type="body" idx="1"/>
          </p:nvPr>
        </p:nvSpPr>
        <p:spPr/>
        <p:txBody>
          <a:bodyPr/>
          <a:lstStyle/>
          <a:p>
            <a:endParaRPr lang="it-IT" altLang="it-IT"/>
          </a:p>
        </p:txBody>
      </p:sp>
    </p:spTree>
    <p:extLst>
      <p:ext uri="{BB962C8B-B14F-4D97-AF65-F5344CB8AC3E}">
        <p14:creationId xmlns:p14="http://schemas.microsoft.com/office/powerpoint/2010/main" val="20824568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1B5FFB0D-ACCD-A141-89FA-5A6413ADCC9E}" type="slidenum">
              <a:rPr lang="en-US" sz="1200"/>
              <a:pPr/>
              <a:t>38</a:t>
            </a:fld>
            <a:endParaRPr lang="en-US" sz="1200"/>
          </a:p>
        </p:txBody>
      </p:sp>
      <p:sp>
        <p:nvSpPr>
          <p:cNvPr id="1300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6803"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34790997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AC8D0D17-DA02-1A44-ADEC-14DED6931D89}" type="slidenum">
              <a:rPr lang="en-US" sz="1200"/>
              <a:pPr/>
              <a:t>39</a:t>
            </a:fld>
            <a:endParaRPr lang="en-US" sz="1200"/>
          </a:p>
        </p:txBody>
      </p:sp>
      <p:sp>
        <p:nvSpPr>
          <p:cNvPr id="1310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8851"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1745565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0F87769C-0D25-1F4B-A6A2-710120FB268F}" type="slidenum">
              <a:rPr lang="en-US" sz="1200"/>
              <a:pPr/>
              <a:t>40</a:t>
            </a:fld>
            <a:endParaRPr lang="en-US" sz="1200"/>
          </a:p>
        </p:txBody>
      </p:sp>
      <p:sp>
        <p:nvSpPr>
          <p:cNvPr id="1320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80899"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3451598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5C46F161-74DF-4295-BE25-DAED31C73ABF}" type="slidenum">
              <a:rPr lang="en-US" altLang="it-IT" sz="1200"/>
              <a:pPr/>
              <a:t>3</a:t>
            </a:fld>
            <a:endParaRPr lang="en-US" altLang="it-IT" sz="1200"/>
          </a:p>
        </p:txBody>
      </p:sp>
      <p:sp>
        <p:nvSpPr>
          <p:cNvPr id="798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1507"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43776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8066298-474F-49E1-855C-C55CBCD6B9F5}" type="slidenum">
              <a:rPr lang="en-US" altLang="it-IT" sz="1200"/>
              <a:pPr/>
              <a:t>41</a:t>
            </a:fld>
            <a:endParaRPr lang="en-US" altLang="it-IT" sz="1200"/>
          </a:p>
        </p:txBody>
      </p:sp>
      <p:sp>
        <p:nvSpPr>
          <p:cNvPr id="1331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82947"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931438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B1AA56D-3296-4030-AA5C-B784E30CEDB8}" type="slidenum">
              <a:rPr lang="en-US" altLang="it-IT" sz="1200"/>
              <a:pPr/>
              <a:t>42</a:t>
            </a:fld>
            <a:endParaRPr lang="en-US" altLang="it-IT" sz="1200"/>
          </a:p>
        </p:txBody>
      </p:sp>
      <p:sp>
        <p:nvSpPr>
          <p:cNvPr id="1341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8499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26758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1D7D48A1-FD7F-4D07-96BE-173C84EC052A}" type="slidenum">
              <a:rPr lang="en-US" altLang="it-IT" sz="1200"/>
              <a:pPr/>
              <a:t>43</a:t>
            </a:fld>
            <a:endParaRPr lang="en-US" altLang="it-IT" sz="1200"/>
          </a:p>
        </p:txBody>
      </p:sp>
      <p:sp>
        <p:nvSpPr>
          <p:cNvPr id="14131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11619"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864563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ACEBAC7-6D5B-447F-AE06-1426C916DBC7}" type="slidenum">
              <a:rPr lang="en-US" altLang="it-IT" sz="1200"/>
              <a:pPr/>
              <a:t>44</a:t>
            </a:fld>
            <a:endParaRPr lang="en-US" altLang="it-IT" sz="1200"/>
          </a:p>
        </p:txBody>
      </p:sp>
      <p:sp>
        <p:nvSpPr>
          <p:cNvPr id="1392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09571"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394616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B6FE502-2F79-433D-9A1B-22E4A627051A}" type="slidenum">
              <a:rPr lang="en-US" altLang="it-IT" sz="1200"/>
              <a:pPr/>
              <a:t>45</a:t>
            </a:fld>
            <a:endParaRPr lang="en-US" altLang="it-IT" sz="1200"/>
          </a:p>
        </p:txBody>
      </p:sp>
      <p:sp>
        <p:nvSpPr>
          <p:cNvPr id="1433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13667"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87535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823B585-512C-4D1F-B3FF-74C8A2C8382C}" type="slidenum">
              <a:rPr lang="en-US" altLang="it-IT" sz="1200"/>
              <a:pPr/>
              <a:t>46</a:t>
            </a:fld>
            <a:endParaRPr lang="en-US" altLang="it-IT" sz="1200"/>
          </a:p>
        </p:txBody>
      </p:sp>
      <p:sp>
        <p:nvSpPr>
          <p:cNvPr id="1556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1571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7101584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sz="quarter"/>
          </p:nvPr>
        </p:nvSpPr>
        <p:spPr/>
        <p:txBody>
          <a:bodyPr/>
          <a:lstStyle/>
          <a:p>
            <a:pPr>
              <a:defRPr/>
            </a:pPr>
            <a:fld id="{FE1CBDE3-BBB0-FD43-B1BA-4C16891519C3}" type="slidenum">
              <a:rPr lang="it-IT"/>
              <a:pPr>
                <a:defRPr/>
              </a:pPr>
              <a:t>48</a:t>
            </a:fld>
            <a:endParaRPr lang="it-IT"/>
          </a:p>
        </p:txBody>
      </p:sp>
      <p:sp>
        <p:nvSpPr>
          <p:cNvPr id="17409" name="Text Box 1"/>
          <p:cNvSpPr txBox="1">
            <a:spLocks noChangeArrowheads="1"/>
          </p:cNvSpPr>
          <p:nvPr/>
        </p:nvSpPr>
        <p:spPr bwMode="auto">
          <a:xfrm>
            <a:off x="3881209" y="8686460"/>
            <a:ext cx="2975352" cy="45618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buClrTx/>
              <a:buFontTx/>
              <a:buNone/>
              <a:defRPr/>
            </a:pPr>
            <a:fld id="{F82BF5C3-E725-4341-9D1D-1FCD5C7E22F0}" type="slidenum">
              <a:rPr lang="it-IT" sz="1200">
                <a:latin typeface="Times New Roman" charset="0"/>
              </a:rPr>
              <a:pPr algn="r">
                <a:buClrTx/>
                <a:buFontTx/>
                <a:buNone/>
                <a:defRPr/>
              </a:pPr>
              <a:t>48</a:t>
            </a:fld>
            <a:endParaRPr lang="it-IT" sz="1200">
              <a:latin typeface="Times New Roman" charset="0"/>
            </a:endParaRPr>
          </a:p>
        </p:txBody>
      </p:sp>
      <p:sp>
        <p:nvSpPr>
          <p:cNvPr id="17410" name="Text Box 2"/>
          <p:cNvSpPr txBox="1">
            <a:spLocks noGrp="1" noRot="1" noChangeAspect="1" noChangeArrowheads="1"/>
          </p:cNvSpPr>
          <p:nvPr>
            <p:ph type="sldImg"/>
          </p:nvPr>
        </p:nvSpPr>
        <p:spPr>
          <a:xfrm>
            <a:off x="1143000" y="695325"/>
            <a:ext cx="4570413" cy="3427413"/>
          </a:xfrm>
          <a:solidFill>
            <a:srgbClr val="FFFFFF"/>
          </a:solidFill>
          <a:ln>
            <a:solidFill>
              <a:srgbClr val="000000"/>
            </a:solidFill>
            <a:miter lim="800000"/>
            <a:headEnd/>
            <a:tailEnd/>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17411" name="Text Box 3"/>
          <p:cNvSpPr txBox="1">
            <a:spLocks noGrp="1" noChangeArrowheads="1"/>
          </p:cNvSpPr>
          <p:nvPr>
            <p:ph type="body" idx="1"/>
          </p:nvPr>
        </p:nvSpPr>
        <p:spPr>
          <a:xfrm>
            <a:off x="685512" y="4343230"/>
            <a:ext cx="5486976" cy="4115139"/>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extLst>
      <p:ext uri="{BB962C8B-B14F-4D97-AF65-F5344CB8AC3E}">
        <p14:creationId xmlns:p14="http://schemas.microsoft.com/office/powerpoint/2010/main" val="21079450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sz="quarter"/>
          </p:nvPr>
        </p:nvSpPr>
        <p:spPr/>
        <p:txBody>
          <a:bodyPr/>
          <a:lstStyle/>
          <a:p>
            <a:pPr>
              <a:defRPr/>
            </a:pPr>
            <a:fld id="{FE1CBDE3-BBB0-FD43-B1BA-4C16891519C3}" type="slidenum">
              <a:rPr lang="it-IT"/>
              <a:pPr>
                <a:defRPr/>
              </a:pPr>
              <a:t>49</a:t>
            </a:fld>
            <a:endParaRPr lang="it-IT"/>
          </a:p>
        </p:txBody>
      </p:sp>
      <p:sp>
        <p:nvSpPr>
          <p:cNvPr id="17409" name="Text Box 1"/>
          <p:cNvSpPr txBox="1">
            <a:spLocks noChangeArrowheads="1"/>
          </p:cNvSpPr>
          <p:nvPr/>
        </p:nvSpPr>
        <p:spPr bwMode="auto">
          <a:xfrm>
            <a:off x="3881209" y="8686460"/>
            <a:ext cx="2975352" cy="45618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buClrTx/>
              <a:buFontTx/>
              <a:buNone/>
              <a:defRPr/>
            </a:pPr>
            <a:fld id="{F82BF5C3-E725-4341-9D1D-1FCD5C7E22F0}" type="slidenum">
              <a:rPr lang="it-IT" sz="1200">
                <a:latin typeface="Times New Roman" charset="0"/>
              </a:rPr>
              <a:pPr algn="r">
                <a:buClrTx/>
                <a:buFontTx/>
                <a:buNone/>
                <a:defRPr/>
              </a:pPr>
              <a:t>49</a:t>
            </a:fld>
            <a:endParaRPr lang="it-IT" sz="1200">
              <a:latin typeface="Times New Roman" charset="0"/>
            </a:endParaRPr>
          </a:p>
        </p:txBody>
      </p:sp>
      <p:sp>
        <p:nvSpPr>
          <p:cNvPr id="17410" name="Text Box 2"/>
          <p:cNvSpPr txBox="1">
            <a:spLocks noGrp="1" noRot="1" noChangeAspect="1" noChangeArrowheads="1"/>
          </p:cNvSpPr>
          <p:nvPr>
            <p:ph type="sldImg"/>
          </p:nvPr>
        </p:nvSpPr>
        <p:spPr>
          <a:xfrm>
            <a:off x="1143000" y="695325"/>
            <a:ext cx="4570413" cy="3427413"/>
          </a:xfrm>
          <a:solidFill>
            <a:srgbClr val="FFFFFF"/>
          </a:solidFill>
          <a:ln>
            <a:solidFill>
              <a:srgbClr val="000000"/>
            </a:solidFill>
            <a:miter lim="800000"/>
            <a:headEnd/>
            <a:tailEnd/>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17411" name="Text Box 3"/>
          <p:cNvSpPr txBox="1">
            <a:spLocks noGrp="1" noChangeArrowheads="1"/>
          </p:cNvSpPr>
          <p:nvPr>
            <p:ph type="body" idx="1"/>
          </p:nvPr>
        </p:nvSpPr>
        <p:spPr>
          <a:xfrm>
            <a:off x="685512" y="4343230"/>
            <a:ext cx="5486976" cy="4115139"/>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extLst>
      <p:ext uri="{BB962C8B-B14F-4D97-AF65-F5344CB8AC3E}">
        <p14:creationId xmlns:p14="http://schemas.microsoft.com/office/powerpoint/2010/main" val="18197056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sz="quarter"/>
          </p:nvPr>
        </p:nvSpPr>
        <p:spPr/>
        <p:txBody>
          <a:bodyPr/>
          <a:lstStyle/>
          <a:p>
            <a:pPr>
              <a:defRPr/>
            </a:pPr>
            <a:fld id="{FE1CBDE3-BBB0-FD43-B1BA-4C16891519C3}" type="slidenum">
              <a:rPr lang="it-IT"/>
              <a:pPr>
                <a:defRPr/>
              </a:pPr>
              <a:t>50</a:t>
            </a:fld>
            <a:endParaRPr lang="it-IT"/>
          </a:p>
        </p:txBody>
      </p:sp>
      <p:sp>
        <p:nvSpPr>
          <p:cNvPr id="17409" name="Text Box 1"/>
          <p:cNvSpPr txBox="1">
            <a:spLocks noChangeArrowheads="1"/>
          </p:cNvSpPr>
          <p:nvPr/>
        </p:nvSpPr>
        <p:spPr bwMode="auto">
          <a:xfrm>
            <a:off x="3881209" y="8686460"/>
            <a:ext cx="2975352" cy="45618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0" tIns="0" rIns="0" bIns="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ＭＳ Ｐゴシック" charset="0"/>
                <a:cs typeface="ＭＳ Ｐゴシック" charset="0"/>
              </a:defRPr>
            </a:lvl9pPr>
          </a:lstStyle>
          <a:p>
            <a:pPr algn="r">
              <a:buClrTx/>
              <a:buFontTx/>
              <a:buNone/>
              <a:defRPr/>
            </a:pPr>
            <a:fld id="{F82BF5C3-E725-4341-9D1D-1FCD5C7E22F0}" type="slidenum">
              <a:rPr lang="it-IT" sz="1200">
                <a:latin typeface="Times New Roman" charset="0"/>
              </a:rPr>
              <a:pPr algn="r">
                <a:buClrTx/>
                <a:buFontTx/>
                <a:buNone/>
                <a:defRPr/>
              </a:pPr>
              <a:t>50</a:t>
            </a:fld>
            <a:endParaRPr lang="it-IT" sz="1200">
              <a:latin typeface="Times New Roman" charset="0"/>
            </a:endParaRPr>
          </a:p>
        </p:txBody>
      </p:sp>
      <p:sp>
        <p:nvSpPr>
          <p:cNvPr id="17410" name="Text Box 2"/>
          <p:cNvSpPr txBox="1">
            <a:spLocks noGrp="1" noRot="1" noChangeAspect="1" noChangeArrowheads="1"/>
          </p:cNvSpPr>
          <p:nvPr>
            <p:ph type="sldImg"/>
          </p:nvPr>
        </p:nvSpPr>
        <p:spPr>
          <a:xfrm>
            <a:off x="1143000" y="695325"/>
            <a:ext cx="4570413" cy="3427413"/>
          </a:xfrm>
          <a:solidFill>
            <a:srgbClr val="FFFFFF"/>
          </a:solidFill>
          <a:ln>
            <a:solidFill>
              <a:srgbClr val="000000"/>
            </a:solidFill>
            <a:miter lim="800000"/>
            <a:headEnd/>
            <a:tailEnd/>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17411" name="Text Box 3"/>
          <p:cNvSpPr txBox="1">
            <a:spLocks noGrp="1" noChangeArrowheads="1"/>
          </p:cNvSpPr>
          <p:nvPr>
            <p:ph type="body" idx="1"/>
          </p:nvPr>
        </p:nvSpPr>
        <p:spPr>
          <a:xfrm>
            <a:off x="685512" y="4343230"/>
            <a:ext cx="5486976" cy="4115139"/>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extLst>
      <p:ext uri="{BB962C8B-B14F-4D97-AF65-F5344CB8AC3E}">
        <p14:creationId xmlns:p14="http://schemas.microsoft.com/office/powerpoint/2010/main" val="19189291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5FEEABB-E175-2E45-8F62-E0C23D965749}" type="slidenum">
              <a:rPr lang="en-US" sz="1200"/>
              <a:pPr/>
              <a:t>51</a:t>
            </a:fld>
            <a:endParaRPr lang="en-US" sz="1200"/>
          </a:p>
        </p:txBody>
      </p:sp>
      <p:sp>
        <p:nvSpPr>
          <p:cNvPr id="1249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91139"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920210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B1448D5-ED59-4CCA-9274-D4F984A73F7F}" type="slidenum">
              <a:rPr lang="en-US" altLang="it-IT" sz="1200"/>
              <a:pPr/>
              <a:t>5</a:t>
            </a:fld>
            <a:endParaRPr lang="en-US" altLang="it-IT" sz="1200"/>
          </a:p>
        </p:txBody>
      </p:sp>
      <p:sp>
        <p:nvSpPr>
          <p:cNvPr id="1024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5603"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025133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0584ACA-FBB2-844B-A337-692403919837}" type="slidenum">
              <a:rPr lang="en-US" sz="1200"/>
              <a:pPr/>
              <a:t>52</a:t>
            </a:fld>
            <a:endParaRPr lang="en-US" sz="1200"/>
          </a:p>
        </p:txBody>
      </p:sp>
      <p:sp>
        <p:nvSpPr>
          <p:cNvPr id="1239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93187"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6054920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E9810252-9C42-41BF-8AED-3167D4DBEC20}" type="slidenum">
              <a:rPr lang="en-US" altLang="it-IT" sz="1200"/>
              <a:pPr/>
              <a:t>53</a:t>
            </a:fld>
            <a:endParaRPr lang="en-US" altLang="it-IT" sz="1200"/>
          </a:p>
        </p:txBody>
      </p:sp>
      <p:sp>
        <p:nvSpPr>
          <p:cNvPr id="747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0547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891329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5D0B77E0-D209-A44A-B668-41A7849FBC06}" type="slidenum">
              <a:rPr lang="en-US" sz="1200"/>
              <a:pPr/>
              <a:t>54</a:t>
            </a:fld>
            <a:endParaRPr lang="en-US" sz="1200"/>
          </a:p>
        </p:txBody>
      </p:sp>
      <p:sp>
        <p:nvSpPr>
          <p:cNvPr id="706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95235"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0966260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399D4257-2D8A-0246-99FA-E7D6E76644F5}" type="slidenum">
              <a:rPr lang="en-US" sz="1200"/>
              <a:pPr/>
              <a:t>55</a:t>
            </a:fld>
            <a:endParaRPr lang="en-US" sz="1200"/>
          </a:p>
        </p:txBody>
      </p:sp>
      <p:sp>
        <p:nvSpPr>
          <p:cNvPr id="1474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97283"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6233368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CD988B6-5CE8-4171-BB07-F7FFEDE746B5}" type="slidenum">
              <a:rPr lang="en-US" altLang="it-IT" sz="1200"/>
              <a:pPr/>
              <a:t>60</a:t>
            </a:fld>
            <a:endParaRPr lang="en-US" altLang="it-IT" sz="1200"/>
          </a:p>
        </p:txBody>
      </p:sp>
      <p:sp>
        <p:nvSpPr>
          <p:cNvPr id="1576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23907"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2922601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41A8650-0311-C34B-9A93-BD959D92937E}" type="slidenum">
              <a:rPr lang="en-US" sz="1200"/>
              <a:pPr/>
              <a:t>62</a:t>
            </a:fld>
            <a:endParaRPr lang="en-US" sz="1200"/>
          </a:p>
        </p:txBody>
      </p:sp>
      <p:sp>
        <p:nvSpPr>
          <p:cNvPr id="1361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99331"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40750646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7D499B5-C779-C64B-979B-A5EDE0CA5615}" type="slidenum">
              <a:rPr lang="en-US" sz="1200"/>
              <a:pPr/>
              <a:t>63</a:t>
            </a:fld>
            <a:endParaRPr lang="en-US" sz="1200"/>
          </a:p>
        </p:txBody>
      </p:sp>
      <p:sp>
        <p:nvSpPr>
          <p:cNvPr id="1259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03427"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4092300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2790C16-E631-4FE7-B036-8DABF9923E88}" type="slidenum">
              <a:rPr lang="en-US" altLang="it-IT" sz="1200"/>
              <a:pPr/>
              <a:t>6</a:t>
            </a:fld>
            <a:endParaRPr lang="en-US" altLang="it-IT" sz="1200"/>
          </a:p>
        </p:txBody>
      </p:sp>
      <p:sp>
        <p:nvSpPr>
          <p:cNvPr id="92162"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19459" name="Rectangle 1027"/>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12954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163C2C8-CB13-4CB2-A591-F0740BF17DF1}" type="slidenum">
              <a:rPr lang="en-US" altLang="it-IT" sz="1200"/>
              <a:pPr/>
              <a:t>8</a:t>
            </a:fld>
            <a:endParaRPr lang="en-US" altLang="it-IT" sz="1200"/>
          </a:p>
        </p:txBody>
      </p:sp>
      <p:sp>
        <p:nvSpPr>
          <p:cNvPr id="634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7651"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81551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4CE36D5-0BB7-42D4-8131-DB9E07A664F3}" type="slidenum">
              <a:rPr lang="en-US" altLang="it-IT" sz="1200"/>
              <a:pPr/>
              <a:t>9</a:t>
            </a:fld>
            <a:endParaRPr lang="en-US" altLang="it-IT" sz="1200"/>
          </a:p>
        </p:txBody>
      </p:sp>
      <p:sp>
        <p:nvSpPr>
          <p:cNvPr id="68610" name="Rectangle 1026"/>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31747" name="Rectangle 1027"/>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240461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810B6AB-A643-4EA5-86AF-065C22425481}" type="slidenum">
              <a:rPr lang="en-US" altLang="it-IT" sz="1200"/>
              <a:pPr/>
              <a:t>10</a:t>
            </a:fld>
            <a:endParaRPr lang="en-US" altLang="it-IT" sz="1200"/>
          </a:p>
        </p:txBody>
      </p:sp>
      <p:sp>
        <p:nvSpPr>
          <p:cNvPr id="675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29699"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198479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C8EE78C-C2F8-46E8-9171-F8EC94475963}" type="slidenum">
              <a:rPr lang="en-US" altLang="it-IT" sz="1200"/>
              <a:pPr/>
              <a:t>11</a:t>
            </a:fld>
            <a:endParaRPr lang="en-US" altLang="it-IT" sz="1200"/>
          </a:p>
        </p:txBody>
      </p:sp>
      <p:sp>
        <p:nvSpPr>
          <p:cNvPr id="6963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33795"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pPr eaLnBrk="1" hangingPunct="1"/>
            <a:endParaRPr lang="it-IT" altLang="it-IT"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481896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it-IT"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5DA7742-8335-47D6-B344-7656E11C5765}" type="slidenum">
              <a:rPr lang="en-US" altLang="it-IT"/>
              <a:pPr/>
              <a:t>‹N›</a:t>
            </a:fld>
            <a:endParaRPr lang="en-US" altLang="it-IT"/>
          </a:p>
        </p:txBody>
      </p:sp>
    </p:spTree>
    <p:extLst>
      <p:ext uri="{BB962C8B-B14F-4D97-AF65-F5344CB8AC3E}">
        <p14:creationId xmlns:p14="http://schemas.microsoft.com/office/powerpoint/2010/main" val="3697429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01481FE-3A29-4B31-9D1E-2EB4A9BD29A3}" type="slidenum">
              <a:rPr lang="en-US" altLang="it-IT"/>
              <a:pPr/>
              <a:t>‹N›</a:t>
            </a:fld>
            <a:endParaRPr lang="en-US" altLang="it-IT"/>
          </a:p>
        </p:txBody>
      </p:sp>
    </p:spTree>
    <p:extLst>
      <p:ext uri="{BB962C8B-B14F-4D97-AF65-F5344CB8AC3E}">
        <p14:creationId xmlns:p14="http://schemas.microsoft.com/office/powerpoint/2010/main" val="274504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it-IT"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90772A1-CFD1-4226-B482-78160F19CA85}" type="slidenum">
              <a:rPr lang="en-US" altLang="it-IT"/>
              <a:pPr/>
              <a:t>‹N›</a:t>
            </a:fld>
            <a:endParaRPr lang="en-US" altLang="it-IT"/>
          </a:p>
        </p:txBody>
      </p:sp>
    </p:spTree>
    <p:extLst>
      <p:ext uri="{BB962C8B-B14F-4D97-AF65-F5344CB8AC3E}">
        <p14:creationId xmlns:p14="http://schemas.microsoft.com/office/powerpoint/2010/main" val="1939638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chermata Titolo">
    <p:spTree>
      <p:nvGrpSpPr>
        <p:cNvPr id="1" name=""/>
        <p:cNvGrpSpPr/>
        <p:nvPr/>
      </p:nvGrpSpPr>
      <p:grpSpPr>
        <a:xfrm>
          <a:off x="0" y="0"/>
          <a:ext cx="0" cy="0"/>
          <a:chOff x="0" y="0"/>
          <a:chExt cx="0" cy="0"/>
        </a:xfrm>
      </p:grpSpPr>
      <p:sp>
        <p:nvSpPr>
          <p:cNvPr id="2" name="Rectangle 6"/>
          <p:cNvSpPr>
            <a:spLocks noGrp="1" noChangeArrowheads="1"/>
          </p:cNvSpPr>
          <p:nvPr>
            <p:ph type="sldNum" idx="10"/>
          </p:nvPr>
        </p:nvSpPr>
        <p:spPr>
          <a:ln/>
        </p:spPr>
        <p:txBody>
          <a:bodyPr/>
          <a:lstStyle>
            <a:lvl1pPr>
              <a:defRPr/>
            </a:lvl1pPr>
          </a:lstStyle>
          <a:p>
            <a:pPr>
              <a:defRPr/>
            </a:pPr>
            <a:fld id="{1184CDD7-5769-2E4D-A131-498F2AAF4FBD}" type="slidenum">
              <a:rPr lang="it-IT"/>
              <a:pPr>
                <a:defRPr/>
              </a:pPr>
              <a:t>‹N›</a:t>
            </a:fld>
            <a:endParaRPr lang="it-IT"/>
          </a:p>
        </p:txBody>
      </p:sp>
    </p:spTree>
    <p:extLst>
      <p:ext uri="{BB962C8B-B14F-4D97-AF65-F5344CB8AC3E}">
        <p14:creationId xmlns:p14="http://schemas.microsoft.com/office/powerpoint/2010/main" val="3477511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Content Placeholder 2"/>
          <p:cNvSpPr>
            <a:spLocks noGrp="1"/>
          </p:cNvSpPr>
          <p:nvPr>
            <p:ph idx="1"/>
          </p:nvPr>
        </p:nvSpPr>
        <p:spPr/>
        <p:txBody>
          <a:body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65000D7F-15C7-4760-BE9C-619BB8B80074}" type="slidenum">
              <a:rPr lang="en-US" altLang="it-IT"/>
              <a:pPr/>
              <a:t>‹N›</a:t>
            </a:fld>
            <a:endParaRPr lang="en-US" altLang="it-IT"/>
          </a:p>
        </p:txBody>
      </p:sp>
    </p:spTree>
    <p:extLst>
      <p:ext uri="{BB962C8B-B14F-4D97-AF65-F5344CB8AC3E}">
        <p14:creationId xmlns:p14="http://schemas.microsoft.com/office/powerpoint/2010/main" val="1864459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it-IT"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8EEB1E6-B5EF-4067-8503-ED6E52FCEAC2}" type="slidenum">
              <a:rPr lang="en-US" altLang="it-IT"/>
              <a:pPr/>
              <a:t>‹N›</a:t>
            </a:fld>
            <a:endParaRPr lang="en-US" altLang="it-IT"/>
          </a:p>
        </p:txBody>
      </p:sp>
    </p:spTree>
    <p:extLst>
      <p:ext uri="{BB962C8B-B14F-4D97-AF65-F5344CB8AC3E}">
        <p14:creationId xmlns:p14="http://schemas.microsoft.com/office/powerpoint/2010/main" val="2949991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0C931A6E-8BC8-41BA-BD04-E55879972FFC}" type="slidenum">
              <a:rPr lang="en-US" altLang="it-IT"/>
              <a:pPr/>
              <a:t>‹N›</a:t>
            </a:fld>
            <a:endParaRPr lang="en-US" altLang="it-IT"/>
          </a:p>
        </p:txBody>
      </p:sp>
    </p:spTree>
    <p:extLst>
      <p:ext uri="{BB962C8B-B14F-4D97-AF65-F5344CB8AC3E}">
        <p14:creationId xmlns:p14="http://schemas.microsoft.com/office/powerpoint/2010/main" val="2020264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it-IT"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15355992-18DC-4AAD-9F16-D5FDDB970E4D}" type="slidenum">
              <a:rPr lang="en-US" altLang="it-IT"/>
              <a:pPr/>
              <a:t>‹N›</a:t>
            </a:fld>
            <a:endParaRPr lang="en-US" altLang="it-IT"/>
          </a:p>
        </p:txBody>
      </p:sp>
    </p:spTree>
    <p:extLst>
      <p:ext uri="{BB962C8B-B14F-4D97-AF65-F5344CB8AC3E}">
        <p14:creationId xmlns:p14="http://schemas.microsoft.com/office/powerpoint/2010/main" val="2018836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CC12A253-8636-455A-BA06-68EABD16D7CD}" type="slidenum">
              <a:rPr lang="en-US" altLang="it-IT"/>
              <a:pPr/>
              <a:t>‹N›</a:t>
            </a:fld>
            <a:endParaRPr lang="en-US" altLang="it-IT"/>
          </a:p>
        </p:txBody>
      </p:sp>
    </p:spTree>
    <p:extLst>
      <p:ext uri="{BB962C8B-B14F-4D97-AF65-F5344CB8AC3E}">
        <p14:creationId xmlns:p14="http://schemas.microsoft.com/office/powerpoint/2010/main" val="2177679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A977B678-5946-4232-8FC4-C157388EAB56}" type="slidenum">
              <a:rPr lang="en-US" altLang="it-IT"/>
              <a:pPr/>
              <a:t>‹N›</a:t>
            </a:fld>
            <a:endParaRPr lang="en-US" altLang="it-IT"/>
          </a:p>
        </p:txBody>
      </p:sp>
    </p:spTree>
    <p:extLst>
      <p:ext uri="{BB962C8B-B14F-4D97-AF65-F5344CB8AC3E}">
        <p14:creationId xmlns:p14="http://schemas.microsoft.com/office/powerpoint/2010/main" val="2833880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it-IT"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70DAFDC-9215-4245-8EE6-2BF164754045}" type="slidenum">
              <a:rPr lang="en-US" altLang="it-IT"/>
              <a:pPr/>
              <a:t>‹N›</a:t>
            </a:fld>
            <a:endParaRPr lang="en-US" altLang="it-IT"/>
          </a:p>
        </p:txBody>
      </p:sp>
    </p:spTree>
    <p:extLst>
      <p:ext uri="{BB962C8B-B14F-4D97-AF65-F5344CB8AC3E}">
        <p14:creationId xmlns:p14="http://schemas.microsoft.com/office/powerpoint/2010/main" val="1138793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it-IT"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545761C5-8AFC-4761-AB78-F22651048FB9}" type="slidenum">
              <a:rPr lang="en-US" altLang="it-IT"/>
              <a:pPr/>
              <a:t>‹N›</a:t>
            </a:fld>
            <a:endParaRPr lang="en-US" altLang="it-IT"/>
          </a:p>
        </p:txBody>
      </p:sp>
    </p:spTree>
    <p:extLst>
      <p:ext uri="{BB962C8B-B14F-4D97-AF65-F5344CB8AC3E}">
        <p14:creationId xmlns:p14="http://schemas.microsoft.com/office/powerpoint/2010/main" val="609162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it-IT"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it-IT" smtClean="0"/>
              <a:t>Click to edit Master text styles</a:t>
            </a:r>
          </a:p>
          <a:p>
            <a:pPr lvl="1"/>
            <a:r>
              <a:rPr lang="en-US" altLang="it-IT" smtClean="0"/>
              <a:t>Second level</a:t>
            </a:r>
          </a:p>
          <a:p>
            <a:pPr lvl="2"/>
            <a:r>
              <a:rPr lang="en-US" altLang="it-IT" smtClean="0"/>
              <a:t>Third level</a:t>
            </a:r>
          </a:p>
          <a:p>
            <a:pPr lvl="3"/>
            <a:r>
              <a:rPr lang="en-US" altLang="it-IT" smtClean="0"/>
              <a:t>Fourth level</a:t>
            </a:r>
          </a:p>
          <a:p>
            <a:pPr lvl="4"/>
            <a:r>
              <a:rPr lang="en-US" altLang="it-IT"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400">
                <a:latin typeface="Arial" charset="0"/>
                <a:ea typeface="ＭＳ Ｐゴシック" charset="0"/>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r">
              <a:defRPr sz="1400"/>
            </a:lvl1pPr>
          </a:lstStyle>
          <a:p>
            <a:fld id="{DB570EEE-7E55-4BFE-90BE-972BCC0946BD}" type="slidenum">
              <a:rPr lang="en-US" altLang="it-IT"/>
              <a:pPr/>
              <a:t>‹N›</a:t>
            </a:fld>
            <a:endParaRPr lang="en-US" alt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37.emf"/><Relationship Id="rId3" Type="http://schemas.openxmlformats.org/officeDocument/2006/relationships/notesSlide" Target="../notesSlides/notesSlide10.xml"/><Relationship Id="rId7" Type="http://schemas.openxmlformats.org/officeDocument/2006/relationships/image" Target="../media/image34.emf"/><Relationship Id="rId12"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36.emf"/><Relationship Id="rId5" Type="http://schemas.openxmlformats.org/officeDocument/2006/relationships/image" Target="../media/image33.emf"/><Relationship Id="rId15" Type="http://schemas.openxmlformats.org/officeDocument/2006/relationships/image" Target="../media/image38.e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35.emf"/><Relationship Id="rId14"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11.xml"/><Relationship Id="rId7" Type="http://schemas.openxmlformats.org/officeDocument/2006/relationships/image" Target="../media/image40.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8.bin"/><Relationship Id="rId5" Type="http://schemas.openxmlformats.org/officeDocument/2006/relationships/image" Target="../media/image39.emf"/><Relationship Id="rId4" Type="http://schemas.openxmlformats.org/officeDocument/2006/relationships/oleObject" Target="../embeddings/oleObject7.bin"/><Relationship Id="rId9" Type="http://schemas.openxmlformats.org/officeDocument/2006/relationships/image" Target="../media/image41.emf"/></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12.xml"/><Relationship Id="rId7" Type="http://schemas.openxmlformats.org/officeDocument/2006/relationships/image" Target="../media/image43.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1.bin"/><Relationship Id="rId5" Type="http://schemas.openxmlformats.org/officeDocument/2006/relationships/image" Target="../media/image42.emf"/><Relationship Id="rId4" Type="http://schemas.openxmlformats.org/officeDocument/2006/relationships/oleObject" Target="../embeddings/oleObject10.bin"/><Relationship Id="rId9" Type="http://schemas.openxmlformats.org/officeDocument/2006/relationships/image" Target="../media/image44.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1.emf"/></Relationships>
</file>

<file path=ppt/slides/_rels/slide1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e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6.emf"/><Relationship Id="rId5" Type="http://schemas.openxmlformats.org/officeDocument/2006/relationships/image" Target="../media/image55.emf"/><Relationship Id="rId4" Type="http://schemas.openxmlformats.org/officeDocument/2006/relationships/image" Target="../media/image54.emf"/></Relationships>
</file>

<file path=ppt/slides/_rels/slide21.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9.emf"/></Relationships>
</file>

<file path=ppt/slides/_rels/slide2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29.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1.e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3.emf"/><Relationship Id="rId7" Type="http://schemas.openxmlformats.org/officeDocument/2006/relationships/image" Target="../media/image77.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6.emf"/><Relationship Id="rId5" Type="http://schemas.openxmlformats.org/officeDocument/2006/relationships/image" Target="../media/image75.emf"/><Relationship Id="rId4" Type="http://schemas.openxmlformats.org/officeDocument/2006/relationships/image" Target="../media/image74.emf"/></Relationships>
</file>

<file path=ppt/slides/_rels/slide34.xml.rels><?xml version="1.0" encoding="UTF-8" standalone="yes"?>
<Relationships xmlns="http://schemas.openxmlformats.org/package/2006/relationships"><Relationship Id="rId3" Type="http://schemas.openxmlformats.org/officeDocument/2006/relationships/image" Target="../media/image78.emf"/><Relationship Id="rId7" Type="http://schemas.openxmlformats.org/officeDocument/2006/relationships/image" Target="../media/image82.emf"/><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81.emf"/><Relationship Id="rId5" Type="http://schemas.openxmlformats.org/officeDocument/2006/relationships/image" Target="../media/image80.emf"/><Relationship Id="rId4" Type="http://schemas.openxmlformats.org/officeDocument/2006/relationships/image" Target="../media/image79.emf"/></Relationships>
</file>

<file path=ppt/slides/_rels/slide3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3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92.emf"/><Relationship Id="rId5" Type="http://schemas.openxmlformats.org/officeDocument/2006/relationships/image" Target="../media/image91.emf"/><Relationship Id="rId4" Type="http://schemas.openxmlformats.org/officeDocument/2006/relationships/image" Target="../media/image90.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emf"/><Relationship Id="rId9" Type="http://schemas.openxmlformats.org/officeDocument/2006/relationships/image" Target="../media/image17.png"/></Relationships>
</file>

<file path=ppt/slides/_rels/slide40.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94.emf"/><Relationship Id="rId4" Type="http://schemas.openxmlformats.org/officeDocument/2006/relationships/image" Target="../media/image93.emf"/></Relationships>
</file>

<file path=ppt/slides/_rels/slide4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100.emf"/><Relationship Id="rId3" Type="http://schemas.openxmlformats.org/officeDocument/2006/relationships/notesSlide" Target="../notesSlides/notesSlide31.xml"/><Relationship Id="rId7" Type="http://schemas.openxmlformats.org/officeDocument/2006/relationships/image" Target="../media/image97.emf"/><Relationship Id="rId12"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4.bin"/><Relationship Id="rId11" Type="http://schemas.openxmlformats.org/officeDocument/2006/relationships/image" Target="../media/image99.emf"/><Relationship Id="rId5" Type="http://schemas.openxmlformats.org/officeDocument/2006/relationships/image" Target="../media/image96.emf"/><Relationship Id="rId10" Type="http://schemas.openxmlformats.org/officeDocument/2006/relationships/oleObject" Target="../embeddings/oleObject16.bin"/><Relationship Id="rId4" Type="http://schemas.openxmlformats.org/officeDocument/2006/relationships/oleObject" Target="../embeddings/oleObject13.bin"/><Relationship Id="rId9" Type="http://schemas.openxmlformats.org/officeDocument/2006/relationships/image" Target="../media/image98.e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01.emf"/><Relationship Id="rId4" Type="http://schemas.openxmlformats.org/officeDocument/2006/relationships/oleObject" Target="../embeddings/oleObject18.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02.emf"/><Relationship Id="rId4" Type="http://schemas.openxmlformats.org/officeDocument/2006/relationships/oleObject" Target="../embeddings/oleObject19.bin"/></Relationships>
</file>

<file path=ppt/slides/_rels/slide4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105.jpeg"/></Relationships>
</file>

<file path=ppt/slides/_rels/slide49.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20.png"/><Relationship Id="rId7" Type="http://schemas.openxmlformats.org/officeDocument/2006/relationships/image" Target="../media/image109.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08.png"/><Relationship Id="rId5" Type="http://schemas.openxmlformats.org/officeDocument/2006/relationships/image" Target="../media/image107.png"/><Relationship Id="rId10" Type="http://schemas.openxmlformats.org/officeDocument/2006/relationships/image" Target="../media/image112.wmf"/><Relationship Id="rId4" Type="http://schemas.openxmlformats.org/officeDocument/2006/relationships/image" Target="../media/image106.jpeg"/><Relationship Id="rId9" Type="http://schemas.openxmlformats.org/officeDocument/2006/relationships/image" Target="../media/image111.wmf"/></Relationships>
</file>

<file path=ppt/slides/_rels/slide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20.png"/><Relationship Id="rId7" Type="http://schemas.openxmlformats.org/officeDocument/2006/relationships/image" Target="../media/image116.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115.jpeg"/><Relationship Id="rId5" Type="http://schemas.openxmlformats.org/officeDocument/2006/relationships/image" Target="../media/image114.jpeg"/><Relationship Id="rId4" Type="http://schemas.openxmlformats.org/officeDocument/2006/relationships/image" Target="../media/image113.wmf"/></Relationships>
</file>

<file path=ppt/slides/_rels/slide51.x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19.emf"/></Relationships>
</file>

<file path=ppt/slides/_rels/slide52.xml.rels><?xml version="1.0" encoding="UTF-8" standalone="yes"?>
<Relationships xmlns="http://schemas.openxmlformats.org/package/2006/relationships"><Relationship Id="rId3" Type="http://schemas.openxmlformats.org/officeDocument/2006/relationships/image" Target="../media/image120.e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5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22.emf"/></Relationships>
</file>

<file path=ppt/slides/_rels/slide56.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3.emf"/><Relationship Id="rId5" Type="http://schemas.openxmlformats.org/officeDocument/2006/relationships/image" Target="../media/image22.png"/><Relationship Id="rId4" Type="http://schemas.openxmlformats.org/officeDocument/2006/relationships/image" Target="../media/image21.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130.png"/></Relationships>
</file>

<file path=ppt/slides/_rels/slide63.xml.rels><?xml version="1.0" encoding="UTF-8" standalone="yes"?>
<Relationships xmlns="http://schemas.openxmlformats.org/package/2006/relationships"><Relationship Id="rId3" Type="http://schemas.openxmlformats.org/officeDocument/2006/relationships/image" Target="../media/image132.emf"/><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134.png"/><Relationship Id="rId4" Type="http://schemas.openxmlformats.org/officeDocument/2006/relationships/image" Target="../media/image13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7" descr="elett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Text Box 8"/>
          <p:cNvSpPr txBox="1">
            <a:spLocks noChangeArrowheads="1"/>
          </p:cNvSpPr>
          <p:nvPr/>
        </p:nvSpPr>
        <p:spPr bwMode="auto">
          <a:xfrm>
            <a:off x="1069864" y="838200"/>
            <a:ext cx="7147148" cy="1261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marL="457200" indent="-457200">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buFont typeface="Arial" panose="020B0604020202020204" pitchFamily="34" charset="0"/>
              <a:buAutoNum type="alphaUcPeriod"/>
            </a:pPr>
            <a:r>
              <a:rPr lang="en-US" altLang="it-IT" sz="2800" b="1" dirty="0" smtClean="0">
                <a:solidFill>
                  <a:srgbClr val="FF090C"/>
                </a:solidFill>
              </a:rPr>
              <a:t>VERDINI</a:t>
            </a:r>
            <a:endParaRPr lang="en-US" altLang="it-IT" sz="2800" b="1" dirty="0">
              <a:solidFill>
                <a:srgbClr val="FF090C"/>
              </a:solidFill>
            </a:endParaRPr>
          </a:p>
          <a:p>
            <a:pPr algn="ctr"/>
            <a:r>
              <a:rPr lang="it-IT" b="1" dirty="0">
                <a:solidFill>
                  <a:srgbClr val="FF0000"/>
                </a:solidFill>
              </a:rPr>
              <a:t>CNR-IOM, Lab. TASC, ALOISA </a:t>
            </a:r>
            <a:r>
              <a:rPr lang="it-IT" b="1" dirty="0" err="1">
                <a:solidFill>
                  <a:srgbClr val="FF0000"/>
                </a:solidFill>
              </a:rPr>
              <a:t>Beamline</a:t>
            </a:r>
            <a:r>
              <a:rPr lang="it-IT" b="1" dirty="0">
                <a:solidFill>
                  <a:srgbClr val="FF0000"/>
                </a:solidFill>
              </a:rPr>
              <a:t>,</a:t>
            </a:r>
          </a:p>
          <a:p>
            <a:pPr algn="ctr"/>
            <a:r>
              <a:rPr lang="it-IT" b="1" dirty="0">
                <a:solidFill>
                  <a:srgbClr val="FF0000"/>
                </a:solidFill>
              </a:rPr>
              <a:t>Basovizza, SS14, km 163.5, I-34149 Trieste, </a:t>
            </a:r>
            <a:r>
              <a:rPr lang="it-IT" b="1" dirty="0" err="1" smtClean="0">
                <a:solidFill>
                  <a:srgbClr val="FF0000"/>
                </a:solidFill>
              </a:rPr>
              <a:t>Italy</a:t>
            </a:r>
            <a:endParaRPr lang="en-US" altLang="it-IT" b="1" dirty="0">
              <a:solidFill>
                <a:srgbClr val="FF090C"/>
              </a:solidFill>
            </a:endParaRPr>
          </a:p>
        </p:txBody>
      </p:sp>
      <p:sp>
        <p:nvSpPr>
          <p:cNvPr id="45065" name="Text Box 9"/>
          <p:cNvSpPr txBox="1">
            <a:spLocks noChangeArrowheads="1"/>
          </p:cNvSpPr>
          <p:nvPr/>
        </p:nvSpPr>
        <p:spPr bwMode="auto">
          <a:xfrm>
            <a:off x="0" y="152400"/>
            <a:ext cx="8991600" cy="5857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3200" b="1" dirty="0" smtClean="0">
                <a:solidFill>
                  <a:schemeClr val="tx2"/>
                </a:solidFill>
                <a:latin typeface="Verdana" charset="0"/>
                <a:ea typeface="ＭＳ Ｐゴシック" charset="0"/>
                <a:cs typeface="Arial" charset="0"/>
              </a:rPr>
              <a:t>Photoelectron Spectroscopy</a:t>
            </a:r>
            <a:endParaRPr lang="en-US" sz="3200" b="1" dirty="0">
              <a:solidFill>
                <a:schemeClr val="tx2"/>
              </a:solidFill>
              <a:latin typeface="Verdana" charset="0"/>
              <a:ea typeface="ＭＳ Ｐゴシック" charset="0"/>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106363"/>
            <a:ext cx="9144000" cy="579437"/>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spAutoFit/>
          </a:bodyPr>
          <a:lstStyle/>
          <a:p>
            <a:pPr eaLnBrk="1" hangingPunct="1">
              <a:defRPr/>
            </a:pPr>
            <a:r>
              <a:rPr lang="en-US" sz="3200" b="1" smtClean="0">
                <a:solidFill>
                  <a:srgbClr val="EB121A"/>
                </a:solidFill>
              </a:rPr>
              <a:t>Fermi-Dirac distribution and the Fermi-level</a:t>
            </a:r>
          </a:p>
        </p:txBody>
      </p:sp>
      <p:sp>
        <p:nvSpPr>
          <p:cNvPr id="25603" name="Rectangle 3"/>
          <p:cNvSpPr>
            <a:spLocks noChangeArrowheads="1"/>
          </p:cNvSpPr>
          <p:nvPr/>
        </p:nvSpPr>
        <p:spPr bwMode="auto">
          <a:xfrm>
            <a:off x="304800" y="900113"/>
            <a:ext cx="8382000" cy="1766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eaLnBrk="1" hangingPunct="1">
              <a:lnSpc>
                <a:spcPct val="110000"/>
              </a:lnSpc>
              <a:spcBef>
                <a:spcPct val="50000"/>
              </a:spcBef>
              <a:defRPr/>
            </a:pPr>
            <a:r>
              <a:rPr lang="en-US" sz="2000">
                <a:latin typeface="Times New Roman" charset="0"/>
                <a:ea typeface="ＭＳ Ｐゴシック" charset="0"/>
              </a:rPr>
              <a:t>The Density of States (DOS) tells us </a:t>
            </a:r>
            <a:r>
              <a:rPr lang="en-US" sz="2000">
                <a:solidFill>
                  <a:srgbClr val="2830FF"/>
                </a:solidFill>
                <a:latin typeface="Times New Roman" charset="0"/>
                <a:ea typeface="ＭＳ Ｐゴシック" charset="0"/>
              </a:rPr>
              <a:t>how many states exist at a given energy </a:t>
            </a:r>
            <a:r>
              <a:rPr lang="en-US" sz="2000" i="1">
                <a:solidFill>
                  <a:srgbClr val="2830FF"/>
                </a:solidFill>
                <a:latin typeface="Times New Roman" charset="0"/>
                <a:ea typeface="ＭＳ Ｐゴシック" charset="0"/>
              </a:rPr>
              <a:t>E</a:t>
            </a:r>
            <a:r>
              <a:rPr lang="en-US" sz="2000">
                <a:solidFill>
                  <a:srgbClr val="2830FF"/>
                </a:solidFill>
                <a:latin typeface="Times New Roman" charset="0"/>
                <a:ea typeface="ＭＳ Ｐゴシック" charset="0"/>
              </a:rPr>
              <a:t>.</a:t>
            </a:r>
            <a:r>
              <a:rPr lang="en-US" sz="2000">
                <a:latin typeface="Times New Roman" charset="0"/>
                <a:ea typeface="ＭＳ Ｐゴシック" charset="0"/>
              </a:rPr>
              <a:t> The </a:t>
            </a:r>
            <a:r>
              <a:rPr lang="en-US" sz="2000">
                <a:solidFill>
                  <a:srgbClr val="FF3300"/>
                </a:solidFill>
                <a:latin typeface="Times New Roman" charset="0"/>
                <a:ea typeface="ＭＳ Ｐゴシック" charset="0"/>
              </a:rPr>
              <a:t>Fermi function </a:t>
            </a:r>
            <a:r>
              <a:rPr lang="en-US" sz="2000" i="1">
                <a:solidFill>
                  <a:srgbClr val="FF3300"/>
                </a:solidFill>
                <a:latin typeface="Times New Roman" charset="0"/>
                <a:ea typeface="ＭＳ Ｐゴシック" charset="0"/>
              </a:rPr>
              <a:t>f</a:t>
            </a:r>
            <a:r>
              <a:rPr lang="en-US" sz="2000">
                <a:solidFill>
                  <a:srgbClr val="FF3300"/>
                </a:solidFill>
                <a:latin typeface="Times New Roman" charset="0"/>
                <a:ea typeface="ＭＳ Ｐゴシック" charset="0"/>
              </a:rPr>
              <a:t>(</a:t>
            </a:r>
            <a:r>
              <a:rPr lang="en-US" sz="2000" i="1">
                <a:solidFill>
                  <a:srgbClr val="FF3300"/>
                </a:solidFill>
                <a:latin typeface="Times New Roman" charset="0"/>
                <a:ea typeface="ＭＳ Ｐゴシック" charset="0"/>
              </a:rPr>
              <a:t>E</a:t>
            </a:r>
            <a:r>
              <a:rPr lang="en-US" sz="2000">
                <a:solidFill>
                  <a:srgbClr val="FF3300"/>
                </a:solidFill>
                <a:latin typeface="Times New Roman" charset="0"/>
                <a:ea typeface="ＭＳ Ｐゴシック" charset="0"/>
              </a:rPr>
              <a:t>)</a:t>
            </a:r>
            <a:r>
              <a:rPr lang="en-US" sz="2000">
                <a:latin typeface="Times New Roman" charset="0"/>
                <a:ea typeface="ＭＳ Ｐゴシック" charset="0"/>
              </a:rPr>
              <a:t> specifies how many of the existing states at the energy </a:t>
            </a:r>
            <a:r>
              <a:rPr lang="en-US" sz="2000" i="1">
                <a:latin typeface="Times New Roman" charset="0"/>
                <a:ea typeface="ＭＳ Ｐゴシック" charset="0"/>
              </a:rPr>
              <a:t>E</a:t>
            </a:r>
            <a:r>
              <a:rPr lang="en-US" sz="2000">
                <a:latin typeface="Times New Roman" charset="0"/>
                <a:ea typeface="ＭＳ Ｐゴシック" charset="0"/>
              </a:rPr>
              <a:t> will be filled with electrons. The function </a:t>
            </a:r>
            <a:r>
              <a:rPr lang="en-US" sz="2000" i="1">
                <a:latin typeface="Times New Roman" charset="0"/>
                <a:ea typeface="ＭＳ Ｐゴシック" charset="0"/>
              </a:rPr>
              <a:t>f</a:t>
            </a:r>
            <a:r>
              <a:rPr lang="en-US" sz="2000">
                <a:latin typeface="Times New Roman" charset="0"/>
                <a:ea typeface="ＭＳ Ｐゴシック" charset="0"/>
              </a:rPr>
              <a:t>(</a:t>
            </a:r>
            <a:r>
              <a:rPr lang="en-US" sz="2000" i="1">
                <a:latin typeface="Times New Roman" charset="0"/>
                <a:ea typeface="ＭＳ Ｐゴシック" charset="0"/>
              </a:rPr>
              <a:t>E</a:t>
            </a:r>
            <a:r>
              <a:rPr lang="en-US" sz="2000">
                <a:latin typeface="Times New Roman" charset="0"/>
                <a:ea typeface="ＭＳ Ｐゴシック" charset="0"/>
              </a:rPr>
              <a:t>) specifies, </a:t>
            </a:r>
            <a:r>
              <a:rPr lang="en-US" sz="2000">
                <a:solidFill>
                  <a:srgbClr val="FF3300"/>
                </a:solidFill>
                <a:latin typeface="Times New Roman" charset="0"/>
                <a:ea typeface="ＭＳ Ｐゴシック" charset="0"/>
              </a:rPr>
              <a:t>under equilibrium conditions</a:t>
            </a:r>
            <a:r>
              <a:rPr lang="en-US" sz="2000">
                <a:latin typeface="Times New Roman" charset="0"/>
                <a:ea typeface="ＭＳ Ｐゴシック" charset="0"/>
              </a:rPr>
              <a:t>, the</a:t>
            </a:r>
            <a:r>
              <a:rPr lang="en-US" sz="2000">
                <a:solidFill>
                  <a:srgbClr val="FF3300"/>
                </a:solidFill>
                <a:latin typeface="Times New Roman" charset="0"/>
                <a:ea typeface="ＭＳ Ｐゴシック" charset="0"/>
              </a:rPr>
              <a:t> probability</a:t>
            </a:r>
            <a:r>
              <a:rPr lang="en-US" sz="2000">
                <a:latin typeface="Times New Roman" charset="0"/>
                <a:ea typeface="ＭＳ Ｐゴシック" charset="0"/>
              </a:rPr>
              <a:t> that an available state at an energy </a:t>
            </a:r>
            <a:r>
              <a:rPr lang="en-US" sz="2000" i="1">
                <a:latin typeface="Times New Roman" charset="0"/>
                <a:ea typeface="ＭＳ Ｐゴシック" charset="0"/>
              </a:rPr>
              <a:t>E</a:t>
            </a:r>
            <a:r>
              <a:rPr lang="en-US" sz="2000">
                <a:latin typeface="Times New Roman" charset="0"/>
                <a:ea typeface="ＭＳ Ｐゴシック" charset="0"/>
              </a:rPr>
              <a:t> will be occupied by an electron. It is a </a:t>
            </a:r>
            <a:r>
              <a:rPr lang="en-US" sz="2000">
                <a:solidFill>
                  <a:srgbClr val="FF3300"/>
                </a:solidFill>
                <a:latin typeface="Times New Roman" charset="0"/>
                <a:ea typeface="ＭＳ Ｐゴシック" charset="0"/>
              </a:rPr>
              <a:t>probability distribution function</a:t>
            </a:r>
            <a:r>
              <a:rPr lang="en-US" sz="2000">
                <a:latin typeface="Times New Roman" charset="0"/>
                <a:ea typeface="ＭＳ Ｐゴシック" charset="0"/>
              </a:rPr>
              <a:t>.</a:t>
            </a:r>
          </a:p>
        </p:txBody>
      </p:sp>
      <p:pic>
        <p:nvPicPr>
          <p:cNvPr id="28675" name="Picture 4"/>
          <p:cNvPicPr>
            <a:picLocks noChangeAspect="1" noChangeArrowheads="1"/>
          </p:cNvPicPr>
          <p:nvPr/>
        </p:nvPicPr>
        <p:blipFill>
          <a:blip r:embed="rId3">
            <a:extLst>
              <a:ext uri="{28A0092B-C50C-407E-A947-70E740481C1C}">
                <a14:useLocalDpi xmlns:a14="http://schemas.microsoft.com/office/drawing/2010/main" val="0"/>
              </a:ext>
            </a:extLst>
          </a:blip>
          <a:srcRect l="10527" t="9593" r="14035" b="13658"/>
          <a:stretch>
            <a:fillRect/>
          </a:stretch>
        </p:blipFill>
        <p:spPr bwMode="auto">
          <a:xfrm>
            <a:off x="5207000" y="2667000"/>
            <a:ext cx="3276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Text Box 5"/>
          <p:cNvSpPr txBox="1">
            <a:spLocks noChangeArrowheads="1"/>
          </p:cNvSpPr>
          <p:nvPr/>
        </p:nvSpPr>
        <p:spPr bwMode="auto">
          <a:xfrm>
            <a:off x="457200" y="3962400"/>
            <a:ext cx="4114800" cy="1936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347663" indent="-347663">
              <a:defRPr sz="2400">
                <a:solidFill>
                  <a:schemeClr val="tx1"/>
                </a:solidFill>
                <a:latin typeface="Arial" charset="0"/>
                <a:ea typeface="ＭＳ Ｐゴシック" charset="0"/>
                <a:cs typeface="ＭＳ Ｐゴシック" charset="0"/>
              </a:defRPr>
            </a:lvl1pPr>
            <a:lvl2pPr marL="7461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eaLnBrk="0" fontAlgn="base" hangingPunct="0">
              <a:spcBef>
                <a:spcPct val="0"/>
              </a:spcBef>
              <a:spcAft>
                <a:spcPct val="0"/>
              </a:spcAft>
              <a:defRPr sz="2400">
                <a:solidFill>
                  <a:schemeClr val="tx1"/>
                </a:solidFill>
                <a:latin typeface="Arial" charset="0"/>
                <a:ea typeface="ＭＳ Ｐゴシック" charset="0"/>
              </a:defRPr>
            </a:lvl6pPr>
            <a:lvl7pPr eaLnBrk="0" fontAlgn="base" hangingPunct="0">
              <a:spcBef>
                <a:spcPct val="0"/>
              </a:spcBef>
              <a:spcAft>
                <a:spcPct val="0"/>
              </a:spcAft>
              <a:defRPr sz="2400">
                <a:solidFill>
                  <a:schemeClr val="tx1"/>
                </a:solidFill>
                <a:latin typeface="Arial" charset="0"/>
                <a:ea typeface="ＭＳ Ｐゴシック" charset="0"/>
              </a:defRPr>
            </a:lvl7pPr>
            <a:lvl8pPr eaLnBrk="0" fontAlgn="base" hangingPunct="0">
              <a:spcBef>
                <a:spcPct val="0"/>
              </a:spcBef>
              <a:spcAft>
                <a:spcPct val="0"/>
              </a:spcAft>
              <a:defRPr sz="2400">
                <a:solidFill>
                  <a:schemeClr val="tx1"/>
                </a:solidFill>
                <a:latin typeface="Arial" charset="0"/>
                <a:ea typeface="ＭＳ Ｐゴシック" charset="0"/>
              </a:defRPr>
            </a:lvl8pPr>
            <a:lvl9pPr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defRPr/>
            </a:pPr>
            <a:r>
              <a:rPr lang="en-US" sz="2200" i="1" smtClean="0">
                <a:solidFill>
                  <a:srgbClr val="FF0073"/>
                </a:solidFill>
                <a:latin typeface="Times New Roman" charset="0"/>
              </a:rPr>
              <a:t>E</a:t>
            </a:r>
            <a:r>
              <a:rPr lang="en-US" sz="2200" baseline="-25000" smtClean="0">
                <a:solidFill>
                  <a:srgbClr val="FF0073"/>
                </a:solidFill>
                <a:latin typeface="Times New Roman" charset="0"/>
              </a:rPr>
              <a:t>F</a:t>
            </a:r>
            <a:r>
              <a:rPr lang="en-US" sz="2200" smtClean="0">
                <a:solidFill>
                  <a:srgbClr val="FF0073"/>
                </a:solidFill>
                <a:latin typeface="Times New Roman" charset="0"/>
              </a:rPr>
              <a:t>	= Fermi energy or Fermi level</a:t>
            </a:r>
          </a:p>
          <a:p>
            <a:pPr eaLnBrk="1" hangingPunct="1">
              <a:spcBef>
                <a:spcPct val="50000"/>
              </a:spcBef>
              <a:defRPr/>
            </a:pPr>
            <a:r>
              <a:rPr lang="en-US" sz="2200" i="1" smtClean="0">
                <a:solidFill>
                  <a:srgbClr val="FF0073"/>
                </a:solidFill>
                <a:latin typeface="Times New Roman" charset="0"/>
              </a:rPr>
              <a:t>k</a:t>
            </a:r>
            <a:r>
              <a:rPr lang="en-US" sz="2200" smtClean="0">
                <a:solidFill>
                  <a:srgbClr val="FF0073"/>
                </a:solidFill>
                <a:latin typeface="Times New Roman" charset="0"/>
              </a:rPr>
              <a:t>	= Boltzmann constant = </a:t>
            </a:r>
          </a:p>
          <a:p>
            <a:pPr eaLnBrk="1" hangingPunct="1">
              <a:spcBef>
                <a:spcPct val="50000"/>
              </a:spcBef>
              <a:defRPr/>
            </a:pPr>
            <a:r>
              <a:rPr lang="en-US" sz="2200" smtClean="0">
                <a:solidFill>
                  <a:srgbClr val="FF0073"/>
                </a:solidFill>
                <a:latin typeface="Times New Roman" charset="0"/>
              </a:rPr>
              <a:t>1.38</a:t>
            </a:r>
            <a:r>
              <a:rPr lang="en-US" sz="2200" smtClean="0">
                <a:solidFill>
                  <a:srgbClr val="FF0073"/>
                </a:solidFill>
                <a:latin typeface="Times New Roman" charset="0"/>
                <a:sym typeface="Symbol" charset="0"/>
              </a:rPr>
              <a:t></a:t>
            </a:r>
            <a:r>
              <a:rPr lang="en-US" sz="2200" smtClean="0">
                <a:solidFill>
                  <a:srgbClr val="FF0073"/>
                </a:solidFill>
                <a:latin typeface="Times New Roman" charset="0"/>
              </a:rPr>
              <a:t> 10</a:t>
            </a:r>
            <a:r>
              <a:rPr lang="en-US" sz="2200" baseline="30000" smtClean="0">
                <a:solidFill>
                  <a:srgbClr val="FF0073"/>
                </a:solidFill>
                <a:latin typeface="Times New Roman" charset="0"/>
                <a:sym typeface="Symbol" charset="0"/>
              </a:rPr>
              <a:t></a:t>
            </a:r>
            <a:r>
              <a:rPr lang="en-US" sz="2200" baseline="30000" smtClean="0">
                <a:solidFill>
                  <a:srgbClr val="FF0073"/>
                </a:solidFill>
                <a:latin typeface="Times New Roman" charset="0"/>
              </a:rPr>
              <a:t>23</a:t>
            </a:r>
            <a:r>
              <a:rPr lang="en-US" sz="2200" smtClean="0">
                <a:solidFill>
                  <a:srgbClr val="FF0073"/>
                </a:solidFill>
                <a:latin typeface="Times New Roman" charset="0"/>
              </a:rPr>
              <a:t> J/K = 8.6 </a:t>
            </a:r>
            <a:r>
              <a:rPr lang="en-US" sz="2200" smtClean="0">
                <a:solidFill>
                  <a:srgbClr val="FF0073"/>
                </a:solidFill>
                <a:latin typeface="Times New Roman" charset="0"/>
                <a:sym typeface="Symbol" charset="0"/>
              </a:rPr>
              <a:t> </a:t>
            </a:r>
            <a:r>
              <a:rPr lang="en-US" sz="2200" smtClean="0">
                <a:solidFill>
                  <a:srgbClr val="FF0073"/>
                </a:solidFill>
                <a:latin typeface="Times New Roman" charset="0"/>
              </a:rPr>
              <a:t>10</a:t>
            </a:r>
            <a:r>
              <a:rPr lang="en-US" sz="2200" baseline="30000" smtClean="0">
                <a:solidFill>
                  <a:srgbClr val="FF0073"/>
                </a:solidFill>
                <a:latin typeface="Times New Roman" charset="0"/>
                <a:sym typeface="Symbol" charset="0"/>
              </a:rPr>
              <a:t></a:t>
            </a:r>
            <a:r>
              <a:rPr lang="en-US" sz="2200" baseline="30000" smtClean="0">
                <a:solidFill>
                  <a:srgbClr val="FF0073"/>
                </a:solidFill>
                <a:latin typeface="Times New Roman" charset="0"/>
              </a:rPr>
              <a:t>5</a:t>
            </a:r>
            <a:r>
              <a:rPr lang="en-US" sz="2200" smtClean="0">
                <a:solidFill>
                  <a:srgbClr val="FF0073"/>
                </a:solidFill>
                <a:latin typeface="Times New Roman" charset="0"/>
              </a:rPr>
              <a:t> eV/K</a:t>
            </a:r>
          </a:p>
          <a:p>
            <a:pPr eaLnBrk="1" hangingPunct="1">
              <a:spcBef>
                <a:spcPct val="50000"/>
              </a:spcBef>
              <a:defRPr/>
            </a:pPr>
            <a:r>
              <a:rPr lang="en-US" sz="2200" i="1" smtClean="0">
                <a:solidFill>
                  <a:srgbClr val="FF0073"/>
                </a:solidFill>
                <a:latin typeface="Times New Roman" charset="0"/>
              </a:rPr>
              <a:t>T</a:t>
            </a:r>
            <a:r>
              <a:rPr lang="en-US" sz="2200" smtClean="0">
                <a:solidFill>
                  <a:srgbClr val="FF0073"/>
                </a:solidFill>
                <a:latin typeface="Times New Roman" charset="0"/>
              </a:rPr>
              <a:t>	= absolute temperature in K </a:t>
            </a:r>
          </a:p>
        </p:txBody>
      </p:sp>
      <p:pic>
        <p:nvPicPr>
          <p:cNvPr id="28677" name="Picture 6"/>
          <p:cNvPicPr>
            <a:picLocks noChangeAspect="1" noChangeArrowheads="1"/>
          </p:cNvPicPr>
          <p:nvPr/>
        </p:nvPicPr>
        <p:blipFill>
          <a:blip r:embed="rId4">
            <a:extLst>
              <a:ext uri="{28A0092B-C50C-407E-A947-70E740481C1C}">
                <a14:useLocalDpi xmlns:a14="http://schemas.microsoft.com/office/drawing/2010/main" val="0"/>
              </a:ext>
            </a:extLst>
          </a:blip>
          <a:srcRect t="2798" r="4596"/>
          <a:stretch>
            <a:fillRect/>
          </a:stretch>
        </p:blipFill>
        <p:spPr bwMode="auto">
          <a:xfrm>
            <a:off x="4606925" y="3759200"/>
            <a:ext cx="4003675" cy="266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7" name="Line 7"/>
          <p:cNvSpPr>
            <a:spLocks noChangeShapeType="1"/>
          </p:cNvSpPr>
          <p:nvPr/>
        </p:nvSpPr>
        <p:spPr bwMode="auto">
          <a:xfrm>
            <a:off x="6794500" y="3886200"/>
            <a:ext cx="0" cy="2133600"/>
          </a:xfrm>
          <a:prstGeom prst="line">
            <a:avLst/>
          </a:prstGeom>
          <a:noFill/>
          <a:ln w="9525">
            <a:solidFill>
              <a:srgbClr val="EB121A"/>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25608" name="Line 8"/>
          <p:cNvSpPr>
            <a:spLocks noChangeShapeType="1"/>
          </p:cNvSpPr>
          <p:nvPr/>
        </p:nvSpPr>
        <p:spPr bwMode="auto">
          <a:xfrm flipH="1">
            <a:off x="5105400" y="3873500"/>
            <a:ext cx="1676400" cy="0"/>
          </a:xfrm>
          <a:prstGeom prst="line">
            <a:avLst/>
          </a:prstGeom>
          <a:noFill/>
          <a:ln w="9525">
            <a:solidFill>
              <a:srgbClr val="EB121A"/>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25609" name="Line 9"/>
          <p:cNvSpPr>
            <a:spLocks noChangeShapeType="1"/>
          </p:cNvSpPr>
          <p:nvPr/>
        </p:nvSpPr>
        <p:spPr bwMode="auto">
          <a:xfrm flipH="1">
            <a:off x="6794500" y="6045200"/>
            <a:ext cx="1676400" cy="0"/>
          </a:xfrm>
          <a:prstGeom prst="line">
            <a:avLst/>
          </a:prstGeom>
          <a:noFill/>
          <a:ln w="9525">
            <a:solidFill>
              <a:srgbClr val="EB121A"/>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25610" name="Text Box 10"/>
          <p:cNvSpPr txBox="1">
            <a:spLocks noChangeArrowheads="1"/>
          </p:cNvSpPr>
          <p:nvPr/>
        </p:nvSpPr>
        <p:spPr bwMode="auto">
          <a:xfrm>
            <a:off x="6858000" y="4267200"/>
            <a:ext cx="476250" cy="244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000">
                <a:solidFill>
                  <a:srgbClr val="EB121A"/>
                </a:solidFill>
                <a:latin typeface="Times" charset="0"/>
                <a:ea typeface="ＭＳ Ｐゴシック" charset="0"/>
              </a:rPr>
              <a:t>T=0K</a:t>
            </a:r>
            <a:endParaRPr lang="en-US">
              <a:latin typeface="Times" charset="0"/>
              <a:ea typeface="ＭＳ Ｐゴシック"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81000"/>
            <a:ext cx="4114800" cy="922338"/>
          </a:xfrm>
          <a:prstGeom prst="rect">
            <a:avLst/>
          </a:prstGeom>
          <a:noFill/>
          <a:ln>
            <a:noFill/>
          </a:ln>
          <a:effectLst/>
          <a:extLst>
            <a:ext uri="{909E8E84-426E-40dd-AFC4-6F175D3DCCD1}">
              <a14:hiddenFill xmlns:a14="http://schemas.microsoft.com/office/drawing/2010/main" xmlns="">
                <a:solidFill>
                  <a:srgbClr val="FCFF9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107763" dir="2700000" algn="ctr" rotWithShape="0">
                    <a:srgbClr val="000000">
                      <a:alpha val="74998"/>
                    </a:srgbClr>
                  </a:outerShdw>
                </a:effectLst>
              </a14:hiddenEffects>
            </a:ext>
            <a:ext uri="{53640926-AAD7-44d8-BBD7-CCE9431645EC}">
              <a14:shadowObscured xmlns:a14="http://schemas.microsoft.com/office/drawing/2010/main" xmlns="" val="1"/>
            </a:ext>
          </a:extLst>
        </p:spPr>
      </p:pic>
      <p:pic>
        <p:nvPicPr>
          <p:cNvPr id="276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597025"/>
            <a:ext cx="6934200" cy="4803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27652" name="Text Box 4"/>
          <p:cNvSpPr txBox="1">
            <a:spLocks noChangeArrowheads="1"/>
          </p:cNvSpPr>
          <p:nvPr/>
        </p:nvSpPr>
        <p:spPr bwMode="auto">
          <a:xfrm>
            <a:off x="5334000" y="152400"/>
            <a:ext cx="3314700"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a:solidFill>
                  <a:srgbClr val="FF0073"/>
                </a:solidFill>
                <a:latin typeface="Times" charset="0"/>
                <a:ea typeface="ＭＳ Ｐゴシック" charset="0"/>
              </a:rPr>
              <a:t>Energy conservation</a:t>
            </a:r>
          </a:p>
        </p:txBody>
      </p:sp>
      <p:pic>
        <p:nvPicPr>
          <p:cNvPr id="276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879475"/>
            <a:ext cx="4267200" cy="171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276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4800600"/>
            <a:ext cx="4648200" cy="1550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76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438400" y="116632"/>
            <a:ext cx="45259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b="1" dirty="0">
                <a:solidFill>
                  <a:srgbClr val="FF1919"/>
                </a:solidFill>
              </a:rPr>
              <a:t>One-step model: Matrix elements</a:t>
            </a:r>
          </a:p>
        </p:txBody>
      </p:sp>
      <p:graphicFrame>
        <p:nvGraphicFramePr>
          <p:cNvPr id="24579" name="Object 3"/>
          <p:cNvGraphicFramePr>
            <a:graphicFrameLocks noChangeAspect="1"/>
          </p:cNvGraphicFramePr>
          <p:nvPr/>
        </p:nvGraphicFramePr>
        <p:xfrm>
          <a:off x="635000" y="2133600"/>
          <a:ext cx="6899275" cy="877888"/>
        </p:xfrm>
        <a:graphic>
          <a:graphicData uri="http://schemas.openxmlformats.org/presentationml/2006/ole">
            <mc:AlternateContent xmlns:mc="http://schemas.openxmlformats.org/markup-compatibility/2006">
              <mc:Choice xmlns:v="urn:schemas-microsoft-com:vml" Requires="v">
                <p:oleObj spid="_x0000_s144572" name="Equation" r:id="rId4" imgW="3289300" imgH="419100" progId="Equation.DSMT36">
                  <p:embed/>
                </p:oleObj>
              </mc:Choice>
              <mc:Fallback>
                <p:oleObj name="Equation" r:id="rId4" imgW="3289300" imgH="419100" progId="Equation.DSMT36">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000" y="2133600"/>
                        <a:ext cx="6899275" cy="877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4580" name="Text Box 4"/>
          <p:cNvSpPr txBox="1">
            <a:spLocks noChangeArrowheads="1"/>
          </p:cNvSpPr>
          <p:nvPr/>
        </p:nvSpPr>
        <p:spPr bwMode="auto">
          <a:xfrm>
            <a:off x="107504" y="548680"/>
            <a:ext cx="8928992" cy="13234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r>
              <a:rPr lang="en-US" sz="2000" dirty="0"/>
              <a:t>The process at the heart of photoemission is the interaction of a photon with a many electron system in the ground state        . The </a:t>
            </a:r>
            <a:r>
              <a:rPr lang="en-US" sz="2000" b="1" dirty="0">
                <a:solidFill>
                  <a:schemeClr val="tx2"/>
                </a:solidFill>
              </a:rPr>
              <a:t>transition probability</a:t>
            </a:r>
            <a:r>
              <a:rPr lang="en-US" sz="2000" dirty="0"/>
              <a:t> from the ground state to a final state           where the photoelectron is detected with a kinetic energy </a:t>
            </a:r>
            <a:r>
              <a:rPr lang="en-US" sz="2000" dirty="0" err="1"/>
              <a:t>E</a:t>
            </a:r>
            <a:r>
              <a:rPr lang="en-US" sz="2000" baseline="-25000" dirty="0" err="1"/>
              <a:t>kin</a:t>
            </a:r>
            <a:r>
              <a:rPr lang="en-US" sz="2000" dirty="0"/>
              <a:t> is given by the </a:t>
            </a:r>
            <a:r>
              <a:rPr lang="en-US" sz="2000" b="1" dirty="0">
                <a:solidFill>
                  <a:srgbClr val="FF1919"/>
                </a:solidFill>
              </a:rPr>
              <a:t>Fermi Golden Rule:</a:t>
            </a:r>
            <a:endParaRPr lang="en-US" sz="2000" b="1" dirty="0">
              <a:solidFill>
                <a:schemeClr val="accent1"/>
              </a:solidFill>
            </a:endParaRPr>
          </a:p>
        </p:txBody>
      </p:sp>
      <p:graphicFrame>
        <p:nvGraphicFramePr>
          <p:cNvPr id="24581" name="Object 5"/>
          <p:cNvGraphicFramePr>
            <a:graphicFrameLocks noChangeAspect="1"/>
          </p:cNvGraphicFramePr>
          <p:nvPr>
            <p:extLst/>
          </p:nvPr>
        </p:nvGraphicFramePr>
        <p:xfrm>
          <a:off x="4860032" y="937262"/>
          <a:ext cx="514350" cy="296863"/>
        </p:xfrm>
        <a:graphic>
          <a:graphicData uri="http://schemas.openxmlformats.org/presentationml/2006/ole">
            <mc:AlternateContent xmlns:mc="http://schemas.openxmlformats.org/markup-compatibility/2006">
              <mc:Choice xmlns:v="urn:schemas-microsoft-com:vml" Requires="v">
                <p:oleObj spid="_x0000_s144573" name="Equation" r:id="rId6" imgW="330200" imgH="190500" progId="Equation.DSMT36">
                  <p:embed/>
                </p:oleObj>
              </mc:Choice>
              <mc:Fallback>
                <p:oleObj name="Equation" r:id="rId6" imgW="330200" imgH="190500" progId="Equation.DSMT3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0032" y="937262"/>
                        <a:ext cx="514350" cy="2968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4582" name="Object 6"/>
          <p:cNvGraphicFramePr>
            <a:graphicFrameLocks noChangeAspect="1"/>
          </p:cNvGraphicFramePr>
          <p:nvPr>
            <p:extLst/>
          </p:nvPr>
        </p:nvGraphicFramePr>
        <p:xfrm>
          <a:off x="4398640" y="1245670"/>
          <a:ext cx="533400" cy="296863"/>
        </p:xfrm>
        <a:graphic>
          <a:graphicData uri="http://schemas.openxmlformats.org/presentationml/2006/ole">
            <mc:AlternateContent xmlns:mc="http://schemas.openxmlformats.org/markup-compatibility/2006">
              <mc:Choice xmlns:v="urn:schemas-microsoft-com:vml" Requires="v">
                <p:oleObj spid="_x0000_s144574" name="Equation" r:id="rId8" imgW="342900" imgH="190500" progId="Equation.DSMT36">
                  <p:embed/>
                </p:oleObj>
              </mc:Choice>
              <mc:Fallback>
                <p:oleObj name="Equation" r:id="rId8" imgW="342900" imgH="190500" progId="Equation.DSMT3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98640" y="1245670"/>
                        <a:ext cx="533400" cy="2968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4583" name="Object 7"/>
          <p:cNvGraphicFramePr>
            <a:graphicFrameLocks noChangeAspect="1"/>
          </p:cNvGraphicFramePr>
          <p:nvPr>
            <p:extLst/>
          </p:nvPr>
        </p:nvGraphicFramePr>
        <p:xfrm>
          <a:off x="652463" y="3307628"/>
          <a:ext cx="514350" cy="296862"/>
        </p:xfrm>
        <a:graphic>
          <a:graphicData uri="http://schemas.openxmlformats.org/presentationml/2006/ole">
            <mc:AlternateContent xmlns:mc="http://schemas.openxmlformats.org/markup-compatibility/2006">
              <mc:Choice xmlns:v="urn:schemas-microsoft-com:vml" Requires="v">
                <p:oleObj spid="_x0000_s144575" name="Equation" r:id="rId10" imgW="330200" imgH="190500" progId="Equation.DSMT36">
                  <p:embed/>
                </p:oleObj>
              </mc:Choice>
              <mc:Fallback>
                <p:oleObj name="Equation" r:id="rId10" imgW="330200" imgH="190500" progId="Equation.DSMT3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2463" y="3307628"/>
                        <a:ext cx="514350" cy="2968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4584" name="Object 8"/>
          <p:cNvGraphicFramePr>
            <a:graphicFrameLocks noChangeAspect="1"/>
          </p:cNvGraphicFramePr>
          <p:nvPr>
            <p:extLst/>
          </p:nvPr>
        </p:nvGraphicFramePr>
        <p:xfrm>
          <a:off x="1711035" y="3313978"/>
          <a:ext cx="533400" cy="296862"/>
        </p:xfrm>
        <a:graphic>
          <a:graphicData uri="http://schemas.openxmlformats.org/presentationml/2006/ole">
            <mc:AlternateContent xmlns:mc="http://schemas.openxmlformats.org/markup-compatibility/2006">
              <mc:Choice xmlns:v="urn:schemas-microsoft-com:vml" Requires="v">
                <p:oleObj spid="_x0000_s144576" name="Equation" r:id="rId12" imgW="342900" imgH="190500" progId="Equation.DSMT36">
                  <p:embed/>
                </p:oleObj>
              </mc:Choice>
              <mc:Fallback>
                <p:oleObj name="Equation" r:id="rId12" imgW="342900" imgH="190500" progId="Equation.DSMT36">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11035" y="3313978"/>
                        <a:ext cx="533400" cy="2968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4585" name="Text Box 9"/>
          <p:cNvSpPr txBox="1">
            <a:spLocks noChangeArrowheads="1"/>
          </p:cNvSpPr>
          <p:nvPr/>
        </p:nvSpPr>
        <p:spPr bwMode="auto">
          <a:xfrm>
            <a:off x="1109663" y="3200400"/>
            <a:ext cx="7000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t>and </a:t>
            </a:r>
          </a:p>
        </p:txBody>
      </p:sp>
      <p:sp>
        <p:nvSpPr>
          <p:cNvPr id="24586" name="Text Box 10"/>
          <p:cNvSpPr txBox="1">
            <a:spLocks noChangeArrowheads="1"/>
          </p:cNvSpPr>
          <p:nvPr/>
        </p:nvSpPr>
        <p:spPr bwMode="auto">
          <a:xfrm>
            <a:off x="2209800" y="3200400"/>
            <a:ext cx="54991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t>Eigenstates of the unperturbed Hamiltonian</a:t>
            </a:r>
          </a:p>
        </p:txBody>
      </p:sp>
      <p:graphicFrame>
        <p:nvGraphicFramePr>
          <p:cNvPr id="24587" name="Object 11"/>
          <p:cNvGraphicFramePr>
            <a:graphicFrameLocks noChangeAspect="1"/>
          </p:cNvGraphicFramePr>
          <p:nvPr/>
        </p:nvGraphicFramePr>
        <p:xfrm>
          <a:off x="792163" y="3886200"/>
          <a:ext cx="4054475" cy="741363"/>
        </p:xfrm>
        <a:graphic>
          <a:graphicData uri="http://schemas.openxmlformats.org/presentationml/2006/ole">
            <mc:AlternateContent xmlns:mc="http://schemas.openxmlformats.org/markup-compatibility/2006">
              <mc:Choice xmlns:v="urn:schemas-microsoft-com:vml" Requires="v">
                <p:oleObj spid="_x0000_s144577" name="Equation" r:id="rId14" imgW="2197100" imgH="381000" progId="Equation.3">
                  <p:embed/>
                </p:oleObj>
              </mc:Choice>
              <mc:Fallback>
                <p:oleObj name="Equation" r:id="rId14" imgW="2197100" imgH="38100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92163" y="3886200"/>
                        <a:ext cx="4054475" cy="7413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4588" name="Line 12"/>
          <p:cNvSpPr>
            <a:spLocks noChangeShapeType="1"/>
          </p:cNvSpPr>
          <p:nvPr/>
        </p:nvSpPr>
        <p:spPr bwMode="auto">
          <a:xfrm flipV="1">
            <a:off x="4038600" y="3733800"/>
            <a:ext cx="762000" cy="1066800"/>
          </a:xfrm>
          <a:prstGeom prst="line">
            <a:avLst/>
          </a:prstGeom>
          <a:noFill/>
          <a:ln w="22225">
            <a:solidFill>
              <a:srgbClr val="12D12C"/>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589" name="Text Box 13"/>
          <p:cNvSpPr txBox="1">
            <a:spLocks noChangeArrowheads="1"/>
          </p:cNvSpPr>
          <p:nvPr/>
        </p:nvSpPr>
        <p:spPr bwMode="auto">
          <a:xfrm>
            <a:off x="4876800" y="3886200"/>
            <a:ext cx="3749675"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lang="en-US" sz="1800" b="1">
                <a:solidFill>
                  <a:srgbClr val="12D12C"/>
                </a:solidFill>
              </a:rPr>
              <a:t>Negligible in case of small field strength (but relevant for lasers)</a:t>
            </a:r>
          </a:p>
        </p:txBody>
      </p:sp>
      <p:sp>
        <p:nvSpPr>
          <p:cNvPr id="24590" name="Text Box 14"/>
          <p:cNvSpPr txBox="1">
            <a:spLocks noChangeArrowheads="1"/>
          </p:cNvSpPr>
          <p:nvPr/>
        </p:nvSpPr>
        <p:spPr bwMode="auto">
          <a:xfrm>
            <a:off x="533400" y="4953000"/>
            <a:ext cx="5262736" cy="1200150"/>
          </a:xfrm>
          <a:prstGeom prst="rect">
            <a:avLst/>
          </a:prstGeom>
          <a:noFill/>
          <a:ln w="9525">
            <a:solidFill>
              <a:schemeClr val="tx2"/>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r>
              <a:rPr lang="en-US" sz="1800" b="1" dirty="0">
                <a:solidFill>
                  <a:schemeClr val="accent2"/>
                </a:solidFill>
              </a:rPr>
              <a:t>This term is small inside the crystal and changes very slowly in space (i.e. div A can be neglected apart at the surface where it may affect the </a:t>
            </a:r>
            <a:r>
              <a:rPr lang="en-US" sz="1800" b="1" dirty="0" err="1">
                <a:solidFill>
                  <a:schemeClr val="accent2"/>
                </a:solidFill>
              </a:rPr>
              <a:t>lineshape</a:t>
            </a:r>
            <a:r>
              <a:rPr lang="en-US" sz="1800" b="1" dirty="0">
                <a:solidFill>
                  <a:schemeClr val="accent2"/>
                </a:solidFill>
              </a:rPr>
              <a:t> of photoemission peaks)</a:t>
            </a:r>
          </a:p>
        </p:txBody>
      </p:sp>
      <p:sp>
        <p:nvSpPr>
          <p:cNvPr id="24592" name="AutoShape 16"/>
          <p:cNvSpPr>
            <a:spLocks noChangeArrowheads="1"/>
          </p:cNvSpPr>
          <p:nvPr/>
        </p:nvSpPr>
        <p:spPr bwMode="auto">
          <a:xfrm>
            <a:off x="2971800" y="3919538"/>
            <a:ext cx="533400" cy="685800"/>
          </a:xfrm>
          <a:prstGeom prst="roundRect">
            <a:avLst>
              <a:gd name="adj" fmla="val 16667"/>
            </a:avLst>
          </a:prstGeom>
          <a:solidFill>
            <a:schemeClr val="bg1"/>
          </a:solidFill>
          <a:ln w="9525">
            <a:solidFill>
              <a:schemeClr val="bg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r>
              <a:rPr lang="en-US">
                <a:sym typeface="Symbol" charset="0"/>
              </a:rPr>
              <a:t> </a:t>
            </a:r>
            <a:r>
              <a:rPr lang="en-US" sz="1400">
                <a:sym typeface="Symbol" charset="0"/>
              </a:rPr>
              <a:t>•</a:t>
            </a:r>
            <a:endParaRPr lang="en-US"/>
          </a:p>
        </p:txBody>
      </p:sp>
      <p:sp>
        <p:nvSpPr>
          <p:cNvPr id="24591" name="Line 15"/>
          <p:cNvSpPr>
            <a:spLocks noChangeShapeType="1"/>
          </p:cNvSpPr>
          <p:nvPr/>
        </p:nvSpPr>
        <p:spPr bwMode="auto">
          <a:xfrm flipV="1">
            <a:off x="3124200" y="3810000"/>
            <a:ext cx="609600" cy="1066800"/>
          </a:xfrm>
          <a:prstGeom prst="line">
            <a:avLst/>
          </a:prstGeom>
          <a:noFill/>
          <a:ln w="25400">
            <a:solidFill>
              <a:schemeClr val="accent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2405246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02" name="Object 2"/>
          <p:cNvGraphicFramePr>
            <a:graphicFrameLocks noChangeAspect="1"/>
          </p:cNvGraphicFramePr>
          <p:nvPr>
            <p:extLst/>
          </p:nvPr>
        </p:nvGraphicFramePr>
        <p:xfrm>
          <a:off x="3304133" y="764704"/>
          <a:ext cx="3140075" cy="692150"/>
        </p:xfrm>
        <a:graphic>
          <a:graphicData uri="http://schemas.openxmlformats.org/presentationml/2006/ole">
            <mc:AlternateContent xmlns:mc="http://schemas.openxmlformats.org/markup-compatibility/2006">
              <mc:Choice xmlns:v="urn:schemas-microsoft-com:vml" Requires="v">
                <p:oleObj spid="_x0000_s145503" name="Equation" r:id="rId4" imgW="1701800" imgH="355600" progId="Equation.DSMT36">
                  <p:embed/>
                </p:oleObj>
              </mc:Choice>
              <mc:Fallback>
                <p:oleObj name="Equation" r:id="rId4" imgW="1701800" imgH="355600" progId="Equation.DSMT36">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4133" y="764704"/>
                        <a:ext cx="3140075" cy="692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5603" name="Text Box 3"/>
          <p:cNvSpPr txBox="1">
            <a:spLocks noChangeArrowheads="1"/>
          </p:cNvSpPr>
          <p:nvPr/>
        </p:nvSpPr>
        <p:spPr bwMode="auto">
          <a:xfrm>
            <a:off x="685800" y="1556792"/>
            <a:ext cx="8350696" cy="15696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r>
              <a:rPr lang="en-US" b="1" dirty="0">
                <a:solidFill>
                  <a:srgbClr val="FF1919"/>
                </a:solidFill>
              </a:rPr>
              <a:t>Dipole </a:t>
            </a:r>
            <a:r>
              <a:rPr lang="en-US" b="1" dirty="0" err="1">
                <a:solidFill>
                  <a:srgbClr val="FF1919"/>
                </a:solidFill>
              </a:rPr>
              <a:t>approx</a:t>
            </a:r>
            <a:r>
              <a:rPr lang="en-US" b="1" dirty="0">
                <a:solidFill>
                  <a:srgbClr val="FF1919"/>
                </a:solidFill>
              </a:rPr>
              <a:t>:</a:t>
            </a:r>
            <a:r>
              <a:rPr lang="en-US" dirty="0"/>
              <a:t> A=A</a:t>
            </a:r>
            <a:r>
              <a:rPr lang="en-US" baseline="-25000" dirty="0"/>
              <a:t>0</a:t>
            </a:r>
            <a:r>
              <a:rPr lang="en-US" dirty="0"/>
              <a:t>exp(</a:t>
            </a:r>
            <a:r>
              <a:rPr lang="en-US" dirty="0" err="1"/>
              <a:t>i</a:t>
            </a:r>
            <a:r>
              <a:rPr lang="en-US" b="1" dirty="0" err="1"/>
              <a:t>qr</a:t>
            </a:r>
            <a:r>
              <a:rPr lang="en-US" b="1" dirty="0"/>
              <a:t>) </a:t>
            </a:r>
            <a:r>
              <a:rPr lang="en-US" dirty="0"/>
              <a:t>~</a:t>
            </a:r>
            <a:r>
              <a:rPr lang="en-US" b="1" dirty="0"/>
              <a:t> </a:t>
            </a:r>
            <a:r>
              <a:rPr lang="en-US" dirty="0"/>
              <a:t>A</a:t>
            </a:r>
            <a:r>
              <a:rPr lang="en-US" baseline="-25000" dirty="0"/>
              <a:t>0</a:t>
            </a:r>
            <a:r>
              <a:rPr lang="en-US" dirty="0"/>
              <a:t> </a:t>
            </a:r>
            <a:endParaRPr lang="en-US" dirty="0" smtClean="0"/>
          </a:p>
          <a:p>
            <a:endParaRPr lang="en-US" dirty="0"/>
          </a:p>
          <a:p>
            <a:r>
              <a:rPr lang="en-US" dirty="0"/>
              <a:t>Because q is negligible compared to BZ size (or photon wavelength </a:t>
            </a:r>
            <a:r>
              <a:rPr lang="en-US" dirty="0">
                <a:solidFill>
                  <a:srgbClr val="E3291B"/>
                </a:solidFill>
              </a:rPr>
              <a:t>big</a:t>
            </a:r>
            <a:r>
              <a:rPr lang="en-US" dirty="0"/>
              <a:t> compared to inter-atomic spacing</a:t>
            </a:r>
            <a:r>
              <a:rPr lang="en-US" dirty="0" smtClean="0"/>
              <a:t>)</a:t>
            </a:r>
          </a:p>
        </p:txBody>
      </p:sp>
      <p:sp>
        <p:nvSpPr>
          <p:cNvPr id="25604" name="Text Box 4"/>
          <p:cNvSpPr txBox="1">
            <a:spLocks noChangeArrowheads="1"/>
          </p:cNvSpPr>
          <p:nvPr/>
        </p:nvSpPr>
        <p:spPr bwMode="auto">
          <a:xfrm>
            <a:off x="822325" y="260648"/>
            <a:ext cx="223996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a:t>We are left with:</a:t>
            </a:r>
          </a:p>
        </p:txBody>
      </p:sp>
      <p:sp>
        <p:nvSpPr>
          <p:cNvPr id="25605" name="Text Box 5"/>
          <p:cNvSpPr txBox="1">
            <a:spLocks noChangeArrowheads="1"/>
          </p:cNvSpPr>
          <p:nvPr/>
        </p:nvSpPr>
        <p:spPr bwMode="auto">
          <a:xfrm>
            <a:off x="683568" y="3140968"/>
            <a:ext cx="50006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dirty="0"/>
              <a:t>So the transition probability reduces to:</a:t>
            </a:r>
          </a:p>
        </p:txBody>
      </p:sp>
      <p:graphicFrame>
        <p:nvGraphicFramePr>
          <p:cNvPr id="25606" name="Object 6"/>
          <p:cNvGraphicFramePr>
            <a:graphicFrameLocks noChangeAspect="1"/>
          </p:cNvGraphicFramePr>
          <p:nvPr>
            <p:extLst/>
          </p:nvPr>
        </p:nvGraphicFramePr>
        <p:xfrm>
          <a:off x="1171649" y="3847256"/>
          <a:ext cx="7216775" cy="877888"/>
        </p:xfrm>
        <a:graphic>
          <a:graphicData uri="http://schemas.openxmlformats.org/presentationml/2006/ole">
            <mc:AlternateContent xmlns:mc="http://schemas.openxmlformats.org/markup-compatibility/2006">
              <mc:Choice xmlns:v="urn:schemas-microsoft-com:vml" Requires="v">
                <p:oleObj spid="_x0000_s145504" name="Equation" r:id="rId6" imgW="3441700" imgH="419100" progId="Equation.DSMT36">
                  <p:embed/>
                </p:oleObj>
              </mc:Choice>
              <mc:Fallback>
                <p:oleObj name="Equation" r:id="rId6" imgW="3441700" imgH="419100" progId="Equation.DSMT3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71649" y="3847256"/>
                        <a:ext cx="7216775" cy="877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5607" name="Object 7"/>
          <p:cNvGraphicFramePr>
            <a:graphicFrameLocks noChangeAspect="1"/>
          </p:cNvGraphicFramePr>
          <p:nvPr>
            <p:extLst/>
          </p:nvPr>
        </p:nvGraphicFramePr>
        <p:xfrm>
          <a:off x="1951955" y="4855369"/>
          <a:ext cx="5140325" cy="877887"/>
        </p:xfrm>
        <a:graphic>
          <a:graphicData uri="http://schemas.openxmlformats.org/presentationml/2006/ole">
            <mc:AlternateContent xmlns:mc="http://schemas.openxmlformats.org/markup-compatibility/2006">
              <mc:Choice xmlns:v="urn:schemas-microsoft-com:vml" Requires="v">
                <p:oleObj spid="_x0000_s145505" name="Equation" r:id="rId8" imgW="2451100" imgH="419100" progId="Equation.3">
                  <p:embed/>
                </p:oleObj>
              </mc:Choice>
              <mc:Fallback>
                <p:oleObj name="Equation" r:id="rId8" imgW="2451100" imgH="4191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51955" y="4855369"/>
                        <a:ext cx="5140325" cy="877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5608" name="Text Box 8"/>
          <p:cNvSpPr txBox="1">
            <a:spLocks noChangeArrowheads="1"/>
          </p:cNvSpPr>
          <p:nvPr/>
        </p:nvSpPr>
        <p:spPr bwMode="auto">
          <a:xfrm>
            <a:off x="2019647" y="5924128"/>
            <a:ext cx="50006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dirty="0">
                <a:solidFill>
                  <a:schemeClr val="tx2"/>
                </a:solidFill>
              </a:rPr>
              <a:t>Up to now everything is many-body!!!!</a:t>
            </a:r>
          </a:p>
        </p:txBody>
      </p:sp>
    </p:spTree>
    <p:extLst>
      <p:ext uri="{BB962C8B-B14F-4D97-AF65-F5344CB8AC3E}">
        <p14:creationId xmlns:p14="http://schemas.microsoft.com/office/powerpoint/2010/main" val="31206019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2590800" y="76200"/>
            <a:ext cx="4062413"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r>
              <a:rPr lang="en-US" b="1">
                <a:solidFill>
                  <a:srgbClr val="FF1919"/>
                </a:solidFill>
              </a:rPr>
              <a:t>Single particle approximation</a:t>
            </a:r>
          </a:p>
        </p:txBody>
      </p:sp>
      <p:sp>
        <p:nvSpPr>
          <p:cNvPr id="26627" name="Text Box 3"/>
          <p:cNvSpPr txBox="1">
            <a:spLocks noChangeArrowheads="1"/>
          </p:cNvSpPr>
          <p:nvPr/>
        </p:nvSpPr>
        <p:spPr bwMode="auto">
          <a:xfrm>
            <a:off x="609600" y="460375"/>
            <a:ext cx="7940675" cy="2282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lang="en-US"/>
              <a:t>In the limit of non-interacting electrons the N-electron wave function can be written as the product of single electron wave functions. We can assume that before and after the photoemission process the remaining N-1 electrons are not affected by the photoelectron excitation, so we can write the transition probability as:</a:t>
            </a:r>
          </a:p>
        </p:txBody>
      </p:sp>
      <p:graphicFrame>
        <p:nvGraphicFramePr>
          <p:cNvPr id="26628" name="Object 4"/>
          <p:cNvGraphicFramePr>
            <a:graphicFrameLocks noChangeAspect="1"/>
          </p:cNvGraphicFramePr>
          <p:nvPr/>
        </p:nvGraphicFramePr>
        <p:xfrm>
          <a:off x="609600" y="2736850"/>
          <a:ext cx="7977188" cy="768350"/>
        </p:xfrm>
        <a:graphic>
          <a:graphicData uri="http://schemas.openxmlformats.org/presentationml/2006/ole">
            <mc:AlternateContent xmlns:mc="http://schemas.openxmlformats.org/markup-compatibility/2006">
              <mc:Choice xmlns:v="urn:schemas-microsoft-com:vml" Requires="v">
                <p:oleObj spid="_x0000_s146527" name="Equation" r:id="rId4" imgW="4343400" imgH="419100" progId="Equation.DSMT36">
                  <p:embed/>
                </p:oleObj>
              </mc:Choice>
              <mc:Fallback>
                <p:oleObj name="Equation" r:id="rId4" imgW="4343400" imgH="419100" progId="Equation.DSMT36">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2736850"/>
                        <a:ext cx="7977188" cy="768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6630" name="Text Box 6"/>
          <p:cNvSpPr txBox="1">
            <a:spLocks noChangeArrowheads="1"/>
          </p:cNvSpPr>
          <p:nvPr/>
        </p:nvSpPr>
        <p:spPr bwMode="auto">
          <a:xfrm>
            <a:off x="838200" y="3584575"/>
            <a:ext cx="7483475" cy="2677656"/>
          </a:xfrm>
          <a:prstGeom prst="rect">
            <a:avLst/>
          </a:prstGeom>
          <a:noFill/>
          <a:ln>
            <a:noFill/>
          </a:ln>
          <a:effectLst/>
        </p:spPr>
        <p:txBody>
          <a:bodyPr>
            <a:spAutoFit/>
          </a:bodyPr>
          <a:lstStyle/>
          <a:p>
            <a:r>
              <a:rPr lang="en-US" b="1" dirty="0">
                <a:solidFill>
                  <a:srgbClr val="FF0000"/>
                </a:solidFill>
              </a:rPr>
              <a:t>Interpretation:</a:t>
            </a:r>
            <a:r>
              <a:rPr lang="en-US" dirty="0">
                <a:solidFill>
                  <a:srgbClr val="FF0000"/>
                </a:solidFill>
              </a:rPr>
              <a:t> </a:t>
            </a:r>
            <a:r>
              <a:rPr lang="en-US" dirty="0"/>
              <a:t>the photon is adsorbed by a single electron of initial state       in the solid which make a transition to a photoelectron state      (plane wave) in the vacuum.  The conservation of the momentum component parallel to the surface plane has been included.</a:t>
            </a:r>
          </a:p>
          <a:p>
            <a:r>
              <a:rPr lang="en-US" dirty="0">
                <a:solidFill>
                  <a:srgbClr val="FF0000"/>
                </a:solidFill>
              </a:rPr>
              <a:t>The remaining N-1 electrons are just </a:t>
            </a:r>
            <a:r>
              <a:rPr lang="ja-JP" altLang="en-US" dirty="0">
                <a:solidFill>
                  <a:srgbClr val="FF0000"/>
                </a:solidFill>
                <a:latin typeface="Arial"/>
              </a:rPr>
              <a:t>“</a:t>
            </a:r>
            <a:r>
              <a:rPr lang="en-US" dirty="0">
                <a:solidFill>
                  <a:srgbClr val="FF0000"/>
                </a:solidFill>
              </a:rPr>
              <a:t>spectators</a:t>
            </a:r>
            <a:r>
              <a:rPr lang="ja-JP" altLang="en-US" dirty="0">
                <a:solidFill>
                  <a:srgbClr val="FF0000"/>
                </a:solidFill>
                <a:latin typeface="Arial"/>
              </a:rPr>
              <a:t>”</a:t>
            </a:r>
            <a:r>
              <a:rPr lang="en-US" dirty="0">
                <a:solidFill>
                  <a:srgbClr val="FF0000"/>
                </a:solidFill>
              </a:rPr>
              <a:t>!!</a:t>
            </a:r>
          </a:p>
        </p:txBody>
      </p:sp>
      <p:graphicFrame>
        <p:nvGraphicFramePr>
          <p:cNvPr id="26631" name="Object 7"/>
          <p:cNvGraphicFramePr>
            <a:graphicFrameLocks noChangeAspect="1"/>
          </p:cNvGraphicFramePr>
          <p:nvPr>
            <p:extLst/>
          </p:nvPr>
        </p:nvGraphicFramePr>
        <p:xfrm>
          <a:off x="3960688" y="4028554"/>
          <a:ext cx="395288" cy="336550"/>
        </p:xfrm>
        <a:graphic>
          <a:graphicData uri="http://schemas.openxmlformats.org/presentationml/2006/ole">
            <mc:AlternateContent xmlns:mc="http://schemas.openxmlformats.org/markup-compatibility/2006">
              <mc:Choice xmlns:v="urn:schemas-microsoft-com:vml" Requires="v">
                <p:oleObj spid="_x0000_s146528" name="Equation" r:id="rId6" imgW="254000" imgH="215900" progId="Equation.DSMT36">
                  <p:embed/>
                </p:oleObj>
              </mc:Choice>
              <mc:Fallback>
                <p:oleObj name="Equation" r:id="rId6" imgW="254000" imgH="215900" progId="Equation.DSMT3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0688" y="4028554"/>
                        <a:ext cx="395288" cy="33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26632" name="Object 8"/>
          <p:cNvGraphicFramePr>
            <a:graphicFrameLocks noChangeAspect="1"/>
          </p:cNvGraphicFramePr>
          <p:nvPr>
            <p:extLst/>
          </p:nvPr>
        </p:nvGraphicFramePr>
        <p:xfrm>
          <a:off x="5524227" y="4414022"/>
          <a:ext cx="415925" cy="336550"/>
        </p:xfrm>
        <a:graphic>
          <a:graphicData uri="http://schemas.openxmlformats.org/presentationml/2006/ole">
            <mc:AlternateContent xmlns:mc="http://schemas.openxmlformats.org/markup-compatibility/2006">
              <mc:Choice xmlns:v="urn:schemas-microsoft-com:vml" Requires="v">
                <p:oleObj spid="_x0000_s146529" name="Equation" r:id="rId8" imgW="266700" imgH="215900" progId="Equation.3">
                  <p:embed/>
                </p:oleObj>
              </mc:Choice>
              <mc:Fallback>
                <p:oleObj name="Equation" r:id="rId8" imgW="266700" imgH="2159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24227" y="4414022"/>
                        <a:ext cx="415925" cy="33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oleObj>
              </mc:Fallback>
            </mc:AlternateContent>
          </a:graphicData>
        </a:graphic>
      </p:graphicFrame>
    </p:spTree>
    <p:extLst>
      <p:ext uri="{BB962C8B-B14F-4D97-AF65-F5344CB8AC3E}">
        <p14:creationId xmlns:p14="http://schemas.microsoft.com/office/powerpoint/2010/main" val="13764054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0" name="Text Box 34"/>
          <p:cNvSpPr txBox="1">
            <a:spLocks noChangeArrowheads="1"/>
          </p:cNvSpPr>
          <p:nvPr/>
        </p:nvSpPr>
        <p:spPr bwMode="auto">
          <a:xfrm>
            <a:off x="107504" y="332656"/>
            <a:ext cx="9036496"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GB" altLang="it-IT" sz="2000" dirty="0" smtClean="0">
                <a:solidFill>
                  <a:schemeClr val="accent2"/>
                </a:solidFill>
              </a:rPr>
              <a:t>Approximations:</a:t>
            </a:r>
            <a:endParaRPr lang="en-GB" altLang="it-IT" sz="2000" dirty="0">
              <a:solidFill>
                <a:schemeClr val="accent2"/>
              </a:solidFill>
            </a:endParaRPr>
          </a:p>
          <a:p>
            <a:pPr algn="ctr">
              <a:spcBef>
                <a:spcPct val="50000"/>
              </a:spcBef>
              <a:buFontTx/>
              <a:buChar char="•"/>
            </a:pPr>
            <a:r>
              <a:rPr lang="en-GB" altLang="it-IT" sz="2000" dirty="0">
                <a:solidFill>
                  <a:schemeClr val="accent2"/>
                </a:solidFill>
              </a:rPr>
              <a:t> </a:t>
            </a:r>
            <a:r>
              <a:rPr lang="en-GB" altLang="it-IT" sz="2000" dirty="0" smtClean="0">
                <a:solidFill>
                  <a:schemeClr val="accent2"/>
                </a:solidFill>
              </a:rPr>
              <a:t>dipole for the radiation interactions =&gt; </a:t>
            </a:r>
            <a:r>
              <a:rPr lang="en-GB" altLang="it-IT" sz="2000" dirty="0" smtClean="0">
                <a:solidFill>
                  <a:schemeClr val="accent2"/>
                </a:solidFill>
                <a:latin typeface="Symbol" panose="05050102010706020507" pitchFamily="18" charset="2"/>
              </a:rPr>
              <a:t>D</a:t>
            </a:r>
            <a:r>
              <a:rPr lang="en-GB" altLang="it-IT" sz="2000" dirty="0" smtClean="0">
                <a:solidFill>
                  <a:schemeClr val="accent2"/>
                </a:solidFill>
              </a:rPr>
              <a:t>l=l</a:t>
            </a:r>
            <a:r>
              <a:rPr lang="en-GB" altLang="it-IT" sz="2000" dirty="0">
                <a:solidFill>
                  <a:schemeClr val="accent2"/>
                </a:solidFill>
                <a:sym typeface="Symbol" panose="05050102010706020507" pitchFamily="18" charset="2"/>
              </a:rPr>
              <a:t>1</a:t>
            </a:r>
            <a:endParaRPr lang="en-GB" altLang="it-IT" sz="2000" dirty="0">
              <a:solidFill>
                <a:schemeClr val="accent2"/>
              </a:solidFill>
            </a:endParaRPr>
          </a:p>
          <a:p>
            <a:pPr algn="ctr">
              <a:spcBef>
                <a:spcPct val="50000"/>
              </a:spcBef>
              <a:buFontTx/>
              <a:buChar char="•"/>
            </a:pPr>
            <a:r>
              <a:rPr lang="en-GB" altLang="it-IT" sz="2000" dirty="0">
                <a:solidFill>
                  <a:schemeClr val="accent2"/>
                </a:solidFill>
              </a:rPr>
              <a:t> </a:t>
            </a:r>
            <a:r>
              <a:rPr lang="en-GB" altLang="it-IT" sz="2000" dirty="0" smtClean="0">
                <a:solidFill>
                  <a:schemeClr val="accent2"/>
                </a:solidFill>
              </a:rPr>
              <a:t>Central Field for the interaction between the electrons</a:t>
            </a:r>
          </a:p>
          <a:p>
            <a:pPr algn="ctr">
              <a:spcBef>
                <a:spcPct val="50000"/>
              </a:spcBef>
              <a:buFontTx/>
              <a:buChar char="•"/>
            </a:pPr>
            <a:r>
              <a:rPr lang="en-GB" altLang="it-IT" sz="2000" dirty="0" smtClean="0">
                <a:solidFill>
                  <a:schemeClr val="accent2"/>
                </a:solidFill>
              </a:rPr>
              <a:t> </a:t>
            </a:r>
            <a:r>
              <a:rPr lang="en-GB" altLang="it-IT" sz="2000" dirty="0">
                <a:solidFill>
                  <a:schemeClr val="accent2"/>
                </a:solidFill>
              </a:rPr>
              <a:t>frozen-core </a:t>
            </a:r>
            <a:r>
              <a:rPr lang="en-GB" altLang="it-IT" sz="2000" dirty="0" smtClean="0">
                <a:solidFill>
                  <a:schemeClr val="accent2"/>
                </a:solidFill>
              </a:rPr>
              <a:t>for the final state of the excited ion (Sudden Approximation)</a:t>
            </a:r>
            <a:endParaRPr lang="en-GB" altLang="it-IT" sz="2000" dirty="0">
              <a:solidFill>
                <a:schemeClr val="accent2"/>
              </a:solidFill>
            </a:endParaRPr>
          </a:p>
        </p:txBody>
      </p:sp>
      <p:sp>
        <p:nvSpPr>
          <p:cNvPr id="9257" name="Text Box 41"/>
          <p:cNvSpPr txBox="1">
            <a:spLocks noChangeArrowheads="1"/>
          </p:cNvSpPr>
          <p:nvPr/>
        </p:nvSpPr>
        <p:spPr bwMode="auto">
          <a:xfrm>
            <a:off x="838200" y="5181600"/>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it-IT" altLang="it-IT"/>
          </a:p>
        </p:txBody>
      </p:sp>
      <p:graphicFrame>
        <p:nvGraphicFramePr>
          <p:cNvPr id="9351" name="Group 135"/>
          <p:cNvGraphicFramePr>
            <a:graphicFrameLocks noGrp="1"/>
          </p:cNvGraphicFramePr>
          <p:nvPr>
            <p:extLst>
              <p:ext uri="{D42A27DB-BD31-4B8C-83A1-F6EECF244321}">
                <p14:modId xmlns:p14="http://schemas.microsoft.com/office/powerpoint/2010/main" val="674930413"/>
              </p:ext>
            </p:extLst>
          </p:nvPr>
        </p:nvGraphicFramePr>
        <p:xfrm>
          <a:off x="304800" y="3573016"/>
          <a:ext cx="1371600" cy="2049463"/>
        </p:xfrm>
        <a:graphic>
          <a:graphicData uri="http://schemas.openxmlformats.org/drawingml/2006/table">
            <a:tbl>
              <a:tblPr/>
              <a:tblGrid>
                <a:gridCol w="685800"/>
                <a:gridCol w="685800"/>
              </a:tblGrid>
              <a:tr h="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dirty="0" smtClean="0">
                          <a:ln>
                            <a:noFill/>
                          </a:ln>
                          <a:solidFill>
                            <a:schemeClr val="tx1"/>
                          </a:solidFill>
                          <a:effectLst/>
                          <a:latin typeface="Times New Roman" panose="02020603050405020304" pitchFamily="18" charset="0"/>
                        </a:rPr>
                        <a:t>l</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dirty="0" smtClean="0">
                          <a:ln>
                            <a:noFill/>
                          </a:ln>
                          <a:solidFill>
                            <a:schemeClr val="tx1"/>
                          </a:solidFill>
                          <a:effectLst/>
                          <a:latin typeface="Times New Roman" panose="02020603050405020304" pitchFamily="18" charset="0"/>
                        </a:rPr>
                        <a:t>state</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75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0</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1</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p</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73063">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f</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dirty="0" smtClean="0">
                          <a:ln>
                            <a:noFill/>
                          </a:ln>
                          <a:solidFill>
                            <a:schemeClr val="tx1"/>
                          </a:solidFill>
                          <a:effectLst/>
                          <a:latin typeface="Times New Roman" panose="02020603050405020304" pitchFamily="18" charset="0"/>
                        </a:rPr>
                        <a:t>g</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352" name="Text Box 136"/>
          <p:cNvSpPr txBox="1">
            <a:spLocks noChangeArrowheads="1"/>
          </p:cNvSpPr>
          <p:nvPr/>
        </p:nvSpPr>
        <p:spPr bwMode="auto">
          <a:xfrm>
            <a:off x="3124200" y="5029200"/>
            <a:ext cx="236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it-IT" altLang="it-IT"/>
          </a:p>
        </p:txBody>
      </p:sp>
      <p:graphicFrame>
        <p:nvGraphicFramePr>
          <p:cNvPr id="9387" name="Group 171"/>
          <p:cNvGraphicFramePr>
            <a:graphicFrameLocks noGrp="1"/>
          </p:cNvGraphicFramePr>
          <p:nvPr>
            <p:extLst>
              <p:ext uri="{D42A27DB-BD31-4B8C-83A1-F6EECF244321}">
                <p14:modId xmlns:p14="http://schemas.microsoft.com/office/powerpoint/2010/main" val="1284833873"/>
              </p:ext>
            </p:extLst>
          </p:nvPr>
        </p:nvGraphicFramePr>
        <p:xfrm>
          <a:off x="2209800" y="3573016"/>
          <a:ext cx="6096000" cy="2032000"/>
        </p:xfrm>
        <a:graphic>
          <a:graphicData uri="http://schemas.openxmlformats.org/drawingml/2006/table">
            <a:tbl>
              <a:tblPr/>
              <a:tblGrid>
                <a:gridCol w="2032000"/>
                <a:gridCol w="2032000"/>
                <a:gridCol w="2032000"/>
              </a:tblGrid>
              <a:tr h="4064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dirty="0" smtClean="0">
                          <a:ln>
                            <a:noFill/>
                          </a:ln>
                          <a:solidFill>
                            <a:schemeClr val="tx1"/>
                          </a:solidFill>
                          <a:effectLst/>
                          <a:latin typeface="Times New Roman" panose="02020603050405020304" pitchFamily="18" charset="0"/>
                        </a:rPr>
                        <a:t>Initial 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l+1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l-1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0, </a:t>
                      </a:r>
                      <a:r>
                        <a:rPr kumimoji="0" lang="en-GB" altLang="it-IT" sz="1600" b="0" i="0" u="none" strike="noStrike" cap="none" normalizeH="0" baseline="0" smtClean="0">
                          <a:ln>
                            <a:noFill/>
                          </a:ln>
                          <a:solidFill>
                            <a:srgbClr val="FF0000"/>
                          </a:solidFill>
                          <a:effectLst/>
                          <a:latin typeface="Times New Roman" panose="02020603050405020304" pitchFamily="18" charset="0"/>
                        </a:rPr>
                        <a: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1, </a:t>
                      </a:r>
                      <a:r>
                        <a:rPr kumimoji="0" lang="en-GB" altLang="it-IT" sz="1600" b="0" i="0" u="none" strike="noStrike" cap="none" normalizeH="0" baseline="0" smtClean="0">
                          <a:ln>
                            <a:noFill/>
                          </a:ln>
                          <a:solidFill>
                            <a:srgbClr val="FF0000"/>
                          </a:solidFill>
                          <a:effectLst/>
                          <a:latin typeface="Times New Roman" panose="02020603050405020304" pitchFamily="18" charset="0"/>
                        </a:rPr>
                        <a:t>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1, </a:t>
                      </a:r>
                      <a:r>
                        <a:rPr kumimoji="0" lang="en-GB" altLang="it-IT" sz="1600" b="0" i="0" u="none" strike="noStrike" cap="none" normalizeH="0" baseline="0" smtClean="0">
                          <a:ln>
                            <a:noFill/>
                          </a:ln>
                          <a:solidFill>
                            <a:srgbClr val="FF0000"/>
                          </a:solidFill>
                          <a:effectLst/>
                          <a:latin typeface="Times New Roman" panose="02020603050405020304" pitchFamily="18" charset="0"/>
                        </a:rPr>
                        <a:t>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2, </a:t>
                      </a:r>
                      <a:r>
                        <a:rPr kumimoji="0" lang="en-GB" altLang="it-IT" sz="1600" b="0" i="0" u="none" strike="noStrike" cap="none" normalizeH="0" baseline="0" smtClean="0">
                          <a:ln>
                            <a:noFill/>
                          </a:ln>
                          <a:solidFill>
                            <a:srgbClr val="FF0000"/>
                          </a:solidFill>
                          <a:effectLst/>
                          <a:latin typeface="Times New Roman" panose="02020603050405020304" pitchFamily="18" charset="0"/>
                        </a:rPr>
                        <a:t>d</a:t>
                      </a:r>
                      <a:r>
                        <a:rPr kumimoji="0" lang="en-GB" altLang="it-IT" sz="1600" b="0" i="0" u="none" strike="noStrike" cap="none" normalizeH="0" baseline="0" smtClean="0">
                          <a:ln>
                            <a:noFill/>
                          </a:ln>
                          <a:solidFill>
                            <a:schemeClr val="tx1"/>
                          </a:solidFill>
                          <a:effectLst/>
                          <a:latin typeface="Times New Roman" panose="02020603050405020304"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0, </a:t>
                      </a:r>
                      <a:r>
                        <a:rPr kumimoji="0" lang="en-GB" altLang="it-IT" sz="1600" b="0" i="0" u="none" strike="noStrike" cap="none" normalizeH="0" baseline="0" smtClean="0">
                          <a:ln>
                            <a:noFill/>
                          </a:ln>
                          <a:solidFill>
                            <a:srgbClr val="FF0000"/>
                          </a:solidFill>
                          <a:effectLst/>
                          <a:latin typeface="Times New Roman" panose="02020603050405020304" pitchFamily="18" charset="0"/>
                        </a:rPr>
                        <a: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2, </a:t>
                      </a:r>
                      <a:r>
                        <a:rPr kumimoji="0" lang="en-GB" altLang="it-IT" sz="1600" b="0" i="0" u="none" strike="noStrike" cap="none" normalizeH="0" baseline="0" smtClean="0">
                          <a:ln>
                            <a:noFill/>
                          </a:ln>
                          <a:solidFill>
                            <a:srgbClr val="FF0000"/>
                          </a:solidFill>
                          <a:effectLst/>
                          <a:latin typeface="Times New Roman" panose="02020603050405020304" pitchFamily="18" charset="0"/>
                        </a:rPr>
                        <a:t>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3, </a:t>
                      </a:r>
                      <a:r>
                        <a:rPr kumimoji="0" lang="en-GB" altLang="it-IT" sz="1600" b="0" i="0" u="none" strike="noStrike" cap="none" normalizeH="0" baseline="0" smtClean="0">
                          <a:ln>
                            <a:noFill/>
                          </a:ln>
                          <a:solidFill>
                            <a:srgbClr val="FF0000"/>
                          </a:solidFill>
                          <a:effectLst/>
                          <a:latin typeface="Times New Roman" panose="02020603050405020304" pitchFamily="18" charset="0"/>
                        </a:rPr>
                        <a:t>f</a:t>
                      </a:r>
                      <a:endParaRPr kumimoji="0" lang="en-GB" altLang="it-IT" sz="1600" b="0" i="0" u="none" strike="noStrike" cap="none" normalizeH="0" baseline="0" smtClean="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1 , </a:t>
                      </a:r>
                      <a:r>
                        <a:rPr kumimoji="0" lang="en-GB" altLang="it-IT" sz="1600" b="0" i="0" u="none" strike="noStrike" cap="none" normalizeH="0" baseline="0" smtClean="0">
                          <a:ln>
                            <a:noFill/>
                          </a:ln>
                          <a:solidFill>
                            <a:srgbClr val="FF0000"/>
                          </a:solidFill>
                          <a:effectLst/>
                          <a:latin typeface="Times New Roman" panose="02020603050405020304" pitchFamily="18" charset="0"/>
                        </a:rPr>
                        <a:t>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6400">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3, </a:t>
                      </a:r>
                      <a:r>
                        <a:rPr kumimoji="0" lang="en-GB" altLang="it-IT" sz="1600" b="0" i="0" u="none" strike="noStrike" cap="none" normalizeH="0" baseline="0" smtClean="0">
                          <a:ln>
                            <a:noFill/>
                          </a:ln>
                          <a:solidFill>
                            <a:srgbClr val="FF0000"/>
                          </a:solidFill>
                          <a:effectLst/>
                          <a:latin typeface="Times New Roman" panose="02020603050405020304" pitchFamily="18" charset="0"/>
                        </a:rPr>
                        <a:t>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smtClean="0">
                          <a:ln>
                            <a:noFill/>
                          </a:ln>
                          <a:solidFill>
                            <a:schemeClr val="tx1"/>
                          </a:solidFill>
                          <a:effectLst/>
                          <a:latin typeface="Times New Roman" panose="02020603050405020304" pitchFamily="18" charset="0"/>
                        </a:rPr>
                        <a:t>4, </a:t>
                      </a:r>
                      <a:r>
                        <a:rPr kumimoji="0" lang="en-GB" altLang="it-IT" sz="1600" b="0" i="0" u="none" strike="noStrike" cap="none" normalizeH="0" baseline="0" smtClean="0">
                          <a:ln>
                            <a:noFill/>
                          </a:ln>
                          <a:solidFill>
                            <a:srgbClr val="FF0000"/>
                          </a:solidFill>
                          <a:effectLst/>
                          <a:latin typeface="Times New Roman" panose="02020603050405020304" pitchFamily="18" charset="0"/>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Times New Roman" panose="02020603050405020304" pitchFamily="18" charset="0"/>
                        </a:defRPr>
                      </a:lvl1pPr>
                      <a:lvl2pPr>
                        <a:spcBef>
                          <a:spcPct val="20000"/>
                        </a:spcBef>
                        <a:defRPr sz="2400">
                          <a:solidFill>
                            <a:schemeClr val="tx1"/>
                          </a:solidFill>
                          <a:latin typeface="Times New Roman" panose="02020603050405020304" pitchFamily="18" charset="0"/>
                        </a:defRPr>
                      </a:lvl2pPr>
                      <a:lvl3pPr>
                        <a:spcBef>
                          <a:spcPct val="20000"/>
                        </a:spcBef>
                        <a:defRPr sz="2000">
                          <a:solidFill>
                            <a:schemeClr val="tx1"/>
                          </a:solidFill>
                          <a:latin typeface="Times New Roman" panose="02020603050405020304" pitchFamily="18" charset="0"/>
                        </a:defRPr>
                      </a:lvl3pPr>
                      <a:lvl4pPr>
                        <a:spcBef>
                          <a:spcPct val="20000"/>
                        </a:spcBef>
                        <a:defRPr>
                          <a:solidFill>
                            <a:schemeClr val="tx1"/>
                          </a:solidFill>
                          <a:latin typeface="Times New Roman" panose="02020603050405020304" pitchFamily="18" charset="0"/>
                        </a:defRPr>
                      </a:lvl4pPr>
                      <a:lvl5pPr>
                        <a:spcBef>
                          <a:spcPct val="20000"/>
                        </a:spcBef>
                        <a:defRPr>
                          <a:solidFill>
                            <a:schemeClr val="tx1"/>
                          </a:solidFill>
                          <a:latin typeface="Times New Roman" panose="02020603050405020304" pitchFamily="18" charset="0"/>
                        </a:defRPr>
                      </a:lvl5pPr>
                      <a:lvl6pPr fontAlgn="base">
                        <a:spcBef>
                          <a:spcPct val="20000"/>
                        </a:spcBef>
                        <a:spcAft>
                          <a:spcPct val="0"/>
                        </a:spcAft>
                        <a:defRPr>
                          <a:solidFill>
                            <a:schemeClr val="tx1"/>
                          </a:solidFill>
                          <a:latin typeface="Times New Roman" panose="02020603050405020304" pitchFamily="18" charset="0"/>
                        </a:defRPr>
                      </a:lvl6pPr>
                      <a:lvl7pPr fontAlgn="base">
                        <a:spcBef>
                          <a:spcPct val="20000"/>
                        </a:spcBef>
                        <a:spcAft>
                          <a:spcPct val="0"/>
                        </a:spcAft>
                        <a:defRPr>
                          <a:solidFill>
                            <a:schemeClr val="tx1"/>
                          </a:solidFill>
                          <a:latin typeface="Times New Roman" panose="02020603050405020304" pitchFamily="18" charset="0"/>
                        </a:defRPr>
                      </a:lvl7pPr>
                      <a:lvl8pPr fontAlgn="base">
                        <a:spcBef>
                          <a:spcPct val="20000"/>
                        </a:spcBef>
                        <a:spcAft>
                          <a:spcPct val="0"/>
                        </a:spcAft>
                        <a:defRPr>
                          <a:solidFill>
                            <a:schemeClr val="tx1"/>
                          </a:solidFill>
                          <a:latin typeface="Times New Roman" panose="02020603050405020304" pitchFamily="18" charset="0"/>
                        </a:defRPr>
                      </a:lvl8pPr>
                      <a:lvl9pPr fontAlgn="base">
                        <a:spcBef>
                          <a:spcPct val="20000"/>
                        </a:spcBef>
                        <a:spcAft>
                          <a:spcPct val="0"/>
                        </a:spcAft>
                        <a:defRPr>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altLang="it-IT" sz="1600" b="0" i="0" u="none" strike="noStrike" cap="none" normalizeH="0" baseline="0" dirty="0" smtClean="0">
                          <a:ln>
                            <a:noFill/>
                          </a:ln>
                          <a:solidFill>
                            <a:schemeClr val="tx1"/>
                          </a:solidFill>
                          <a:effectLst/>
                          <a:latin typeface="Times New Roman" panose="02020603050405020304" pitchFamily="18" charset="0"/>
                        </a:rPr>
                        <a:t>2, </a:t>
                      </a:r>
                      <a:r>
                        <a:rPr kumimoji="0" lang="en-GB" altLang="it-IT" sz="1600" b="0" i="0" u="none" strike="noStrike" cap="none" normalizeH="0" baseline="0" dirty="0" smtClean="0">
                          <a:ln>
                            <a:noFill/>
                          </a:ln>
                          <a:solidFill>
                            <a:srgbClr val="FF0000"/>
                          </a:solidFill>
                          <a:effectLst/>
                          <a:latin typeface="Times New Roman" panose="02020603050405020304" pitchFamily="18" charset="0"/>
                        </a:rPr>
                        <a:t>d</a:t>
                      </a:r>
                      <a:endParaRPr kumimoji="0" lang="en-GB" altLang="it-IT" sz="1600" b="0" i="0" u="none" strike="noStrike" cap="none" normalizeH="0" baseline="0" dirty="0" smtClean="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6048140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Group 12"/>
          <p:cNvGrpSpPr>
            <a:grpSpLocks/>
          </p:cNvGrpSpPr>
          <p:nvPr/>
        </p:nvGrpSpPr>
        <p:grpSpPr bwMode="auto">
          <a:xfrm>
            <a:off x="457200" y="152400"/>
            <a:ext cx="8250238" cy="1882775"/>
            <a:chOff x="288" y="96"/>
            <a:chExt cx="5197" cy="1186"/>
          </a:xfrm>
        </p:grpSpPr>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2" y="96"/>
              <a:ext cx="3368" cy="3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29700" name="Rectangle 4"/>
            <p:cNvSpPr>
              <a:spLocks noChangeArrowheads="1"/>
            </p:cNvSpPr>
            <p:nvPr/>
          </p:nvSpPr>
          <p:spPr bwMode="auto">
            <a:xfrm>
              <a:off x="336" y="672"/>
              <a:ext cx="4704" cy="432"/>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29701" name="Text Box 5"/>
            <p:cNvSpPr txBox="1">
              <a:spLocks noChangeArrowheads="1"/>
            </p:cNvSpPr>
            <p:nvPr/>
          </p:nvSpPr>
          <p:spPr bwMode="auto">
            <a:xfrm>
              <a:off x="288" y="624"/>
              <a:ext cx="5197" cy="4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2000" b="1" dirty="0">
                  <a:solidFill>
                    <a:srgbClr val="EB121A"/>
                  </a:solidFill>
                  <a:latin typeface="Times" panose="02020603050405020304" pitchFamily="18" charset="0"/>
                </a:rPr>
                <a:t>Inelastic scattering of the hot-electrons (electron-electron, electron-phonon, impurities </a:t>
              </a:r>
              <a:r>
                <a:rPr lang="en-US" altLang="it-IT" sz="2000" b="1" dirty="0" err="1">
                  <a:solidFill>
                    <a:srgbClr val="EB121A"/>
                  </a:solidFill>
                  <a:latin typeface="Times" panose="02020603050405020304" pitchFamily="18" charset="0"/>
                </a:rPr>
                <a:t>etc</a:t>
              </a:r>
              <a:r>
                <a:rPr lang="en-US" altLang="it-IT" sz="2000" b="1" dirty="0">
                  <a:solidFill>
                    <a:srgbClr val="EB121A"/>
                  </a:solidFill>
                  <a:latin typeface="Times" panose="02020603050405020304" pitchFamily="18" charset="0"/>
                </a:rPr>
                <a:t>…) produces a loss of electrons and a loss of energy</a:t>
              </a:r>
            </a:p>
          </p:txBody>
        </p:sp>
        <p:sp>
          <p:nvSpPr>
            <p:cNvPr id="36873" name="Rectangle 9"/>
            <p:cNvSpPr>
              <a:spLocks noChangeArrowheads="1"/>
            </p:cNvSpPr>
            <p:nvPr/>
          </p:nvSpPr>
          <p:spPr bwMode="auto">
            <a:xfrm>
              <a:off x="617" y="1090"/>
              <a:ext cx="960" cy="192"/>
            </a:xfrm>
            <a:prstGeom prst="rect">
              <a:avLst/>
            </a:prstGeom>
            <a:solidFill>
              <a:schemeClr val="bg1"/>
            </a:solidFill>
            <a:ln w="9525">
              <a:solidFill>
                <a:schemeClr val="bg1"/>
              </a:solidFill>
              <a:miter lim="800000"/>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grpSp>
      <p:pic>
        <p:nvPicPr>
          <p:cNvPr id="12" name="Segnaposto contenuto 3"/>
          <p:cNvPicPr>
            <a:picLocks noGrp="1" noChangeAspect="1"/>
          </p:cNvPicPr>
          <p:nvPr>
            <p:ph idx="1"/>
          </p:nvPr>
        </p:nvPicPr>
        <p:blipFill>
          <a:blip r:embed="rId4"/>
          <a:stretch>
            <a:fillRect/>
          </a:stretch>
        </p:blipFill>
        <p:spPr>
          <a:xfrm>
            <a:off x="1187624" y="1864216"/>
            <a:ext cx="6336704" cy="3948146"/>
          </a:xfrm>
          <a:prstGeom prst="rect">
            <a:avLst/>
          </a:prstGeom>
        </p:spPr>
      </p:pic>
      <p:pic>
        <p:nvPicPr>
          <p:cNvPr id="13" name="Segnaposto contenuto 3"/>
          <p:cNvPicPr>
            <a:picLocks noChangeAspect="1"/>
          </p:cNvPicPr>
          <p:nvPr/>
        </p:nvPicPr>
        <p:blipFill>
          <a:blip r:embed="rId4"/>
          <a:stretch>
            <a:fillRect/>
          </a:stretch>
        </p:blipFill>
        <p:spPr bwMode="auto">
          <a:xfrm>
            <a:off x="1115616" y="1664245"/>
            <a:ext cx="6646261" cy="4141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 Box 5"/>
          <p:cNvSpPr txBox="1">
            <a:spLocks noChangeArrowheads="1"/>
          </p:cNvSpPr>
          <p:nvPr/>
        </p:nvSpPr>
        <p:spPr bwMode="auto">
          <a:xfrm>
            <a:off x="457200" y="6053226"/>
            <a:ext cx="7427168"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it-IT" sz="2000" b="1" dirty="0" smtClean="0">
                <a:latin typeface="Times" panose="02020603050405020304" pitchFamily="18" charset="0"/>
              </a:rPr>
              <a:t>“Universal curve” of the Inelastic Mean Free Path of the electrons</a:t>
            </a:r>
            <a:endParaRPr lang="en-US" altLang="it-IT" sz="2000" b="1" dirty="0">
              <a:latin typeface="Times"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Group 12"/>
          <p:cNvGrpSpPr>
            <a:grpSpLocks/>
          </p:cNvGrpSpPr>
          <p:nvPr/>
        </p:nvGrpSpPr>
        <p:grpSpPr bwMode="auto">
          <a:xfrm>
            <a:off x="251520" y="116632"/>
            <a:ext cx="8413754" cy="6222801"/>
            <a:chOff x="185" y="96"/>
            <a:chExt cx="5300" cy="3904"/>
          </a:xfrm>
        </p:grpSpPr>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2" y="96"/>
              <a:ext cx="3368" cy="3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29700" name="Rectangle 4"/>
            <p:cNvSpPr>
              <a:spLocks noChangeArrowheads="1"/>
            </p:cNvSpPr>
            <p:nvPr/>
          </p:nvSpPr>
          <p:spPr bwMode="auto">
            <a:xfrm>
              <a:off x="336" y="672"/>
              <a:ext cx="4704" cy="432"/>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29701" name="Text Box 5"/>
            <p:cNvSpPr txBox="1">
              <a:spLocks noChangeArrowheads="1"/>
            </p:cNvSpPr>
            <p:nvPr/>
          </p:nvSpPr>
          <p:spPr bwMode="auto">
            <a:xfrm>
              <a:off x="288" y="624"/>
              <a:ext cx="5197" cy="2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2000" b="1" dirty="0" smtClean="0">
                  <a:solidFill>
                    <a:srgbClr val="EB121A"/>
                  </a:solidFill>
                  <a:latin typeface="Times" panose="02020603050405020304" pitchFamily="18" charset="0"/>
                </a:rPr>
                <a:t>Consequences…….</a:t>
              </a:r>
              <a:endParaRPr lang="en-US" altLang="it-IT" sz="2000" b="1" dirty="0">
                <a:solidFill>
                  <a:srgbClr val="EB121A"/>
                </a:solidFill>
                <a:latin typeface="Times" panose="02020603050405020304" pitchFamily="18" charset="0"/>
              </a:endParaRPr>
            </a:p>
          </p:txBody>
        </p:sp>
        <p:pic>
          <p:nvPicPr>
            <p:cNvPr id="2970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 y="2296"/>
              <a:ext cx="2784" cy="10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2970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0" y="2761"/>
              <a:ext cx="1344" cy="12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36873" name="Rectangle 9"/>
            <p:cNvSpPr>
              <a:spLocks noChangeArrowheads="1"/>
            </p:cNvSpPr>
            <p:nvPr/>
          </p:nvSpPr>
          <p:spPr bwMode="auto">
            <a:xfrm>
              <a:off x="617" y="1090"/>
              <a:ext cx="960" cy="192"/>
            </a:xfrm>
            <a:prstGeom prst="rect">
              <a:avLst/>
            </a:prstGeom>
            <a:solidFill>
              <a:schemeClr val="bg1"/>
            </a:solidFill>
            <a:ln w="9525">
              <a:solidFill>
                <a:schemeClr val="bg1"/>
              </a:solidFill>
              <a:miter lim="800000"/>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36874" name="Text Box 10"/>
            <p:cNvSpPr txBox="1">
              <a:spLocks noChangeArrowheads="1"/>
            </p:cNvSpPr>
            <p:nvPr/>
          </p:nvSpPr>
          <p:spPr bwMode="auto">
            <a:xfrm>
              <a:off x="450" y="1144"/>
              <a:ext cx="4834" cy="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285750" indent="-285750">
                <a:buFont typeface="Arial" panose="020B0604020202020204" pitchFamily="34" charset="0"/>
                <a:buChar char="•"/>
              </a:pPr>
              <a:r>
                <a:rPr lang="en-US" altLang="it-IT" sz="1700" b="1" dirty="0" smtClean="0"/>
                <a:t> measurements are sensitive to only within the first few atomic layers</a:t>
              </a:r>
            </a:p>
            <a:p>
              <a:r>
                <a:rPr lang="en-US" altLang="it-IT" sz="1700" b="1" dirty="0" smtClean="0"/>
                <a:t>of the material =&gt; Surface Sensitivity</a:t>
              </a:r>
            </a:p>
            <a:p>
              <a:endParaRPr lang="en-US" altLang="it-IT" sz="1700" b="1" dirty="0" smtClean="0"/>
            </a:p>
            <a:p>
              <a:pPr marL="285750" indent="-285750">
                <a:buFont typeface="Arial" panose="020B0604020202020204" pitchFamily="34" charset="0"/>
                <a:buChar char="•"/>
              </a:pPr>
              <a:r>
                <a:rPr lang="en-US" altLang="it-IT" sz="1700" b="1" dirty="0" smtClean="0"/>
                <a:t>Spectral peaks have a “loss tail toward lower  kinetic energies”</a:t>
              </a:r>
              <a:endParaRPr lang="en-US" altLang="it-IT" sz="1600" b="1" dirty="0"/>
            </a:p>
          </p:txBody>
        </p:sp>
      </p:grpSp>
      <mc:AlternateContent xmlns:mc="http://schemas.openxmlformats.org/markup-compatibility/2006">
        <mc:Choice xmlns:a14="http://schemas.microsoft.com/office/drawing/2010/main" Requires="a14">
          <p:sp>
            <p:nvSpPr>
              <p:cNvPr id="2" name="CasellaDiTesto 1"/>
              <p:cNvSpPr txBox="1"/>
              <p:nvPr/>
            </p:nvSpPr>
            <p:spPr>
              <a:xfrm>
                <a:off x="6220545" y="3586240"/>
                <a:ext cx="1904496" cy="400944"/>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r>
                        <a:rPr lang="it-IT" b="0" i="1" smtClean="0">
                          <a:latin typeface="Cambria Math" panose="02040503050406030204" pitchFamily="18" charset="0"/>
                        </a:rPr>
                        <m:t>𝐼</m:t>
                      </m:r>
                      <m:r>
                        <a:rPr lang="it-IT" b="0" i="1" smtClean="0">
                          <a:latin typeface="Cambria Math" panose="02040503050406030204" pitchFamily="18" charset="0"/>
                        </a:rPr>
                        <m:t>=</m:t>
                      </m:r>
                      <m:sSub>
                        <m:sSubPr>
                          <m:ctrlPr>
                            <a:rPr lang="it-IT" b="0" i="1" smtClean="0">
                              <a:latin typeface="Cambria Math" panose="02040503050406030204" pitchFamily="18" charset="0"/>
                            </a:rPr>
                          </m:ctrlPr>
                        </m:sSubPr>
                        <m:e>
                          <m:r>
                            <a:rPr lang="it-IT" b="0" i="1" smtClean="0">
                              <a:latin typeface="Cambria Math" panose="02040503050406030204" pitchFamily="18" charset="0"/>
                            </a:rPr>
                            <m:t>𝐼</m:t>
                          </m:r>
                        </m:e>
                        <m:sub>
                          <m:r>
                            <a:rPr lang="it-IT" b="0" i="1" smtClean="0">
                              <a:latin typeface="Cambria Math" panose="02040503050406030204" pitchFamily="18" charset="0"/>
                            </a:rPr>
                            <m:t>0</m:t>
                          </m:r>
                        </m:sub>
                      </m:sSub>
                      <m:r>
                        <a:rPr lang="it-IT" b="0" i="1" smtClean="0">
                          <a:latin typeface="Cambria Math" panose="02040503050406030204" pitchFamily="18" charset="0"/>
                          <a:ea typeface="Cambria Math" panose="02040503050406030204" pitchFamily="18" charset="0"/>
                        </a:rPr>
                        <m:t>∙</m:t>
                      </m:r>
                      <m:sSup>
                        <m:sSupPr>
                          <m:ctrlPr>
                            <a:rPr lang="it-IT" b="0" i="1" smtClean="0">
                              <a:latin typeface="Cambria Math" panose="02040503050406030204" pitchFamily="18" charset="0"/>
                              <a:ea typeface="Cambria Math" panose="02040503050406030204" pitchFamily="18" charset="0"/>
                            </a:rPr>
                          </m:ctrlPr>
                        </m:sSupPr>
                        <m:e>
                          <m:r>
                            <a:rPr lang="it-IT" b="0" i="1" smtClean="0">
                              <a:latin typeface="Cambria Math" panose="02040503050406030204" pitchFamily="18" charset="0"/>
                              <a:ea typeface="Cambria Math" panose="02040503050406030204" pitchFamily="18" charset="0"/>
                            </a:rPr>
                            <m:t>𝑒</m:t>
                          </m:r>
                        </m:e>
                        <m:sup>
                          <m:f>
                            <m:fPr>
                              <m:type m:val="lin"/>
                              <m:ctrlPr>
                                <a:rPr lang="it-IT" b="0" i="1" smtClean="0">
                                  <a:latin typeface="Cambria Math" panose="02040503050406030204" pitchFamily="18" charset="0"/>
                                  <a:ea typeface="Cambria Math" panose="02040503050406030204" pitchFamily="18" charset="0"/>
                                </a:rPr>
                              </m:ctrlPr>
                            </m:fPr>
                            <m:num>
                              <m:r>
                                <a:rPr lang="it-IT" b="0" i="1" smtClean="0">
                                  <a:latin typeface="Cambria Math" panose="02040503050406030204" pitchFamily="18" charset="0"/>
                                  <a:ea typeface="Cambria Math" panose="02040503050406030204" pitchFamily="18" charset="0"/>
                                </a:rPr>
                                <m:t>−</m:t>
                              </m:r>
                              <m:r>
                                <a:rPr lang="it-IT" b="0" i="1" smtClean="0">
                                  <a:latin typeface="Cambria Math" panose="02040503050406030204" pitchFamily="18" charset="0"/>
                                  <a:ea typeface="Cambria Math" panose="02040503050406030204" pitchFamily="18" charset="0"/>
                                </a:rPr>
                                <m:t>𝑑</m:t>
                              </m:r>
                            </m:num>
                            <m:den>
                              <m:r>
                                <a:rPr lang="it-IT" b="0" i="1" smtClean="0">
                                  <a:latin typeface="Cambria Math" panose="02040503050406030204" pitchFamily="18" charset="0"/>
                                  <a:ea typeface="Cambria Math" panose="02040503050406030204" pitchFamily="18" charset="0"/>
                                </a:rPr>
                                <m:t>𝜆</m:t>
                              </m:r>
                            </m:den>
                          </m:f>
                        </m:sup>
                      </m:sSup>
                    </m:oMath>
                  </m:oMathPara>
                </a14:m>
                <a:endParaRPr lang="it-IT" dirty="0"/>
              </a:p>
            </p:txBody>
          </p:sp>
        </mc:Choice>
        <mc:Fallback>
          <p:sp>
            <p:nvSpPr>
              <p:cNvPr id="2" name="CasellaDiTesto 1"/>
              <p:cNvSpPr txBox="1">
                <a:spLocks noRot="1" noChangeAspect="1" noMove="1" noResize="1" noEditPoints="1" noAdjustHandles="1" noChangeArrowheads="1" noChangeShapeType="1" noTextEdit="1"/>
              </p:cNvSpPr>
              <p:nvPr/>
            </p:nvSpPr>
            <p:spPr>
              <a:xfrm>
                <a:off x="6220545" y="3586240"/>
                <a:ext cx="1904496" cy="400944"/>
              </a:xfrm>
              <a:prstGeom prst="rect">
                <a:avLst/>
              </a:prstGeom>
              <a:blipFill rotWithShape="0">
                <a:blip r:embed="rId6"/>
                <a:stretch>
                  <a:fillRect/>
                </a:stretch>
              </a:blipFill>
            </p:spPr>
            <p:txBody>
              <a:bodyPr/>
              <a:lstStyle/>
              <a:p>
                <a:r>
                  <a:rPr lang="it-IT">
                    <a:noFill/>
                  </a:rPr>
                  <a:t> </a:t>
                </a:r>
              </a:p>
            </p:txBody>
          </p:sp>
        </mc:Fallback>
      </mc:AlternateContent>
    </p:spTree>
    <p:extLst>
      <p:ext uri="{BB962C8B-B14F-4D97-AF65-F5344CB8AC3E}">
        <p14:creationId xmlns:p14="http://schemas.microsoft.com/office/powerpoint/2010/main" val="28732442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832350" cy="6573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38914" name="Text Box 4"/>
          <p:cNvSpPr txBox="1">
            <a:spLocks noChangeArrowheads="1"/>
          </p:cNvSpPr>
          <p:nvPr/>
        </p:nvSpPr>
        <p:spPr bwMode="auto">
          <a:xfrm>
            <a:off x="4948238" y="152400"/>
            <a:ext cx="4119562"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2800" b="1" dirty="0">
                <a:solidFill>
                  <a:schemeClr val="tx2"/>
                </a:solidFill>
              </a:rPr>
              <a:t>XPS: Core Level Photoemission spectrum of an Aluminum sample</a:t>
            </a:r>
          </a:p>
        </p:txBody>
      </p:sp>
      <p:pic>
        <p:nvPicPr>
          <p:cNvPr id="112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43000"/>
            <a:ext cx="8763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12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http://image.slidesharecdn.com/m2-plasmons-140820002542-phpapp02/95/m2-plasmons-6-638.jpg?cb=140849437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1357627"/>
            <a:ext cx="6624736" cy="4973744"/>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p:cNvSpPr/>
          <p:nvPr/>
        </p:nvSpPr>
        <p:spPr>
          <a:xfrm>
            <a:off x="2915816" y="404664"/>
            <a:ext cx="2664296" cy="461665"/>
          </a:xfrm>
          <a:prstGeom prst="rect">
            <a:avLst/>
          </a:prstGeom>
        </p:spPr>
        <p:txBody>
          <a:bodyPr wrap="square">
            <a:spAutoFit/>
          </a:bodyPr>
          <a:lstStyle/>
          <a:p>
            <a:r>
              <a:rPr lang="en-US" altLang="it-IT" b="1" dirty="0" smtClean="0">
                <a:solidFill>
                  <a:schemeClr val="tx2"/>
                </a:solidFill>
              </a:rPr>
              <a:t>A reminder….</a:t>
            </a:r>
            <a:endParaRPr lang="it-IT" dirty="0"/>
          </a:p>
        </p:txBody>
      </p:sp>
    </p:spTree>
    <p:extLst>
      <p:ext uri="{BB962C8B-B14F-4D97-AF65-F5344CB8AC3E}">
        <p14:creationId xmlns:p14="http://schemas.microsoft.com/office/powerpoint/2010/main" val="29326095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2"/>
          <p:cNvSpPr txBox="1">
            <a:spLocks noChangeArrowheads="1"/>
          </p:cNvSpPr>
          <p:nvPr/>
        </p:nvSpPr>
        <p:spPr bwMode="auto">
          <a:xfrm>
            <a:off x="3276600" y="76200"/>
            <a:ext cx="2547938" cy="64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3600"/>
              <a:t>Techniques</a:t>
            </a:r>
          </a:p>
        </p:txBody>
      </p:sp>
      <p:sp>
        <p:nvSpPr>
          <p:cNvPr id="16386" name="Text Box 3"/>
          <p:cNvSpPr txBox="1">
            <a:spLocks noChangeArrowheads="1"/>
          </p:cNvSpPr>
          <p:nvPr/>
        </p:nvSpPr>
        <p:spPr bwMode="auto">
          <a:xfrm>
            <a:off x="76200" y="762000"/>
            <a:ext cx="4373954" cy="40626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buFontTx/>
              <a:buChar char="-"/>
            </a:pPr>
            <a:r>
              <a:rPr lang="en-US" altLang="it-IT" dirty="0"/>
              <a:t> Photoemission </a:t>
            </a:r>
            <a:r>
              <a:rPr lang="en-US" altLang="it-IT" dirty="0" smtClean="0"/>
              <a:t>Spectroscopy</a:t>
            </a:r>
          </a:p>
          <a:p>
            <a:pPr>
              <a:buFontTx/>
              <a:buChar char="-"/>
            </a:pPr>
            <a:endParaRPr lang="en-US" altLang="it-IT" dirty="0"/>
          </a:p>
          <a:p>
            <a:r>
              <a:rPr lang="en-US" altLang="it-IT" sz="1800" dirty="0"/>
              <a:t>Core level (XPS)</a:t>
            </a:r>
          </a:p>
          <a:p>
            <a:r>
              <a:rPr lang="en-US" altLang="it-IT" sz="1800" dirty="0"/>
              <a:t>Photoelectron </a:t>
            </a:r>
            <a:r>
              <a:rPr lang="en-US" altLang="it-IT" sz="1800" dirty="0" smtClean="0"/>
              <a:t>Diffraction (PED)</a:t>
            </a:r>
            <a:endParaRPr lang="en-US" altLang="it-IT" sz="1800" dirty="0"/>
          </a:p>
          <a:p>
            <a:r>
              <a:rPr lang="en-US" altLang="it-IT" sz="1800" dirty="0" smtClean="0"/>
              <a:t>Resonant Photoemission (RESPES)</a:t>
            </a:r>
          </a:p>
          <a:p>
            <a:r>
              <a:rPr lang="en-US" altLang="it-IT" sz="1800" dirty="0" smtClean="0"/>
              <a:t>Resonant Photoelectron Diffraction</a:t>
            </a:r>
            <a:endParaRPr lang="en-US" altLang="it-IT" sz="2000" dirty="0"/>
          </a:p>
          <a:p>
            <a:endParaRPr lang="en-US" altLang="it-IT" sz="1800" dirty="0"/>
          </a:p>
          <a:p>
            <a:pPr>
              <a:buFontTx/>
              <a:buChar char="-"/>
            </a:pPr>
            <a:r>
              <a:rPr lang="en-US" altLang="it-IT" dirty="0"/>
              <a:t> Auger </a:t>
            </a:r>
            <a:r>
              <a:rPr lang="en-US" altLang="it-IT" dirty="0" smtClean="0"/>
              <a:t>Spectroscopy</a:t>
            </a:r>
          </a:p>
          <a:p>
            <a:pPr>
              <a:buFontTx/>
              <a:buChar char="-"/>
            </a:pPr>
            <a:endParaRPr lang="en-US" altLang="it-IT" dirty="0"/>
          </a:p>
          <a:p>
            <a:pPr>
              <a:buFontTx/>
              <a:buChar char="-"/>
            </a:pPr>
            <a:r>
              <a:rPr lang="en-US" altLang="it-IT" dirty="0" smtClean="0"/>
              <a:t>NEXAFS</a:t>
            </a:r>
            <a:endParaRPr lang="en-US" altLang="it-IT" dirty="0"/>
          </a:p>
          <a:p>
            <a:endParaRPr lang="en-US" altLang="it-IT" dirty="0"/>
          </a:p>
          <a:p>
            <a:endParaRPr lang="en-US" altLang="it-IT" dirty="0"/>
          </a:p>
        </p:txBody>
      </p:sp>
      <p:sp>
        <p:nvSpPr>
          <p:cNvPr id="16387" name="Text Box 4"/>
          <p:cNvSpPr txBox="1">
            <a:spLocks noChangeArrowheads="1"/>
          </p:cNvSpPr>
          <p:nvPr/>
        </p:nvSpPr>
        <p:spPr bwMode="auto">
          <a:xfrm>
            <a:off x="4833938" y="1524000"/>
            <a:ext cx="4275529" cy="2677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dirty="0">
                <a:solidFill>
                  <a:schemeClr val="accent2"/>
                </a:solidFill>
              </a:rPr>
              <a:t>Useful to have information on:</a:t>
            </a:r>
          </a:p>
          <a:p>
            <a:endParaRPr lang="en-US" altLang="it-IT" dirty="0">
              <a:solidFill>
                <a:schemeClr val="accent2"/>
              </a:solidFill>
            </a:endParaRPr>
          </a:p>
          <a:p>
            <a:r>
              <a:rPr lang="en-US" altLang="it-IT" dirty="0">
                <a:solidFill>
                  <a:schemeClr val="accent2"/>
                </a:solidFill>
              </a:rPr>
              <a:t>Electronic structure</a:t>
            </a:r>
          </a:p>
          <a:p>
            <a:r>
              <a:rPr lang="en-US" altLang="it-IT" dirty="0">
                <a:solidFill>
                  <a:schemeClr val="accent2"/>
                </a:solidFill>
              </a:rPr>
              <a:t>Elemental (chemical) analysis</a:t>
            </a:r>
          </a:p>
          <a:p>
            <a:r>
              <a:rPr lang="en-US" altLang="it-IT" dirty="0">
                <a:solidFill>
                  <a:schemeClr val="accent2"/>
                </a:solidFill>
              </a:rPr>
              <a:t>Chemical bonding &amp; catalysis</a:t>
            </a:r>
          </a:p>
          <a:p>
            <a:r>
              <a:rPr lang="en-US" altLang="it-IT" dirty="0">
                <a:solidFill>
                  <a:schemeClr val="accent2"/>
                </a:solidFill>
              </a:rPr>
              <a:t>Magnetism</a:t>
            </a:r>
          </a:p>
          <a:p>
            <a:r>
              <a:rPr lang="en-US" altLang="it-IT" dirty="0">
                <a:solidFill>
                  <a:schemeClr val="accent2"/>
                </a:solidFill>
              </a:rPr>
              <a:t>Geometric </a:t>
            </a:r>
            <a:r>
              <a:rPr lang="en-US" altLang="it-IT" dirty="0" smtClean="0">
                <a:solidFill>
                  <a:schemeClr val="accent2"/>
                </a:solidFill>
              </a:rPr>
              <a:t>structure</a:t>
            </a:r>
            <a:endParaRPr lang="en-US" altLang="it-IT" dirty="0">
              <a:solidFill>
                <a:schemeClr val="accent2"/>
              </a:solidFill>
            </a:endParaRPr>
          </a:p>
        </p:txBody>
      </p:sp>
      <p:sp>
        <p:nvSpPr>
          <p:cNvPr id="16388" name="Line 5"/>
          <p:cNvSpPr>
            <a:spLocks noChangeShapeType="1"/>
          </p:cNvSpPr>
          <p:nvPr/>
        </p:nvSpPr>
        <p:spPr bwMode="auto">
          <a:xfrm>
            <a:off x="4724400" y="838200"/>
            <a:ext cx="12192" cy="3496056"/>
          </a:xfrm>
          <a:prstGeom prst="line">
            <a:avLst/>
          </a:prstGeom>
          <a:noFill/>
          <a:ln w="38100">
            <a:solidFill>
              <a:srgbClr val="C534DF"/>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pic>
        <p:nvPicPr>
          <p:cNvPr id="11367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4512520"/>
            <a:ext cx="1774825" cy="2019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2" name="Immagine 1"/>
          <p:cNvPicPr>
            <a:picLocks noChangeAspect="1"/>
          </p:cNvPicPr>
          <p:nvPr/>
        </p:nvPicPr>
        <p:blipFill>
          <a:blip r:embed="rId4"/>
          <a:stretch>
            <a:fillRect/>
          </a:stretch>
        </p:blipFill>
        <p:spPr>
          <a:xfrm>
            <a:off x="315496" y="4509120"/>
            <a:ext cx="2773288" cy="2199964"/>
          </a:xfrm>
          <a:prstGeom prst="rect">
            <a:avLst/>
          </a:prstGeom>
        </p:spPr>
      </p:pic>
      <p:pic>
        <p:nvPicPr>
          <p:cNvPr id="1136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4398658"/>
            <a:ext cx="3567308" cy="2420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descr="co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652963"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838200"/>
            <a:ext cx="60960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4198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1676400"/>
            <a:ext cx="441960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4199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5175" y="2724150"/>
            <a:ext cx="4568825" cy="2990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4199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8200" y="1600200"/>
            <a:ext cx="4343400" cy="5257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9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14400"/>
            <a:ext cx="9144000" cy="5851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99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152400"/>
            <a:ext cx="4191000" cy="48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82368" y="205510"/>
            <a:ext cx="7772400" cy="1143000"/>
          </a:xfrm>
        </p:spPr>
        <p:txBody>
          <a:bodyPr/>
          <a:lstStyle/>
          <a:p>
            <a:r>
              <a:rPr lang="it-IT" dirty="0" err="1" smtClean="0"/>
              <a:t>Franck-Condon</a:t>
            </a:r>
            <a:r>
              <a:rPr lang="it-IT" dirty="0" smtClean="0"/>
              <a:t> </a:t>
            </a:r>
            <a:r>
              <a:rPr lang="it-IT" dirty="0" err="1" smtClean="0"/>
              <a:t>Principle</a:t>
            </a:r>
            <a:endParaRPr lang="it-IT" dirty="0"/>
          </a:p>
        </p:txBody>
      </p:sp>
      <p:sp>
        <p:nvSpPr>
          <p:cNvPr id="3" name="Segnaposto contenuto 2"/>
          <p:cNvSpPr>
            <a:spLocks noGrp="1"/>
          </p:cNvSpPr>
          <p:nvPr>
            <p:ph idx="1"/>
          </p:nvPr>
        </p:nvSpPr>
        <p:spPr/>
        <p:txBody>
          <a:bodyPr/>
          <a:lstStyle/>
          <a:p>
            <a:endParaRPr lang="it-IT"/>
          </a:p>
        </p:txBody>
      </p:sp>
      <p:pic>
        <p:nvPicPr>
          <p:cNvPr id="4" name="Immagine 3"/>
          <p:cNvPicPr>
            <a:picLocks noChangeAspect="1"/>
          </p:cNvPicPr>
          <p:nvPr/>
        </p:nvPicPr>
        <p:blipFill>
          <a:blip r:embed="rId2"/>
          <a:stretch>
            <a:fillRect/>
          </a:stretch>
        </p:blipFill>
        <p:spPr>
          <a:xfrm>
            <a:off x="45327" y="1293372"/>
            <a:ext cx="9053345" cy="5303980"/>
          </a:xfrm>
          <a:prstGeom prst="rect">
            <a:avLst/>
          </a:prstGeom>
        </p:spPr>
      </p:pic>
    </p:spTree>
    <p:extLst>
      <p:ext uri="{BB962C8B-B14F-4D97-AF65-F5344CB8AC3E}">
        <p14:creationId xmlns:p14="http://schemas.microsoft.com/office/powerpoint/2010/main" val="14687400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endParaRPr lang="it-IT"/>
          </a:p>
        </p:txBody>
      </p:sp>
      <p:pic>
        <p:nvPicPr>
          <p:cNvPr id="4" name="Immagine 3"/>
          <p:cNvPicPr>
            <a:picLocks noChangeAspect="1"/>
          </p:cNvPicPr>
          <p:nvPr/>
        </p:nvPicPr>
        <p:blipFill>
          <a:blip r:embed="rId2"/>
          <a:stretch>
            <a:fillRect/>
          </a:stretch>
        </p:blipFill>
        <p:spPr>
          <a:xfrm>
            <a:off x="136775" y="260648"/>
            <a:ext cx="8870449" cy="5677392"/>
          </a:xfrm>
          <a:prstGeom prst="rect">
            <a:avLst/>
          </a:prstGeom>
        </p:spPr>
      </p:pic>
    </p:spTree>
    <p:extLst>
      <p:ext uri="{BB962C8B-B14F-4D97-AF65-F5344CB8AC3E}">
        <p14:creationId xmlns:p14="http://schemas.microsoft.com/office/powerpoint/2010/main" val="32468370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4" descr="spinorb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133475"/>
            <a:ext cx="4533900"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6149975" y="1989138"/>
            <a:ext cx="2454275" cy="2835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altLang="zh-CN" sz="2000" dirty="0">
                <a:latin typeface="Times New Roman" charset="0"/>
                <a:ea typeface="ＭＳ Ｐゴシック" charset="0"/>
                <a:cs typeface="ＭＳ Ｐゴシック" charset="0"/>
              </a:rPr>
              <a:t>Spin-orbit splitting is an </a:t>
            </a:r>
            <a:r>
              <a:rPr lang="en-US" altLang="zh-CN" sz="2000" i="1" dirty="0">
                <a:solidFill>
                  <a:srgbClr val="FF0000"/>
                </a:solidFill>
                <a:latin typeface="Times New Roman" charset="0"/>
                <a:ea typeface="ＭＳ Ｐゴシック" charset="0"/>
                <a:cs typeface="ＭＳ Ｐゴシック" charset="0"/>
              </a:rPr>
              <a:t>initial state effect. </a:t>
            </a:r>
            <a:r>
              <a:rPr lang="en-US" altLang="zh-CN" sz="2000" dirty="0">
                <a:latin typeface="Times New Roman" charset="0"/>
                <a:ea typeface="ＭＳ Ｐゴシック" charset="0"/>
                <a:cs typeface="ＭＳ Ｐゴシック" charset="0"/>
              </a:rPr>
              <a:t>For any electron in orbital with orbital angular momentum, coupling between magnetic fields of spin (s) and angular momentum (l) occurs</a:t>
            </a:r>
            <a:endParaRPr lang="en-US" sz="2000" dirty="0">
              <a:latin typeface="Times New Roman" charset="0"/>
              <a:ea typeface="ＭＳ Ｐゴシック" charset="0"/>
              <a:cs typeface="ＭＳ Ｐゴシック" charset="0"/>
            </a:endParaRPr>
          </a:p>
        </p:txBody>
      </p:sp>
      <p:sp>
        <p:nvSpPr>
          <p:cNvPr id="7" name="Text Box 6"/>
          <p:cNvSpPr txBox="1">
            <a:spLocks noChangeArrowheads="1"/>
          </p:cNvSpPr>
          <p:nvPr/>
        </p:nvSpPr>
        <p:spPr bwMode="auto">
          <a:xfrm>
            <a:off x="34925" y="5222875"/>
            <a:ext cx="2460625" cy="400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ltLang="zh-CN" sz="2000" dirty="0">
                <a:latin typeface="Times" charset="0"/>
                <a:ea typeface="ＭＳ Ｐゴシック" charset="0"/>
                <a:cs typeface="ＭＳ Ｐゴシック" charset="0"/>
              </a:rPr>
              <a:t>Lower binding energy</a:t>
            </a:r>
            <a:endParaRPr lang="en-US" sz="2000" dirty="0">
              <a:latin typeface="Times" charset="0"/>
              <a:ea typeface="ＭＳ Ｐゴシック" charset="0"/>
              <a:cs typeface="ＭＳ Ｐゴシック" charset="0"/>
            </a:endParaRPr>
          </a:p>
        </p:txBody>
      </p:sp>
      <p:sp>
        <p:nvSpPr>
          <p:cNvPr id="8" name="Text Box 7"/>
          <p:cNvSpPr txBox="1">
            <a:spLocks noChangeArrowheads="1"/>
          </p:cNvSpPr>
          <p:nvPr/>
        </p:nvSpPr>
        <p:spPr bwMode="auto">
          <a:xfrm>
            <a:off x="5257800" y="6096000"/>
            <a:ext cx="2501900" cy="400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ltLang="zh-CN" sz="2000" dirty="0">
                <a:latin typeface="Times" charset="0"/>
                <a:ea typeface="ＭＳ Ｐゴシック" charset="0"/>
                <a:cs typeface="ＭＳ Ｐゴシック" charset="0"/>
              </a:rPr>
              <a:t>Higher binding energy</a:t>
            </a:r>
            <a:endParaRPr lang="en-US" sz="2000" dirty="0">
              <a:latin typeface="Times" charset="0"/>
              <a:ea typeface="ＭＳ Ｐゴシック" charset="0"/>
              <a:cs typeface="ＭＳ Ｐゴシック" charset="0"/>
            </a:endParaRPr>
          </a:p>
        </p:txBody>
      </p:sp>
      <p:sp>
        <p:nvSpPr>
          <p:cNvPr id="51205" name="Text Box 3"/>
          <p:cNvSpPr txBox="1">
            <a:spLocks noChangeArrowheads="1"/>
          </p:cNvSpPr>
          <p:nvPr/>
        </p:nvSpPr>
        <p:spPr bwMode="auto">
          <a:xfrm>
            <a:off x="2689225" y="117475"/>
            <a:ext cx="3962400"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Times" panose="02020603050405020304" pitchFamily="18" charset="0"/>
                <a:ea typeface="ＭＳ Ｐゴシック" panose="020B0600070205080204" pitchFamily="34" charset="-128"/>
              </a:defRPr>
            </a:lvl1pPr>
            <a:lvl2pPr marL="742950" indent="-285750">
              <a:defRPr sz="2400">
                <a:solidFill>
                  <a:schemeClr val="tx1"/>
                </a:solidFill>
                <a:latin typeface="Times" panose="02020603050405020304" pitchFamily="18" charset="0"/>
                <a:ea typeface="ＭＳ Ｐゴシック" panose="020B0600070205080204" pitchFamily="34" charset="-128"/>
              </a:defRPr>
            </a:lvl2pPr>
            <a:lvl3pPr marL="1143000" indent="-228600">
              <a:defRPr sz="2400">
                <a:solidFill>
                  <a:schemeClr val="tx1"/>
                </a:solidFill>
                <a:latin typeface="Times" panose="02020603050405020304" pitchFamily="18" charset="0"/>
                <a:ea typeface="ＭＳ Ｐゴシック" panose="020B0600070205080204" pitchFamily="34" charset="-128"/>
              </a:defRPr>
            </a:lvl3pPr>
            <a:lvl4pPr marL="1600200" indent="-228600">
              <a:defRPr sz="2400">
                <a:solidFill>
                  <a:schemeClr val="tx1"/>
                </a:solidFill>
                <a:latin typeface="Times" panose="02020603050405020304" pitchFamily="18" charset="0"/>
                <a:ea typeface="ＭＳ Ｐゴシック" panose="020B0600070205080204" pitchFamily="34" charset="-128"/>
              </a:defRPr>
            </a:lvl4pPr>
            <a:lvl5pPr marL="2057400" indent="-228600">
              <a:defRPr sz="24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9pPr>
          </a:lstStyle>
          <a:p>
            <a:pPr>
              <a:spcBef>
                <a:spcPct val="50000"/>
              </a:spcBef>
            </a:pPr>
            <a:r>
              <a:rPr lang="en-US" altLang="it-IT" sz="2800" b="1">
                <a:solidFill>
                  <a:schemeClr val="accent2"/>
                </a:solidFill>
                <a:latin typeface="Arial" panose="020B0604020202020204" pitchFamily="34" charset="0"/>
              </a:rPr>
              <a:t>Spin-orbit splitting</a:t>
            </a:r>
            <a:r>
              <a:rPr lang="en-US" altLang="it-IT">
                <a:latin typeface="Arial" panose="020B0604020202020204" pitchFamily="34" charset="0"/>
              </a:rPr>
              <a:t> </a:t>
            </a:r>
          </a:p>
        </p:txBody>
      </p:sp>
    </p:spTree>
    <p:extLst>
      <p:ext uri="{BB962C8B-B14F-4D97-AF65-F5344CB8AC3E}">
        <p14:creationId xmlns:p14="http://schemas.microsoft.com/office/powerpoint/2010/main" val="28493926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7"/>
          <p:cNvGrpSpPr>
            <a:grpSpLocks/>
          </p:cNvGrpSpPr>
          <p:nvPr/>
        </p:nvGrpSpPr>
        <p:grpSpPr bwMode="auto">
          <a:xfrm>
            <a:off x="250825" y="117475"/>
            <a:ext cx="8686800" cy="5832475"/>
            <a:chOff x="0" y="51"/>
            <a:chExt cx="5472" cy="3674"/>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 y="533"/>
              <a:ext cx="5056" cy="3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3252" name="Text Box 3"/>
            <p:cNvSpPr txBox="1">
              <a:spLocks noChangeArrowheads="1"/>
            </p:cNvSpPr>
            <p:nvPr/>
          </p:nvSpPr>
          <p:spPr bwMode="auto">
            <a:xfrm>
              <a:off x="1536" y="51"/>
              <a:ext cx="2496" cy="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Times" panose="02020603050405020304" pitchFamily="18" charset="0"/>
                  <a:ea typeface="ＭＳ Ｐゴシック" panose="020B0600070205080204" pitchFamily="34" charset="-128"/>
                </a:defRPr>
              </a:lvl1pPr>
              <a:lvl2pPr marL="742950" indent="-285750">
                <a:defRPr sz="2400">
                  <a:solidFill>
                    <a:schemeClr val="tx1"/>
                  </a:solidFill>
                  <a:latin typeface="Times" panose="02020603050405020304" pitchFamily="18" charset="0"/>
                  <a:ea typeface="ＭＳ Ｐゴシック" panose="020B0600070205080204" pitchFamily="34" charset="-128"/>
                </a:defRPr>
              </a:lvl2pPr>
              <a:lvl3pPr marL="1143000" indent="-228600">
                <a:defRPr sz="2400">
                  <a:solidFill>
                    <a:schemeClr val="tx1"/>
                  </a:solidFill>
                  <a:latin typeface="Times" panose="02020603050405020304" pitchFamily="18" charset="0"/>
                  <a:ea typeface="ＭＳ Ｐゴシック" panose="020B0600070205080204" pitchFamily="34" charset="-128"/>
                </a:defRPr>
              </a:lvl3pPr>
              <a:lvl4pPr marL="1600200" indent="-228600">
                <a:defRPr sz="2400">
                  <a:solidFill>
                    <a:schemeClr val="tx1"/>
                  </a:solidFill>
                  <a:latin typeface="Times" panose="02020603050405020304" pitchFamily="18" charset="0"/>
                  <a:ea typeface="ＭＳ Ｐゴシック" panose="020B0600070205080204" pitchFamily="34" charset="-128"/>
                </a:defRPr>
              </a:lvl4pPr>
              <a:lvl5pPr marL="2057400" indent="-228600">
                <a:defRPr sz="24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9pPr>
            </a:lstStyle>
            <a:p>
              <a:pPr>
                <a:spcBef>
                  <a:spcPct val="50000"/>
                </a:spcBef>
              </a:pPr>
              <a:r>
                <a:rPr lang="en-US" altLang="it-IT" sz="2800" b="1">
                  <a:solidFill>
                    <a:schemeClr val="accent2"/>
                  </a:solidFill>
                  <a:latin typeface="Arial" panose="020B0604020202020204" pitchFamily="34" charset="0"/>
                </a:rPr>
                <a:t>Spin-orbit splitting</a:t>
              </a:r>
              <a:r>
                <a:rPr lang="en-US" altLang="it-IT">
                  <a:latin typeface="Arial" panose="020B0604020202020204" pitchFamily="34" charset="0"/>
                </a:rPr>
                <a:t> </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0"/>
              <a:ext cx="2352" cy="16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3254" name="Rectangle 6"/>
            <p:cNvSpPr>
              <a:spLocks noChangeArrowheads="1"/>
            </p:cNvSpPr>
            <p:nvPr/>
          </p:nvSpPr>
          <p:spPr bwMode="auto">
            <a:xfrm>
              <a:off x="2592" y="576"/>
              <a:ext cx="2016" cy="336"/>
            </a:xfrm>
            <a:prstGeom prst="rect">
              <a:avLst/>
            </a:prstGeom>
            <a:solidFill>
              <a:schemeClr val="bg1"/>
            </a:solidFill>
            <a:ln w="9525">
              <a:solidFill>
                <a:schemeClr val="bg1"/>
              </a:solidFill>
              <a:miter lim="800000"/>
              <a:headEnd/>
              <a:tailEnd/>
            </a:ln>
          </p:spPr>
          <p:txBody>
            <a:bodyPr wrap="none" anchor="ctr"/>
            <a:lstStyle>
              <a:lvl1pPr>
                <a:defRPr sz="2400">
                  <a:solidFill>
                    <a:schemeClr val="tx1"/>
                  </a:solidFill>
                  <a:latin typeface="Times" panose="02020603050405020304" pitchFamily="18" charset="0"/>
                  <a:ea typeface="ＭＳ Ｐゴシック" panose="020B0600070205080204" pitchFamily="34" charset="-128"/>
                </a:defRPr>
              </a:lvl1pPr>
              <a:lvl2pPr marL="742950" indent="-285750">
                <a:defRPr sz="2400">
                  <a:solidFill>
                    <a:schemeClr val="tx1"/>
                  </a:solidFill>
                  <a:latin typeface="Times" panose="02020603050405020304" pitchFamily="18" charset="0"/>
                  <a:ea typeface="ＭＳ Ｐゴシック" panose="020B0600070205080204" pitchFamily="34" charset="-128"/>
                </a:defRPr>
              </a:lvl2pPr>
              <a:lvl3pPr marL="1143000" indent="-228600">
                <a:defRPr sz="2400">
                  <a:solidFill>
                    <a:schemeClr val="tx1"/>
                  </a:solidFill>
                  <a:latin typeface="Times" panose="02020603050405020304" pitchFamily="18" charset="0"/>
                  <a:ea typeface="ＭＳ Ｐゴシック" panose="020B0600070205080204" pitchFamily="34" charset="-128"/>
                </a:defRPr>
              </a:lvl3pPr>
              <a:lvl4pPr marL="1600200" indent="-228600">
                <a:defRPr sz="2400">
                  <a:solidFill>
                    <a:schemeClr val="tx1"/>
                  </a:solidFill>
                  <a:latin typeface="Times" panose="02020603050405020304" pitchFamily="18" charset="0"/>
                  <a:ea typeface="ＭＳ Ｐゴシック" panose="020B0600070205080204" pitchFamily="34" charset="-128"/>
                </a:defRPr>
              </a:lvl4pPr>
              <a:lvl5pPr marL="2057400" indent="-228600">
                <a:defRPr sz="24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9pPr>
            </a:lstStyle>
            <a:p>
              <a:endParaRPr lang="it-IT" altLang="it-IT"/>
            </a:p>
          </p:txBody>
        </p:sp>
      </p:grpSp>
      <p:sp>
        <p:nvSpPr>
          <p:cNvPr id="9" name="Rectangle 5"/>
          <p:cNvSpPr>
            <a:spLocks noChangeArrowheads="1"/>
          </p:cNvSpPr>
          <p:nvPr/>
        </p:nvSpPr>
        <p:spPr bwMode="auto">
          <a:xfrm>
            <a:off x="0" y="5868988"/>
            <a:ext cx="9144000" cy="8620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Times" panose="02020603050405020304" pitchFamily="18" charset="0"/>
                <a:ea typeface="ＭＳ Ｐゴシック" panose="020B0600070205080204" pitchFamily="34" charset="-128"/>
              </a:defRPr>
            </a:lvl1pPr>
            <a:lvl2pPr marL="742950" indent="-285750">
              <a:defRPr sz="2400">
                <a:solidFill>
                  <a:schemeClr val="tx1"/>
                </a:solidFill>
                <a:latin typeface="Times" panose="02020603050405020304" pitchFamily="18" charset="0"/>
                <a:ea typeface="ＭＳ Ｐゴシック" panose="020B0600070205080204" pitchFamily="34" charset="-128"/>
              </a:defRPr>
            </a:lvl2pPr>
            <a:lvl3pPr marL="1143000" indent="-228600">
              <a:defRPr sz="2400">
                <a:solidFill>
                  <a:schemeClr val="tx1"/>
                </a:solidFill>
                <a:latin typeface="Times" panose="02020603050405020304" pitchFamily="18" charset="0"/>
                <a:ea typeface="ＭＳ Ｐゴシック" panose="020B0600070205080204" pitchFamily="34" charset="-128"/>
              </a:defRPr>
            </a:lvl3pPr>
            <a:lvl4pPr marL="1600200" indent="-228600">
              <a:defRPr sz="2400">
                <a:solidFill>
                  <a:schemeClr val="tx1"/>
                </a:solidFill>
                <a:latin typeface="Times" panose="02020603050405020304" pitchFamily="18" charset="0"/>
                <a:ea typeface="ＭＳ Ｐゴシック" panose="020B0600070205080204" pitchFamily="34" charset="-128"/>
              </a:defRPr>
            </a:lvl4pPr>
            <a:lvl5pPr marL="2057400" indent="-228600">
              <a:defRPr sz="24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9pPr>
          </a:lstStyle>
          <a:p>
            <a:pPr>
              <a:spcBef>
                <a:spcPct val="50000"/>
              </a:spcBef>
            </a:pPr>
            <a:r>
              <a:rPr lang="en-US" altLang="zh-CN" sz="2000">
                <a:solidFill>
                  <a:srgbClr val="FF0000"/>
                </a:solidFill>
                <a:latin typeface="Times New Roman" panose="02020603050405020304" pitchFamily="18" charset="0"/>
              </a:rPr>
              <a:t>- s orbitals are not spin-orbit split - singlet in XPS</a:t>
            </a:r>
          </a:p>
          <a:p>
            <a:pPr>
              <a:spcBef>
                <a:spcPct val="50000"/>
              </a:spcBef>
            </a:pPr>
            <a:r>
              <a:rPr lang="en-US" altLang="zh-CN" sz="2000">
                <a:solidFill>
                  <a:srgbClr val="FF0000"/>
                </a:solidFill>
                <a:latin typeface="Times New Roman" panose="02020603050405020304" pitchFamily="18" charset="0"/>
              </a:rPr>
              <a:t>- p, d, f… orbitals are spin-orbit split - doublets in XPS</a:t>
            </a:r>
          </a:p>
        </p:txBody>
      </p:sp>
    </p:spTree>
    <p:extLst>
      <p:ext uri="{BB962C8B-B14F-4D97-AF65-F5344CB8AC3E}">
        <p14:creationId xmlns:p14="http://schemas.microsoft.com/office/powerpoint/2010/main" val="12302648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725" y="555625"/>
            <a:ext cx="8458200" cy="5321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54274" name="Text Box 5"/>
          <p:cNvSpPr txBox="1">
            <a:spLocks noChangeArrowheads="1"/>
          </p:cNvSpPr>
          <p:nvPr/>
        </p:nvSpPr>
        <p:spPr bwMode="auto">
          <a:xfrm>
            <a:off x="2697163" y="-26988"/>
            <a:ext cx="3962400"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Times" panose="02020603050405020304" pitchFamily="18" charset="0"/>
                <a:ea typeface="ＭＳ Ｐゴシック" panose="020B0600070205080204" pitchFamily="34" charset="-128"/>
              </a:defRPr>
            </a:lvl1pPr>
            <a:lvl2pPr marL="742950" indent="-285750">
              <a:defRPr sz="2400">
                <a:solidFill>
                  <a:schemeClr val="tx1"/>
                </a:solidFill>
                <a:latin typeface="Times" panose="02020603050405020304" pitchFamily="18" charset="0"/>
                <a:ea typeface="ＭＳ Ｐゴシック" panose="020B0600070205080204" pitchFamily="34" charset="-128"/>
              </a:defRPr>
            </a:lvl2pPr>
            <a:lvl3pPr marL="1143000" indent="-228600">
              <a:defRPr sz="2400">
                <a:solidFill>
                  <a:schemeClr val="tx1"/>
                </a:solidFill>
                <a:latin typeface="Times" panose="02020603050405020304" pitchFamily="18" charset="0"/>
                <a:ea typeface="ＭＳ Ｐゴシック" panose="020B0600070205080204" pitchFamily="34" charset="-128"/>
              </a:defRPr>
            </a:lvl3pPr>
            <a:lvl4pPr marL="1600200" indent="-228600">
              <a:defRPr sz="2400">
                <a:solidFill>
                  <a:schemeClr val="tx1"/>
                </a:solidFill>
                <a:latin typeface="Times" panose="02020603050405020304" pitchFamily="18" charset="0"/>
                <a:ea typeface="ＭＳ Ｐゴシック" panose="020B0600070205080204" pitchFamily="34" charset="-128"/>
              </a:defRPr>
            </a:lvl4pPr>
            <a:lvl5pPr marL="2057400" indent="-228600">
              <a:defRPr sz="2400">
                <a:solidFill>
                  <a:schemeClr val="tx1"/>
                </a:solidFill>
                <a:latin typeface="Times"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ＭＳ Ｐゴシック" panose="020B0600070205080204" pitchFamily="34" charset="-128"/>
              </a:defRPr>
            </a:lvl9pPr>
          </a:lstStyle>
          <a:p>
            <a:pPr>
              <a:spcBef>
                <a:spcPct val="50000"/>
              </a:spcBef>
            </a:pPr>
            <a:r>
              <a:rPr lang="en-US" altLang="it-IT" sz="2800" b="1">
                <a:solidFill>
                  <a:schemeClr val="accent2"/>
                </a:solidFill>
                <a:latin typeface="Arial" panose="020B0604020202020204" pitchFamily="34" charset="0"/>
              </a:rPr>
              <a:t>Spin-orbit splitting</a:t>
            </a:r>
            <a:r>
              <a:rPr lang="en-US" altLang="it-IT">
                <a:latin typeface="Arial" panose="020B0604020202020204" pitchFamily="34" charset="0"/>
              </a:rPr>
              <a:t> </a:t>
            </a:r>
          </a:p>
        </p:txBody>
      </p:sp>
      <p:sp>
        <p:nvSpPr>
          <p:cNvPr id="7" name="Text Box 6"/>
          <p:cNvSpPr txBox="1">
            <a:spLocks noChangeArrowheads="1"/>
          </p:cNvSpPr>
          <p:nvPr/>
        </p:nvSpPr>
        <p:spPr bwMode="auto">
          <a:xfrm>
            <a:off x="0" y="5661025"/>
            <a:ext cx="9144000" cy="11699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marL="342900" indent="-342900">
              <a:spcBef>
                <a:spcPct val="50000"/>
              </a:spcBef>
              <a:buFontTx/>
              <a:buChar char="-"/>
              <a:defRPr/>
            </a:pPr>
            <a:r>
              <a:rPr lang="en-US" altLang="zh-CN" sz="2000" dirty="0">
                <a:latin typeface="Times New Roman" charset="0"/>
                <a:ea typeface="ＭＳ Ｐゴシック" charset="0"/>
                <a:cs typeface="ＭＳ Ｐゴシック" charset="0"/>
              </a:rPr>
              <a:t>Magnitude of spin-orbit splitting increases with Z</a:t>
            </a:r>
          </a:p>
          <a:p>
            <a:pPr marL="342900" indent="-342900">
              <a:spcBef>
                <a:spcPct val="50000"/>
              </a:spcBef>
              <a:buFontTx/>
              <a:buChar char="-"/>
              <a:defRPr/>
            </a:pPr>
            <a:r>
              <a:rPr lang="en-US" altLang="zh-CN" sz="2000" dirty="0">
                <a:latin typeface="Times New Roman" charset="0"/>
                <a:ea typeface="ＭＳ Ｐゴシック" charset="0"/>
                <a:cs typeface="ＭＳ Ｐゴシック" charset="0"/>
              </a:rPr>
              <a:t>Magnitude of spin-orbit splitting decreases with distance from nucleus (increased nuclear shielding)</a:t>
            </a:r>
            <a:endParaRPr lang="en-US" sz="2000" dirty="0">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3470005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85800" y="116632"/>
            <a:ext cx="7772400" cy="648072"/>
          </a:xfrm>
        </p:spPr>
        <p:txBody>
          <a:bodyPr/>
          <a:lstStyle/>
          <a:p>
            <a:r>
              <a:rPr lang="it-IT" sz="2800" dirty="0" smtClean="0"/>
              <a:t>Shake-up and Shake off </a:t>
            </a:r>
            <a:r>
              <a:rPr lang="it-IT" sz="2800" dirty="0" err="1" smtClean="0"/>
              <a:t>satellites</a:t>
            </a:r>
            <a:endParaRPr lang="it-IT" sz="2800" dirty="0"/>
          </a:p>
        </p:txBody>
      </p:sp>
      <p:sp>
        <p:nvSpPr>
          <p:cNvPr id="3" name="Segnaposto contenuto 2"/>
          <p:cNvSpPr>
            <a:spLocks noGrp="1"/>
          </p:cNvSpPr>
          <p:nvPr>
            <p:ph idx="1"/>
          </p:nvPr>
        </p:nvSpPr>
        <p:spPr>
          <a:xfrm>
            <a:off x="685800" y="980728"/>
            <a:ext cx="7772400" cy="5115272"/>
          </a:xfrm>
        </p:spPr>
        <p:txBody>
          <a:bodyPr/>
          <a:lstStyle/>
          <a:p>
            <a:pPr marL="0" indent="0" algn="just">
              <a:buNone/>
            </a:pPr>
            <a:r>
              <a:rPr lang="en-US" sz="1800" dirty="0" smtClean="0">
                <a:latin typeface="Times" panose="02020603050405020304" pitchFamily="18" charset="0"/>
                <a:cs typeface="Times" panose="02020603050405020304" pitchFamily="18" charset="0"/>
              </a:rPr>
              <a:t>Final state effect: </a:t>
            </a:r>
            <a:r>
              <a:rPr lang="en-US" sz="1800" dirty="0">
                <a:latin typeface="Times" panose="02020603050405020304" pitchFamily="18" charset="0"/>
                <a:cs typeface="Times" panose="02020603050405020304" pitchFamily="18" charset="0"/>
              </a:rPr>
              <a:t>e</a:t>
            </a:r>
            <a:r>
              <a:rPr lang="en-US" sz="1800" dirty="0" smtClean="0">
                <a:latin typeface="Times" panose="02020603050405020304" pitchFamily="18" charset="0"/>
                <a:cs typeface="Times" panose="02020603050405020304" pitchFamily="18" charset="0"/>
              </a:rPr>
              <a:t>lectronically excited ﬁnal states are created upon photoemission, lowering the kinetic energy. Satellite lines shifted to higher binding energy relative to the main core level line. </a:t>
            </a:r>
            <a:r>
              <a:rPr lang="en-US" sz="1800" u="sng" dirty="0" smtClean="0">
                <a:latin typeface="Times" panose="02020603050405020304" pitchFamily="18" charset="0"/>
                <a:cs typeface="Times" panose="02020603050405020304" pitchFamily="18" charset="0"/>
              </a:rPr>
              <a:t>Shake-up and shake-oﬀ satellites </a:t>
            </a:r>
            <a:r>
              <a:rPr lang="en-US" sz="1800" dirty="0" smtClean="0">
                <a:latin typeface="Times" panose="02020603050405020304" pitchFamily="18" charset="0"/>
                <a:cs typeface="Times" panose="02020603050405020304" pitchFamily="18" charset="0"/>
              </a:rPr>
              <a:t>occur when an additional electron is promoted from an occupied energy level into a bound unoccupied state or into a state in the continuum above the vacuum level (gas), respectively</a:t>
            </a:r>
            <a:endParaRPr lang="it-IT" sz="1800" dirty="0">
              <a:latin typeface="Times" panose="02020603050405020304" pitchFamily="18" charset="0"/>
              <a:cs typeface="Times" panose="02020603050405020304" pitchFamily="18" charset="0"/>
            </a:endParaRPr>
          </a:p>
        </p:txBody>
      </p:sp>
      <p:pic>
        <p:nvPicPr>
          <p:cNvPr id="4" name="Immagine 3"/>
          <p:cNvPicPr>
            <a:picLocks noChangeAspect="1"/>
          </p:cNvPicPr>
          <p:nvPr/>
        </p:nvPicPr>
        <p:blipFill>
          <a:blip r:embed="rId2"/>
          <a:stretch>
            <a:fillRect/>
          </a:stretch>
        </p:blipFill>
        <p:spPr>
          <a:xfrm>
            <a:off x="1043608" y="3141368"/>
            <a:ext cx="6530147" cy="2952328"/>
          </a:xfrm>
          <a:prstGeom prst="rect">
            <a:avLst/>
          </a:prstGeom>
        </p:spPr>
      </p:pic>
    </p:spTree>
    <p:extLst>
      <p:ext uri="{BB962C8B-B14F-4D97-AF65-F5344CB8AC3E}">
        <p14:creationId xmlns:p14="http://schemas.microsoft.com/office/powerpoint/2010/main" val="27366682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232" y="1700808"/>
            <a:ext cx="7566720" cy="49598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7172" name="Text Box 4"/>
          <p:cNvSpPr txBox="1">
            <a:spLocks noChangeArrowheads="1"/>
          </p:cNvSpPr>
          <p:nvPr/>
        </p:nvSpPr>
        <p:spPr bwMode="auto">
          <a:xfrm>
            <a:off x="539552" y="620688"/>
            <a:ext cx="7772400" cy="923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lang="en-US" sz="1800" dirty="0">
                <a:latin typeface="Times" panose="02020603050405020304" pitchFamily="18" charset="0"/>
                <a:cs typeface="Times" panose="02020603050405020304" pitchFamily="18" charset="0"/>
              </a:rPr>
              <a:t>At the surface the crystal symmetry is conserved in the surface plane but is broken perpendicularly to the surface: the component of the electron momentum parallel to the surface plane (k</a:t>
            </a:r>
            <a:r>
              <a:rPr lang="en-US" sz="1800" baseline="-25000" dirty="0">
                <a:latin typeface="Times" panose="02020603050405020304" pitchFamily="18" charset="0"/>
                <a:cs typeface="Times" panose="02020603050405020304" pitchFamily="18" charset="0"/>
              </a:rPr>
              <a:t>//</a:t>
            </a:r>
            <a:r>
              <a:rPr lang="en-US" sz="1800" dirty="0">
                <a:latin typeface="Times" panose="02020603050405020304" pitchFamily="18" charset="0"/>
                <a:cs typeface="Times" panose="02020603050405020304" pitchFamily="18" charset="0"/>
              </a:rPr>
              <a:t>) is conserved, but k</a:t>
            </a:r>
            <a:r>
              <a:rPr lang="en-US" sz="1800" baseline="-25000" dirty="0">
                <a:latin typeface="Times" panose="02020603050405020304" pitchFamily="18" charset="0"/>
                <a:cs typeface="Times" panose="02020603050405020304" pitchFamily="18" charset="0"/>
              </a:rPr>
              <a:t>_|_</a:t>
            </a:r>
            <a:r>
              <a:rPr lang="en-US" sz="1800" dirty="0">
                <a:latin typeface="Times" panose="02020603050405020304" pitchFamily="18" charset="0"/>
                <a:cs typeface="Times" panose="02020603050405020304" pitchFamily="18" charset="0"/>
              </a:rPr>
              <a:t> is not </a:t>
            </a:r>
          </a:p>
        </p:txBody>
      </p:sp>
      <p:pic>
        <p:nvPicPr>
          <p:cNvPr id="5" name="Picture 10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115888"/>
            <a:ext cx="5486400" cy="4683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4346061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5" y="122238"/>
            <a:ext cx="8356600" cy="6616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8881393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515938" y="152400"/>
            <a:ext cx="8247062"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3600">
                <a:solidFill>
                  <a:srgbClr val="E3291B"/>
                </a:solidFill>
                <a:latin typeface="Times" charset="0"/>
                <a:ea typeface="ＭＳ Ｐゴシック" charset="0"/>
              </a:rPr>
              <a:t>Instrumentation and recent implementations</a:t>
            </a:r>
          </a:p>
        </p:txBody>
      </p:sp>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6425" y="4114800"/>
            <a:ext cx="3381375" cy="254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853324">
            <a:off x="7053262" y="1035051"/>
            <a:ext cx="8286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V="1">
            <a:off x="6022975" y="3048000"/>
            <a:ext cx="2663825" cy="782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20485" name="Picture 7" descr="Schéma_de_principe_du_synchrotr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200" y="4267200"/>
            <a:ext cx="4114800"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Group 18"/>
          <p:cNvGrpSpPr>
            <a:grpSpLocks/>
          </p:cNvGrpSpPr>
          <p:nvPr/>
        </p:nvGrpSpPr>
        <p:grpSpPr bwMode="auto">
          <a:xfrm>
            <a:off x="228600" y="701675"/>
            <a:ext cx="5180013" cy="3032125"/>
            <a:chOff x="337" y="442"/>
            <a:chExt cx="3263" cy="1910"/>
          </a:xfrm>
        </p:grpSpPr>
        <p:pic>
          <p:nvPicPr>
            <p:cNvPr id="1536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 y="442"/>
              <a:ext cx="3216" cy="1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489" name="Group 10"/>
            <p:cNvGrpSpPr>
              <a:grpSpLocks/>
            </p:cNvGrpSpPr>
            <p:nvPr/>
          </p:nvGrpSpPr>
          <p:grpSpPr bwMode="auto">
            <a:xfrm>
              <a:off x="514" y="1536"/>
              <a:ext cx="192" cy="192"/>
              <a:chOff x="480" y="1584"/>
              <a:chExt cx="192" cy="192"/>
            </a:xfrm>
          </p:grpSpPr>
          <p:sp>
            <p:nvSpPr>
              <p:cNvPr id="20494" name="Oval 8"/>
              <p:cNvSpPr>
                <a:spLocks noChangeArrowheads="1"/>
              </p:cNvSpPr>
              <p:nvPr/>
            </p:nvSpPr>
            <p:spPr bwMode="auto">
              <a:xfrm>
                <a:off x="480" y="1584"/>
                <a:ext cx="192" cy="192"/>
              </a:xfrm>
              <a:prstGeom prst="ellipse">
                <a:avLst/>
              </a:prstGeom>
              <a:solidFill>
                <a:schemeClr val="accent2"/>
              </a:solidFill>
              <a:ln w="9525">
                <a:solidFill>
                  <a:schemeClr val="accent2"/>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20495" name="Line 9"/>
              <p:cNvSpPr>
                <a:spLocks noChangeShapeType="1"/>
              </p:cNvSpPr>
              <p:nvPr/>
            </p:nvSpPr>
            <p:spPr bwMode="auto">
              <a:xfrm>
                <a:off x="514" y="1680"/>
                <a:ext cx="96" cy="0"/>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grpSp>
        <p:sp>
          <p:nvSpPr>
            <p:cNvPr id="20490" name="Line 11"/>
            <p:cNvSpPr>
              <a:spLocks noChangeShapeType="1"/>
            </p:cNvSpPr>
            <p:nvPr/>
          </p:nvSpPr>
          <p:spPr bwMode="auto">
            <a:xfrm>
              <a:off x="720" y="1680"/>
              <a:ext cx="1152" cy="192"/>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it-IT"/>
            </a:p>
          </p:txBody>
        </p:sp>
        <p:sp>
          <p:nvSpPr>
            <p:cNvPr id="20491" name="Freeform 15"/>
            <p:cNvSpPr>
              <a:spLocks/>
            </p:cNvSpPr>
            <p:nvPr/>
          </p:nvSpPr>
          <p:spPr bwMode="auto">
            <a:xfrm>
              <a:off x="2016" y="1376"/>
              <a:ext cx="912" cy="496"/>
            </a:xfrm>
            <a:custGeom>
              <a:avLst/>
              <a:gdLst>
                <a:gd name="T0" fmla="*/ 0 w 1008"/>
                <a:gd name="T1" fmla="*/ 375 h 640"/>
                <a:gd name="T2" fmla="*/ 79 w 1008"/>
                <a:gd name="T3" fmla="*/ 375 h 640"/>
                <a:gd name="T4" fmla="*/ 118 w 1008"/>
                <a:gd name="T5" fmla="*/ 317 h 640"/>
                <a:gd name="T6" fmla="*/ 196 w 1008"/>
                <a:gd name="T7" fmla="*/ 317 h 640"/>
                <a:gd name="T8" fmla="*/ 236 w 1008"/>
                <a:gd name="T9" fmla="*/ 346 h 640"/>
                <a:gd name="T10" fmla="*/ 314 w 1008"/>
                <a:gd name="T11" fmla="*/ 317 h 640"/>
                <a:gd name="T12" fmla="*/ 275 w 1008"/>
                <a:gd name="T13" fmla="*/ 260 h 640"/>
                <a:gd name="T14" fmla="*/ 432 w 1008"/>
                <a:gd name="T15" fmla="*/ 288 h 640"/>
                <a:gd name="T16" fmla="*/ 432 w 1008"/>
                <a:gd name="T17" fmla="*/ 202 h 640"/>
                <a:gd name="T18" fmla="*/ 550 w 1008"/>
                <a:gd name="T19" fmla="*/ 231 h 640"/>
                <a:gd name="T20" fmla="*/ 550 w 1008"/>
                <a:gd name="T21" fmla="*/ 173 h 640"/>
                <a:gd name="T22" fmla="*/ 550 w 1008"/>
                <a:gd name="T23" fmla="*/ 144 h 640"/>
                <a:gd name="T24" fmla="*/ 668 w 1008"/>
                <a:gd name="T25" fmla="*/ 202 h 640"/>
                <a:gd name="T26" fmla="*/ 629 w 1008"/>
                <a:gd name="T27" fmla="*/ 115 h 640"/>
                <a:gd name="T28" fmla="*/ 746 w 1008"/>
                <a:gd name="T29" fmla="*/ 144 h 640"/>
                <a:gd name="T30" fmla="*/ 746 w 1008"/>
                <a:gd name="T31" fmla="*/ 57 h 640"/>
                <a:gd name="T32" fmla="*/ 825 w 1008"/>
                <a:gd name="T33" fmla="*/ 0 h 6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08" h="640">
                  <a:moveTo>
                    <a:pt x="0" y="624"/>
                  </a:moveTo>
                  <a:cubicBezTo>
                    <a:pt x="36" y="632"/>
                    <a:pt x="72" y="640"/>
                    <a:pt x="96" y="624"/>
                  </a:cubicBezTo>
                  <a:cubicBezTo>
                    <a:pt x="120" y="608"/>
                    <a:pt x="120" y="544"/>
                    <a:pt x="144" y="528"/>
                  </a:cubicBezTo>
                  <a:cubicBezTo>
                    <a:pt x="168" y="512"/>
                    <a:pt x="216" y="520"/>
                    <a:pt x="240" y="528"/>
                  </a:cubicBezTo>
                  <a:cubicBezTo>
                    <a:pt x="264" y="536"/>
                    <a:pt x="264" y="576"/>
                    <a:pt x="288" y="576"/>
                  </a:cubicBezTo>
                  <a:cubicBezTo>
                    <a:pt x="312" y="576"/>
                    <a:pt x="376" y="552"/>
                    <a:pt x="384" y="528"/>
                  </a:cubicBezTo>
                  <a:cubicBezTo>
                    <a:pt x="392" y="504"/>
                    <a:pt x="312" y="440"/>
                    <a:pt x="336" y="432"/>
                  </a:cubicBezTo>
                  <a:cubicBezTo>
                    <a:pt x="360" y="424"/>
                    <a:pt x="496" y="496"/>
                    <a:pt x="528" y="480"/>
                  </a:cubicBezTo>
                  <a:cubicBezTo>
                    <a:pt x="560" y="464"/>
                    <a:pt x="504" y="352"/>
                    <a:pt x="528" y="336"/>
                  </a:cubicBezTo>
                  <a:cubicBezTo>
                    <a:pt x="552" y="320"/>
                    <a:pt x="648" y="392"/>
                    <a:pt x="672" y="384"/>
                  </a:cubicBezTo>
                  <a:cubicBezTo>
                    <a:pt x="696" y="376"/>
                    <a:pt x="672" y="312"/>
                    <a:pt x="672" y="288"/>
                  </a:cubicBezTo>
                  <a:cubicBezTo>
                    <a:pt x="672" y="264"/>
                    <a:pt x="648" y="232"/>
                    <a:pt x="672" y="240"/>
                  </a:cubicBezTo>
                  <a:cubicBezTo>
                    <a:pt x="696" y="248"/>
                    <a:pt x="800" y="344"/>
                    <a:pt x="816" y="336"/>
                  </a:cubicBezTo>
                  <a:cubicBezTo>
                    <a:pt x="832" y="328"/>
                    <a:pt x="752" y="208"/>
                    <a:pt x="768" y="192"/>
                  </a:cubicBezTo>
                  <a:cubicBezTo>
                    <a:pt x="784" y="176"/>
                    <a:pt x="888" y="256"/>
                    <a:pt x="912" y="240"/>
                  </a:cubicBezTo>
                  <a:cubicBezTo>
                    <a:pt x="936" y="224"/>
                    <a:pt x="896" y="136"/>
                    <a:pt x="912" y="96"/>
                  </a:cubicBezTo>
                  <a:cubicBezTo>
                    <a:pt x="928" y="56"/>
                    <a:pt x="992" y="16"/>
                    <a:pt x="1008" y="0"/>
                  </a:cubicBezTo>
                </a:path>
              </a:pathLst>
            </a:custGeom>
            <a:noFill/>
            <a:ln w="25400">
              <a:solidFill>
                <a:srgbClr val="C534DF"/>
              </a:solidFill>
              <a:round/>
              <a:headEnd/>
              <a:tailEnd type="triangle" w="med" len="med"/>
            </a:ln>
            <a:extLst>
              <a:ext uri="{909E8E84-426E-40DD-AFC4-6F175D3DCCD1}">
                <a14:hiddenFill xmlns:a14="http://schemas.microsoft.com/office/drawing/2010/main">
                  <a:solidFill>
                    <a:schemeClr val="bg2"/>
                  </a:solidFill>
                </a14:hiddenFill>
              </a:ext>
            </a:extLst>
          </p:spPr>
          <p:txBody>
            <a:bodyPr wrap="none" anchor="ctr"/>
            <a:lstStyle/>
            <a:p>
              <a:endParaRPr lang="it-IT"/>
            </a:p>
          </p:txBody>
        </p:sp>
        <p:sp>
          <p:nvSpPr>
            <p:cNvPr id="20492" name="Text Box 16"/>
            <p:cNvSpPr txBox="1">
              <a:spLocks noChangeArrowheads="1"/>
            </p:cNvSpPr>
            <p:nvPr/>
          </p:nvSpPr>
          <p:spPr bwMode="auto">
            <a:xfrm>
              <a:off x="2976" y="1296"/>
              <a:ext cx="308" cy="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800" b="1">
                  <a:solidFill>
                    <a:srgbClr val="C534DF"/>
                  </a:solidFill>
                  <a:latin typeface="Times" panose="02020603050405020304" pitchFamily="18" charset="0"/>
                </a:rPr>
                <a:t>h</a:t>
              </a:r>
              <a:r>
                <a:rPr lang="en-US" altLang="it-IT" sz="1800" b="1" i="1">
                  <a:solidFill>
                    <a:srgbClr val="C534DF"/>
                  </a:solidFill>
                  <a:latin typeface="Times" panose="02020603050405020304" pitchFamily="18" charset="0"/>
                </a:rPr>
                <a:t>v</a:t>
              </a:r>
              <a:r>
                <a:rPr lang="ja-JP" altLang="en-US" sz="1800" b="1" i="1">
                  <a:solidFill>
                    <a:srgbClr val="C534DF"/>
                  </a:solidFill>
                  <a:latin typeface="Times" panose="02020603050405020304" pitchFamily="18" charset="0"/>
                </a:rPr>
                <a:t>’</a:t>
              </a:r>
              <a:endParaRPr lang="en-US" altLang="it-IT" sz="1800" b="1">
                <a:solidFill>
                  <a:srgbClr val="C534DF"/>
                </a:solidFill>
                <a:latin typeface="Times" panose="02020603050405020304" pitchFamily="18" charset="0"/>
              </a:endParaRPr>
            </a:p>
          </p:txBody>
        </p:sp>
        <p:sp>
          <p:nvSpPr>
            <p:cNvPr id="20493" name="Text Box 17"/>
            <p:cNvSpPr txBox="1">
              <a:spLocks noChangeArrowheads="1"/>
            </p:cNvSpPr>
            <p:nvPr/>
          </p:nvSpPr>
          <p:spPr bwMode="auto">
            <a:xfrm>
              <a:off x="337" y="1296"/>
              <a:ext cx="287" cy="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a:solidFill>
                    <a:schemeClr val="accent2"/>
                  </a:solidFill>
                </a:rPr>
                <a:t>e-</a:t>
              </a:r>
              <a:endParaRPr lang="en-US" altLang="it-IT"/>
            </a:p>
          </p:txBody>
        </p:sp>
      </p:grpSp>
      <p:sp>
        <p:nvSpPr>
          <p:cNvPr id="20487" name="Text Box 19"/>
          <p:cNvSpPr txBox="1">
            <a:spLocks noChangeArrowheads="1"/>
          </p:cNvSpPr>
          <p:nvPr/>
        </p:nvSpPr>
        <p:spPr bwMode="auto">
          <a:xfrm>
            <a:off x="5726113" y="4891088"/>
            <a:ext cx="1582737" cy="366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800"/>
              <a:t>- electron gun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95313"/>
            <a:ext cx="9144000" cy="61864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89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76200"/>
            <a:ext cx="5803900" cy="533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12257170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0" y="0"/>
            <a:ext cx="9553575" cy="1079500"/>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r>
              <a:rPr lang="en-US" sz="2400" smtClean="0"/>
              <a:t>High resolution spectrum measured in less than 1 minute</a:t>
            </a:r>
          </a:p>
        </p:txBody>
      </p:sp>
      <p:grpSp>
        <p:nvGrpSpPr>
          <p:cNvPr id="59394" name="Group 3"/>
          <p:cNvGrpSpPr>
            <a:grpSpLocks/>
          </p:cNvGrpSpPr>
          <p:nvPr/>
        </p:nvGrpSpPr>
        <p:grpSpPr bwMode="auto">
          <a:xfrm>
            <a:off x="965200" y="1187450"/>
            <a:ext cx="7277100" cy="5249863"/>
            <a:chOff x="828" y="748"/>
            <a:chExt cx="4584" cy="3307"/>
          </a:xfrm>
        </p:grpSpPr>
        <p:sp>
          <p:nvSpPr>
            <p:cNvPr id="59395" name="Rectangle 4"/>
            <p:cNvSpPr>
              <a:spLocks noChangeArrowheads="1"/>
            </p:cNvSpPr>
            <p:nvPr/>
          </p:nvSpPr>
          <p:spPr bwMode="auto">
            <a:xfrm>
              <a:off x="828" y="748"/>
              <a:ext cx="4584" cy="97"/>
            </a:xfrm>
            <a:prstGeom prst="rect">
              <a:avLst/>
            </a:prstGeom>
            <a:solidFill>
              <a:srgbClr val="E0F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396" name="Rectangle 5"/>
            <p:cNvSpPr>
              <a:spLocks noChangeArrowheads="1"/>
            </p:cNvSpPr>
            <p:nvPr/>
          </p:nvSpPr>
          <p:spPr bwMode="auto">
            <a:xfrm>
              <a:off x="828" y="3693"/>
              <a:ext cx="4584" cy="335"/>
            </a:xfrm>
            <a:prstGeom prst="rect">
              <a:avLst/>
            </a:prstGeom>
            <a:solidFill>
              <a:srgbClr val="E0F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397" name="Rectangle 6"/>
            <p:cNvSpPr>
              <a:spLocks noChangeArrowheads="1"/>
            </p:cNvSpPr>
            <p:nvPr/>
          </p:nvSpPr>
          <p:spPr bwMode="auto">
            <a:xfrm>
              <a:off x="828" y="845"/>
              <a:ext cx="404" cy="2848"/>
            </a:xfrm>
            <a:prstGeom prst="rect">
              <a:avLst/>
            </a:prstGeom>
            <a:solidFill>
              <a:srgbClr val="E0F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398" name="Rectangle 7"/>
            <p:cNvSpPr>
              <a:spLocks noChangeArrowheads="1"/>
            </p:cNvSpPr>
            <p:nvPr/>
          </p:nvSpPr>
          <p:spPr bwMode="auto">
            <a:xfrm>
              <a:off x="5188" y="845"/>
              <a:ext cx="224" cy="2848"/>
            </a:xfrm>
            <a:prstGeom prst="rect">
              <a:avLst/>
            </a:prstGeom>
            <a:solidFill>
              <a:srgbClr val="E0F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399" name="Rectangle 8"/>
            <p:cNvSpPr>
              <a:spLocks noChangeArrowheads="1"/>
            </p:cNvSpPr>
            <p:nvPr/>
          </p:nvSpPr>
          <p:spPr bwMode="auto">
            <a:xfrm>
              <a:off x="1212" y="825"/>
              <a:ext cx="3998" cy="2887"/>
            </a:xfrm>
            <a:prstGeom prst="rect">
              <a:avLst/>
            </a:prstGeom>
            <a:solidFill>
              <a:srgbClr val="E0F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00" name="Line 9"/>
            <p:cNvSpPr>
              <a:spLocks noChangeShapeType="1"/>
            </p:cNvSpPr>
            <p:nvPr/>
          </p:nvSpPr>
          <p:spPr bwMode="auto">
            <a:xfrm>
              <a:off x="1203" y="825"/>
              <a:ext cx="1" cy="28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01" name="Line 10"/>
            <p:cNvSpPr>
              <a:spLocks noChangeShapeType="1"/>
            </p:cNvSpPr>
            <p:nvPr/>
          </p:nvSpPr>
          <p:spPr bwMode="auto">
            <a:xfrm>
              <a:off x="5209" y="825"/>
              <a:ext cx="1" cy="28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02" name="Rectangle 11"/>
            <p:cNvSpPr>
              <a:spLocks noChangeArrowheads="1"/>
            </p:cNvSpPr>
            <p:nvPr/>
          </p:nvSpPr>
          <p:spPr bwMode="auto">
            <a:xfrm rot="-5400000">
              <a:off x="82" y="1967"/>
              <a:ext cx="190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Photoemission Intensity [arb. units]</a:t>
              </a:r>
              <a:endParaRPr lang="en-US" altLang="it-IT" sz="1600">
                <a:latin typeface="Helvetica" panose="020B0604020202020204" pitchFamily="34" charset="0"/>
              </a:endParaRPr>
            </a:p>
          </p:txBody>
        </p:sp>
        <p:sp>
          <p:nvSpPr>
            <p:cNvPr id="59403" name="Line 12"/>
            <p:cNvSpPr>
              <a:spLocks noChangeShapeType="1"/>
            </p:cNvSpPr>
            <p:nvPr/>
          </p:nvSpPr>
          <p:spPr bwMode="auto">
            <a:xfrm>
              <a:off x="1203" y="3712"/>
              <a:ext cx="400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04" name="Line 13"/>
            <p:cNvSpPr>
              <a:spLocks noChangeShapeType="1"/>
            </p:cNvSpPr>
            <p:nvPr/>
          </p:nvSpPr>
          <p:spPr bwMode="auto">
            <a:xfrm>
              <a:off x="1203" y="819"/>
              <a:ext cx="400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05" name="Line 14"/>
            <p:cNvSpPr>
              <a:spLocks noChangeShapeType="1"/>
            </p:cNvSpPr>
            <p:nvPr/>
          </p:nvSpPr>
          <p:spPr bwMode="auto">
            <a:xfrm>
              <a:off x="1232" y="819"/>
              <a:ext cx="2"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06" name="Line 15"/>
            <p:cNvSpPr>
              <a:spLocks noChangeShapeType="1"/>
            </p:cNvSpPr>
            <p:nvPr/>
          </p:nvSpPr>
          <p:spPr bwMode="auto">
            <a:xfrm>
              <a:off x="1232" y="3654"/>
              <a:ext cx="2"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07" name="Rectangle 16"/>
            <p:cNvSpPr>
              <a:spLocks noChangeArrowheads="1"/>
            </p:cNvSpPr>
            <p:nvPr/>
          </p:nvSpPr>
          <p:spPr bwMode="auto">
            <a:xfrm>
              <a:off x="1113" y="3748"/>
              <a:ext cx="28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308.5</a:t>
              </a:r>
              <a:endParaRPr lang="en-US" altLang="it-IT" sz="1600">
                <a:latin typeface="Helvetica" panose="020B0604020202020204" pitchFamily="34" charset="0"/>
              </a:endParaRPr>
            </a:p>
          </p:txBody>
        </p:sp>
        <p:sp>
          <p:nvSpPr>
            <p:cNvPr id="59408" name="Line 17"/>
            <p:cNvSpPr>
              <a:spLocks noChangeShapeType="1"/>
            </p:cNvSpPr>
            <p:nvPr/>
          </p:nvSpPr>
          <p:spPr bwMode="auto">
            <a:xfrm>
              <a:off x="1348" y="819"/>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09" name="Line 18"/>
            <p:cNvSpPr>
              <a:spLocks noChangeShapeType="1"/>
            </p:cNvSpPr>
            <p:nvPr/>
          </p:nvSpPr>
          <p:spPr bwMode="auto">
            <a:xfrm>
              <a:off x="1348" y="3686"/>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10" name="Line 19"/>
            <p:cNvSpPr>
              <a:spLocks noChangeShapeType="1"/>
            </p:cNvSpPr>
            <p:nvPr/>
          </p:nvSpPr>
          <p:spPr bwMode="auto">
            <a:xfrm>
              <a:off x="1463"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11" name="Line 20"/>
            <p:cNvSpPr>
              <a:spLocks noChangeShapeType="1"/>
            </p:cNvSpPr>
            <p:nvPr/>
          </p:nvSpPr>
          <p:spPr bwMode="auto">
            <a:xfrm>
              <a:off x="1463"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12" name="Line 21"/>
            <p:cNvSpPr>
              <a:spLocks noChangeShapeType="1"/>
            </p:cNvSpPr>
            <p:nvPr/>
          </p:nvSpPr>
          <p:spPr bwMode="auto">
            <a:xfrm>
              <a:off x="1571"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13" name="Line 22"/>
            <p:cNvSpPr>
              <a:spLocks noChangeShapeType="1"/>
            </p:cNvSpPr>
            <p:nvPr/>
          </p:nvSpPr>
          <p:spPr bwMode="auto">
            <a:xfrm>
              <a:off x="1571"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14" name="Line 23"/>
            <p:cNvSpPr>
              <a:spLocks noChangeShapeType="1"/>
            </p:cNvSpPr>
            <p:nvPr/>
          </p:nvSpPr>
          <p:spPr bwMode="auto">
            <a:xfrm>
              <a:off x="1687"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15" name="Line 24"/>
            <p:cNvSpPr>
              <a:spLocks noChangeShapeType="1"/>
            </p:cNvSpPr>
            <p:nvPr/>
          </p:nvSpPr>
          <p:spPr bwMode="auto">
            <a:xfrm>
              <a:off x="1687"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16" name="Line 25"/>
            <p:cNvSpPr>
              <a:spLocks noChangeShapeType="1"/>
            </p:cNvSpPr>
            <p:nvPr/>
          </p:nvSpPr>
          <p:spPr bwMode="auto">
            <a:xfrm>
              <a:off x="1803" y="819"/>
              <a:ext cx="0"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17" name="Line 26"/>
            <p:cNvSpPr>
              <a:spLocks noChangeShapeType="1"/>
            </p:cNvSpPr>
            <p:nvPr/>
          </p:nvSpPr>
          <p:spPr bwMode="auto">
            <a:xfrm>
              <a:off x="1803" y="3654"/>
              <a:ext cx="0"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18" name="Rectangle 27"/>
            <p:cNvSpPr>
              <a:spLocks noChangeArrowheads="1"/>
            </p:cNvSpPr>
            <p:nvPr/>
          </p:nvSpPr>
          <p:spPr bwMode="auto">
            <a:xfrm>
              <a:off x="1684" y="3748"/>
              <a:ext cx="28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308.0</a:t>
              </a:r>
              <a:endParaRPr lang="en-US" altLang="it-IT" sz="1600">
                <a:latin typeface="Helvetica" panose="020B0604020202020204" pitchFamily="34" charset="0"/>
              </a:endParaRPr>
            </a:p>
          </p:txBody>
        </p:sp>
        <p:sp>
          <p:nvSpPr>
            <p:cNvPr id="59419" name="Line 28"/>
            <p:cNvSpPr>
              <a:spLocks noChangeShapeType="1"/>
            </p:cNvSpPr>
            <p:nvPr/>
          </p:nvSpPr>
          <p:spPr bwMode="auto">
            <a:xfrm>
              <a:off x="1911" y="819"/>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20" name="Line 29"/>
            <p:cNvSpPr>
              <a:spLocks noChangeShapeType="1"/>
            </p:cNvSpPr>
            <p:nvPr/>
          </p:nvSpPr>
          <p:spPr bwMode="auto">
            <a:xfrm>
              <a:off x="1911" y="3686"/>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21" name="Line 30"/>
            <p:cNvSpPr>
              <a:spLocks noChangeShapeType="1"/>
            </p:cNvSpPr>
            <p:nvPr/>
          </p:nvSpPr>
          <p:spPr bwMode="auto">
            <a:xfrm>
              <a:off x="2026"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22" name="Line 31"/>
            <p:cNvSpPr>
              <a:spLocks noChangeShapeType="1"/>
            </p:cNvSpPr>
            <p:nvPr/>
          </p:nvSpPr>
          <p:spPr bwMode="auto">
            <a:xfrm>
              <a:off x="2026"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23" name="Line 32"/>
            <p:cNvSpPr>
              <a:spLocks noChangeShapeType="1"/>
            </p:cNvSpPr>
            <p:nvPr/>
          </p:nvSpPr>
          <p:spPr bwMode="auto">
            <a:xfrm>
              <a:off x="2135"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24" name="Line 33"/>
            <p:cNvSpPr>
              <a:spLocks noChangeShapeType="1"/>
            </p:cNvSpPr>
            <p:nvPr/>
          </p:nvSpPr>
          <p:spPr bwMode="auto">
            <a:xfrm>
              <a:off x="2135"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25" name="Line 34"/>
            <p:cNvSpPr>
              <a:spLocks noChangeShapeType="1"/>
            </p:cNvSpPr>
            <p:nvPr/>
          </p:nvSpPr>
          <p:spPr bwMode="auto">
            <a:xfrm>
              <a:off x="2250" y="819"/>
              <a:ext cx="2"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26" name="Line 35"/>
            <p:cNvSpPr>
              <a:spLocks noChangeShapeType="1"/>
            </p:cNvSpPr>
            <p:nvPr/>
          </p:nvSpPr>
          <p:spPr bwMode="auto">
            <a:xfrm>
              <a:off x="2250" y="3686"/>
              <a:ext cx="2"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27" name="Line 36"/>
            <p:cNvSpPr>
              <a:spLocks noChangeShapeType="1"/>
            </p:cNvSpPr>
            <p:nvPr/>
          </p:nvSpPr>
          <p:spPr bwMode="auto">
            <a:xfrm>
              <a:off x="2366" y="819"/>
              <a:ext cx="0"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28" name="Line 37"/>
            <p:cNvSpPr>
              <a:spLocks noChangeShapeType="1"/>
            </p:cNvSpPr>
            <p:nvPr/>
          </p:nvSpPr>
          <p:spPr bwMode="auto">
            <a:xfrm>
              <a:off x="2366" y="3654"/>
              <a:ext cx="0"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29" name="Rectangle 38"/>
            <p:cNvSpPr>
              <a:spLocks noChangeArrowheads="1"/>
            </p:cNvSpPr>
            <p:nvPr/>
          </p:nvSpPr>
          <p:spPr bwMode="auto">
            <a:xfrm>
              <a:off x="2246" y="3748"/>
              <a:ext cx="28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307.5</a:t>
              </a:r>
              <a:endParaRPr lang="en-US" altLang="it-IT" sz="1600">
                <a:latin typeface="Helvetica" panose="020B0604020202020204" pitchFamily="34" charset="0"/>
              </a:endParaRPr>
            </a:p>
          </p:txBody>
        </p:sp>
        <p:sp>
          <p:nvSpPr>
            <p:cNvPr id="59430" name="Line 39"/>
            <p:cNvSpPr>
              <a:spLocks noChangeShapeType="1"/>
            </p:cNvSpPr>
            <p:nvPr/>
          </p:nvSpPr>
          <p:spPr bwMode="auto">
            <a:xfrm>
              <a:off x="2475" y="819"/>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31" name="Line 40"/>
            <p:cNvSpPr>
              <a:spLocks noChangeShapeType="1"/>
            </p:cNvSpPr>
            <p:nvPr/>
          </p:nvSpPr>
          <p:spPr bwMode="auto">
            <a:xfrm>
              <a:off x="2475" y="3686"/>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32" name="Line 41"/>
            <p:cNvSpPr>
              <a:spLocks noChangeShapeType="1"/>
            </p:cNvSpPr>
            <p:nvPr/>
          </p:nvSpPr>
          <p:spPr bwMode="auto">
            <a:xfrm>
              <a:off x="2589" y="819"/>
              <a:ext cx="2"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33" name="Line 42"/>
            <p:cNvSpPr>
              <a:spLocks noChangeShapeType="1"/>
            </p:cNvSpPr>
            <p:nvPr/>
          </p:nvSpPr>
          <p:spPr bwMode="auto">
            <a:xfrm>
              <a:off x="2589" y="3686"/>
              <a:ext cx="2"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34" name="Line 43"/>
            <p:cNvSpPr>
              <a:spLocks noChangeShapeType="1"/>
            </p:cNvSpPr>
            <p:nvPr/>
          </p:nvSpPr>
          <p:spPr bwMode="auto">
            <a:xfrm>
              <a:off x="2705"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35" name="Line 44"/>
            <p:cNvSpPr>
              <a:spLocks noChangeShapeType="1"/>
            </p:cNvSpPr>
            <p:nvPr/>
          </p:nvSpPr>
          <p:spPr bwMode="auto">
            <a:xfrm>
              <a:off x="2705"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36" name="Line 45"/>
            <p:cNvSpPr>
              <a:spLocks noChangeShapeType="1"/>
            </p:cNvSpPr>
            <p:nvPr/>
          </p:nvSpPr>
          <p:spPr bwMode="auto">
            <a:xfrm>
              <a:off x="2814"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37" name="Line 46"/>
            <p:cNvSpPr>
              <a:spLocks noChangeShapeType="1"/>
            </p:cNvSpPr>
            <p:nvPr/>
          </p:nvSpPr>
          <p:spPr bwMode="auto">
            <a:xfrm>
              <a:off x="2814"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38" name="Line 47"/>
            <p:cNvSpPr>
              <a:spLocks noChangeShapeType="1"/>
            </p:cNvSpPr>
            <p:nvPr/>
          </p:nvSpPr>
          <p:spPr bwMode="auto">
            <a:xfrm>
              <a:off x="2928" y="819"/>
              <a:ext cx="1"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39" name="Line 48"/>
            <p:cNvSpPr>
              <a:spLocks noChangeShapeType="1"/>
            </p:cNvSpPr>
            <p:nvPr/>
          </p:nvSpPr>
          <p:spPr bwMode="auto">
            <a:xfrm>
              <a:off x="2928" y="3654"/>
              <a:ext cx="1"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40" name="Rectangle 49"/>
            <p:cNvSpPr>
              <a:spLocks noChangeArrowheads="1"/>
            </p:cNvSpPr>
            <p:nvPr/>
          </p:nvSpPr>
          <p:spPr bwMode="auto">
            <a:xfrm>
              <a:off x="2808" y="3748"/>
              <a:ext cx="28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307.0</a:t>
              </a:r>
              <a:endParaRPr lang="en-US" altLang="it-IT" sz="1600">
                <a:latin typeface="Helvetica" panose="020B0604020202020204" pitchFamily="34" charset="0"/>
              </a:endParaRPr>
            </a:p>
          </p:txBody>
        </p:sp>
        <p:sp>
          <p:nvSpPr>
            <p:cNvPr id="59441" name="Line 50"/>
            <p:cNvSpPr>
              <a:spLocks noChangeShapeType="1"/>
            </p:cNvSpPr>
            <p:nvPr/>
          </p:nvSpPr>
          <p:spPr bwMode="auto">
            <a:xfrm>
              <a:off x="3044"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42" name="Line 51"/>
            <p:cNvSpPr>
              <a:spLocks noChangeShapeType="1"/>
            </p:cNvSpPr>
            <p:nvPr/>
          </p:nvSpPr>
          <p:spPr bwMode="auto">
            <a:xfrm>
              <a:off x="3044"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43" name="Line 52"/>
            <p:cNvSpPr>
              <a:spLocks noChangeShapeType="1"/>
            </p:cNvSpPr>
            <p:nvPr/>
          </p:nvSpPr>
          <p:spPr bwMode="auto">
            <a:xfrm>
              <a:off x="3153"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44" name="Line 53"/>
            <p:cNvSpPr>
              <a:spLocks noChangeShapeType="1"/>
            </p:cNvSpPr>
            <p:nvPr/>
          </p:nvSpPr>
          <p:spPr bwMode="auto">
            <a:xfrm>
              <a:off x="3153"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45" name="Line 54"/>
            <p:cNvSpPr>
              <a:spLocks noChangeShapeType="1"/>
            </p:cNvSpPr>
            <p:nvPr/>
          </p:nvSpPr>
          <p:spPr bwMode="auto">
            <a:xfrm>
              <a:off x="3268" y="819"/>
              <a:ext cx="2"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46" name="Line 55"/>
            <p:cNvSpPr>
              <a:spLocks noChangeShapeType="1"/>
            </p:cNvSpPr>
            <p:nvPr/>
          </p:nvSpPr>
          <p:spPr bwMode="auto">
            <a:xfrm>
              <a:off x="3268" y="3686"/>
              <a:ext cx="2"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47" name="Line 56"/>
            <p:cNvSpPr>
              <a:spLocks noChangeShapeType="1"/>
            </p:cNvSpPr>
            <p:nvPr/>
          </p:nvSpPr>
          <p:spPr bwMode="auto">
            <a:xfrm>
              <a:off x="3383"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48" name="Line 57"/>
            <p:cNvSpPr>
              <a:spLocks noChangeShapeType="1"/>
            </p:cNvSpPr>
            <p:nvPr/>
          </p:nvSpPr>
          <p:spPr bwMode="auto">
            <a:xfrm>
              <a:off x="3383"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49" name="Line 58"/>
            <p:cNvSpPr>
              <a:spLocks noChangeShapeType="1"/>
            </p:cNvSpPr>
            <p:nvPr/>
          </p:nvSpPr>
          <p:spPr bwMode="auto">
            <a:xfrm>
              <a:off x="3492" y="819"/>
              <a:ext cx="1"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50" name="Line 59"/>
            <p:cNvSpPr>
              <a:spLocks noChangeShapeType="1"/>
            </p:cNvSpPr>
            <p:nvPr/>
          </p:nvSpPr>
          <p:spPr bwMode="auto">
            <a:xfrm>
              <a:off x="3492" y="3654"/>
              <a:ext cx="1"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51" name="Rectangle 60"/>
            <p:cNvSpPr>
              <a:spLocks noChangeArrowheads="1"/>
            </p:cNvSpPr>
            <p:nvPr/>
          </p:nvSpPr>
          <p:spPr bwMode="auto">
            <a:xfrm>
              <a:off x="3371" y="3748"/>
              <a:ext cx="28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306.5</a:t>
              </a:r>
              <a:endParaRPr lang="en-US" altLang="it-IT" sz="1600">
                <a:latin typeface="Helvetica" panose="020B0604020202020204" pitchFamily="34" charset="0"/>
              </a:endParaRPr>
            </a:p>
          </p:txBody>
        </p:sp>
        <p:sp>
          <p:nvSpPr>
            <p:cNvPr id="59452" name="Line 61"/>
            <p:cNvSpPr>
              <a:spLocks noChangeShapeType="1"/>
            </p:cNvSpPr>
            <p:nvPr/>
          </p:nvSpPr>
          <p:spPr bwMode="auto">
            <a:xfrm>
              <a:off x="3607" y="819"/>
              <a:ext cx="2"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53" name="Line 62"/>
            <p:cNvSpPr>
              <a:spLocks noChangeShapeType="1"/>
            </p:cNvSpPr>
            <p:nvPr/>
          </p:nvSpPr>
          <p:spPr bwMode="auto">
            <a:xfrm>
              <a:off x="3607" y="3686"/>
              <a:ext cx="2"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54" name="Line 63"/>
            <p:cNvSpPr>
              <a:spLocks noChangeShapeType="1"/>
            </p:cNvSpPr>
            <p:nvPr/>
          </p:nvSpPr>
          <p:spPr bwMode="auto">
            <a:xfrm>
              <a:off x="3723"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55" name="Line 64"/>
            <p:cNvSpPr>
              <a:spLocks noChangeShapeType="1"/>
            </p:cNvSpPr>
            <p:nvPr/>
          </p:nvSpPr>
          <p:spPr bwMode="auto">
            <a:xfrm>
              <a:off x="3723"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56" name="Line 65"/>
            <p:cNvSpPr>
              <a:spLocks noChangeShapeType="1"/>
            </p:cNvSpPr>
            <p:nvPr/>
          </p:nvSpPr>
          <p:spPr bwMode="auto">
            <a:xfrm>
              <a:off x="3832"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57" name="Line 66"/>
            <p:cNvSpPr>
              <a:spLocks noChangeShapeType="1"/>
            </p:cNvSpPr>
            <p:nvPr/>
          </p:nvSpPr>
          <p:spPr bwMode="auto">
            <a:xfrm>
              <a:off x="3832"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58" name="Line 67"/>
            <p:cNvSpPr>
              <a:spLocks noChangeShapeType="1"/>
            </p:cNvSpPr>
            <p:nvPr/>
          </p:nvSpPr>
          <p:spPr bwMode="auto">
            <a:xfrm>
              <a:off x="3946"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59" name="Line 68"/>
            <p:cNvSpPr>
              <a:spLocks noChangeShapeType="1"/>
            </p:cNvSpPr>
            <p:nvPr/>
          </p:nvSpPr>
          <p:spPr bwMode="auto">
            <a:xfrm>
              <a:off x="3946"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60" name="Line 69"/>
            <p:cNvSpPr>
              <a:spLocks noChangeShapeType="1"/>
            </p:cNvSpPr>
            <p:nvPr/>
          </p:nvSpPr>
          <p:spPr bwMode="auto">
            <a:xfrm>
              <a:off x="4062" y="819"/>
              <a:ext cx="1"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61" name="Line 70"/>
            <p:cNvSpPr>
              <a:spLocks noChangeShapeType="1"/>
            </p:cNvSpPr>
            <p:nvPr/>
          </p:nvSpPr>
          <p:spPr bwMode="auto">
            <a:xfrm>
              <a:off x="4062" y="3654"/>
              <a:ext cx="1"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62" name="Rectangle 71"/>
            <p:cNvSpPr>
              <a:spLocks noChangeArrowheads="1"/>
            </p:cNvSpPr>
            <p:nvPr/>
          </p:nvSpPr>
          <p:spPr bwMode="auto">
            <a:xfrm>
              <a:off x="3943" y="3748"/>
              <a:ext cx="28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306.0</a:t>
              </a:r>
              <a:endParaRPr lang="en-US" altLang="it-IT" sz="1600">
                <a:latin typeface="Helvetica" panose="020B0604020202020204" pitchFamily="34" charset="0"/>
              </a:endParaRPr>
            </a:p>
          </p:txBody>
        </p:sp>
        <p:sp>
          <p:nvSpPr>
            <p:cNvPr id="59463" name="Line 72"/>
            <p:cNvSpPr>
              <a:spLocks noChangeShapeType="1"/>
            </p:cNvSpPr>
            <p:nvPr/>
          </p:nvSpPr>
          <p:spPr bwMode="auto">
            <a:xfrm>
              <a:off x="4171"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64" name="Line 73"/>
            <p:cNvSpPr>
              <a:spLocks noChangeShapeType="1"/>
            </p:cNvSpPr>
            <p:nvPr/>
          </p:nvSpPr>
          <p:spPr bwMode="auto">
            <a:xfrm>
              <a:off x="4171"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65" name="Line 74"/>
            <p:cNvSpPr>
              <a:spLocks noChangeShapeType="1"/>
            </p:cNvSpPr>
            <p:nvPr/>
          </p:nvSpPr>
          <p:spPr bwMode="auto">
            <a:xfrm>
              <a:off x="4286" y="819"/>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66" name="Line 75"/>
            <p:cNvSpPr>
              <a:spLocks noChangeShapeType="1"/>
            </p:cNvSpPr>
            <p:nvPr/>
          </p:nvSpPr>
          <p:spPr bwMode="auto">
            <a:xfrm>
              <a:off x="4286" y="3686"/>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67" name="Line 76"/>
            <p:cNvSpPr>
              <a:spLocks noChangeShapeType="1"/>
            </p:cNvSpPr>
            <p:nvPr/>
          </p:nvSpPr>
          <p:spPr bwMode="auto">
            <a:xfrm>
              <a:off x="4395" y="819"/>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68" name="Line 77"/>
            <p:cNvSpPr>
              <a:spLocks noChangeShapeType="1"/>
            </p:cNvSpPr>
            <p:nvPr/>
          </p:nvSpPr>
          <p:spPr bwMode="auto">
            <a:xfrm>
              <a:off x="4395" y="3686"/>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69" name="Line 78"/>
            <p:cNvSpPr>
              <a:spLocks noChangeShapeType="1"/>
            </p:cNvSpPr>
            <p:nvPr/>
          </p:nvSpPr>
          <p:spPr bwMode="auto">
            <a:xfrm>
              <a:off x="4510"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70" name="Line 79"/>
            <p:cNvSpPr>
              <a:spLocks noChangeShapeType="1"/>
            </p:cNvSpPr>
            <p:nvPr/>
          </p:nvSpPr>
          <p:spPr bwMode="auto">
            <a:xfrm>
              <a:off x="4510"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71" name="Line 80"/>
            <p:cNvSpPr>
              <a:spLocks noChangeShapeType="1"/>
            </p:cNvSpPr>
            <p:nvPr/>
          </p:nvSpPr>
          <p:spPr bwMode="auto">
            <a:xfrm>
              <a:off x="4625" y="819"/>
              <a:ext cx="2"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72" name="Line 81"/>
            <p:cNvSpPr>
              <a:spLocks noChangeShapeType="1"/>
            </p:cNvSpPr>
            <p:nvPr/>
          </p:nvSpPr>
          <p:spPr bwMode="auto">
            <a:xfrm>
              <a:off x="4625" y="3654"/>
              <a:ext cx="2"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73" name="Rectangle 82"/>
            <p:cNvSpPr>
              <a:spLocks noChangeArrowheads="1"/>
            </p:cNvSpPr>
            <p:nvPr/>
          </p:nvSpPr>
          <p:spPr bwMode="auto">
            <a:xfrm>
              <a:off x="4506" y="3748"/>
              <a:ext cx="28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305.5</a:t>
              </a:r>
              <a:endParaRPr lang="en-US" altLang="it-IT" sz="1600">
                <a:latin typeface="Helvetica" panose="020B0604020202020204" pitchFamily="34" charset="0"/>
              </a:endParaRPr>
            </a:p>
          </p:txBody>
        </p:sp>
        <p:sp>
          <p:nvSpPr>
            <p:cNvPr id="59474" name="Line 83"/>
            <p:cNvSpPr>
              <a:spLocks noChangeShapeType="1"/>
            </p:cNvSpPr>
            <p:nvPr/>
          </p:nvSpPr>
          <p:spPr bwMode="auto">
            <a:xfrm>
              <a:off x="4734"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75" name="Line 84"/>
            <p:cNvSpPr>
              <a:spLocks noChangeShapeType="1"/>
            </p:cNvSpPr>
            <p:nvPr/>
          </p:nvSpPr>
          <p:spPr bwMode="auto">
            <a:xfrm>
              <a:off x="4734"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76" name="Line 85"/>
            <p:cNvSpPr>
              <a:spLocks noChangeShapeType="1"/>
            </p:cNvSpPr>
            <p:nvPr/>
          </p:nvSpPr>
          <p:spPr bwMode="auto">
            <a:xfrm>
              <a:off x="4850" y="819"/>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77" name="Line 86"/>
            <p:cNvSpPr>
              <a:spLocks noChangeShapeType="1"/>
            </p:cNvSpPr>
            <p:nvPr/>
          </p:nvSpPr>
          <p:spPr bwMode="auto">
            <a:xfrm>
              <a:off x="4850" y="3686"/>
              <a:ext cx="0"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78" name="Line 87"/>
            <p:cNvSpPr>
              <a:spLocks noChangeShapeType="1"/>
            </p:cNvSpPr>
            <p:nvPr/>
          </p:nvSpPr>
          <p:spPr bwMode="auto">
            <a:xfrm>
              <a:off x="4964"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79" name="Line 88"/>
            <p:cNvSpPr>
              <a:spLocks noChangeShapeType="1"/>
            </p:cNvSpPr>
            <p:nvPr/>
          </p:nvSpPr>
          <p:spPr bwMode="auto">
            <a:xfrm>
              <a:off x="4964"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80" name="Line 89"/>
            <p:cNvSpPr>
              <a:spLocks noChangeShapeType="1"/>
            </p:cNvSpPr>
            <p:nvPr/>
          </p:nvSpPr>
          <p:spPr bwMode="auto">
            <a:xfrm>
              <a:off x="5073" y="819"/>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81" name="Line 90"/>
            <p:cNvSpPr>
              <a:spLocks noChangeShapeType="1"/>
            </p:cNvSpPr>
            <p:nvPr/>
          </p:nvSpPr>
          <p:spPr bwMode="auto">
            <a:xfrm>
              <a:off x="5073" y="3686"/>
              <a:ext cx="1" cy="2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82" name="Line 91"/>
            <p:cNvSpPr>
              <a:spLocks noChangeShapeType="1"/>
            </p:cNvSpPr>
            <p:nvPr/>
          </p:nvSpPr>
          <p:spPr bwMode="auto">
            <a:xfrm>
              <a:off x="5189" y="819"/>
              <a:ext cx="1"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83" name="Line 92"/>
            <p:cNvSpPr>
              <a:spLocks noChangeShapeType="1"/>
            </p:cNvSpPr>
            <p:nvPr/>
          </p:nvSpPr>
          <p:spPr bwMode="auto">
            <a:xfrm>
              <a:off x="5189" y="3654"/>
              <a:ext cx="1" cy="5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484" name="Rectangle 93"/>
            <p:cNvSpPr>
              <a:spLocks noChangeArrowheads="1"/>
            </p:cNvSpPr>
            <p:nvPr/>
          </p:nvSpPr>
          <p:spPr bwMode="auto">
            <a:xfrm>
              <a:off x="5071" y="3748"/>
              <a:ext cx="28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305.0</a:t>
              </a:r>
              <a:endParaRPr lang="en-US" altLang="it-IT" sz="1600">
                <a:latin typeface="Helvetica" panose="020B0604020202020204" pitchFamily="34" charset="0"/>
              </a:endParaRPr>
            </a:p>
          </p:txBody>
        </p:sp>
        <p:sp>
          <p:nvSpPr>
            <p:cNvPr id="59485" name="Rectangle 94"/>
            <p:cNvSpPr>
              <a:spLocks noChangeArrowheads="1"/>
            </p:cNvSpPr>
            <p:nvPr/>
          </p:nvSpPr>
          <p:spPr bwMode="auto">
            <a:xfrm>
              <a:off x="2730" y="3921"/>
              <a:ext cx="107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Binding Energy [eV]</a:t>
              </a:r>
              <a:endParaRPr lang="en-US" altLang="it-IT" sz="1600">
                <a:latin typeface="Helvetica" panose="020B0604020202020204" pitchFamily="34" charset="0"/>
              </a:endParaRPr>
            </a:p>
          </p:txBody>
        </p:sp>
        <p:grpSp>
          <p:nvGrpSpPr>
            <p:cNvPr id="59486" name="Group 95"/>
            <p:cNvGrpSpPr>
              <a:grpSpLocks/>
            </p:cNvGrpSpPr>
            <p:nvPr/>
          </p:nvGrpSpPr>
          <p:grpSpPr bwMode="auto">
            <a:xfrm>
              <a:off x="1218" y="1199"/>
              <a:ext cx="3631" cy="2429"/>
              <a:chOff x="1012" y="684"/>
              <a:chExt cx="4024" cy="3016"/>
            </a:xfrm>
          </p:grpSpPr>
          <p:sp>
            <p:nvSpPr>
              <p:cNvPr id="59527" name="Oval 96"/>
              <p:cNvSpPr>
                <a:spLocks noChangeArrowheads="1"/>
              </p:cNvSpPr>
              <p:nvPr/>
            </p:nvSpPr>
            <p:spPr bwMode="auto">
              <a:xfrm>
                <a:off x="1012" y="319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28" name="Oval 97"/>
              <p:cNvSpPr>
                <a:spLocks noChangeArrowheads="1"/>
              </p:cNvSpPr>
              <p:nvPr/>
            </p:nvSpPr>
            <p:spPr bwMode="auto">
              <a:xfrm>
                <a:off x="1036" y="318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29" name="Oval 98"/>
              <p:cNvSpPr>
                <a:spLocks noChangeArrowheads="1"/>
              </p:cNvSpPr>
              <p:nvPr/>
            </p:nvSpPr>
            <p:spPr bwMode="auto">
              <a:xfrm>
                <a:off x="1052" y="319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30" name="Oval 99"/>
              <p:cNvSpPr>
                <a:spLocks noChangeArrowheads="1"/>
              </p:cNvSpPr>
              <p:nvPr/>
            </p:nvSpPr>
            <p:spPr bwMode="auto">
              <a:xfrm>
                <a:off x="1076" y="318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31" name="Oval 100"/>
              <p:cNvSpPr>
                <a:spLocks noChangeArrowheads="1"/>
              </p:cNvSpPr>
              <p:nvPr/>
            </p:nvSpPr>
            <p:spPr bwMode="auto">
              <a:xfrm>
                <a:off x="1092" y="319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32" name="Oval 101"/>
              <p:cNvSpPr>
                <a:spLocks noChangeArrowheads="1"/>
              </p:cNvSpPr>
              <p:nvPr/>
            </p:nvSpPr>
            <p:spPr bwMode="auto">
              <a:xfrm>
                <a:off x="1116" y="318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33" name="Oval 102"/>
              <p:cNvSpPr>
                <a:spLocks noChangeArrowheads="1"/>
              </p:cNvSpPr>
              <p:nvPr/>
            </p:nvSpPr>
            <p:spPr bwMode="auto">
              <a:xfrm>
                <a:off x="1132" y="31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34" name="Oval 103"/>
              <p:cNvSpPr>
                <a:spLocks noChangeArrowheads="1"/>
              </p:cNvSpPr>
              <p:nvPr/>
            </p:nvSpPr>
            <p:spPr bwMode="auto">
              <a:xfrm>
                <a:off x="1156" y="31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35" name="Oval 104"/>
              <p:cNvSpPr>
                <a:spLocks noChangeArrowheads="1"/>
              </p:cNvSpPr>
              <p:nvPr/>
            </p:nvSpPr>
            <p:spPr bwMode="auto">
              <a:xfrm>
                <a:off x="1172" y="31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36" name="Oval 105"/>
              <p:cNvSpPr>
                <a:spLocks noChangeArrowheads="1"/>
              </p:cNvSpPr>
              <p:nvPr/>
            </p:nvSpPr>
            <p:spPr bwMode="auto">
              <a:xfrm>
                <a:off x="1196" y="315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37" name="Oval 106"/>
              <p:cNvSpPr>
                <a:spLocks noChangeArrowheads="1"/>
              </p:cNvSpPr>
              <p:nvPr/>
            </p:nvSpPr>
            <p:spPr bwMode="auto">
              <a:xfrm>
                <a:off x="1212" y="31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38" name="Oval 107"/>
              <p:cNvSpPr>
                <a:spLocks noChangeArrowheads="1"/>
              </p:cNvSpPr>
              <p:nvPr/>
            </p:nvSpPr>
            <p:spPr bwMode="auto">
              <a:xfrm>
                <a:off x="1236" y="315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39" name="Oval 108"/>
              <p:cNvSpPr>
                <a:spLocks noChangeArrowheads="1"/>
              </p:cNvSpPr>
              <p:nvPr/>
            </p:nvSpPr>
            <p:spPr bwMode="auto">
              <a:xfrm>
                <a:off x="1252" y="31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40" name="Oval 109"/>
              <p:cNvSpPr>
                <a:spLocks noChangeArrowheads="1"/>
              </p:cNvSpPr>
              <p:nvPr/>
            </p:nvSpPr>
            <p:spPr bwMode="auto">
              <a:xfrm>
                <a:off x="1276" y="31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41" name="Oval 110"/>
              <p:cNvSpPr>
                <a:spLocks noChangeArrowheads="1"/>
              </p:cNvSpPr>
              <p:nvPr/>
            </p:nvSpPr>
            <p:spPr bwMode="auto">
              <a:xfrm>
                <a:off x="1292" y="31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42" name="Oval 111"/>
              <p:cNvSpPr>
                <a:spLocks noChangeArrowheads="1"/>
              </p:cNvSpPr>
              <p:nvPr/>
            </p:nvSpPr>
            <p:spPr bwMode="auto">
              <a:xfrm>
                <a:off x="1316" y="31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43" name="Oval 112"/>
              <p:cNvSpPr>
                <a:spLocks noChangeArrowheads="1"/>
              </p:cNvSpPr>
              <p:nvPr/>
            </p:nvSpPr>
            <p:spPr bwMode="auto">
              <a:xfrm>
                <a:off x="1332" y="313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44" name="Oval 113"/>
              <p:cNvSpPr>
                <a:spLocks noChangeArrowheads="1"/>
              </p:cNvSpPr>
              <p:nvPr/>
            </p:nvSpPr>
            <p:spPr bwMode="auto">
              <a:xfrm>
                <a:off x="1356" y="312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45" name="Oval 114"/>
              <p:cNvSpPr>
                <a:spLocks noChangeArrowheads="1"/>
              </p:cNvSpPr>
              <p:nvPr/>
            </p:nvSpPr>
            <p:spPr bwMode="auto">
              <a:xfrm>
                <a:off x="1372" y="312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46" name="Oval 115"/>
              <p:cNvSpPr>
                <a:spLocks noChangeArrowheads="1"/>
              </p:cNvSpPr>
              <p:nvPr/>
            </p:nvSpPr>
            <p:spPr bwMode="auto">
              <a:xfrm>
                <a:off x="1396" y="312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47" name="Oval 116"/>
              <p:cNvSpPr>
                <a:spLocks noChangeArrowheads="1"/>
              </p:cNvSpPr>
              <p:nvPr/>
            </p:nvSpPr>
            <p:spPr bwMode="auto">
              <a:xfrm>
                <a:off x="1412" y="310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48" name="Oval 117"/>
              <p:cNvSpPr>
                <a:spLocks noChangeArrowheads="1"/>
              </p:cNvSpPr>
              <p:nvPr/>
            </p:nvSpPr>
            <p:spPr bwMode="auto">
              <a:xfrm>
                <a:off x="1436" y="311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49" name="Oval 118"/>
              <p:cNvSpPr>
                <a:spLocks noChangeArrowheads="1"/>
              </p:cNvSpPr>
              <p:nvPr/>
            </p:nvSpPr>
            <p:spPr bwMode="auto">
              <a:xfrm>
                <a:off x="1452" y="309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50" name="Oval 119"/>
              <p:cNvSpPr>
                <a:spLocks noChangeArrowheads="1"/>
              </p:cNvSpPr>
              <p:nvPr/>
            </p:nvSpPr>
            <p:spPr bwMode="auto">
              <a:xfrm>
                <a:off x="1476" y="31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51" name="Oval 120"/>
              <p:cNvSpPr>
                <a:spLocks noChangeArrowheads="1"/>
              </p:cNvSpPr>
              <p:nvPr/>
            </p:nvSpPr>
            <p:spPr bwMode="auto">
              <a:xfrm>
                <a:off x="1492" y="31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52" name="Oval 121"/>
              <p:cNvSpPr>
                <a:spLocks noChangeArrowheads="1"/>
              </p:cNvSpPr>
              <p:nvPr/>
            </p:nvSpPr>
            <p:spPr bwMode="auto">
              <a:xfrm>
                <a:off x="1516" y="31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53" name="Oval 122"/>
              <p:cNvSpPr>
                <a:spLocks noChangeArrowheads="1"/>
              </p:cNvSpPr>
              <p:nvPr/>
            </p:nvSpPr>
            <p:spPr bwMode="auto">
              <a:xfrm>
                <a:off x="1532" y="31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54" name="Oval 123"/>
              <p:cNvSpPr>
                <a:spLocks noChangeArrowheads="1"/>
              </p:cNvSpPr>
              <p:nvPr/>
            </p:nvSpPr>
            <p:spPr bwMode="auto">
              <a:xfrm>
                <a:off x="1556" y="307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55" name="Oval 124"/>
              <p:cNvSpPr>
                <a:spLocks noChangeArrowheads="1"/>
              </p:cNvSpPr>
              <p:nvPr/>
            </p:nvSpPr>
            <p:spPr bwMode="auto">
              <a:xfrm>
                <a:off x="1572" y="306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56" name="Oval 125"/>
              <p:cNvSpPr>
                <a:spLocks noChangeArrowheads="1"/>
              </p:cNvSpPr>
              <p:nvPr/>
            </p:nvSpPr>
            <p:spPr bwMode="auto">
              <a:xfrm>
                <a:off x="1596" y="305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57" name="Oval 126"/>
              <p:cNvSpPr>
                <a:spLocks noChangeArrowheads="1"/>
              </p:cNvSpPr>
              <p:nvPr/>
            </p:nvSpPr>
            <p:spPr bwMode="auto">
              <a:xfrm>
                <a:off x="1612" y="306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58" name="Oval 127"/>
              <p:cNvSpPr>
                <a:spLocks noChangeArrowheads="1"/>
              </p:cNvSpPr>
              <p:nvPr/>
            </p:nvSpPr>
            <p:spPr bwMode="auto">
              <a:xfrm>
                <a:off x="1636" y="305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59" name="Oval 128"/>
              <p:cNvSpPr>
                <a:spLocks noChangeArrowheads="1"/>
              </p:cNvSpPr>
              <p:nvPr/>
            </p:nvSpPr>
            <p:spPr bwMode="auto">
              <a:xfrm>
                <a:off x="1652" y="305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60" name="Oval 129"/>
              <p:cNvSpPr>
                <a:spLocks noChangeArrowheads="1"/>
              </p:cNvSpPr>
              <p:nvPr/>
            </p:nvSpPr>
            <p:spPr bwMode="auto">
              <a:xfrm>
                <a:off x="1676" y="303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61" name="Oval 130"/>
              <p:cNvSpPr>
                <a:spLocks noChangeArrowheads="1"/>
              </p:cNvSpPr>
              <p:nvPr/>
            </p:nvSpPr>
            <p:spPr bwMode="auto">
              <a:xfrm>
                <a:off x="1692" y="302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62" name="Oval 131"/>
              <p:cNvSpPr>
                <a:spLocks noChangeArrowheads="1"/>
              </p:cNvSpPr>
              <p:nvPr/>
            </p:nvSpPr>
            <p:spPr bwMode="auto">
              <a:xfrm>
                <a:off x="1716" y="302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63" name="Oval 132"/>
              <p:cNvSpPr>
                <a:spLocks noChangeArrowheads="1"/>
              </p:cNvSpPr>
              <p:nvPr/>
            </p:nvSpPr>
            <p:spPr bwMode="auto">
              <a:xfrm>
                <a:off x="1732" y="300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64" name="Oval 133"/>
              <p:cNvSpPr>
                <a:spLocks noChangeArrowheads="1"/>
              </p:cNvSpPr>
              <p:nvPr/>
            </p:nvSpPr>
            <p:spPr bwMode="auto">
              <a:xfrm>
                <a:off x="1756" y="299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65" name="Oval 134"/>
              <p:cNvSpPr>
                <a:spLocks noChangeArrowheads="1"/>
              </p:cNvSpPr>
              <p:nvPr/>
            </p:nvSpPr>
            <p:spPr bwMode="auto">
              <a:xfrm>
                <a:off x="1772" y="299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66" name="Oval 135"/>
              <p:cNvSpPr>
                <a:spLocks noChangeArrowheads="1"/>
              </p:cNvSpPr>
              <p:nvPr/>
            </p:nvSpPr>
            <p:spPr bwMode="auto">
              <a:xfrm>
                <a:off x="1796" y="298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67" name="Oval 136"/>
              <p:cNvSpPr>
                <a:spLocks noChangeArrowheads="1"/>
              </p:cNvSpPr>
              <p:nvPr/>
            </p:nvSpPr>
            <p:spPr bwMode="auto">
              <a:xfrm>
                <a:off x="1812" y="298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68" name="Oval 137"/>
              <p:cNvSpPr>
                <a:spLocks noChangeArrowheads="1"/>
              </p:cNvSpPr>
              <p:nvPr/>
            </p:nvSpPr>
            <p:spPr bwMode="auto">
              <a:xfrm>
                <a:off x="1836" y="296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69" name="Oval 138"/>
              <p:cNvSpPr>
                <a:spLocks noChangeArrowheads="1"/>
              </p:cNvSpPr>
              <p:nvPr/>
            </p:nvSpPr>
            <p:spPr bwMode="auto">
              <a:xfrm>
                <a:off x="1852" y="296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70" name="Oval 139"/>
              <p:cNvSpPr>
                <a:spLocks noChangeArrowheads="1"/>
              </p:cNvSpPr>
              <p:nvPr/>
            </p:nvSpPr>
            <p:spPr bwMode="auto">
              <a:xfrm>
                <a:off x="1876" y="29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71" name="Oval 140"/>
              <p:cNvSpPr>
                <a:spLocks noChangeArrowheads="1"/>
              </p:cNvSpPr>
              <p:nvPr/>
            </p:nvSpPr>
            <p:spPr bwMode="auto">
              <a:xfrm>
                <a:off x="1892" y="29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72" name="Oval 141"/>
              <p:cNvSpPr>
                <a:spLocks noChangeArrowheads="1"/>
              </p:cNvSpPr>
              <p:nvPr/>
            </p:nvSpPr>
            <p:spPr bwMode="auto">
              <a:xfrm>
                <a:off x="1916" y="293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73" name="Oval 142"/>
              <p:cNvSpPr>
                <a:spLocks noChangeArrowheads="1"/>
              </p:cNvSpPr>
              <p:nvPr/>
            </p:nvSpPr>
            <p:spPr bwMode="auto">
              <a:xfrm>
                <a:off x="1932" y="291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74" name="Oval 143"/>
              <p:cNvSpPr>
                <a:spLocks noChangeArrowheads="1"/>
              </p:cNvSpPr>
              <p:nvPr/>
            </p:nvSpPr>
            <p:spPr bwMode="auto">
              <a:xfrm>
                <a:off x="1956" y="290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75" name="Oval 144"/>
              <p:cNvSpPr>
                <a:spLocks noChangeArrowheads="1"/>
              </p:cNvSpPr>
              <p:nvPr/>
            </p:nvSpPr>
            <p:spPr bwMode="auto">
              <a:xfrm>
                <a:off x="1972" y="288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76" name="Oval 145"/>
              <p:cNvSpPr>
                <a:spLocks noChangeArrowheads="1"/>
              </p:cNvSpPr>
              <p:nvPr/>
            </p:nvSpPr>
            <p:spPr bwMode="auto">
              <a:xfrm>
                <a:off x="1996" y="286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77" name="Oval 146"/>
              <p:cNvSpPr>
                <a:spLocks noChangeArrowheads="1"/>
              </p:cNvSpPr>
              <p:nvPr/>
            </p:nvSpPr>
            <p:spPr bwMode="auto">
              <a:xfrm>
                <a:off x="2012" y="285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78" name="Oval 147"/>
              <p:cNvSpPr>
                <a:spLocks noChangeArrowheads="1"/>
              </p:cNvSpPr>
              <p:nvPr/>
            </p:nvSpPr>
            <p:spPr bwMode="auto">
              <a:xfrm>
                <a:off x="2036" y="283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79" name="Oval 148"/>
              <p:cNvSpPr>
                <a:spLocks noChangeArrowheads="1"/>
              </p:cNvSpPr>
              <p:nvPr/>
            </p:nvSpPr>
            <p:spPr bwMode="auto">
              <a:xfrm>
                <a:off x="2052" y="282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80" name="Oval 149"/>
              <p:cNvSpPr>
                <a:spLocks noChangeArrowheads="1"/>
              </p:cNvSpPr>
              <p:nvPr/>
            </p:nvSpPr>
            <p:spPr bwMode="auto">
              <a:xfrm>
                <a:off x="2076" y="279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81" name="Oval 150"/>
              <p:cNvSpPr>
                <a:spLocks noChangeArrowheads="1"/>
              </p:cNvSpPr>
              <p:nvPr/>
            </p:nvSpPr>
            <p:spPr bwMode="auto">
              <a:xfrm>
                <a:off x="2092" y="278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82" name="Oval 151"/>
              <p:cNvSpPr>
                <a:spLocks noChangeArrowheads="1"/>
              </p:cNvSpPr>
              <p:nvPr/>
            </p:nvSpPr>
            <p:spPr bwMode="auto">
              <a:xfrm>
                <a:off x="2116" y="278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83" name="Oval 152"/>
              <p:cNvSpPr>
                <a:spLocks noChangeArrowheads="1"/>
              </p:cNvSpPr>
              <p:nvPr/>
            </p:nvSpPr>
            <p:spPr bwMode="auto">
              <a:xfrm>
                <a:off x="2132" y="276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84" name="Oval 153"/>
              <p:cNvSpPr>
                <a:spLocks noChangeArrowheads="1"/>
              </p:cNvSpPr>
              <p:nvPr/>
            </p:nvSpPr>
            <p:spPr bwMode="auto">
              <a:xfrm>
                <a:off x="2156" y="272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85" name="Oval 154"/>
              <p:cNvSpPr>
                <a:spLocks noChangeArrowheads="1"/>
              </p:cNvSpPr>
              <p:nvPr/>
            </p:nvSpPr>
            <p:spPr bwMode="auto">
              <a:xfrm>
                <a:off x="2172" y="274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86" name="Oval 155"/>
              <p:cNvSpPr>
                <a:spLocks noChangeArrowheads="1"/>
              </p:cNvSpPr>
              <p:nvPr/>
            </p:nvSpPr>
            <p:spPr bwMode="auto">
              <a:xfrm>
                <a:off x="2196" y="27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87" name="Oval 156"/>
              <p:cNvSpPr>
                <a:spLocks noChangeArrowheads="1"/>
              </p:cNvSpPr>
              <p:nvPr/>
            </p:nvSpPr>
            <p:spPr bwMode="auto">
              <a:xfrm>
                <a:off x="2212" y="268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88" name="Oval 157"/>
              <p:cNvSpPr>
                <a:spLocks noChangeArrowheads="1"/>
              </p:cNvSpPr>
              <p:nvPr/>
            </p:nvSpPr>
            <p:spPr bwMode="auto">
              <a:xfrm>
                <a:off x="2236" y="263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89" name="Oval 158"/>
              <p:cNvSpPr>
                <a:spLocks noChangeArrowheads="1"/>
              </p:cNvSpPr>
              <p:nvPr/>
            </p:nvSpPr>
            <p:spPr bwMode="auto">
              <a:xfrm>
                <a:off x="2252" y="262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90" name="Oval 159"/>
              <p:cNvSpPr>
                <a:spLocks noChangeArrowheads="1"/>
              </p:cNvSpPr>
              <p:nvPr/>
            </p:nvSpPr>
            <p:spPr bwMode="auto">
              <a:xfrm>
                <a:off x="2276" y="260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91" name="Oval 160"/>
              <p:cNvSpPr>
                <a:spLocks noChangeArrowheads="1"/>
              </p:cNvSpPr>
              <p:nvPr/>
            </p:nvSpPr>
            <p:spPr bwMode="auto">
              <a:xfrm>
                <a:off x="2292" y="256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92" name="Oval 161"/>
              <p:cNvSpPr>
                <a:spLocks noChangeArrowheads="1"/>
              </p:cNvSpPr>
              <p:nvPr/>
            </p:nvSpPr>
            <p:spPr bwMode="auto">
              <a:xfrm>
                <a:off x="2316" y="254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93" name="Oval 162"/>
              <p:cNvSpPr>
                <a:spLocks noChangeArrowheads="1"/>
              </p:cNvSpPr>
              <p:nvPr/>
            </p:nvSpPr>
            <p:spPr bwMode="auto">
              <a:xfrm>
                <a:off x="2332" y="250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94" name="Oval 163"/>
              <p:cNvSpPr>
                <a:spLocks noChangeArrowheads="1"/>
              </p:cNvSpPr>
              <p:nvPr/>
            </p:nvSpPr>
            <p:spPr bwMode="auto">
              <a:xfrm>
                <a:off x="2356" y="244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95" name="Oval 164"/>
              <p:cNvSpPr>
                <a:spLocks noChangeArrowheads="1"/>
              </p:cNvSpPr>
              <p:nvPr/>
            </p:nvSpPr>
            <p:spPr bwMode="auto">
              <a:xfrm>
                <a:off x="2372" y="238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96" name="Oval 165"/>
              <p:cNvSpPr>
                <a:spLocks noChangeArrowheads="1"/>
              </p:cNvSpPr>
              <p:nvPr/>
            </p:nvSpPr>
            <p:spPr bwMode="auto">
              <a:xfrm>
                <a:off x="2396" y="234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97" name="Oval 166"/>
              <p:cNvSpPr>
                <a:spLocks noChangeArrowheads="1"/>
              </p:cNvSpPr>
              <p:nvPr/>
            </p:nvSpPr>
            <p:spPr bwMode="auto">
              <a:xfrm>
                <a:off x="2412" y="229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98" name="Oval 167"/>
              <p:cNvSpPr>
                <a:spLocks noChangeArrowheads="1"/>
              </p:cNvSpPr>
              <p:nvPr/>
            </p:nvSpPr>
            <p:spPr bwMode="auto">
              <a:xfrm>
                <a:off x="2436" y="220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99" name="Oval 168"/>
              <p:cNvSpPr>
                <a:spLocks noChangeArrowheads="1"/>
              </p:cNvSpPr>
              <p:nvPr/>
            </p:nvSpPr>
            <p:spPr bwMode="auto">
              <a:xfrm>
                <a:off x="2452" y="21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00" name="Oval 169"/>
              <p:cNvSpPr>
                <a:spLocks noChangeArrowheads="1"/>
              </p:cNvSpPr>
              <p:nvPr/>
            </p:nvSpPr>
            <p:spPr bwMode="auto">
              <a:xfrm>
                <a:off x="2476" y="206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01" name="Oval 170"/>
              <p:cNvSpPr>
                <a:spLocks noChangeArrowheads="1"/>
              </p:cNvSpPr>
              <p:nvPr/>
            </p:nvSpPr>
            <p:spPr bwMode="auto">
              <a:xfrm>
                <a:off x="2492" y="191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02" name="Oval 171"/>
              <p:cNvSpPr>
                <a:spLocks noChangeArrowheads="1"/>
              </p:cNvSpPr>
              <p:nvPr/>
            </p:nvSpPr>
            <p:spPr bwMode="auto">
              <a:xfrm>
                <a:off x="2516" y="180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03" name="Oval 172"/>
              <p:cNvSpPr>
                <a:spLocks noChangeArrowheads="1"/>
              </p:cNvSpPr>
              <p:nvPr/>
            </p:nvSpPr>
            <p:spPr bwMode="auto">
              <a:xfrm>
                <a:off x="2532" y="167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04" name="Oval 173"/>
              <p:cNvSpPr>
                <a:spLocks noChangeArrowheads="1"/>
              </p:cNvSpPr>
              <p:nvPr/>
            </p:nvSpPr>
            <p:spPr bwMode="auto">
              <a:xfrm>
                <a:off x="2556" y="150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05" name="Oval 174"/>
              <p:cNvSpPr>
                <a:spLocks noChangeArrowheads="1"/>
              </p:cNvSpPr>
              <p:nvPr/>
            </p:nvSpPr>
            <p:spPr bwMode="auto">
              <a:xfrm>
                <a:off x="2572" y="135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06" name="Oval 175"/>
              <p:cNvSpPr>
                <a:spLocks noChangeArrowheads="1"/>
              </p:cNvSpPr>
              <p:nvPr/>
            </p:nvSpPr>
            <p:spPr bwMode="auto">
              <a:xfrm>
                <a:off x="2596" y="119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07" name="Oval 176"/>
              <p:cNvSpPr>
                <a:spLocks noChangeArrowheads="1"/>
              </p:cNvSpPr>
              <p:nvPr/>
            </p:nvSpPr>
            <p:spPr bwMode="auto">
              <a:xfrm>
                <a:off x="2612" y="103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08" name="Oval 177"/>
              <p:cNvSpPr>
                <a:spLocks noChangeArrowheads="1"/>
              </p:cNvSpPr>
              <p:nvPr/>
            </p:nvSpPr>
            <p:spPr bwMode="auto">
              <a:xfrm>
                <a:off x="2636" y="9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09" name="Oval 178"/>
              <p:cNvSpPr>
                <a:spLocks noChangeArrowheads="1"/>
              </p:cNvSpPr>
              <p:nvPr/>
            </p:nvSpPr>
            <p:spPr bwMode="auto">
              <a:xfrm>
                <a:off x="2652" y="7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10" name="Oval 179"/>
              <p:cNvSpPr>
                <a:spLocks noChangeArrowheads="1"/>
              </p:cNvSpPr>
              <p:nvPr/>
            </p:nvSpPr>
            <p:spPr bwMode="auto">
              <a:xfrm>
                <a:off x="2676" y="71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11" name="Oval 180"/>
              <p:cNvSpPr>
                <a:spLocks noChangeArrowheads="1"/>
              </p:cNvSpPr>
              <p:nvPr/>
            </p:nvSpPr>
            <p:spPr bwMode="auto">
              <a:xfrm>
                <a:off x="2692" y="68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12" name="Oval 181"/>
              <p:cNvSpPr>
                <a:spLocks noChangeArrowheads="1"/>
              </p:cNvSpPr>
              <p:nvPr/>
            </p:nvSpPr>
            <p:spPr bwMode="auto">
              <a:xfrm>
                <a:off x="2716" y="74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13" name="Oval 182"/>
              <p:cNvSpPr>
                <a:spLocks noChangeArrowheads="1"/>
              </p:cNvSpPr>
              <p:nvPr/>
            </p:nvSpPr>
            <p:spPr bwMode="auto">
              <a:xfrm>
                <a:off x="2732" y="83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14" name="Oval 183"/>
              <p:cNvSpPr>
                <a:spLocks noChangeArrowheads="1"/>
              </p:cNvSpPr>
              <p:nvPr/>
            </p:nvSpPr>
            <p:spPr bwMode="auto">
              <a:xfrm>
                <a:off x="2756" y="9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15" name="Oval 184"/>
              <p:cNvSpPr>
                <a:spLocks noChangeArrowheads="1"/>
              </p:cNvSpPr>
              <p:nvPr/>
            </p:nvSpPr>
            <p:spPr bwMode="auto">
              <a:xfrm>
                <a:off x="2772" y="98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16" name="Oval 185"/>
              <p:cNvSpPr>
                <a:spLocks noChangeArrowheads="1"/>
              </p:cNvSpPr>
              <p:nvPr/>
            </p:nvSpPr>
            <p:spPr bwMode="auto">
              <a:xfrm>
                <a:off x="2796" y="11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17" name="Oval 186"/>
              <p:cNvSpPr>
                <a:spLocks noChangeArrowheads="1"/>
              </p:cNvSpPr>
              <p:nvPr/>
            </p:nvSpPr>
            <p:spPr bwMode="auto">
              <a:xfrm>
                <a:off x="2812" y="138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18" name="Oval 187"/>
              <p:cNvSpPr>
                <a:spLocks noChangeArrowheads="1"/>
              </p:cNvSpPr>
              <p:nvPr/>
            </p:nvSpPr>
            <p:spPr bwMode="auto">
              <a:xfrm>
                <a:off x="2836" y="152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19" name="Oval 188"/>
              <p:cNvSpPr>
                <a:spLocks noChangeArrowheads="1"/>
              </p:cNvSpPr>
              <p:nvPr/>
            </p:nvSpPr>
            <p:spPr bwMode="auto">
              <a:xfrm>
                <a:off x="2852" y="166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20" name="Oval 189"/>
              <p:cNvSpPr>
                <a:spLocks noChangeArrowheads="1"/>
              </p:cNvSpPr>
              <p:nvPr/>
            </p:nvSpPr>
            <p:spPr bwMode="auto">
              <a:xfrm>
                <a:off x="2876" y="181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21" name="Oval 190"/>
              <p:cNvSpPr>
                <a:spLocks noChangeArrowheads="1"/>
              </p:cNvSpPr>
              <p:nvPr/>
            </p:nvSpPr>
            <p:spPr bwMode="auto">
              <a:xfrm>
                <a:off x="2892" y="195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22" name="Oval 191"/>
              <p:cNvSpPr>
                <a:spLocks noChangeArrowheads="1"/>
              </p:cNvSpPr>
              <p:nvPr/>
            </p:nvSpPr>
            <p:spPr bwMode="auto">
              <a:xfrm>
                <a:off x="2916" y="209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23" name="Oval 192"/>
              <p:cNvSpPr>
                <a:spLocks noChangeArrowheads="1"/>
              </p:cNvSpPr>
              <p:nvPr/>
            </p:nvSpPr>
            <p:spPr bwMode="auto">
              <a:xfrm>
                <a:off x="2932" y="221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24" name="Oval 193"/>
              <p:cNvSpPr>
                <a:spLocks noChangeArrowheads="1"/>
              </p:cNvSpPr>
              <p:nvPr/>
            </p:nvSpPr>
            <p:spPr bwMode="auto">
              <a:xfrm>
                <a:off x="2956" y="230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25" name="Oval 194"/>
              <p:cNvSpPr>
                <a:spLocks noChangeArrowheads="1"/>
              </p:cNvSpPr>
              <p:nvPr/>
            </p:nvSpPr>
            <p:spPr bwMode="auto">
              <a:xfrm>
                <a:off x="2972" y="23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26" name="Oval 195"/>
              <p:cNvSpPr>
                <a:spLocks noChangeArrowheads="1"/>
              </p:cNvSpPr>
              <p:nvPr/>
            </p:nvSpPr>
            <p:spPr bwMode="auto">
              <a:xfrm>
                <a:off x="2996" y="243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27" name="Oval 196"/>
              <p:cNvSpPr>
                <a:spLocks noChangeArrowheads="1"/>
              </p:cNvSpPr>
              <p:nvPr/>
            </p:nvSpPr>
            <p:spPr bwMode="auto">
              <a:xfrm>
                <a:off x="3012" y="248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28" name="Oval 197"/>
              <p:cNvSpPr>
                <a:spLocks noChangeArrowheads="1"/>
              </p:cNvSpPr>
              <p:nvPr/>
            </p:nvSpPr>
            <p:spPr bwMode="auto">
              <a:xfrm>
                <a:off x="3036" y="25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29" name="Oval 198"/>
              <p:cNvSpPr>
                <a:spLocks noChangeArrowheads="1"/>
              </p:cNvSpPr>
              <p:nvPr/>
            </p:nvSpPr>
            <p:spPr bwMode="auto">
              <a:xfrm>
                <a:off x="3052" y="253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30" name="Oval 199"/>
              <p:cNvSpPr>
                <a:spLocks noChangeArrowheads="1"/>
              </p:cNvSpPr>
              <p:nvPr/>
            </p:nvSpPr>
            <p:spPr bwMode="auto">
              <a:xfrm>
                <a:off x="3076" y="256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31" name="Oval 200"/>
              <p:cNvSpPr>
                <a:spLocks noChangeArrowheads="1"/>
              </p:cNvSpPr>
              <p:nvPr/>
            </p:nvSpPr>
            <p:spPr bwMode="auto">
              <a:xfrm>
                <a:off x="3092" y="256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32" name="Oval 201"/>
              <p:cNvSpPr>
                <a:spLocks noChangeArrowheads="1"/>
              </p:cNvSpPr>
              <p:nvPr/>
            </p:nvSpPr>
            <p:spPr bwMode="auto">
              <a:xfrm>
                <a:off x="3116" y="25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33" name="Oval 202"/>
              <p:cNvSpPr>
                <a:spLocks noChangeArrowheads="1"/>
              </p:cNvSpPr>
              <p:nvPr/>
            </p:nvSpPr>
            <p:spPr bwMode="auto">
              <a:xfrm>
                <a:off x="3132" y="258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34" name="Oval 203"/>
              <p:cNvSpPr>
                <a:spLocks noChangeArrowheads="1"/>
              </p:cNvSpPr>
              <p:nvPr/>
            </p:nvSpPr>
            <p:spPr bwMode="auto">
              <a:xfrm>
                <a:off x="3156" y="25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35" name="Oval 204"/>
              <p:cNvSpPr>
                <a:spLocks noChangeArrowheads="1"/>
              </p:cNvSpPr>
              <p:nvPr/>
            </p:nvSpPr>
            <p:spPr bwMode="auto">
              <a:xfrm>
                <a:off x="3172" y="25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36" name="Oval 205"/>
              <p:cNvSpPr>
                <a:spLocks noChangeArrowheads="1"/>
              </p:cNvSpPr>
              <p:nvPr/>
            </p:nvSpPr>
            <p:spPr bwMode="auto">
              <a:xfrm>
                <a:off x="3196" y="254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37" name="Oval 206"/>
              <p:cNvSpPr>
                <a:spLocks noChangeArrowheads="1"/>
              </p:cNvSpPr>
              <p:nvPr/>
            </p:nvSpPr>
            <p:spPr bwMode="auto">
              <a:xfrm>
                <a:off x="3212" y="25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38" name="Oval 207"/>
              <p:cNvSpPr>
                <a:spLocks noChangeArrowheads="1"/>
              </p:cNvSpPr>
              <p:nvPr/>
            </p:nvSpPr>
            <p:spPr bwMode="auto">
              <a:xfrm>
                <a:off x="3236" y="246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39" name="Oval 208"/>
              <p:cNvSpPr>
                <a:spLocks noChangeArrowheads="1"/>
              </p:cNvSpPr>
              <p:nvPr/>
            </p:nvSpPr>
            <p:spPr bwMode="auto">
              <a:xfrm>
                <a:off x="3252" y="242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40" name="Oval 209"/>
              <p:cNvSpPr>
                <a:spLocks noChangeArrowheads="1"/>
              </p:cNvSpPr>
              <p:nvPr/>
            </p:nvSpPr>
            <p:spPr bwMode="auto">
              <a:xfrm>
                <a:off x="3276" y="242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41" name="Oval 210"/>
              <p:cNvSpPr>
                <a:spLocks noChangeArrowheads="1"/>
              </p:cNvSpPr>
              <p:nvPr/>
            </p:nvSpPr>
            <p:spPr bwMode="auto">
              <a:xfrm>
                <a:off x="3292" y="236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42" name="Oval 211"/>
              <p:cNvSpPr>
                <a:spLocks noChangeArrowheads="1"/>
              </p:cNvSpPr>
              <p:nvPr/>
            </p:nvSpPr>
            <p:spPr bwMode="auto">
              <a:xfrm>
                <a:off x="3316" y="227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43" name="Oval 212"/>
              <p:cNvSpPr>
                <a:spLocks noChangeArrowheads="1"/>
              </p:cNvSpPr>
              <p:nvPr/>
            </p:nvSpPr>
            <p:spPr bwMode="auto">
              <a:xfrm>
                <a:off x="3332" y="221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44" name="Oval 213"/>
              <p:cNvSpPr>
                <a:spLocks noChangeArrowheads="1"/>
              </p:cNvSpPr>
              <p:nvPr/>
            </p:nvSpPr>
            <p:spPr bwMode="auto">
              <a:xfrm>
                <a:off x="3356" y="211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45" name="Oval 214"/>
              <p:cNvSpPr>
                <a:spLocks noChangeArrowheads="1"/>
              </p:cNvSpPr>
              <p:nvPr/>
            </p:nvSpPr>
            <p:spPr bwMode="auto">
              <a:xfrm>
                <a:off x="3372" y="201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46" name="Oval 215"/>
              <p:cNvSpPr>
                <a:spLocks noChangeArrowheads="1"/>
              </p:cNvSpPr>
              <p:nvPr/>
            </p:nvSpPr>
            <p:spPr bwMode="auto">
              <a:xfrm>
                <a:off x="3396" y="192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47" name="Oval 216"/>
              <p:cNvSpPr>
                <a:spLocks noChangeArrowheads="1"/>
              </p:cNvSpPr>
              <p:nvPr/>
            </p:nvSpPr>
            <p:spPr bwMode="auto">
              <a:xfrm>
                <a:off x="3412" y="180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48" name="Oval 217"/>
              <p:cNvSpPr>
                <a:spLocks noChangeArrowheads="1"/>
              </p:cNvSpPr>
              <p:nvPr/>
            </p:nvSpPr>
            <p:spPr bwMode="auto">
              <a:xfrm>
                <a:off x="3436" y="17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49" name="Oval 218"/>
              <p:cNvSpPr>
                <a:spLocks noChangeArrowheads="1"/>
              </p:cNvSpPr>
              <p:nvPr/>
            </p:nvSpPr>
            <p:spPr bwMode="auto">
              <a:xfrm>
                <a:off x="3452" y="164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50" name="Oval 219"/>
              <p:cNvSpPr>
                <a:spLocks noChangeArrowheads="1"/>
              </p:cNvSpPr>
              <p:nvPr/>
            </p:nvSpPr>
            <p:spPr bwMode="auto">
              <a:xfrm>
                <a:off x="3476" y="15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51" name="Oval 220"/>
              <p:cNvSpPr>
                <a:spLocks noChangeArrowheads="1"/>
              </p:cNvSpPr>
              <p:nvPr/>
            </p:nvSpPr>
            <p:spPr bwMode="auto">
              <a:xfrm>
                <a:off x="3492" y="153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52" name="Oval 221"/>
              <p:cNvSpPr>
                <a:spLocks noChangeArrowheads="1"/>
              </p:cNvSpPr>
              <p:nvPr/>
            </p:nvSpPr>
            <p:spPr bwMode="auto">
              <a:xfrm>
                <a:off x="3516" y="153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53" name="Oval 222"/>
              <p:cNvSpPr>
                <a:spLocks noChangeArrowheads="1"/>
              </p:cNvSpPr>
              <p:nvPr/>
            </p:nvSpPr>
            <p:spPr bwMode="auto">
              <a:xfrm>
                <a:off x="3532" y="15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54" name="Oval 223"/>
              <p:cNvSpPr>
                <a:spLocks noChangeArrowheads="1"/>
              </p:cNvSpPr>
              <p:nvPr/>
            </p:nvSpPr>
            <p:spPr bwMode="auto">
              <a:xfrm>
                <a:off x="3556" y="15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55" name="Oval 224"/>
              <p:cNvSpPr>
                <a:spLocks noChangeArrowheads="1"/>
              </p:cNvSpPr>
              <p:nvPr/>
            </p:nvSpPr>
            <p:spPr bwMode="auto">
              <a:xfrm>
                <a:off x="3572" y="163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56" name="Oval 225"/>
              <p:cNvSpPr>
                <a:spLocks noChangeArrowheads="1"/>
              </p:cNvSpPr>
              <p:nvPr/>
            </p:nvSpPr>
            <p:spPr bwMode="auto">
              <a:xfrm>
                <a:off x="3596" y="174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57" name="Oval 226"/>
              <p:cNvSpPr>
                <a:spLocks noChangeArrowheads="1"/>
              </p:cNvSpPr>
              <p:nvPr/>
            </p:nvSpPr>
            <p:spPr bwMode="auto">
              <a:xfrm>
                <a:off x="3612" y="185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58" name="Oval 227"/>
              <p:cNvSpPr>
                <a:spLocks noChangeArrowheads="1"/>
              </p:cNvSpPr>
              <p:nvPr/>
            </p:nvSpPr>
            <p:spPr bwMode="auto">
              <a:xfrm>
                <a:off x="3636" y="19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59" name="Oval 228"/>
              <p:cNvSpPr>
                <a:spLocks noChangeArrowheads="1"/>
              </p:cNvSpPr>
              <p:nvPr/>
            </p:nvSpPr>
            <p:spPr bwMode="auto">
              <a:xfrm>
                <a:off x="3652" y="206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60" name="Oval 229"/>
              <p:cNvSpPr>
                <a:spLocks noChangeArrowheads="1"/>
              </p:cNvSpPr>
              <p:nvPr/>
            </p:nvSpPr>
            <p:spPr bwMode="auto">
              <a:xfrm>
                <a:off x="3676" y="221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61" name="Oval 230"/>
              <p:cNvSpPr>
                <a:spLocks noChangeArrowheads="1"/>
              </p:cNvSpPr>
              <p:nvPr/>
            </p:nvSpPr>
            <p:spPr bwMode="auto">
              <a:xfrm>
                <a:off x="3692" y="23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62" name="Oval 231"/>
              <p:cNvSpPr>
                <a:spLocks noChangeArrowheads="1"/>
              </p:cNvSpPr>
              <p:nvPr/>
            </p:nvSpPr>
            <p:spPr bwMode="auto">
              <a:xfrm>
                <a:off x="3716" y="25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63" name="Oval 232"/>
              <p:cNvSpPr>
                <a:spLocks noChangeArrowheads="1"/>
              </p:cNvSpPr>
              <p:nvPr/>
            </p:nvSpPr>
            <p:spPr bwMode="auto">
              <a:xfrm>
                <a:off x="3732" y="256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64" name="Oval 233"/>
              <p:cNvSpPr>
                <a:spLocks noChangeArrowheads="1"/>
              </p:cNvSpPr>
              <p:nvPr/>
            </p:nvSpPr>
            <p:spPr bwMode="auto">
              <a:xfrm>
                <a:off x="3756" y="268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65" name="Oval 234"/>
              <p:cNvSpPr>
                <a:spLocks noChangeArrowheads="1"/>
              </p:cNvSpPr>
              <p:nvPr/>
            </p:nvSpPr>
            <p:spPr bwMode="auto">
              <a:xfrm>
                <a:off x="3772" y="276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66" name="Oval 235"/>
              <p:cNvSpPr>
                <a:spLocks noChangeArrowheads="1"/>
              </p:cNvSpPr>
              <p:nvPr/>
            </p:nvSpPr>
            <p:spPr bwMode="auto">
              <a:xfrm>
                <a:off x="3796" y="285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67" name="Oval 236"/>
              <p:cNvSpPr>
                <a:spLocks noChangeArrowheads="1"/>
              </p:cNvSpPr>
              <p:nvPr/>
            </p:nvSpPr>
            <p:spPr bwMode="auto">
              <a:xfrm>
                <a:off x="3812" y="296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68" name="Oval 237"/>
              <p:cNvSpPr>
                <a:spLocks noChangeArrowheads="1"/>
              </p:cNvSpPr>
              <p:nvPr/>
            </p:nvSpPr>
            <p:spPr bwMode="auto">
              <a:xfrm>
                <a:off x="3836" y="301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69" name="Oval 238"/>
              <p:cNvSpPr>
                <a:spLocks noChangeArrowheads="1"/>
              </p:cNvSpPr>
              <p:nvPr/>
            </p:nvSpPr>
            <p:spPr bwMode="auto">
              <a:xfrm>
                <a:off x="3852" y="304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70" name="Oval 239"/>
              <p:cNvSpPr>
                <a:spLocks noChangeArrowheads="1"/>
              </p:cNvSpPr>
              <p:nvPr/>
            </p:nvSpPr>
            <p:spPr bwMode="auto">
              <a:xfrm>
                <a:off x="3876" y="310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71" name="Oval 240"/>
              <p:cNvSpPr>
                <a:spLocks noChangeArrowheads="1"/>
              </p:cNvSpPr>
              <p:nvPr/>
            </p:nvSpPr>
            <p:spPr bwMode="auto">
              <a:xfrm>
                <a:off x="3892" y="31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72" name="Oval 241"/>
              <p:cNvSpPr>
                <a:spLocks noChangeArrowheads="1"/>
              </p:cNvSpPr>
              <p:nvPr/>
            </p:nvSpPr>
            <p:spPr bwMode="auto">
              <a:xfrm>
                <a:off x="3916" y="318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73" name="Oval 242"/>
              <p:cNvSpPr>
                <a:spLocks noChangeArrowheads="1"/>
              </p:cNvSpPr>
              <p:nvPr/>
            </p:nvSpPr>
            <p:spPr bwMode="auto">
              <a:xfrm>
                <a:off x="3932" y="322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74" name="Oval 243"/>
              <p:cNvSpPr>
                <a:spLocks noChangeArrowheads="1"/>
              </p:cNvSpPr>
              <p:nvPr/>
            </p:nvSpPr>
            <p:spPr bwMode="auto">
              <a:xfrm>
                <a:off x="3956" y="326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75" name="Oval 244"/>
              <p:cNvSpPr>
                <a:spLocks noChangeArrowheads="1"/>
              </p:cNvSpPr>
              <p:nvPr/>
            </p:nvSpPr>
            <p:spPr bwMode="auto">
              <a:xfrm>
                <a:off x="3972" y="327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76" name="Oval 245"/>
              <p:cNvSpPr>
                <a:spLocks noChangeArrowheads="1"/>
              </p:cNvSpPr>
              <p:nvPr/>
            </p:nvSpPr>
            <p:spPr bwMode="auto">
              <a:xfrm>
                <a:off x="3996" y="33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77" name="Oval 246"/>
              <p:cNvSpPr>
                <a:spLocks noChangeArrowheads="1"/>
              </p:cNvSpPr>
              <p:nvPr/>
            </p:nvSpPr>
            <p:spPr bwMode="auto">
              <a:xfrm>
                <a:off x="4012" y="331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78" name="Oval 247"/>
              <p:cNvSpPr>
                <a:spLocks noChangeArrowheads="1"/>
              </p:cNvSpPr>
              <p:nvPr/>
            </p:nvSpPr>
            <p:spPr bwMode="auto">
              <a:xfrm>
                <a:off x="4036" y="333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79" name="Oval 248"/>
              <p:cNvSpPr>
                <a:spLocks noChangeArrowheads="1"/>
              </p:cNvSpPr>
              <p:nvPr/>
            </p:nvSpPr>
            <p:spPr bwMode="auto">
              <a:xfrm>
                <a:off x="4052" y="33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80" name="Oval 249"/>
              <p:cNvSpPr>
                <a:spLocks noChangeArrowheads="1"/>
              </p:cNvSpPr>
              <p:nvPr/>
            </p:nvSpPr>
            <p:spPr bwMode="auto">
              <a:xfrm>
                <a:off x="4076" y="338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81" name="Oval 250"/>
              <p:cNvSpPr>
                <a:spLocks noChangeArrowheads="1"/>
              </p:cNvSpPr>
              <p:nvPr/>
            </p:nvSpPr>
            <p:spPr bwMode="auto">
              <a:xfrm>
                <a:off x="4092" y="338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82" name="Oval 251"/>
              <p:cNvSpPr>
                <a:spLocks noChangeArrowheads="1"/>
              </p:cNvSpPr>
              <p:nvPr/>
            </p:nvSpPr>
            <p:spPr bwMode="auto">
              <a:xfrm>
                <a:off x="4116" y="342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83" name="Oval 252"/>
              <p:cNvSpPr>
                <a:spLocks noChangeArrowheads="1"/>
              </p:cNvSpPr>
              <p:nvPr/>
            </p:nvSpPr>
            <p:spPr bwMode="auto">
              <a:xfrm>
                <a:off x="4132" y="342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84" name="Oval 253"/>
              <p:cNvSpPr>
                <a:spLocks noChangeArrowheads="1"/>
              </p:cNvSpPr>
              <p:nvPr/>
            </p:nvSpPr>
            <p:spPr bwMode="auto">
              <a:xfrm>
                <a:off x="4156" y="342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85" name="Oval 254"/>
              <p:cNvSpPr>
                <a:spLocks noChangeArrowheads="1"/>
              </p:cNvSpPr>
              <p:nvPr/>
            </p:nvSpPr>
            <p:spPr bwMode="auto">
              <a:xfrm>
                <a:off x="4172" y="345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86" name="Oval 255"/>
              <p:cNvSpPr>
                <a:spLocks noChangeArrowheads="1"/>
              </p:cNvSpPr>
              <p:nvPr/>
            </p:nvSpPr>
            <p:spPr bwMode="auto">
              <a:xfrm>
                <a:off x="4196" y="346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87" name="Oval 256"/>
              <p:cNvSpPr>
                <a:spLocks noChangeArrowheads="1"/>
              </p:cNvSpPr>
              <p:nvPr/>
            </p:nvSpPr>
            <p:spPr bwMode="auto">
              <a:xfrm>
                <a:off x="4212" y="344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88" name="Oval 257"/>
              <p:cNvSpPr>
                <a:spLocks noChangeArrowheads="1"/>
              </p:cNvSpPr>
              <p:nvPr/>
            </p:nvSpPr>
            <p:spPr bwMode="auto">
              <a:xfrm>
                <a:off x="4236" y="346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89" name="Oval 258"/>
              <p:cNvSpPr>
                <a:spLocks noChangeArrowheads="1"/>
              </p:cNvSpPr>
              <p:nvPr/>
            </p:nvSpPr>
            <p:spPr bwMode="auto">
              <a:xfrm>
                <a:off x="4252" y="346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90" name="Oval 259"/>
              <p:cNvSpPr>
                <a:spLocks noChangeArrowheads="1"/>
              </p:cNvSpPr>
              <p:nvPr/>
            </p:nvSpPr>
            <p:spPr bwMode="auto">
              <a:xfrm>
                <a:off x="4276" y="346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91" name="Oval 260"/>
              <p:cNvSpPr>
                <a:spLocks noChangeArrowheads="1"/>
              </p:cNvSpPr>
              <p:nvPr/>
            </p:nvSpPr>
            <p:spPr bwMode="auto">
              <a:xfrm>
                <a:off x="4292" y="35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92" name="Oval 261"/>
              <p:cNvSpPr>
                <a:spLocks noChangeArrowheads="1"/>
              </p:cNvSpPr>
              <p:nvPr/>
            </p:nvSpPr>
            <p:spPr bwMode="auto">
              <a:xfrm>
                <a:off x="4316" y="350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93" name="Oval 262"/>
              <p:cNvSpPr>
                <a:spLocks noChangeArrowheads="1"/>
              </p:cNvSpPr>
              <p:nvPr/>
            </p:nvSpPr>
            <p:spPr bwMode="auto">
              <a:xfrm>
                <a:off x="4332" y="351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94" name="Oval 263"/>
              <p:cNvSpPr>
                <a:spLocks noChangeArrowheads="1"/>
              </p:cNvSpPr>
              <p:nvPr/>
            </p:nvSpPr>
            <p:spPr bwMode="auto">
              <a:xfrm>
                <a:off x="4356" y="350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95" name="Oval 264"/>
              <p:cNvSpPr>
                <a:spLocks noChangeArrowheads="1"/>
              </p:cNvSpPr>
              <p:nvPr/>
            </p:nvSpPr>
            <p:spPr bwMode="auto">
              <a:xfrm>
                <a:off x="4372" y="352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96" name="Oval 265"/>
              <p:cNvSpPr>
                <a:spLocks noChangeArrowheads="1"/>
              </p:cNvSpPr>
              <p:nvPr/>
            </p:nvSpPr>
            <p:spPr bwMode="auto">
              <a:xfrm>
                <a:off x="4396" y="352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97" name="Oval 266"/>
              <p:cNvSpPr>
                <a:spLocks noChangeArrowheads="1"/>
              </p:cNvSpPr>
              <p:nvPr/>
            </p:nvSpPr>
            <p:spPr bwMode="auto">
              <a:xfrm>
                <a:off x="4412" y="354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98" name="Oval 267"/>
              <p:cNvSpPr>
                <a:spLocks noChangeArrowheads="1"/>
              </p:cNvSpPr>
              <p:nvPr/>
            </p:nvSpPr>
            <p:spPr bwMode="auto">
              <a:xfrm>
                <a:off x="4436" y="354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699" name="Oval 268"/>
              <p:cNvSpPr>
                <a:spLocks noChangeArrowheads="1"/>
              </p:cNvSpPr>
              <p:nvPr/>
            </p:nvSpPr>
            <p:spPr bwMode="auto">
              <a:xfrm>
                <a:off x="4452" y="355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00" name="Oval 269"/>
              <p:cNvSpPr>
                <a:spLocks noChangeArrowheads="1"/>
              </p:cNvSpPr>
              <p:nvPr/>
            </p:nvSpPr>
            <p:spPr bwMode="auto">
              <a:xfrm>
                <a:off x="4476" y="355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01" name="Oval 270"/>
              <p:cNvSpPr>
                <a:spLocks noChangeArrowheads="1"/>
              </p:cNvSpPr>
              <p:nvPr/>
            </p:nvSpPr>
            <p:spPr bwMode="auto">
              <a:xfrm>
                <a:off x="4492" y="358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02" name="Oval 271"/>
              <p:cNvSpPr>
                <a:spLocks noChangeArrowheads="1"/>
              </p:cNvSpPr>
              <p:nvPr/>
            </p:nvSpPr>
            <p:spPr bwMode="auto">
              <a:xfrm>
                <a:off x="4516" y="35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03" name="Oval 272"/>
              <p:cNvSpPr>
                <a:spLocks noChangeArrowheads="1"/>
              </p:cNvSpPr>
              <p:nvPr/>
            </p:nvSpPr>
            <p:spPr bwMode="auto">
              <a:xfrm>
                <a:off x="4532" y="358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04" name="Oval 273"/>
              <p:cNvSpPr>
                <a:spLocks noChangeArrowheads="1"/>
              </p:cNvSpPr>
              <p:nvPr/>
            </p:nvSpPr>
            <p:spPr bwMode="auto">
              <a:xfrm>
                <a:off x="4556" y="358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05" name="Oval 274"/>
              <p:cNvSpPr>
                <a:spLocks noChangeArrowheads="1"/>
              </p:cNvSpPr>
              <p:nvPr/>
            </p:nvSpPr>
            <p:spPr bwMode="auto">
              <a:xfrm>
                <a:off x="4572" y="357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06" name="Oval 275"/>
              <p:cNvSpPr>
                <a:spLocks noChangeArrowheads="1"/>
              </p:cNvSpPr>
              <p:nvPr/>
            </p:nvSpPr>
            <p:spPr bwMode="auto">
              <a:xfrm>
                <a:off x="4596" y="359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07" name="Oval 276"/>
              <p:cNvSpPr>
                <a:spLocks noChangeArrowheads="1"/>
              </p:cNvSpPr>
              <p:nvPr/>
            </p:nvSpPr>
            <p:spPr bwMode="auto">
              <a:xfrm>
                <a:off x="4612" y="358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08" name="Oval 277"/>
              <p:cNvSpPr>
                <a:spLocks noChangeArrowheads="1"/>
              </p:cNvSpPr>
              <p:nvPr/>
            </p:nvSpPr>
            <p:spPr bwMode="auto">
              <a:xfrm>
                <a:off x="4636" y="360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09" name="Oval 278"/>
              <p:cNvSpPr>
                <a:spLocks noChangeArrowheads="1"/>
              </p:cNvSpPr>
              <p:nvPr/>
            </p:nvSpPr>
            <p:spPr bwMode="auto">
              <a:xfrm>
                <a:off x="4652" y="360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10" name="Oval 279"/>
              <p:cNvSpPr>
                <a:spLocks noChangeArrowheads="1"/>
              </p:cNvSpPr>
              <p:nvPr/>
            </p:nvSpPr>
            <p:spPr bwMode="auto">
              <a:xfrm>
                <a:off x="4676" y="361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11" name="Oval 280"/>
              <p:cNvSpPr>
                <a:spLocks noChangeArrowheads="1"/>
              </p:cNvSpPr>
              <p:nvPr/>
            </p:nvSpPr>
            <p:spPr bwMode="auto">
              <a:xfrm>
                <a:off x="4692" y="361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12" name="Oval 281"/>
              <p:cNvSpPr>
                <a:spLocks noChangeArrowheads="1"/>
              </p:cNvSpPr>
              <p:nvPr/>
            </p:nvSpPr>
            <p:spPr bwMode="auto">
              <a:xfrm>
                <a:off x="4716" y="362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13" name="Oval 282"/>
              <p:cNvSpPr>
                <a:spLocks noChangeArrowheads="1"/>
              </p:cNvSpPr>
              <p:nvPr/>
            </p:nvSpPr>
            <p:spPr bwMode="auto">
              <a:xfrm>
                <a:off x="4732" y="362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14" name="Oval 283"/>
              <p:cNvSpPr>
                <a:spLocks noChangeArrowheads="1"/>
              </p:cNvSpPr>
              <p:nvPr/>
            </p:nvSpPr>
            <p:spPr bwMode="auto">
              <a:xfrm>
                <a:off x="4756" y="362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15" name="Oval 284"/>
              <p:cNvSpPr>
                <a:spLocks noChangeArrowheads="1"/>
              </p:cNvSpPr>
              <p:nvPr/>
            </p:nvSpPr>
            <p:spPr bwMode="auto">
              <a:xfrm>
                <a:off x="4772" y="362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16" name="Oval 285"/>
              <p:cNvSpPr>
                <a:spLocks noChangeArrowheads="1"/>
              </p:cNvSpPr>
              <p:nvPr/>
            </p:nvSpPr>
            <p:spPr bwMode="auto">
              <a:xfrm>
                <a:off x="4796" y="363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17" name="Oval 286"/>
              <p:cNvSpPr>
                <a:spLocks noChangeArrowheads="1"/>
              </p:cNvSpPr>
              <p:nvPr/>
            </p:nvSpPr>
            <p:spPr bwMode="auto">
              <a:xfrm>
                <a:off x="4812" y="362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18" name="Oval 287"/>
              <p:cNvSpPr>
                <a:spLocks noChangeArrowheads="1"/>
              </p:cNvSpPr>
              <p:nvPr/>
            </p:nvSpPr>
            <p:spPr bwMode="auto">
              <a:xfrm>
                <a:off x="4836" y="363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19" name="Oval 288"/>
              <p:cNvSpPr>
                <a:spLocks noChangeArrowheads="1"/>
              </p:cNvSpPr>
              <p:nvPr/>
            </p:nvSpPr>
            <p:spPr bwMode="auto">
              <a:xfrm>
                <a:off x="4852" y="363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20" name="Oval 289"/>
              <p:cNvSpPr>
                <a:spLocks noChangeArrowheads="1"/>
              </p:cNvSpPr>
              <p:nvPr/>
            </p:nvSpPr>
            <p:spPr bwMode="auto">
              <a:xfrm>
                <a:off x="4876" y="362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21" name="Oval 290"/>
              <p:cNvSpPr>
                <a:spLocks noChangeArrowheads="1"/>
              </p:cNvSpPr>
              <p:nvPr/>
            </p:nvSpPr>
            <p:spPr bwMode="auto">
              <a:xfrm>
                <a:off x="4892" y="3636"/>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22" name="Oval 291"/>
              <p:cNvSpPr>
                <a:spLocks noChangeArrowheads="1"/>
              </p:cNvSpPr>
              <p:nvPr/>
            </p:nvSpPr>
            <p:spPr bwMode="auto">
              <a:xfrm>
                <a:off x="4916" y="3628"/>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23" name="Oval 292"/>
              <p:cNvSpPr>
                <a:spLocks noChangeArrowheads="1"/>
              </p:cNvSpPr>
              <p:nvPr/>
            </p:nvSpPr>
            <p:spPr bwMode="auto">
              <a:xfrm>
                <a:off x="4932" y="364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24" name="Oval 293"/>
              <p:cNvSpPr>
                <a:spLocks noChangeArrowheads="1"/>
              </p:cNvSpPr>
              <p:nvPr/>
            </p:nvSpPr>
            <p:spPr bwMode="auto">
              <a:xfrm>
                <a:off x="4956" y="3644"/>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25" name="Oval 294"/>
              <p:cNvSpPr>
                <a:spLocks noChangeArrowheads="1"/>
              </p:cNvSpPr>
              <p:nvPr/>
            </p:nvSpPr>
            <p:spPr bwMode="auto">
              <a:xfrm>
                <a:off x="4972" y="3660"/>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726" name="Oval 295"/>
              <p:cNvSpPr>
                <a:spLocks noChangeArrowheads="1"/>
              </p:cNvSpPr>
              <p:nvPr/>
            </p:nvSpPr>
            <p:spPr bwMode="auto">
              <a:xfrm>
                <a:off x="4996" y="3652"/>
                <a:ext cx="40" cy="40"/>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grpSp>
        <p:sp>
          <p:nvSpPr>
            <p:cNvPr id="59487" name="Oval 296"/>
            <p:cNvSpPr>
              <a:spLocks noChangeArrowheads="1"/>
            </p:cNvSpPr>
            <p:nvPr/>
          </p:nvSpPr>
          <p:spPr bwMode="auto">
            <a:xfrm>
              <a:off x="4827" y="3583"/>
              <a:ext cx="36"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88" name="Oval 297"/>
            <p:cNvSpPr>
              <a:spLocks noChangeArrowheads="1"/>
            </p:cNvSpPr>
            <p:nvPr/>
          </p:nvSpPr>
          <p:spPr bwMode="auto">
            <a:xfrm>
              <a:off x="4849" y="3583"/>
              <a:ext cx="35"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89" name="Oval 298"/>
            <p:cNvSpPr>
              <a:spLocks noChangeArrowheads="1"/>
            </p:cNvSpPr>
            <p:nvPr/>
          </p:nvSpPr>
          <p:spPr bwMode="auto">
            <a:xfrm>
              <a:off x="4870" y="3589"/>
              <a:ext cx="36" cy="33"/>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90" name="Oval 299"/>
            <p:cNvSpPr>
              <a:spLocks noChangeArrowheads="1"/>
            </p:cNvSpPr>
            <p:nvPr/>
          </p:nvSpPr>
          <p:spPr bwMode="auto">
            <a:xfrm>
              <a:off x="4884" y="3583"/>
              <a:ext cx="37"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91" name="Oval 300"/>
            <p:cNvSpPr>
              <a:spLocks noChangeArrowheads="1"/>
            </p:cNvSpPr>
            <p:nvPr/>
          </p:nvSpPr>
          <p:spPr bwMode="auto">
            <a:xfrm>
              <a:off x="4906" y="3596"/>
              <a:ext cx="37"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92" name="Oval 301"/>
            <p:cNvSpPr>
              <a:spLocks noChangeArrowheads="1"/>
            </p:cNvSpPr>
            <p:nvPr/>
          </p:nvSpPr>
          <p:spPr bwMode="auto">
            <a:xfrm>
              <a:off x="4921" y="3589"/>
              <a:ext cx="36" cy="33"/>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93" name="Oval 302"/>
            <p:cNvSpPr>
              <a:spLocks noChangeArrowheads="1"/>
            </p:cNvSpPr>
            <p:nvPr/>
          </p:nvSpPr>
          <p:spPr bwMode="auto">
            <a:xfrm>
              <a:off x="4943" y="3596"/>
              <a:ext cx="35"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94" name="Oval 303"/>
            <p:cNvSpPr>
              <a:spLocks noChangeArrowheads="1"/>
            </p:cNvSpPr>
            <p:nvPr/>
          </p:nvSpPr>
          <p:spPr bwMode="auto">
            <a:xfrm>
              <a:off x="4957" y="3596"/>
              <a:ext cx="36"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95" name="Oval 304"/>
            <p:cNvSpPr>
              <a:spLocks noChangeArrowheads="1"/>
            </p:cNvSpPr>
            <p:nvPr/>
          </p:nvSpPr>
          <p:spPr bwMode="auto">
            <a:xfrm>
              <a:off x="4978" y="3596"/>
              <a:ext cx="36"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96" name="Oval 305"/>
            <p:cNvSpPr>
              <a:spLocks noChangeArrowheads="1"/>
            </p:cNvSpPr>
            <p:nvPr/>
          </p:nvSpPr>
          <p:spPr bwMode="auto">
            <a:xfrm>
              <a:off x="4993" y="3602"/>
              <a:ext cx="36" cy="33"/>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97" name="Oval 306"/>
            <p:cNvSpPr>
              <a:spLocks noChangeArrowheads="1"/>
            </p:cNvSpPr>
            <p:nvPr/>
          </p:nvSpPr>
          <p:spPr bwMode="auto">
            <a:xfrm>
              <a:off x="5014" y="3589"/>
              <a:ext cx="37" cy="33"/>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98" name="Oval 307"/>
            <p:cNvSpPr>
              <a:spLocks noChangeArrowheads="1"/>
            </p:cNvSpPr>
            <p:nvPr/>
          </p:nvSpPr>
          <p:spPr bwMode="auto">
            <a:xfrm>
              <a:off x="5029" y="3589"/>
              <a:ext cx="36" cy="33"/>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499" name="Oval 308"/>
            <p:cNvSpPr>
              <a:spLocks noChangeArrowheads="1"/>
            </p:cNvSpPr>
            <p:nvPr/>
          </p:nvSpPr>
          <p:spPr bwMode="auto">
            <a:xfrm>
              <a:off x="5051" y="3596"/>
              <a:ext cx="36"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00" name="Oval 309"/>
            <p:cNvSpPr>
              <a:spLocks noChangeArrowheads="1"/>
            </p:cNvSpPr>
            <p:nvPr/>
          </p:nvSpPr>
          <p:spPr bwMode="auto">
            <a:xfrm>
              <a:off x="5065" y="3609"/>
              <a:ext cx="36"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01" name="Oval 310"/>
            <p:cNvSpPr>
              <a:spLocks noChangeArrowheads="1"/>
            </p:cNvSpPr>
            <p:nvPr/>
          </p:nvSpPr>
          <p:spPr bwMode="auto">
            <a:xfrm>
              <a:off x="5087" y="3596"/>
              <a:ext cx="36"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02" name="Oval 311"/>
            <p:cNvSpPr>
              <a:spLocks noChangeArrowheads="1"/>
            </p:cNvSpPr>
            <p:nvPr/>
          </p:nvSpPr>
          <p:spPr bwMode="auto">
            <a:xfrm>
              <a:off x="5101" y="3609"/>
              <a:ext cx="37"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03" name="Oval 312"/>
            <p:cNvSpPr>
              <a:spLocks noChangeArrowheads="1"/>
            </p:cNvSpPr>
            <p:nvPr/>
          </p:nvSpPr>
          <p:spPr bwMode="auto">
            <a:xfrm>
              <a:off x="5123" y="3609"/>
              <a:ext cx="36"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04" name="Oval 313"/>
            <p:cNvSpPr>
              <a:spLocks noChangeArrowheads="1"/>
            </p:cNvSpPr>
            <p:nvPr/>
          </p:nvSpPr>
          <p:spPr bwMode="auto">
            <a:xfrm>
              <a:off x="5138" y="3596"/>
              <a:ext cx="35" cy="32"/>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05" name="Oval 314"/>
            <p:cNvSpPr>
              <a:spLocks noChangeArrowheads="1"/>
            </p:cNvSpPr>
            <p:nvPr/>
          </p:nvSpPr>
          <p:spPr bwMode="auto">
            <a:xfrm>
              <a:off x="5159" y="3602"/>
              <a:ext cx="36" cy="33"/>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06" name="Freeform 315"/>
            <p:cNvSpPr>
              <a:spLocks/>
            </p:cNvSpPr>
            <p:nvPr/>
          </p:nvSpPr>
          <p:spPr bwMode="auto">
            <a:xfrm>
              <a:off x="1226" y="1225"/>
              <a:ext cx="3955" cy="2384"/>
            </a:xfrm>
            <a:custGeom>
              <a:avLst/>
              <a:gdLst>
                <a:gd name="T0" fmla="*/ 52 w 4384"/>
                <a:gd name="T1" fmla="*/ 1604 h 2960"/>
                <a:gd name="T2" fmla="*/ 117 w 4384"/>
                <a:gd name="T3" fmla="*/ 1599 h 2960"/>
                <a:gd name="T4" fmla="*/ 182 w 4384"/>
                <a:gd name="T5" fmla="*/ 1588 h 2960"/>
                <a:gd name="T6" fmla="*/ 247 w 4384"/>
                <a:gd name="T7" fmla="*/ 1578 h 2960"/>
                <a:gd name="T8" fmla="*/ 312 w 4384"/>
                <a:gd name="T9" fmla="*/ 1567 h 2960"/>
                <a:gd name="T10" fmla="*/ 378 w 4384"/>
                <a:gd name="T11" fmla="*/ 1557 h 2960"/>
                <a:gd name="T12" fmla="*/ 443 w 4384"/>
                <a:gd name="T13" fmla="*/ 1546 h 2960"/>
                <a:gd name="T14" fmla="*/ 508 w 4384"/>
                <a:gd name="T15" fmla="*/ 1531 h 2960"/>
                <a:gd name="T16" fmla="*/ 573 w 4384"/>
                <a:gd name="T17" fmla="*/ 1510 h 2960"/>
                <a:gd name="T18" fmla="*/ 638 w 4384"/>
                <a:gd name="T19" fmla="*/ 1489 h 2960"/>
                <a:gd name="T20" fmla="*/ 703 w 4384"/>
                <a:gd name="T21" fmla="*/ 1468 h 2960"/>
                <a:gd name="T22" fmla="*/ 769 w 4384"/>
                <a:gd name="T23" fmla="*/ 1438 h 2960"/>
                <a:gd name="T24" fmla="*/ 834 w 4384"/>
                <a:gd name="T25" fmla="*/ 1401 h 2960"/>
                <a:gd name="T26" fmla="*/ 899 w 4384"/>
                <a:gd name="T27" fmla="*/ 1355 h 2960"/>
                <a:gd name="T28" fmla="*/ 963 w 4384"/>
                <a:gd name="T29" fmla="*/ 1298 h 2960"/>
                <a:gd name="T30" fmla="*/ 1028 w 4384"/>
                <a:gd name="T31" fmla="*/ 1219 h 2960"/>
                <a:gd name="T32" fmla="*/ 1093 w 4384"/>
                <a:gd name="T33" fmla="*/ 1111 h 2960"/>
                <a:gd name="T34" fmla="*/ 1159 w 4384"/>
                <a:gd name="T35" fmla="*/ 945 h 2960"/>
                <a:gd name="T36" fmla="*/ 1224 w 4384"/>
                <a:gd name="T37" fmla="*/ 701 h 2960"/>
                <a:gd name="T38" fmla="*/ 1289 w 4384"/>
                <a:gd name="T39" fmla="*/ 348 h 2960"/>
                <a:gd name="T40" fmla="*/ 1354 w 4384"/>
                <a:gd name="T41" fmla="*/ 31 h 2960"/>
                <a:gd name="T42" fmla="*/ 1419 w 4384"/>
                <a:gd name="T43" fmla="*/ 89 h 2960"/>
                <a:gd name="T44" fmla="*/ 1485 w 4384"/>
                <a:gd name="T45" fmla="*/ 508 h 2960"/>
                <a:gd name="T46" fmla="*/ 1550 w 4384"/>
                <a:gd name="T47" fmla="*/ 903 h 2960"/>
                <a:gd name="T48" fmla="*/ 1615 w 4384"/>
                <a:gd name="T49" fmla="*/ 1115 h 2960"/>
                <a:gd name="T50" fmla="*/ 1680 w 4384"/>
                <a:gd name="T51" fmla="*/ 1198 h 2960"/>
                <a:gd name="T52" fmla="*/ 1745 w 4384"/>
                <a:gd name="T53" fmla="*/ 1198 h 2960"/>
                <a:gd name="T54" fmla="*/ 1810 w 4384"/>
                <a:gd name="T55" fmla="*/ 1132 h 2960"/>
                <a:gd name="T56" fmla="*/ 1876 w 4384"/>
                <a:gd name="T57" fmla="*/ 996 h 2960"/>
                <a:gd name="T58" fmla="*/ 1941 w 4384"/>
                <a:gd name="T59" fmla="*/ 788 h 2960"/>
                <a:gd name="T60" fmla="*/ 2005 w 4384"/>
                <a:gd name="T61" fmla="*/ 582 h 2960"/>
                <a:gd name="T62" fmla="*/ 2070 w 4384"/>
                <a:gd name="T63" fmla="*/ 555 h 2960"/>
                <a:gd name="T64" fmla="*/ 2135 w 4384"/>
                <a:gd name="T65" fmla="*/ 809 h 2960"/>
                <a:gd name="T66" fmla="*/ 2200 w 4384"/>
                <a:gd name="T67" fmla="*/ 1152 h 2960"/>
                <a:gd name="T68" fmla="*/ 2266 w 4384"/>
                <a:gd name="T69" fmla="*/ 1406 h 2960"/>
                <a:gd name="T70" fmla="*/ 2331 w 4384"/>
                <a:gd name="T71" fmla="*/ 1562 h 2960"/>
                <a:gd name="T72" fmla="*/ 2396 w 4384"/>
                <a:gd name="T73" fmla="*/ 1661 h 2960"/>
                <a:gd name="T74" fmla="*/ 2461 w 4384"/>
                <a:gd name="T75" fmla="*/ 1718 h 2960"/>
                <a:gd name="T76" fmla="*/ 2526 w 4384"/>
                <a:gd name="T77" fmla="*/ 1759 h 2960"/>
                <a:gd name="T78" fmla="*/ 2591 w 4384"/>
                <a:gd name="T79" fmla="*/ 1790 h 2960"/>
                <a:gd name="T80" fmla="*/ 2657 w 4384"/>
                <a:gd name="T81" fmla="*/ 1811 h 2960"/>
                <a:gd name="T82" fmla="*/ 2722 w 4384"/>
                <a:gd name="T83" fmla="*/ 1831 h 2960"/>
                <a:gd name="T84" fmla="*/ 2787 w 4384"/>
                <a:gd name="T85" fmla="*/ 1842 h 2960"/>
                <a:gd name="T86" fmla="*/ 2852 w 4384"/>
                <a:gd name="T87" fmla="*/ 1858 h 2960"/>
                <a:gd name="T88" fmla="*/ 2917 w 4384"/>
                <a:gd name="T89" fmla="*/ 1863 h 2960"/>
                <a:gd name="T90" fmla="*/ 2982 w 4384"/>
                <a:gd name="T91" fmla="*/ 1873 h 2960"/>
                <a:gd name="T92" fmla="*/ 3047 w 4384"/>
                <a:gd name="T93" fmla="*/ 1878 h 2960"/>
                <a:gd name="T94" fmla="*/ 3112 w 4384"/>
                <a:gd name="T95" fmla="*/ 1889 h 2960"/>
                <a:gd name="T96" fmla="*/ 3177 w 4384"/>
                <a:gd name="T97" fmla="*/ 1894 h 2960"/>
                <a:gd name="T98" fmla="*/ 3242 w 4384"/>
                <a:gd name="T99" fmla="*/ 1899 h 2960"/>
                <a:gd name="T100" fmla="*/ 3307 w 4384"/>
                <a:gd name="T101" fmla="*/ 1905 h 2960"/>
                <a:gd name="T102" fmla="*/ 3372 w 4384"/>
                <a:gd name="T103" fmla="*/ 1905 h 2960"/>
                <a:gd name="T104" fmla="*/ 3438 w 4384"/>
                <a:gd name="T105" fmla="*/ 1910 h 2960"/>
                <a:gd name="T106" fmla="*/ 3503 w 4384"/>
                <a:gd name="T107" fmla="*/ 1915 h 2960"/>
                <a:gd name="T108" fmla="*/ 3568 w 4384"/>
                <a:gd name="T109" fmla="*/ 1920 h 29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384" h="2960">
                  <a:moveTo>
                    <a:pt x="0" y="2480"/>
                  </a:moveTo>
                  <a:lnTo>
                    <a:pt x="24" y="2480"/>
                  </a:lnTo>
                  <a:lnTo>
                    <a:pt x="40" y="2472"/>
                  </a:lnTo>
                  <a:lnTo>
                    <a:pt x="64" y="2472"/>
                  </a:lnTo>
                  <a:lnTo>
                    <a:pt x="80" y="2472"/>
                  </a:lnTo>
                  <a:lnTo>
                    <a:pt x="104" y="2464"/>
                  </a:lnTo>
                  <a:lnTo>
                    <a:pt x="120" y="2464"/>
                  </a:lnTo>
                  <a:lnTo>
                    <a:pt x="144" y="2464"/>
                  </a:lnTo>
                  <a:lnTo>
                    <a:pt x="160" y="2456"/>
                  </a:lnTo>
                  <a:lnTo>
                    <a:pt x="184" y="2456"/>
                  </a:lnTo>
                  <a:lnTo>
                    <a:pt x="200" y="2448"/>
                  </a:lnTo>
                  <a:lnTo>
                    <a:pt x="224" y="2448"/>
                  </a:lnTo>
                  <a:lnTo>
                    <a:pt x="240" y="2448"/>
                  </a:lnTo>
                  <a:lnTo>
                    <a:pt x="264" y="2440"/>
                  </a:lnTo>
                  <a:lnTo>
                    <a:pt x="280" y="2440"/>
                  </a:lnTo>
                  <a:lnTo>
                    <a:pt x="304" y="2432"/>
                  </a:lnTo>
                  <a:lnTo>
                    <a:pt x="320" y="2432"/>
                  </a:lnTo>
                  <a:lnTo>
                    <a:pt x="344" y="2424"/>
                  </a:lnTo>
                  <a:lnTo>
                    <a:pt x="360" y="2424"/>
                  </a:lnTo>
                  <a:lnTo>
                    <a:pt x="384" y="2416"/>
                  </a:lnTo>
                  <a:lnTo>
                    <a:pt x="400" y="2416"/>
                  </a:lnTo>
                  <a:lnTo>
                    <a:pt x="424" y="2408"/>
                  </a:lnTo>
                  <a:lnTo>
                    <a:pt x="440" y="2408"/>
                  </a:lnTo>
                  <a:lnTo>
                    <a:pt x="464" y="2400"/>
                  </a:lnTo>
                  <a:lnTo>
                    <a:pt x="480" y="2400"/>
                  </a:lnTo>
                  <a:lnTo>
                    <a:pt x="504" y="2392"/>
                  </a:lnTo>
                  <a:lnTo>
                    <a:pt x="520" y="2384"/>
                  </a:lnTo>
                  <a:lnTo>
                    <a:pt x="544" y="2384"/>
                  </a:lnTo>
                  <a:lnTo>
                    <a:pt x="560" y="2376"/>
                  </a:lnTo>
                  <a:lnTo>
                    <a:pt x="584" y="2368"/>
                  </a:lnTo>
                  <a:lnTo>
                    <a:pt x="600" y="2368"/>
                  </a:lnTo>
                  <a:lnTo>
                    <a:pt x="624" y="2360"/>
                  </a:lnTo>
                  <a:lnTo>
                    <a:pt x="640" y="2352"/>
                  </a:lnTo>
                  <a:lnTo>
                    <a:pt x="664" y="2344"/>
                  </a:lnTo>
                  <a:lnTo>
                    <a:pt x="680" y="2336"/>
                  </a:lnTo>
                  <a:lnTo>
                    <a:pt x="704" y="2328"/>
                  </a:lnTo>
                  <a:lnTo>
                    <a:pt x="720" y="2320"/>
                  </a:lnTo>
                  <a:lnTo>
                    <a:pt x="744" y="2312"/>
                  </a:lnTo>
                  <a:lnTo>
                    <a:pt x="760" y="2304"/>
                  </a:lnTo>
                  <a:lnTo>
                    <a:pt x="784" y="2296"/>
                  </a:lnTo>
                  <a:lnTo>
                    <a:pt x="800" y="2288"/>
                  </a:lnTo>
                  <a:lnTo>
                    <a:pt x="824" y="2280"/>
                  </a:lnTo>
                  <a:lnTo>
                    <a:pt x="840" y="2272"/>
                  </a:lnTo>
                  <a:lnTo>
                    <a:pt x="864" y="2264"/>
                  </a:lnTo>
                  <a:lnTo>
                    <a:pt x="880" y="2248"/>
                  </a:lnTo>
                  <a:lnTo>
                    <a:pt x="904" y="2240"/>
                  </a:lnTo>
                  <a:lnTo>
                    <a:pt x="920" y="2232"/>
                  </a:lnTo>
                  <a:lnTo>
                    <a:pt x="944" y="2216"/>
                  </a:lnTo>
                  <a:lnTo>
                    <a:pt x="960" y="2200"/>
                  </a:lnTo>
                  <a:lnTo>
                    <a:pt x="984" y="2192"/>
                  </a:lnTo>
                  <a:lnTo>
                    <a:pt x="1000" y="2176"/>
                  </a:lnTo>
                  <a:lnTo>
                    <a:pt x="1024" y="2160"/>
                  </a:lnTo>
                  <a:lnTo>
                    <a:pt x="1040" y="2144"/>
                  </a:lnTo>
                  <a:lnTo>
                    <a:pt x="1064" y="2128"/>
                  </a:lnTo>
                  <a:lnTo>
                    <a:pt x="1080" y="2112"/>
                  </a:lnTo>
                  <a:lnTo>
                    <a:pt x="1104" y="2088"/>
                  </a:lnTo>
                  <a:lnTo>
                    <a:pt x="1120" y="2072"/>
                  </a:lnTo>
                  <a:lnTo>
                    <a:pt x="1144" y="2048"/>
                  </a:lnTo>
                  <a:lnTo>
                    <a:pt x="1160" y="2024"/>
                  </a:lnTo>
                  <a:lnTo>
                    <a:pt x="1184" y="2000"/>
                  </a:lnTo>
                  <a:lnTo>
                    <a:pt x="1200" y="1976"/>
                  </a:lnTo>
                  <a:lnTo>
                    <a:pt x="1224" y="1944"/>
                  </a:lnTo>
                  <a:lnTo>
                    <a:pt x="1240" y="1912"/>
                  </a:lnTo>
                  <a:lnTo>
                    <a:pt x="1264" y="1880"/>
                  </a:lnTo>
                  <a:lnTo>
                    <a:pt x="1280" y="1840"/>
                  </a:lnTo>
                  <a:lnTo>
                    <a:pt x="1304" y="1800"/>
                  </a:lnTo>
                  <a:lnTo>
                    <a:pt x="1320" y="1760"/>
                  </a:lnTo>
                  <a:lnTo>
                    <a:pt x="1344" y="1712"/>
                  </a:lnTo>
                  <a:lnTo>
                    <a:pt x="1360" y="1656"/>
                  </a:lnTo>
                  <a:lnTo>
                    <a:pt x="1384" y="1600"/>
                  </a:lnTo>
                  <a:lnTo>
                    <a:pt x="1400" y="1528"/>
                  </a:lnTo>
                  <a:lnTo>
                    <a:pt x="1424" y="1456"/>
                  </a:lnTo>
                  <a:lnTo>
                    <a:pt x="1440" y="1376"/>
                  </a:lnTo>
                  <a:lnTo>
                    <a:pt x="1464" y="1288"/>
                  </a:lnTo>
                  <a:lnTo>
                    <a:pt x="1480" y="1184"/>
                  </a:lnTo>
                  <a:lnTo>
                    <a:pt x="1504" y="1080"/>
                  </a:lnTo>
                  <a:lnTo>
                    <a:pt x="1520" y="952"/>
                  </a:lnTo>
                  <a:lnTo>
                    <a:pt x="1544" y="824"/>
                  </a:lnTo>
                  <a:lnTo>
                    <a:pt x="1560" y="680"/>
                  </a:lnTo>
                  <a:lnTo>
                    <a:pt x="1584" y="536"/>
                  </a:lnTo>
                  <a:lnTo>
                    <a:pt x="1600" y="392"/>
                  </a:lnTo>
                  <a:lnTo>
                    <a:pt x="1624" y="256"/>
                  </a:lnTo>
                  <a:lnTo>
                    <a:pt x="1640" y="136"/>
                  </a:lnTo>
                  <a:lnTo>
                    <a:pt x="1664" y="48"/>
                  </a:lnTo>
                  <a:lnTo>
                    <a:pt x="1680" y="0"/>
                  </a:lnTo>
                  <a:lnTo>
                    <a:pt x="1704" y="0"/>
                  </a:lnTo>
                  <a:lnTo>
                    <a:pt x="1720" y="48"/>
                  </a:lnTo>
                  <a:lnTo>
                    <a:pt x="1744" y="136"/>
                  </a:lnTo>
                  <a:lnTo>
                    <a:pt x="1760" y="272"/>
                  </a:lnTo>
                  <a:lnTo>
                    <a:pt x="1784" y="432"/>
                  </a:lnTo>
                  <a:lnTo>
                    <a:pt x="1800" y="608"/>
                  </a:lnTo>
                  <a:lnTo>
                    <a:pt x="1824" y="784"/>
                  </a:lnTo>
                  <a:lnTo>
                    <a:pt x="1840" y="960"/>
                  </a:lnTo>
                  <a:lnTo>
                    <a:pt x="1864" y="1120"/>
                  </a:lnTo>
                  <a:lnTo>
                    <a:pt x="1880" y="1264"/>
                  </a:lnTo>
                  <a:lnTo>
                    <a:pt x="1904" y="1392"/>
                  </a:lnTo>
                  <a:lnTo>
                    <a:pt x="1920" y="1504"/>
                  </a:lnTo>
                  <a:lnTo>
                    <a:pt x="1944" y="1592"/>
                  </a:lnTo>
                  <a:lnTo>
                    <a:pt x="1960" y="1664"/>
                  </a:lnTo>
                  <a:lnTo>
                    <a:pt x="1984" y="1720"/>
                  </a:lnTo>
                  <a:lnTo>
                    <a:pt x="2000" y="1768"/>
                  </a:lnTo>
                  <a:lnTo>
                    <a:pt x="2024" y="1808"/>
                  </a:lnTo>
                  <a:lnTo>
                    <a:pt x="2040" y="1832"/>
                  </a:lnTo>
                  <a:lnTo>
                    <a:pt x="2064" y="1848"/>
                  </a:lnTo>
                  <a:lnTo>
                    <a:pt x="2080" y="1856"/>
                  </a:lnTo>
                  <a:lnTo>
                    <a:pt x="2104" y="1864"/>
                  </a:lnTo>
                  <a:lnTo>
                    <a:pt x="2120" y="1856"/>
                  </a:lnTo>
                  <a:lnTo>
                    <a:pt x="2144" y="1848"/>
                  </a:lnTo>
                  <a:lnTo>
                    <a:pt x="2160" y="1832"/>
                  </a:lnTo>
                  <a:lnTo>
                    <a:pt x="2184" y="1808"/>
                  </a:lnTo>
                  <a:lnTo>
                    <a:pt x="2200" y="1776"/>
                  </a:lnTo>
                  <a:lnTo>
                    <a:pt x="2224" y="1744"/>
                  </a:lnTo>
                  <a:lnTo>
                    <a:pt x="2240" y="1704"/>
                  </a:lnTo>
                  <a:lnTo>
                    <a:pt x="2264" y="1656"/>
                  </a:lnTo>
                  <a:lnTo>
                    <a:pt x="2280" y="1600"/>
                  </a:lnTo>
                  <a:lnTo>
                    <a:pt x="2304" y="1536"/>
                  </a:lnTo>
                  <a:lnTo>
                    <a:pt x="2320" y="1464"/>
                  </a:lnTo>
                  <a:lnTo>
                    <a:pt x="2344" y="1384"/>
                  </a:lnTo>
                  <a:lnTo>
                    <a:pt x="2360" y="1304"/>
                  </a:lnTo>
                  <a:lnTo>
                    <a:pt x="2384" y="1216"/>
                  </a:lnTo>
                  <a:lnTo>
                    <a:pt x="2400" y="1128"/>
                  </a:lnTo>
                  <a:lnTo>
                    <a:pt x="2424" y="1040"/>
                  </a:lnTo>
                  <a:lnTo>
                    <a:pt x="2440" y="960"/>
                  </a:lnTo>
                  <a:lnTo>
                    <a:pt x="2464" y="896"/>
                  </a:lnTo>
                  <a:lnTo>
                    <a:pt x="2480" y="848"/>
                  </a:lnTo>
                  <a:lnTo>
                    <a:pt x="2504" y="824"/>
                  </a:lnTo>
                  <a:lnTo>
                    <a:pt x="2520" y="824"/>
                  </a:lnTo>
                  <a:lnTo>
                    <a:pt x="2544" y="856"/>
                  </a:lnTo>
                  <a:lnTo>
                    <a:pt x="2560" y="920"/>
                  </a:lnTo>
                  <a:lnTo>
                    <a:pt x="2584" y="1016"/>
                  </a:lnTo>
                  <a:lnTo>
                    <a:pt x="2600" y="1128"/>
                  </a:lnTo>
                  <a:lnTo>
                    <a:pt x="2624" y="1248"/>
                  </a:lnTo>
                  <a:lnTo>
                    <a:pt x="2640" y="1384"/>
                  </a:lnTo>
                  <a:lnTo>
                    <a:pt x="2664" y="1520"/>
                  </a:lnTo>
                  <a:lnTo>
                    <a:pt x="2680" y="1648"/>
                  </a:lnTo>
                  <a:lnTo>
                    <a:pt x="2704" y="1776"/>
                  </a:lnTo>
                  <a:lnTo>
                    <a:pt x="2720" y="1888"/>
                  </a:lnTo>
                  <a:lnTo>
                    <a:pt x="2744" y="1992"/>
                  </a:lnTo>
                  <a:lnTo>
                    <a:pt x="2760" y="2088"/>
                  </a:lnTo>
                  <a:lnTo>
                    <a:pt x="2784" y="2168"/>
                  </a:lnTo>
                  <a:lnTo>
                    <a:pt x="2800" y="2240"/>
                  </a:lnTo>
                  <a:lnTo>
                    <a:pt x="2824" y="2304"/>
                  </a:lnTo>
                  <a:lnTo>
                    <a:pt x="2840" y="2360"/>
                  </a:lnTo>
                  <a:lnTo>
                    <a:pt x="2864" y="2408"/>
                  </a:lnTo>
                  <a:lnTo>
                    <a:pt x="2880" y="2456"/>
                  </a:lnTo>
                  <a:lnTo>
                    <a:pt x="2904" y="2488"/>
                  </a:lnTo>
                  <a:lnTo>
                    <a:pt x="2920" y="2528"/>
                  </a:lnTo>
                  <a:lnTo>
                    <a:pt x="2944" y="2560"/>
                  </a:lnTo>
                  <a:lnTo>
                    <a:pt x="2960" y="2584"/>
                  </a:lnTo>
                  <a:lnTo>
                    <a:pt x="2984" y="2608"/>
                  </a:lnTo>
                  <a:lnTo>
                    <a:pt x="3000" y="2632"/>
                  </a:lnTo>
                  <a:lnTo>
                    <a:pt x="3024" y="2648"/>
                  </a:lnTo>
                  <a:lnTo>
                    <a:pt x="3040" y="2672"/>
                  </a:lnTo>
                  <a:lnTo>
                    <a:pt x="3064" y="2688"/>
                  </a:lnTo>
                  <a:lnTo>
                    <a:pt x="3080" y="2704"/>
                  </a:lnTo>
                  <a:lnTo>
                    <a:pt x="3104" y="2712"/>
                  </a:lnTo>
                  <a:lnTo>
                    <a:pt x="3120" y="2728"/>
                  </a:lnTo>
                  <a:lnTo>
                    <a:pt x="3144" y="2736"/>
                  </a:lnTo>
                  <a:lnTo>
                    <a:pt x="3160" y="2752"/>
                  </a:lnTo>
                  <a:lnTo>
                    <a:pt x="3184" y="2760"/>
                  </a:lnTo>
                  <a:lnTo>
                    <a:pt x="3200" y="2768"/>
                  </a:lnTo>
                  <a:lnTo>
                    <a:pt x="3224" y="2776"/>
                  </a:lnTo>
                  <a:lnTo>
                    <a:pt x="3240" y="2784"/>
                  </a:lnTo>
                  <a:lnTo>
                    <a:pt x="3264" y="2792"/>
                  </a:lnTo>
                  <a:lnTo>
                    <a:pt x="3280" y="2800"/>
                  </a:lnTo>
                  <a:lnTo>
                    <a:pt x="3304" y="2808"/>
                  </a:lnTo>
                  <a:lnTo>
                    <a:pt x="3320" y="2816"/>
                  </a:lnTo>
                  <a:lnTo>
                    <a:pt x="3344" y="2824"/>
                  </a:lnTo>
                  <a:lnTo>
                    <a:pt x="3360" y="2824"/>
                  </a:lnTo>
                  <a:lnTo>
                    <a:pt x="3384" y="2832"/>
                  </a:lnTo>
                  <a:lnTo>
                    <a:pt x="3400" y="2840"/>
                  </a:lnTo>
                  <a:lnTo>
                    <a:pt x="3424" y="2840"/>
                  </a:lnTo>
                  <a:lnTo>
                    <a:pt x="3440" y="2848"/>
                  </a:lnTo>
                  <a:lnTo>
                    <a:pt x="3464" y="2848"/>
                  </a:lnTo>
                  <a:lnTo>
                    <a:pt x="3480" y="2856"/>
                  </a:lnTo>
                  <a:lnTo>
                    <a:pt x="3504" y="2864"/>
                  </a:lnTo>
                  <a:lnTo>
                    <a:pt x="3520" y="2864"/>
                  </a:lnTo>
                  <a:lnTo>
                    <a:pt x="3544" y="2864"/>
                  </a:lnTo>
                  <a:lnTo>
                    <a:pt x="3560" y="2872"/>
                  </a:lnTo>
                  <a:lnTo>
                    <a:pt x="3584" y="2872"/>
                  </a:lnTo>
                  <a:lnTo>
                    <a:pt x="3600" y="2880"/>
                  </a:lnTo>
                  <a:lnTo>
                    <a:pt x="3624" y="2880"/>
                  </a:lnTo>
                  <a:lnTo>
                    <a:pt x="3640" y="2888"/>
                  </a:lnTo>
                  <a:lnTo>
                    <a:pt x="3664" y="2888"/>
                  </a:lnTo>
                  <a:lnTo>
                    <a:pt x="3680" y="2888"/>
                  </a:lnTo>
                  <a:lnTo>
                    <a:pt x="3704" y="2896"/>
                  </a:lnTo>
                  <a:lnTo>
                    <a:pt x="3720" y="2896"/>
                  </a:lnTo>
                  <a:lnTo>
                    <a:pt x="3744" y="2896"/>
                  </a:lnTo>
                  <a:lnTo>
                    <a:pt x="3760" y="2904"/>
                  </a:lnTo>
                  <a:lnTo>
                    <a:pt x="3784" y="2904"/>
                  </a:lnTo>
                  <a:lnTo>
                    <a:pt x="3800" y="2904"/>
                  </a:lnTo>
                  <a:lnTo>
                    <a:pt x="3824" y="2912"/>
                  </a:lnTo>
                  <a:lnTo>
                    <a:pt x="3840" y="2912"/>
                  </a:lnTo>
                  <a:lnTo>
                    <a:pt x="3864" y="2912"/>
                  </a:lnTo>
                  <a:lnTo>
                    <a:pt x="3880" y="2912"/>
                  </a:lnTo>
                  <a:lnTo>
                    <a:pt x="3904" y="2920"/>
                  </a:lnTo>
                  <a:lnTo>
                    <a:pt x="3920" y="2920"/>
                  </a:lnTo>
                  <a:lnTo>
                    <a:pt x="3944" y="2920"/>
                  </a:lnTo>
                  <a:lnTo>
                    <a:pt x="3960" y="2920"/>
                  </a:lnTo>
                  <a:lnTo>
                    <a:pt x="3984" y="2928"/>
                  </a:lnTo>
                  <a:lnTo>
                    <a:pt x="4000" y="2928"/>
                  </a:lnTo>
                  <a:lnTo>
                    <a:pt x="4024" y="2928"/>
                  </a:lnTo>
                  <a:lnTo>
                    <a:pt x="4048" y="2928"/>
                  </a:lnTo>
                  <a:lnTo>
                    <a:pt x="4064" y="2936"/>
                  </a:lnTo>
                  <a:lnTo>
                    <a:pt x="4088" y="2936"/>
                  </a:lnTo>
                  <a:lnTo>
                    <a:pt x="4104" y="2936"/>
                  </a:lnTo>
                  <a:lnTo>
                    <a:pt x="4128" y="2936"/>
                  </a:lnTo>
                  <a:lnTo>
                    <a:pt x="4144" y="2936"/>
                  </a:lnTo>
                  <a:lnTo>
                    <a:pt x="4168" y="2944"/>
                  </a:lnTo>
                  <a:lnTo>
                    <a:pt x="4184" y="2944"/>
                  </a:lnTo>
                  <a:lnTo>
                    <a:pt x="4208" y="2944"/>
                  </a:lnTo>
                  <a:lnTo>
                    <a:pt x="4224" y="2944"/>
                  </a:lnTo>
                  <a:lnTo>
                    <a:pt x="4248" y="2944"/>
                  </a:lnTo>
                  <a:lnTo>
                    <a:pt x="4264" y="2952"/>
                  </a:lnTo>
                  <a:lnTo>
                    <a:pt x="4288" y="2952"/>
                  </a:lnTo>
                  <a:lnTo>
                    <a:pt x="4304" y="2952"/>
                  </a:lnTo>
                  <a:lnTo>
                    <a:pt x="4328" y="2952"/>
                  </a:lnTo>
                  <a:lnTo>
                    <a:pt x="4344" y="2952"/>
                  </a:lnTo>
                  <a:lnTo>
                    <a:pt x="4368" y="2952"/>
                  </a:lnTo>
                  <a:lnTo>
                    <a:pt x="4384" y="296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it-IT"/>
            </a:p>
          </p:txBody>
        </p:sp>
        <p:sp>
          <p:nvSpPr>
            <p:cNvPr id="59507" name="Freeform 316"/>
            <p:cNvSpPr>
              <a:spLocks/>
            </p:cNvSpPr>
            <p:nvPr/>
          </p:nvSpPr>
          <p:spPr bwMode="auto">
            <a:xfrm>
              <a:off x="1226" y="1966"/>
              <a:ext cx="3955" cy="1649"/>
            </a:xfrm>
            <a:custGeom>
              <a:avLst/>
              <a:gdLst>
                <a:gd name="T0" fmla="*/ 52 w 4384"/>
                <a:gd name="T1" fmla="*/ 1147 h 2048"/>
                <a:gd name="T2" fmla="*/ 117 w 4384"/>
                <a:gd name="T3" fmla="*/ 1147 h 2048"/>
                <a:gd name="T4" fmla="*/ 182 w 4384"/>
                <a:gd name="T5" fmla="*/ 1147 h 2048"/>
                <a:gd name="T6" fmla="*/ 247 w 4384"/>
                <a:gd name="T7" fmla="*/ 1141 h 2048"/>
                <a:gd name="T8" fmla="*/ 312 w 4384"/>
                <a:gd name="T9" fmla="*/ 1141 h 2048"/>
                <a:gd name="T10" fmla="*/ 378 w 4384"/>
                <a:gd name="T11" fmla="*/ 1141 h 2048"/>
                <a:gd name="T12" fmla="*/ 443 w 4384"/>
                <a:gd name="T13" fmla="*/ 1141 h 2048"/>
                <a:gd name="T14" fmla="*/ 508 w 4384"/>
                <a:gd name="T15" fmla="*/ 1136 h 2048"/>
                <a:gd name="T16" fmla="*/ 573 w 4384"/>
                <a:gd name="T17" fmla="*/ 1136 h 2048"/>
                <a:gd name="T18" fmla="*/ 638 w 4384"/>
                <a:gd name="T19" fmla="*/ 1130 h 2048"/>
                <a:gd name="T20" fmla="*/ 703 w 4384"/>
                <a:gd name="T21" fmla="*/ 1130 h 2048"/>
                <a:gd name="T22" fmla="*/ 769 w 4384"/>
                <a:gd name="T23" fmla="*/ 1126 h 2048"/>
                <a:gd name="T24" fmla="*/ 834 w 4384"/>
                <a:gd name="T25" fmla="*/ 1120 h 2048"/>
                <a:gd name="T26" fmla="*/ 899 w 4384"/>
                <a:gd name="T27" fmla="*/ 1115 h 2048"/>
                <a:gd name="T28" fmla="*/ 963 w 4384"/>
                <a:gd name="T29" fmla="*/ 1110 h 2048"/>
                <a:gd name="T30" fmla="*/ 1028 w 4384"/>
                <a:gd name="T31" fmla="*/ 1105 h 2048"/>
                <a:gd name="T32" fmla="*/ 1093 w 4384"/>
                <a:gd name="T33" fmla="*/ 1094 h 2048"/>
                <a:gd name="T34" fmla="*/ 1159 w 4384"/>
                <a:gd name="T35" fmla="*/ 1084 h 2048"/>
                <a:gd name="T36" fmla="*/ 1224 w 4384"/>
                <a:gd name="T37" fmla="*/ 1073 h 2048"/>
                <a:gd name="T38" fmla="*/ 1289 w 4384"/>
                <a:gd name="T39" fmla="*/ 1058 h 2048"/>
                <a:gd name="T40" fmla="*/ 1354 w 4384"/>
                <a:gd name="T41" fmla="*/ 1043 h 2048"/>
                <a:gd name="T42" fmla="*/ 1419 w 4384"/>
                <a:gd name="T43" fmla="*/ 1022 h 2048"/>
                <a:gd name="T44" fmla="*/ 1485 w 4384"/>
                <a:gd name="T45" fmla="*/ 996 h 2048"/>
                <a:gd name="T46" fmla="*/ 1550 w 4384"/>
                <a:gd name="T47" fmla="*/ 965 h 2048"/>
                <a:gd name="T48" fmla="*/ 1615 w 4384"/>
                <a:gd name="T49" fmla="*/ 924 h 2048"/>
                <a:gd name="T50" fmla="*/ 1680 w 4384"/>
                <a:gd name="T51" fmla="*/ 866 h 2048"/>
                <a:gd name="T52" fmla="*/ 1745 w 4384"/>
                <a:gd name="T53" fmla="*/ 783 h 2048"/>
                <a:gd name="T54" fmla="*/ 1810 w 4384"/>
                <a:gd name="T55" fmla="*/ 669 h 2048"/>
                <a:gd name="T56" fmla="*/ 1876 w 4384"/>
                <a:gd name="T57" fmla="*/ 503 h 2048"/>
                <a:gd name="T58" fmla="*/ 1941 w 4384"/>
                <a:gd name="T59" fmla="*/ 275 h 2048"/>
                <a:gd name="T60" fmla="*/ 2005 w 4384"/>
                <a:gd name="T61" fmla="*/ 52 h 2048"/>
                <a:gd name="T62" fmla="*/ 2070 w 4384"/>
                <a:gd name="T63" fmla="*/ 15 h 2048"/>
                <a:gd name="T64" fmla="*/ 2135 w 4384"/>
                <a:gd name="T65" fmla="*/ 265 h 2048"/>
                <a:gd name="T66" fmla="*/ 2200 w 4384"/>
                <a:gd name="T67" fmla="*/ 597 h 2048"/>
                <a:gd name="T68" fmla="*/ 2266 w 4384"/>
                <a:gd name="T69" fmla="*/ 845 h 2048"/>
                <a:gd name="T70" fmla="*/ 2331 w 4384"/>
                <a:gd name="T71" fmla="*/ 996 h 2048"/>
                <a:gd name="T72" fmla="*/ 2396 w 4384"/>
                <a:gd name="T73" fmla="*/ 1089 h 2048"/>
                <a:gd name="T74" fmla="*/ 2461 w 4384"/>
                <a:gd name="T75" fmla="*/ 1147 h 2048"/>
                <a:gd name="T76" fmla="*/ 2526 w 4384"/>
                <a:gd name="T77" fmla="*/ 1188 h 2048"/>
                <a:gd name="T78" fmla="*/ 2591 w 4384"/>
                <a:gd name="T79" fmla="*/ 1213 h 2048"/>
                <a:gd name="T80" fmla="*/ 2657 w 4384"/>
                <a:gd name="T81" fmla="*/ 1234 h 2048"/>
                <a:gd name="T82" fmla="*/ 2722 w 4384"/>
                <a:gd name="T83" fmla="*/ 1250 h 2048"/>
                <a:gd name="T84" fmla="*/ 2787 w 4384"/>
                <a:gd name="T85" fmla="*/ 1260 h 2048"/>
                <a:gd name="T86" fmla="*/ 2852 w 4384"/>
                <a:gd name="T87" fmla="*/ 1271 h 2048"/>
                <a:gd name="T88" fmla="*/ 2917 w 4384"/>
                <a:gd name="T89" fmla="*/ 1281 h 2048"/>
                <a:gd name="T90" fmla="*/ 2982 w 4384"/>
                <a:gd name="T91" fmla="*/ 1286 h 2048"/>
                <a:gd name="T92" fmla="*/ 3047 w 4384"/>
                <a:gd name="T93" fmla="*/ 1292 h 2048"/>
                <a:gd name="T94" fmla="*/ 3112 w 4384"/>
                <a:gd name="T95" fmla="*/ 1302 h 2048"/>
                <a:gd name="T96" fmla="*/ 3177 w 4384"/>
                <a:gd name="T97" fmla="*/ 1302 h 2048"/>
                <a:gd name="T98" fmla="*/ 3242 w 4384"/>
                <a:gd name="T99" fmla="*/ 1307 h 2048"/>
                <a:gd name="T100" fmla="*/ 3307 w 4384"/>
                <a:gd name="T101" fmla="*/ 1312 h 2048"/>
                <a:gd name="T102" fmla="*/ 3372 w 4384"/>
                <a:gd name="T103" fmla="*/ 1317 h 2048"/>
                <a:gd name="T104" fmla="*/ 3438 w 4384"/>
                <a:gd name="T105" fmla="*/ 1323 h 2048"/>
                <a:gd name="T106" fmla="*/ 3503 w 4384"/>
                <a:gd name="T107" fmla="*/ 1323 h 2048"/>
                <a:gd name="T108" fmla="*/ 3568 w 4384"/>
                <a:gd name="T109" fmla="*/ 1328 h 20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384" h="2048">
                  <a:moveTo>
                    <a:pt x="0" y="1768"/>
                  </a:moveTo>
                  <a:lnTo>
                    <a:pt x="24" y="1768"/>
                  </a:lnTo>
                  <a:lnTo>
                    <a:pt x="40" y="1768"/>
                  </a:lnTo>
                  <a:lnTo>
                    <a:pt x="64" y="1768"/>
                  </a:lnTo>
                  <a:lnTo>
                    <a:pt x="80" y="1768"/>
                  </a:lnTo>
                  <a:lnTo>
                    <a:pt x="104" y="1768"/>
                  </a:lnTo>
                  <a:lnTo>
                    <a:pt x="120" y="1768"/>
                  </a:lnTo>
                  <a:lnTo>
                    <a:pt x="144" y="1768"/>
                  </a:lnTo>
                  <a:lnTo>
                    <a:pt x="160" y="1768"/>
                  </a:lnTo>
                  <a:lnTo>
                    <a:pt x="184" y="1768"/>
                  </a:lnTo>
                  <a:lnTo>
                    <a:pt x="200" y="1768"/>
                  </a:lnTo>
                  <a:lnTo>
                    <a:pt x="224" y="1768"/>
                  </a:lnTo>
                  <a:lnTo>
                    <a:pt x="240" y="1768"/>
                  </a:lnTo>
                  <a:lnTo>
                    <a:pt x="264" y="1768"/>
                  </a:lnTo>
                  <a:lnTo>
                    <a:pt x="280" y="1760"/>
                  </a:lnTo>
                  <a:lnTo>
                    <a:pt x="304" y="1760"/>
                  </a:lnTo>
                  <a:lnTo>
                    <a:pt x="320" y="1760"/>
                  </a:lnTo>
                  <a:lnTo>
                    <a:pt x="344" y="1760"/>
                  </a:lnTo>
                  <a:lnTo>
                    <a:pt x="360" y="1760"/>
                  </a:lnTo>
                  <a:lnTo>
                    <a:pt x="384" y="1760"/>
                  </a:lnTo>
                  <a:lnTo>
                    <a:pt x="400" y="1760"/>
                  </a:lnTo>
                  <a:lnTo>
                    <a:pt x="424" y="1760"/>
                  </a:lnTo>
                  <a:lnTo>
                    <a:pt x="440" y="1760"/>
                  </a:lnTo>
                  <a:lnTo>
                    <a:pt x="464" y="1760"/>
                  </a:lnTo>
                  <a:lnTo>
                    <a:pt x="480" y="1760"/>
                  </a:lnTo>
                  <a:lnTo>
                    <a:pt x="504" y="1760"/>
                  </a:lnTo>
                  <a:lnTo>
                    <a:pt x="520" y="1760"/>
                  </a:lnTo>
                  <a:lnTo>
                    <a:pt x="544" y="1760"/>
                  </a:lnTo>
                  <a:lnTo>
                    <a:pt x="560" y="1760"/>
                  </a:lnTo>
                  <a:lnTo>
                    <a:pt x="584" y="1752"/>
                  </a:lnTo>
                  <a:lnTo>
                    <a:pt x="600" y="1752"/>
                  </a:lnTo>
                  <a:lnTo>
                    <a:pt x="624" y="1752"/>
                  </a:lnTo>
                  <a:lnTo>
                    <a:pt x="640" y="1752"/>
                  </a:lnTo>
                  <a:lnTo>
                    <a:pt x="664" y="1752"/>
                  </a:lnTo>
                  <a:lnTo>
                    <a:pt x="680" y="1752"/>
                  </a:lnTo>
                  <a:lnTo>
                    <a:pt x="704" y="1752"/>
                  </a:lnTo>
                  <a:lnTo>
                    <a:pt x="720" y="1752"/>
                  </a:lnTo>
                  <a:lnTo>
                    <a:pt x="744" y="1752"/>
                  </a:lnTo>
                  <a:lnTo>
                    <a:pt x="760" y="1744"/>
                  </a:lnTo>
                  <a:lnTo>
                    <a:pt x="784" y="1744"/>
                  </a:lnTo>
                  <a:lnTo>
                    <a:pt x="800" y="1744"/>
                  </a:lnTo>
                  <a:lnTo>
                    <a:pt x="824" y="1744"/>
                  </a:lnTo>
                  <a:lnTo>
                    <a:pt x="840" y="1744"/>
                  </a:lnTo>
                  <a:lnTo>
                    <a:pt x="864" y="1744"/>
                  </a:lnTo>
                  <a:lnTo>
                    <a:pt x="880" y="1736"/>
                  </a:lnTo>
                  <a:lnTo>
                    <a:pt x="904" y="1736"/>
                  </a:lnTo>
                  <a:lnTo>
                    <a:pt x="920" y="1736"/>
                  </a:lnTo>
                  <a:lnTo>
                    <a:pt x="944" y="1736"/>
                  </a:lnTo>
                  <a:lnTo>
                    <a:pt x="960" y="1736"/>
                  </a:lnTo>
                  <a:lnTo>
                    <a:pt x="984" y="1736"/>
                  </a:lnTo>
                  <a:lnTo>
                    <a:pt x="1000" y="1728"/>
                  </a:lnTo>
                  <a:lnTo>
                    <a:pt x="1024" y="1728"/>
                  </a:lnTo>
                  <a:lnTo>
                    <a:pt x="1040" y="1728"/>
                  </a:lnTo>
                  <a:lnTo>
                    <a:pt x="1064" y="1728"/>
                  </a:lnTo>
                  <a:lnTo>
                    <a:pt x="1080" y="1720"/>
                  </a:lnTo>
                  <a:lnTo>
                    <a:pt x="1104" y="1720"/>
                  </a:lnTo>
                  <a:lnTo>
                    <a:pt x="1120" y="1720"/>
                  </a:lnTo>
                  <a:lnTo>
                    <a:pt x="1144" y="1720"/>
                  </a:lnTo>
                  <a:lnTo>
                    <a:pt x="1160" y="1712"/>
                  </a:lnTo>
                  <a:lnTo>
                    <a:pt x="1184" y="1712"/>
                  </a:lnTo>
                  <a:lnTo>
                    <a:pt x="1200" y="1712"/>
                  </a:lnTo>
                  <a:lnTo>
                    <a:pt x="1224" y="1704"/>
                  </a:lnTo>
                  <a:lnTo>
                    <a:pt x="1240" y="1704"/>
                  </a:lnTo>
                  <a:lnTo>
                    <a:pt x="1264" y="1704"/>
                  </a:lnTo>
                  <a:lnTo>
                    <a:pt x="1280" y="1696"/>
                  </a:lnTo>
                  <a:lnTo>
                    <a:pt x="1304" y="1696"/>
                  </a:lnTo>
                  <a:lnTo>
                    <a:pt x="1320" y="1696"/>
                  </a:lnTo>
                  <a:lnTo>
                    <a:pt x="1344" y="1688"/>
                  </a:lnTo>
                  <a:lnTo>
                    <a:pt x="1360" y="1688"/>
                  </a:lnTo>
                  <a:lnTo>
                    <a:pt x="1384" y="1680"/>
                  </a:lnTo>
                  <a:lnTo>
                    <a:pt x="1400" y="1680"/>
                  </a:lnTo>
                  <a:lnTo>
                    <a:pt x="1424" y="1672"/>
                  </a:lnTo>
                  <a:lnTo>
                    <a:pt x="1440" y="1672"/>
                  </a:lnTo>
                  <a:lnTo>
                    <a:pt x="1464" y="1664"/>
                  </a:lnTo>
                  <a:lnTo>
                    <a:pt x="1480" y="1664"/>
                  </a:lnTo>
                  <a:lnTo>
                    <a:pt x="1504" y="1656"/>
                  </a:lnTo>
                  <a:lnTo>
                    <a:pt x="1520" y="1648"/>
                  </a:lnTo>
                  <a:lnTo>
                    <a:pt x="1544" y="1648"/>
                  </a:lnTo>
                  <a:lnTo>
                    <a:pt x="1560" y="1640"/>
                  </a:lnTo>
                  <a:lnTo>
                    <a:pt x="1584" y="1632"/>
                  </a:lnTo>
                  <a:lnTo>
                    <a:pt x="1600" y="1632"/>
                  </a:lnTo>
                  <a:lnTo>
                    <a:pt x="1624" y="1624"/>
                  </a:lnTo>
                  <a:lnTo>
                    <a:pt x="1640" y="1616"/>
                  </a:lnTo>
                  <a:lnTo>
                    <a:pt x="1664" y="1608"/>
                  </a:lnTo>
                  <a:lnTo>
                    <a:pt x="1680" y="1600"/>
                  </a:lnTo>
                  <a:lnTo>
                    <a:pt x="1704" y="1592"/>
                  </a:lnTo>
                  <a:lnTo>
                    <a:pt x="1720" y="1584"/>
                  </a:lnTo>
                  <a:lnTo>
                    <a:pt x="1744" y="1576"/>
                  </a:lnTo>
                  <a:lnTo>
                    <a:pt x="1760" y="1568"/>
                  </a:lnTo>
                  <a:lnTo>
                    <a:pt x="1784" y="1560"/>
                  </a:lnTo>
                  <a:lnTo>
                    <a:pt x="1800" y="1552"/>
                  </a:lnTo>
                  <a:lnTo>
                    <a:pt x="1824" y="1536"/>
                  </a:lnTo>
                  <a:lnTo>
                    <a:pt x="1840" y="1528"/>
                  </a:lnTo>
                  <a:lnTo>
                    <a:pt x="1864" y="1512"/>
                  </a:lnTo>
                  <a:lnTo>
                    <a:pt x="1880" y="1504"/>
                  </a:lnTo>
                  <a:lnTo>
                    <a:pt x="1904" y="1488"/>
                  </a:lnTo>
                  <a:lnTo>
                    <a:pt x="1920" y="1472"/>
                  </a:lnTo>
                  <a:lnTo>
                    <a:pt x="1944" y="1456"/>
                  </a:lnTo>
                  <a:lnTo>
                    <a:pt x="1960" y="1440"/>
                  </a:lnTo>
                  <a:lnTo>
                    <a:pt x="1984" y="1424"/>
                  </a:lnTo>
                  <a:lnTo>
                    <a:pt x="2000" y="1400"/>
                  </a:lnTo>
                  <a:lnTo>
                    <a:pt x="2024" y="1384"/>
                  </a:lnTo>
                  <a:lnTo>
                    <a:pt x="2040" y="1360"/>
                  </a:lnTo>
                  <a:lnTo>
                    <a:pt x="2064" y="1336"/>
                  </a:lnTo>
                  <a:lnTo>
                    <a:pt x="2080" y="1304"/>
                  </a:lnTo>
                  <a:lnTo>
                    <a:pt x="2104" y="1280"/>
                  </a:lnTo>
                  <a:lnTo>
                    <a:pt x="2120" y="1248"/>
                  </a:lnTo>
                  <a:lnTo>
                    <a:pt x="2144" y="1208"/>
                  </a:lnTo>
                  <a:lnTo>
                    <a:pt x="2160" y="1176"/>
                  </a:lnTo>
                  <a:lnTo>
                    <a:pt x="2184" y="1128"/>
                  </a:lnTo>
                  <a:lnTo>
                    <a:pt x="2200" y="1088"/>
                  </a:lnTo>
                  <a:lnTo>
                    <a:pt x="2224" y="1032"/>
                  </a:lnTo>
                  <a:lnTo>
                    <a:pt x="2240" y="976"/>
                  </a:lnTo>
                  <a:lnTo>
                    <a:pt x="2264" y="920"/>
                  </a:lnTo>
                  <a:lnTo>
                    <a:pt x="2280" y="848"/>
                  </a:lnTo>
                  <a:lnTo>
                    <a:pt x="2304" y="776"/>
                  </a:lnTo>
                  <a:lnTo>
                    <a:pt x="2320" y="696"/>
                  </a:lnTo>
                  <a:lnTo>
                    <a:pt x="2344" y="608"/>
                  </a:lnTo>
                  <a:lnTo>
                    <a:pt x="2360" y="520"/>
                  </a:lnTo>
                  <a:lnTo>
                    <a:pt x="2384" y="424"/>
                  </a:lnTo>
                  <a:lnTo>
                    <a:pt x="2400" y="328"/>
                  </a:lnTo>
                  <a:lnTo>
                    <a:pt x="2424" y="240"/>
                  </a:lnTo>
                  <a:lnTo>
                    <a:pt x="2440" y="152"/>
                  </a:lnTo>
                  <a:lnTo>
                    <a:pt x="2464" y="80"/>
                  </a:lnTo>
                  <a:lnTo>
                    <a:pt x="2480" y="24"/>
                  </a:lnTo>
                  <a:lnTo>
                    <a:pt x="2504" y="0"/>
                  </a:lnTo>
                  <a:lnTo>
                    <a:pt x="2520" y="0"/>
                  </a:lnTo>
                  <a:lnTo>
                    <a:pt x="2544" y="24"/>
                  </a:lnTo>
                  <a:lnTo>
                    <a:pt x="2560" y="88"/>
                  </a:lnTo>
                  <a:lnTo>
                    <a:pt x="2584" y="176"/>
                  </a:lnTo>
                  <a:lnTo>
                    <a:pt x="2600" y="280"/>
                  </a:lnTo>
                  <a:lnTo>
                    <a:pt x="2624" y="408"/>
                  </a:lnTo>
                  <a:lnTo>
                    <a:pt x="2640" y="536"/>
                  </a:lnTo>
                  <a:lnTo>
                    <a:pt x="2664" y="664"/>
                  </a:lnTo>
                  <a:lnTo>
                    <a:pt x="2680" y="800"/>
                  </a:lnTo>
                  <a:lnTo>
                    <a:pt x="2704" y="920"/>
                  </a:lnTo>
                  <a:lnTo>
                    <a:pt x="2720" y="1032"/>
                  </a:lnTo>
                  <a:lnTo>
                    <a:pt x="2744" y="1128"/>
                  </a:lnTo>
                  <a:lnTo>
                    <a:pt x="2760" y="1224"/>
                  </a:lnTo>
                  <a:lnTo>
                    <a:pt x="2784" y="1304"/>
                  </a:lnTo>
                  <a:lnTo>
                    <a:pt x="2800" y="1376"/>
                  </a:lnTo>
                  <a:lnTo>
                    <a:pt x="2824" y="1432"/>
                  </a:lnTo>
                  <a:lnTo>
                    <a:pt x="2840" y="1488"/>
                  </a:lnTo>
                  <a:lnTo>
                    <a:pt x="2864" y="1536"/>
                  </a:lnTo>
                  <a:lnTo>
                    <a:pt x="2880" y="1576"/>
                  </a:lnTo>
                  <a:lnTo>
                    <a:pt x="2904" y="1616"/>
                  </a:lnTo>
                  <a:lnTo>
                    <a:pt x="2920" y="1648"/>
                  </a:lnTo>
                  <a:lnTo>
                    <a:pt x="2944" y="1680"/>
                  </a:lnTo>
                  <a:lnTo>
                    <a:pt x="2960" y="1704"/>
                  </a:lnTo>
                  <a:lnTo>
                    <a:pt x="2984" y="1728"/>
                  </a:lnTo>
                  <a:lnTo>
                    <a:pt x="3000" y="1752"/>
                  </a:lnTo>
                  <a:lnTo>
                    <a:pt x="3024" y="1768"/>
                  </a:lnTo>
                  <a:lnTo>
                    <a:pt x="3040" y="1784"/>
                  </a:lnTo>
                  <a:lnTo>
                    <a:pt x="3064" y="1800"/>
                  </a:lnTo>
                  <a:lnTo>
                    <a:pt x="3080" y="1816"/>
                  </a:lnTo>
                  <a:lnTo>
                    <a:pt x="3104" y="1832"/>
                  </a:lnTo>
                  <a:lnTo>
                    <a:pt x="3120" y="1840"/>
                  </a:lnTo>
                  <a:lnTo>
                    <a:pt x="3144" y="1856"/>
                  </a:lnTo>
                  <a:lnTo>
                    <a:pt x="3160" y="1864"/>
                  </a:lnTo>
                  <a:lnTo>
                    <a:pt x="3184" y="1872"/>
                  </a:lnTo>
                  <a:lnTo>
                    <a:pt x="3200" y="1880"/>
                  </a:lnTo>
                  <a:lnTo>
                    <a:pt x="3224" y="1888"/>
                  </a:lnTo>
                  <a:lnTo>
                    <a:pt x="3240" y="1896"/>
                  </a:lnTo>
                  <a:lnTo>
                    <a:pt x="3264" y="1904"/>
                  </a:lnTo>
                  <a:lnTo>
                    <a:pt x="3280" y="1912"/>
                  </a:lnTo>
                  <a:lnTo>
                    <a:pt x="3304" y="1920"/>
                  </a:lnTo>
                  <a:lnTo>
                    <a:pt x="3320" y="1920"/>
                  </a:lnTo>
                  <a:lnTo>
                    <a:pt x="3344" y="1928"/>
                  </a:lnTo>
                  <a:lnTo>
                    <a:pt x="3360" y="1936"/>
                  </a:lnTo>
                  <a:lnTo>
                    <a:pt x="3384" y="1936"/>
                  </a:lnTo>
                  <a:lnTo>
                    <a:pt x="3400" y="1944"/>
                  </a:lnTo>
                  <a:lnTo>
                    <a:pt x="3424" y="1944"/>
                  </a:lnTo>
                  <a:lnTo>
                    <a:pt x="3440" y="1952"/>
                  </a:lnTo>
                  <a:lnTo>
                    <a:pt x="3464" y="1952"/>
                  </a:lnTo>
                  <a:lnTo>
                    <a:pt x="3480" y="1960"/>
                  </a:lnTo>
                  <a:lnTo>
                    <a:pt x="3504" y="1960"/>
                  </a:lnTo>
                  <a:lnTo>
                    <a:pt x="3520" y="1968"/>
                  </a:lnTo>
                  <a:lnTo>
                    <a:pt x="3544" y="1968"/>
                  </a:lnTo>
                  <a:lnTo>
                    <a:pt x="3560" y="1968"/>
                  </a:lnTo>
                  <a:lnTo>
                    <a:pt x="3584" y="1976"/>
                  </a:lnTo>
                  <a:lnTo>
                    <a:pt x="3600" y="1976"/>
                  </a:lnTo>
                  <a:lnTo>
                    <a:pt x="3624" y="1984"/>
                  </a:lnTo>
                  <a:lnTo>
                    <a:pt x="3640" y="1984"/>
                  </a:lnTo>
                  <a:lnTo>
                    <a:pt x="3664" y="1984"/>
                  </a:lnTo>
                  <a:lnTo>
                    <a:pt x="3680" y="1992"/>
                  </a:lnTo>
                  <a:lnTo>
                    <a:pt x="3704" y="1992"/>
                  </a:lnTo>
                  <a:lnTo>
                    <a:pt x="3720" y="1992"/>
                  </a:lnTo>
                  <a:lnTo>
                    <a:pt x="3744" y="1992"/>
                  </a:lnTo>
                  <a:lnTo>
                    <a:pt x="3760" y="2000"/>
                  </a:lnTo>
                  <a:lnTo>
                    <a:pt x="3784" y="2000"/>
                  </a:lnTo>
                  <a:lnTo>
                    <a:pt x="3800" y="2000"/>
                  </a:lnTo>
                  <a:lnTo>
                    <a:pt x="3824" y="2008"/>
                  </a:lnTo>
                  <a:lnTo>
                    <a:pt x="3840" y="2008"/>
                  </a:lnTo>
                  <a:lnTo>
                    <a:pt x="3864" y="2008"/>
                  </a:lnTo>
                  <a:lnTo>
                    <a:pt x="3880" y="2008"/>
                  </a:lnTo>
                  <a:lnTo>
                    <a:pt x="3904" y="2008"/>
                  </a:lnTo>
                  <a:lnTo>
                    <a:pt x="3920" y="2016"/>
                  </a:lnTo>
                  <a:lnTo>
                    <a:pt x="3944" y="2016"/>
                  </a:lnTo>
                  <a:lnTo>
                    <a:pt x="3960" y="2016"/>
                  </a:lnTo>
                  <a:lnTo>
                    <a:pt x="3984" y="2016"/>
                  </a:lnTo>
                  <a:lnTo>
                    <a:pt x="4000" y="2024"/>
                  </a:lnTo>
                  <a:lnTo>
                    <a:pt x="4024" y="2024"/>
                  </a:lnTo>
                  <a:lnTo>
                    <a:pt x="4048" y="2024"/>
                  </a:lnTo>
                  <a:lnTo>
                    <a:pt x="4064" y="2024"/>
                  </a:lnTo>
                  <a:lnTo>
                    <a:pt x="4088" y="2024"/>
                  </a:lnTo>
                  <a:lnTo>
                    <a:pt x="4104" y="2032"/>
                  </a:lnTo>
                  <a:lnTo>
                    <a:pt x="4128" y="2032"/>
                  </a:lnTo>
                  <a:lnTo>
                    <a:pt x="4144" y="2032"/>
                  </a:lnTo>
                  <a:lnTo>
                    <a:pt x="4168" y="2032"/>
                  </a:lnTo>
                  <a:lnTo>
                    <a:pt x="4184" y="2032"/>
                  </a:lnTo>
                  <a:lnTo>
                    <a:pt x="4208" y="2032"/>
                  </a:lnTo>
                  <a:lnTo>
                    <a:pt x="4224" y="2040"/>
                  </a:lnTo>
                  <a:lnTo>
                    <a:pt x="4248" y="2040"/>
                  </a:lnTo>
                  <a:lnTo>
                    <a:pt x="4264" y="2040"/>
                  </a:lnTo>
                  <a:lnTo>
                    <a:pt x="4288" y="2040"/>
                  </a:lnTo>
                  <a:lnTo>
                    <a:pt x="4304" y="2040"/>
                  </a:lnTo>
                  <a:lnTo>
                    <a:pt x="4328" y="2040"/>
                  </a:lnTo>
                  <a:lnTo>
                    <a:pt x="4344" y="2048"/>
                  </a:lnTo>
                  <a:lnTo>
                    <a:pt x="4368" y="2048"/>
                  </a:lnTo>
                  <a:lnTo>
                    <a:pt x="4384" y="2048"/>
                  </a:lnTo>
                </a:path>
              </a:pathLst>
            </a:custGeom>
            <a:noFill/>
            <a:ln w="25400">
              <a:solidFill>
                <a:srgbClr val="000099"/>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it-IT"/>
            </a:p>
          </p:txBody>
        </p:sp>
        <p:sp>
          <p:nvSpPr>
            <p:cNvPr id="59508" name="Freeform 317"/>
            <p:cNvSpPr>
              <a:spLocks/>
            </p:cNvSpPr>
            <p:nvPr/>
          </p:nvSpPr>
          <p:spPr bwMode="auto">
            <a:xfrm>
              <a:off x="1226" y="1515"/>
              <a:ext cx="3955" cy="2107"/>
            </a:xfrm>
            <a:custGeom>
              <a:avLst/>
              <a:gdLst>
                <a:gd name="T0" fmla="*/ 52 w 4384"/>
                <a:gd name="T1" fmla="*/ 1459 h 2616"/>
                <a:gd name="T2" fmla="*/ 117 w 4384"/>
                <a:gd name="T3" fmla="*/ 1453 h 2616"/>
                <a:gd name="T4" fmla="*/ 182 w 4384"/>
                <a:gd name="T5" fmla="*/ 1448 h 2616"/>
                <a:gd name="T6" fmla="*/ 247 w 4384"/>
                <a:gd name="T7" fmla="*/ 1443 h 2616"/>
                <a:gd name="T8" fmla="*/ 312 w 4384"/>
                <a:gd name="T9" fmla="*/ 1432 h 2616"/>
                <a:gd name="T10" fmla="*/ 378 w 4384"/>
                <a:gd name="T11" fmla="*/ 1427 h 2616"/>
                <a:gd name="T12" fmla="*/ 443 w 4384"/>
                <a:gd name="T13" fmla="*/ 1417 h 2616"/>
                <a:gd name="T14" fmla="*/ 508 w 4384"/>
                <a:gd name="T15" fmla="*/ 1406 h 2616"/>
                <a:gd name="T16" fmla="*/ 573 w 4384"/>
                <a:gd name="T17" fmla="*/ 1391 h 2616"/>
                <a:gd name="T18" fmla="*/ 638 w 4384"/>
                <a:gd name="T19" fmla="*/ 1376 h 2616"/>
                <a:gd name="T20" fmla="*/ 703 w 4384"/>
                <a:gd name="T21" fmla="*/ 1355 h 2616"/>
                <a:gd name="T22" fmla="*/ 769 w 4384"/>
                <a:gd name="T23" fmla="*/ 1334 h 2616"/>
                <a:gd name="T24" fmla="*/ 834 w 4384"/>
                <a:gd name="T25" fmla="*/ 1302 h 2616"/>
                <a:gd name="T26" fmla="*/ 899 w 4384"/>
                <a:gd name="T27" fmla="*/ 1266 h 2616"/>
                <a:gd name="T28" fmla="*/ 963 w 4384"/>
                <a:gd name="T29" fmla="*/ 1215 h 2616"/>
                <a:gd name="T30" fmla="*/ 1028 w 4384"/>
                <a:gd name="T31" fmla="*/ 1142 h 2616"/>
                <a:gd name="T32" fmla="*/ 1093 w 4384"/>
                <a:gd name="T33" fmla="*/ 1043 h 2616"/>
                <a:gd name="T34" fmla="*/ 1159 w 4384"/>
                <a:gd name="T35" fmla="*/ 892 h 2616"/>
                <a:gd name="T36" fmla="*/ 1224 w 4384"/>
                <a:gd name="T37" fmla="*/ 659 h 2616"/>
                <a:gd name="T38" fmla="*/ 1289 w 4384"/>
                <a:gd name="T39" fmla="*/ 321 h 2616"/>
                <a:gd name="T40" fmla="*/ 1354 w 4384"/>
                <a:gd name="T41" fmla="*/ 26 h 2616"/>
                <a:gd name="T42" fmla="*/ 1419 w 4384"/>
                <a:gd name="T43" fmla="*/ 109 h 2616"/>
                <a:gd name="T44" fmla="*/ 1485 w 4384"/>
                <a:gd name="T45" fmla="*/ 555 h 2616"/>
                <a:gd name="T46" fmla="*/ 1550 w 4384"/>
                <a:gd name="T47" fmla="*/ 986 h 2616"/>
                <a:gd name="T48" fmla="*/ 1615 w 4384"/>
                <a:gd name="T49" fmla="*/ 1245 h 2616"/>
                <a:gd name="T50" fmla="*/ 1680 w 4384"/>
                <a:gd name="T51" fmla="*/ 1385 h 2616"/>
                <a:gd name="T52" fmla="*/ 1745 w 4384"/>
                <a:gd name="T53" fmla="*/ 1463 h 2616"/>
                <a:gd name="T54" fmla="*/ 1810 w 4384"/>
                <a:gd name="T55" fmla="*/ 1515 h 2616"/>
                <a:gd name="T56" fmla="*/ 1876 w 4384"/>
                <a:gd name="T57" fmla="*/ 1546 h 2616"/>
                <a:gd name="T58" fmla="*/ 1941 w 4384"/>
                <a:gd name="T59" fmla="*/ 1572 h 2616"/>
                <a:gd name="T60" fmla="*/ 2005 w 4384"/>
                <a:gd name="T61" fmla="*/ 1588 h 2616"/>
                <a:gd name="T62" fmla="*/ 2070 w 4384"/>
                <a:gd name="T63" fmla="*/ 1604 h 2616"/>
                <a:gd name="T64" fmla="*/ 2135 w 4384"/>
                <a:gd name="T65" fmla="*/ 1614 h 2616"/>
                <a:gd name="T66" fmla="*/ 2200 w 4384"/>
                <a:gd name="T67" fmla="*/ 1619 h 2616"/>
                <a:gd name="T68" fmla="*/ 2266 w 4384"/>
                <a:gd name="T69" fmla="*/ 1629 h 2616"/>
                <a:gd name="T70" fmla="*/ 2331 w 4384"/>
                <a:gd name="T71" fmla="*/ 1635 h 2616"/>
                <a:gd name="T72" fmla="*/ 2396 w 4384"/>
                <a:gd name="T73" fmla="*/ 1640 h 2616"/>
                <a:gd name="T74" fmla="*/ 2461 w 4384"/>
                <a:gd name="T75" fmla="*/ 1645 h 2616"/>
                <a:gd name="T76" fmla="*/ 2526 w 4384"/>
                <a:gd name="T77" fmla="*/ 1650 h 2616"/>
                <a:gd name="T78" fmla="*/ 2591 w 4384"/>
                <a:gd name="T79" fmla="*/ 1655 h 2616"/>
                <a:gd name="T80" fmla="*/ 2657 w 4384"/>
                <a:gd name="T81" fmla="*/ 1661 h 2616"/>
                <a:gd name="T82" fmla="*/ 2722 w 4384"/>
                <a:gd name="T83" fmla="*/ 1661 h 2616"/>
                <a:gd name="T84" fmla="*/ 2787 w 4384"/>
                <a:gd name="T85" fmla="*/ 1666 h 2616"/>
                <a:gd name="T86" fmla="*/ 2852 w 4384"/>
                <a:gd name="T87" fmla="*/ 1671 h 2616"/>
                <a:gd name="T88" fmla="*/ 2917 w 4384"/>
                <a:gd name="T89" fmla="*/ 1671 h 2616"/>
                <a:gd name="T90" fmla="*/ 2982 w 4384"/>
                <a:gd name="T91" fmla="*/ 1676 h 2616"/>
                <a:gd name="T92" fmla="*/ 3047 w 4384"/>
                <a:gd name="T93" fmla="*/ 1676 h 2616"/>
                <a:gd name="T94" fmla="*/ 3112 w 4384"/>
                <a:gd name="T95" fmla="*/ 1682 h 2616"/>
                <a:gd name="T96" fmla="*/ 3177 w 4384"/>
                <a:gd name="T97" fmla="*/ 1687 h 2616"/>
                <a:gd name="T98" fmla="*/ 3242 w 4384"/>
                <a:gd name="T99" fmla="*/ 1687 h 2616"/>
                <a:gd name="T100" fmla="*/ 3307 w 4384"/>
                <a:gd name="T101" fmla="*/ 1692 h 2616"/>
                <a:gd name="T102" fmla="*/ 3372 w 4384"/>
                <a:gd name="T103" fmla="*/ 1692 h 2616"/>
                <a:gd name="T104" fmla="*/ 3438 w 4384"/>
                <a:gd name="T105" fmla="*/ 1697 h 2616"/>
                <a:gd name="T106" fmla="*/ 3503 w 4384"/>
                <a:gd name="T107" fmla="*/ 1697 h 2616"/>
                <a:gd name="T108" fmla="*/ 3568 w 4384"/>
                <a:gd name="T109" fmla="*/ 1697 h 261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384" h="2616">
                  <a:moveTo>
                    <a:pt x="0" y="2248"/>
                  </a:moveTo>
                  <a:lnTo>
                    <a:pt x="24" y="2248"/>
                  </a:lnTo>
                  <a:lnTo>
                    <a:pt x="40" y="2248"/>
                  </a:lnTo>
                  <a:lnTo>
                    <a:pt x="64" y="2248"/>
                  </a:lnTo>
                  <a:lnTo>
                    <a:pt x="80" y="2240"/>
                  </a:lnTo>
                  <a:lnTo>
                    <a:pt x="104" y="2240"/>
                  </a:lnTo>
                  <a:lnTo>
                    <a:pt x="120" y="2240"/>
                  </a:lnTo>
                  <a:lnTo>
                    <a:pt x="144" y="2240"/>
                  </a:lnTo>
                  <a:lnTo>
                    <a:pt x="160" y="2232"/>
                  </a:lnTo>
                  <a:lnTo>
                    <a:pt x="184" y="2232"/>
                  </a:lnTo>
                  <a:lnTo>
                    <a:pt x="200" y="2232"/>
                  </a:lnTo>
                  <a:lnTo>
                    <a:pt x="224" y="2232"/>
                  </a:lnTo>
                  <a:lnTo>
                    <a:pt x="240" y="2224"/>
                  </a:lnTo>
                  <a:lnTo>
                    <a:pt x="264" y="2224"/>
                  </a:lnTo>
                  <a:lnTo>
                    <a:pt x="280" y="2224"/>
                  </a:lnTo>
                  <a:lnTo>
                    <a:pt x="304" y="2224"/>
                  </a:lnTo>
                  <a:lnTo>
                    <a:pt x="320" y="2216"/>
                  </a:lnTo>
                  <a:lnTo>
                    <a:pt x="344" y="2216"/>
                  </a:lnTo>
                  <a:lnTo>
                    <a:pt x="360" y="2216"/>
                  </a:lnTo>
                  <a:lnTo>
                    <a:pt x="384" y="2208"/>
                  </a:lnTo>
                  <a:lnTo>
                    <a:pt x="400" y="2208"/>
                  </a:lnTo>
                  <a:lnTo>
                    <a:pt x="424" y="2208"/>
                  </a:lnTo>
                  <a:lnTo>
                    <a:pt x="440" y="2200"/>
                  </a:lnTo>
                  <a:lnTo>
                    <a:pt x="464" y="2200"/>
                  </a:lnTo>
                  <a:lnTo>
                    <a:pt x="480" y="2192"/>
                  </a:lnTo>
                  <a:lnTo>
                    <a:pt x="504" y="2192"/>
                  </a:lnTo>
                  <a:lnTo>
                    <a:pt x="520" y="2184"/>
                  </a:lnTo>
                  <a:lnTo>
                    <a:pt x="544" y="2184"/>
                  </a:lnTo>
                  <a:lnTo>
                    <a:pt x="560" y="2176"/>
                  </a:lnTo>
                  <a:lnTo>
                    <a:pt x="584" y="2176"/>
                  </a:lnTo>
                  <a:lnTo>
                    <a:pt x="600" y="2168"/>
                  </a:lnTo>
                  <a:lnTo>
                    <a:pt x="624" y="2168"/>
                  </a:lnTo>
                  <a:lnTo>
                    <a:pt x="640" y="2160"/>
                  </a:lnTo>
                  <a:lnTo>
                    <a:pt x="664" y="2160"/>
                  </a:lnTo>
                  <a:lnTo>
                    <a:pt x="680" y="2152"/>
                  </a:lnTo>
                  <a:lnTo>
                    <a:pt x="704" y="2144"/>
                  </a:lnTo>
                  <a:lnTo>
                    <a:pt x="720" y="2144"/>
                  </a:lnTo>
                  <a:lnTo>
                    <a:pt x="744" y="2136"/>
                  </a:lnTo>
                  <a:lnTo>
                    <a:pt x="760" y="2128"/>
                  </a:lnTo>
                  <a:lnTo>
                    <a:pt x="784" y="2120"/>
                  </a:lnTo>
                  <a:lnTo>
                    <a:pt x="800" y="2112"/>
                  </a:lnTo>
                  <a:lnTo>
                    <a:pt x="824" y="2104"/>
                  </a:lnTo>
                  <a:lnTo>
                    <a:pt x="840" y="2096"/>
                  </a:lnTo>
                  <a:lnTo>
                    <a:pt x="864" y="2088"/>
                  </a:lnTo>
                  <a:lnTo>
                    <a:pt x="880" y="2080"/>
                  </a:lnTo>
                  <a:lnTo>
                    <a:pt x="904" y="2072"/>
                  </a:lnTo>
                  <a:lnTo>
                    <a:pt x="920" y="2064"/>
                  </a:lnTo>
                  <a:lnTo>
                    <a:pt x="944" y="2056"/>
                  </a:lnTo>
                  <a:lnTo>
                    <a:pt x="960" y="2048"/>
                  </a:lnTo>
                  <a:lnTo>
                    <a:pt x="984" y="2032"/>
                  </a:lnTo>
                  <a:lnTo>
                    <a:pt x="1000" y="2024"/>
                  </a:lnTo>
                  <a:lnTo>
                    <a:pt x="1024" y="2008"/>
                  </a:lnTo>
                  <a:lnTo>
                    <a:pt x="1040" y="1992"/>
                  </a:lnTo>
                  <a:lnTo>
                    <a:pt x="1064" y="1984"/>
                  </a:lnTo>
                  <a:lnTo>
                    <a:pt x="1080" y="1968"/>
                  </a:lnTo>
                  <a:lnTo>
                    <a:pt x="1104" y="1952"/>
                  </a:lnTo>
                  <a:lnTo>
                    <a:pt x="1120" y="1936"/>
                  </a:lnTo>
                  <a:lnTo>
                    <a:pt x="1144" y="1912"/>
                  </a:lnTo>
                  <a:lnTo>
                    <a:pt x="1160" y="1896"/>
                  </a:lnTo>
                  <a:lnTo>
                    <a:pt x="1184" y="1872"/>
                  </a:lnTo>
                  <a:lnTo>
                    <a:pt x="1200" y="1848"/>
                  </a:lnTo>
                  <a:lnTo>
                    <a:pt x="1224" y="1824"/>
                  </a:lnTo>
                  <a:lnTo>
                    <a:pt x="1240" y="1792"/>
                  </a:lnTo>
                  <a:lnTo>
                    <a:pt x="1264" y="1760"/>
                  </a:lnTo>
                  <a:lnTo>
                    <a:pt x="1280" y="1728"/>
                  </a:lnTo>
                  <a:lnTo>
                    <a:pt x="1304" y="1696"/>
                  </a:lnTo>
                  <a:lnTo>
                    <a:pt x="1320" y="1656"/>
                  </a:lnTo>
                  <a:lnTo>
                    <a:pt x="1344" y="1608"/>
                  </a:lnTo>
                  <a:lnTo>
                    <a:pt x="1360" y="1560"/>
                  </a:lnTo>
                  <a:lnTo>
                    <a:pt x="1384" y="1504"/>
                  </a:lnTo>
                  <a:lnTo>
                    <a:pt x="1400" y="1448"/>
                  </a:lnTo>
                  <a:lnTo>
                    <a:pt x="1424" y="1376"/>
                  </a:lnTo>
                  <a:lnTo>
                    <a:pt x="1440" y="1304"/>
                  </a:lnTo>
                  <a:lnTo>
                    <a:pt x="1464" y="1216"/>
                  </a:lnTo>
                  <a:lnTo>
                    <a:pt x="1480" y="1120"/>
                  </a:lnTo>
                  <a:lnTo>
                    <a:pt x="1504" y="1016"/>
                  </a:lnTo>
                  <a:lnTo>
                    <a:pt x="1520" y="896"/>
                  </a:lnTo>
                  <a:lnTo>
                    <a:pt x="1544" y="776"/>
                  </a:lnTo>
                  <a:lnTo>
                    <a:pt x="1560" y="640"/>
                  </a:lnTo>
                  <a:lnTo>
                    <a:pt x="1584" y="496"/>
                  </a:lnTo>
                  <a:lnTo>
                    <a:pt x="1600" y="360"/>
                  </a:lnTo>
                  <a:lnTo>
                    <a:pt x="1624" y="232"/>
                  </a:lnTo>
                  <a:lnTo>
                    <a:pt x="1640" y="120"/>
                  </a:lnTo>
                  <a:lnTo>
                    <a:pt x="1664" y="40"/>
                  </a:lnTo>
                  <a:lnTo>
                    <a:pt x="1680" y="0"/>
                  </a:lnTo>
                  <a:lnTo>
                    <a:pt x="1704" y="8"/>
                  </a:lnTo>
                  <a:lnTo>
                    <a:pt x="1720" y="64"/>
                  </a:lnTo>
                  <a:lnTo>
                    <a:pt x="1744" y="168"/>
                  </a:lnTo>
                  <a:lnTo>
                    <a:pt x="1760" y="304"/>
                  </a:lnTo>
                  <a:lnTo>
                    <a:pt x="1784" y="480"/>
                  </a:lnTo>
                  <a:lnTo>
                    <a:pt x="1800" y="664"/>
                  </a:lnTo>
                  <a:lnTo>
                    <a:pt x="1824" y="856"/>
                  </a:lnTo>
                  <a:lnTo>
                    <a:pt x="1840" y="1040"/>
                  </a:lnTo>
                  <a:lnTo>
                    <a:pt x="1864" y="1216"/>
                  </a:lnTo>
                  <a:lnTo>
                    <a:pt x="1880" y="1376"/>
                  </a:lnTo>
                  <a:lnTo>
                    <a:pt x="1904" y="1520"/>
                  </a:lnTo>
                  <a:lnTo>
                    <a:pt x="1920" y="1640"/>
                  </a:lnTo>
                  <a:lnTo>
                    <a:pt x="1944" y="1744"/>
                  </a:lnTo>
                  <a:lnTo>
                    <a:pt x="1960" y="1840"/>
                  </a:lnTo>
                  <a:lnTo>
                    <a:pt x="1984" y="1920"/>
                  </a:lnTo>
                  <a:lnTo>
                    <a:pt x="2000" y="1984"/>
                  </a:lnTo>
                  <a:lnTo>
                    <a:pt x="2024" y="2040"/>
                  </a:lnTo>
                  <a:lnTo>
                    <a:pt x="2040" y="2088"/>
                  </a:lnTo>
                  <a:lnTo>
                    <a:pt x="2064" y="2136"/>
                  </a:lnTo>
                  <a:lnTo>
                    <a:pt x="2080" y="2168"/>
                  </a:lnTo>
                  <a:lnTo>
                    <a:pt x="2104" y="2200"/>
                  </a:lnTo>
                  <a:lnTo>
                    <a:pt x="2120" y="2232"/>
                  </a:lnTo>
                  <a:lnTo>
                    <a:pt x="2144" y="2256"/>
                  </a:lnTo>
                  <a:lnTo>
                    <a:pt x="2160" y="2280"/>
                  </a:lnTo>
                  <a:lnTo>
                    <a:pt x="2184" y="2296"/>
                  </a:lnTo>
                  <a:lnTo>
                    <a:pt x="2200" y="2320"/>
                  </a:lnTo>
                  <a:lnTo>
                    <a:pt x="2224" y="2336"/>
                  </a:lnTo>
                  <a:lnTo>
                    <a:pt x="2240" y="2352"/>
                  </a:lnTo>
                  <a:lnTo>
                    <a:pt x="2264" y="2360"/>
                  </a:lnTo>
                  <a:lnTo>
                    <a:pt x="2280" y="2376"/>
                  </a:lnTo>
                  <a:lnTo>
                    <a:pt x="2304" y="2384"/>
                  </a:lnTo>
                  <a:lnTo>
                    <a:pt x="2320" y="2392"/>
                  </a:lnTo>
                  <a:lnTo>
                    <a:pt x="2344" y="2408"/>
                  </a:lnTo>
                  <a:lnTo>
                    <a:pt x="2360" y="2416"/>
                  </a:lnTo>
                  <a:lnTo>
                    <a:pt x="2384" y="2424"/>
                  </a:lnTo>
                  <a:lnTo>
                    <a:pt x="2400" y="2432"/>
                  </a:lnTo>
                  <a:lnTo>
                    <a:pt x="2424" y="2440"/>
                  </a:lnTo>
                  <a:lnTo>
                    <a:pt x="2440" y="2440"/>
                  </a:lnTo>
                  <a:lnTo>
                    <a:pt x="2464" y="2448"/>
                  </a:lnTo>
                  <a:lnTo>
                    <a:pt x="2480" y="2456"/>
                  </a:lnTo>
                  <a:lnTo>
                    <a:pt x="2504" y="2456"/>
                  </a:lnTo>
                  <a:lnTo>
                    <a:pt x="2520" y="2464"/>
                  </a:lnTo>
                  <a:lnTo>
                    <a:pt x="2544" y="2472"/>
                  </a:lnTo>
                  <a:lnTo>
                    <a:pt x="2560" y="2472"/>
                  </a:lnTo>
                  <a:lnTo>
                    <a:pt x="2584" y="2480"/>
                  </a:lnTo>
                  <a:lnTo>
                    <a:pt x="2600" y="2480"/>
                  </a:lnTo>
                  <a:lnTo>
                    <a:pt x="2624" y="2488"/>
                  </a:lnTo>
                  <a:lnTo>
                    <a:pt x="2640" y="2488"/>
                  </a:lnTo>
                  <a:lnTo>
                    <a:pt x="2664" y="2496"/>
                  </a:lnTo>
                  <a:lnTo>
                    <a:pt x="2680" y="2496"/>
                  </a:lnTo>
                  <a:lnTo>
                    <a:pt x="2704" y="2496"/>
                  </a:lnTo>
                  <a:lnTo>
                    <a:pt x="2720" y="2504"/>
                  </a:lnTo>
                  <a:lnTo>
                    <a:pt x="2744" y="2504"/>
                  </a:lnTo>
                  <a:lnTo>
                    <a:pt x="2760" y="2512"/>
                  </a:lnTo>
                  <a:lnTo>
                    <a:pt x="2784" y="2512"/>
                  </a:lnTo>
                  <a:lnTo>
                    <a:pt x="2800" y="2512"/>
                  </a:lnTo>
                  <a:lnTo>
                    <a:pt x="2824" y="2520"/>
                  </a:lnTo>
                  <a:lnTo>
                    <a:pt x="2840" y="2520"/>
                  </a:lnTo>
                  <a:lnTo>
                    <a:pt x="2864" y="2520"/>
                  </a:lnTo>
                  <a:lnTo>
                    <a:pt x="2880" y="2520"/>
                  </a:lnTo>
                  <a:lnTo>
                    <a:pt x="2904" y="2528"/>
                  </a:lnTo>
                  <a:lnTo>
                    <a:pt x="2920" y="2528"/>
                  </a:lnTo>
                  <a:lnTo>
                    <a:pt x="2944" y="2528"/>
                  </a:lnTo>
                  <a:lnTo>
                    <a:pt x="2960" y="2536"/>
                  </a:lnTo>
                  <a:lnTo>
                    <a:pt x="2984" y="2536"/>
                  </a:lnTo>
                  <a:lnTo>
                    <a:pt x="3000" y="2536"/>
                  </a:lnTo>
                  <a:lnTo>
                    <a:pt x="3024" y="2536"/>
                  </a:lnTo>
                  <a:lnTo>
                    <a:pt x="3040" y="2536"/>
                  </a:lnTo>
                  <a:lnTo>
                    <a:pt x="3064" y="2544"/>
                  </a:lnTo>
                  <a:lnTo>
                    <a:pt x="3080" y="2544"/>
                  </a:lnTo>
                  <a:lnTo>
                    <a:pt x="3104" y="2544"/>
                  </a:lnTo>
                  <a:lnTo>
                    <a:pt x="3120" y="2544"/>
                  </a:lnTo>
                  <a:lnTo>
                    <a:pt x="3144" y="2552"/>
                  </a:lnTo>
                  <a:lnTo>
                    <a:pt x="3160" y="2552"/>
                  </a:lnTo>
                  <a:lnTo>
                    <a:pt x="3184" y="2552"/>
                  </a:lnTo>
                  <a:lnTo>
                    <a:pt x="3200" y="2552"/>
                  </a:lnTo>
                  <a:lnTo>
                    <a:pt x="3224" y="2552"/>
                  </a:lnTo>
                  <a:lnTo>
                    <a:pt x="3240" y="2560"/>
                  </a:lnTo>
                  <a:lnTo>
                    <a:pt x="3264" y="2560"/>
                  </a:lnTo>
                  <a:lnTo>
                    <a:pt x="3280" y="2560"/>
                  </a:lnTo>
                  <a:lnTo>
                    <a:pt x="3304" y="2560"/>
                  </a:lnTo>
                  <a:lnTo>
                    <a:pt x="3320" y="2560"/>
                  </a:lnTo>
                  <a:lnTo>
                    <a:pt x="3344" y="2560"/>
                  </a:lnTo>
                  <a:lnTo>
                    <a:pt x="3360" y="2568"/>
                  </a:lnTo>
                  <a:lnTo>
                    <a:pt x="3384" y="2568"/>
                  </a:lnTo>
                  <a:lnTo>
                    <a:pt x="3400" y="2568"/>
                  </a:lnTo>
                  <a:lnTo>
                    <a:pt x="3424" y="2568"/>
                  </a:lnTo>
                  <a:lnTo>
                    <a:pt x="3440" y="2568"/>
                  </a:lnTo>
                  <a:lnTo>
                    <a:pt x="3464" y="2568"/>
                  </a:lnTo>
                  <a:lnTo>
                    <a:pt x="3480" y="2576"/>
                  </a:lnTo>
                  <a:lnTo>
                    <a:pt x="3504" y="2576"/>
                  </a:lnTo>
                  <a:lnTo>
                    <a:pt x="3520" y="2576"/>
                  </a:lnTo>
                  <a:lnTo>
                    <a:pt x="3544" y="2576"/>
                  </a:lnTo>
                  <a:lnTo>
                    <a:pt x="3560" y="2576"/>
                  </a:lnTo>
                  <a:lnTo>
                    <a:pt x="3584" y="2576"/>
                  </a:lnTo>
                  <a:lnTo>
                    <a:pt x="3600" y="2576"/>
                  </a:lnTo>
                  <a:lnTo>
                    <a:pt x="3624" y="2584"/>
                  </a:lnTo>
                  <a:lnTo>
                    <a:pt x="3640" y="2584"/>
                  </a:lnTo>
                  <a:lnTo>
                    <a:pt x="3664" y="2584"/>
                  </a:lnTo>
                  <a:lnTo>
                    <a:pt x="3680" y="2584"/>
                  </a:lnTo>
                  <a:lnTo>
                    <a:pt x="3704" y="2584"/>
                  </a:lnTo>
                  <a:lnTo>
                    <a:pt x="3720" y="2584"/>
                  </a:lnTo>
                  <a:lnTo>
                    <a:pt x="3744" y="2584"/>
                  </a:lnTo>
                  <a:lnTo>
                    <a:pt x="3760" y="2592"/>
                  </a:lnTo>
                  <a:lnTo>
                    <a:pt x="3784" y="2592"/>
                  </a:lnTo>
                  <a:lnTo>
                    <a:pt x="3800" y="2592"/>
                  </a:lnTo>
                  <a:lnTo>
                    <a:pt x="3824" y="2592"/>
                  </a:lnTo>
                  <a:lnTo>
                    <a:pt x="3840" y="2592"/>
                  </a:lnTo>
                  <a:lnTo>
                    <a:pt x="3864" y="2592"/>
                  </a:lnTo>
                  <a:lnTo>
                    <a:pt x="3880" y="2592"/>
                  </a:lnTo>
                  <a:lnTo>
                    <a:pt x="3904" y="2600"/>
                  </a:lnTo>
                  <a:lnTo>
                    <a:pt x="3920" y="2600"/>
                  </a:lnTo>
                  <a:lnTo>
                    <a:pt x="3944" y="2600"/>
                  </a:lnTo>
                  <a:lnTo>
                    <a:pt x="3960" y="2600"/>
                  </a:lnTo>
                  <a:lnTo>
                    <a:pt x="3984" y="2600"/>
                  </a:lnTo>
                  <a:lnTo>
                    <a:pt x="4000" y="2600"/>
                  </a:lnTo>
                  <a:lnTo>
                    <a:pt x="4024" y="2600"/>
                  </a:lnTo>
                  <a:lnTo>
                    <a:pt x="4048" y="2600"/>
                  </a:lnTo>
                  <a:lnTo>
                    <a:pt x="4064" y="2608"/>
                  </a:lnTo>
                  <a:lnTo>
                    <a:pt x="4088" y="2608"/>
                  </a:lnTo>
                  <a:lnTo>
                    <a:pt x="4104" y="2608"/>
                  </a:lnTo>
                  <a:lnTo>
                    <a:pt x="4128" y="2608"/>
                  </a:lnTo>
                  <a:lnTo>
                    <a:pt x="4144" y="2608"/>
                  </a:lnTo>
                  <a:lnTo>
                    <a:pt x="4168" y="2608"/>
                  </a:lnTo>
                  <a:lnTo>
                    <a:pt x="4184" y="2608"/>
                  </a:lnTo>
                  <a:lnTo>
                    <a:pt x="4208" y="2608"/>
                  </a:lnTo>
                  <a:lnTo>
                    <a:pt x="4224" y="2616"/>
                  </a:lnTo>
                  <a:lnTo>
                    <a:pt x="4248" y="2616"/>
                  </a:lnTo>
                  <a:lnTo>
                    <a:pt x="4264" y="2616"/>
                  </a:lnTo>
                  <a:lnTo>
                    <a:pt x="4288" y="2616"/>
                  </a:lnTo>
                  <a:lnTo>
                    <a:pt x="4304" y="2616"/>
                  </a:lnTo>
                  <a:lnTo>
                    <a:pt x="4328" y="2616"/>
                  </a:lnTo>
                  <a:lnTo>
                    <a:pt x="4344" y="2616"/>
                  </a:lnTo>
                  <a:lnTo>
                    <a:pt x="4368" y="2616"/>
                  </a:lnTo>
                  <a:lnTo>
                    <a:pt x="4384" y="2616"/>
                  </a:lnTo>
                </a:path>
              </a:pathLst>
            </a:custGeom>
            <a:noFill/>
            <a:ln w="25400">
              <a:solidFill>
                <a:srgbClr val="4C99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it-IT"/>
            </a:p>
          </p:txBody>
        </p:sp>
        <p:sp>
          <p:nvSpPr>
            <p:cNvPr id="59509" name="Rectangle 318"/>
            <p:cNvSpPr>
              <a:spLocks noChangeArrowheads="1"/>
            </p:cNvSpPr>
            <p:nvPr/>
          </p:nvSpPr>
          <p:spPr bwMode="auto">
            <a:xfrm>
              <a:off x="3867" y="954"/>
              <a:ext cx="1183" cy="850"/>
            </a:xfrm>
            <a:prstGeom prst="rect">
              <a:avLst/>
            </a:prstGeom>
            <a:solidFill>
              <a:srgbClr val="E0F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10" name="Rectangle 319"/>
            <p:cNvSpPr>
              <a:spLocks noChangeArrowheads="1"/>
            </p:cNvSpPr>
            <p:nvPr/>
          </p:nvSpPr>
          <p:spPr bwMode="auto">
            <a:xfrm>
              <a:off x="4624" y="1010"/>
              <a:ext cx="12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100" b="1">
                  <a:solidFill>
                    <a:srgbClr val="000000"/>
                  </a:solidFill>
                  <a:latin typeface="Helvetica" panose="020B0604020202020204" pitchFamily="34" charset="0"/>
                </a:rPr>
                <a:t>5/2</a:t>
              </a:r>
              <a:endParaRPr lang="en-US" altLang="it-IT" sz="1600">
                <a:latin typeface="Helvetica" panose="020B0604020202020204" pitchFamily="34" charset="0"/>
              </a:endParaRPr>
            </a:p>
          </p:txBody>
        </p:sp>
        <p:sp>
          <p:nvSpPr>
            <p:cNvPr id="59511" name="Rectangle 320"/>
            <p:cNvSpPr>
              <a:spLocks noChangeArrowheads="1"/>
            </p:cNvSpPr>
            <p:nvPr/>
          </p:nvSpPr>
          <p:spPr bwMode="auto">
            <a:xfrm>
              <a:off x="3872" y="956"/>
              <a:ext cx="61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600" b="1">
                  <a:solidFill>
                    <a:srgbClr val="000000"/>
                  </a:solidFill>
                  <a:latin typeface="Helvetica" panose="020B0604020202020204" pitchFamily="34" charset="0"/>
                </a:rPr>
                <a:t>Rh (100) 3</a:t>
              </a:r>
              <a:endParaRPr lang="en-US" altLang="it-IT" sz="1600">
                <a:latin typeface="Helvetica" panose="020B0604020202020204" pitchFamily="34" charset="0"/>
              </a:endParaRPr>
            </a:p>
          </p:txBody>
        </p:sp>
        <p:sp>
          <p:nvSpPr>
            <p:cNvPr id="59512" name="Rectangle 321"/>
            <p:cNvSpPr>
              <a:spLocks noChangeArrowheads="1"/>
            </p:cNvSpPr>
            <p:nvPr/>
          </p:nvSpPr>
          <p:spPr bwMode="auto">
            <a:xfrm>
              <a:off x="3872" y="1072"/>
              <a:ext cx="37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T=20 K</a:t>
              </a:r>
              <a:endParaRPr lang="en-US" altLang="it-IT" sz="1600">
                <a:latin typeface="Helvetica" panose="020B0604020202020204" pitchFamily="34" charset="0"/>
              </a:endParaRPr>
            </a:p>
          </p:txBody>
        </p:sp>
        <p:sp>
          <p:nvSpPr>
            <p:cNvPr id="59513" name="Rectangle 322"/>
            <p:cNvSpPr>
              <a:spLocks noChangeArrowheads="1"/>
            </p:cNvSpPr>
            <p:nvPr/>
          </p:nvSpPr>
          <p:spPr bwMode="auto">
            <a:xfrm>
              <a:off x="3872" y="1170"/>
              <a:ext cx="6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h</a:t>
              </a:r>
              <a:endParaRPr lang="en-US" altLang="it-IT" sz="1600">
                <a:latin typeface="Helvetica" panose="020B0604020202020204" pitchFamily="34" charset="0"/>
              </a:endParaRPr>
            </a:p>
          </p:txBody>
        </p:sp>
        <p:sp>
          <p:nvSpPr>
            <p:cNvPr id="59514" name="Rectangle 323"/>
            <p:cNvSpPr>
              <a:spLocks noChangeArrowheads="1"/>
            </p:cNvSpPr>
            <p:nvPr/>
          </p:nvSpPr>
          <p:spPr bwMode="auto">
            <a:xfrm>
              <a:off x="3970" y="1155"/>
              <a:ext cx="5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Symbol" panose="05050102010706020507" pitchFamily="18" charset="2"/>
                  <a:sym typeface="Symbol" panose="05050102010706020507" pitchFamily="18" charset="2"/>
                </a:rPr>
                <a:t></a:t>
              </a:r>
              <a:endParaRPr lang="en-US" altLang="it-IT" sz="1600">
                <a:latin typeface="Helvetica" panose="020B0604020202020204" pitchFamily="34" charset="0"/>
              </a:endParaRPr>
            </a:p>
          </p:txBody>
        </p:sp>
        <p:sp>
          <p:nvSpPr>
            <p:cNvPr id="59515" name="Rectangle 324"/>
            <p:cNvSpPr>
              <a:spLocks noChangeArrowheads="1"/>
            </p:cNvSpPr>
            <p:nvPr/>
          </p:nvSpPr>
          <p:spPr bwMode="auto">
            <a:xfrm>
              <a:off x="4031" y="1170"/>
              <a:ext cx="45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 =398 eV</a:t>
              </a:r>
              <a:endParaRPr lang="en-US" altLang="it-IT" sz="1600">
                <a:latin typeface="Helvetica" panose="020B0604020202020204" pitchFamily="34" charset="0"/>
              </a:endParaRPr>
            </a:p>
          </p:txBody>
        </p:sp>
        <p:sp>
          <p:nvSpPr>
            <p:cNvPr id="59516" name="Rectangle 325"/>
            <p:cNvSpPr>
              <a:spLocks noChangeArrowheads="1"/>
            </p:cNvSpPr>
            <p:nvPr/>
          </p:nvSpPr>
          <p:spPr bwMode="auto">
            <a:xfrm>
              <a:off x="3872" y="1260"/>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 </a:t>
              </a:r>
              <a:endParaRPr lang="en-US" altLang="it-IT" sz="1600">
                <a:latin typeface="Helvetica" panose="020B0604020202020204" pitchFamily="34" charset="0"/>
              </a:endParaRPr>
            </a:p>
          </p:txBody>
        </p:sp>
        <p:sp>
          <p:nvSpPr>
            <p:cNvPr id="59517" name="Rectangle 326"/>
            <p:cNvSpPr>
              <a:spLocks noChangeArrowheads="1"/>
            </p:cNvSpPr>
            <p:nvPr/>
          </p:nvSpPr>
          <p:spPr bwMode="auto">
            <a:xfrm>
              <a:off x="3872" y="1349"/>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 </a:t>
              </a:r>
              <a:endParaRPr lang="en-US" altLang="it-IT" sz="1600">
                <a:latin typeface="Helvetica" panose="020B0604020202020204" pitchFamily="34" charset="0"/>
              </a:endParaRPr>
            </a:p>
          </p:txBody>
        </p:sp>
        <p:sp>
          <p:nvSpPr>
            <p:cNvPr id="59518" name="Oval 327"/>
            <p:cNvSpPr>
              <a:spLocks noChangeArrowheads="1"/>
            </p:cNvSpPr>
            <p:nvPr/>
          </p:nvSpPr>
          <p:spPr bwMode="auto">
            <a:xfrm>
              <a:off x="3835" y="1457"/>
              <a:ext cx="65" cy="58"/>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59519" name="Rectangle 328"/>
            <p:cNvSpPr>
              <a:spLocks noChangeArrowheads="1"/>
            </p:cNvSpPr>
            <p:nvPr/>
          </p:nvSpPr>
          <p:spPr bwMode="auto">
            <a:xfrm>
              <a:off x="3969" y="1440"/>
              <a:ext cx="108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 Measured spectrum</a:t>
              </a:r>
              <a:endParaRPr lang="en-US" altLang="it-IT" sz="1600">
                <a:latin typeface="Helvetica" panose="020B0604020202020204" pitchFamily="34" charset="0"/>
              </a:endParaRPr>
            </a:p>
          </p:txBody>
        </p:sp>
        <p:sp>
          <p:nvSpPr>
            <p:cNvPr id="59520" name="Line 329"/>
            <p:cNvSpPr>
              <a:spLocks noChangeShapeType="1"/>
            </p:cNvSpPr>
            <p:nvPr/>
          </p:nvSpPr>
          <p:spPr bwMode="auto">
            <a:xfrm>
              <a:off x="3777" y="1579"/>
              <a:ext cx="166" cy="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521" name="Rectangle 330"/>
            <p:cNvSpPr>
              <a:spLocks noChangeArrowheads="1"/>
            </p:cNvSpPr>
            <p:nvPr/>
          </p:nvSpPr>
          <p:spPr bwMode="auto">
            <a:xfrm>
              <a:off x="3969" y="1537"/>
              <a:ext cx="13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 fit</a:t>
              </a:r>
              <a:endParaRPr lang="en-US" altLang="it-IT" sz="1600">
                <a:latin typeface="Helvetica" panose="020B0604020202020204" pitchFamily="34" charset="0"/>
              </a:endParaRPr>
            </a:p>
          </p:txBody>
        </p:sp>
        <p:sp>
          <p:nvSpPr>
            <p:cNvPr id="59522" name="Line 331"/>
            <p:cNvSpPr>
              <a:spLocks noChangeShapeType="1"/>
            </p:cNvSpPr>
            <p:nvPr/>
          </p:nvSpPr>
          <p:spPr bwMode="auto">
            <a:xfrm>
              <a:off x="3777" y="1669"/>
              <a:ext cx="166" cy="1"/>
            </a:xfrm>
            <a:prstGeom prst="line">
              <a:avLst/>
            </a:prstGeom>
            <a:noFill/>
            <a:ln w="25400">
              <a:solidFill>
                <a:srgbClr val="000099"/>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523" name="Rectangle 332"/>
            <p:cNvSpPr>
              <a:spLocks noChangeArrowheads="1"/>
            </p:cNvSpPr>
            <p:nvPr/>
          </p:nvSpPr>
          <p:spPr bwMode="auto">
            <a:xfrm>
              <a:off x="3969" y="1626"/>
              <a:ext cx="106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 surface component</a:t>
              </a:r>
              <a:endParaRPr lang="en-US" altLang="it-IT" sz="1600">
                <a:latin typeface="Helvetica" panose="020B0604020202020204" pitchFamily="34" charset="0"/>
              </a:endParaRPr>
            </a:p>
          </p:txBody>
        </p:sp>
        <p:sp>
          <p:nvSpPr>
            <p:cNvPr id="59524" name="Line 333"/>
            <p:cNvSpPr>
              <a:spLocks noChangeShapeType="1"/>
            </p:cNvSpPr>
            <p:nvPr/>
          </p:nvSpPr>
          <p:spPr bwMode="auto">
            <a:xfrm>
              <a:off x="3777" y="1759"/>
              <a:ext cx="166" cy="1"/>
            </a:xfrm>
            <a:prstGeom prst="line">
              <a:avLst/>
            </a:prstGeom>
            <a:noFill/>
            <a:ln w="25400">
              <a:solidFill>
                <a:srgbClr val="4C99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59525" name="Rectangle 334"/>
            <p:cNvSpPr>
              <a:spLocks noChangeArrowheads="1"/>
            </p:cNvSpPr>
            <p:nvPr/>
          </p:nvSpPr>
          <p:spPr bwMode="auto">
            <a:xfrm>
              <a:off x="3969" y="1718"/>
              <a:ext cx="896"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400" b="1">
                  <a:solidFill>
                    <a:srgbClr val="000000"/>
                  </a:solidFill>
                  <a:latin typeface="Helvetica" panose="020B0604020202020204" pitchFamily="34" charset="0"/>
                </a:rPr>
                <a:t> bulk component</a:t>
              </a:r>
              <a:endParaRPr lang="en-US" altLang="it-IT" sz="1600">
                <a:latin typeface="Helvetica" panose="020B0604020202020204" pitchFamily="34" charset="0"/>
              </a:endParaRPr>
            </a:p>
          </p:txBody>
        </p:sp>
        <p:sp>
          <p:nvSpPr>
            <p:cNvPr id="59526" name="Rectangle 335"/>
            <p:cNvSpPr>
              <a:spLocks noChangeArrowheads="1"/>
            </p:cNvSpPr>
            <p:nvPr/>
          </p:nvSpPr>
          <p:spPr bwMode="auto">
            <a:xfrm>
              <a:off x="4518" y="956"/>
              <a:ext cx="114"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600" b="1" i="1">
                  <a:solidFill>
                    <a:srgbClr val="000000"/>
                  </a:solidFill>
                  <a:latin typeface="Helvetica" panose="020B0604020202020204" pitchFamily="34" charset="0"/>
                </a:rPr>
                <a:t>d </a:t>
              </a:r>
              <a:endParaRPr lang="en-US" altLang="it-IT" sz="1600">
                <a:latin typeface="Helvetica" panose="020B0604020202020204" pitchFamily="34" charset="0"/>
              </a:endParaRPr>
            </a:p>
          </p:txBody>
        </p:sp>
      </p:grpSp>
    </p:spTree>
    <p:extLst>
      <p:ext uri="{BB962C8B-B14F-4D97-AF65-F5344CB8AC3E}">
        <p14:creationId xmlns:p14="http://schemas.microsoft.com/office/powerpoint/2010/main" val="9319186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 y="2951163"/>
            <a:ext cx="8229600" cy="381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61442" name="Rectangle 5"/>
          <p:cNvSpPr>
            <a:spLocks/>
          </p:cNvSpPr>
          <p:nvPr/>
        </p:nvSpPr>
        <p:spPr bwMode="auto">
          <a:xfrm>
            <a:off x="1270000" y="122238"/>
            <a:ext cx="68294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40640" bIns="0" anchor="ctr">
            <a:spAutoFit/>
          </a:bodyPr>
          <a:lstStyle>
            <a:lvl1pPr marL="39688">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it-IT" sz="2000">
                <a:solidFill>
                  <a:srgbClr val="0000FF"/>
                </a:solidFill>
                <a:cs typeface="Arial" panose="020B0604020202020204" pitchFamily="34" charset="0"/>
                <a:sym typeface="Arial" panose="020B0604020202020204" pitchFamily="34" charset="0"/>
              </a:rPr>
              <a:t>Highly under-coordinated atoms at Rh surfaces: </a:t>
            </a:r>
          </a:p>
          <a:p>
            <a:pPr algn="ctr" eaLnBrk="1" hangingPunct="1"/>
            <a:r>
              <a:rPr lang="en-US" altLang="it-IT" sz="2000">
                <a:solidFill>
                  <a:srgbClr val="0000FF"/>
                </a:solidFill>
                <a:cs typeface="Arial" panose="020B0604020202020204" pitchFamily="34" charset="0"/>
                <a:sym typeface="Arial" panose="020B0604020202020204" pitchFamily="34" charset="0"/>
              </a:rPr>
              <a:t>interplay of strain and coordination effects on core level shift</a:t>
            </a:r>
          </a:p>
        </p:txBody>
      </p:sp>
      <p:sp>
        <p:nvSpPr>
          <p:cNvPr id="61443" name="Rectangle 6"/>
          <p:cNvSpPr>
            <a:spLocks/>
          </p:cNvSpPr>
          <p:nvPr/>
        </p:nvSpPr>
        <p:spPr bwMode="auto">
          <a:xfrm>
            <a:off x="755650" y="808038"/>
            <a:ext cx="75993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40640" bIns="0" anchor="ctr">
            <a:spAutoFit/>
          </a:bodyPr>
          <a:lstStyle>
            <a:lvl1pPr marL="382588" indent="-342900">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r>
              <a:rPr lang="en-US" altLang="it-IT" sz="1200">
                <a:cs typeface="Arial" panose="020B0604020202020204" pitchFamily="34" charset="0"/>
                <a:sym typeface="Arial" panose="020B0604020202020204" pitchFamily="34" charset="0"/>
              </a:rPr>
              <a:t>A. Baraldi, L. Bianchettin, E. Vesselli, S. de Gironcoli, S. Lizzit, L. Petaccia, G. Zampieri, </a:t>
            </a:r>
            <a:r>
              <a:rPr lang="en-US" altLang="it-IT" sz="1200">
                <a:latin typeface="Times New Roman" panose="02020603050405020304" pitchFamily="18" charset="0"/>
                <a:cs typeface="Times New Roman" panose="02020603050405020304" pitchFamily="18" charset="0"/>
                <a:sym typeface="Times New Roman" panose="02020603050405020304" pitchFamily="18" charset="0"/>
              </a:rPr>
              <a:t>G. Comelli and R. Rosei, </a:t>
            </a:r>
          </a:p>
          <a:p>
            <a:pPr algn="just" eaLnBrk="1" hangingPunct="1"/>
            <a:r>
              <a:rPr lang="en-US" altLang="it-IT" sz="1200" i="1">
                <a:latin typeface="Times New Roman" panose="02020603050405020304" pitchFamily="18" charset="0"/>
                <a:cs typeface="Times New Roman" panose="02020603050405020304" pitchFamily="18" charset="0"/>
                <a:sym typeface="Times New Roman" panose="02020603050405020304" pitchFamily="18" charset="0"/>
              </a:rPr>
              <a:t>New J. Phys. </a:t>
            </a:r>
            <a:r>
              <a:rPr lang="en-US" altLang="it-IT" sz="1200" b="1">
                <a:latin typeface="Times New Roman" panose="02020603050405020304" pitchFamily="18" charset="0"/>
                <a:cs typeface="Times New Roman" panose="02020603050405020304" pitchFamily="18" charset="0"/>
                <a:sym typeface="Times New Roman" panose="02020603050405020304" pitchFamily="18" charset="0"/>
              </a:rPr>
              <a:t>9</a:t>
            </a:r>
            <a:r>
              <a:rPr lang="en-US" altLang="it-IT" sz="1200">
                <a:latin typeface="Times New Roman" panose="02020603050405020304" pitchFamily="18" charset="0"/>
                <a:cs typeface="Times New Roman" panose="02020603050405020304" pitchFamily="18" charset="0"/>
                <a:sym typeface="Times New Roman" panose="02020603050405020304" pitchFamily="18" charset="0"/>
              </a:rPr>
              <a:t> (2007) 143</a:t>
            </a:r>
          </a:p>
        </p:txBody>
      </p:sp>
      <p:sp>
        <p:nvSpPr>
          <p:cNvPr id="61444" name="Rectangle 7"/>
          <p:cNvSpPr>
            <a:spLocks/>
          </p:cNvSpPr>
          <p:nvPr/>
        </p:nvSpPr>
        <p:spPr bwMode="auto">
          <a:xfrm>
            <a:off x="304800" y="1350963"/>
            <a:ext cx="8607425"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40640" bIns="0" anchor="ctr"/>
          <a:lstStyle>
            <a:lvl1pPr marL="39688">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it-IT" sz="2000">
                <a:latin typeface="Times" panose="02020603050405020304" pitchFamily="18" charset="0"/>
                <a:sym typeface="Times" panose="02020603050405020304" pitchFamily="18" charset="0"/>
              </a:rPr>
              <a:t>There is a good agreement with theory when all the relaxation effect are taken into account (coordination number vs local bond strain)</a:t>
            </a:r>
          </a:p>
          <a:p>
            <a:pPr algn="ctr" eaLnBrk="1" hangingPunct="1"/>
            <a:endParaRPr lang="en-US" altLang="it-IT" sz="2000">
              <a:latin typeface="Times" panose="02020603050405020304" pitchFamily="18" charset="0"/>
              <a:sym typeface="Times" panose="02020603050405020304" pitchFamily="18" charset="0"/>
            </a:endParaRPr>
          </a:p>
          <a:p>
            <a:pPr algn="ctr" eaLnBrk="1" hangingPunct="1"/>
            <a:r>
              <a:rPr lang="en-US" altLang="it-IT" sz="2000">
                <a:latin typeface="Times" panose="02020603050405020304" pitchFamily="18" charset="0"/>
                <a:sym typeface="Times" panose="02020603050405020304" pitchFamily="18" charset="0"/>
              </a:rPr>
              <a:t> The surface core level shift depends linearly with the effective coordination </a:t>
            </a:r>
          </a:p>
        </p:txBody>
      </p:sp>
    </p:spTree>
    <p:extLst>
      <p:ext uri="{BB962C8B-B14F-4D97-AF65-F5344CB8AC3E}">
        <p14:creationId xmlns:p14="http://schemas.microsoft.com/office/powerpoint/2010/main" val="12006159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88900"/>
            <a:ext cx="2997200" cy="520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grpSp>
        <p:nvGrpSpPr>
          <p:cNvPr id="63490" name="Group 6"/>
          <p:cNvGrpSpPr>
            <a:grpSpLocks/>
          </p:cNvGrpSpPr>
          <p:nvPr/>
        </p:nvGrpSpPr>
        <p:grpSpPr bwMode="auto">
          <a:xfrm>
            <a:off x="0" y="3516313"/>
            <a:ext cx="3886200" cy="3341687"/>
            <a:chOff x="0" y="2215"/>
            <a:chExt cx="2448" cy="2105"/>
          </a:xfrm>
        </p:grpSpPr>
        <p:pic>
          <p:nvPicPr>
            <p:cNvPr id="378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15"/>
              <a:ext cx="2448" cy="21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63496" name="Text Box 5"/>
            <p:cNvSpPr txBox="1">
              <a:spLocks noChangeArrowheads="1"/>
            </p:cNvSpPr>
            <p:nvPr/>
          </p:nvSpPr>
          <p:spPr bwMode="auto">
            <a:xfrm>
              <a:off x="942" y="2972"/>
              <a:ext cx="148" cy="1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800"/>
                <a:t>p</a:t>
              </a:r>
              <a:endParaRPr lang="en-US" altLang="it-IT" sz="1800"/>
            </a:p>
          </p:txBody>
        </p:sp>
      </p:grpSp>
      <p:pic>
        <p:nvPicPr>
          <p:cNvPr id="3789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517525"/>
            <a:ext cx="4495800" cy="2916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789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800" y="76200"/>
            <a:ext cx="4114800" cy="2943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789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73500" y="3124200"/>
            <a:ext cx="5270500" cy="3746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63494" name="TextBox 1"/>
          <p:cNvSpPr txBox="1">
            <a:spLocks noChangeArrowheads="1"/>
          </p:cNvSpPr>
          <p:nvPr/>
        </p:nvSpPr>
        <p:spPr bwMode="auto">
          <a:xfrm>
            <a:off x="9894888" y="6223000"/>
            <a:ext cx="18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Tree>
    <p:extLst>
      <p:ext uri="{BB962C8B-B14F-4D97-AF65-F5344CB8AC3E}">
        <p14:creationId xmlns:p14="http://schemas.microsoft.com/office/powerpoint/2010/main" val="42440279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4572000" cy="3311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68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0900" y="1181100"/>
            <a:ext cx="4406900" cy="2324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68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4800" y="228600"/>
            <a:ext cx="2260600" cy="850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687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3652838"/>
            <a:ext cx="3657600" cy="301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687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57800" y="3802063"/>
            <a:ext cx="3200400" cy="2903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3525716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78936" y="1237596"/>
            <a:ext cx="7772400" cy="4827240"/>
          </a:xfrm>
        </p:spPr>
        <p:txBody>
          <a:bodyPr/>
          <a:lstStyle/>
          <a:p>
            <a:pPr marL="0" indent="0">
              <a:buNone/>
            </a:pPr>
            <a:r>
              <a:rPr lang="it-IT" sz="1800" dirty="0" err="1" smtClean="0">
                <a:latin typeface="Times" panose="02020603050405020304" pitchFamily="18" charset="0"/>
                <a:cs typeface="Times" panose="02020603050405020304" pitchFamily="18" charset="0"/>
              </a:rPr>
              <a:t>Follow</a:t>
            </a:r>
            <a:r>
              <a:rPr lang="it-IT" sz="1800" dirty="0" smtClean="0">
                <a:latin typeface="Times" panose="02020603050405020304" pitchFamily="18" charset="0"/>
                <a:cs typeface="Times" panose="02020603050405020304" pitchFamily="18" charset="0"/>
              </a:rPr>
              <a:t> </a:t>
            </a:r>
            <a:r>
              <a:rPr lang="it-IT" sz="1800" dirty="0" err="1" smtClean="0">
                <a:latin typeface="Times" panose="02020603050405020304" pitchFamily="18" charset="0"/>
                <a:cs typeface="Times" panose="02020603050405020304" pitchFamily="18" charset="0"/>
              </a:rPr>
              <a:t>chemical</a:t>
            </a:r>
            <a:r>
              <a:rPr lang="it-IT" sz="1800" dirty="0" smtClean="0">
                <a:latin typeface="Times" panose="02020603050405020304" pitchFamily="18" charset="0"/>
                <a:cs typeface="Times" panose="02020603050405020304" pitchFamily="18" charset="0"/>
              </a:rPr>
              <a:t> </a:t>
            </a:r>
            <a:r>
              <a:rPr lang="it-IT" sz="1800" dirty="0" err="1" smtClean="0">
                <a:latin typeface="Times" panose="02020603050405020304" pitchFamily="18" charset="0"/>
                <a:cs typeface="Times" panose="02020603050405020304" pitchFamily="18" charset="0"/>
              </a:rPr>
              <a:t>reaction</a:t>
            </a:r>
            <a:r>
              <a:rPr lang="it-IT" sz="1800" dirty="0" smtClean="0">
                <a:latin typeface="Times" panose="02020603050405020304" pitchFamily="18" charset="0"/>
                <a:cs typeface="Times" panose="02020603050405020304" pitchFamily="18" charset="0"/>
              </a:rPr>
              <a:t>:</a:t>
            </a:r>
          </a:p>
          <a:p>
            <a:pPr marL="0" indent="0">
              <a:buNone/>
            </a:pPr>
            <a:r>
              <a:rPr lang="it-IT" sz="1800" dirty="0" err="1" smtClean="0">
                <a:latin typeface="Times" panose="02020603050405020304" pitchFamily="18" charset="0"/>
                <a:cs typeface="Times" panose="02020603050405020304" pitchFamily="18" charset="0"/>
              </a:rPr>
              <a:t>Ullman</a:t>
            </a:r>
            <a:r>
              <a:rPr lang="it-IT" sz="1800" dirty="0" smtClean="0">
                <a:latin typeface="Times" panose="02020603050405020304" pitchFamily="18" charset="0"/>
                <a:cs typeface="Times" panose="02020603050405020304" pitchFamily="18" charset="0"/>
              </a:rPr>
              <a:t> </a:t>
            </a:r>
            <a:r>
              <a:rPr lang="it-IT" sz="1800" dirty="0" err="1" smtClean="0">
                <a:latin typeface="Times" panose="02020603050405020304" pitchFamily="18" charset="0"/>
                <a:cs typeface="Times" panose="02020603050405020304" pitchFamily="18" charset="0"/>
              </a:rPr>
              <a:t>Polymerization</a:t>
            </a:r>
            <a:endParaRPr lang="it-IT" sz="1800" dirty="0" smtClean="0">
              <a:latin typeface="Times" panose="02020603050405020304" pitchFamily="18" charset="0"/>
              <a:cs typeface="Times" panose="02020603050405020304" pitchFamily="18" charset="0"/>
            </a:endParaRPr>
          </a:p>
          <a:p>
            <a:pPr marL="0" indent="0">
              <a:buNone/>
            </a:pPr>
            <a:endParaRPr lang="it-IT" sz="1800" dirty="0">
              <a:latin typeface="Times" panose="02020603050405020304" pitchFamily="18" charset="0"/>
              <a:cs typeface="Times" panose="02020603050405020304" pitchFamily="18" charset="0"/>
            </a:endParaRPr>
          </a:p>
          <a:p>
            <a:pPr marL="0" indent="0">
              <a:buNone/>
            </a:pPr>
            <a:endParaRPr lang="it-IT" sz="1800" dirty="0" smtClean="0">
              <a:latin typeface="Times" panose="02020603050405020304" pitchFamily="18" charset="0"/>
              <a:cs typeface="Times" panose="02020603050405020304" pitchFamily="18" charset="0"/>
            </a:endParaRPr>
          </a:p>
          <a:p>
            <a:pPr marL="0" indent="0">
              <a:buNone/>
            </a:pPr>
            <a:endParaRPr lang="it-IT" sz="1800" dirty="0" smtClean="0">
              <a:latin typeface="Times" panose="02020603050405020304" pitchFamily="18" charset="0"/>
              <a:cs typeface="Times" panose="02020603050405020304" pitchFamily="18" charset="0"/>
            </a:endParaRPr>
          </a:p>
          <a:p>
            <a:pPr marL="0" indent="0">
              <a:buNone/>
            </a:pPr>
            <a:endParaRPr lang="it-IT" sz="1800" dirty="0" smtClean="0">
              <a:latin typeface="Times" panose="02020603050405020304" pitchFamily="18" charset="0"/>
              <a:cs typeface="Times" panose="02020603050405020304" pitchFamily="18" charset="0"/>
            </a:endParaRPr>
          </a:p>
          <a:p>
            <a:pPr marL="0" indent="0">
              <a:buNone/>
            </a:pPr>
            <a:r>
              <a:rPr lang="it-IT" sz="1800" dirty="0">
                <a:latin typeface="Times" panose="02020603050405020304" pitchFamily="18" charset="0"/>
                <a:cs typeface="Times" panose="02020603050405020304" pitchFamily="18" charset="0"/>
              </a:rPr>
              <a:t>	</a:t>
            </a:r>
            <a:r>
              <a:rPr lang="it-IT" sz="1800" dirty="0" smtClean="0">
                <a:latin typeface="Times" panose="02020603050405020304" pitchFamily="18" charset="0"/>
                <a:cs typeface="Times" panose="02020603050405020304" pitchFamily="18" charset="0"/>
              </a:rPr>
              <a:t>		XPS vs Temperature (2 </a:t>
            </a:r>
            <a:r>
              <a:rPr lang="it-IT" sz="1800" dirty="0" err="1" smtClean="0">
                <a:latin typeface="Times" panose="02020603050405020304" pitchFamily="18" charset="0"/>
                <a:cs typeface="Times" panose="02020603050405020304" pitchFamily="18" charset="0"/>
              </a:rPr>
              <a:t>seconds</a:t>
            </a:r>
            <a:r>
              <a:rPr lang="it-IT" sz="1800" dirty="0" smtClean="0">
                <a:latin typeface="Times" panose="02020603050405020304" pitchFamily="18" charset="0"/>
                <a:cs typeface="Times" panose="02020603050405020304" pitchFamily="18" charset="0"/>
              </a:rPr>
              <a:t>/</a:t>
            </a:r>
            <a:r>
              <a:rPr lang="it-IT" sz="1800" dirty="0" err="1" smtClean="0">
                <a:latin typeface="Times" panose="02020603050405020304" pitchFamily="18" charset="0"/>
                <a:cs typeface="Times" panose="02020603050405020304" pitchFamily="18" charset="0"/>
              </a:rPr>
              <a:t>spectrum</a:t>
            </a:r>
            <a:r>
              <a:rPr lang="it-IT" sz="1800" dirty="0" smtClean="0">
                <a:latin typeface="Times" panose="02020603050405020304" pitchFamily="18" charset="0"/>
                <a:cs typeface="Times" panose="02020603050405020304" pitchFamily="18" charset="0"/>
              </a:rPr>
              <a:t>)</a:t>
            </a:r>
            <a:endParaRPr lang="it-IT" sz="1800" dirty="0">
              <a:latin typeface="Times" panose="02020603050405020304" pitchFamily="18" charset="0"/>
              <a:cs typeface="Times" panose="02020603050405020304" pitchFamily="18" charset="0"/>
            </a:endParaRPr>
          </a:p>
        </p:txBody>
      </p:sp>
      <p:sp>
        <p:nvSpPr>
          <p:cNvPr id="7" name="Rettangolo 6"/>
          <p:cNvSpPr/>
          <p:nvPr/>
        </p:nvSpPr>
        <p:spPr bwMode="auto">
          <a:xfrm>
            <a:off x="5436096" y="1239783"/>
            <a:ext cx="2736304" cy="1769455"/>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it-IT" sz="1800" b="0" i="0" u="none" strike="noStrike" cap="none" normalizeH="0" baseline="0" dirty="0" smtClean="0">
                <a:ln>
                  <a:noFill/>
                </a:ln>
                <a:solidFill>
                  <a:srgbClr val="000000"/>
                </a:solidFill>
                <a:effectLst/>
                <a:latin typeface="Times" panose="02020603050405020304" pitchFamily="18" charset="0"/>
                <a:ea typeface="ＭＳ Ｐゴシック" charset="0"/>
                <a:cs typeface="Times" panose="02020603050405020304" pitchFamily="18" charset="0"/>
              </a:rPr>
              <a:t>         </a:t>
            </a:r>
            <a:r>
              <a:rPr kumimoji="0" lang="it-IT" sz="1800" b="0" i="0" u="none" strike="noStrike" cap="none" normalizeH="0" baseline="0" dirty="0" err="1" smtClean="0">
                <a:ln>
                  <a:noFill/>
                </a:ln>
                <a:solidFill>
                  <a:srgbClr val="000000"/>
                </a:solidFill>
                <a:effectLst/>
                <a:latin typeface="Times" panose="02020603050405020304" pitchFamily="18" charset="0"/>
                <a:ea typeface="ＭＳ Ｐゴシック" charset="0"/>
                <a:cs typeface="Times" panose="02020603050405020304" pitchFamily="18" charset="0"/>
              </a:rPr>
              <a:t>Dibromobenzene</a:t>
            </a:r>
            <a:endParaRPr kumimoji="0" lang="it-IT" sz="1800" b="0" i="0" u="none" strike="noStrike" cap="none" normalizeH="0" baseline="0" dirty="0">
              <a:ln>
                <a:noFill/>
              </a:ln>
              <a:solidFill>
                <a:srgbClr val="000000"/>
              </a:solidFill>
              <a:effectLst/>
              <a:latin typeface="Times" panose="02020603050405020304" pitchFamily="18" charset="0"/>
              <a:ea typeface="ＭＳ Ｐゴシック" charset="0"/>
              <a:cs typeface="Times" panose="02020603050405020304" pitchFamily="18" charset="0"/>
            </a:endParaRPr>
          </a:p>
        </p:txBody>
      </p:sp>
      <p:sp>
        <p:nvSpPr>
          <p:cNvPr id="2" name="Titolo 1"/>
          <p:cNvSpPr>
            <a:spLocks noGrp="1"/>
          </p:cNvSpPr>
          <p:nvPr>
            <p:ph type="title"/>
          </p:nvPr>
        </p:nvSpPr>
        <p:spPr>
          <a:xfrm>
            <a:off x="678936" y="476672"/>
            <a:ext cx="7772400" cy="555848"/>
          </a:xfrm>
        </p:spPr>
        <p:txBody>
          <a:bodyPr/>
          <a:lstStyle/>
          <a:p>
            <a:r>
              <a:rPr lang="it-IT" sz="3200" dirty="0" smtClean="0">
                <a:latin typeface="Times" panose="02020603050405020304" pitchFamily="18" charset="0"/>
                <a:cs typeface="Times" panose="02020603050405020304" pitchFamily="18" charset="0"/>
              </a:rPr>
              <a:t>FAST XPS </a:t>
            </a:r>
            <a:r>
              <a:rPr lang="it-IT" sz="3200" dirty="0" err="1" smtClean="0">
                <a:latin typeface="Times" panose="02020603050405020304" pitchFamily="18" charset="0"/>
                <a:cs typeface="Times" panose="02020603050405020304" pitchFamily="18" charset="0"/>
              </a:rPr>
              <a:t>measurement</a:t>
            </a:r>
            <a:endParaRPr lang="it-IT" sz="3200" dirty="0">
              <a:latin typeface="Times" panose="02020603050405020304" pitchFamily="18" charset="0"/>
              <a:cs typeface="Times" panose="02020603050405020304" pitchFamily="18" charset="0"/>
            </a:endParaRPr>
          </a:p>
        </p:txBody>
      </p:sp>
      <p:pic>
        <p:nvPicPr>
          <p:cNvPr id="4" name="Immagine 3"/>
          <p:cNvPicPr>
            <a:picLocks noChangeAspect="1"/>
          </p:cNvPicPr>
          <p:nvPr/>
        </p:nvPicPr>
        <p:blipFill>
          <a:blip r:embed="rId2"/>
          <a:stretch>
            <a:fillRect/>
          </a:stretch>
        </p:blipFill>
        <p:spPr>
          <a:xfrm>
            <a:off x="5436096" y="1654121"/>
            <a:ext cx="2757737" cy="1414839"/>
          </a:xfrm>
          <a:prstGeom prst="rect">
            <a:avLst/>
          </a:prstGeom>
        </p:spPr>
      </p:pic>
      <p:pic>
        <p:nvPicPr>
          <p:cNvPr id="5" name="Immagine 4"/>
          <p:cNvPicPr>
            <a:picLocks noChangeAspect="1"/>
          </p:cNvPicPr>
          <p:nvPr/>
        </p:nvPicPr>
        <p:blipFill>
          <a:blip r:embed="rId3"/>
          <a:stretch>
            <a:fillRect/>
          </a:stretch>
        </p:blipFill>
        <p:spPr>
          <a:xfrm>
            <a:off x="467544" y="4055804"/>
            <a:ext cx="2560181" cy="1874418"/>
          </a:xfrm>
          <a:prstGeom prst="rect">
            <a:avLst/>
          </a:prstGeom>
        </p:spPr>
      </p:pic>
      <p:pic>
        <p:nvPicPr>
          <p:cNvPr id="6" name="Immagine 5"/>
          <p:cNvPicPr>
            <a:picLocks noChangeAspect="1"/>
          </p:cNvPicPr>
          <p:nvPr/>
        </p:nvPicPr>
        <p:blipFill>
          <a:blip r:embed="rId4"/>
          <a:stretch>
            <a:fillRect/>
          </a:stretch>
        </p:blipFill>
        <p:spPr>
          <a:xfrm>
            <a:off x="3413935" y="3861049"/>
            <a:ext cx="5037401" cy="2263928"/>
          </a:xfrm>
          <a:prstGeom prst="rect">
            <a:avLst/>
          </a:prstGeom>
        </p:spPr>
      </p:pic>
    </p:spTree>
    <p:extLst>
      <p:ext uri="{BB962C8B-B14F-4D97-AF65-F5344CB8AC3E}">
        <p14:creationId xmlns:p14="http://schemas.microsoft.com/office/powerpoint/2010/main" val="2996252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107505" y="836712"/>
            <a:ext cx="4536503" cy="4169745"/>
          </a:xfrm>
          <a:prstGeom prst="rect">
            <a:avLst/>
          </a:prstGeom>
        </p:spPr>
      </p:pic>
      <p:sp>
        <p:nvSpPr>
          <p:cNvPr id="5" name="Titolo 1"/>
          <p:cNvSpPr>
            <a:spLocks noGrp="1"/>
          </p:cNvSpPr>
          <p:nvPr>
            <p:ph type="title"/>
          </p:nvPr>
        </p:nvSpPr>
        <p:spPr>
          <a:xfrm>
            <a:off x="678936" y="188640"/>
            <a:ext cx="7772400" cy="555848"/>
          </a:xfrm>
        </p:spPr>
        <p:txBody>
          <a:bodyPr/>
          <a:lstStyle/>
          <a:p>
            <a:r>
              <a:rPr lang="it-IT" sz="3200" dirty="0" err="1" smtClean="0">
                <a:latin typeface="Times" panose="02020603050405020304" pitchFamily="18" charset="0"/>
                <a:cs typeface="Times" panose="02020603050405020304" pitchFamily="18" charset="0"/>
              </a:rPr>
              <a:t>Photoelectron</a:t>
            </a:r>
            <a:r>
              <a:rPr lang="it-IT" sz="3200" dirty="0" smtClean="0">
                <a:latin typeface="Times" panose="02020603050405020304" pitchFamily="18" charset="0"/>
                <a:cs typeface="Times" panose="02020603050405020304" pitchFamily="18" charset="0"/>
              </a:rPr>
              <a:t> </a:t>
            </a:r>
            <a:r>
              <a:rPr lang="it-IT" sz="3200" dirty="0" err="1" smtClean="0">
                <a:latin typeface="Times" panose="02020603050405020304" pitchFamily="18" charset="0"/>
                <a:cs typeface="Times" panose="02020603050405020304" pitchFamily="18" charset="0"/>
              </a:rPr>
              <a:t>Diffraction</a:t>
            </a:r>
            <a:endParaRPr lang="it-IT" sz="3200" dirty="0">
              <a:latin typeface="Times" panose="02020603050405020304" pitchFamily="18" charset="0"/>
              <a:cs typeface="Times" panose="02020603050405020304" pitchFamily="18" charset="0"/>
            </a:endParaRPr>
          </a:p>
        </p:txBody>
      </p:sp>
      <p:sp>
        <p:nvSpPr>
          <p:cNvPr id="7" name="CasellaDiTesto 6"/>
          <p:cNvSpPr txBox="1"/>
          <p:nvPr/>
        </p:nvSpPr>
        <p:spPr>
          <a:xfrm>
            <a:off x="4572001" y="980728"/>
            <a:ext cx="4572000" cy="2862322"/>
          </a:xfrm>
          <a:prstGeom prst="rect">
            <a:avLst/>
          </a:prstGeom>
          <a:noFill/>
        </p:spPr>
        <p:txBody>
          <a:bodyPr wrap="square" rtlCol="0">
            <a:spAutoFit/>
          </a:bodyPr>
          <a:lstStyle/>
          <a:p>
            <a:pPr algn="r"/>
            <a:r>
              <a:rPr lang="en-US" sz="1800" dirty="0" smtClean="0">
                <a:latin typeface="Times" panose="02020603050405020304" pitchFamily="18" charset="0"/>
                <a:cs typeface="Times" panose="02020603050405020304" pitchFamily="18" charset="0"/>
              </a:rPr>
              <a:t>Based on Photoemission</a:t>
            </a:r>
          </a:p>
          <a:p>
            <a:pPr algn="r"/>
            <a:r>
              <a:rPr lang="en-US" sz="1800" dirty="0" smtClean="0">
                <a:latin typeface="Times" panose="02020603050405020304" pitchFamily="18" charset="0"/>
                <a:cs typeface="Times" panose="02020603050405020304" pitchFamily="18" charset="0"/>
              </a:rPr>
              <a:t>Excitation of a </a:t>
            </a:r>
            <a:r>
              <a:rPr lang="en-US" sz="1800" dirty="0" smtClean="0">
                <a:solidFill>
                  <a:srgbClr val="00B0F0"/>
                </a:solidFill>
                <a:latin typeface="Times" panose="02020603050405020304" pitchFamily="18" charset="0"/>
                <a:cs typeface="Times" panose="02020603050405020304" pitchFamily="18" charset="0"/>
              </a:rPr>
              <a:t>core photoelectron</a:t>
            </a:r>
          </a:p>
          <a:p>
            <a:pPr algn="r"/>
            <a:endParaRPr lang="en-US" sz="1800" dirty="0" smtClean="0">
              <a:solidFill>
                <a:srgbClr val="00B0F0"/>
              </a:solidFill>
              <a:latin typeface="Times" panose="02020603050405020304" pitchFamily="18" charset="0"/>
              <a:cs typeface="Times" panose="02020603050405020304" pitchFamily="18" charset="0"/>
            </a:endParaRPr>
          </a:p>
          <a:p>
            <a:pPr algn="r"/>
            <a:r>
              <a:rPr lang="en-US" sz="1800" dirty="0" smtClean="0">
                <a:latin typeface="Times" panose="02020603050405020304" pitchFamily="18" charset="0"/>
                <a:cs typeface="Times" panose="02020603050405020304" pitchFamily="18" charset="0"/>
              </a:rPr>
              <a:t>Measurement of the angular modulations</a:t>
            </a:r>
          </a:p>
          <a:p>
            <a:pPr algn="r"/>
            <a:endParaRPr lang="en-US" sz="1800" dirty="0" smtClean="0">
              <a:latin typeface="Times" panose="02020603050405020304" pitchFamily="18" charset="0"/>
              <a:cs typeface="Times" panose="02020603050405020304" pitchFamily="18" charset="0"/>
            </a:endParaRPr>
          </a:p>
          <a:p>
            <a:pPr algn="r"/>
            <a:r>
              <a:rPr lang="en-US" sz="1800" dirty="0" smtClean="0">
                <a:latin typeface="Times" panose="02020603050405020304" pitchFamily="18" charset="0"/>
                <a:cs typeface="Times" panose="02020603050405020304" pitchFamily="18" charset="0"/>
              </a:rPr>
              <a:t>Interference of </a:t>
            </a:r>
            <a:r>
              <a:rPr lang="en-US" sz="1800" dirty="0" smtClean="0">
                <a:solidFill>
                  <a:srgbClr val="00B0F0"/>
                </a:solidFill>
                <a:latin typeface="Times" panose="02020603050405020304" pitchFamily="18" charset="0"/>
                <a:cs typeface="Times" panose="02020603050405020304" pitchFamily="18" charset="0"/>
              </a:rPr>
              <a:t>directly emitted </a:t>
            </a:r>
          </a:p>
          <a:p>
            <a:pPr algn="r"/>
            <a:r>
              <a:rPr lang="en-US" sz="1800" dirty="0">
                <a:solidFill>
                  <a:srgbClr val="00B0F0"/>
                </a:solidFill>
                <a:latin typeface="Times" panose="02020603050405020304" pitchFamily="18" charset="0"/>
                <a:cs typeface="Times" panose="02020603050405020304" pitchFamily="18" charset="0"/>
              </a:rPr>
              <a:t>p</a:t>
            </a:r>
            <a:r>
              <a:rPr lang="en-US" sz="1800" dirty="0" smtClean="0">
                <a:solidFill>
                  <a:srgbClr val="00B0F0"/>
                </a:solidFill>
                <a:latin typeface="Times" panose="02020603050405020304" pitchFamily="18" charset="0"/>
                <a:cs typeface="Times" panose="02020603050405020304" pitchFamily="18" charset="0"/>
              </a:rPr>
              <a:t>hotoelectrons</a:t>
            </a:r>
            <a:r>
              <a:rPr lang="en-US" sz="1800" dirty="0" smtClean="0">
                <a:solidFill>
                  <a:srgbClr val="FF0000"/>
                </a:solidFill>
                <a:latin typeface="Times" panose="02020603050405020304" pitchFamily="18" charset="0"/>
                <a:cs typeface="Times" panose="02020603050405020304" pitchFamily="18" charset="0"/>
              </a:rPr>
              <a:t> </a:t>
            </a:r>
            <a:r>
              <a:rPr lang="en-US" sz="1800" dirty="0" smtClean="0">
                <a:latin typeface="Times" panose="02020603050405020304" pitchFamily="18" charset="0"/>
                <a:cs typeface="Times" panose="02020603050405020304" pitchFamily="18" charset="0"/>
              </a:rPr>
              <a:t>with </a:t>
            </a:r>
            <a:r>
              <a:rPr lang="en-US" sz="1800" dirty="0" smtClean="0">
                <a:solidFill>
                  <a:srgbClr val="FF0000"/>
                </a:solidFill>
                <a:latin typeface="Times" panose="02020603050405020304" pitchFamily="18" charset="0"/>
                <a:cs typeface="Times" panose="02020603050405020304" pitchFamily="18" charset="0"/>
              </a:rPr>
              <a:t>the scattered ones</a:t>
            </a:r>
          </a:p>
          <a:p>
            <a:pPr algn="r"/>
            <a:endParaRPr lang="en-US" sz="1800" dirty="0">
              <a:solidFill>
                <a:srgbClr val="FF0000"/>
              </a:solidFill>
              <a:latin typeface="Times" panose="02020603050405020304" pitchFamily="18" charset="0"/>
              <a:cs typeface="Times" panose="02020603050405020304" pitchFamily="18" charset="0"/>
            </a:endParaRPr>
          </a:p>
          <a:p>
            <a:pPr algn="r"/>
            <a:r>
              <a:rPr lang="en-US" sz="1800" dirty="0" smtClean="0">
                <a:latin typeface="Times" panose="02020603050405020304" pitchFamily="18" charset="0"/>
                <a:cs typeface="Times" panose="02020603050405020304" pitchFamily="18" charset="0"/>
              </a:rPr>
              <a:t>each atom around the emitter is scattering point</a:t>
            </a:r>
          </a:p>
          <a:p>
            <a:pPr algn="r"/>
            <a:endParaRPr lang="it-IT" sz="1800" dirty="0">
              <a:solidFill>
                <a:srgbClr val="FF0000"/>
              </a:solidFill>
              <a:latin typeface="Times" panose="02020603050405020304" pitchFamily="18" charset="0"/>
              <a:cs typeface="Times" panose="02020603050405020304" pitchFamily="18" charset="0"/>
            </a:endParaRPr>
          </a:p>
        </p:txBody>
      </p:sp>
      <p:sp>
        <p:nvSpPr>
          <p:cNvPr id="8" name="CasellaDiTesto 7"/>
          <p:cNvSpPr txBox="1"/>
          <p:nvPr/>
        </p:nvSpPr>
        <p:spPr>
          <a:xfrm>
            <a:off x="74401" y="5271590"/>
            <a:ext cx="2160240" cy="646331"/>
          </a:xfrm>
          <a:prstGeom prst="rect">
            <a:avLst/>
          </a:prstGeom>
          <a:noFill/>
        </p:spPr>
        <p:txBody>
          <a:bodyPr wrap="square" rtlCol="0">
            <a:spAutoFit/>
          </a:bodyPr>
          <a:lstStyle/>
          <a:p>
            <a:r>
              <a:rPr lang="en-US" sz="1800" dirty="0" smtClean="0">
                <a:solidFill>
                  <a:srgbClr val="00B0F0"/>
                </a:solidFill>
                <a:effectLst>
                  <a:outerShdw blurRad="38100" dist="38100" dir="2700000" algn="tl">
                    <a:srgbClr val="000000">
                      <a:alpha val="43137"/>
                    </a:srgbClr>
                  </a:outerShdw>
                </a:effectLst>
                <a:latin typeface="Times" panose="02020603050405020304" pitchFamily="18" charset="0"/>
                <a:cs typeface="Times" panose="02020603050405020304" pitchFamily="18" charset="0"/>
              </a:rPr>
              <a:t>E: Emitting Atom</a:t>
            </a:r>
          </a:p>
          <a:p>
            <a:r>
              <a:rPr lang="en-US" sz="1800" dirty="0" smtClean="0">
                <a:solidFill>
                  <a:srgbClr val="FF0000"/>
                </a:solidFill>
                <a:effectLst>
                  <a:outerShdw blurRad="38100" dist="38100" dir="2700000" algn="tl">
                    <a:srgbClr val="000000">
                      <a:alpha val="43137"/>
                    </a:srgbClr>
                  </a:outerShdw>
                </a:effectLst>
                <a:latin typeface="Times" panose="02020603050405020304" pitchFamily="18" charset="0"/>
                <a:cs typeface="Times" panose="02020603050405020304" pitchFamily="18" charset="0"/>
              </a:rPr>
              <a:t>S: Scattering Atom</a:t>
            </a:r>
          </a:p>
        </p:txBody>
      </p:sp>
      <p:sp>
        <p:nvSpPr>
          <p:cNvPr id="9" name="CasellaDiTesto 8"/>
          <p:cNvSpPr txBox="1"/>
          <p:nvPr/>
        </p:nvSpPr>
        <p:spPr>
          <a:xfrm>
            <a:off x="3419872" y="5150473"/>
            <a:ext cx="5544616" cy="1477328"/>
          </a:xfrm>
          <a:prstGeom prst="rect">
            <a:avLst/>
          </a:prstGeom>
          <a:noFill/>
        </p:spPr>
        <p:txBody>
          <a:bodyPr wrap="square" rtlCol="0">
            <a:spAutoFit/>
          </a:bodyPr>
          <a:lstStyle/>
          <a:p>
            <a:pPr marL="285750" indent="-285750" algn="r">
              <a:buFont typeface="Arial" panose="020B0604020202020204" pitchFamily="34" charset="0"/>
              <a:buChar char="•"/>
            </a:pPr>
            <a:r>
              <a:rPr lang="en-US" sz="1800" dirty="0" smtClean="0">
                <a:latin typeface="Times" panose="02020603050405020304" pitchFamily="18" charset="0"/>
                <a:cs typeface="Times" panose="02020603050405020304" pitchFamily="18" charset="0"/>
              </a:rPr>
              <a:t>Atomic, chemical-state or site specificity</a:t>
            </a:r>
          </a:p>
          <a:p>
            <a:pPr marL="285750" indent="-285750" algn="r">
              <a:buFont typeface="Arial" panose="020B0604020202020204" pitchFamily="34" charset="0"/>
              <a:buChar char="•"/>
            </a:pPr>
            <a:endParaRPr lang="en-US" sz="1800" dirty="0" smtClean="0">
              <a:latin typeface="Times" panose="02020603050405020304" pitchFamily="18" charset="0"/>
              <a:cs typeface="Times" panose="02020603050405020304" pitchFamily="18" charset="0"/>
            </a:endParaRPr>
          </a:p>
          <a:p>
            <a:pPr marL="285750" indent="-285750" algn="r">
              <a:buFont typeface="Arial" panose="020B0604020202020204" pitchFamily="34" charset="0"/>
              <a:buChar char="•"/>
            </a:pPr>
            <a:r>
              <a:rPr lang="en-US" sz="1800" dirty="0" smtClean="0">
                <a:latin typeface="Times" panose="02020603050405020304" pitchFamily="18" charset="0"/>
                <a:cs typeface="Times" panose="02020603050405020304" pitchFamily="18" charset="0"/>
              </a:rPr>
              <a:t>Short range order probing around the selected emitter</a:t>
            </a:r>
          </a:p>
          <a:p>
            <a:pPr marL="285750" indent="-285750" algn="r">
              <a:buFont typeface="Arial" panose="020B0604020202020204" pitchFamily="34" charset="0"/>
              <a:buChar char="•"/>
            </a:pPr>
            <a:endParaRPr lang="en-US" sz="1800" dirty="0" smtClean="0">
              <a:latin typeface="Times" panose="02020603050405020304" pitchFamily="18" charset="0"/>
              <a:cs typeface="Times" panose="02020603050405020304" pitchFamily="18" charset="0"/>
            </a:endParaRPr>
          </a:p>
          <a:p>
            <a:pPr marL="285750" indent="-285750" algn="r">
              <a:buFont typeface="Arial" panose="020B0604020202020204" pitchFamily="34" charset="0"/>
              <a:buChar char="•"/>
            </a:pPr>
            <a:r>
              <a:rPr lang="en-US" sz="1800" dirty="0" smtClean="0">
                <a:latin typeface="Times" panose="02020603050405020304" pitchFamily="18" charset="0"/>
                <a:cs typeface="Times" panose="02020603050405020304" pitchFamily="18" charset="0"/>
              </a:rPr>
              <a:t>Comparison to numerical simulations</a:t>
            </a:r>
            <a:endParaRPr lang="it-IT" sz="1800" dirty="0">
              <a:solidFill>
                <a:srgbClr val="FF0000"/>
              </a:solidFill>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42259842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76200"/>
            <a:ext cx="7772400" cy="762000"/>
          </a:xfrm>
        </p:spPr>
        <p:txBody>
          <a:bodyPr/>
          <a:lstStyle/>
          <a:p>
            <a:r>
              <a:rPr lang="en-GB" altLang="it-IT" sz="3200" dirty="0">
                <a:latin typeface="Times" panose="02020603050405020304" pitchFamily="18" charset="0"/>
                <a:cs typeface="Times" panose="02020603050405020304" pitchFamily="18" charset="0"/>
              </a:rPr>
              <a:t>Forward focusing</a:t>
            </a:r>
          </a:p>
        </p:txBody>
      </p:sp>
      <p:sp>
        <p:nvSpPr>
          <p:cNvPr id="28675" name="Rectangle 3"/>
          <p:cNvSpPr>
            <a:spLocks noGrp="1" noChangeArrowheads="1"/>
          </p:cNvSpPr>
          <p:nvPr>
            <p:ph type="body" idx="1"/>
          </p:nvPr>
        </p:nvSpPr>
        <p:spPr>
          <a:xfrm>
            <a:off x="152400" y="990600"/>
            <a:ext cx="8915400" cy="762000"/>
          </a:xfrm>
        </p:spPr>
        <p:txBody>
          <a:bodyPr/>
          <a:lstStyle/>
          <a:p>
            <a:pPr algn="ctr">
              <a:buFontTx/>
              <a:buNone/>
            </a:pPr>
            <a:r>
              <a:rPr lang="en-GB" altLang="it-IT" sz="2400" dirty="0" smtClean="0">
                <a:latin typeface="Times" panose="02020603050405020304" pitchFamily="18" charset="0"/>
                <a:cs typeface="Times" panose="02020603050405020304" pitchFamily="18" charset="0"/>
              </a:rPr>
              <a:t>Enhancement of the intensity along the bond directions</a:t>
            </a:r>
            <a:endParaRPr lang="en-GB" altLang="it-IT" sz="2400" dirty="0">
              <a:latin typeface="Times" panose="02020603050405020304" pitchFamily="18" charset="0"/>
              <a:cs typeface="Times" panose="02020603050405020304" pitchFamily="18" charset="0"/>
            </a:endParaRPr>
          </a:p>
        </p:txBody>
      </p:sp>
      <p:pic>
        <p:nvPicPr>
          <p:cNvPr id="286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804988"/>
            <a:ext cx="5619750" cy="459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8" name="Line 6"/>
          <p:cNvSpPr>
            <a:spLocks noChangeShapeType="1"/>
          </p:cNvSpPr>
          <p:nvPr/>
        </p:nvSpPr>
        <p:spPr bwMode="auto">
          <a:xfrm flipV="1">
            <a:off x="6081713" y="2878138"/>
            <a:ext cx="1720850" cy="175101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8679" name="Line 7"/>
          <p:cNvSpPr>
            <a:spLocks noChangeShapeType="1"/>
          </p:cNvSpPr>
          <p:nvPr/>
        </p:nvSpPr>
        <p:spPr bwMode="auto">
          <a:xfrm flipV="1">
            <a:off x="7419975" y="3462338"/>
            <a:ext cx="1147763" cy="116681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8680" name="Line 8"/>
          <p:cNvSpPr>
            <a:spLocks noChangeShapeType="1"/>
          </p:cNvSpPr>
          <p:nvPr/>
        </p:nvSpPr>
        <p:spPr bwMode="auto">
          <a:xfrm flipH="1">
            <a:off x="6081713" y="4629150"/>
            <a:ext cx="13382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8681" name="Text Box 9"/>
          <p:cNvSpPr txBox="1">
            <a:spLocks noChangeArrowheads="1"/>
          </p:cNvSpPr>
          <p:nvPr/>
        </p:nvSpPr>
        <p:spPr bwMode="auto">
          <a:xfrm>
            <a:off x="5715331" y="5084638"/>
            <a:ext cx="76976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GB" altLang="it-IT" sz="1600" dirty="0" smtClean="0">
                <a:latin typeface="Times" panose="02020603050405020304" pitchFamily="18" charset="0"/>
              </a:rPr>
              <a:t>emitter</a:t>
            </a:r>
            <a:endParaRPr lang="en-GB" altLang="it-IT" sz="1600" dirty="0">
              <a:latin typeface="Times" panose="02020603050405020304" pitchFamily="18" charset="0"/>
            </a:endParaRPr>
          </a:p>
        </p:txBody>
      </p:sp>
      <p:sp>
        <p:nvSpPr>
          <p:cNvPr id="28682" name="Text Box 10"/>
          <p:cNvSpPr txBox="1">
            <a:spLocks noChangeArrowheads="1"/>
          </p:cNvSpPr>
          <p:nvPr/>
        </p:nvSpPr>
        <p:spPr bwMode="auto">
          <a:xfrm>
            <a:off x="6972300" y="5044073"/>
            <a:ext cx="88357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GB" altLang="it-IT" sz="1600" dirty="0" err="1" smtClean="0">
                <a:latin typeface="Times" panose="02020603050405020304" pitchFamily="18" charset="0"/>
                <a:cs typeface="Times" panose="02020603050405020304" pitchFamily="18" charset="0"/>
              </a:rPr>
              <a:t>scatterer</a:t>
            </a:r>
            <a:endParaRPr lang="en-GB" altLang="it-IT" sz="1600" dirty="0">
              <a:latin typeface="Times" panose="02020603050405020304" pitchFamily="18" charset="0"/>
              <a:cs typeface="Times" panose="02020603050405020304" pitchFamily="18" charset="0"/>
            </a:endParaRPr>
          </a:p>
        </p:txBody>
      </p:sp>
      <p:sp>
        <p:nvSpPr>
          <p:cNvPr id="28683" name="Text Box 11"/>
          <p:cNvSpPr txBox="1">
            <a:spLocks noChangeArrowheads="1"/>
          </p:cNvSpPr>
          <p:nvPr/>
        </p:nvSpPr>
        <p:spPr bwMode="auto">
          <a:xfrm>
            <a:off x="6559550" y="4597400"/>
            <a:ext cx="412750"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GB" altLang="it-IT">
                <a:latin typeface="Comic Sans MS" panose="030F0702030302020204" pitchFamily="66" charset="0"/>
              </a:rPr>
              <a:t>r</a:t>
            </a:r>
            <a:r>
              <a:rPr lang="en-GB" altLang="it-IT" baseline="-25000">
                <a:latin typeface="Comic Sans MS" panose="030F0702030302020204" pitchFamily="66" charset="0"/>
              </a:rPr>
              <a:t>j</a:t>
            </a:r>
            <a:endParaRPr lang="en-GB" altLang="it-IT" sz="4400">
              <a:latin typeface="Times" panose="02020603050405020304" pitchFamily="18" charset="0"/>
            </a:endParaRPr>
          </a:p>
        </p:txBody>
      </p:sp>
      <p:sp>
        <p:nvSpPr>
          <p:cNvPr id="28684" name="Line 12"/>
          <p:cNvSpPr>
            <a:spLocks noChangeShapeType="1"/>
          </p:cNvSpPr>
          <p:nvPr/>
        </p:nvSpPr>
        <p:spPr bwMode="auto">
          <a:xfrm flipH="1" flipV="1">
            <a:off x="6751638" y="3948113"/>
            <a:ext cx="668337" cy="6810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8685" name="Freeform 13"/>
          <p:cNvSpPr>
            <a:spLocks/>
          </p:cNvSpPr>
          <p:nvPr/>
        </p:nvSpPr>
        <p:spPr bwMode="auto">
          <a:xfrm>
            <a:off x="6369050" y="4321175"/>
            <a:ext cx="204788" cy="307975"/>
          </a:xfrm>
          <a:custGeom>
            <a:avLst/>
            <a:gdLst>
              <a:gd name="T0" fmla="*/ 96 w 103"/>
              <a:gd name="T1" fmla="*/ 152 h 152"/>
              <a:gd name="T2" fmla="*/ 96 w 103"/>
              <a:gd name="T3" fmla="*/ 56 h 152"/>
              <a:gd name="T4" fmla="*/ 48 w 103"/>
              <a:gd name="T5" fmla="*/ 8 h 152"/>
              <a:gd name="T6" fmla="*/ 0 w 103"/>
              <a:gd name="T7" fmla="*/ 8 h 152"/>
            </a:gdLst>
            <a:ahLst/>
            <a:cxnLst>
              <a:cxn ang="0">
                <a:pos x="T0" y="T1"/>
              </a:cxn>
              <a:cxn ang="0">
                <a:pos x="T2" y="T3"/>
              </a:cxn>
              <a:cxn ang="0">
                <a:pos x="T4" y="T5"/>
              </a:cxn>
              <a:cxn ang="0">
                <a:pos x="T6" y="T7"/>
              </a:cxn>
            </a:cxnLst>
            <a:rect l="0" t="0" r="r" b="b"/>
            <a:pathLst>
              <a:path w="103" h="152">
                <a:moveTo>
                  <a:pt x="96" y="152"/>
                </a:moveTo>
                <a:cubicBezTo>
                  <a:pt x="99" y="115"/>
                  <a:pt x="103" y="79"/>
                  <a:pt x="96" y="56"/>
                </a:cubicBezTo>
                <a:cubicBezTo>
                  <a:pt x="88" y="32"/>
                  <a:pt x="63" y="15"/>
                  <a:pt x="48" y="8"/>
                </a:cubicBezTo>
                <a:cubicBezTo>
                  <a:pt x="32" y="0"/>
                  <a:pt x="16" y="4"/>
                  <a:pt x="0" y="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8686" name="Text Box 14"/>
          <p:cNvSpPr txBox="1">
            <a:spLocks noChangeArrowheads="1"/>
          </p:cNvSpPr>
          <p:nvPr/>
        </p:nvSpPr>
        <p:spPr bwMode="auto">
          <a:xfrm rot="18900000">
            <a:off x="5738813" y="3581400"/>
            <a:ext cx="11191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GB" altLang="it-IT">
                <a:latin typeface="Comic Sans MS" panose="030F0702030302020204" pitchFamily="66" charset="0"/>
              </a:rPr>
              <a:t>r</a:t>
            </a:r>
            <a:r>
              <a:rPr lang="en-GB" altLang="it-IT" baseline="-25000">
                <a:latin typeface="Comic Sans MS" panose="030F0702030302020204" pitchFamily="66" charset="0"/>
              </a:rPr>
              <a:t>j</a:t>
            </a:r>
            <a:r>
              <a:rPr lang="en-GB" altLang="it-IT">
                <a:latin typeface="Comic Sans MS" panose="030F0702030302020204" pitchFamily="66" charset="0"/>
              </a:rPr>
              <a:t>cos</a:t>
            </a:r>
            <a:r>
              <a:rPr lang="en-GB" altLang="it-IT">
                <a:latin typeface="Symbol" panose="05050102010706020507" pitchFamily="18" charset="2"/>
              </a:rPr>
              <a:t>q</a:t>
            </a:r>
            <a:r>
              <a:rPr lang="en-GB" altLang="it-IT" baseline="-25000">
                <a:latin typeface="Comic Sans MS" panose="030F0702030302020204" pitchFamily="66" charset="0"/>
              </a:rPr>
              <a:t>j</a:t>
            </a:r>
            <a:endParaRPr lang="en-GB" altLang="it-IT" sz="4400">
              <a:latin typeface="Times" panose="02020603050405020304" pitchFamily="18" charset="0"/>
            </a:endParaRPr>
          </a:p>
        </p:txBody>
      </p:sp>
      <p:sp>
        <p:nvSpPr>
          <p:cNvPr id="28687" name="Rectangle 15"/>
          <p:cNvSpPr>
            <a:spLocks noChangeArrowheads="1"/>
          </p:cNvSpPr>
          <p:nvPr/>
        </p:nvSpPr>
        <p:spPr bwMode="auto">
          <a:xfrm>
            <a:off x="6464300" y="4122738"/>
            <a:ext cx="425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GB" altLang="it-IT">
                <a:latin typeface="Symbol" panose="05050102010706020507" pitchFamily="18" charset="2"/>
              </a:rPr>
              <a:t>q</a:t>
            </a:r>
            <a:r>
              <a:rPr lang="en-GB" altLang="it-IT" baseline="-25000">
                <a:latin typeface="Comic Sans MS" panose="030F0702030302020204" pitchFamily="66" charset="0"/>
              </a:rPr>
              <a:t>j</a:t>
            </a:r>
          </a:p>
        </p:txBody>
      </p:sp>
      <p:sp>
        <p:nvSpPr>
          <p:cNvPr id="28688" name="Line 16"/>
          <p:cNvSpPr>
            <a:spLocks noChangeShapeType="1"/>
          </p:cNvSpPr>
          <p:nvPr/>
        </p:nvSpPr>
        <p:spPr bwMode="auto">
          <a:xfrm flipH="1">
            <a:off x="6081713" y="3948113"/>
            <a:ext cx="669925" cy="68103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8689" name="Text Box 17"/>
          <p:cNvSpPr txBox="1">
            <a:spLocks noChangeArrowheads="1"/>
          </p:cNvSpPr>
          <p:nvPr/>
        </p:nvSpPr>
        <p:spPr bwMode="auto">
          <a:xfrm>
            <a:off x="7800975" y="2468563"/>
            <a:ext cx="4445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GB" altLang="it-IT">
                <a:latin typeface="Symbol" panose="05050102010706020507" pitchFamily="18" charset="2"/>
              </a:rPr>
              <a:t>f</a:t>
            </a:r>
            <a:r>
              <a:rPr lang="en-GB" altLang="it-IT" baseline="-25000">
                <a:latin typeface="Symbol" panose="05050102010706020507" pitchFamily="18" charset="2"/>
              </a:rPr>
              <a:t>0</a:t>
            </a:r>
            <a:endParaRPr lang="en-GB" altLang="it-IT">
              <a:latin typeface="Symbol" panose="05050102010706020507" pitchFamily="18" charset="2"/>
            </a:endParaRPr>
          </a:p>
        </p:txBody>
      </p:sp>
      <p:sp>
        <p:nvSpPr>
          <p:cNvPr id="28690" name="Text Box 18"/>
          <p:cNvSpPr txBox="1">
            <a:spLocks noChangeArrowheads="1"/>
          </p:cNvSpPr>
          <p:nvPr/>
        </p:nvSpPr>
        <p:spPr bwMode="auto">
          <a:xfrm>
            <a:off x="8566150" y="3149600"/>
            <a:ext cx="425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GB" altLang="it-IT">
                <a:latin typeface="Symbol" panose="05050102010706020507" pitchFamily="18" charset="2"/>
              </a:rPr>
              <a:t>f</a:t>
            </a:r>
            <a:r>
              <a:rPr lang="en-GB" altLang="it-IT" baseline="-25000">
                <a:latin typeface="Comic Sans MS" panose="030F0702030302020204" pitchFamily="66" charset="0"/>
              </a:rPr>
              <a:t>j</a:t>
            </a:r>
            <a:endParaRPr lang="en-GB" altLang="it-IT">
              <a:latin typeface="Symbol" panose="05050102010706020507" pitchFamily="18" charset="2"/>
            </a:endParaRPr>
          </a:p>
        </p:txBody>
      </p:sp>
      <p:sp>
        <p:nvSpPr>
          <p:cNvPr id="28691" name="Oval 19"/>
          <p:cNvSpPr>
            <a:spLocks noChangeArrowheads="1"/>
          </p:cNvSpPr>
          <p:nvPr/>
        </p:nvSpPr>
        <p:spPr bwMode="auto">
          <a:xfrm>
            <a:off x="5889625" y="4435475"/>
            <a:ext cx="409575" cy="387350"/>
          </a:xfrm>
          <a:prstGeom prst="ellipse">
            <a:avLst/>
          </a:prstGeom>
          <a:gradFill rotWithShape="0">
            <a:gsLst>
              <a:gs pos="0">
                <a:schemeClr val="accent2">
                  <a:gamma/>
                  <a:tint val="0"/>
                  <a:invGamma/>
                </a:schemeClr>
              </a:gs>
              <a:gs pos="100000">
                <a:schemeClr val="accent2"/>
              </a:gs>
            </a:gsLst>
            <a:path path="shape">
              <a:fillToRect l="50000" t="50000" r="50000" b="50000"/>
            </a:path>
          </a:gra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28692" name="Oval 20"/>
          <p:cNvSpPr>
            <a:spLocks noChangeArrowheads="1"/>
          </p:cNvSpPr>
          <p:nvPr/>
        </p:nvSpPr>
        <p:spPr bwMode="auto">
          <a:xfrm>
            <a:off x="7229475" y="4435475"/>
            <a:ext cx="407988" cy="387350"/>
          </a:xfrm>
          <a:prstGeom prst="ellipse">
            <a:avLst/>
          </a:prstGeom>
          <a:gradFill rotWithShape="0">
            <a:gsLst>
              <a:gs pos="0">
                <a:srgbClr val="FF0000">
                  <a:gamma/>
                  <a:tint val="0"/>
                  <a:invGamma/>
                </a:srgbClr>
              </a:gs>
              <a:gs pos="100000">
                <a:srgbClr val="FF0000"/>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extLst>
      <p:ext uri="{BB962C8B-B14F-4D97-AF65-F5344CB8AC3E}">
        <p14:creationId xmlns:p14="http://schemas.microsoft.com/office/powerpoint/2010/main" val="12407709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8" name="Group 3"/>
          <p:cNvGrpSpPr>
            <a:grpSpLocks/>
          </p:cNvGrpSpPr>
          <p:nvPr/>
        </p:nvGrpSpPr>
        <p:grpSpPr bwMode="auto">
          <a:xfrm>
            <a:off x="3124200" y="152400"/>
            <a:ext cx="3951288" cy="6400800"/>
            <a:chOff x="2496" y="96"/>
            <a:chExt cx="2400" cy="3888"/>
          </a:xfrm>
        </p:grpSpPr>
        <p:sp>
          <p:nvSpPr>
            <p:cNvPr id="115716" name="Rectangle 4"/>
            <p:cNvSpPr>
              <a:spLocks noChangeArrowheads="1"/>
            </p:cNvSpPr>
            <p:nvPr/>
          </p:nvSpPr>
          <p:spPr bwMode="auto">
            <a:xfrm>
              <a:off x="2496" y="96"/>
              <a:ext cx="2400" cy="388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pic>
          <p:nvPicPr>
            <p:cNvPr id="11571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8" y="192"/>
              <a:ext cx="1984" cy="36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grpSp>
      <p:grpSp>
        <p:nvGrpSpPr>
          <p:cNvPr id="75779" name="Group 6"/>
          <p:cNvGrpSpPr>
            <a:grpSpLocks/>
          </p:cNvGrpSpPr>
          <p:nvPr/>
        </p:nvGrpSpPr>
        <p:grpSpPr bwMode="auto">
          <a:xfrm>
            <a:off x="533400" y="2133600"/>
            <a:ext cx="2362200" cy="1800225"/>
            <a:chOff x="432" y="528"/>
            <a:chExt cx="1488" cy="1134"/>
          </a:xfrm>
        </p:grpSpPr>
        <p:sp>
          <p:nvSpPr>
            <p:cNvPr id="115719" name="Text Box 7"/>
            <p:cNvSpPr txBox="1">
              <a:spLocks noChangeArrowheads="1"/>
            </p:cNvSpPr>
            <p:nvPr/>
          </p:nvSpPr>
          <p:spPr bwMode="auto">
            <a:xfrm>
              <a:off x="432" y="528"/>
              <a:ext cx="1488" cy="1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defRPr/>
              </a:pPr>
              <a:r>
                <a:rPr lang="en-GB" sz="2800" b="1" dirty="0">
                  <a:latin typeface="Times" charset="0"/>
                </a:rPr>
                <a:t>The Ru(1010) surface core level shifted components</a:t>
              </a:r>
              <a:endParaRPr lang="en-GB" sz="2800" dirty="0">
                <a:latin typeface="Times" charset="0"/>
              </a:endParaRPr>
            </a:p>
          </p:txBody>
        </p:sp>
        <p:sp>
          <p:nvSpPr>
            <p:cNvPr id="115720" name="Line 8"/>
            <p:cNvSpPr>
              <a:spLocks noChangeShapeType="1"/>
            </p:cNvSpPr>
            <p:nvPr/>
          </p:nvSpPr>
          <p:spPr bwMode="auto">
            <a:xfrm>
              <a:off x="1536" y="576"/>
              <a:ext cx="96" cy="0"/>
            </a:xfrm>
            <a:prstGeom prst="line">
              <a:avLst/>
            </a:prstGeom>
            <a:noFill/>
            <a:ln w="19050">
              <a:solidFill>
                <a:srgbClr val="FFCC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grpSp>
        <p:nvGrpSpPr>
          <p:cNvPr id="115721" name="Group 9"/>
          <p:cNvGrpSpPr>
            <a:grpSpLocks/>
          </p:cNvGrpSpPr>
          <p:nvPr/>
        </p:nvGrpSpPr>
        <p:grpSpPr bwMode="auto">
          <a:xfrm>
            <a:off x="609600" y="4718050"/>
            <a:ext cx="4495800" cy="914400"/>
            <a:chOff x="384" y="2972"/>
            <a:chExt cx="2832" cy="576"/>
          </a:xfrm>
        </p:grpSpPr>
        <p:sp>
          <p:nvSpPr>
            <p:cNvPr id="115722" name="Line 10"/>
            <p:cNvSpPr>
              <a:spLocks noChangeShapeType="1"/>
            </p:cNvSpPr>
            <p:nvPr/>
          </p:nvSpPr>
          <p:spPr bwMode="auto">
            <a:xfrm flipH="1">
              <a:off x="1392" y="3216"/>
              <a:ext cx="576" cy="48"/>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15723" name="Text Box 11"/>
            <p:cNvSpPr txBox="1">
              <a:spLocks noChangeArrowheads="1"/>
            </p:cNvSpPr>
            <p:nvPr/>
          </p:nvSpPr>
          <p:spPr bwMode="auto">
            <a:xfrm>
              <a:off x="384" y="2972"/>
              <a:ext cx="957" cy="5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GB" sz="5400" b="1" dirty="0">
                  <a:latin typeface="Times" charset="0"/>
                </a:rPr>
                <a:t>bulk</a:t>
              </a:r>
              <a:endParaRPr lang="en-GB" dirty="0">
                <a:latin typeface="Times" charset="0"/>
              </a:endParaRPr>
            </a:p>
          </p:txBody>
        </p:sp>
        <p:sp>
          <p:nvSpPr>
            <p:cNvPr id="115724" name="Line 12"/>
            <p:cNvSpPr>
              <a:spLocks noChangeShapeType="1"/>
            </p:cNvSpPr>
            <p:nvPr/>
          </p:nvSpPr>
          <p:spPr bwMode="auto">
            <a:xfrm flipV="1">
              <a:off x="1968" y="3072"/>
              <a:ext cx="1248" cy="144"/>
            </a:xfrm>
            <a:prstGeom prst="line">
              <a:avLst/>
            </a:prstGeom>
            <a:noFill/>
            <a:ln w="38100">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grpSp>
        <p:nvGrpSpPr>
          <p:cNvPr id="115725" name="Group 13"/>
          <p:cNvGrpSpPr>
            <a:grpSpLocks/>
          </p:cNvGrpSpPr>
          <p:nvPr/>
        </p:nvGrpSpPr>
        <p:grpSpPr bwMode="auto">
          <a:xfrm>
            <a:off x="5257800" y="2362200"/>
            <a:ext cx="3486150" cy="2889250"/>
            <a:chOff x="3312" y="1488"/>
            <a:chExt cx="2196" cy="1820"/>
          </a:xfrm>
        </p:grpSpPr>
        <p:grpSp>
          <p:nvGrpSpPr>
            <p:cNvPr id="75782" name="Group 14"/>
            <p:cNvGrpSpPr>
              <a:grpSpLocks/>
            </p:cNvGrpSpPr>
            <p:nvPr/>
          </p:nvGrpSpPr>
          <p:grpSpPr bwMode="auto">
            <a:xfrm>
              <a:off x="3312" y="1680"/>
              <a:ext cx="1868" cy="1392"/>
              <a:chOff x="3312" y="1680"/>
              <a:chExt cx="1868" cy="1392"/>
            </a:xfrm>
          </p:grpSpPr>
          <p:sp>
            <p:nvSpPr>
              <p:cNvPr id="115727" name="Line 15"/>
              <p:cNvSpPr>
                <a:spLocks noChangeShapeType="1"/>
              </p:cNvSpPr>
              <p:nvPr/>
            </p:nvSpPr>
            <p:spPr bwMode="auto">
              <a:xfrm flipV="1">
                <a:off x="3312" y="1968"/>
                <a:ext cx="1440" cy="1104"/>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15728" name="Text Box 16"/>
              <p:cNvSpPr txBox="1">
                <a:spLocks noChangeArrowheads="1"/>
              </p:cNvSpPr>
              <p:nvPr/>
            </p:nvSpPr>
            <p:spPr bwMode="auto">
              <a:xfrm>
                <a:off x="4848" y="1680"/>
                <a:ext cx="332" cy="5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GB" sz="5400" b="1">
                    <a:solidFill>
                      <a:schemeClr val="accent2"/>
                    </a:solidFill>
                    <a:latin typeface="Times" charset="0"/>
                  </a:rPr>
                  <a:t>?</a:t>
                </a:r>
                <a:endParaRPr lang="en-GB">
                  <a:solidFill>
                    <a:schemeClr val="accent2"/>
                  </a:solidFill>
                  <a:latin typeface="Times" charset="0"/>
                </a:endParaRPr>
              </a:p>
            </p:txBody>
          </p:sp>
        </p:grpSp>
        <p:grpSp>
          <p:nvGrpSpPr>
            <p:cNvPr id="75783" name="Group 17"/>
            <p:cNvGrpSpPr>
              <a:grpSpLocks/>
            </p:cNvGrpSpPr>
            <p:nvPr/>
          </p:nvGrpSpPr>
          <p:grpSpPr bwMode="auto">
            <a:xfrm>
              <a:off x="3456" y="2732"/>
              <a:ext cx="1724" cy="576"/>
              <a:chOff x="3456" y="2732"/>
              <a:chExt cx="1724" cy="576"/>
            </a:xfrm>
          </p:grpSpPr>
          <p:sp>
            <p:nvSpPr>
              <p:cNvPr id="115730" name="Line 18"/>
              <p:cNvSpPr>
                <a:spLocks noChangeShapeType="1"/>
              </p:cNvSpPr>
              <p:nvPr/>
            </p:nvSpPr>
            <p:spPr bwMode="auto">
              <a:xfrm flipV="1">
                <a:off x="3456" y="3024"/>
                <a:ext cx="1440" cy="240"/>
              </a:xfrm>
              <a:prstGeom prst="line">
                <a:avLst/>
              </a:prstGeom>
              <a:noFill/>
              <a:ln w="38100">
                <a:solidFill>
                  <a:srgbClr val="FF3399"/>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15731" name="Text Box 19"/>
              <p:cNvSpPr txBox="1">
                <a:spLocks noChangeArrowheads="1"/>
              </p:cNvSpPr>
              <p:nvPr/>
            </p:nvSpPr>
            <p:spPr bwMode="auto">
              <a:xfrm>
                <a:off x="4848" y="2732"/>
                <a:ext cx="332" cy="5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GB" sz="5400" b="1">
                    <a:solidFill>
                      <a:srgbClr val="FF3399"/>
                    </a:solidFill>
                    <a:latin typeface="Times" charset="0"/>
                  </a:rPr>
                  <a:t>?</a:t>
                </a:r>
                <a:endParaRPr lang="en-GB">
                  <a:solidFill>
                    <a:srgbClr val="FF3399"/>
                  </a:solidFill>
                  <a:latin typeface="Times" charset="0"/>
                </a:endParaRPr>
              </a:p>
            </p:txBody>
          </p:sp>
        </p:grpSp>
        <p:sp>
          <p:nvSpPr>
            <p:cNvPr id="115732" name="Text Box 20"/>
            <p:cNvSpPr txBox="1">
              <a:spLocks noChangeArrowheads="1"/>
            </p:cNvSpPr>
            <p:nvPr/>
          </p:nvSpPr>
          <p:spPr bwMode="auto">
            <a:xfrm>
              <a:off x="4608" y="1488"/>
              <a:ext cx="900"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GB" b="1">
                  <a:solidFill>
                    <a:schemeClr val="accent2"/>
                  </a:solidFill>
                  <a:latin typeface="Times" charset="0"/>
                </a:rPr>
                <a:t>-240 meV</a:t>
              </a:r>
              <a:endParaRPr lang="en-GB">
                <a:latin typeface="Times" charset="0"/>
              </a:endParaRPr>
            </a:p>
          </p:txBody>
        </p:sp>
        <p:sp>
          <p:nvSpPr>
            <p:cNvPr id="115733" name="Text Box 21"/>
            <p:cNvSpPr txBox="1">
              <a:spLocks noChangeArrowheads="1"/>
            </p:cNvSpPr>
            <p:nvPr/>
          </p:nvSpPr>
          <p:spPr bwMode="auto">
            <a:xfrm>
              <a:off x="4608" y="2592"/>
              <a:ext cx="900"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GB" b="1">
                  <a:solidFill>
                    <a:srgbClr val="FF3399"/>
                  </a:solidFill>
                  <a:latin typeface="Times" charset="0"/>
                </a:rPr>
                <a:t>-480 meV</a:t>
              </a:r>
              <a:endParaRPr lang="en-GB">
                <a:latin typeface="Times" charset="0"/>
              </a:endParaRPr>
            </a:p>
          </p:txBody>
        </p:sp>
      </p:grpSp>
    </p:spTree>
    <p:extLst>
      <p:ext uri="{BB962C8B-B14F-4D97-AF65-F5344CB8AC3E}">
        <p14:creationId xmlns:p14="http://schemas.microsoft.com/office/powerpoint/2010/main" val="12030523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157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157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16739" name="Text Box 3"/>
          <p:cNvSpPr txBox="1">
            <a:spLocks noChangeArrowheads="1"/>
          </p:cNvSpPr>
          <p:nvPr/>
        </p:nvSpPr>
        <p:spPr bwMode="auto">
          <a:xfrm>
            <a:off x="533400" y="1676400"/>
            <a:ext cx="4191000"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defRPr/>
            </a:pPr>
            <a:r>
              <a:rPr lang="en-GB" sz="2000" b="1">
                <a:solidFill>
                  <a:srgbClr val="FFCC00"/>
                </a:solidFill>
                <a:latin typeface="Times" charset="0"/>
              </a:rPr>
              <a:t>Azimuthal scans away from surface normal at high kinetic energy (E</a:t>
            </a:r>
            <a:r>
              <a:rPr lang="en-GB" sz="1600" b="1">
                <a:solidFill>
                  <a:srgbClr val="FFCC00"/>
                </a:solidFill>
                <a:latin typeface="Times" charset="0"/>
              </a:rPr>
              <a:t>kin</a:t>
            </a:r>
            <a:r>
              <a:rPr lang="en-GB" sz="2000" b="1">
                <a:solidFill>
                  <a:srgbClr val="FFCC00"/>
                </a:solidFill>
                <a:latin typeface="Times" charset="0"/>
              </a:rPr>
              <a:t>&gt;400 eV)</a:t>
            </a:r>
            <a:endParaRPr lang="en-GB" sz="2800">
              <a:solidFill>
                <a:srgbClr val="FFCC00"/>
              </a:solidFill>
              <a:latin typeface="Times" charset="0"/>
            </a:endParaRPr>
          </a:p>
        </p:txBody>
      </p:sp>
      <p:grpSp>
        <p:nvGrpSpPr>
          <p:cNvPr id="77827" name="Group 4"/>
          <p:cNvGrpSpPr>
            <a:grpSpLocks/>
          </p:cNvGrpSpPr>
          <p:nvPr/>
        </p:nvGrpSpPr>
        <p:grpSpPr bwMode="auto">
          <a:xfrm>
            <a:off x="4648200" y="838200"/>
            <a:ext cx="3733800" cy="2590800"/>
            <a:chOff x="2832" y="768"/>
            <a:chExt cx="2352" cy="1632"/>
          </a:xfrm>
        </p:grpSpPr>
        <p:pic>
          <p:nvPicPr>
            <p:cNvPr id="1167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8" y="816"/>
              <a:ext cx="2256" cy="15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16742" name="Rectangle 6"/>
            <p:cNvSpPr>
              <a:spLocks noChangeArrowheads="1"/>
            </p:cNvSpPr>
            <p:nvPr/>
          </p:nvSpPr>
          <p:spPr bwMode="auto">
            <a:xfrm>
              <a:off x="2832" y="768"/>
              <a:ext cx="2352" cy="432"/>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16743" name="Rectangle 7"/>
            <p:cNvSpPr>
              <a:spLocks noChangeArrowheads="1"/>
            </p:cNvSpPr>
            <p:nvPr/>
          </p:nvSpPr>
          <p:spPr bwMode="auto">
            <a:xfrm>
              <a:off x="2928" y="1968"/>
              <a:ext cx="2256" cy="432"/>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16744" name="Rectangle 8"/>
            <p:cNvSpPr>
              <a:spLocks noChangeArrowheads="1"/>
            </p:cNvSpPr>
            <p:nvPr/>
          </p:nvSpPr>
          <p:spPr bwMode="auto">
            <a:xfrm>
              <a:off x="4992" y="1056"/>
              <a:ext cx="192" cy="1152"/>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sp>
        <p:nvSpPr>
          <p:cNvPr id="116745" name="Text Box 9"/>
          <p:cNvSpPr txBox="1">
            <a:spLocks noChangeArrowheads="1"/>
          </p:cNvSpPr>
          <p:nvPr/>
        </p:nvSpPr>
        <p:spPr bwMode="auto">
          <a:xfrm>
            <a:off x="609600" y="304800"/>
            <a:ext cx="8153400" cy="946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defRPr/>
            </a:pPr>
            <a:r>
              <a:rPr lang="en-GB" sz="2800" b="1" dirty="0">
                <a:solidFill>
                  <a:srgbClr val="FFCC00"/>
                </a:solidFill>
                <a:latin typeface="Times" charset="0"/>
              </a:rPr>
              <a:t>The chemical identity of </a:t>
            </a:r>
            <a:r>
              <a:rPr lang="en-GB" sz="2800" b="1" dirty="0" smtClean="0">
                <a:solidFill>
                  <a:srgbClr val="FFCC00"/>
                </a:solidFill>
                <a:latin typeface="Times" charset="0"/>
              </a:rPr>
              <a:t>SCL Shifted </a:t>
            </a:r>
            <a:r>
              <a:rPr lang="en-GB" sz="2800" b="1" dirty="0">
                <a:solidFill>
                  <a:srgbClr val="FFCC00"/>
                </a:solidFill>
                <a:latin typeface="Times" charset="0"/>
              </a:rPr>
              <a:t>components: subsurface layers</a:t>
            </a:r>
            <a:endParaRPr lang="en-GB" sz="2800" dirty="0">
              <a:solidFill>
                <a:srgbClr val="FFCC00"/>
              </a:solidFill>
              <a:latin typeface="Times" charset="0"/>
            </a:endParaRPr>
          </a:p>
        </p:txBody>
      </p:sp>
      <p:pic>
        <p:nvPicPr>
          <p:cNvPr id="11674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4991100"/>
            <a:ext cx="5803900" cy="1485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grpSp>
        <p:nvGrpSpPr>
          <p:cNvPr id="116747" name="Group 11"/>
          <p:cNvGrpSpPr>
            <a:grpSpLocks/>
          </p:cNvGrpSpPr>
          <p:nvPr/>
        </p:nvGrpSpPr>
        <p:grpSpPr bwMode="auto">
          <a:xfrm>
            <a:off x="1676400" y="2603500"/>
            <a:ext cx="5765800" cy="2076450"/>
            <a:chOff x="1056" y="1640"/>
            <a:chExt cx="3632" cy="1308"/>
          </a:xfrm>
        </p:grpSpPr>
        <p:pic>
          <p:nvPicPr>
            <p:cNvPr id="116748"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6" y="1640"/>
              <a:ext cx="3632" cy="1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16749" name="Text Box 13"/>
            <p:cNvSpPr txBox="1">
              <a:spLocks noChangeArrowheads="1"/>
            </p:cNvSpPr>
            <p:nvPr/>
          </p:nvSpPr>
          <p:spPr bwMode="auto">
            <a:xfrm>
              <a:off x="1170" y="2736"/>
              <a:ext cx="1489" cy="212"/>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GB" sz="1600" b="1">
                  <a:solidFill>
                    <a:schemeClr val="bg1"/>
                  </a:solidFill>
                  <a:latin typeface="Times" charset="0"/>
                </a:rPr>
                <a:t>azimuthal emission angle</a:t>
              </a:r>
              <a:endParaRPr lang="en-GB">
                <a:latin typeface="Times" charset="0"/>
              </a:endParaRPr>
            </a:p>
          </p:txBody>
        </p:sp>
        <p:sp>
          <p:nvSpPr>
            <p:cNvPr id="116750" name="Text Box 14"/>
            <p:cNvSpPr txBox="1">
              <a:spLocks noChangeArrowheads="1"/>
            </p:cNvSpPr>
            <p:nvPr/>
          </p:nvSpPr>
          <p:spPr bwMode="auto">
            <a:xfrm>
              <a:off x="3138" y="2736"/>
              <a:ext cx="1489" cy="212"/>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GB" sz="1600" b="1">
                  <a:solidFill>
                    <a:schemeClr val="bg1"/>
                  </a:solidFill>
                  <a:latin typeface="Times" charset="0"/>
                </a:rPr>
                <a:t>azimuthal emission angle</a:t>
              </a:r>
              <a:endParaRPr lang="en-GB">
                <a:latin typeface="Times" charset="0"/>
              </a:endParaRPr>
            </a:p>
          </p:txBody>
        </p:sp>
      </p:grpSp>
    </p:spTree>
    <p:extLst>
      <p:ext uri="{BB962C8B-B14F-4D97-AF65-F5344CB8AC3E}">
        <p14:creationId xmlns:p14="http://schemas.microsoft.com/office/powerpoint/2010/main" val="29874672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1674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16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2" descr="10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28268"/>
            <a:ext cx="4832640" cy="2596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4" descr="space-time-big"/>
          <p:cNvPicPr>
            <a:picLocks noChangeAspect="1" noChangeArrowheads="1"/>
          </p:cNvPicPr>
          <p:nvPr/>
        </p:nvPicPr>
        <p:blipFill>
          <a:blip r:embed="rId3"/>
          <a:srcRect t="19044"/>
          <a:stretch>
            <a:fillRect/>
          </a:stretch>
        </p:blipFill>
        <p:spPr bwMode="auto">
          <a:xfrm>
            <a:off x="4258080" y="2253837"/>
            <a:ext cx="4821120" cy="2700283"/>
          </a:xfrm>
          <a:prstGeom prst="rect">
            <a:avLst/>
          </a:prstGeom>
          <a:noFill/>
          <a:ln w="9525">
            <a:solidFill>
              <a:schemeClr val="tx1"/>
            </a:solidFill>
            <a:miter lim="800000"/>
            <a:headEnd/>
            <a:tailEnd/>
          </a:ln>
          <a:effectLst>
            <a:outerShdw blurRad="63500" dist="38099" dir="2700000" algn="ctr" rotWithShape="0">
              <a:srgbClr val="000000">
                <a:alpha val="74998"/>
              </a:srgbClr>
            </a:outerShdw>
          </a:effectLst>
        </p:spPr>
      </p:pic>
      <p:sp>
        <p:nvSpPr>
          <p:cNvPr id="11269" name="Rectangle 2"/>
          <p:cNvSpPr txBox="1">
            <a:spLocks noChangeArrowheads="1"/>
          </p:cNvSpPr>
          <p:nvPr/>
        </p:nvSpPr>
        <p:spPr bwMode="auto">
          <a:xfrm>
            <a:off x="2089440" y="97931"/>
            <a:ext cx="7054560" cy="522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2945" tIns="41473" rIns="82945" bIns="41473"/>
          <a:lstStyle>
            <a:lvl1pPr eaLnBrk="0">
              <a:defRPr sz="2400">
                <a:solidFill>
                  <a:schemeClr val="bg1"/>
                </a:solidFill>
                <a:latin typeface="Arial" charset="0"/>
                <a:ea typeface="ＭＳ Ｐゴシック" charset="0"/>
                <a:cs typeface="ＭＳ Ｐゴシック" charset="0"/>
              </a:defRPr>
            </a:lvl1pPr>
            <a:lvl2pPr marL="742950" indent="-285750" eaLnBrk="0">
              <a:defRPr sz="2400">
                <a:solidFill>
                  <a:schemeClr val="bg1"/>
                </a:solidFill>
                <a:latin typeface="Arial" charset="0"/>
                <a:ea typeface="ＭＳ Ｐゴシック" charset="0"/>
              </a:defRPr>
            </a:lvl2pPr>
            <a:lvl3pPr marL="1143000" indent="-228600" eaLnBrk="0">
              <a:defRPr sz="2400">
                <a:solidFill>
                  <a:schemeClr val="bg1"/>
                </a:solidFill>
                <a:latin typeface="Arial" charset="0"/>
                <a:ea typeface="ＭＳ Ｐゴシック" charset="0"/>
              </a:defRPr>
            </a:lvl3pPr>
            <a:lvl4pPr marL="1600200" indent="-228600" eaLnBrk="0">
              <a:defRPr sz="2400">
                <a:solidFill>
                  <a:schemeClr val="bg1"/>
                </a:solidFill>
                <a:latin typeface="Arial" charset="0"/>
                <a:ea typeface="ＭＳ Ｐゴシック" charset="0"/>
              </a:defRPr>
            </a:lvl4pPr>
            <a:lvl5pPr marL="2057400" indent="-228600" eaLnBrk="0">
              <a:defRPr sz="2400">
                <a:solidFill>
                  <a:schemeClr val="bg1"/>
                </a:solidFill>
                <a:latin typeface="Arial" charset="0"/>
                <a:ea typeface="ＭＳ Ｐゴシック" charset="0"/>
              </a:defRPr>
            </a:lvl5pPr>
            <a:lvl6pPr marL="25146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6pPr>
            <a:lvl7pPr marL="29718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7pPr>
            <a:lvl8pPr marL="34290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8pPr>
            <a:lvl9pPr marL="38862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9pPr>
          </a:lstStyle>
          <a:p>
            <a:pPr algn="ctr"/>
            <a:r>
              <a:rPr lang="en-US" sz="2500" b="1" dirty="0">
                <a:solidFill>
                  <a:schemeClr val="tx1"/>
                </a:solidFill>
              </a:rPr>
              <a:t>M</a:t>
            </a:r>
            <a:r>
              <a:rPr lang="en-US" sz="2500" b="1" dirty="0" smtClean="0">
                <a:solidFill>
                  <a:schemeClr val="tx1"/>
                </a:solidFill>
              </a:rPr>
              <a:t>aterials </a:t>
            </a:r>
            <a:r>
              <a:rPr lang="en-US" sz="2500" b="1" dirty="0">
                <a:solidFill>
                  <a:schemeClr val="tx1"/>
                </a:solidFill>
              </a:rPr>
              <a:t>and Synchrotron Radiation</a:t>
            </a:r>
          </a:p>
        </p:txBody>
      </p:sp>
      <p:grpSp>
        <p:nvGrpSpPr>
          <p:cNvPr id="11270" name="Group 9"/>
          <p:cNvGrpSpPr>
            <a:grpSpLocks/>
          </p:cNvGrpSpPr>
          <p:nvPr/>
        </p:nvGrpSpPr>
        <p:grpSpPr bwMode="auto">
          <a:xfrm>
            <a:off x="6596640" y="2318644"/>
            <a:ext cx="2482560" cy="2612434"/>
            <a:chOff x="71438" y="908050"/>
            <a:chExt cx="5940425" cy="5375275"/>
          </a:xfrm>
        </p:grpSpPr>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8" y="908050"/>
              <a:ext cx="5940425" cy="5375275"/>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4414" y="4724673"/>
              <a:ext cx="830418" cy="8237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19" name="Picture 8"/>
            <p:cNvPicPr>
              <a:picLocks noChangeAspect="1" noChangeArrowheads="1"/>
            </p:cNvPicPr>
            <p:nvPr/>
          </p:nvPicPr>
          <p:blipFill>
            <a:blip r:embed="rId6">
              <a:clrChange>
                <a:clrFrom>
                  <a:srgbClr val="F7F4F4"/>
                </a:clrFrom>
                <a:clrTo>
                  <a:srgbClr val="F7F4F4">
                    <a:alpha val="0"/>
                  </a:srgbClr>
                </a:clrTo>
              </a:clrChange>
              <a:extLst>
                <a:ext uri="{28A0092B-C50C-407E-A947-70E740481C1C}">
                  <a14:useLocalDpi xmlns:a14="http://schemas.microsoft.com/office/drawing/2010/main" val="0"/>
                </a:ext>
              </a:extLst>
            </a:blip>
            <a:srcRect/>
            <a:stretch>
              <a:fillRect/>
            </a:stretch>
          </p:blipFill>
          <p:spPr bwMode="auto">
            <a:xfrm>
              <a:off x="3244947" y="3595688"/>
              <a:ext cx="578881" cy="10489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17"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6930" y="4508359"/>
              <a:ext cx="310115" cy="5244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5" name="Line 14"/>
            <p:cNvSpPr>
              <a:spLocks noChangeShapeType="1"/>
            </p:cNvSpPr>
            <p:nvPr/>
          </p:nvSpPr>
          <p:spPr bwMode="auto">
            <a:xfrm flipV="1">
              <a:off x="4916123" y="1299195"/>
              <a:ext cx="17228" cy="2026840"/>
            </a:xfrm>
            <a:prstGeom prst="line">
              <a:avLst/>
            </a:prstGeom>
            <a:noFill/>
            <a:ln w="44450">
              <a:solidFill>
                <a:srgbClr val="FF0000"/>
              </a:solidFill>
              <a:round/>
              <a:headEnd/>
              <a:tailEnd type="triangle" w="lg"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solidFill>
                  <a:srgbClr val="000000"/>
                </a:solidFill>
              </a:endParaRPr>
            </a:p>
          </p:txBody>
        </p:sp>
      </p:grpSp>
      <p:sp>
        <p:nvSpPr>
          <p:cNvPr id="11271" name="AutoShape 6"/>
          <p:cNvSpPr>
            <a:spLocks noChangeArrowheads="1"/>
          </p:cNvSpPr>
          <p:nvPr/>
        </p:nvSpPr>
        <p:spPr bwMode="auto">
          <a:xfrm>
            <a:off x="8098561" y="3297946"/>
            <a:ext cx="465120" cy="433486"/>
          </a:xfrm>
          <a:prstGeom prst="star24">
            <a:avLst>
              <a:gd name="adj" fmla="val 23028"/>
            </a:avLst>
          </a:prstGeom>
          <a:solidFill>
            <a:srgbClr val="FFFC4E"/>
          </a:solidFill>
          <a:ln w="28575">
            <a:solidFill>
              <a:srgbClr val="FFFF00"/>
            </a:solidFill>
            <a:miter lim="800000"/>
            <a:headEnd type="none" w="med" len="lg"/>
            <a:tailEnd type="none" w="sm" len="sm"/>
          </a:ln>
        </p:spPr>
        <p:txBody>
          <a:bodyPr wrap="none" lIns="82945" tIns="41473" rIns="82945" bIns="41473" anchor="ctr"/>
          <a:lstStyle/>
          <a:p>
            <a:endParaRPr lang="en-US"/>
          </a:p>
        </p:txBody>
      </p:sp>
      <p:sp>
        <p:nvSpPr>
          <p:cNvPr id="11272" name="TextBox 1"/>
          <p:cNvSpPr txBox="1">
            <a:spLocks noChangeArrowheads="1"/>
          </p:cNvSpPr>
          <p:nvPr/>
        </p:nvSpPr>
        <p:spPr bwMode="auto">
          <a:xfrm>
            <a:off x="7642081" y="3421800"/>
            <a:ext cx="464141" cy="283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2945" tIns="41473" rIns="82945" bIns="41473">
            <a:spAutoFit/>
          </a:bodyPr>
          <a:lstStyle>
            <a:lvl1pPr eaLnBrk="0">
              <a:defRPr sz="2400">
                <a:solidFill>
                  <a:schemeClr val="bg1"/>
                </a:solidFill>
                <a:latin typeface="Arial" charset="0"/>
                <a:ea typeface="ＭＳ Ｐゴシック" charset="0"/>
                <a:cs typeface="ＭＳ Ｐゴシック" charset="0"/>
              </a:defRPr>
            </a:lvl1pPr>
            <a:lvl2pPr marL="742950" indent="-285750" eaLnBrk="0">
              <a:defRPr sz="2400">
                <a:solidFill>
                  <a:schemeClr val="bg1"/>
                </a:solidFill>
                <a:latin typeface="Arial" charset="0"/>
                <a:ea typeface="ＭＳ Ｐゴシック" charset="0"/>
              </a:defRPr>
            </a:lvl2pPr>
            <a:lvl3pPr marL="1143000" indent="-228600" eaLnBrk="0">
              <a:defRPr sz="2400">
                <a:solidFill>
                  <a:schemeClr val="bg1"/>
                </a:solidFill>
                <a:latin typeface="Arial" charset="0"/>
                <a:ea typeface="ＭＳ Ｐゴシック" charset="0"/>
              </a:defRPr>
            </a:lvl3pPr>
            <a:lvl4pPr marL="1600200" indent="-228600" eaLnBrk="0">
              <a:defRPr sz="2400">
                <a:solidFill>
                  <a:schemeClr val="bg1"/>
                </a:solidFill>
                <a:latin typeface="Arial" charset="0"/>
                <a:ea typeface="ＭＳ Ｐゴシック" charset="0"/>
              </a:defRPr>
            </a:lvl4pPr>
            <a:lvl5pPr marL="2057400" indent="-228600" eaLnBrk="0">
              <a:defRPr sz="2400">
                <a:solidFill>
                  <a:schemeClr val="bg1"/>
                </a:solidFill>
                <a:latin typeface="Arial" charset="0"/>
                <a:ea typeface="ＭＳ Ｐゴシック" charset="0"/>
              </a:defRPr>
            </a:lvl5pPr>
            <a:lvl6pPr marL="25146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6pPr>
            <a:lvl7pPr marL="29718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7pPr>
            <a:lvl8pPr marL="34290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8pPr>
            <a:lvl9pPr marL="38862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9pPr>
          </a:lstStyle>
          <a:p>
            <a:pPr eaLnBrk="1"/>
            <a:r>
              <a:rPr lang="en-US" sz="1300">
                <a:solidFill>
                  <a:schemeClr val="tx1"/>
                </a:solidFill>
              </a:rPr>
              <a:t>Sun</a:t>
            </a:r>
          </a:p>
        </p:txBody>
      </p:sp>
      <p:sp>
        <p:nvSpPr>
          <p:cNvPr id="11273" name="TextBox 15"/>
          <p:cNvSpPr txBox="1">
            <a:spLocks noChangeArrowheads="1"/>
          </p:cNvSpPr>
          <p:nvPr/>
        </p:nvSpPr>
        <p:spPr bwMode="auto">
          <a:xfrm>
            <a:off x="8098560" y="3755915"/>
            <a:ext cx="908761" cy="283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2945" tIns="41473" rIns="82945" bIns="41473">
            <a:spAutoFit/>
          </a:bodyPr>
          <a:lstStyle>
            <a:lvl1pPr eaLnBrk="0">
              <a:defRPr sz="2400">
                <a:solidFill>
                  <a:schemeClr val="bg1"/>
                </a:solidFill>
                <a:latin typeface="Arial" charset="0"/>
                <a:ea typeface="ＭＳ Ｐゴシック" charset="0"/>
                <a:cs typeface="ＭＳ Ｐゴシック" charset="0"/>
              </a:defRPr>
            </a:lvl1pPr>
            <a:lvl2pPr marL="742950" indent="-285750" eaLnBrk="0">
              <a:defRPr sz="2400">
                <a:solidFill>
                  <a:schemeClr val="bg1"/>
                </a:solidFill>
                <a:latin typeface="Arial" charset="0"/>
                <a:ea typeface="ＭＳ Ｐゴシック" charset="0"/>
              </a:defRPr>
            </a:lvl2pPr>
            <a:lvl3pPr marL="1143000" indent="-228600" eaLnBrk="0">
              <a:defRPr sz="2400">
                <a:solidFill>
                  <a:schemeClr val="bg1"/>
                </a:solidFill>
                <a:latin typeface="Arial" charset="0"/>
                <a:ea typeface="ＭＳ Ｐゴシック" charset="0"/>
              </a:defRPr>
            </a:lvl3pPr>
            <a:lvl4pPr marL="1600200" indent="-228600" eaLnBrk="0">
              <a:defRPr sz="2400">
                <a:solidFill>
                  <a:schemeClr val="bg1"/>
                </a:solidFill>
                <a:latin typeface="Arial" charset="0"/>
                <a:ea typeface="ＭＳ Ｐゴシック" charset="0"/>
              </a:defRPr>
            </a:lvl4pPr>
            <a:lvl5pPr marL="2057400" indent="-228600" eaLnBrk="0">
              <a:defRPr sz="2400">
                <a:solidFill>
                  <a:schemeClr val="bg1"/>
                </a:solidFill>
                <a:latin typeface="Arial" charset="0"/>
                <a:ea typeface="ＭＳ Ｐゴシック" charset="0"/>
              </a:defRPr>
            </a:lvl5pPr>
            <a:lvl6pPr marL="25146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6pPr>
            <a:lvl7pPr marL="29718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7pPr>
            <a:lvl8pPr marL="34290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8pPr>
            <a:lvl9pPr marL="38862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9pPr>
          </a:lstStyle>
          <a:p>
            <a:pPr eaLnBrk="1"/>
            <a:r>
              <a:rPr lang="en-US" sz="1300">
                <a:solidFill>
                  <a:schemeClr val="tx1"/>
                </a:solidFill>
              </a:rPr>
              <a:t>x-ray tube</a:t>
            </a:r>
          </a:p>
        </p:txBody>
      </p:sp>
      <p:sp>
        <p:nvSpPr>
          <p:cNvPr id="11274" name="TextBox 17"/>
          <p:cNvSpPr txBox="1">
            <a:spLocks noChangeArrowheads="1"/>
          </p:cNvSpPr>
          <p:nvPr/>
        </p:nvSpPr>
        <p:spPr bwMode="auto">
          <a:xfrm>
            <a:off x="7898401" y="4105872"/>
            <a:ext cx="871804" cy="283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2945" tIns="41473" rIns="82945" bIns="41473">
            <a:spAutoFit/>
          </a:bodyPr>
          <a:lstStyle>
            <a:lvl1pPr eaLnBrk="0">
              <a:defRPr sz="2400">
                <a:solidFill>
                  <a:schemeClr val="bg1"/>
                </a:solidFill>
                <a:latin typeface="Arial" charset="0"/>
                <a:ea typeface="ＭＳ Ｐゴシック" charset="0"/>
                <a:cs typeface="ＭＳ Ｐゴシック" charset="0"/>
              </a:defRPr>
            </a:lvl1pPr>
            <a:lvl2pPr marL="742950" indent="-285750" eaLnBrk="0">
              <a:defRPr sz="2400">
                <a:solidFill>
                  <a:schemeClr val="bg1"/>
                </a:solidFill>
                <a:latin typeface="Arial" charset="0"/>
                <a:ea typeface="ＭＳ Ｐゴシック" charset="0"/>
              </a:defRPr>
            </a:lvl2pPr>
            <a:lvl3pPr marL="1143000" indent="-228600" eaLnBrk="0">
              <a:defRPr sz="2400">
                <a:solidFill>
                  <a:schemeClr val="bg1"/>
                </a:solidFill>
                <a:latin typeface="Arial" charset="0"/>
                <a:ea typeface="ＭＳ Ｐゴシック" charset="0"/>
              </a:defRPr>
            </a:lvl3pPr>
            <a:lvl4pPr marL="1600200" indent="-228600" eaLnBrk="0">
              <a:defRPr sz="2400">
                <a:solidFill>
                  <a:schemeClr val="bg1"/>
                </a:solidFill>
                <a:latin typeface="Arial" charset="0"/>
                <a:ea typeface="ＭＳ Ｐゴシック" charset="0"/>
              </a:defRPr>
            </a:lvl4pPr>
            <a:lvl5pPr marL="2057400" indent="-228600" eaLnBrk="0">
              <a:defRPr sz="2400">
                <a:solidFill>
                  <a:schemeClr val="bg1"/>
                </a:solidFill>
                <a:latin typeface="Arial" charset="0"/>
                <a:ea typeface="ＭＳ Ｐゴシック" charset="0"/>
              </a:defRPr>
            </a:lvl5pPr>
            <a:lvl6pPr marL="25146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6pPr>
            <a:lvl7pPr marL="29718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7pPr>
            <a:lvl8pPr marL="34290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8pPr>
            <a:lvl9pPr marL="38862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9pPr>
          </a:lstStyle>
          <a:p>
            <a:pPr eaLnBrk="1"/>
            <a:r>
              <a:rPr lang="en-US" sz="1300">
                <a:solidFill>
                  <a:schemeClr val="tx1"/>
                </a:solidFill>
              </a:rPr>
              <a:t>60W bulb</a:t>
            </a:r>
          </a:p>
        </p:txBody>
      </p:sp>
      <p:sp>
        <p:nvSpPr>
          <p:cNvPr id="11275" name="TextBox 19"/>
          <p:cNvSpPr txBox="1">
            <a:spLocks noChangeArrowheads="1"/>
          </p:cNvSpPr>
          <p:nvPr/>
        </p:nvSpPr>
        <p:spPr bwMode="auto">
          <a:xfrm>
            <a:off x="7706880" y="4278690"/>
            <a:ext cx="658774" cy="283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2945" tIns="41473" rIns="82945" bIns="41473">
            <a:spAutoFit/>
          </a:bodyPr>
          <a:lstStyle>
            <a:lvl1pPr eaLnBrk="0">
              <a:defRPr sz="2400">
                <a:solidFill>
                  <a:schemeClr val="bg1"/>
                </a:solidFill>
                <a:latin typeface="Arial" charset="0"/>
                <a:ea typeface="ＭＳ Ｐゴシック" charset="0"/>
                <a:cs typeface="ＭＳ Ｐゴシック" charset="0"/>
              </a:defRPr>
            </a:lvl1pPr>
            <a:lvl2pPr marL="742950" indent="-285750" eaLnBrk="0">
              <a:defRPr sz="2400">
                <a:solidFill>
                  <a:schemeClr val="bg1"/>
                </a:solidFill>
                <a:latin typeface="Arial" charset="0"/>
                <a:ea typeface="ＭＳ Ｐゴシック" charset="0"/>
              </a:defRPr>
            </a:lvl2pPr>
            <a:lvl3pPr marL="1143000" indent="-228600" eaLnBrk="0">
              <a:defRPr sz="2400">
                <a:solidFill>
                  <a:schemeClr val="bg1"/>
                </a:solidFill>
                <a:latin typeface="Arial" charset="0"/>
                <a:ea typeface="ＭＳ Ｐゴシック" charset="0"/>
              </a:defRPr>
            </a:lvl3pPr>
            <a:lvl4pPr marL="1600200" indent="-228600" eaLnBrk="0">
              <a:defRPr sz="2400">
                <a:solidFill>
                  <a:schemeClr val="bg1"/>
                </a:solidFill>
                <a:latin typeface="Arial" charset="0"/>
                <a:ea typeface="ＭＳ Ｐゴシック" charset="0"/>
              </a:defRPr>
            </a:lvl4pPr>
            <a:lvl5pPr marL="2057400" indent="-228600" eaLnBrk="0">
              <a:defRPr sz="2400">
                <a:solidFill>
                  <a:schemeClr val="bg1"/>
                </a:solidFill>
                <a:latin typeface="Arial" charset="0"/>
                <a:ea typeface="ＭＳ Ｐゴシック" charset="0"/>
              </a:defRPr>
            </a:lvl5pPr>
            <a:lvl6pPr marL="25146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6pPr>
            <a:lvl7pPr marL="29718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7pPr>
            <a:lvl8pPr marL="34290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8pPr>
            <a:lvl9pPr marL="38862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9pPr>
          </a:lstStyle>
          <a:p>
            <a:pPr eaLnBrk="1"/>
            <a:r>
              <a:rPr lang="en-US" sz="1300">
                <a:solidFill>
                  <a:schemeClr val="tx1"/>
                </a:solidFill>
              </a:rPr>
              <a:t>candle</a:t>
            </a:r>
          </a:p>
        </p:txBody>
      </p:sp>
      <p:sp>
        <p:nvSpPr>
          <p:cNvPr id="11276" name="TextBox 21"/>
          <p:cNvSpPr txBox="1">
            <a:spLocks noChangeArrowheads="1"/>
          </p:cNvSpPr>
          <p:nvPr/>
        </p:nvSpPr>
        <p:spPr bwMode="auto">
          <a:xfrm>
            <a:off x="7246080" y="2253837"/>
            <a:ext cx="1471171" cy="2838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82945" tIns="41473" rIns="82945" bIns="41473">
            <a:spAutoFit/>
          </a:bodyPr>
          <a:lstStyle>
            <a:lvl1pPr eaLnBrk="0">
              <a:defRPr sz="2400">
                <a:solidFill>
                  <a:schemeClr val="bg1"/>
                </a:solidFill>
                <a:latin typeface="Arial" charset="0"/>
                <a:ea typeface="ＭＳ Ｐゴシック" charset="0"/>
                <a:cs typeface="ＭＳ Ｐゴシック" charset="0"/>
              </a:defRPr>
            </a:lvl1pPr>
            <a:lvl2pPr marL="742950" indent="-285750" eaLnBrk="0">
              <a:defRPr sz="2400">
                <a:solidFill>
                  <a:schemeClr val="bg1"/>
                </a:solidFill>
                <a:latin typeface="Arial" charset="0"/>
                <a:ea typeface="ＭＳ Ｐゴシック" charset="0"/>
              </a:defRPr>
            </a:lvl2pPr>
            <a:lvl3pPr marL="1143000" indent="-228600" eaLnBrk="0">
              <a:defRPr sz="2400">
                <a:solidFill>
                  <a:schemeClr val="bg1"/>
                </a:solidFill>
                <a:latin typeface="Arial" charset="0"/>
                <a:ea typeface="ＭＳ Ｐゴシック" charset="0"/>
              </a:defRPr>
            </a:lvl3pPr>
            <a:lvl4pPr marL="1600200" indent="-228600" eaLnBrk="0">
              <a:defRPr sz="2400">
                <a:solidFill>
                  <a:schemeClr val="bg1"/>
                </a:solidFill>
                <a:latin typeface="Arial" charset="0"/>
                <a:ea typeface="ＭＳ Ｐゴシック" charset="0"/>
              </a:defRPr>
            </a:lvl4pPr>
            <a:lvl5pPr marL="2057400" indent="-228600" eaLnBrk="0">
              <a:defRPr sz="2400">
                <a:solidFill>
                  <a:schemeClr val="bg1"/>
                </a:solidFill>
                <a:latin typeface="Arial" charset="0"/>
                <a:ea typeface="ＭＳ Ｐゴシック" charset="0"/>
              </a:defRPr>
            </a:lvl5pPr>
            <a:lvl6pPr marL="25146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6pPr>
            <a:lvl7pPr marL="29718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7pPr>
            <a:lvl8pPr marL="34290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8pPr>
            <a:lvl9pPr marL="38862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9pPr>
          </a:lstStyle>
          <a:p>
            <a:pPr eaLnBrk="1"/>
            <a:r>
              <a:rPr lang="en-US" sz="1300">
                <a:solidFill>
                  <a:schemeClr val="tx1"/>
                </a:solidFill>
              </a:rPr>
              <a:t>3</a:t>
            </a:r>
            <a:r>
              <a:rPr lang="en-US" sz="1300" baseline="30000">
                <a:solidFill>
                  <a:schemeClr val="tx1"/>
                </a:solidFill>
              </a:rPr>
              <a:t>rd</a:t>
            </a:r>
            <a:r>
              <a:rPr lang="en-US" sz="1300">
                <a:solidFill>
                  <a:schemeClr val="tx1"/>
                </a:solidFill>
              </a:rPr>
              <a:t> generation SR</a:t>
            </a:r>
          </a:p>
        </p:txBody>
      </p:sp>
      <p:grpSp>
        <p:nvGrpSpPr>
          <p:cNvPr id="4" name="Group 3"/>
          <p:cNvGrpSpPr>
            <a:grpSpLocks/>
          </p:cNvGrpSpPr>
          <p:nvPr/>
        </p:nvGrpSpPr>
        <p:grpSpPr bwMode="auto">
          <a:xfrm>
            <a:off x="0" y="489652"/>
            <a:ext cx="9144000" cy="6288883"/>
            <a:chOff x="1" y="539477"/>
            <a:chExt cx="10080624" cy="6933021"/>
          </a:xfrm>
        </p:grpSpPr>
        <p:grpSp>
          <p:nvGrpSpPr>
            <p:cNvPr id="11278" name="Group 1"/>
            <p:cNvGrpSpPr>
              <a:grpSpLocks/>
            </p:cNvGrpSpPr>
            <p:nvPr/>
          </p:nvGrpSpPr>
          <p:grpSpPr bwMode="auto">
            <a:xfrm>
              <a:off x="287784" y="4067871"/>
              <a:ext cx="3600400" cy="1656182"/>
              <a:chOff x="143768" y="3851847"/>
              <a:chExt cx="3600400" cy="1656182"/>
            </a:xfrm>
          </p:grpSpPr>
          <p:grpSp>
            <p:nvGrpSpPr>
              <p:cNvPr id="11281" name="Group 19"/>
              <p:cNvGrpSpPr>
                <a:grpSpLocks/>
              </p:cNvGrpSpPr>
              <p:nvPr/>
            </p:nvGrpSpPr>
            <p:grpSpPr bwMode="auto">
              <a:xfrm>
                <a:off x="143768" y="3851847"/>
                <a:ext cx="3600400" cy="1199621"/>
                <a:chOff x="-2776538" y="2955925"/>
                <a:chExt cx="7272338" cy="2330450"/>
              </a:xfrm>
            </p:grpSpPr>
            <p:pic>
              <p:nvPicPr>
                <p:cNvPr id="11286" name="Picture 4" descr="protei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9200" y="3421063"/>
                  <a:ext cx="1066800" cy="998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87" name="Text Box 6"/>
                <p:cNvSpPr txBox="1">
                  <a:spLocks noChangeArrowheads="1"/>
                </p:cNvSpPr>
                <p:nvPr/>
              </p:nvSpPr>
              <p:spPr bwMode="auto">
                <a:xfrm>
                  <a:off x="-2194751" y="3140268"/>
                  <a:ext cx="2036255" cy="1186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a:defRPr sz="2400">
                      <a:solidFill>
                        <a:schemeClr val="bg1"/>
                      </a:solidFill>
                      <a:latin typeface="Arial" charset="0"/>
                      <a:ea typeface="ＭＳ Ｐゴシック" charset="0"/>
                      <a:cs typeface="ＭＳ Ｐゴシック" charset="0"/>
                    </a:defRPr>
                  </a:lvl1pPr>
                  <a:lvl2pPr marL="742950" indent="-285750" eaLnBrk="0">
                    <a:defRPr sz="2400">
                      <a:solidFill>
                        <a:schemeClr val="bg1"/>
                      </a:solidFill>
                      <a:latin typeface="Arial" charset="0"/>
                      <a:ea typeface="ＭＳ Ｐゴシック" charset="0"/>
                    </a:defRPr>
                  </a:lvl2pPr>
                  <a:lvl3pPr marL="1143000" indent="-228600" eaLnBrk="0">
                    <a:defRPr sz="2400">
                      <a:solidFill>
                        <a:schemeClr val="bg1"/>
                      </a:solidFill>
                      <a:latin typeface="Arial" charset="0"/>
                      <a:ea typeface="ＭＳ Ｐゴシック" charset="0"/>
                    </a:defRPr>
                  </a:lvl3pPr>
                  <a:lvl4pPr marL="1600200" indent="-228600" eaLnBrk="0">
                    <a:defRPr sz="2400">
                      <a:solidFill>
                        <a:schemeClr val="bg1"/>
                      </a:solidFill>
                      <a:latin typeface="Arial" charset="0"/>
                      <a:ea typeface="ＭＳ Ｐゴシック" charset="0"/>
                    </a:defRPr>
                  </a:lvl4pPr>
                  <a:lvl5pPr marL="2057400" indent="-228600" eaLnBrk="0">
                    <a:defRPr sz="2400">
                      <a:solidFill>
                        <a:schemeClr val="bg1"/>
                      </a:solidFill>
                      <a:latin typeface="Arial" charset="0"/>
                      <a:ea typeface="ＭＳ Ｐゴシック" charset="0"/>
                    </a:defRPr>
                  </a:lvl5pPr>
                  <a:lvl6pPr marL="25146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6pPr>
                  <a:lvl7pPr marL="29718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7pPr>
                  <a:lvl8pPr marL="34290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8pPr>
                  <a:lvl9pPr marL="38862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9pPr>
                </a:lstStyle>
                <a:p>
                  <a:pPr algn="ctr" eaLnBrk="1">
                    <a:spcBef>
                      <a:spcPct val="50000"/>
                    </a:spcBef>
                  </a:pPr>
                  <a:r>
                    <a:rPr lang="en-US" sz="1500">
                      <a:solidFill>
                        <a:srgbClr val="000000"/>
                      </a:solidFill>
                    </a:rPr>
                    <a:t>Visible light</a:t>
                  </a:r>
                </a:p>
              </p:txBody>
            </p:sp>
            <p:sp>
              <p:nvSpPr>
                <p:cNvPr id="11288" name="Text Box 9"/>
                <p:cNvSpPr txBox="1">
                  <a:spLocks noChangeArrowheads="1"/>
                </p:cNvSpPr>
                <p:nvPr/>
              </p:nvSpPr>
              <p:spPr bwMode="auto">
                <a:xfrm>
                  <a:off x="304800" y="2955925"/>
                  <a:ext cx="2895599" cy="69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a:defRPr sz="2400">
                      <a:solidFill>
                        <a:schemeClr val="bg1"/>
                      </a:solidFill>
                      <a:latin typeface="Arial" charset="0"/>
                      <a:ea typeface="ＭＳ Ｐゴシック" charset="0"/>
                      <a:cs typeface="ＭＳ Ｐゴシック" charset="0"/>
                    </a:defRPr>
                  </a:lvl1pPr>
                  <a:lvl2pPr marL="742950" indent="-285750" eaLnBrk="0">
                    <a:defRPr sz="2400">
                      <a:solidFill>
                        <a:schemeClr val="bg1"/>
                      </a:solidFill>
                      <a:latin typeface="Arial" charset="0"/>
                      <a:ea typeface="ＭＳ Ｐゴシック" charset="0"/>
                    </a:defRPr>
                  </a:lvl2pPr>
                  <a:lvl3pPr marL="1143000" indent="-228600" eaLnBrk="0">
                    <a:defRPr sz="2400">
                      <a:solidFill>
                        <a:schemeClr val="bg1"/>
                      </a:solidFill>
                      <a:latin typeface="Arial" charset="0"/>
                      <a:ea typeface="ＭＳ Ｐゴシック" charset="0"/>
                    </a:defRPr>
                  </a:lvl3pPr>
                  <a:lvl4pPr marL="1600200" indent="-228600" eaLnBrk="0">
                    <a:defRPr sz="2400">
                      <a:solidFill>
                        <a:schemeClr val="bg1"/>
                      </a:solidFill>
                      <a:latin typeface="Arial" charset="0"/>
                      <a:ea typeface="ＭＳ Ｐゴシック" charset="0"/>
                    </a:defRPr>
                  </a:lvl4pPr>
                  <a:lvl5pPr marL="2057400" indent="-228600" eaLnBrk="0">
                    <a:defRPr sz="2400">
                      <a:solidFill>
                        <a:schemeClr val="bg1"/>
                      </a:solidFill>
                      <a:latin typeface="Arial" charset="0"/>
                      <a:ea typeface="ＭＳ Ｐゴシック" charset="0"/>
                    </a:defRPr>
                  </a:lvl5pPr>
                  <a:lvl6pPr marL="25146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6pPr>
                  <a:lvl7pPr marL="29718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7pPr>
                  <a:lvl8pPr marL="34290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8pPr>
                  <a:lvl9pPr marL="38862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9pPr>
                </a:lstStyle>
                <a:p>
                  <a:pPr algn="ctr" eaLnBrk="1">
                    <a:spcBef>
                      <a:spcPct val="50000"/>
                    </a:spcBef>
                  </a:pPr>
                  <a:r>
                    <a:rPr lang="en-US" sz="1500">
                      <a:solidFill>
                        <a:srgbClr val="000000"/>
                      </a:solidFill>
                    </a:rPr>
                    <a:t>sample</a:t>
                  </a:r>
                </a:p>
              </p:txBody>
            </p:sp>
            <p:pic>
              <p:nvPicPr>
                <p:cNvPr id="11289" name="Picture 11" descr="line2"/>
                <p:cNvPicPr>
                  <a:picLocks noChangeAspect="1" noChangeArrowheads="1"/>
                </p:cNvPicPr>
                <p:nvPr/>
              </p:nvPicPr>
              <p:blipFill>
                <a:blip r:embed="rId9">
                  <a:extLst>
                    <a:ext uri="{28A0092B-C50C-407E-A947-70E740481C1C}">
                      <a14:useLocalDpi xmlns:a14="http://schemas.microsoft.com/office/drawing/2010/main" val="0"/>
                    </a:ext>
                  </a:extLst>
                </a:blip>
                <a:srcRect r="1620"/>
                <a:stretch>
                  <a:fillRect/>
                </a:stretch>
              </p:blipFill>
              <p:spPr bwMode="auto">
                <a:xfrm>
                  <a:off x="-2776538" y="3276600"/>
                  <a:ext cx="7272338" cy="200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1282" name="Group 25"/>
              <p:cNvGrpSpPr>
                <a:grpSpLocks/>
              </p:cNvGrpSpPr>
              <p:nvPr/>
            </p:nvGrpSpPr>
            <p:grpSpPr bwMode="auto">
              <a:xfrm>
                <a:off x="935856" y="4931965"/>
                <a:ext cx="2088232" cy="576064"/>
                <a:chOff x="4824475" y="3497263"/>
                <a:chExt cx="3557525" cy="998537"/>
              </a:xfrm>
            </p:grpSpPr>
            <p:pic>
              <p:nvPicPr>
                <p:cNvPr id="11283" name="Picture 5" descr="protei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81800" y="3497263"/>
                  <a:ext cx="1066800" cy="998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84" name="Text Box 7"/>
                <p:cNvSpPr txBox="1">
                  <a:spLocks noChangeArrowheads="1"/>
                </p:cNvSpPr>
                <p:nvPr/>
              </p:nvSpPr>
              <p:spPr bwMode="auto">
                <a:xfrm>
                  <a:off x="4824475" y="3729719"/>
                  <a:ext cx="1458053" cy="6175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a:defRPr sz="2400">
                      <a:solidFill>
                        <a:schemeClr val="bg1"/>
                      </a:solidFill>
                      <a:latin typeface="Arial" charset="0"/>
                      <a:ea typeface="ＭＳ Ｐゴシック" charset="0"/>
                      <a:cs typeface="ＭＳ Ｐゴシック" charset="0"/>
                    </a:defRPr>
                  </a:lvl1pPr>
                  <a:lvl2pPr marL="742950" indent="-285750" eaLnBrk="0">
                    <a:defRPr sz="2400">
                      <a:solidFill>
                        <a:schemeClr val="bg1"/>
                      </a:solidFill>
                      <a:latin typeface="Arial" charset="0"/>
                      <a:ea typeface="ＭＳ Ｐゴシック" charset="0"/>
                    </a:defRPr>
                  </a:lvl2pPr>
                  <a:lvl3pPr marL="1143000" indent="-228600" eaLnBrk="0">
                    <a:defRPr sz="2400">
                      <a:solidFill>
                        <a:schemeClr val="bg1"/>
                      </a:solidFill>
                      <a:latin typeface="Arial" charset="0"/>
                      <a:ea typeface="ＭＳ Ｐゴシック" charset="0"/>
                    </a:defRPr>
                  </a:lvl3pPr>
                  <a:lvl4pPr marL="1600200" indent="-228600" eaLnBrk="0">
                    <a:defRPr sz="2400">
                      <a:solidFill>
                        <a:schemeClr val="bg1"/>
                      </a:solidFill>
                      <a:latin typeface="Arial" charset="0"/>
                      <a:ea typeface="ＭＳ Ｐゴシック" charset="0"/>
                    </a:defRPr>
                  </a:lvl4pPr>
                  <a:lvl5pPr marL="2057400" indent="-228600" eaLnBrk="0">
                    <a:defRPr sz="2400">
                      <a:solidFill>
                        <a:schemeClr val="bg1"/>
                      </a:solidFill>
                      <a:latin typeface="Arial" charset="0"/>
                      <a:ea typeface="ＭＳ Ｐゴシック" charset="0"/>
                    </a:defRPr>
                  </a:lvl5pPr>
                  <a:lvl6pPr marL="25146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6pPr>
                  <a:lvl7pPr marL="29718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7pPr>
                  <a:lvl8pPr marL="34290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8pPr>
                  <a:lvl9pPr marL="38862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9pPr>
                </a:lstStyle>
                <a:p>
                  <a:pPr eaLnBrk="1">
                    <a:spcBef>
                      <a:spcPct val="50000"/>
                    </a:spcBef>
                  </a:pPr>
                  <a:r>
                    <a:rPr lang="en-US" sz="1500">
                      <a:solidFill>
                        <a:srgbClr val="000000"/>
                      </a:solidFill>
                    </a:rPr>
                    <a:t>X-rays</a:t>
                  </a:r>
                </a:p>
              </p:txBody>
            </p:sp>
            <p:pic>
              <p:nvPicPr>
                <p:cNvPr id="11285" name="Picture 12" descr="line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48400" y="3644900"/>
                  <a:ext cx="2133600" cy="69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sp>
          <p:nvSpPr>
            <p:cNvPr id="11279" name="TextBox 2"/>
            <p:cNvSpPr txBox="1">
              <a:spLocks noChangeArrowheads="1"/>
            </p:cNvSpPr>
            <p:nvPr/>
          </p:nvSpPr>
          <p:spPr bwMode="auto">
            <a:xfrm>
              <a:off x="3240112" y="539477"/>
              <a:ext cx="5880764" cy="5089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a:defRPr sz="2400">
                  <a:solidFill>
                    <a:schemeClr val="bg1"/>
                  </a:solidFill>
                  <a:latin typeface="Arial" charset="0"/>
                  <a:ea typeface="ＭＳ Ｐゴシック" charset="0"/>
                  <a:cs typeface="ＭＳ Ｐゴシック" charset="0"/>
                </a:defRPr>
              </a:lvl1pPr>
              <a:lvl2pPr marL="742950" indent="-285750" eaLnBrk="0">
                <a:defRPr sz="2400">
                  <a:solidFill>
                    <a:schemeClr val="bg1"/>
                  </a:solidFill>
                  <a:latin typeface="Arial" charset="0"/>
                  <a:ea typeface="ＭＳ Ｐゴシック" charset="0"/>
                </a:defRPr>
              </a:lvl2pPr>
              <a:lvl3pPr marL="1143000" indent="-228600" eaLnBrk="0">
                <a:defRPr sz="2400">
                  <a:solidFill>
                    <a:schemeClr val="bg1"/>
                  </a:solidFill>
                  <a:latin typeface="Arial" charset="0"/>
                  <a:ea typeface="ＭＳ Ｐゴシック" charset="0"/>
                </a:defRPr>
              </a:lvl3pPr>
              <a:lvl4pPr marL="1600200" indent="-228600" eaLnBrk="0">
                <a:defRPr sz="2400">
                  <a:solidFill>
                    <a:schemeClr val="bg1"/>
                  </a:solidFill>
                  <a:latin typeface="Arial" charset="0"/>
                  <a:ea typeface="ＭＳ Ｐゴシック" charset="0"/>
                </a:defRPr>
              </a:lvl4pPr>
              <a:lvl5pPr marL="2057400" indent="-228600" eaLnBrk="0">
                <a:defRPr sz="2400">
                  <a:solidFill>
                    <a:schemeClr val="bg1"/>
                  </a:solidFill>
                  <a:latin typeface="Arial" charset="0"/>
                  <a:ea typeface="ＭＳ Ｐゴシック" charset="0"/>
                </a:defRPr>
              </a:lvl5pPr>
              <a:lvl6pPr marL="25146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6pPr>
              <a:lvl7pPr marL="29718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7pPr>
              <a:lvl8pPr marL="34290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8pPr>
              <a:lvl9pPr marL="38862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9pPr>
            </a:lstStyle>
            <a:p>
              <a:pPr eaLnBrk="1"/>
              <a:r>
                <a:rPr lang="en-AU">
                  <a:solidFill>
                    <a:srgbClr val="FF0000"/>
                  </a:solidFill>
                </a:rPr>
                <a:t>The importance of wavelength/energy</a:t>
              </a:r>
            </a:p>
          </p:txBody>
        </p:sp>
        <p:sp>
          <p:nvSpPr>
            <p:cNvPr id="11280" name="Text Box 8"/>
            <p:cNvSpPr txBox="1">
              <a:spLocks noChangeArrowheads="1"/>
            </p:cNvSpPr>
            <p:nvPr/>
          </p:nvSpPr>
          <p:spPr bwMode="auto">
            <a:xfrm>
              <a:off x="1" y="5843856"/>
              <a:ext cx="10080624" cy="16286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a:defRPr sz="2400">
                  <a:solidFill>
                    <a:schemeClr val="bg1"/>
                  </a:solidFill>
                  <a:latin typeface="Arial" charset="0"/>
                  <a:ea typeface="ＭＳ Ｐゴシック" charset="0"/>
                  <a:cs typeface="ＭＳ Ｐゴシック" charset="0"/>
                </a:defRPr>
              </a:lvl1pPr>
              <a:lvl2pPr marL="742950" indent="-285750" eaLnBrk="0">
                <a:defRPr sz="2400">
                  <a:solidFill>
                    <a:schemeClr val="bg1"/>
                  </a:solidFill>
                  <a:latin typeface="Arial" charset="0"/>
                  <a:ea typeface="ＭＳ Ｐゴシック" charset="0"/>
                </a:defRPr>
              </a:lvl2pPr>
              <a:lvl3pPr marL="1143000" indent="-228600" eaLnBrk="0">
                <a:defRPr sz="2400">
                  <a:solidFill>
                    <a:schemeClr val="bg1"/>
                  </a:solidFill>
                  <a:latin typeface="Arial" charset="0"/>
                  <a:ea typeface="ＭＳ Ｐゴシック" charset="0"/>
                </a:defRPr>
              </a:lvl3pPr>
              <a:lvl4pPr marL="1600200" indent="-228600" eaLnBrk="0">
                <a:defRPr sz="2400">
                  <a:solidFill>
                    <a:schemeClr val="bg1"/>
                  </a:solidFill>
                  <a:latin typeface="Arial" charset="0"/>
                  <a:ea typeface="ＭＳ Ｐゴシック" charset="0"/>
                </a:defRPr>
              </a:lvl4pPr>
              <a:lvl5pPr marL="2057400" indent="-228600" eaLnBrk="0">
                <a:defRPr sz="2400">
                  <a:solidFill>
                    <a:schemeClr val="bg1"/>
                  </a:solidFill>
                  <a:latin typeface="Arial" charset="0"/>
                  <a:ea typeface="ＭＳ Ｐゴシック" charset="0"/>
                </a:defRPr>
              </a:lvl5pPr>
              <a:lvl6pPr marL="25146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6pPr>
              <a:lvl7pPr marL="29718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7pPr>
              <a:lvl8pPr marL="34290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8pPr>
              <a:lvl9pPr marL="3886200" indent="-228600" defTabSz="447675" eaLnBrk="0" fontAlgn="base" hangingPunct="0">
                <a:lnSpc>
                  <a:spcPct val="93000"/>
                </a:lnSpc>
                <a:spcBef>
                  <a:spcPct val="0"/>
                </a:spcBef>
                <a:spcAft>
                  <a:spcPct val="0"/>
                </a:spcAft>
                <a:buClr>
                  <a:srgbClr val="000000"/>
                </a:buClr>
                <a:buSzPct val="100000"/>
                <a:buFont typeface="Times New Roman" charset="0"/>
                <a:defRPr sz="2400">
                  <a:solidFill>
                    <a:schemeClr val="bg1"/>
                  </a:solidFill>
                  <a:latin typeface="Arial" charset="0"/>
                  <a:ea typeface="ＭＳ Ｐゴシック" charset="0"/>
                </a:defRPr>
              </a:lvl9pPr>
            </a:lstStyle>
            <a:p>
              <a:pPr eaLnBrk="1">
                <a:spcBef>
                  <a:spcPct val="50000"/>
                </a:spcBef>
              </a:pPr>
              <a:r>
                <a:rPr lang="en-US" sz="1800" dirty="0">
                  <a:solidFill>
                    <a:srgbClr val="000000"/>
                  </a:solidFill>
                </a:rPr>
                <a:t>To penetrate a sample, you need a wavelength of similar, or smaller magnitude.</a:t>
              </a:r>
            </a:p>
            <a:p>
              <a:pPr eaLnBrk="1">
                <a:spcBef>
                  <a:spcPct val="50000"/>
                </a:spcBef>
              </a:pPr>
              <a:r>
                <a:rPr lang="en-US" sz="1800" dirty="0">
                  <a:solidFill>
                    <a:srgbClr val="000000"/>
                  </a:solidFill>
                </a:rPr>
                <a:t>The beam size should be smaller or comparable of the object size.</a:t>
              </a:r>
            </a:p>
            <a:p>
              <a:pPr eaLnBrk="1">
                <a:spcBef>
                  <a:spcPct val="50000"/>
                </a:spcBef>
              </a:pPr>
              <a:r>
                <a:rPr lang="en-US" sz="1800" b="1" dirty="0">
                  <a:solidFill>
                    <a:srgbClr val="0D0D0D"/>
                  </a:solidFill>
                </a:rPr>
                <a:t>We need </a:t>
              </a:r>
              <a:r>
                <a:rPr lang="en-US" sz="1800" b="1" dirty="0" smtClean="0">
                  <a:solidFill>
                    <a:srgbClr val="0D0D0D"/>
                  </a:solidFill>
                </a:rPr>
                <a:t>spectroscopy </a:t>
              </a:r>
              <a:r>
                <a:rPr lang="en-US" sz="1800" b="1" dirty="0">
                  <a:solidFill>
                    <a:srgbClr val="0D0D0D"/>
                  </a:solidFill>
                </a:rPr>
                <a:t>like </a:t>
              </a:r>
              <a:r>
                <a:rPr lang="en-US" sz="1800" b="1" dirty="0" err="1">
                  <a:solidFill>
                    <a:srgbClr val="0D0D0D"/>
                  </a:solidFill>
                </a:rPr>
                <a:t>PhotoEmission</a:t>
              </a:r>
              <a:r>
                <a:rPr lang="en-US" sz="1800" b="1" dirty="0">
                  <a:solidFill>
                    <a:srgbClr val="0D0D0D"/>
                  </a:solidFill>
                </a:rPr>
                <a:t>, XAS, XRF, IXS etc... using spot size </a:t>
              </a:r>
              <a:r>
                <a:rPr lang="en-US" sz="1800" b="1" dirty="0" smtClean="0">
                  <a:solidFill>
                    <a:srgbClr val="0D0D0D"/>
                  </a:solidFill>
                </a:rPr>
                <a:t>&lt;</a:t>
              </a:r>
              <a:r>
                <a:rPr lang="en-US" sz="1800" b="1" dirty="0">
                  <a:solidFill>
                    <a:srgbClr val="0D0D0D"/>
                  </a:solidFill>
                </a:rPr>
                <a:t>5</a:t>
              </a:r>
              <a:r>
                <a:rPr lang="en-US" sz="1800" b="1" dirty="0" smtClean="0">
                  <a:solidFill>
                    <a:srgbClr val="0D0D0D"/>
                  </a:solidFill>
                </a:rPr>
                <a:t>0 µm</a:t>
              </a:r>
              <a:r>
                <a:rPr lang="en-US" sz="1800" b="1" baseline="30000" dirty="0" smtClean="0">
                  <a:solidFill>
                    <a:srgbClr val="0D0D0D"/>
                  </a:solidFill>
                </a:rPr>
                <a:t>2</a:t>
              </a:r>
              <a:r>
                <a:rPr lang="en-US" sz="1800" b="1" dirty="0" smtClean="0">
                  <a:solidFill>
                    <a:srgbClr val="0D0D0D"/>
                  </a:solidFill>
                </a:rPr>
                <a:t> </a:t>
              </a:r>
              <a:r>
                <a:rPr lang="en-US" sz="1800" b="1" dirty="0">
                  <a:solidFill>
                    <a:srgbClr val="0D0D0D"/>
                  </a:solidFill>
                </a:rPr>
                <a:t>possibly having at the same time the image of what we are looking for</a:t>
              </a:r>
            </a:p>
          </p:txBody>
        </p:sp>
      </p:grpSp>
      <p:grpSp>
        <p:nvGrpSpPr>
          <p:cNvPr id="2" name="Group 1"/>
          <p:cNvGrpSpPr/>
          <p:nvPr/>
        </p:nvGrpSpPr>
        <p:grpSpPr>
          <a:xfrm>
            <a:off x="53280" y="4941168"/>
            <a:ext cx="8839200" cy="2012161"/>
            <a:chOff x="53280" y="4941168"/>
            <a:chExt cx="8839200" cy="2012161"/>
          </a:xfrm>
        </p:grpSpPr>
        <p:sp>
          <p:nvSpPr>
            <p:cNvPr id="32" name="Rectangle 6"/>
            <p:cNvSpPr>
              <a:spLocks noChangeArrowheads="1"/>
            </p:cNvSpPr>
            <p:nvPr/>
          </p:nvSpPr>
          <p:spPr bwMode="auto">
            <a:xfrm>
              <a:off x="76200" y="4941168"/>
              <a:ext cx="7772400" cy="730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marL="342900" indent="-342900">
                <a:spcBef>
                  <a:spcPct val="70000"/>
                </a:spcBef>
                <a:buFont typeface="Arial" charset="0"/>
                <a:buAutoNum type="arabicPeriod"/>
                <a:defRPr/>
              </a:pPr>
              <a:r>
                <a:rPr lang="en-US" sz="1800" b="1" dirty="0">
                  <a:solidFill>
                    <a:srgbClr val="009900"/>
                  </a:solidFill>
                  <a:latin typeface="Comic Sans MS" charset="0"/>
                </a:rPr>
                <a:t>Intensity </a:t>
              </a:r>
              <a:r>
                <a:rPr lang="en-US" sz="1800" dirty="0">
                  <a:latin typeface="Comic Sans MS" charset="0"/>
                </a:rPr>
                <a:t>–  many orders of magnitude higher than a conventional lab. source: fast experiments allowed on small sample</a:t>
              </a:r>
            </a:p>
          </p:txBody>
        </p:sp>
        <p:sp>
          <p:nvSpPr>
            <p:cNvPr id="33" name="Rectangle 15"/>
            <p:cNvSpPr>
              <a:spLocks noChangeArrowheads="1"/>
            </p:cNvSpPr>
            <p:nvPr/>
          </p:nvSpPr>
          <p:spPr bwMode="auto">
            <a:xfrm>
              <a:off x="53280" y="5445224"/>
              <a:ext cx="8839200" cy="15081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dirty="0">
                  <a:solidFill>
                    <a:srgbClr val="009900"/>
                  </a:solidFill>
                  <a:latin typeface="Comic Sans MS" charset="0"/>
                </a:rPr>
                <a:t>2. Brightness and </a:t>
              </a:r>
              <a:r>
                <a:rPr lang="en-US" sz="2000" b="1" dirty="0">
                  <a:solidFill>
                    <a:srgbClr val="009900"/>
                  </a:solidFill>
                </a:rPr>
                <a:t> </a:t>
              </a:r>
              <a:r>
                <a:rPr lang="en-US" sz="2000" b="1" dirty="0" err="1">
                  <a:solidFill>
                    <a:srgbClr val="009900"/>
                  </a:solidFill>
                </a:rPr>
                <a:t>tunability</a:t>
              </a:r>
              <a:r>
                <a:rPr lang="en-US" sz="2000" b="1" dirty="0">
                  <a:solidFill>
                    <a:srgbClr val="009900"/>
                  </a:solidFill>
                </a:rPr>
                <a:t> </a:t>
              </a:r>
              <a:r>
                <a:rPr lang="en-US" sz="1800" dirty="0">
                  <a:latin typeface="Comic Sans MS" charset="0"/>
                </a:rPr>
                <a:t>–</a:t>
              </a:r>
              <a:r>
                <a:rPr lang="en-US" sz="1800" b="1" dirty="0">
                  <a:latin typeface="Comic Sans MS" charset="0"/>
                </a:rPr>
                <a:t> </a:t>
              </a:r>
              <a:r>
                <a:rPr lang="en-US" sz="1800" dirty="0">
                  <a:latin typeface="Comic Sans MS" charset="0"/>
                </a:rPr>
                <a:t>Allow to focalize the  beam up to nanometers</a:t>
              </a:r>
              <a:endParaRPr lang="en-US" sz="1800" dirty="0">
                <a:solidFill>
                  <a:srgbClr val="009900"/>
                </a:solidFill>
                <a:latin typeface="Comic Sans MS" charset="0"/>
              </a:endParaRPr>
            </a:p>
            <a:p>
              <a:pPr eaLnBrk="1" hangingPunct="1">
                <a:defRPr/>
              </a:pPr>
              <a:r>
                <a:rPr lang="en-US" sz="1800" b="1" dirty="0">
                  <a:solidFill>
                    <a:srgbClr val="009900"/>
                  </a:solidFill>
                  <a:latin typeface="Comic Sans MS" charset="0"/>
                </a:rPr>
                <a:t>3. Polarization</a:t>
              </a:r>
              <a:r>
                <a:rPr lang="en-US" sz="1800" b="1" dirty="0">
                  <a:latin typeface="Comic Sans MS" charset="0"/>
                </a:rPr>
                <a:t> </a:t>
              </a:r>
              <a:r>
                <a:rPr lang="en-US" sz="1800" dirty="0">
                  <a:latin typeface="Comic Sans MS" charset="0"/>
                </a:rPr>
                <a:t>– all kinds of polarizations</a:t>
              </a:r>
              <a:endParaRPr lang="en-US" sz="1800" b="1" dirty="0">
                <a:solidFill>
                  <a:srgbClr val="000066"/>
                </a:solidFill>
                <a:latin typeface="Comic Sans MS" charset="0"/>
              </a:endParaRPr>
            </a:p>
            <a:p>
              <a:pPr eaLnBrk="1" hangingPunct="1">
                <a:defRPr/>
              </a:pPr>
              <a:r>
                <a:rPr lang="en-US" sz="1800" b="1" dirty="0">
                  <a:solidFill>
                    <a:srgbClr val="009900"/>
                  </a:solidFill>
                  <a:latin typeface="Comic Sans MS" charset="0"/>
                </a:rPr>
                <a:t>4. Pulsed time structure</a:t>
              </a:r>
              <a:r>
                <a:rPr lang="en-US" sz="1800" b="1" dirty="0">
                  <a:latin typeface="Comic Sans MS" charset="0"/>
                </a:rPr>
                <a:t> </a:t>
              </a:r>
              <a:r>
                <a:rPr lang="en-US" sz="1800" dirty="0">
                  <a:latin typeface="Comic Sans MS" charset="0"/>
                </a:rPr>
                <a:t>– The light is produced by electron packets: the </a:t>
              </a:r>
              <a:r>
                <a:rPr lang="en-US" sz="1800" dirty="0" smtClean="0">
                  <a:latin typeface="Comic Sans MS" charset="0"/>
                </a:rPr>
                <a:t>temporal distance </a:t>
              </a:r>
              <a:r>
                <a:rPr lang="en-US" sz="1800" dirty="0">
                  <a:latin typeface="Comic Sans MS" charset="0"/>
                </a:rPr>
                <a:t>between the packets </a:t>
              </a:r>
              <a:r>
                <a:rPr lang="en-US" sz="1800" dirty="0" smtClean="0">
                  <a:latin typeface="Comic Sans MS" charset="0"/>
                </a:rPr>
                <a:t>or the time taken to cover the circumference are </a:t>
              </a:r>
              <a:r>
                <a:rPr lang="en-US" sz="1800" dirty="0">
                  <a:latin typeface="Comic Sans MS" charset="0"/>
                </a:rPr>
                <a:t>the </a:t>
              </a:r>
              <a:r>
                <a:rPr lang="en-US" sz="1800" dirty="0" smtClean="0">
                  <a:latin typeface="Comic Sans MS" charset="0"/>
                </a:rPr>
                <a:t>timescales </a:t>
              </a:r>
              <a:endParaRPr lang="en-US" sz="1800" dirty="0">
                <a:latin typeface="Comic Sans MS" charset="0"/>
              </a:endParaRPr>
            </a:p>
          </p:txBody>
        </p:sp>
      </p:grpSp>
      <p:sp>
        <p:nvSpPr>
          <p:cNvPr id="35" name="Rectangle 13"/>
          <p:cNvSpPr>
            <a:spLocks noChangeArrowheads="1"/>
          </p:cNvSpPr>
          <p:nvPr/>
        </p:nvSpPr>
        <p:spPr bwMode="auto">
          <a:xfrm>
            <a:off x="4896544" y="1268760"/>
            <a:ext cx="4211960" cy="923330"/>
          </a:xfrm>
          <a:prstGeom prst="rect">
            <a:avLst/>
          </a:prstGeom>
          <a:noFill/>
          <a:ln>
            <a:noFill/>
          </a:ln>
          <a:effectLst/>
          <a:extLst>
            <a:ext uri="{909E8E84-426E-40dd-AFC4-6F175D3DCCD1}">
              <a14:hiddenFill xmlns:a14="http://schemas.microsoft.com/office/drawing/2010/main" xmlns="">
                <a:solidFill>
                  <a:srgbClr val="00B8FF"/>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eaLnBrk="0">
              <a:spcAft>
                <a:spcPts val="1413"/>
              </a:spcAft>
              <a:defRPr/>
            </a:pPr>
            <a:r>
              <a:rPr lang="en-US" sz="1800" dirty="0" smtClean="0">
                <a:solidFill>
                  <a:srgbClr val="000000"/>
                </a:solidFill>
              </a:rPr>
              <a:t>We </a:t>
            </a:r>
            <a:r>
              <a:rPr lang="en-US" sz="1800" dirty="0">
                <a:solidFill>
                  <a:srgbClr val="000000"/>
                </a:solidFill>
              </a:rPr>
              <a:t>need to illuminate all the atoms: ~ 10</a:t>
            </a:r>
            <a:r>
              <a:rPr lang="en-US" sz="1800" baseline="30000" dirty="0">
                <a:solidFill>
                  <a:srgbClr val="000000"/>
                </a:solidFill>
              </a:rPr>
              <a:t>20</a:t>
            </a:r>
            <a:r>
              <a:rPr lang="en-US" sz="1800" dirty="0">
                <a:solidFill>
                  <a:srgbClr val="000000"/>
                </a:solidFill>
              </a:rPr>
              <a:t>/</a:t>
            </a:r>
            <a:r>
              <a:rPr lang="en-US" sz="1800" dirty="0" smtClean="0">
                <a:solidFill>
                  <a:srgbClr val="000000"/>
                </a:solidFill>
              </a:rPr>
              <a:t>mm</a:t>
            </a:r>
            <a:r>
              <a:rPr lang="en-US" sz="1800" baseline="30000" dirty="0" smtClean="0">
                <a:solidFill>
                  <a:srgbClr val="000000"/>
                </a:solidFill>
              </a:rPr>
              <a:t>3</a:t>
            </a:r>
            <a:r>
              <a:rPr lang="en-US" sz="1800" dirty="0" smtClean="0">
                <a:solidFill>
                  <a:srgbClr val="000000"/>
                </a:solidFill>
              </a:rPr>
              <a:t>, so </a:t>
            </a:r>
            <a:r>
              <a:rPr lang="en-US" sz="1800" dirty="0">
                <a:solidFill>
                  <a:srgbClr val="000000"/>
                </a:solidFill>
              </a:rPr>
              <a:t>we need the same amount of photons: ~ 10</a:t>
            </a:r>
            <a:r>
              <a:rPr lang="en-US" sz="1800" baseline="30000" dirty="0">
                <a:solidFill>
                  <a:srgbClr val="000000"/>
                </a:solidFill>
              </a:rPr>
              <a:t>20 </a:t>
            </a:r>
            <a:r>
              <a:rPr lang="en-US" sz="1800" dirty="0">
                <a:solidFill>
                  <a:srgbClr val="000000"/>
                </a:solidFill>
              </a:rPr>
              <a:t>photons/</a:t>
            </a:r>
            <a:r>
              <a:rPr lang="en-US" sz="1800" dirty="0" smtClean="0">
                <a:solidFill>
                  <a:srgbClr val="000000"/>
                </a:solidFill>
              </a:rPr>
              <a:t>mm</a:t>
            </a:r>
            <a:r>
              <a:rPr lang="en-US" sz="1800" baseline="30000" dirty="0" smtClean="0">
                <a:solidFill>
                  <a:srgbClr val="000000"/>
                </a:solidFill>
              </a:rPr>
              <a:t>3</a:t>
            </a:r>
            <a:endParaRPr lang="en-US" sz="1800" baseline="30000" dirty="0">
              <a:solidFill>
                <a:srgbClr val="000000"/>
              </a:solidFill>
            </a:endParaRPr>
          </a:p>
        </p:txBody>
      </p:sp>
    </p:spTree>
    <p:extLst>
      <p:ext uri="{BB962C8B-B14F-4D97-AF65-F5344CB8AC3E}">
        <p14:creationId xmlns:p14="http://schemas.microsoft.com/office/powerpoint/2010/main" val="293877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1177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3352800"/>
            <a:ext cx="5016500" cy="3263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17764" name="Rectangle 4"/>
          <p:cNvSpPr>
            <a:spLocks noChangeArrowheads="1"/>
          </p:cNvSpPr>
          <p:nvPr/>
        </p:nvSpPr>
        <p:spPr bwMode="auto">
          <a:xfrm>
            <a:off x="609600" y="762000"/>
            <a:ext cx="2667000" cy="1676400"/>
          </a:xfrm>
          <a:prstGeom prst="rect">
            <a:avLst/>
          </a:prstGeom>
          <a:noFill/>
          <a:ln w="19050">
            <a:solidFill>
              <a:srgbClr val="FF66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pic>
        <p:nvPicPr>
          <p:cNvPr id="11776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100013"/>
            <a:ext cx="3733800" cy="32527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grpSp>
        <p:nvGrpSpPr>
          <p:cNvPr id="79877" name="Group 6"/>
          <p:cNvGrpSpPr>
            <a:grpSpLocks/>
          </p:cNvGrpSpPr>
          <p:nvPr/>
        </p:nvGrpSpPr>
        <p:grpSpPr bwMode="auto">
          <a:xfrm>
            <a:off x="685800" y="838200"/>
            <a:ext cx="2362200" cy="1373188"/>
            <a:chOff x="432" y="528"/>
            <a:chExt cx="1488" cy="865"/>
          </a:xfrm>
        </p:grpSpPr>
        <p:sp>
          <p:nvSpPr>
            <p:cNvPr id="117767" name="Text Box 7"/>
            <p:cNvSpPr txBox="1">
              <a:spLocks noChangeArrowheads="1"/>
            </p:cNvSpPr>
            <p:nvPr/>
          </p:nvSpPr>
          <p:spPr bwMode="auto">
            <a:xfrm>
              <a:off x="432" y="528"/>
              <a:ext cx="1488" cy="8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defRPr/>
              </a:pPr>
              <a:r>
                <a:rPr lang="en-GB" sz="2800" b="1">
                  <a:solidFill>
                    <a:srgbClr val="FFCC00"/>
                  </a:solidFill>
                  <a:latin typeface="Times" charset="0"/>
                </a:rPr>
                <a:t>The Ru(1010) photoelectron diffraction</a:t>
              </a:r>
              <a:endParaRPr lang="en-GB" sz="2800">
                <a:solidFill>
                  <a:srgbClr val="FFCC00"/>
                </a:solidFill>
                <a:latin typeface="Times" charset="0"/>
              </a:endParaRPr>
            </a:p>
          </p:txBody>
        </p:sp>
        <p:sp>
          <p:nvSpPr>
            <p:cNvPr id="117768" name="Line 8"/>
            <p:cNvSpPr>
              <a:spLocks noChangeShapeType="1"/>
            </p:cNvSpPr>
            <p:nvPr/>
          </p:nvSpPr>
          <p:spPr bwMode="auto">
            <a:xfrm>
              <a:off x="1536" y="576"/>
              <a:ext cx="96" cy="0"/>
            </a:xfrm>
            <a:prstGeom prst="line">
              <a:avLst/>
            </a:prstGeom>
            <a:noFill/>
            <a:ln w="19050">
              <a:solidFill>
                <a:srgbClr val="FFCC00"/>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spTree>
    <p:extLst>
      <p:ext uri="{BB962C8B-B14F-4D97-AF65-F5344CB8AC3E}">
        <p14:creationId xmlns:p14="http://schemas.microsoft.com/office/powerpoint/2010/main" val="40351503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177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xt Box 2"/>
          <p:cNvSpPr txBox="1">
            <a:spLocks noChangeArrowheads="1"/>
          </p:cNvSpPr>
          <p:nvPr/>
        </p:nvSpPr>
        <p:spPr bwMode="auto">
          <a:xfrm>
            <a:off x="4419600" y="1600200"/>
            <a:ext cx="3429000" cy="1447800"/>
          </a:xfrm>
          <a:prstGeom prst="rect">
            <a:avLst/>
          </a:prstGeom>
          <a:solidFill>
            <a:srgbClr val="FFFFFF"/>
          </a:solidFill>
          <a:ln w="9525">
            <a:solidFill>
              <a:srgbClr val="000000"/>
            </a:solidFill>
            <a:miter lim="800000"/>
            <a:headEnd/>
            <a:tailEnd/>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it-IT" sz="1800" b="1">
                <a:latin typeface="Times" panose="02020603050405020304" pitchFamily="18" charset="0"/>
              </a:rPr>
              <a:t>Backward scattering PED</a:t>
            </a:r>
          </a:p>
          <a:p>
            <a:pPr algn="just"/>
            <a:endParaRPr lang="en-US" altLang="it-IT" sz="1600">
              <a:latin typeface="Times" panose="02020603050405020304" pitchFamily="18" charset="0"/>
            </a:endParaRPr>
          </a:p>
          <a:p>
            <a:pPr algn="just"/>
            <a:r>
              <a:rPr lang="en-US" altLang="it-IT" sz="1600">
                <a:latin typeface="Times" panose="02020603050405020304" pitchFamily="18" charset="0"/>
              </a:rPr>
              <a:t>*Sn-Ge</a:t>
            </a:r>
            <a:r>
              <a:rPr lang="en-US" altLang="it-IT" sz="1600" baseline="-25000">
                <a:latin typeface="Times" panose="02020603050405020304" pitchFamily="18" charset="0"/>
              </a:rPr>
              <a:t>nn</a:t>
            </a:r>
            <a:r>
              <a:rPr lang="en-US" altLang="it-IT" sz="1600">
                <a:latin typeface="Times" panose="02020603050405020304" pitchFamily="18" charset="0"/>
              </a:rPr>
              <a:t> bond direction and length</a:t>
            </a:r>
          </a:p>
          <a:p>
            <a:pPr algn="just"/>
            <a:endParaRPr lang="en-US" altLang="it-IT" sz="1600">
              <a:latin typeface="Times" panose="02020603050405020304" pitchFamily="18" charset="0"/>
            </a:endParaRPr>
          </a:p>
          <a:p>
            <a:pPr algn="just"/>
            <a:r>
              <a:rPr lang="en-US" altLang="it-IT" sz="1600">
                <a:latin typeface="Times" panose="02020603050405020304" pitchFamily="18" charset="0"/>
              </a:rPr>
              <a:t>* Sn vertical height</a:t>
            </a:r>
          </a:p>
        </p:txBody>
      </p:sp>
      <p:sp>
        <p:nvSpPr>
          <p:cNvPr id="118787" name="Text Box 3"/>
          <p:cNvSpPr txBox="1">
            <a:spLocks noChangeArrowheads="1"/>
          </p:cNvSpPr>
          <p:nvPr/>
        </p:nvSpPr>
        <p:spPr bwMode="auto">
          <a:xfrm>
            <a:off x="401638" y="76200"/>
            <a:ext cx="8540750" cy="1004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GB" altLang="it-IT" b="1" i="1">
                <a:latin typeface="Times" panose="02020603050405020304" pitchFamily="18" charset="0"/>
              </a:rPr>
              <a:t>Order-disorder nature </a:t>
            </a:r>
          </a:p>
          <a:p>
            <a:pPr algn="ctr"/>
            <a:r>
              <a:rPr lang="en-GB" altLang="it-IT" b="1" i="1">
                <a:latin typeface="Times" panose="02020603050405020304" pitchFamily="18" charset="0"/>
              </a:rPr>
              <a:t>of the (3x3) </a:t>
            </a:r>
            <a:r>
              <a:rPr lang="en-GB" altLang="it-IT" b="1" i="1">
                <a:latin typeface="Symbol" panose="05050102010706020507" pitchFamily="18" charset="2"/>
                <a:sym typeface="Symbol" panose="05050102010706020507" pitchFamily="18" charset="2"/>
              </a:rPr>
              <a:t></a:t>
            </a:r>
            <a:r>
              <a:rPr lang="en-GB" altLang="it-IT" b="1" i="1">
                <a:latin typeface="Times" panose="02020603050405020304" pitchFamily="18" charset="0"/>
              </a:rPr>
              <a:t> (</a:t>
            </a:r>
            <a:r>
              <a:rPr lang="en-US" altLang="it-IT" b="1" i="1">
                <a:latin typeface="Times" panose="02020603050405020304" pitchFamily="18" charset="0"/>
              </a:rPr>
              <a:t>√</a:t>
            </a:r>
            <a:r>
              <a:rPr lang="en-GB" altLang="it-IT" b="1" i="1">
                <a:latin typeface="Times" panose="02020603050405020304" pitchFamily="18" charset="0"/>
              </a:rPr>
              <a:t>3x</a:t>
            </a:r>
            <a:r>
              <a:rPr lang="en-US" altLang="it-IT" b="1" i="1">
                <a:latin typeface="Times" panose="02020603050405020304" pitchFamily="18" charset="0"/>
              </a:rPr>
              <a:t>√</a:t>
            </a:r>
            <a:r>
              <a:rPr lang="en-GB" altLang="it-IT" b="1" i="1">
                <a:latin typeface="Times" panose="02020603050405020304" pitchFamily="18" charset="0"/>
              </a:rPr>
              <a:t>3)-R30˚  Sn/Ge(111) phase transition</a:t>
            </a:r>
          </a:p>
          <a:p>
            <a:pPr algn="ctr"/>
            <a:r>
              <a:rPr lang="en-GB" altLang="it-IT" sz="1200">
                <a:latin typeface="Times" panose="02020603050405020304" pitchFamily="18" charset="0"/>
              </a:rPr>
              <a:t>L. Petaccia, L. Floreano, A. Goldoni, A. Verdini, R. Gotter,  D. Cvetko, M. Benes, A. Morgante, G. Paolucci, G. Comelli, L. Grill, S. Modesti</a:t>
            </a:r>
            <a:endParaRPr lang="en-US" altLang="it-IT" sz="1400">
              <a:latin typeface="Times" panose="02020603050405020304" pitchFamily="18" charset="0"/>
            </a:endParaRPr>
          </a:p>
        </p:txBody>
      </p:sp>
      <p:pic>
        <p:nvPicPr>
          <p:cNvPr id="11878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219200"/>
            <a:ext cx="3856038" cy="5410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81924" name="Text Box 5"/>
          <p:cNvSpPr txBox="1">
            <a:spLocks noChangeArrowheads="1"/>
          </p:cNvSpPr>
          <p:nvPr/>
        </p:nvSpPr>
        <p:spPr bwMode="auto">
          <a:xfrm>
            <a:off x="4419600" y="3276600"/>
            <a:ext cx="4419600" cy="3124200"/>
          </a:xfrm>
          <a:prstGeom prst="rect">
            <a:avLst/>
          </a:prstGeom>
          <a:solidFill>
            <a:srgbClr val="FFFFFF"/>
          </a:solidFill>
          <a:ln w="9525">
            <a:solidFill>
              <a:srgbClr val="000000"/>
            </a:solidFill>
            <a:miter lim="800000"/>
            <a:headEnd/>
            <a:tailEnd/>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it-IT" sz="1800" b="1">
                <a:latin typeface="Times" panose="02020603050405020304" pitchFamily="18" charset="0"/>
              </a:rPr>
              <a:t>Energy scan PED</a:t>
            </a:r>
          </a:p>
          <a:p>
            <a:pPr algn="just"/>
            <a:r>
              <a:rPr lang="en-US" altLang="it-IT" sz="1600">
                <a:latin typeface="Times" panose="02020603050405020304" pitchFamily="18" charset="0"/>
              </a:rPr>
              <a:t>Photoemission scanning the photon energy is modulated by interference effects.</a:t>
            </a:r>
          </a:p>
          <a:p>
            <a:pPr algn="ctr"/>
            <a:r>
              <a:rPr lang="en-US" altLang="it-IT" sz="1600">
                <a:latin typeface="Symbol" panose="05050102010706020507" pitchFamily="18" charset="2"/>
                <a:sym typeface="Symbol" panose="05050102010706020507" pitchFamily="18" charset="2"/>
              </a:rPr>
              <a:t></a:t>
            </a:r>
          </a:p>
          <a:p>
            <a:pPr algn="just"/>
            <a:r>
              <a:rPr lang="en-US" altLang="it-IT" sz="1600">
                <a:latin typeface="Times" panose="02020603050405020304" pitchFamily="18" charset="0"/>
              </a:rPr>
              <a:t>Distance between emitter and scatterer</a:t>
            </a:r>
          </a:p>
          <a:p>
            <a:pPr algn="just"/>
            <a:endParaRPr lang="en-US" altLang="it-IT" sz="1600">
              <a:latin typeface="Times" panose="02020603050405020304" pitchFamily="18" charset="0"/>
            </a:endParaRPr>
          </a:p>
          <a:p>
            <a:pPr algn="just"/>
            <a:r>
              <a:rPr lang="en-US" altLang="it-IT" sz="1600">
                <a:latin typeface="Times" panose="02020603050405020304" pitchFamily="18" charset="0"/>
              </a:rPr>
              <a:t>Combined orientation of detector and surface to electric field for enhanced sensitivity along a selected direction</a:t>
            </a:r>
          </a:p>
          <a:p>
            <a:pPr algn="just"/>
            <a:endParaRPr lang="en-US" altLang="it-IT" sz="1600">
              <a:latin typeface="Times" panose="02020603050405020304" pitchFamily="18" charset="0"/>
            </a:endParaRPr>
          </a:p>
          <a:p>
            <a:pPr algn="just"/>
            <a:r>
              <a:rPr lang="en-US" altLang="it-IT" sz="1600">
                <a:latin typeface="Times" panose="02020603050405020304" pitchFamily="18" charset="0"/>
              </a:rPr>
              <a:t>Atomic distances are determined by fits to full multiple scattering calculations</a:t>
            </a:r>
          </a:p>
        </p:txBody>
      </p:sp>
    </p:spTree>
    <p:extLst>
      <p:ext uri="{BB962C8B-B14F-4D97-AF65-F5344CB8AC3E}">
        <p14:creationId xmlns:p14="http://schemas.microsoft.com/office/powerpoint/2010/main" val="41658498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 Box 2"/>
          <p:cNvSpPr txBox="1">
            <a:spLocks noChangeArrowheads="1"/>
          </p:cNvSpPr>
          <p:nvPr/>
        </p:nvSpPr>
        <p:spPr bwMode="auto">
          <a:xfrm>
            <a:off x="4876800" y="152400"/>
            <a:ext cx="4108450" cy="2155825"/>
          </a:xfrm>
          <a:prstGeom prst="rect">
            <a:avLst/>
          </a:prstGeom>
          <a:solidFill>
            <a:srgbClr val="FFFFFF"/>
          </a:solidFill>
          <a:ln w="9525">
            <a:solidFill>
              <a:srgbClr val="000000"/>
            </a:solidFill>
            <a:miter lim="800000"/>
            <a:headEnd/>
            <a:tailEnd/>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it-IT" sz="1800" b="1">
                <a:latin typeface="Times" panose="02020603050405020304" pitchFamily="18" charset="0"/>
              </a:rPr>
              <a:t>Normal Emission Energy Scan</a:t>
            </a:r>
            <a:endParaRPr lang="en-US" altLang="it-IT" sz="1600">
              <a:latin typeface="Times" panose="02020603050405020304" pitchFamily="18" charset="0"/>
            </a:endParaRPr>
          </a:p>
          <a:p>
            <a:pPr algn="ctr"/>
            <a:r>
              <a:rPr lang="en-GB" altLang="it-IT" sz="1600">
                <a:solidFill>
                  <a:srgbClr val="000000"/>
                </a:solidFill>
                <a:latin typeface="Times" panose="02020603050405020304" pitchFamily="18" charset="0"/>
              </a:rPr>
              <a:t>The ratio between A and B components </a:t>
            </a:r>
            <a:r>
              <a:rPr lang="en-GB" altLang="it-IT" sz="1600">
                <a:latin typeface="Times" panose="02020603050405020304" pitchFamily="18" charset="0"/>
              </a:rPr>
              <a:t>is the same for the (3x3) and the (</a:t>
            </a:r>
            <a:r>
              <a:rPr lang="en-US" altLang="it-IT" sz="1600">
                <a:latin typeface="Times" panose="02020603050405020304" pitchFamily="18" charset="0"/>
              </a:rPr>
              <a:t>√</a:t>
            </a:r>
            <a:r>
              <a:rPr lang="en-GB" altLang="it-IT" sz="1600">
                <a:latin typeface="Times" panose="02020603050405020304" pitchFamily="18" charset="0"/>
              </a:rPr>
              <a:t>3x</a:t>
            </a:r>
            <a:r>
              <a:rPr lang="en-US" altLang="it-IT" sz="1600">
                <a:latin typeface="Times" panose="02020603050405020304" pitchFamily="18" charset="0"/>
              </a:rPr>
              <a:t>√</a:t>
            </a:r>
            <a:r>
              <a:rPr lang="en-GB" altLang="it-IT" sz="1600">
                <a:latin typeface="Times" panose="02020603050405020304" pitchFamily="18" charset="0"/>
              </a:rPr>
              <a:t>3) phases</a:t>
            </a:r>
            <a:endParaRPr lang="en-GB" altLang="it-IT" sz="1600">
              <a:solidFill>
                <a:srgbClr val="000000"/>
              </a:solidFill>
              <a:latin typeface="Times" panose="02020603050405020304" pitchFamily="18" charset="0"/>
            </a:endParaRPr>
          </a:p>
          <a:p>
            <a:pPr algn="ctr"/>
            <a:r>
              <a:rPr lang="en-US" altLang="it-IT" sz="1600">
                <a:latin typeface="Symbol" panose="05050102010706020507" pitchFamily="18" charset="2"/>
                <a:sym typeface="Symbol" panose="05050102010706020507" pitchFamily="18" charset="2"/>
              </a:rPr>
              <a:t></a:t>
            </a:r>
          </a:p>
          <a:p>
            <a:r>
              <a:rPr lang="en-US" altLang="it-IT" sz="1600">
                <a:latin typeface="Times" panose="02020603050405020304" pitchFamily="18" charset="0"/>
              </a:rPr>
              <a:t>The vertical ripple is the same in both phases.</a:t>
            </a:r>
          </a:p>
          <a:p>
            <a:pPr algn="ctr"/>
            <a:r>
              <a:rPr lang="en-US" altLang="it-IT" sz="1600">
                <a:latin typeface="Symbol" panose="05050102010706020507" pitchFamily="18" charset="2"/>
                <a:sym typeface="Symbol" panose="05050102010706020507" pitchFamily="18" charset="2"/>
              </a:rPr>
              <a:t></a:t>
            </a:r>
          </a:p>
          <a:p>
            <a:r>
              <a:rPr lang="en-US" altLang="it-IT" sz="1600">
                <a:latin typeface="Times" panose="02020603050405020304" pitchFamily="18" charset="0"/>
              </a:rPr>
              <a:t>Order-disorder transition driven by vertical fluctuations of Sn</a:t>
            </a:r>
          </a:p>
        </p:txBody>
      </p:sp>
      <p:graphicFrame>
        <p:nvGraphicFramePr>
          <p:cNvPr id="83970" name="Object 3"/>
          <p:cNvGraphicFramePr>
            <a:graphicFrameLocks noChangeAspect="1"/>
          </p:cNvGraphicFramePr>
          <p:nvPr/>
        </p:nvGraphicFramePr>
        <p:xfrm>
          <a:off x="4800600" y="2382838"/>
          <a:ext cx="4279900" cy="2646362"/>
        </p:xfrm>
        <a:graphic>
          <a:graphicData uri="http://schemas.openxmlformats.org/presentationml/2006/ole">
            <mc:AlternateContent xmlns:mc="http://schemas.openxmlformats.org/markup-compatibility/2006">
              <mc:Choice xmlns:v="urn:schemas-microsoft-com:vml" Requires="v">
                <p:oleObj spid="_x0000_s149661" name="Document" r:id="rId4" imgW="3670300" imgH="2794000" progId="Word.Document.8">
                  <p:embed/>
                </p:oleObj>
              </mc:Choice>
              <mc:Fallback>
                <p:oleObj name="Document" r:id="rId4" imgW="3670300" imgH="279400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0600" y="2382838"/>
                        <a:ext cx="4279900" cy="2646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83971" name="Text Box 4"/>
          <p:cNvSpPr txBox="1">
            <a:spLocks noChangeArrowheads="1"/>
          </p:cNvSpPr>
          <p:nvPr/>
        </p:nvSpPr>
        <p:spPr bwMode="auto">
          <a:xfrm>
            <a:off x="4419600" y="5181600"/>
            <a:ext cx="4648200" cy="1524000"/>
          </a:xfrm>
          <a:prstGeom prst="rect">
            <a:avLst/>
          </a:prstGeom>
          <a:solidFill>
            <a:srgbClr val="FFFFFF"/>
          </a:solidFill>
          <a:ln w="9525">
            <a:solidFill>
              <a:srgbClr val="000000"/>
            </a:solidFill>
            <a:miter lim="800000"/>
            <a:headEnd/>
            <a:tailEnd/>
          </a:ln>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600">
                <a:latin typeface="Times" panose="02020603050405020304" pitchFamily="18" charset="0"/>
              </a:rPr>
              <a:t>Precision better than 0.1 Å on Sn-Ge</a:t>
            </a:r>
            <a:r>
              <a:rPr lang="en-US" altLang="it-IT" sz="1600" baseline="-25000">
                <a:latin typeface="Times" panose="02020603050405020304" pitchFamily="18" charset="0"/>
              </a:rPr>
              <a:t>nn</a:t>
            </a:r>
            <a:r>
              <a:rPr lang="en-US" altLang="it-IT" sz="1600">
                <a:latin typeface="Times" panose="02020603050405020304" pitchFamily="18" charset="0"/>
              </a:rPr>
              <a:t> bond length and Sn vertical height. </a:t>
            </a:r>
            <a:r>
              <a:rPr lang="en-US" altLang="it-IT" sz="1600">
                <a:solidFill>
                  <a:srgbClr val="FF3300"/>
                </a:solidFill>
                <a:latin typeface="Times" panose="02020603050405020304" pitchFamily="18" charset="0"/>
              </a:rPr>
              <a:t>A and B Sn atoms only differs by the vertical height (ripple of 0.3 Å)</a:t>
            </a:r>
          </a:p>
          <a:p>
            <a:r>
              <a:rPr lang="en-US" altLang="it-IT" sz="1600">
                <a:latin typeface="Times" panose="02020603050405020304" pitchFamily="18" charset="0"/>
              </a:rPr>
              <a:t> A and B atoms have the same Sn-Ge</a:t>
            </a:r>
            <a:r>
              <a:rPr lang="en-US" altLang="it-IT" sz="1600" baseline="-25000">
                <a:latin typeface="Times" panose="02020603050405020304" pitchFamily="18" charset="0"/>
              </a:rPr>
              <a:t>nn</a:t>
            </a:r>
            <a:r>
              <a:rPr lang="en-US" altLang="it-IT" sz="1600">
                <a:latin typeface="Times" panose="02020603050405020304" pitchFamily="18" charset="0"/>
              </a:rPr>
              <a:t> bond length, i.e. they form an undistorted tetramer with their three nearest neighbour Ge atom</a:t>
            </a:r>
          </a:p>
        </p:txBody>
      </p:sp>
      <p:graphicFrame>
        <p:nvGraphicFramePr>
          <p:cNvPr id="83972" name="Object 5"/>
          <p:cNvGraphicFramePr>
            <a:graphicFrameLocks noChangeAspect="1"/>
          </p:cNvGraphicFramePr>
          <p:nvPr/>
        </p:nvGraphicFramePr>
        <p:xfrm>
          <a:off x="152400" y="228600"/>
          <a:ext cx="4103688" cy="3071813"/>
        </p:xfrm>
        <a:graphic>
          <a:graphicData uri="http://schemas.openxmlformats.org/presentationml/2006/ole">
            <mc:AlternateContent xmlns:mc="http://schemas.openxmlformats.org/markup-compatibility/2006">
              <mc:Choice xmlns:v="urn:schemas-microsoft-com:vml" Requires="v">
                <p:oleObj spid="_x0000_s149662" name="Document" r:id="rId6" imgW="4102100" imgH="3073400" progId="Word.Document.8">
                  <p:embed/>
                </p:oleObj>
              </mc:Choice>
              <mc:Fallback>
                <p:oleObj name="Document" r:id="rId6" imgW="4102100" imgH="3073400" progId="Word.Documen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228600"/>
                        <a:ext cx="4103688" cy="3071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83973" name="Object 6"/>
          <p:cNvGraphicFramePr>
            <a:graphicFrameLocks noChangeAspect="1"/>
          </p:cNvGraphicFramePr>
          <p:nvPr/>
        </p:nvGraphicFramePr>
        <p:xfrm>
          <a:off x="76200" y="0"/>
          <a:ext cx="2362200" cy="2254250"/>
        </p:xfrm>
        <a:graphic>
          <a:graphicData uri="http://schemas.openxmlformats.org/presentationml/2006/ole">
            <mc:AlternateContent xmlns:mc="http://schemas.openxmlformats.org/markup-compatibility/2006">
              <mc:Choice xmlns:v="urn:schemas-microsoft-com:vml" Requires="v">
                <p:oleObj spid="_x0000_s149663" name="Document" r:id="rId8" imgW="1905000" imgH="1447800" progId="Word.Document.8">
                  <p:embed/>
                </p:oleObj>
              </mc:Choice>
              <mc:Fallback>
                <p:oleObj name="Document" r:id="rId8" imgW="1905000" imgH="1447800" progId="Word.Document.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200" y="0"/>
                        <a:ext cx="2362200" cy="2254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pSp>
        <p:nvGrpSpPr>
          <p:cNvPr id="83974" name="Group 7"/>
          <p:cNvGrpSpPr>
            <a:grpSpLocks/>
          </p:cNvGrpSpPr>
          <p:nvPr/>
        </p:nvGrpSpPr>
        <p:grpSpPr bwMode="auto">
          <a:xfrm>
            <a:off x="0" y="3276600"/>
            <a:ext cx="4724400" cy="3352800"/>
            <a:chOff x="0" y="2160"/>
            <a:chExt cx="2976" cy="2112"/>
          </a:xfrm>
        </p:grpSpPr>
        <p:graphicFrame>
          <p:nvGraphicFramePr>
            <p:cNvPr id="83976" name="Object 8"/>
            <p:cNvGraphicFramePr>
              <a:graphicFrameLocks noChangeAspect="1"/>
            </p:cNvGraphicFramePr>
            <p:nvPr/>
          </p:nvGraphicFramePr>
          <p:xfrm>
            <a:off x="0" y="2160"/>
            <a:ext cx="2976" cy="2112"/>
          </p:xfrm>
          <a:graphic>
            <a:graphicData uri="http://schemas.openxmlformats.org/presentationml/2006/ole">
              <mc:AlternateContent xmlns:mc="http://schemas.openxmlformats.org/markup-compatibility/2006">
                <mc:Choice xmlns:v="urn:schemas-microsoft-com:vml" Requires="v">
                  <p:oleObj spid="_x0000_s149664" name="Document" r:id="rId10" imgW="4191000" imgH="3136900" progId="Word.Document.8">
                    <p:embed/>
                  </p:oleObj>
                </mc:Choice>
                <mc:Fallback>
                  <p:oleObj name="Document" r:id="rId10" imgW="4191000" imgH="3136900" progId="Word.Document.8">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2160"/>
                          <a:ext cx="2976" cy="2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aphicFrame>
          <p:nvGraphicFramePr>
            <p:cNvPr id="83977" name="Object 9"/>
            <p:cNvGraphicFramePr>
              <a:graphicFrameLocks noChangeAspect="1"/>
            </p:cNvGraphicFramePr>
            <p:nvPr/>
          </p:nvGraphicFramePr>
          <p:xfrm>
            <a:off x="1248" y="2304"/>
            <a:ext cx="1488" cy="1008"/>
          </p:xfrm>
          <a:graphic>
            <a:graphicData uri="http://schemas.openxmlformats.org/presentationml/2006/ole">
              <mc:AlternateContent xmlns:mc="http://schemas.openxmlformats.org/markup-compatibility/2006">
                <mc:Choice xmlns:v="urn:schemas-microsoft-com:vml" Requires="v">
                  <p:oleObj spid="_x0000_s149665" name="Document" r:id="rId12" imgW="1549400" imgH="1231900" progId="Word.Document.8">
                    <p:embed/>
                  </p:oleObj>
                </mc:Choice>
                <mc:Fallback>
                  <p:oleObj name="Document" r:id="rId12" imgW="1549400" imgH="1231900" progId="Word.Document.8">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48" y="2304"/>
                          <a:ext cx="1488" cy="10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grpSp>
      <p:sp>
        <p:nvSpPr>
          <p:cNvPr id="119818" name="Text Box 10"/>
          <p:cNvSpPr txBox="1">
            <a:spLocks noChangeArrowheads="1"/>
          </p:cNvSpPr>
          <p:nvPr/>
        </p:nvSpPr>
        <p:spPr bwMode="auto">
          <a:xfrm>
            <a:off x="914400" y="3078163"/>
            <a:ext cx="311150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000">
                <a:latin typeface="Times" charset="0"/>
                <a:ea typeface="ＭＳ Ｐゴシック" charset="0"/>
              </a:rPr>
              <a:t>Bond Direction Energy Scan</a:t>
            </a:r>
          </a:p>
        </p:txBody>
      </p:sp>
    </p:spTree>
    <p:extLst>
      <p:ext uri="{BB962C8B-B14F-4D97-AF65-F5344CB8AC3E}">
        <p14:creationId xmlns:p14="http://schemas.microsoft.com/office/powerpoint/2010/main" val="116779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593" name="Group 2"/>
          <p:cNvGrpSpPr>
            <a:grpSpLocks/>
          </p:cNvGrpSpPr>
          <p:nvPr/>
        </p:nvGrpSpPr>
        <p:grpSpPr bwMode="auto">
          <a:xfrm>
            <a:off x="152400" y="228600"/>
            <a:ext cx="8902700" cy="5513388"/>
            <a:chOff x="432" y="191"/>
            <a:chExt cx="5608" cy="3473"/>
          </a:xfrm>
        </p:grpSpPr>
        <p:sp>
          <p:nvSpPr>
            <p:cNvPr id="140291" name="Text Box 3"/>
            <p:cNvSpPr txBox="1">
              <a:spLocks noChangeArrowheads="1"/>
            </p:cNvSpPr>
            <p:nvPr/>
          </p:nvSpPr>
          <p:spPr bwMode="auto">
            <a:xfrm>
              <a:off x="432" y="1513"/>
              <a:ext cx="536"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3</a:t>
              </a:r>
              <a:r>
                <a:rPr lang="en-US" sz="1800" i="1">
                  <a:latin typeface="Times" charset="0"/>
                  <a:ea typeface="ＭＳ Ｐゴシック" charset="0"/>
                </a:rPr>
                <a:t>d</a:t>
              </a:r>
              <a:r>
                <a:rPr lang="en-US" sz="1800">
                  <a:latin typeface="Times" charset="0"/>
                  <a:ea typeface="ＭＳ Ｐゴシック" charset="0"/>
                </a:rPr>
                <a:t> </a:t>
              </a:r>
              <a:r>
                <a:rPr lang="en-US" sz="1800" i="1">
                  <a:latin typeface="Times" charset="0"/>
                  <a:ea typeface="ＭＳ Ｐゴシック" charset="0"/>
                </a:rPr>
                <a:t>M</a:t>
              </a:r>
              <a:r>
                <a:rPr lang="en-US" sz="1800" baseline="-25000">
                  <a:latin typeface="Times" charset="0"/>
                  <a:ea typeface="ＭＳ Ｐゴシック" charset="0"/>
                </a:rPr>
                <a:t>4,5</a:t>
              </a:r>
              <a:endParaRPr lang="en-US" sz="1800">
                <a:latin typeface="Times" charset="0"/>
                <a:ea typeface="ＭＳ Ｐゴシック" charset="0"/>
              </a:endParaRPr>
            </a:p>
          </p:txBody>
        </p:sp>
        <p:sp>
          <p:nvSpPr>
            <p:cNvPr id="140292" name="Text Box 4"/>
            <p:cNvSpPr txBox="1">
              <a:spLocks noChangeArrowheads="1"/>
            </p:cNvSpPr>
            <p:nvPr/>
          </p:nvSpPr>
          <p:spPr bwMode="auto">
            <a:xfrm>
              <a:off x="432" y="1736"/>
              <a:ext cx="536"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3</a:t>
              </a:r>
              <a:r>
                <a:rPr lang="en-US" sz="1800" i="1">
                  <a:latin typeface="Times" charset="0"/>
                  <a:ea typeface="ＭＳ Ｐゴシック" charset="0"/>
                </a:rPr>
                <a:t>p</a:t>
              </a:r>
              <a:r>
                <a:rPr lang="en-US" sz="1800">
                  <a:latin typeface="Times" charset="0"/>
                  <a:ea typeface="ＭＳ Ｐゴシック" charset="0"/>
                </a:rPr>
                <a:t> </a:t>
              </a:r>
              <a:r>
                <a:rPr lang="en-US" sz="1800" i="1">
                  <a:latin typeface="Times" charset="0"/>
                  <a:ea typeface="ＭＳ Ｐゴシック" charset="0"/>
                </a:rPr>
                <a:t>M</a:t>
              </a:r>
              <a:r>
                <a:rPr lang="en-US" sz="1800" baseline="-25000">
                  <a:latin typeface="Times" charset="0"/>
                  <a:ea typeface="ＭＳ Ｐゴシック" charset="0"/>
                </a:rPr>
                <a:t>2,3</a:t>
              </a:r>
              <a:endParaRPr lang="en-US" sz="1800">
                <a:latin typeface="Times" charset="0"/>
                <a:ea typeface="ＭＳ Ｐゴシック" charset="0"/>
              </a:endParaRPr>
            </a:p>
          </p:txBody>
        </p:sp>
        <p:sp>
          <p:nvSpPr>
            <p:cNvPr id="140293" name="Line 5"/>
            <p:cNvSpPr>
              <a:spLocks noChangeShapeType="1"/>
            </p:cNvSpPr>
            <p:nvPr/>
          </p:nvSpPr>
          <p:spPr bwMode="auto">
            <a:xfrm>
              <a:off x="1056" y="1536"/>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294" name="Line 6"/>
            <p:cNvSpPr>
              <a:spLocks noChangeShapeType="1"/>
            </p:cNvSpPr>
            <p:nvPr/>
          </p:nvSpPr>
          <p:spPr bwMode="auto">
            <a:xfrm>
              <a:off x="1057" y="1632"/>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295" name="Line 7"/>
            <p:cNvSpPr>
              <a:spLocks noChangeShapeType="1"/>
            </p:cNvSpPr>
            <p:nvPr/>
          </p:nvSpPr>
          <p:spPr bwMode="auto">
            <a:xfrm>
              <a:off x="1059" y="2112"/>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296" name="Line 8"/>
            <p:cNvSpPr>
              <a:spLocks noChangeShapeType="1"/>
            </p:cNvSpPr>
            <p:nvPr/>
          </p:nvSpPr>
          <p:spPr bwMode="auto">
            <a:xfrm>
              <a:off x="1056" y="1862"/>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297" name="Line 9"/>
            <p:cNvSpPr>
              <a:spLocks noChangeShapeType="1"/>
            </p:cNvSpPr>
            <p:nvPr/>
          </p:nvSpPr>
          <p:spPr bwMode="auto">
            <a:xfrm>
              <a:off x="1056" y="2736"/>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298" name="Line 10"/>
            <p:cNvSpPr>
              <a:spLocks noChangeShapeType="1"/>
            </p:cNvSpPr>
            <p:nvPr/>
          </p:nvSpPr>
          <p:spPr bwMode="auto">
            <a:xfrm>
              <a:off x="1056" y="2880"/>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299" name="Line 11"/>
            <p:cNvSpPr>
              <a:spLocks noChangeShapeType="1"/>
            </p:cNvSpPr>
            <p:nvPr/>
          </p:nvSpPr>
          <p:spPr bwMode="auto">
            <a:xfrm>
              <a:off x="1056" y="3024"/>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00" name="Line 12"/>
            <p:cNvSpPr>
              <a:spLocks noChangeShapeType="1"/>
            </p:cNvSpPr>
            <p:nvPr/>
          </p:nvSpPr>
          <p:spPr bwMode="auto">
            <a:xfrm>
              <a:off x="1056" y="3456"/>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01" name="Oval 13"/>
            <p:cNvSpPr>
              <a:spLocks noChangeArrowheads="1"/>
            </p:cNvSpPr>
            <p:nvPr/>
          </p:nvSpPr>
          <p:spPr bwMode="auto">
            <a:xfrm>
              <a:off x="1776" y="1786"/>
              <a:ext cx="144" cy="144"/>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02" name="Oval 14"/>
            <p:cNvSpPr>
              <a:spLocks noChangeArrowheads="1"/>
            </p:cNvSpPr>
            <p:nvPr/>
          </p:nvSpPr>
          <p:spPr bwMode="auto">
            <a:xfrm>
              <a:off x="1152" y="1564"/>
              <a:ext cx="144" cy="144"/>
            </a:xfrm>
            <a:prstGeom prst="ellipse">
              <a:avLst/>
            </a:prstGeom>
            <a:solidFill>
              <a:srgbClr val="00CC00"/>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03" name="Oval 15"/>
            <p:cNvSpPr>
              <a:spLocks noChangeArrowheads="1"/>
            </p:cNvSpPr>
            <p:nvPr/>
          </p:nvSpPr>
          <p:spPr bwMode="auto">
            <a:xfrm>
              <a:off x="1152" y="2804"/>
              <a:ext cx="144" cy="144"/>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04" name="Line 16"/>
            <p:cNvSpPr>
              <a:spLocks noChangeShapeType="1"/>
            </p:cNvSpPr>
            <p:nvPr/>
          </p:nvSpPr>
          <p:spPr bwMode="auto">
            <a:xfrm>
              <a:off x="1220" y="1705"/>
              <a:ext cx="0" cy="1127"/>
            </a:xfrm>
            <a:prstGeom prst="line">
              <a:avLst/>
            </a:prstGeom>
            <a:noFill/>
            <a:ln w="38100">
              <a:solidFill>
                <a:srgbClr val="00CC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05" name="Line 17"/>
            <p:cNvSpPr>
              <a:spLocks noChangeShapeType="1"/>
            </p:cNvSpPr>
            <p:nvPr/>
          </p:nvSpPr>
          <p:spPr bwMode="auto">
            <a:xfrm flipV="1">
              <a:off x="1849" y="662"/>
              <a:ext cx="0" cy="1127"/>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06" name="Line 18"/>
            <p:cNvSpPr>
              <a:spLocks noChangeShapeType="1"/>
            </p:cNvSpPr>
            <p:nvPr/>
          </p:nvSpPr>
          <p:spPr bwMode="auto">
            <a:xfrm>
              <a:off x="1056" y="667"/>
              <a:ext cx="1104"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07" name="Text Box 19"/>
            <p:cNvSpPr txBox="1">
              <a:spLocks noChangeArrowheads="1"/>
            </p:cNvSpPr>
            <p:nvPr/>
          </p:nvSpPr>
          <p:spPr bwMode="auto">
            <a:xfrm>
              <a:off x="2112" y="480"/>
              <a:ext cx="752" cy="5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000" b="1">
                  <a:solidFill>
                    <a:srgbClr val="FF0000"/>
                  </a:solidFill>
                  <a:latin typeface="Comic Sans MS" charset="0"/>
                  <a:ea typeface="ＭＳ Ｐゴシック" charset="0"/>
                </a:rPr>
                <a:t>Auger</a:t>
              </a:r>
            </a:p>
            <a:p>
              <a:pPr>
                <a:defRPr/>
              </a:pPr>
              <a:r>
                <a:rPr lang="en-US" sz="2000" b="1">
                  <a:solidFill>
                    <a:srgbClr val="FF0000"/>
                  </a:solidFill>
                  <a:latin typeface="Comic Sans MS" charset="0"/>
                  <a:ea typeface="ＭＳ Ｐゴシック" charset="0"/>
                </a:rPr>
                <a:t>Electron</a:t>
              </a:r>
              <a:endParaRPr lang="en-US" sz="2000">
                <a:latin typeface="Comic Sans MS" charset="0"/>
                <a:ea typeface="ＭＳ Ｐゴシック" charset="0"/>
              </a:endParaRPr>
            </a:p>
          </p:txBody>
        </p:sp>
        <p:sp>
          <p:nvSpPr>
            <p:cNvPr id="140308" name="Text Box 20"/>
            <p:cNvSpPr txBox="1">
              <a:spLocks noChangeArrowheads="1"/>
            </p:cNvSpPr>
            <p:nvPr/>
          </p:nvSpPr>
          <p:spPr bwMode="auto">
            <a:xfrm>
              <a:off x="710" y="191"/>
              <a:ext cx="1429" cy="3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b="1">
                  <a:solidFill>
                    <a:srgbClr val="FF0000"/>
                  </a:solidFill>
                  <a:latin typeface="Comic Sans MS" charset="0"/>
                  <a:ea typeface="ＭＳ Ｐゴシック" charset="0"/>
                </a:rPr>
                <a:t>Auger Process</a:t>
              </a:r>
            </a:p>
          </p:txBody>
        </p:sp>
        <p:sp>
          <p:nvSpPr>
            <p:cNvPr id="140309" name="Text Box 21"/>
            <p:cNvSpPr txBox="1">
              <a:spLocks noChangeArrowheads="1"/>
            </p:cNvSpPr>
            <p:nvPr/>
          </p:nvSpPr>
          <p:spPr bwMode="auto">
            <a:xfrm>
              <a:off x="3302" y="192"/>
              <a:ext cx="2738" cy="3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b="1">
                  <a:solidFill>
                    <a:schemeClr val="accent2"/>
                  </a:solidFill>
                  <a:latin typeface="Comic Sans MS" charset="0"/>
                  <a:ea typeface="ＭＳ Ｐゴシック" charset="0"/>
                </a:rPr>
                <a:t>X-Ray Fluorescence Process</a:t>
              </a:r>
            </a:p>
          </p:txBody>
        </p:sp>
        <p:sp>
          <p:nvSpPr>
            <p:cNvPr id="140310" name="Text Box 22"/>
            <p:cNvSpPr txBox="1">
              <a:spLocks noChangeArrowheads="1"/>
            </p:cNvSpPr>
            <p:nvPr/>
          </p:nvSpPr>
          <p:spPr bwMode="auto">
            <a:xfrm>
              <a:off x="528" y="2095"/>
              <a:ext cx="448"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3</a:t>
              </a:r>
              <a:r>
                <a:rPr lang="en-US" sz="1800" i="1">
                  <a:latin typeface="Times" charset="0"/>
                  <a:ea typeface="ＭＳ Ｐゴシック" charset="0"/>
                </a:rPr>
                <a:t>s M</a:t>
              </a:r>
              <a:r>
                <a:rPr lang="en-US" sz="1800" baseline="-25000">
                  <a:latin typeface="Times" charset="0"/>
                  <a:ea typeface="ＭＳ Ｐゴシック" charset="0"/>
                </a:rPr>
                <a:t>1</a:t>
              </a:r>
              <a:endParaRPr lang="en-US" sz="1800">
                <a:latin typeface="Times" charset="0"/>
                <a:ea typeface="ＭＳ Ｐゴシック" charset="0"/>
              </a:endParaRPr>
            </a:p>
          </p:txBody>
        </p:sp>
        <p:sp>
          <p:nvSpPr>
            <p:cNvPr id="140311" name="Text Box 23"/>
            <p:cNvSpPr txBox="1">
              <a:spLocks noChangeArrowheads="1"/>
            </p:cNvSpPr>
            <p:nvPr/>
          </p:nvSpPr>
          <p:spPr bwMode="auto">
            <a:xfrm>
              <a:off x="528" y="2697"/>
              <a:ext cx="424"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2</a:t>
              </a:r>
              <a:r>
                <a:rPr lang="en-US" sz="1800" i="1">
                  <a:latin typeface="Times" charset="0"/>
                  <a:ea typeface="ＭＳ Ｐゴシック" charset="0"/>
                </a:rPr>
                <a:t>p</a:t>
              </a:r>
              <a:r>
                <a:rPr lang="en-US" sz="1800">
                  <a:latin typeface="Times" charset="0"/>
                  <a:ea typeface="ＭＳ Ｐゴシック" charset="0"/>
                </a:rPr>
                <a:t> </a:t>
              </a:r>
              <a:r>
                <a:rPr lang="en-US" sz="1800" i="1">
                  <a:latin typeface="Times" charset="0"/>
                  <a:ea typeface="ＭＳ Ｐゴシック" charset="0"/>
                </a:rPr>
                <a:t>L</a:t>
              </a:r>
              <a:r>
                <a:rPr lang="en-US" sz="1800" baseline="-25000">
                  <a:latin typeface="Times" charset="0"/>
                  <a:ea typeface="ＭＳ Ｐゴシック" charset="0"/>
                </a:rPr>
                <a:t>3</a:t>
              </a:r>
              <a:endParaRPr lang="en-US" sz="1800">
                <a:latin typeface="Times" charset="0"/>
                <a:ea typeface="ＭＳ Ｐゴシック" charset="0"/>
              </a:endParaRPr>
            </a:p>
          </p:txBody>
        </p:sp>
        <p:sp>
          <p:nvSpPr>
            <p:cNvPr id="140312" name="Text Box 24"/>
            <p:cNvSpPr txBox="1">
              <a:spLocks noChangeArrowheads="1"/>
            </p:cNvSpPr>
            <p:nvPr/>
          </p:nvSpPr>
          <p:spPr bwMode="auto">
            <a:xfrm>
              <a:off x="528" y="3433"/>
              <a:ext cx="376"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1</a:t>
              </a:r>
              <a:r>
                <a:rPr lang="en-US" sz="1800" i="1">
                  <a:latin typeface="Times" charset="0"/>
                  <a:ea typeface="ＭＳ Ｐゴシック" charset="0"/>
                </a:rPr>
                <a:t>s</a:t>
              </a:r>
              <a:r>
                <a:rPr lang="en-US" sz="1800">
                  <a:latin typeface="Times" charset="0"/>
                  <a:ea typeface="ＭＳ Ｐゴシック" charset="0"/>
                </a:rPr>
                <a:t> </a:t>
              </a:r>
              <a:r>
                <a:rPr lang="en-US" sz="1800" i="1">
                  <a:latin typeface="Times" charset="0"/>
                  <a:ea typeface="ＭＳ Ｐゴシック" charset="0"/>
                </a:rPr>
                <a:t>K</a:t>
              </a:r>
              <a:endParaRPr lang="en-US" sz="1800">
                <a:latin typeface="Times" charset="0"/>
                <a:ea typeface="ＭＳ Ｐゴシック" charset="0"/>
              </a:endParaRPr>
            </a:p>
          </p:txBody>
        </p:sp>
        <p:sp>
          <p:nvSpPr>
            <p:cNvPr id="140313" name="Text Box 25"/>
            <p:cNvSpPr txBox="1">
              <a:spLocks noChangeArrowheads="1"/>
            </p:cNvSpPr>
            <p:nvPr/>
          </p:nvSpPr>
          <p:spPr bwMode="auto">
            <a:xfrm>
              <a:off x="528" y="3000"/>
              <a:ext cx="408"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2</a:t>
              </a:r>
              <a:r>
                <a:rPr lang="en-US" sz="1800" i="1">
                  <a:latin typeface="Times" charset="0"/>
                  <a:ea typeface="ＭＳ Ｐゴシック" charset="0"/>
                </a:rPr>
                <a:t>s</a:t>
              </a:r>
              <a:r>
                <a:rPr lang="en-US" sz="1800">
                  <a:latin typeface="Times" charset="0"/>
                  <a:ea typeface="ＭＳ Ｐゴシック" charset="0"/>
                </a:rPr>
                <a:t> </a:t>
              </a:r>
              <a:r>
                <a:rPr lang="en-US" sz="1800" i="1">
                  <a:latin typeface="Times" charset="0"/>
                  <a:ea typeface="ＭＳ Ｐゴシック" charset="0"/>
                </a:rPr>
                <a:t>L</a:t>
              </a:r>
              <a:r>
                <a:rPr lang="en-US" sz="1800" baseline="-25000">
                  <a:latin typeface="Times" charset="0"/>
                  <a:ea typeface="ＭＳ Ｐゴシック" charset="0"/>
                </a:rPr>
                <a:t>1</a:t>
              </a:r>
              <a:endParaRPr lang="en-US" sz="1800">
                <a:latin typeface="Times" charset="0"/>
                <a:ea typeface="ＭＳ Ｐゴシック" charset="0"/>
              </a:endParaRPr>
            </a:p>
          </p:txBody>
        </p:sp>
        <p:sp>
          <p:nvSpPr>
            <p:cNvPr id="140314" name="Text Box 26"/>
            <p:cNvSpPr txBox="1">
              <a:spLocks noChangeArrowheads="1"/>
            </p:cNvSpPr>
            <p:nvPr/>
          </p:nvSpPr>
          <p:spPr bwMode="auto">
            <a:xfrm>
              <a:off x="528" y="2849"/>
              <a:ext cx="424"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2</a:t>
              </a:r>
              <a:r>
                <a:rPr lang="en-US" sz="1800" i="1">
                  <a:latin typeface="Times" charset="0"/>
                  <a:ea typeface="ＭＳ Ｐゴシック" charset="0"/>
                </a:rPr>
                <a:t>p</a:t>
              </a:r>
              <a:r>
                <a:rPr lang="en-US" sz="1800">
                  <a:latin typeface="Times" charset="0"/>
                  <a:ea typeface="ＭＳ Ｐゴシック" charset="0"/>
                </a:rPr>
                <a:t> </a:t>
              </a:r>
              <a:r>
                <a:rPr lang="en-US" sz="1800" i="1">
                  <a:latin typeface="Times" charset="0"/>
                  <a:ea typeface="ＭＳ Ｐゴシック" charset="0"/>
                </a:rPr>
                <a:t>L</a:t>
              </a:r>
              <a:r>
                <a:rPr lang="en-US" sz="1800" baseline="-25000">
                  <a:latin typeface="Times" charset="0"/>
                  <a:ea typeface="ＭＳ Ｐゴシック" charset="0"/>
                </a:rPr>
                <a:t>2</a:t>
              </a:r>
              <a:endParaRPr lang="en-US" sz="1800">
                <a:latin typeface="Times" charset="0"/>
                <a:ea typeface="ＭＳ Ｐゴシック" charset="0"/>
              </a:endParaRPr>
            </a:p>
          </p:txBody>
        </p:sp>
        <p:sp>
          <p:nvSpPr>
            <p:cNvPr id="140315" name="Text Box 27"/>
            <p:cNvSpPr txBox="1">
              <a:spLocks noChangeArrowheads="1"/>
            </p:cNvSpPr>
            <p:nvPr/>
          </p:nvSpPr>
          <p:spPr bwMode="auto">
            <a:xfrm>
              <a:off x="528" y="1200"/>
              <a:ext cx="460"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Fermi</a:t>
              </a:r>
            </a:p>
            <a:p>
              <a:pPr>
                <a:defRPr/>
              </a:pPr>
              <a:r>
                <a:rPr lang="en-US" sz="1800">
                  <a:latin typeface="Times" charset="0"/>
                  <a:ea typeface="ＭＳ Ｐゴシック" charset="0"/>
                </a:rPr>
                <a:t>Level</a:t>
              </a:r>
            </a:p>
          </p:txBody>
        </p:sp>
        <p:grpSp>
          <p:nvGrpSpPr>
            <p:cNvPr id="110620" name="Group 28"/>
            <p:cNvGrpSpPr>
              <a:grpSpLocks/>
            </p:cNvGrpSpPr>
            <p:nvPr/>
          </p:nvGrpSpPr>
          <p:grpSpPr bwMode="auto">
            <a:xfrm>
              <a:off x="3119" y="1199"/>
              <a:ext cx="1731" cy="2464"/>
              <a:chOff x="3119" y="1199"/>
              <a:chExt cx="1731" cy="2464"/>
            </a:xfrm>
          </p:grpSpPr>
          <p:sp>
            <p:nvSpPr>
              <p:cNvPr id="140317" name="Text Box 29"/>
              <p:cNvSpPr txBox="1">
                <a:spLocks noChangeArrowheads="1"/>
              </p:cNvSpPr>
              <p:nvPr/>
            </p:nvSpPr>
            <p:spPr bwMode="auto">
              <a:xfrm>
                <a:off x="3187" y="2094"/>
                <a:ext cx="448"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3</a:t>
                </a:r>
                <a:r>
                  <a:rPr lang="en-US" sz="1800" i="1">
                    <a:latin typeface="Times" charset="0"/>
                    <a:ea typeface="ＭＳ Ｐゴシック" charset="0"/>
                  </a:rPr>
                  <a:t>s M</a:t>
                </a:r>
                <a:r>
                  <a:rPr lang="en-US" sz="1800" baseline="-25000">
                    <a:latin typeface="Times" charset="0"/>
                    <a:ea typeface="ＭＳ Ｐゴシック" charset="0"/>
                  </a:rPr>
                  <a:t>1</a:t>
                </a:r>
                <a:endParaRPr lang="en-US" sz="1800">
                  <a:latin typeface="Times" charset="0"/>
                  <a:ea typeface="ＭＳ Ｐゴシック" charset="0"/>
                </a:endParaRPr>
              </a:p>
            </p:txBody>
          </p:sp>
          <p:sp>
            <p:nvSpPr>
              <p:cNvPr id="140318" name="Text Box 30"/>
              <p:cNvSpPr txBox="1">
                <a:spLocks noChangeArrowheads="1"/>
              </p:cNvSpPr>
              <p:nvPr/>
            </p:nvSpPr>
            <p:spPr bwMode="auto">
              <a:xfrm>
                <a:off x="3187" y="2696"/>
                <a:ext cx="424"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2</a:t>
                </a:r>
                <a:r>
                  <a:rPr lang="en-US" sz="1800" i="1">
                    <a:latin typeface="Times" charset="0"/>
                    <a:ea typeface="ＭＳ Ｐゴシック" charset="0"/>
                  </a:rPr>
                  <a:t>p</a:t>
                </a:r>
                <a:r>
                  <a:rPr lang="en-US" sz="1800">
                    <a:latin typeface="Times" charset="0"/>
                    <a:ea typeface="ＭＳ Ｐゴシック" charset="0"/>
                  </a:rPr>
                  <a:t> </a:t>
                </a:r>
                <a:r>
                  <a:rPr lang="en-US" sz="1800" i="1">
                    <a:latin typeface="Times" charset="0"/>
                    <a:ea typeface="ＭＳ Ｐゴシック" charset="0"/>
                  </a:rPr>
                  <a:t>L</a:t>
                </a:r>
                <a:r>
                  <a:rPr lang="en-US" sz="1800" baseline="-25000">
                    <a:latin typeface="Times" charset="0"/>
                    <a:ea typeface="ＭＳ Ｐゴシック" charset="0"/>
                  </a:rPr>
                  <a:t>3</a:t>
                </a:r>
                <a:endParaRPr lang="en-US" sz="1800">
                  <a:latin typeface="Times" charset="0"/>
                  <a:ea typeface="ＭＳ Ｐゴシック" charset="0"/>
                </a:endParaRPr>
              </a:p>
            </p:txBody>
          </p:sp>
          <p:sp>
            <p:nvSpPr>
              <p:cNvPr id="140319" name="Text Box 31"/>
              <p:cNvSpPr txBox="1">
                <a:spLocks noChangeArrowheads="1"/>
              </p:cNvSpPr>
              <p:nvPr/>
            </p:nvSpPr>
            <p:spPr bwMode="auto">
              <a:xfrm>
                <a:off x="3187" y="3432"/>
                <a:ext cx="376"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1</a:t>
                </a:r>
                <a:r>
                  <a:rPr lang="en-US" sz="1800" i="1">
                    <a:latin typeface="Times" charset="0"/>
                    <a:ea typeface="ＭＳ Ｐゴシック" charset="0"/>
                  </a:rPr>
                  <a:t>s</a:t>
                </a:r>
                <a:r>
                  <a:rPr lang="en-US" sz="1800">
                    <a:latin typeface="Times" charset="0"/>
                    <a:ea typeface="ＭＳ Ｐゴシック" charset="0"/>
                  </a:rPr>
                  <a:t> </a:t>
                </a:r>
                <a:r>
                  <a:rPr lang="en-US" sz="1800" i="1">
                    <a:latin typeface="Times" charset="0"/>
                    <a:ea typeface="ＭＳ Ｐゴシック" charset="0"/>
                  </a:rPr>
                  <a:t>K</a:t>
                </a:r>
                <a:endParaRPr lang="en-US" sz="1800">
                  <a:latin typeface="Times" charset="0"/>
                  <a:ea typeface="ＭＳ Ｐゴシック" charset="0"/>
                </a:endParaRPr>
              </a:p>
            </p:txBody>
          </p:sp>
          <p:sp>
            <p:nvSpPr>
              <p:cNvPr id="140320" name="Text Box 32"/>
              <p:cNvSpPr txBox="1">
                <a:spLocks noChangeArrowheads="1"/>
              </p:cNvSpPr>
              <p:nvPr/>
            </p:nvSpPr>
            <p:spPr bwMode="auto">
              <a:xfrm>
                <a:off x="3187" y="2999"/>
                <a:ext cx="408"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2</a:t>
                </a:r>
                <a:r>
                  <a:rPr lang="en-US" sz="1800" i="1">
                    <a:latin typeface="Times" charset="0"/>
                    <a:ea typeface="ＭＳ Ｐゴシック" charset="0"/>
                  </a:rPr>
                  <a:t>s</a:t>
                </a:r>
                <a:r>
                  <a:rPr lang="en-US" sz="1800">
                    <a:latin typeface="Times" charset="0"/>
                    <a:ea typeface="ＭＳ Ｐゴシック" charset="0"/>
                  </a:rPr>
                  <a:t> </a:t>
                </a:r>
                <a:r>
                  <a:rPr lang="en-US" sz="1800" i="1">
                    <a:latin typeface="Times" charset="0"/>
                    <a:ea typeface="ＭＳ Ｐゴシック" charset="0"/>
                  </a:rPr>
                  <a:t>L</a:t>
                </a:r>
                <a:r>
                  <a:rPr lang="en-US" sz="1800" baseline="-25000">
                    <a:latin typeface="Times" charset="0"/>
                    <a:ea typeface="ＭＳ Ｐゴシック" charset="0"/>
                  </a:rPr>
                  <a:t>1</a:t>
                </a:r>
                <a:endParaRPr lang="en-US" sz="1800">
                  <a:latin typeface="Times" charset="0"/>
                  <a:ea typeface="ＭＳ Ｐゴシック" charset="0"/>
                </a:endParaRPr>
              </a:p>
            </p:txBody>
          </p:sp>
          <p:sp>
            <p:nvSpPr>
              <p:cNvPr id="140321" name="Text Box 33"/>
              <p:cNvSpPr txBox="1">
                <a:spLocks noChangeArrowheads="1"/>
              </p:cNvSpPr>
              <p:nvPr/>
            </p:nvSpPr>
            <p:spPr bwMode="auto">
              <a:xfrm>
                <a:off x="3187" y="2848"/>
                <a:ext cx="424"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2</a:t>
                </a:r>
                <a:r>
                  <a:rPr lang="en-US" sz="1800" i="1">
                    <a:latin typeface="Times" charset="0"/>
                    <a:ea typeface="ＭＳ Ｐゴシック" charset="0"/>
                  </a:rPr>
                  <a:t>p</a:t>
                </a:r>
                <a:r>
                  <a:rPr lang="en-US" sz="1800">
                    <a:latin typeface="Times" charset="0"/>
                    <a:ea typeface="ＭＳ Ｐゴシック" charset="0"/>
                  </a:rPr>
                  <a:t> </a:t>
                </a:r>
                <a:r>
                  <a:rPr lang="en-US" sz="1800" i="1">
                    <a:latin typeface="Times" charset="0"/>
                    <a:ea typeface="ＭＳ Ｐゴシック" charset="0"/>
                  </a:rPr>
                  <a:t>L</a:t>
                </a:r>
                <a:r>
                  <a:rPr lang="en-US" sz="1800" baseline="-25000">
                    <a:latin typeface="Times" charset="0"/>
                    <a:ea typeface="ＭＳ Ｐゴシック" charset="0"/>
                  </a:rPr>
                  <a:t>2</a:t>
                </a:r>
                <a:endParaRPr lang="en-US" sz="1800">
                  <a:latin typeface="Times" charset="0"/>
                  <a:ea typeface="ＭＳ Ｐゴシック" charset="0"/>
                </a:endParaRPr>
              </a:p>
            </p:txBody>
          </p:sp>
          <p:sp>
            <p:nvSpPr>
              <p:cNvPr id="140322" name="Text Box 34"/>
              <p:cNvSpPr txBox="1">
                <a:spLocks noChangeArrowheads="1"/>
              </p:cNvSpPr>
              <p:nvPr/>
            </p:nvSpPr>
            <p:spPr bwMode="auto">
              <a:xfrm>
                <a:off x="3187" y="1199"/>
                <a:ext cx="460" cy="4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Fermi</a:t>
                </a:r>
              </a:p>
              <a:p>
                <a:pPr>
                  <a:defRPr/>
                </a:pPr>
                <a:r>
                  <a:rPr lang="en-US" sz="1800">
                    <a:latin typeface="Times" charset="0"/>
                    <a:ea typeface="ＭＳ Ｐゴシック" charset="0"/>
                  </a:rPr>
                  <a:t>Level</a:t>
                </a:r>
              </a:p>
            </p:txBody>
          </p:sp>
          <p:grpSp>
            <p:nvGrpSpPr>
              <p:cNvPr id="110627" name="Group 35"/>
              <p:cNvGrpSpPr>
                <a:grpSpLocks/>
              </p:cNvGrpSpPr>
              <p:nvPr/>
            </p:nvGrpSpPr>
            <p:grpSpPr bwMode="auto">
              <a:xfrm>
                <a:off x="3743" y="1535"/>
                <a:ext cx="1107" cy="1920"/>
                <a:chOff x="1056" y="1536"/>
                <a:chExt cx="1107" cy="1920"/>
              </a:xfrm>
            </p:grpSpPr>
            <p:sp>
              <p:nvSpPr>
                <p:cNvPr id="140324" name="Line 36"/>
                <p:cNvSpPr>
                  <a:spLocks noChangeShapeType="1"/>
                </p:cNvSpPr>
                <p:nvPr/>
              </p:nvSpPr>
              <p:spPr bwMode="auto">
                <a:xfrm>
                  <a:off x="1056" y="1536"/>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25" name="Line 37"/>
                <p:cNvSpPr>
                  <a:spLocks noChangeShapeType="1"/>
                </p:cNvSpPr>
                <p:nvPr/>
              </p:nvSpPr>
              <p:spPr bwMode="auto">
                <a:xfrm>
                  <a:off x="1057" y="1632"/>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26" name="Line 38"/>
                <p:cNvSpPr>
                  <a:spLocks noChangeShapeType="1"/>
                </p:cNvSpPr>
                <p:nvPr/>
              </p:nvSpPr>
              <p:spPr bwMode="auto">
                <a:xfrm>
                  <a:off x="1059" y="2112"/>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27" name="Line 39"/>
                <p:cNvSpPr>
                  <a:spLocks noChangeShapeType="1"/>
                </p:cNvSpPr>
                <p:nvPr/>
              </p:nvSpPr>
              <p:spPr bwMode="auto">
                <a:xfrm>
                  <a:off x="1056" y="1862"/>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28" name="Line 40"/>
                <p:cNvSpPr>
                  <a:spLocks noChangeShapeType="1"/>
                </p:cNvSpPr>
                <p:nvPr/>
              </p:nvSpPr>
              <p:spPr bwMode="auto">
                <a:xfrm>
                  <a:off x="1056" y="2736"/>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29" name="Line 41"/>
                <p:cNvSpPr>
                  <a:spLocks noChangeShapeType="1"/>
                </p:cNvSpPr>
                <p:nvPr/>
              </p:nvSpPr>
              <p:spPr bwMode="auto">
                <a:xfrm>
                  <a:off x="1056" y="2880"/>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30" name="Line 42"/>
                <p:cNvSpPr>
                  <a:spLocks noChangeShapeType="1"/>
                </p:cNvSpPr>
                <p:nvPr/>
              </p:nvSpPr>
              <p:spPr bwMode="auto">
                <a:xfrm>
                  <a:off x="1056" y="3024"/>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31" name="Line 43"/>
                <p:cNvSpPr>
                  <a:spLocks noChangeShapeType="1"/>
                </p:cNvSpPr>
                <p:nvPr/>
              </p:nvSpPr>
              <p:spPr bwMode="auto">
                <a:xfrm>
                  <a:off x="1056" y="3456"/>
                  <a:ext cx="1104"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grpSp>
          <p:grpSp>
            <p:nvGrpSpPr>
              <p:cNvPr id="110628" name="Group 44"/>
              <p:cNvGrpSpPr>
                <a:grpSpLocks/>
              </p:cNvGrpSpPr>
              <p:nvPr/>
            </p:nvGrpSpPr>
            <p:grpSpPr bwMode="auto">
              <a:xfrm>
                <a:off x="3839" y="1555"/>
                <a:ext cx="144" cy="1384"/>
                <a:chOff x="1152" y="1564"/>
                <a:chExt cx="144" cy="1384"/>
              </a:xfrm>
            </p:grpSpPr>
            <p:sp>
              <p:nvSpPr>
                <p:cNvPr id="140333" name="Oval 45"/>
                <p:cNvSpPr>
                  <a:spLocks noChangeArrowheads="1"/>
                </p:cNvSpPr>
                <p:nvPr/>
              </p:nvSpPr>
              <p:spPr bwMode="auto">
                <a:xfrm>
                  <a:off x="1152" y="1564"/>
                  <a:ext cx="144" cy="144"/>
                </a:xfrm>
                <a:prstGeom prst="ellipse">
                  <a:avLst/>
                </a:prstGeom>
                <a:solidFill>
                  <a:srgbClr val="00CC00"/>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34" name="Oval 46"/>
                <p:cNvSpPr>
                  <a:spLocks noChangeArrowheads="1"/>
                </p:cNvSpPr>
                <p:nvPr/>
              </p:nvSpPr>
              <p:spPr bwMode="auto">
                <a:xfrm>
                  <a:off x="1152" y="2804"/>
                  <a:ext cx="144" cy="144"/>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40335" name="Line 47"/>
                <p:cNvSpPr>
                  <a:spLocks noChangeShapeType="1"/>
                </p:cNvSpPr>
                <p:nvPr/>
              </p:nvSpPr>
              <p:spPr bwMode="auto">
                <a:xfrm>
                  <a:off x="1220" y="1705"/>
                  <a:ext cx="0" cy="1127"/>
                </a:xfrm>
                <a:prstGeom prst="line">
                  <a:avLst/>
                </a:prstGeom>
                <a:noFill/>
                <a:ln w="38100">
                  <a:solidFill>
                    <a:srgbClr val="00CC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grpSp>
          <p:grpSp>
            <p:nvGrpSpPr>
              <p:cNvPr id="110629" name="Group 48"/>
              <p:cNvGrpSpPr>
                <a:grpSpLocks/>
              </p:cNvGrpSpPr>
              <p:nvPr/>
            </p:nvGrpSpPr>
            <p:grpSpPr bwMode="auto">
              <a:xfrm rot="-2509211">
                <a:off x="3926" y="2639"/>
                <a:ext cx="480" cy="96"/>
                <a:chOff x="2352" y="3120"/>
                <a:chExt cx="480" cy="96"/>
              </a:xfrm>
            </p:grpSpPr>
            <p:sp>
              <p:nvSpPr>
                <p:cNvPr id="140337" name="AutoShape 49"/>
                <p:cNvSpPr>
                  <a:spLocks noChangeArrowheads="1"/>
                </p:cNvSpPr>
                <p:nvPr/>
              </p:nvSpPr>
              <p:spPr bwMode="auto">
                <a:xfrm>
                  <a:off x="2351" y="3119"/>
                  <a:ext cx="96" cy="96"/>
                </a:xfrm>
                <a:custGeom>
                  <a:avLst/>
                  <a:gdLst>
                    <a:gd name="T0" fmla="*/ 48 w 21600"/>
                    <a:gd name="T1" fmla="*/ 0 h 21600"/>
                    <a:gd name="T2" fmla="*/ 12 w 21600"/>
                    <a:gd name="T3" fmla="*/ 48 h 21600"/>
                    <a:gd name="T4" fmla="*/ 48 w 21600"/>
                    <a:gd name="T5" fmla="*/ 24 h 21600"/>
                    <a:gd name="T6" fmla="*/ 84 w 21600"/>
                    <a:gd name="T7" fmla="*/ 48 h 21600"/>
                    <a:gd name="T8" fmla="*/ 0 60000 65536"/>
                    <a:gd name="T9" fmla="*/ 0 60000 65536"/>
                    <a:gd name="T10" fmla="*/ 0 60000 65536"/>
                    <a:gd name="T11" fmla="*/ 0 60000 65536"/>
                    <a:gd name="T12" fmla="*/ 0 w 21600"/>
                    <a:gd name="T13" fmla="*/ 0 h 21600"/>
                    <a:gd name="T14" fmla="*/ 21600 w 21600"/>
                    <a:gd name="T15" fmla="*/ 7650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lnTo>
                        <a:pt x="5400" y="10800"/>
                      </a:lnTo>
                      <a:close/>
                    </a:path>
                  </a:pathLst>
                </a:cu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endParaRPr lang="it-IT"/>
                </a:p>
              </p:txBody>
            </p:sp>
            <p:sp>
              <p:nvSpPr>
                <p:cNvPr id="140338" name="AutoShape 50"/>
                <p:cNvSpPr>
                  <a:spLocks noChangeArrowheads="1"/>
                </p:cNvSpPr>
                <p:nvPr/>
              </p:nvSpPr>
              <p:spPr bwMode="auto">
                <a:xfrm>
                  <a:off x="2496" y="3120"/>
                  <a:ext cx="96" cy="96"/>
                </a:xfrm>
                <a:custGeom>
                  <a:avLst/>
                  <a:gdLst>
                    <a:gd name="T0" fmla="*/ 48 w 21600"/>
                    <a:gd name="T1" fmla="*/ 0 h 21600"/>
                    <a:gd name="T2" fmla="*/ 12 w 21600"/>
                    <a:gd name="T3" fmla="*/ 48 h 21600"/>
                    <a:gd name="T4" fmla="*/ 48 w 21600"/>
                    <a:gd name="T5" fmla="*/ 24 h 21600"/>
                    <a:gd name="T6" fmla="*/ 84 w 21600"/>
                    <a:gd name="T7" fmla="*/ 48 h 21600"/>
                    <a:gd name="T8" fmla="*/ 0 60000 65536"/>
                    <a:gd name="T9" fmla="*/ 0 60000 65536"/>
                    <a:gd name="T10" fmla="*/ 0 60000 65536"/>
                    <a:gd name="T11" fmla="*/ 0 60000 65536"/>
                    <a:gd name="T12" fmla="*/ 0 w 21600"/>
                    <a:gd name="T13" fmla="*/ 0 h 21600"/>
                    <a:gd name="T14" fmla="*/ 21600 w 21600"/>
                    <a:gd name="T15" fmla="*/ 7650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lnTo>
                        <a:pt x="5400" y="10800"/>
                      </a:lnTo>
                      <a:close/>
                    </a:path>
                  </a:pathLst>
                </a:cu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endParaRPr lang="it-IT"/>
                </a:p>
              </p:txBody>
            </p:sp>
            <p:sp>
              <p:nvSpPr>
                <p:cNvPr id="140339" name="AutoShape 51"/>
                <p:cNvSpPr>
                  <a:spLocks noChangeArrowheads="1"/>
                </p:cNvSpPr>
                <p:nvPr/>
              </p:nvSpPr>
              <p:spPr bwMode="auto">
                <a:xfrm>
                  <a:off x="2640" y="3119"/>
                  <a:ext cx="96" cy="96"/>
                </a:xfrm>
                <a:custGeom>
                  <a:avLst/>
                  <a:gdLst>
                    <a:gd name="T0" fmla="*/ 48 w 21600"/>
                    <a:gd name="T1" fmla="*/ 0 h 21600"/>
                    <a:gd name="T2" fmla="*/ 12 w 21600"/>
                    <a:gd name="T3" fmla="*/ 48 h 21600"/>
                    <a:gd name="T4" fmla="*/ 48 w 21600"/>
                    <a:gd name="T5" fmla="*/ 24 h 21600"/>
                    <a:gd name="T6" fmla="*/ 84 w 21600"/>
                    <a:gd name="T7" fmla="*/ 48 h 21600"/>
                    <a:gd name="T8" fmla="*/ 0 60000 65536"/>
                    <a:gd name="T9" fmla="*/ 0 60000 65536"/>
                    <a:gd name="T10" fmla="*/ 0 60000 65536"/>
                    <a:gd name="T11" fmla="*/ 0 60000 65536"/>
                    <a:gd name="T12" fmla="*/ 0 w 21600"/>
                    <a:gd name="T13" fmla="*/ 0 h 21600"/>
                    <a:gd name="T14" fmla="*/ 21600 w 21600"/>
                    <a:gd name="T15" fmla="*/ 7650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lnTo>
                        <a:pt x="5400" y="10800"/>
                      </a:lnTo>
                      <a:close/>
                    </a:path>
                  </a:pathLst>
                </a:cu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endParaRPr lang="it-IT"/>
                </a:p>
              </p:txBody>
            </p:sp>
            <p:sp>
              <p:nvSpPr>
                <p:cNvPr id="140340" name="AutoShape 52"/>
                <p:cNvSpPr>
                  <a:spLocks noChangeArrowheads="1"/>
                </p:cNvSpPr>
                <p:nvPr/>
              </p:nvSpPr>
              <p:spPr bwMode="auto">
                <a:xfrm flipV="1">
                  <a:off x="2572" y="3119"/>
                  <a:ext cx="96" cy="96"/>
                </a:xfrm>
                <a:custGeom>
                  <a:avLst/>
                  <a:gdLst>
                    <a:gd name="T0" fmla="*/ 48 w 21600"/>
                    <a:gd name="T1" fmla="*/ 0 h 21600"/>
                    <a:gd name="T2" fmla="*/ 12 w 21600"/>
                    <a:gd name="T3" fmla="*/ 48 h 21600"/>
                    <a:gd name="T4" fmla="*/ 48 w 21600"/>
                    <a:gd name="T5" fmla="*/ 24 h 21600"/>
                    <a:gd name="T6" fmla="*/ 84 w 21600"/>
                    <a:gd name="T7" fmla="*/ 48 h 21600"/>
                    <a:gd name="T8" fmla="*/ 0 60000 65536"/>
                    <a:gd name="T9" fmla="*/ 0 60000 65536"/>
                    <a:gd name="T10" fmla="*/ 0 60000 65536"/>
                    <a:gd name="T11" fmla="*/ 0 60000 65536"/>
                    <a:gd name="T12" fmla="*/ 0 w 21600"/>
                    <a:gd name="T13" fmla="*/ 0 h 21600"/>
                    <a:gd name="T14" fmla="*/ 21600 w 21600"/>
                    <a:gd name="T15" fmla="*/ 7650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lnTo>
                        <a:pt x="5400" y="10800"/>
                      </a:lnTo>
                      <a:close/>
                    </a:path>
                  </a:pathLst>
                </a:cu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endParaRPr lang="it-IT"/>
                </a:p>
              </p:txBody>
            </p:sp>
            <p:sp>
              <p:nvSpPr>
                <p:cNvPr id="140341" name="AutoShape 53"/>
                <p:cNvSpPr>
                  <a:spLocks noChangeArrowheads="1"/>
                </p:cNvSpPr>
                <p:nvPr/>
              </p:nvSpPr>
              <p:spPr bwMode="auto">
                <a:xfrm flipV="1">
                  <a:off x="2426" y="3119"/>
                  <a:ext cx="96" cy="96"/>
                </a:xfrm>
                <a:custGeom>
                  <a:avLst/>
                  <a:gdLst>
                    <a:gd name="T0" fmla="*/ 48 w 21600"/>
                    <a:gd name="T1" fmla="*/ 0 h 21600"/>
                    <a:gd name="T2" fmla="*/ 12 w 21600"/>
                    <a:gd name="T3" fmla="*/ 48 h 21600"/>
                    <a:gd name="T4" fmla="*/ 48 w 21600"/>
                    <a:gd name="T5" fmla="*/ 24 h 21600"/>
                    <a:gd name="T6" fmla="*/ 84 w 21600"/>
                    <a:gd name="T7" fmla="*/ 48 h 21600"/>
                    <a:gd name="T8" fmla="*/ 0 60000 65536"/>
                    <a:gd name="T9" fmla="*/ 0 60000 65536"/>
                    <a:gd name="T10" fmla="*/ 0 60000 65536"/>
                    <a:gd name="T11" fmla="*/ 0 60000 65536"/>
                    <a:gd name="T12" fmla="*/ 0 w 21600"/>
                    <a:gd name="T13" fmla="*/ 0 h 21600"/>
                    <a:gd name="T14" fmla="*/ 21600 w 21600"/>
                    <a:gd name="T15" fmla="*/ 7650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400"/>
                        <a:pt x="16199" y="7817"/>
                        <a:pt x="16199" y="10799"/>
                      </a:cubicBezTo>
                      <a:lnTo>
                        <a:pt x="21600" y="10800"/>
                      </a:lnTo>
                      <a:cubicBezTo>
                        <a:pt x="21600" y="4835"/>
                        <a:pt x="16764" y="0"/>
                        <a:pt x="10800" y="0"/>
                      </a:cubicBezTo>
                      <a:cubicBezTo>
                        <a:pt x="4835" y="0"/>
                        <a:pt x="0" y="4835"/>
                        <a:pt x="0" y="10800"/>
                      </a:cubicBezTo>
                      <a:lnTo>
                        <a:pt x="5400" y="10800"/>
                      </a:lnTo>
                      <a:close/>
                    </a:path>
                  </a:pathLst>
                </a:cu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endParaRPr lang="it-IT"/>
                </a:p>
              </p:txBody>
            </p:sp>
            <p:sp>
              <p:nvSpPr>
                <p:cNvPr id="140342" name="Line 54"/>
                <p:cNvSpPr>
                  <a:spLocks noChangeShapeType="1"/>
                </p:cNvSpPr>
                <p:nvPr/>
              </p:nvSpPr>
              <p:spPr bwMode="auto">
                <a:xfrm>
                  <a:off x="2736" y="3159"/>
                  <a:ext cx="96" cy="0"/>
                </a:xfrm>
                <a:prstGeom prst="line">
                  <a:avLst/>
                </a:prstGeom>
                <a:noFill/>
                <a:ln w="28575">
                  <a:solidFill>
                    <a:schemeClr val="accent2"/>
                  </a:solidFill>
                  <a:round/>
                  <a:headEnd/>
                  <a:tailEnd type="stealth"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grpSp>
          <p:sp>
            <p:nvSpPr>
              <p:cNvPr id="140343" name="Text Box 55"/>
              <p:cNvSpPr txBox="1">
                <a:spLocks noChangeArrowheads="1"/>
              </p:cNvSpPr>
              <p:nvPr/>
            </p:nvSpPr>
            <p:spPr bwMode="auto">
              <a:xfrm>
                <a:off x="4165" y="2290"/>
                <a:ext cx="621" cy="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000" b="1">
                    <a:latin typeface="Comic Sans MS" charset="0"/>
                    <a:ea typeface="ＭＳ Ｐゴシック" charset="0"/>
                  </a:rPr>
                  <a:t>Photon</a:t>
                </a:r>
              </a:p>
            </p:txBody>
          </p:sp>
          <p:sp>
            <p:nvSpPr>
              <p:cNvPr id="140344" name="Text Box 56"/>
              <p:cNvSpPr txBox="1">
                <a:spLocks noChangeArrowheads="1"/>
              </p:cNvSpPr>
              <p:nvPr/>
            </p:nvSpPr>
            <p:spPr bwMode="auto">
              <a:xfrm>
                <a:off x="3119" y="1503"/>
                <a:ext cx="536"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3</a:t>
                </a:r>
                <a:r>
                  <a:rPr lang="en-US" sz="1800" i="1">
                    <a:latin typeface="Times" charset="0"/>
                    <a:ea typeface="ＭＳ Ｐゴシック" charset="0"/>
                  </a:rPr>
                  <a:t>d</a:t>
                </a:r>
                <a:r>
                  <a:rPr lang="en-US" sz="1800">
                    <a:latin typeface="Times" charset="0"/>
                    <a:ea typeface="ＭＳ Ｐゴシック" charset="0"/>
                  </a:rPr>
                  <a:t> </a:t>
                </a:r>
                <a:r>
                  <a:rPr lang="en-US" sz="1800" i="1">
                    <a:latin typeface="Times" charset="0"/>
                    <a:ea typeface="ＭＳ Ｐゴシック" charset="0"/>
                  </a:rPr>
                  <a:t>M</a:t>
                </a:r>
                <a:r>
                  <a:rPr lang="en-US" sz="1800" baseline="-25000">
                    <a:latin typeface="Times" charset="0"/>
                    <a:ea typeface="ＭＳ Ｐゴシック" charset="0"/>
                  </a:rPr>
                  <a:t>4,5</a:t>
                </a:r>
                <a:endParaRPr lang="en-US" sz="1800">
                  <a:latin typeface="Times" charset="0"/>
                  <a:ea typeface="ＭＳ Ｐゴシック" charset="0"/>
                </a:endParaRPr>
              </a:p>
            </p:txBody>
          </p:sp>
          <p:sp>
            <p:nvSpPr>
              <p:cNvPr id="140345" name="Text Box 57"/>
              <p:cNvSpPr txBox="1">
                <a:spLocks noChangeArrowheads="1"/>
              </p:cNvSpPr>
              <p:nvPr/>
            </p:nvSpPr>
            <p:spPr bwMode="auto">
              <a:xfrm>
                <a:off x="3119" y="1743"/>
                <a:ext cx="536"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3</a:t>
                </a:r>
                <a:r>
                  <a:rPr lang="en-US" sz="1800" i="1">
                    <a:latin typeface="Times" charset="0"/>
                    <a:ea typeface="ＭＳ Ｐゴシック" charset="0"/>
                  </a:rPr>
                  <a:t>p</a:t>
                </a:r>
                <a:r>
                  <a:rPr lang="en-US" sz="1800">
                    <a:latin typeface="Times" charset="0"/>
                    <a:ea typeface="ＭＳ Ｐゴシック" charset="0"/>
                  </a:rPr>
                  <a:t> </a:t>
                </a:r>
                <a:r>
                  <a:rPr lang="en-US" sz="1800" i="1">
                    <a:latin typeface="Times" charset="0"/>
                    <a:ea typeface="ＭＳ Ｐゴシック" charset="0"/>
                  </a:rPr>
                  <a:t>M</a:t>
                </a:r>
                <a:r>
                  <a:rPr lang="en-US" sz="1800" baseline="-25000">
                    <a:latin typeface="Times" charset="0"/>
                    <a:ea typeface="ＭＳ Ｐゴシック" charset="0"/>
                  </a:rPr>
                  <a:t>2,3</a:t>
                </a:r>
                <a:endParaRPr lang="en-US" sz="1800">
                  <a:latin typeface="Times" charset="0"/>
                  <a:ea typeface="ＭＳ Ｐゴシック" charset="0"/>
                </a:endParaRPr>
              </a:p>
            </p:txBody>
          </p:sp>
        </p:grpSp>
      </p:grpSp>
      <p:sp>
        <p:nvSpPr>
          <p:cNvPr id="110594" name="Text Box 58"/>
          <p:cNvSpPr txBox="1">
            <a:spLocks noChangeArrowheads="1"/>
          </p:cNvSpPr>
          <p:nvPr/>
        </p:nvSpPr>
        <p:spPr bwMode="auto">
          <a:xfrm>
            <a:off x="676275" y="6096000"/>
            <a:ext cx="78581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a:t>Auger is a two hole process: correlation effects important</a:t>
            </a:r>
          </a:p>
        </p:txBody>
      </p:sp>
    </p:spTree>
    <p:extLst>
      <p:ext uri="{BB962C8B-B14F-4D97-AF65-F5344CB8AC3E}">
        <p14:creationId xmlns:p14="http://schemas.microsoft.com/office/powerpoint/2010/main" val="79489210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3"/>
          <p:cNvSpPr>
            <a:spLocks noGrp="1" noChangeArrowheads="1"/>
          </p:cNvSpPr>
          <p:nvPr>
            <p:ph type="title"/>
          </p:nvPr>
        </p:nvSpPr>
        <p:spPr>
          <a:xfrm>
            <a:off x="1371600" y="457200"/>
            <a:ext cx="6324600" cy="1143000"/>
          </a:xfrm>
          <a:noFill/>
        </p:spPr>
        <p:txBody>
          <a:bodyPr anchor="b"/>
          <a:lstStyle/>
          <a:p>
            <a:pPr eaLnBrk="1" hangingPunct="1"/>
            <a:r>
              <a:rPr lang="en-US" altLang="it-IT" sz="2800" b="1" i="1" smtClean="0"/>
              <a:t>Relative Probabilities of Relaxation of a K Shell Core Hole</a:t>
            </a:r>
            <a:endParaRPr lang="en-US" altLang="it-IT" smtClean="0"/>
          </a:p>
        </p:txBody>
      </p:sp>
      <p:graphicFrame>
        <p:nvGraphicFramePr>
          <p:cNvPr id="108546" name="Object 4"/>
          <p:cNvGraphicFramePr>
            <a:graphicFrameLocks noChangeAspect="1"/>
          </p:cNvGraphicFramePr>
          <p:nvPr/>
        </p:nvGraphicFramePr>
        <p:xfrm>
          <a:off x="890588" y="1981200"/>
          <a:ext cx="7362825" cy="4114800"/>
        </p:xfrm>
        <a:graphic>
          <a:graphicData uri="http://schemas.openxmlformats.org/presentationml/2006/ole">
            <mc:AlternateContent xmlns:mc="http://schemas.openxmlformats.org/markup-compatibility/2006">
              <mc:Choice xmlns:v="urn:schemas-microsoft-com:vml" Requires="v">
                <p:oleObj spid="_x0000_s147489" name="CorelDRAW" r:id="rId4" imgW="7305120" imgH="4077360" progId="CorelDraw.Graphic.7">
                  <p:embed/>
                </p:oleObj>
              </mc:Choice>
              <mc:Fallback>
                <p:oleObj name="CorelDRAW" r:id="rId4" imgW="7305120" imgH="4077360" progId="CorelDraw.Graphic.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0588" y="1981200"/>
                        <a:ext cx="7362825"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38245" name="Text Box 5"/>
          <p:cNvSpPr txBox="1">
            <a:spLocks noChangeArrowheads="1"/>
          </p:cNvSpPr>
          <p:nvPr/>
        </p:nvSpPr>
        <p:spPr bwMode="auto">
          <a:xfrm>
            <a:off x="6096000" y="2362200"/>
            <a:ext cx="2667000" cy="1917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i="1">
                <a:latin typeface="Arial" charset="0"/>
                <a:ea typeface="ＭＳ Ｐゴシック" charset="0"/>
              </a:rPr>
              <a:t>  </a:t>
            </a:r>
            <a:r>
              <a:rPr lang="en-US" b="1" i="1">
                <a:effectLst>
                  <a:outerShdw blurRad="38100" dist="38100" dir="2700000" algn="tl">
                    <a:srgbClr val="DDDDDD"/>
                  </a:outerShdw>
                </a:effectLst>
                <a:latin typeface="Times New Roman" charset="0"/>
                <a:ea typeface="ＭＳ Ｐゴシック" charset="0"/>
              </a:rPr>
              <a:t>Note: The light elements have a low cross section for X-ray emission.</a:t>
            </a:r>
            <a:r>
              <a:rPr lang="en-US" i="1">
                <a:latin typeface="Arial" charset="0"/>
                <a:ea typeface="ＭＳ Ｐゴシック" charset="0"/>
              </a:rPr>
              <a:t> </a:t>
            </a:r>
          </a:p>
        </p:txBody>
      </p:sp>
      <p:sp>
        <p:nvSpPr>
          <p:cNvPr id="138246" name="Text Box 6"/>
          <p:cNvSpPr txBox="1">
            <a:spLocks noChangeArrowheads="1"/>
          </p:cNvSpPr>
          <p:nvPr/>
        </p:nvSpPr>
        <p:spPr bwMode="auto">
          <a:xfrm>
            <a:off x="1600200" y="2286000"/>
            <a:ext cx="1920875" cy="581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a:defRPr/>
            </a:pPr>
            <a:r>
              <a:rPr lang="en-US" sz="1600" b="1" i="1">
                <a:effectLst>
                  <a:outerShdw blurRad="38100" dist="38100" dir="2700000" algn="tl">
                    <a:srgbClr val="DDDDDD"/>
                  </a:outerShdw>
                </a:effectLst>
                <a:latin typeface="Arial" charset="0"/>
                <a:ea typeface="ＭＳ Ｐゴシック" charset="0"/>
              </a:rPr>
              <a:t>Auger  Electron Emission</a:t>
            </a:r>
            <a:endParaRPr lang="en-US" i="1">
              <a:latin typeface="Arial" charset="0"/>
              <a:ea typeface="ＭＳ Ｐゴシック" charset="0"/>
            </a:endParaRPr>
          </a:p>
        </p:txBody>
      </p:sp>
      <p:sp>
        <p:nvSpPr>
          <p:cNvPr id="138247" name="Text Box 7"/>
          <p:cNvSpPr txBox="1">
            <a:spLocks noChangeArrowheads="1"/>
          </p:cNvSpPr>
          <p:nvPr/>
        </p:nvSpPr>
        <p:spPr bwMode="auto">
          <a:xfrm>
            <a:off x="1524000" y="4343400"/>
            <a:ext cx="1920875" cy="581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a:defRPr/>
            </a:pPr>
            <a:r>
              <a:rPr lang="en-US" sz="1600" b="1" i="1">
                <a:effectLst>
                  <a:outerShdw blurRad="38100" dist="38100" dir="2700000" algn="tl">
                    <a:srgbClr val="DDDDDD"/>
                  </a:outerShdw>
                </a:effectLst>
                <a:latin typeface="Arial" charset="0"/>
                <a:ea typeface="ＭＳ Ｐゴシック" charset="0"/>
              </a:rPr>
              <a:t>X-ray Photon Emission</a:t>
            </a:r>
            <a:endParaRPr lang="en-US" i="1">
              <a:latin typeface="Arial" charset="0"/>
              <a:ea typeface="ＭＳ Ｐゴシック" charset="0"/>
            </a:endParaRPr>
          </a:p>
        </p:txBody>
      </p:sp>
    </p:spTree>
    <p:extLst>
      <p:ext uri="{BB962C8B-B14F-4D97-AF65-F5344CB8AC3E}">
        <p14:creationId xmlns:p14="http://schemas.microsoft.com/office/powerpoint/2010/main" val="10488785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a:off x="3429000" y="0"/>
            <a:ext cx="2351862"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a:latin typeface="Times" panose="02020603050405020304" pitchFamily="18" charset="0"/>
                <a:ea typeface="ＭＳ Ｐゴシック" charset="0"/>
                <a:cs typeface="Times" panose="02020603050405020304" pitchFamily="18" charset="0"/>
              </a:rPr>
              <a:t>Nomenclature</a:t>
            </a:r>
          </a:p>
        </p:txBody>
      </p:sp>
      <p:sp>
        <p:nvSpPr>
          <p:cNvPr id="142339" name="Text Box 3"/>
          <p:cNvSpPr txBox="1">
            <a:spLocks noChangeArrowheads="1"/>
          </p:cNvSpPr>
          <p:nvPr/>
        </p:nvSpPr>
        <p:spPr bwMode="auto">
          <a:xfrm>
            <a:off x="76200" y="685800"/>
            <a:ext cx="7010400" cy="36933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1800" b="1" i="1" dirty="0">
                <a:solidFill>
                  <a:srgbClr val="FF0000"/>
                </a:solidFill>
                <a:latin typeface="Times" panose="02020603050405020304" pitchFamily="18" charset="0"/>
                <a:ea typeface="ＭＳ Ｐゴシック" charset="0"/>
                <a:cs typeface="Times" panose="02020603050405020304" pitchFamily="18" charset="0"/>
              </a:rPr>
              <a:t>KL</a:t>
            </a:r>
            <a:r>
              <a:rPr lang="en-US" sz="1800" b="1" baseline="-25000" dirty="0">
                <a:solidFill>
                  <a:srgbClr val="FF0000"/>
                </a:solidFill>
                <a:latin typeface="Times" panose="02020603050405020304" pitchFamily="18" charset="0"/>
                <a:ea typeface="ＭＳ Ｐゴシック" charset="0"/>
                <a:cs typeface="Times" panose="02020603050405020304" pitchFamily="18" charset="0"/>
              </a:rPr>
              <a:t>1</a:t>
            </a:r>
            <a:r>
              <a:rPr lang="en-US" sz="1800" b="1" i="1" dirty="0">
                <a:solidFill>
                  <a:srgbClr val="FF0000"/>
                </a:solidFill>
                <a:latin typeface="Times" panose="02020603050405020304" pitchFamily="18" charset="0"/>
                <a:ea typeface="ＭＳ Ｐゴシック" charset="0"/>
                <a:cs typeface="Times" panose="02020603050405020304" pitchFamily="18" charset="0"/>
              </a:rPr>
              <a:t>L</a:t>
            </a:r>
            <a:r>
              <a:rPr lang="en-US" sz="1800" b="1" baseline="-25000" dirty="0">
                <a:solidFill>
                  <a:srgbClr val="FF0000"/>
                </a:solidFill>
                <a:latin typeface="Times" panose="02020603050405020304" pitchFamily="18" charset="0"/>
                <a:ea typeface="ＭＳ Ｐゴシック" charset="0"/>
                <a:cs typeface="Times" panose="02020603050405020304" pitchFamily="18" charset="0"/>
              </a:rPr>
              <a:t>2</a:t>
            </a:r>
            <a:r>
              <a:rPr lang="en-US" sz="1800" dirty="0">
                <a:latin typeface="Times" panose="02020603050405020304" pitchFamily="18" charset="0"/>
                <a:ea typeface="ＭＳ Ｐゴシック" charset="0"/>
                <a:cs typeface="Times" panose="02020603050405020304" pitchFamily="18" charset="0"/>
              </a:rPr>
              <a:t>		</a:t>
            </a:r>
            <a:r>
              <a:rPr lang="en-US" sz="1800" b="1" dirty="0">
                <a:latin typeface="Times" panose="02020603050405020304" pitchFamily="18" charset="0"/>
                <a:ea typeface="ＭＳ Ｐゴシック" charset="0"/>
                <a:cs typeface="Times" panose="02020603050405020304" pitchFamily="18" charset="0"/>
              </a:rPr>
              <a:t>Auger Process</a:t>
            </a:r>
            <a:endParaRPr lang="en-US" sz="1800" dirty="0">
              <a:latin typeface="Times" panose="02020603050405020304" pitchFamily="18" charset="0"/>
              <a:ea typeface="ＭＳ Ｐゴシック" charset="0"/>
              <a:cs typeface="Times" panose="02020603050405020304" pitchFamily="18" charset="0"/>
            </a:endParaRPr>
          </a:p>
          <a:p>
            <a:pPr>
              <a:defRPr/>
            </a:pPr>
            <a:endParaRPr lang="en-US" sz="1800" dirty="0">
              <a:latin typeface="Times" panose="02020603050405020304" pitchFamily="18" charset="0"/>
              <a:ea typeface="ＭＳ Ｐゴシック" charset="0"/>
              <a:cs typeface="Times" panose="02020603050405020304" pitchFamily="18" charset="0"/>
            </a:endParaRPr>
          </a:p>
          <a:p>
            <a:pPr>
              <a:defRPr/>
            </a:pPr>
            <a:r>
              <a:rPr lang="en-US" sz="1800" b="1" i="1" dirty="0">
                <a:solidFill>
                  <a:srgbClr val="FF0000"/>
                </a:solidFill>
                <a:latin typeface="Times" panose="02020603050405020304" pitchFamily="18" charset="0"/>
                <a:ea typeface="ＭＳ Ｐゴシック" charset="0"/>
                <a:cs typeface="Times" panose="02020603050405020304" pitchFamily="18" charset="0"/>
              </a:rPr>
              <a:t>L</a:t>
            </a:r>
            <a:r>
              <a:rPr lang="en-US" sz="1800" b="1" baseline="-25000" dirty="0">
                <a:solidFill>
                  <a:srgbClr val="FF0000"/>
                </a:solidFill>
                <a:latin typeface="Times" panose="02020603050405020304" pitchFamily="18" charset="0"/>
                <a:ea typeface="ＭＳ Ｐゴシック" charset="0"/>
                <a:cs typeface="Times" panose="02020603050405020304" pitchFamily="18" charset="0"/>
              </a:rPr>
              <a:t>1</a:t>
            </a:r>
            <a:r>
              <a:rPr lang="en-US" sz="1800" b="1" i="1" dirty="0">
                <a:solidFill>
                  <a:srgbClr val="FF0000"/>
                </a:solidFill>
                <a:latin typeface="Times" panose="02020603050405020304" pitchFamily="18" charset="0"/>
                <a:ea typeface="ＭＳ Ｐゴシック" charset="0"/>
                <a:cs typeface="Times" panose="02020603050405020304" pitchFamily="18" charset="0"/>
              </a:rPr>
              <a:t>L</a:t>
            </a:r>
            <a:r>
              <a:rPr lang="en-US" sz="1800" b="1" baseline="-25000" dirty="0">
                <a:solidFill>
                  <a:srgbClr val="FF0000"/>
                </a:solidFill>
                <a:latin typeface="Times" panose="02020603050405020304" pitchFamily="18" charset="0"/>
                <a:ea typeface="ＭＳ Ｐゴシック" charset="0"/>
                <a:cs typeface="Times" panose="02020603050405020304" pitchFamily="18" charset="0"/>
              </a:rPr>
              <a:t>2</a:t>
            </a:r>
            <a:r>
              <a:rPr lang="en-US" sz="1800" b="1" i="1" dirty="0">
                <a:solidFill>
                  <a:srgbClr val="FF0000"/>
                </a:solidFill>
                <a:latin typeface="Times" panose="02020603050405020304" pitchFamily="18" charset="0"/>
                <a:ea typeface="ＭＳ Ｐゴシック" charset="0"/>
                <a:cs typeface="Times" panose="02020603050405020304" pitchFamily="18" charset="0"/>
              </a:rPr>
              <a:t>M</a:t>
            </a:r>
            <a:r>
              <a:rPr lang="en-US" sz="1800" b="1" baseline="-25000" dirty="0">
                <a:solidFill>
                  <a:srgbClr val="FF0000"/>
                </a:solidFill>
                <a:latin typeface="Times" panose="02020603050405020304" pitchFamily="18" charset="0"/>
                <a:ea typeface="ＭＳ Ｐゴシック" charset="0"/>
                <a:cs typeface="Times" panose="02020603050405020304" pitchFamily="18" charset="0"/>
              </a:rPr>
              <a:t>1</a:t>
            </a:r>
            <a:r>
              <a:rPr lang="en-US" sz="1800" dirty="0">
                <a:latin typeface="Times" panose="02020603050405020304" pitchFamily="18" charset="0"/>
                <a:ea typeface="ＭＳ Ｐゴシック" charset="0"/>
                <a:cs typeface="Times" panose="02020603050405020304" pitchFamily="18" charset="0"/>
              </a:rPr>
              <a:t>		</a:t>
            </a:r>
            <a:r>
              <a:rPr lang="en-US" sz="1800" b="1" dirty="0" err="1">
                <a:latin typeface="Times" panose="02020603050405020304" pitchFamily="18" charset="0"/>
                <a:ea typeface="ＭＳ Ｐゴシック" charset="0"/>
                <a:cs typeface="Times" panose="02020603050405020304" pitchFamily="18" charset="0"/>
              </a:rPr>
              <a:t>Coster-Kronig</a:t>
            </a:r>
            <a:r>
              <a:rPr lang="en-US" sz="1800" b="1" dirty="0">
                <a:latin typeface="Times" panose="02020603050405020304" pitchFamily="18" charset="0"/>
                <a:ea typeface="ＭＳ Ｐゴシック" charset="0"/>
                <a:cs typeface="Times" panose="02020603050405020304" pitchFamily="18" charset="0"/>
              </a:rPr>
              <a:t> Process</a:t>
            </a:r>
            <a:endParaRPr lang="en-US" sz="1800" dirty="0">
              <a:latin typeface="Times" panose="02020603050405020304" pitchFamily="18" charset="0"/>
              <a:ea typeface="ＭＳ Ｐゴシック" charset="0"/>
              <a:cs typeface="Times" panose="02020603050405020304" pitchFamily="18" charset="0"/>
            </a:endParaRPr>
          </a:p>
          <a:p>
            <a:pPr>
              <a:defRPr/>
            </a:pPr>
            <a:r>
              <a:rPr lang="en-US" sz="1800" dirty="0">
                <a:latin typeface="Times" panose="02020603050405020304" pitchFamily="18" charset="0"/>
                <a:ea typeface="ＭＳ Ｐゴシック" charset="0"/>
                <a:cs typeface="Times" panose="02020603050405020304" pitchFamily="18" charset="0"/>
              </a:rPr>
              <a:t>		(the initial hole is filled by an electron</a:t>
            </a:r>
          </a:p>
          <a:p>
            <a:pPr>
              <a:defRPr/>
            </a:pPr>
            <a:r>
              <a:rPr lang="en-US" sz="1800" dirty="0">
                <a:latin typeface="Times" panose="02020603050405020304" pitchFamily="18" charset="0"/>
                <a:ea typeface="ＭＳ Ｐゴシック" charset="0"/>
                <a:cs typeface="Times" panose="02020603050405020304" pitchFamily="18" charset="0"/>
              </a:rPr>
              <a:t>		of the same shell)</a:t>
            </a:r>
          </a:p>
          <a:p>
            <a:pPr>
              <a:defRPr/>
            </a:pPr>
            <a:r>
              <a:rPr lang="en-US" sz="1800" b="1" i="1" dirty="0">
                <a:solidFill>
                  <a:srgbClr val="FF0000"/>
                </a:solidFill>
                <a:latin typeface="Times" panose="02020603050405020304" pitchFamily="18" charset="0"/>
                <a:ea typeface="ＭＳ Ｐゴシック" charset="0"/>
                <a:cs typeface="Times" panose="02020603050405020304" pitchFamily="18" charset="0"/>
              </a:rPr>
              <a:t>M</a:t>
            </a:r>
            <a:r>
              <a:rPr lang="en-US" sz="1800" b="1" baseline="-25000" dirty="0">
                <a:solidFill>
                  <a:srgbClr val="FF0000"/>
                </a:solidFill>
                <a:latin typeface="Times" panose="02020603050405020304" pitchFamily="18" charset="0"/>
                <a:ea typeface="ＭＳ Ｐゴシック" charset="0"/>
                <a:cs typeface="Times" panose="02020603050405020304" pitchFamily="18" charset="0"/>
              </a:rPr>
              <a:t>1</a:t>
            </a:r>
            <a:r>
              <a:rPr lang="en-US" sz="1800" b="1" dirty="0">
                <a:solidFill>
                  <a:srgbClr val="FF0000"/>
                </a:solidFill>
                <a:latin typeface="Times" panose="02020603050405020304" pitchFamily="18" charset="0"/>
                <a:ea typeface="ＭＳ Ｐゴシック" charset="0"/>
                <a:cs typeface="Times" panose="02020603050405020304" pitchFamily="18" charset="0"/>
              </a:rPr>
              <a:t>M</a:t>
            </a:r>
            <a:r>
              <a:rPr lang="en-US" sz="1800" b="1" baseline="-25000" dirty="0">
                <a:solidFill>
                  <a:srgbClr val="FF0000"/>
                </a:solidFill>
                <a:latin typeface="Times" panose="02020603050405020304" pitchFamily="18" charset="0"/>
                <a:ea typeface="ＭＳ Ｐゴシック" charset="0"/>
                <a:cs typeface="Times" panose="02020603050405020304" pitchFamily="18" charset="0"/>
              </a:rPr>
              <a:t>4.5</a:t>
            </a:r>
            <a:r>
              <a:rPr lang="en-US" sz="1800" b="1" dirty="0">
                <a:solidFill>
                  <a:srgbClr val="FF0000"/>
                </a:solidFill>
                <a:latin typeface="Times" panose="02020603050405020304" pitchFamily="18" charset="0"/>
                <a:ea typeface="ＭＳ Ｐゴシック" charset="0"/>
                <a:cs typeface="Times" panose="02020603050405020304" pitchFamily="18" charset="0"/>
              </a:rPr>
              <a:t>M</a:t>
            </a:r>
            <a:r>
              <a:rPr lang="en-US" sz="1800" b="1" baseline="-25000" dirty="0">
                <a:solidFill>
                  <a:srgbClr val="FF0000"/>
                </a:solidFill>
                <a:latin typeface="Times" panose="02020603050405020304" pitchFamily="18" charset="0"/>
                <a:ea typeface="ＭＳ Ｐゴシック" charset="0"/>
                <a:cs typeface="Times" panose="02020603050405020304" pitchFamily="18" charset="0"/>
              </a:rPr>
              <a:t>4.5 	</a:t>
            </a:r>
            <a:r>
              <a:rPr lang="en-US" sz="1800" b="1" dirty="0">
                <a:latin typeface="Times" panose="02020603050405020304" pitchFamily="18" charset="0"/>
                <a:ea typeface="ＭＳ Ｐゴシック" charset="0"/>
                <a:cs typeface="Times" panose="02020603050405020304" pitchFamily="18" charset="0"/>
              </a:rPr>
              <a:t>Super </a:t>
            </a:r>
            <a:r>
              <a:rPr lang="en-US" sz="1800" b="1" dirty="0" err="1">
                <a:latin typeface="Times" panose="02020603050405020304" pitchFamily="18" charset="0"/>
                <a:ea typeface="ＭＳ Ｐゴシック" charset="0"/>
                <a:cs typeface="Times" panose="02020603050405020304" pitchFamily="18" charset="0"/>
              </a:rPr>
              <a:t>Coster-Kronig</a:t>
            </a:r>
            <a:r>
              <a:rPr lang="en-US" sz="1800" b="1" dirty="0">
                <a:latin typeface="Times" panose="02020603050405020304" pitchFamily="18" charset="0"/>
                <a:ea typeface="ＭＳ Ｐゴシック" charset="0"/>
                <a:cs typeface="Times" panose="02020603050405020304" pitchFamily="18" charset="0"/>
              </a:rPr>
              <a:t> Process</a:t>
            </a:r>
            <a:endParaRPr lang="en-US" sz="1800" dirty="0">
              <a:latin typeface="Times" panose="02020603050405020304" pitchFamily="18" charset="0"/>
              <a:ea typeface="ＭＳ Ｐゴシック" charset="0"/>
              <a:cs typeface="Times" panose="02020603050405020304" pitchFamily="18" charset="0"/>
            </a:endParaRPr>
          </a:p>
          <a:p>
            <a:pPr>
              <a:defRPr/>
            </a:pPr>
            <a:r>
              <a:rPr lang="en-US" sz="1800" dirty="0">
                <a:latin typeface="Times" panose="02020603050405020304" pitchFamily="18" charset="0"/>
                <a:ea typeface="ＭＳ Ｐゴシック" charset="0"/>
                <a:cs typeface="Times" panose="02020603050405020304" pitchFamily="18" charset="0"/>
              </a:rPr>
              <a:t>		(When everything happens in the same shell)</a:t>
            </a:r>
          </a:p>
          <a:p>
            <a:pPr>
              <a:defRPr/>
            </a:pPr>
            <a:endParaRPr lang="en-US" sz="1800" dirty="0">
              <a:latin typeface="Times" panose="02020603050405020304" pitchFamily="18" charset="0"/>
              <a:ea typeface="ＭＳ Ｐゴシック" charset="0"/>
              <a:cs typeface="Times" panose="02020603050405020304" pitchFamily="18" charset="0"/>
            </a:endParaRPr>
          </a:p>
          <a:p>
            <a:pPr>
              <a:defRPr/>
            </a:pPr>
            <a:r>
              <a:rPr lang="en-US" sz="1800" b="1" i="1" dirty="0">
                <a:solidFill>
                  <a:srgbClr val="FF0000"/>
                </a:solidFill>
                <a:latin typeface="Times" panose="02020603050405020304" pitchFamily="18" charset="0"/>
                <a:ea typeface="ＭＳ Ｐゴシック" charset="0"/>
                <a:cs typeface="Times" panose="02020603050405020304" pitchFamily="18" charset="0"/>
              </a:rPr>
              <a:t>CCC</a:t>
            </a:r>
            <a:r>
              <a:rPr lang="en-US" sz="1800" dirty="0">
                <a:latin typeface="Times" panose="02020603050405020304" pitchFamily="18" charset="0"/>
                <a:ea typeface="ＭＳ Ｐゴシック" charset="0"/>
                <a:cs typeface="Times" panose="02020603050405020304" pitchFamily="18" charset="0"/>
              </a:rPr>
              <a:t>		</a:t>
            </a:r>
            <a:r>
              <a:rPr lang="en-US" sz="1800" b="1" dirty="0">
                <a:latin typeface="Times" panose="02020603050405020304" pitchFamily="18" charset="0"/>
                <a:ea typeface="ＭＳ Ｐゴシック" charset="0"/>
                <a:cs typeface="Times" panose="02020603050405020304" pitchFamily="18" charset="0"/>
              </a:rPr>
              <a:t>Core-Core-Core Transition</a:t>
            </a:r>
            <a:endParaRPr lang="en-US" sz="1800" dirty="0">
              <a:latin typeface="Times" panose="02020603050405020304" pitchFamily="18" charset="0"/>
              <a:ea typeface="ＭＳ Ｐゴシック" charset="0"/>
              <a:cs typeface="Times" panose="02020603050405020304" pitchFamily="18" charset="0"/>
            </a:endParaRPr>
          </a:p>
          <a:p>
            <a:pPr>
              <a:defRPr/>
            </a:pPr>
            <a:endParaRPr lang="en-US" sz="1800" dirty="0">
              <a:latin typeface="Times" panose="02020603050405020304" pitchFamily="18" charset="0"/>
              <a:ea typeface="ＭＳ Ｐゴシック" charset="0"/>
              <a:cs typeface="Times" panose="02020603050405020304" pitchFamily="18" charset="0"/>
            </a:endParaRPr>
          </a:p>
          <a:p>
            <a:pPr>
              <a:defRPr/>
            </a:pPr>
            <a:r>
              <a:rPr lang="en-US" sz="1800" b="1" i="1" dirty="0">
                <a:solidFill>
                  <a:srgbClr val="FF0000"/>
                </a:solidFill>
                <a:latin typeface="Times" panose="02020603050405020304" pitchFamily="18" charset="0"/>
                <a:ea typeface="ＭＳ Ｐゴシック" charset="0"/>
                <a:cs typeface="Times" panose="02020603050405020304" pitchFamily="18" charset="0"/>
              </a:rPr>
              <a:t>CCV</a:t>
            </a:r>
            <a:r>
              <a:rPr lang="en-US" sz="1800" dirty="0">
                <a:latin typeface="Times" panose="02020603050405020304" pitchFamily="18" charset="0"/>
                <a:ea typeface="ＭＳ Ｐゴシック" charset="0"/>
                <a:cs typeface="Times" panose="02020603050405020304" pitchFamily="18" charset="0"/>
              </a:rPr>
              <a:t>		</a:t>
            </a:r>
            <a:r>
              <a:rPr lang="en-US" sz="1800" b="1" dirty="0">
                <a:latin typeface="Times" panose="02020603050405020304" pitchFamily="18" charset="0"/>
                <a:ea typeface="ＭＳ Ｐゴシック" charset="0"/>
                <a:cs typeface="Times" panose="02020603050405020304" pitchFamily="18" charset="0"/>
              </a:rPr>
              <a:t>Core-Core-Valence Transition</a:t>
            </a:r>
          </a:p>
          <a:p>
            <a:pPr>
              <a:defRPr/>
            </a:pPr>
            <a:endParaRPr lang="en-US" sz="1800" dirty="0">
              <a:latin typeface="Times" panose="02020603050405020304" pitchFamily="18" charset="0"/>
              <a:ea typeface="ＭＳ Ｐゴシック" charset="0"/>
              <a:cs typeface="Times" panose="02020603050405020304" pitchFamily="18" charset="0"/>
            </a:endParaRPr>
          </a:p>
          <a:p>
            <a:pPr>
              <a:defRPr/>
            </a:pPr>
            <a:r>
              <a:rPr lang="en-US" sz="1800" b="1" i="1" dirty="0">
                <a:solidFill>
                  <a:srgbClr val="FF0000"/>
                </a:solidFill>
                <a:latin typeface="Times" panose="02020603050405020304" pitchFamily="18" charset="0"/>
                <a:ea typeface="ＭＳ Ｐゴシック" charset="0"/>
                <a:cs typeface="Times" panose="02020603050405020304" pitchFamily="18" charset="0"/>
              </a:rPr>
              <a:t>CVV</a:t>
            </a:r>
            <a:r>
              <a:rPr lang="en-US" sz="1800" dirty="0">
                <a:latin typeface="Times" panose="02020603050405020304" pitchFamily="18" charset="0"/>
                <a:ea typeface="ＭＳ Ｐゴシック" charset="0"/>
                <a:cs typeface="Times" panose="02020603050405020304" pitchFamily="18" charset="0"/>
              </a:rPr>
              <a:t>		</a:t>
            </a:r>
            <a:r>
              <a:rPr lang="en-US" sz="1800" b="1" dirty="0">
                <a:latin typeface="Times" panose="02020603050405020304" pitchFamily="18" charset="0"/>
                <a:ea typeface="ＭＳ Ｐゴシック" charset="0"/>
                <a:cs typeface="Times" panose="02020603050405020304" pitchFamily="18" charset="0"/>
              </a:rPr>
              <a:t>Core-Valence-Valence Transition</a:t>
            </a:r>
          </a:p>
        </p:txBody>
      </p:sp>
      <p:graphicFrame>
        <p:nvGraphicFramePr>
          <p:cNvPr id="112643" name="Object 4"/>
          <p:cNvGraphicFramePr>
            <a:graphicFrameLocks noChangeAspect="1"/>
          </p:cNvGraphicFramePr>
          <p:nvPr>
            <p:extLst>
              <p:ext uri="{D42A27DB-BD31-4B8C-83A1-F6EECF244321}">
                <p14:modId xmlns:p14="http://schemas.microsoft.com/office/powerpoint/2010/main" val="2299418462"/>
              </p:ext>
            </p:extLst>
          </p:nvPr>
        </p:nvGraphicFramePr>
        <p:xfrm>
          <a:off x="457200" y="5257800"/>
          <a:ext cx="8382000" cy="476250"/>
        </p:xfrm>
        <a:graphic>
          <a:graphicData uri="http://schemas.openxmlformats.org/presentationml/2006/ole">
            <mc:AlternateContent xmlns:mc="http://schemas.openxmlformats.org/markup-compatibility/2006">
              <mc:Choice xmlns:v="urn:schemas-microsoft-com:vml" Requires="v">
                <p:oleObj spid="_x0000_s148514" name="Equation" r:id="rId4" imgW="8703720" imgH="484560" progId="Equation.DSMT36">
                  <p:embed/>
                </p:oleObj>
              </mc:Choice>
              <mc:Fallback>
                <p:oleObj name="Equation" r:id="rId4" imgW="8703720" imgH="484560" progId="Equation.DSMT36">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5257800"/>
                        <a:ext cx="8382000" cy="47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alpha val="74997"/>
                                </a:srgbClr>
                              </a:outerShdw>
                            </a:effectLst>
                          </a14:hiddenEffects>
                        </a:ext>
                      </a:extLst>
                    </p:spPr>
                  </p:pic>
                </p:oleObj>
              </mc:Fallback>
            </mc:AlternateContent>
          </a:graphicData>
        </a:graphic>
      </p:graphicFrame>
      <p:sp>
        <p:nvSpPr>
          <p:cNvPr id="142341" name="Text Box 5"/>
          <p:cNvSpPr txBox="1">
            <a:spLocks noChangeArrowheads="1"/>
          </p:cNvSpPr>
          <p:nvPr/>
        </p:nvSpPr>
        <p:spPr bwMode="auto">
          <a:xfrm>
            <a:off x="136525" y="5943600"/>
            <a:ext cx="8855075" cy="6463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1800" b="1">
                <a:latin typeface="Times" panose="02020603050405020304" pitchFamily="18" charset="0"/>
                <a:ea typeface="ＭＳ Ｐゴシック" charset="0"/>
                <a:cs typeface="Times" panose="02020603050405020304" pitchFamily="18" charset="0"/>
              </a:rPr>
              <a:t>Usually </a:t>
            </a:r>
            <a:r>
              <a:rPr lang="en-US" sz="1800" b="1">
                <a:solidFill>
                  <a:srgbClr val="FF0000"/>
                </a:solidFill>
                <a:latin typeface="Times" panose="02020603050405020304" pitchFamily="18" charset="0"/>
                <a:ea typeface="ＭＳ Ｐゴシック" charset="0"/>
                <a:cs typeface="Times" panose="02020603050405020304" pitchFamily="18" charset="0"/>
              </a:rPr>
              <a:t>additional terms</a:t>
            </a:r>
            <a:r>
              <a:rPr lang="en-US" sz="1800" b="1">
                <a:latin typeface="Times" panose="02020603050405020304" pitchFamily="18" charset="0"/>
                <a:ea typeface="ＭＳ Ｐゴシック" charset="0"/>
                <a:cs typeface="Times" panose="02020603050405020304" pitchFamily="18" charset="0"/>
              </a:rPr>
              <a:t> must be included accounting for the </a:t>
            </a:r>
            <a:r>
              <a:rPr lang="en-US" sz="1800" b="1">
                <a:solidFill>
                  <a:srgbClr val="FF0000"/>
                </a:solidFill>
                <a:latin typeface="Times" panose="02020603050405020304" pitchFamily="18" charset="0"/>
                <a:ea typeface="ＭＳ Ｐゴシック" charset="0"/>
                <a:cs typeface="Times" panose="02020603050405020304" pitchFamily="18" charset="0"/>
              </a:rPr>
              <a:t>two-hole final state correlation interaction</a:t>
            </a:r>
            <a:r>
              <a:rPr lang="en-US" sz="1800" b="1">
                <a:latin typeface="Times" panose="02020603050405020304" pitchFamily="18" charset="0"/>
                <a:ea typeface="ＭＳ Ｐゴシック" charset="0"/>
                <a:cs typeface="Times" panose="02020603050405020304" pitchFamily="18" charset="0"/>
              </a:rPr>
              <a:t> (F) and the </a:t>
            </a:r>
            <a:r>
              <a:rPr lang="en-US" sz="1800" b="1">
                <a:solidFill>
                  <a:srgbClr val="FF0000"/>
                </a:solidFill>
                <a:latin typeface="Times" panose="02020603050405020304" pitchFamily="18" charset="0"/>
                <a:ea typeface="ＭＳ Ｐゴシック" charset="0"/>
                <a:cs typeface="Times" panose="02020603050405020304" pitchFamily="18" charset="0"/>
              </a:rPr>
              <a:t>relaxation effects (R)</a:t>
            </a:r>
            <a:endParaRPr lang="en-US" sz="1800" b="1">
              <a:latin typeface="Times" panose="02020603050405020304" pitchFamily="18" charset="0"/>
              <a:ea typeface="ＭＳ Ｐゴシック" charset="0"/>
              <a:cs typeface="Times" panose="02020603050405020304" pitchFamily="18" charset="0"/>
            </a:endParaRPr>
          </a:p>
        </p:txBody>
      </p:sp>
    </p:spTree>
    <p:extLst>
      <p:ext uri="{BB962C8B-B14F-4D97-AF65-F5344CB8AC3E}">
        <p14:creationId xmlns:p14="http://schemas.microsoft.com/office/powerpoint/2010/main" val="1127038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8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 y="1066800"/>
            <a:ext cx="5708650" cy="570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27" name="Text Box 3"/>
          <p:cNvSpPr txBox="1">
            <a:spLocks noChangeArrowheads="1"/>
          </p:cNvSpPr>
          <p:nvPr/>
        </p:nvSpPr>
        <p:spPr bwMode="auto">
          <a:xfrm>
            <a:off x="1371600" y="174625"/>
            <a:ext cx="7162800"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2800" b="1" dirty="0">
                <a:solidFill>
                  <a:srgbClr val="FF0000"/>
                </a:solidFill>
                <a:latin typeface="Times" panose="02020603050405020304" pitchFamily="18" charset="0"/>
                <a:ea typeface="ＭＳ Ｐゴシック" charset="0"/>
                <a:cs typeface="Times" panose="02020603050405020304" pitchFamily="18" charset="0"/>
              </a:rPr>
              <a:t>Auger Emission from Mg: </a:t>
            </a:r>
            <a:r>
              <a:rPr lang="en-US" sz="2800" b="1" dirty="0">
                <a:solidFill>
                  <a:srgbClr val="0000FF"/>
                </a:solidFill>
                <a:latin typeface="Times" panose="02020603050405020304" pitchFamily="18" charset="0"/>
                <a:ea typeface="ＭＳ Ｐゴシック" charset="0"/>
                <a:cs typeface="Times" panose="02020603050405020304" pitchFamily="18" charset="0"/>
              </a:rPr>
              <a:t>Gas</a:t>
            </a:r>
            <a:r>
              <a:rPr lang="en-US" sz="2800" b="1" dirty="0">
                <a:solidFill>
                  <a:srgbClr val="FF0000"/>
                </a:solidFill>
                <a:latin typeface="Times" panose="02020603050405020304" pitchFamily="18" charset="0"/>
                <a:ea typeface="ＭＳ Ｐゴシック" charset="0"/>
                <a:cs typeface="Times" panose="02020603050405020304" pitchFamily="18" charset="0"/>
              </a:rPr>
              <a:t> vs. </a:t>
            </a:r>
            <a:r>
              <a:rPr lang="en-US" sz="2800" b="1" dirty="0">
                <a:latin typeface="Times" panose="02020603050405020304" pitchFamily="18" charset="0"/>
                <a:ea typeface="ＭＳ Ｐゴシック" charset="0"/>
                <a:cs typeface="Times" panose="02020603050405020304" pitchFamily="18" charset="0"/>
              </a:rPr>
              <a:t>Solid</a:t>
            </a:r>
            <a:endParaRPr lang="en-US" sz="2800" b="1" dirty="0">
              <a:solidFill>
                <a:srgbClr val="FF0000"/>
              </a:solidFill>
              <a:latin typeface="Times" panose="02020603050405020304" pitchFamily="18" charset="0"/>
              <a:ea typeface="ＭＳ Ｐゴシック" charset="0"/>
              <a:cs typeface="Times" panose="02020603050405020304" pitchFamily="18" charset="0"/>
            </a:endParaRPr>
          </a:p>
        </p:txBody>
      </p:sp>
      <p:sp>
        <p:nvSpPr>
          <p:cNvPr id="154628" name="Text Box 4"/>
          <p:cNvSpPr txBox="1">
            <a:spLocks noChangeArrowheads="1"/>
          </p:cNvSpPr>
          <p:nvPr/>
        </p:nvSpPr>
        <p:spPr bwMode="auto">
          <a:xfrm>
            <a:off x="5791200" y="1323975"/>
            <a:ext cx="3200400" cy="34163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dirty="0">
                <a:latin typeface="Times" panose="02020603050405020304" pitchFamily="18" charset="0"/>
                <a:ea typeface="ＭＳ Ｐゴシック" charset="0"/>
                <a:cs typeface="Times" panose="02020603050405020304" pitchFamily="18" charset="0"/>
              </a:rPr>
              <a:t>For </a:t>
            </a:r>
            <a:r>
              <a:rPr lang="en-US" dirty="0">
                <a:solidFill>
                  <a:srgbClr val="FF0000"/>
                </a:solidFill>
                <a:latin typeface="Times" panose="02020603050405020304" pitchFamily="18" charset="0"/>
                <a:ea typeface="ＭＳ Ｐゴシック" charset="0"/>
                <a:cs typeface="Times" panose="02020603050405020304" pitchFamily="18" charset="0"/>
              </a:rPr>
              <a:t>CCC transitions</a:t>
            </a:r>
            <a:r>
              <a:rPr lang="en-US" dirty="0">
                <a:latin typeface="Times" panose="02020603050405020304" pitchFamily="18" charset="0"/>
                <a:ea typeface="ＭＳ Ｐゴシック" charset="0"/>
                <a:cs typeface="Times" panose="02020603050405020304" pitchFamily="18" charset="0"/>
              </a:rPr>
              <a:t> the lines look like very similar except for an almost rigid energy shift (relaxation) and some additional features related to many-body effects in solids (e.g. </a:t>
            </a:r>
            <a:r>
              <a:rPr lang="en-US" dirty="0" err="1">
                <a:latin typeface="Times" panose="02020603050405020304" pitchFamily="18" charset="0"/>
                <a:ea typeface="ＭＳ Ｐゴシック" charset="0"/>
                <a:cs typeface="Times" panose="02020603050405020304" pitchFamily="18" charset="0"/>
              </a:rPr>
              <a:t>plasmons</a:t>
            </a:r>
            <a:r>
              <a:rPr lang="en-US" dirty="0">
                <a:latin typeface="Times" panose="02020603050405020304" pitchFamily="18" charset="0"/>
                <a:ea typeface="ＭＳ Ｐゴシック" charset="0"/>
                <a:cs typeface="Times" panose="02020603050405020304" pitchFamily="18" charset="0"/>
              </a:rPr>
              <a:t>)</a:t>
            </a:r>
          </a:p>
        </p:txBody>
      </p:sp>
    </p:spTree>
    <p:extLst>
      <p:ext uri="{BB962C8B-B14F-4D97-AF65-F5344CB8AC3E}">
        <p14:creationId xmlns:p14="http://schemas.microsoft.com/office/powerpoint/2010/main" val="256511194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916832"/>
            <a:ext cx="4318000" cy="396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CasellaDiTesto 4"/>
          <p:cNvSpPr txBox="1"/>
          <p:nvPr/>
        </p:nvSpPr>
        <p:spPr>
          <a:xfrm>
            <a:off x="1259632" y="310488"/>
            <a:ext cx="7272808" cy="1200329"/>
          </a:xfrm>
          <a:prstGeom prst="rect">
            <a:avLst/>
          </a:prstGeom>
          <a:noFill/>
        </p:spPr>
        <p:txBody>
          <a:bodyPr wrap="square" rtlCol="0">
            <a:spAutoFit/>
          </a:bodyPr>
          <a:lstStyle/>
          <a:p>
            <a:pPr algn="r"/>
            <a:r>
              <a:rPr lang="en-US" dirty="0" smtClean="0">
                <a:latin typeface="Times" panose="02020603050405020304" pitchFamily="18" charset="0"/>
                <a:cs typeface="Times" panose="02020603050405020304" pitchFamily="18" charset="0"/>
              </a:rPr>
              <a:t>Auger peaks can overlap with the photoemission peak</a:t>
            </a:r>
          </a:p>
          <a:p>
            <a:pPr algn="r"/>
            <a:endParaRPr lang="en-US" dirty="0">
              <a:solidFill>
                <a:srgbClr val="FF0000"/>
              </a:solidFill>
              <a:latin typeface="Times" panose="02020603050405020304" pitchFamily="18" charset="0"/>
              <a:cs typeface="Times" panose="02020603050405020304" pitchFamily="18" charset="0"/>
            </a:endParaRPr>
          </a:p>
          <a:p>
            <a:pPr algn="r"/>
            <a:r>
              <a:rPr lang="en-US" dirty="0" smtClean="0">
                <a:solidFill>
                  <a:srgbClr val="FF0000"/>
                </a:solidFill>
                <a:latin typeface="Times" panose="02020603050405020304" pitchFamily="18" charset="0"/>
                <a:cs typeface="Times" panose="02020603050405020304" pitchFamily="18" charset="0"/>
              </a:rPr>
              <a:t>To avoid this, the photon energy must be well selected!</a:t>
            </a:r>
            <a:endParaRPr lang="it-IT" dirty="0">
              <a:solidFill>
                <a:srgbClr val="FF0000"/>
              </a:solidFill>
              <a:latin typeface="Times" panose="02020603050405020304" pitchFamily="18" charset="0"/>
              <a:cs typeface="Times" panose="02020603050405020304" pitchFamily="18" charset="0"/>
            </a:endParaRPr>
          </a:p>
        </p:txBody>
      </p:sp>
      <p:sp>
        <p:nvSpPr>
          <p:cNvPr id="6" name="CasellaDiTesto 5"/>
          <p:cNvSpPr txBox="1"/>
          <p:nvPr/>
        </p:nvSpPr>
        <p:spPr>
          <a:xfrm>
            <a:off x="4716016" y="3020869"/>
            <a:ext cx="4176464" cy="2862322"/>
          </a:xfrm>
          <a:prstGeom prst="rect">
            <a:avLst/>
          </a:prstGeom>
          <a:noFill/>
        </p:spPr>
        <p:txBody>
          <a:bodyPr wrap="square" rtlCol="0">
            <a:spAutoFit/>
          </a:bodyPr>
          <a:lstStyle/>
          <a:p>
            <a:pPr algn="r"/>
            <a:r>
              <a:rPr lang="en-US" sz="1800" dirty="0" smtClean="0">
                <a:latin typeface="Times" panose="02020603050405020304" pitchFamily="18" charset="0"/>
                <a:cs typeface="Times" panose="02020603050405020304" pitchFamily="18" charset="0"/>
              </a:rPr>
              <a:t>N 1s photoemission spectra of 0.6 monolayer of metal-free 2H-TBPP </a:t>
            </a:r>
          </a:p>
          <a:p>
            <a:pPr algn="r"/>
            <a:endParaRPr lang="en-US" sz="1800" dirty="0">
              <a:latin typeface="Times" panose="02020603050405020304" pitchFamily="18" charset="0"/>
              <a:cs typeface="Times" panose="02020603050405020304" pitchFamily="18" charset="0"/>
            </a:endParaRPr>
          </a:p>
          <a:p>
            <a:pPr algn="r"/>
            <a:r>
              <a:rPr lang="en-US" sz="1800" dirty="0" smtClean="0">
                <a:latin typeface="Times" panose="02020603050405020304" pitchFamily="18" charset="0"/>
                <a:cs typeface="Times" panose="02020603050405020304" pitchFamily="18" charset="0"/>
              </a:rPr>
              <a:t>At this coverage it is evident the presence of Cu M1VV Auger</a:t>
            </a:r>
          </a:p>
          <a:p>
            <a:pPr algn="r"/>
            <a:endParaRPr lang="en-US" sz="1800" dirty="0">
              <a:latin typeface="Times" panose="02020603050405020304" pitchFamily="18" charset="0"/>
              <a:cs typeface="Times" panose="02020603050405020304" pitchFamily="18" charset="0"/>
            </a:endParaRPr>
          </a:p>
          <a:p>
            <a:pPr algn="r"/>
            <a:r>
              <a:rPr lang="en-US" sz="1800" dirty="0" smtClean="0">
                <a:latin typeface="Times" panose="02020603050405020304" pitchFamily="18" charset="0"/>
                <a:cs typeface="Times" panose="02020603050405020304" pitchFamily="18" charset="0"/>
              </a:rPr>
              <a:t>Notice the apparent 0.5 eV shift of the Cu Auger peak, due to two different photon energies </a:t>
            </a:r>
          </a:p>
          <a:p>
            <a:pPr algn="r"/>
            <a:endParaRPr lang="it-IT" sz="1800" dirty="0">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34757984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6"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84" y="565994"/>
            <a:ext cx="3300480" cy="53112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grpSp>
        <p:nvGrpSpPr>
          <p:cNvPr id="5" name="Group 4"/>
          <p:cNvGrpSpPr/>
          <p:nvPr/>
        </p:nvGrpSpPr>
        <p:grpSpPr>
          <a:xfrm>
            <a:off x="467544" y="4561383"/>
            <a:ext cx="288032" cy="307777"/>
            <a:chOff x="4139952" y="6021288"/>
            <a:chExt cx="288032" cy="307777"/>
          </a:xfrm>
        </p:grpSpPr>
        <p:sp>
          <p:nvSpPr>
            <p:cNvPr id="2" name="Oval 1"/>
            <p:cNvSpPr/>
            <p:nvPr/>
          </p:nvSpPr>
          <p:spPr bwMode="auto">
            <a:xfrm>
              <a:off x="4139952" y="6021288"/>
              <a:ext cx="288032" cy="288032"/>
            </a:xfrm>
            <a:prstGeom prst="ellips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 name="TextBox 3"/>
            <p:cNvSpPr txBox="1"/>
            <p:nvPr/>
          </p:nvSpPr>
          <p:spPr>
            <a:xfrm>
              <a:off x="4139952" y="6021288"/>
              <a:ext cx="288032" cy="307777"/>
            </a:xfrm>
            <a:prstGeom prst="rect">
              <a:avLst/>
            </a:prstGeom>
            <a:noFill/>
          </p:spPr>
          <p:txBody>
            <a:bodyPr wrap="square" rtlCol="0">
              <a:spAutoFit/>
            </a:bodyPr>
            <a:lstStyle/>
            <a:p>
              <a:r>
                <a:rPr lang="en-US" sz="1400" dirty="0" smtClean="0"/>
                <a:t>1</a:t>
              </a:r>
              <a:endParaRPr lang="en-US" sz="1400" dirty="0"/>
            </a:p>
          </p:txBody>
        </p:sp>
      </p:grpSp>
      <p:grpSp>
        <p:nvGrpSpPr>
          <p:cNvPr id="14" name="Group 11"/>
          <p:cNvGrpSpPr>
            <a:grpSpLocks/>
          </p:cNvGrpSpPr>
          <p:nvPr/>
        </p:nvGrpSpPr>
        <p:grpSpPr bwMode="auto">
          <a:xfrm>
            <a:off x="3491880" y="1124744"/>
            <a:ext cx="5544616" cy="4752528"/>
            <a:chOff x="240" y="672"/>
            <a:chExt cx="4080" cy="3309"/>
          </a:xfrm>
        </p:grpSpPr>
        <p:pic>
          <p:nvPicPr>
            <p:cNvPr id="15" name="Picture 3" descr="Figure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 y="672"/>
              <a:ext cx="4080" cy="3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Line 10"/>
            <p:cNvSpPr>
              <a:spLocks noChangeShapeType="1"/>
            </p:cNvSpPr>
            <p:nvPr/>
          </p:nvSpPr>
          <p:spPr bwMode="auto">
            <a:xfrm flipV="1">
              <a:off x="1876" y="2072"/>
              <a:ext cx="0" cy="1572"/>
            </a:xfrm>
            <a:prstGeom prst="line">
              <a:avLst/>
            </a:prstGeom>
            <a:noFill/>
            <a:ln w="19050">
              <a:solidFill>
                <a:srgbClr val="FF0000"/>
              </a:solidFill>
              <a:round/>
              <a:headEnd/>
              <a:tailEnd type="triangle" w="med" len="lg"/>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endParaRPr lang="en-US"/>
            </a:p>
          </p:txBody>
        </p:sp>
      </p:grpSp>
      <p:sp>
        <p:nvSpPr>
          <p:cNvPr id="17" name="Rectangle 68"/>
          <p:cNvSpPr>
            <a:spLocks noChangeArrowheads="1"/>
          </p:cNvSpPr>
          <p:nvPr/>
        </p:nvSpPr>
        <p:spPr bwMode="auto">
          <a:xfrm>
            <a:off x="3707904" y="-27384"/>
            <a:ext cx="5220072"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lnSpc>
                <a:spcPct val="150000"/>
              </a:lnSpc>
            </a:pPr>
            <a:r>
              <a:rPr lang="en-US" sz="2000" b="1" dirty="0">
                <a:solidFill>
                  <a:schemeClr val="accent2"/>
                </a:solidFill>
                <a:latin typeface="Comic Sans MS" charset="0"/>
              </a:rPr>
              <a:t>X-Ray Absorption Spectroscopy  </a:t>
            </a:r>
          </a:p>
          <a:p>
            <a:pPr algn="ctr">
              <a:lnSpc>
                <a:spcPct val="150000"/>
              </a:lnSpc>
            </a:pPr>
            <a:r>
              <a:rPr lang="en-US" sz="2000" dirty="0">
                <a:solidFill>
                  <a:schemeClr val="accent2"/>
                </a:solidFill>
                <a:latin typeface="Comic Sans MS" charset="0"/>
              </a:rPr>
              <a:t>(XAS, NEXAFS, </a:t>
            </a:r>
            <a:r>
              <a:rPr lang="en-US" sz="2000" dirty="0" smtClean="0">
                <a:solidFill>
                  <a:schemeClr val="accent2"/>
                </a:solidFill>
                <a:latin typeface="Comic Sans MS" charset="0"/>
              </a:rPr>
              <a:t>XANES, EXAFS)</a:t>
            </a:r>
            <a:endParaRPr lang="en-US" sz="2000" dirty="0">
              <a:solidFill>
                <a:schemeClr val="accent2"/>
              </a:solidFill>
              <a:latin typeface="Comic Sans MS" charset="0"/>
            </a:endParaRPr>
          </a:p>
        </p:txBody>
      </p:sp>
      <p:sp>
        <p:nvSpPr>
          <p:cNvPr id="19" name="Rectangle 7"/>
          <p:cNvSpPr>
            <a:spLocks noChangeArrowheads="1"/>
          </p:cNvSpPr>
          <p:nvPr/>
        </p:nvSpPr>
        <p:spPr bwMode="auto">
          <a:xfrm>
            <a:off x="2267744" y="5769513"/>
            <a:ext cx="6840760" cy="1043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29" tIns="45714" rIns="91429" bIns="45714">
            <a:spAutoFit/>
          </a:bodyPr>
          <a:lstStyle/>
          <a:p>
            <a:pPr marL="274638" indent="-274638">
              <a:lnSpc>
                <a:spcPct val="50000"/>
              </a:lnSpc>
              <a:spcBef>
                <a:spcPct val="50000"/>
              </a:spcBef>
            </a:pPr>
            <a:endParaRPr lang="en-US" sz="1400" u="sng" dirty="0">
              <a:solidFill>
                <a:srgbClr val="0000FF"/>
              </a:solidFill>
              <a:latin typeface="Comic Sans MS" charset="0"/>
            </a:endParaRPr>
          </a:p>
          <a:p>
            <a:pPr marL="274638" indent="-274638">
              <a:lnSpc>
                <a:spcPct val="50000"/>
              </a:lnSpc>
              <a:spcBef>
                <a:spcPct val="50000"/>
              </a:spcBef>
            </a:pPr>
            <a:r>
              <a:rPr lang="en-US" sz="1400" dirty="0">
                <a:solidFill>
                  <a:srgbClr val="0000FF"/>
                </a:solidFill>
                <a:latin typeface="Comic Sans MS" charset="0"/>
              </a:rPr>
              <a:t>Detect the absorption of photons indirectly by looking at the decay products:</a:t>
            </a:r>
            <a:r>
              <a:rPr lang="en-US" sz="1400" u="sng" dirty="0">
                <a:solidFill>
                  <a:srgbClr val="0000FF"/>
                </a:solidFill>
                <a:latin typeface="Comic Sans MS" charset="0"/>
              </a:rPr>
              <a:t> </a:t>
            </a:r>
          </a:p>
          <a:p>
            <a:pPr marL="274638" indent="-274638">
              <a:lnSpc>
                <a:spcPct val="50000"/>
              </a:lnSpc>
              <a:spcBef>
                <a:spcPct val="50000"/>
              </a:spcBef>
              <a:buFontTx/>
              <a:buChar char="•"/>
            </a:pPr>
            <a:r>
              <a:rPr lang="en-US" sz="1400" u="sng" dirty="0">
                <a:solidFill>
                  <a:srgbClr val="CC00CC"/>
                </a:solidFill>
                <a:latin typeface="Comic Sans MS" charset="0"/>
              </a:rPr>
              <a:t>Fluorescence Yield   (FY)</a:t>
            </a:r>
            <a:r>
              <a:rPr lang="en-US" sz="1400" dirty="0">
                <a:solidFill>
                  <a:srgbClr val="CC00CC"/>
                </a:solidFill>
                <a:latin typeface="Comic Sans MS" charset="0"/>
              </a:rPr>
              <a:t>:     </a:t>
            </a:r>
            <a:r>
              <a:rPr lang="en-US" sz="1400" baseline="-25000" dirty="0">
                <a:solidFill>
                  <a:srgbClr val="CC00CC"/>
                </a:solidFill>
                <a:latin typeface="Comic Sans MS" charset="0"/>
              </a:rPr>
              <a:t> </a:t>
            </a:r>
            <a:r>
              <a:rPr lang="en-US" sz="1400" dirty="0">
                <a:solidFill>
                  <a:srgbClr val="CC00CC"/>
                </a:solidFill>
                <a:latin typeface="Comic Sans MS" charset="0"/>
              </a:rPr>
              <a:t>Bulk</a:t>
            </a:r>
            <a:r>
              <a:rPr lang="en-US" sz="1400" baseline="-25000" dirty="0">
                <a:solidFill>
                  <a:srgbClr val="CC00CC"/>
                </a:solidFill>
                <a:latin typeface="Comic Sans MS" charset="0"/>
              </a:rPr>
              <a:t> </a:t>
            </a:r>
            <a:r>
              <a:rPr lang="en-US" sz="1400" dirty="0">
                <a:solidFill>
                  <a:srgbClr val="CC00CC"/>
                </a:solidFill>
                <a:latin typeface="Comic Sans MS" charset="0"/>
              </a:rPr>
              <a:t> sensitive  (100-1000 nm) </a:t>
            </a:r>
          </a:p>
          <a:p>
            <a:pPr marL="274638" indent="-274638">
              <a:lnSpc>
                <a:spcPct val="150000"/>
              </a:lnSpc>
              <a:spcBef>
                <a:spcPct val="50000"/>
              </a:spcBef>
              <a:buFontTx/>
              <a:buChar char="•"/>
            </a:pPr>
            <a:r>
              <a:rPr lang="en-US" sz="1400" u="sng" dirty="0">
                <a:solidFill>
                  <a:srgbClr val="FF0000"/>
                </a:solidFill>
                <a:latin typeface="Comic Sans MS" charset="0"/>
              </a:rPr>
              <a:t>Total Electron Yield (TEY)</a:t>
            </a:r>
            <a:r>
              <a:rPr lang="en-US" sz="1400" dirty="0">
                <a:solidFill>
                  <a:srgbClr val="FF0000"/>
                </a:solidFill>
                <a:latin typeface="Comic Sans MS" charset="0"/>
              </a:rPr>
              <a:t>:   Surface </a:t>
            </a:r>
            <a:r>
              <a:rPr lang="en-US" sz="1400" baseline="-25000" dirty="0">
                <a:solidFill>
                  <a:srgbClr val="FF0000"/>
                </a:solidFill>
                <a:latin typeface="Comic Sans MS" charset="0"/>
              </a:rPr>
              <a:t> </a:t>
            </a:r>
            <a:r>
              <a:rPr lang="en-US" sz="1400" dirty="0">
                <a:solidFill>
                  <a:srgbClr val="FF0000"/>
                </a:solidFill>
                <a:latin typeface="Comic Sans MS" charset="0"/>
              </a:rPr>
              <a:t>sensitive  (</a:t>
            </a:r>
            <a:r>
              <a:rPr lang="en-US" sz="1400" baseline="-25000" dirty="0">
                <a:solidFill>
                  <a:srgbClr val="FF0000"/>
                </a:solidFill>
                <a:latin typeface="Comic Sans MS" charset="0"/>
              </a:rPr>
              <a:t> </a:t>
            </a:r>
            <a:r>
              <a:rPr lang="en-US" sz="1400" dirty="0">
                <a:solidFill>
                  <a:srgbClr val="FF0000"/>
                </a:solidFill>
                <a:latin typeface="Comic Sans MS" charset="0"/>
              </a:rPr>
              <a:t>≈</a:t>
            </a:r>
            <a:r>
              <a:rPr lang="en-US" sz="1400" baseline="-25000" dirty="0">
                <a:solidFill>
                  <a:srgbClr val="FF0000"/>
                </a:solidFill>
                <a:latin typeface="Comic Sans MS" charset="0"/>
              </a:rPr>
              <a:t> </a:t>
            </a:r>
            <a:r>
              <a:rPr lang="en-US" sz="1400" dirty="0">
                <a:solidFill>
                  <a:srgbClr val="FF0000"/>
                </a:solidFill>
                <a:latin typeface="Comic Sans MS" charset="0"/>
              </a:rPr>
              <a:t>5nm)</a:t>
            </a:r>
          </a:p>
        </p:txBody>
      </p:sp>
      <p:sp>
        <p:nvSpPr>
          <p:cNvPr id="12" name="Text Box 6"/>
          <p:cNvSpPr txBox="1">
            <a:spLocks noChangeArrowheads="1"/>
          </p:cNvSpPr>
          <p:nvPr/>
        </p:nvSpPr>
        <p:spPr bwMode="auto">
          <a:xfrm>
            <a:off x="6660232" y="3933056"/>
            <a:ext cx="2027312" cy="116955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dirty="0"/>
              <a:t>Measured collecting secondary electrons, </a:t>
            </a:r>
            <a:r>
              <a:rPr lang="en-US" sz="1400" b="1" dirty="0"/>
              <a:t>Auger electrons</a:t>
            </a:r>
            <a:r>
              <a:rPr lang="en-US" sz="1400" dirty="0"/>
              <a:t>, fluorescence or the </a:t>
            </a:r>
            <a:r>
              <a:rPr lang="en-US" sz="1400" dirty="0" smtClean="0"/>
              <a:t>absorbed </a:t>
            </a:r>
            <a:r>
              <a:rPr lang="en-US" sz="1400" dirty="0"/>
              <a:t>current</a:t>
            </a:r>
          </a:p>
        </p:txBody>
      </p:sp>
      <p:sp>
        <p:nvSpPr>
          <p:cNvPr id="3" name="TextBox 2"/>
          <p:cNvSpPr txBox="1"/>
          <p:nvPr/>
        </p:nvSpPr>
        <p:spPr>
          <a:xfrm>
            <a:off x="3707904" y="980728"/>
            <a:ext cx="5364088" cy="584776"/>
          </a:xfrm>
          <a:prstGeom prst="rect">
            <a:avLst/>
          </a:prstGeom>
          <a:noFill/>
        </p:spPr>
        <p:txBody>
          <a:bodyPr wrap="square" rtlCol="0">
            <a:spAutoFit/>
          </a:bodyPr>
          <a:lstStyle/>
          <a:p>
            <a:r>
              <a:rPr lang="en-US" sz="1600" dirty="0" smtClean="0"/>
              <a:t>XAS measures the photo excitation and ionization cross section at different photon energy</a:t>
            </a:r>
            <a:endParaRPr lang="en-US" sz="1600" dirty="0"/>
          </a:p>
        </p:txBody>
      </p:sp>
      <p:sp>
        <p:nvSpPr>
          <p:cNvPr id="6" name="TextBox 5"/>
          <p:cNvSpPr txBox="1"/>
          <p:nvPr/>
        </p:nvSpPr>
        <p:spPr>
          <a:xfrm>
            <a:off x="6552239" y="5157192"/>
            <a:ext cx="2340241" cy="646331"/>
          </a:xfrm>
          <a:prstGeom prst="rect">
            <a:avLst/>
          </a:prstGeom>
          <a:noFill/>
        </p:spPr>
        <p:txBody>
          <a:bodyPr wrap="none" rtlCol="0">
            <a:spAutoFit/>
          </a:bodyPr>
          <a:lstStyle/>
          <a:p>
            <a:r>
              <a:rPr lang="en-US" sz="1800" dirty="0" smtClean="0"/>
              <a:t>Dipole selection rule:</a:t>
            </a:r>
          </a:p>
          <a:p>
            <a:r>
              <a:rPr lang="en-US" sz="1800" dirty="0" err="1" smtClean="0">
                <a:latin typeface="Times New Roman"/>
                <a:cs typeface="Times New Roman"/>
              </a:rPr>
              <a:t>Δ</a:t>
            </a:r>
            <a:r>
              <a:rPr lang="en-US" sz="1800" i="1" dirty="0" err="1" smtClean="0">
                <a:latin typeface="Times New Roman"/>
                <a:cs typeface="Times New Roman"/>
              </a:rPr>
              <a:t>l</a:t>
            </a:r>
            <a:r>
              <a:rPr lang="en-US" sz="1800" dirty="0" smtClean="0">
                <a:latin typeface="Times New Roman"/>
                <a:cs typeface="Times New Roman"/>
              </a:rPr>
              <a:t> = ±1</a:t>
            </a:r>
          </a:p>
        </p:txBody>
      </p:sp>
      <p:sp>
        <p:nvSpPr>
          <p:cNvPr id="7" name="Rectangle 6"/>
          <p:cNvSpPr/>
          <p:nvPr/>
        </p:nvSpPr>
        <p:spPr bwMode="auto">
          <a:xfrm>
            <a:off x="3552343" y="3068960"/>
            <a:ext cx="792088" cy="432048"/>
          </a:xfrm>
          <a:prstGeom prst="rect">
            <a:avLst/>
          </a:prstGeom>
          <a:solidFill>
            <a:schemeClr val="bg1"/>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388407161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6"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84" y="565994"/>
            <a:ext cx="3300480" cy="53112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grpSp>
        <p:nvGrpSpPr>
          <p:cNvPr id="5" name="Group 4"/>
          <p:cNvGrpSpPr/>
          <p:nvPr/>
        </p:nvGrpSpPr>
        <p:grpSpPr>
          <a:xfrm>
            <a:off x="467544" y="4561383"/>
            <a:ext cx="288032" cy="307777"/>
            <a:chOff x="4139952" y="6021288"/>
            <a:chExt cx="288032" cy="307777"/>
          </a:xfrm>
        </p:grpSpPr>
        <p:sp>
          <p:nvSpPr>
            <p:cNvPr id="2" name="Oval 1"/>
            <p:cNvSpPr/>
            <p:nvPr/>
          </p:nvSpPr>
          <p:spPr bwMode="auto">
            <a:xfrm>
              <a:off x="4139952" y="6021288"/>
              <a:ext cx="288032" cy="288032"/>
            </a:xfrm>
            <a:prstGeom prst="ellips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 name="TextBox 3"/>
            <p:cNvSpPr txBox="1"/>
            <p:nvPr/>
          </p:nvSpPr>
          <p:spPr>
            <a:xfrm>
              <a:off x="4139952" y="6021288"/>
              <a:ext cx="288032" cy="307777"/>
            </a:xfrm>
            <a:prstGeom prst="rect">
              <a:avLst/>
            </a:prstGeom>
            <a:noFill/>
          </p:spPr>
          <p:txBody>
            <a:bodyPr wrap="square" rtlCol="0">
              <a:spAutoFit/>
            </a:bodyPr>
            <a:lstStyle/>
            <a:p>
              <a:r>
                <a:rPr lang="en-US" sz="1400" dirty="0" smtClean="0"/>
                <a:t>1</a:t>
              </a:r>
              <a:endParaRPr lang="en-US" sz="1400" dirty="0"/>
            </a:p>
          </p:txBody>
        </p:sp>
      </p:grpSp>
      <p:sp>
        <p:nvSpPr>
          <p:cNvPr id="13" name="Rectangle 2"/>
          <p:cNvSpPr txBox="1">
            <a:spLocks noChangeArrowheads="1"/>
          </p:cNvSpPr>
          <p:nvPr/>
        </p:nvSpPr>
        <p:spPr>
          <a:xfrm>
            <a:off x="3419872" y="44624"/>
            <a:ext cx="5688632" cy="514350"/>
          </a:xfrm>
          <a:prstGeom prst="rect">
            <a:avLst/>
          </a:prstGeom>
        </p:spPr>
        <p:txBody>
          <a:bodyPr anchor="t"/>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a:lstStyle>
          <a:p>
            <a:r>
              <a:rPr lang="en-US" sz="2000" dirty="0" smtClean="0">
                <a:solidFill>
                  <a:srgbClr val="0000CC"/>
                </a:solidFill>
                <a:latin typeface="Helvetica" charset="0"/>
              </a:rPr>
              <a:t>XAS: What you get out from the measurement</a:t>
            </a:r>
            <a:r>
              <a:rPr lang="en-US" sz="2000" dirty="0">
                <a:solidFill>
                  <a:srgbClr val="0000CC"/>
                </a:solidFill>
                <a:latin typeface="Helvetica" charset="0"/>
              </a:rPr>
              <a:t>s</a:t>
            </a:r>
          </a:p>
        </p:txBody>
      </p:sp>
      <p:pic>
        <p:nvPicPr>
          <p:cNvPr id="20" name="Picture 90" descr="atomhq"/>
          <p:cNvPicPr preferRelativeResize="0">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35896" y="476672"/>
            <a:ext cx="1279525" cy="1054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4" name="Line 9"/>
          <p:cNvSpPr>
            <a:spLocks noChangeShapeType="1"/>
          </p:cNvSpPr>
          <p:nvPr/>
        </p:nvSpPr>
        <p:spPr bwMode="auto">
          <a:xfrm>
            <a:off x="5907882" y="1800250"/>
            <a:ext cx="0" cy="587375"/>
          </a:xfrm>
          <a:prstGeom prst="line">
            <a:avLst/>
          </a:prstGeom>
          <a:noFill/>
          <a:ln w="3175">
            <a:solidFill>
              <a:srgbClr val="000000"/>
            </a:solidFill>
            <a:prstDash val="sysDot"/>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05" name="Rectangle 10"/>
          <p:cNvSpPr>
            <a:spLocks noChangeArrowheads="1"/>
          </p:cNvSpPr>
          <p:nvPr/>
        </p:nvSpPr>
        <p:spPr bwMode="auto">
          <a:xfrm>
            <a:off x="5508104" y="4581128"/>
            <a:ext cx="1317625" cy="395288"/>
          </a:xfrm>
          <a:prstGeom prst="rect">
            <a:avLst/>
          </a:prstGeom>
          <a:solidFill>
            <a:schemeClr val="bg1"/>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spAutoFit/>
          </a:bodyPr>
          <a:lstStyle/>
          <a:p>
            <a:r>
              <a:rPr lang="en-US" sz="1000" dirty="0">
                <a:solidFill>
                  <a:srgbClr val="000000"/>
                </a:solidFill>
              </a:rPr>
              <a:t>Core electron binding energy, </a:t>
            </a:r>
            <a:r>
              <a:rPr lang="en-US" sz="1000" dirty="0" err="1">
                <a:solidFill>
                  <a:srgbClr val="000000"/>
                </a:solidFill>
              </a:rPr>
              <a:t>E</a:t>
            </a:r>
            <a:r>
              <a:rPr lang="en-US" sz="1000" baseline="-25000" dirty="0" err="1">
                <a:solidFill>
                  <a:srgbClr val="000000"/>
                </a:solidFill>
              </a:rPr>
              <a:t>b</a:t>
            </a:r>
            <a:endParaRPr lang="en-US" sz="1000" baseline="-25000" dirty="0">
              <a:solidFill>
                <a:srgbClr val="000000"/>
              </a:solidFill>
            </a:endParaRPr>
          </a:p>
        </p:txBody>
      </p:sp>
      <p:sp>
        <p:nvSpPr>
          <p:cNvPr id="106" name="Rectangle 11"/>
          <p:cNvSpPr>
            <a:spLocks noChangeArrowheads="1"/>
          </p:cNvSpPr>
          <p:nvPr/>
        </p:nvSpPr>
        <p:spPr bwMode="auto">
          <a:xfrm>
            <a:off x="4539457" y="2397150"/>
            <a:ext cx="347662" cy="274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spAutoFit/>
          </a:bodyPr>
          <a:lstStyle/>
          <a:p>
            <a:r>
              <a:rPr lang="en-US" sz="1200" b="1">
                <a:solidFill>
                  <a:srgbClr val="000000"/>
                </a:solidFill>
              </a:rPr>
              <a:t>E</a:t>
            </a:r>
            <a:r>
              <a:rPr lang="en-US" sz="1200" b="1" baseline="-25000">
                <a:solidFill>
                  <a:srgbClr val="000000"/>
                </a:solidFill>
              </a:rPr>
              <a:t>b</a:t>
            </a:r>
          </a:p>
        </p:txBody>
      </p:sp>
      <p:sp>
        <p:nvSpPr>
          <p:cNvPr id="107" name="Line 12"/>
          <p:cNvSpPr>
            <a:spLocks noChangeShapeType="1"/>
          </p:cNvSpPr>
          <p:nvPr/>
        </p:nvSpPr>
        <p:spPr bwMode="auto">
          <a:xfrm flipH="1">
            <a:off x="5907882" y="1933600"/>
            <a:ext cx="398462" cy="473075"/>
          </a:xfrm>
          <a:prstGeom prst="line">
            <a:avLst/>
          </a:prstGeom>
          <a:noFill/>
          <a:ln w="635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pic>
        <p:nvPicPr>
          <p:cNvPr id="108"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7544" y="1340768"/>
            <a:ext cx="4495800" cy="2790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grpSp>
        <p:nvGrpSpPr>
          <p:cNvPr id="109" name="Group 14"/>
          <p:cNvGrpSpPr>
            <a:grpSpLocks/>
          </p:cNvGrpSpPr>
          <p:nvPr/>
        </p:nvGrpSpPr>
        <p:grpSpPr bwMode="auto">
          <a:xfrm>
            <a:off x="6803936" y="4273079"/>
            <a:ext cx="2478850" cy="2396281"/>
            <a:chOff x="4009" y="2726"/>
            <a:chExt cx="1625" cy="1546"/>
          </a:xfrm>
        </p:grpSpPr>
        <p:grpSp>
          <p:nvGrpSpPr>
            <p:cNvPr id="147" name="Group 15"/>
            <p:cNvGrpSpPr>
              <a:grpSpLocks/>
            </p:cNvGrpSpPr>
            <p:nvPr/>
          </p:nvGrpSpPr>
          <p:grpSpPr bwMode="auto">
            <a:xfrm>
              <a:off x="4464" y="2966"/>
              <a:ext cx="1170" cy="1306"/>
              <a:chOff x="2989" y="4091"/>
              <a:chExt cx="1331" cy="1486"/>
            </a:xfrm>
          </p:grpSpPr>
          <p:sp>
            <p:nvSpPr>
              <p:cNvPr id="150" name="Rectangle 16"/>
              <p:cNvSpPr>
                <a:spLocks noChangeArrowheads="1"/>
              </p:cNvSpPr>
              <p:nvPr/>
            </p:nvSpPr>
            <p:spPr bwMode="auto">
              <a:xfrm>
                <a:off x="2989" y="4111"/>
                <a:ext cx="444" cy="1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n-US"/>
              </a:p>
            </p:txBody>
          </p:sp>
          <p:pic>
            <p:nvPicPr>
              <p:cNvPr id="151"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2" y="4112"/>
                <a:ext cx="1038" cy="11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2"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26" y="5085"/>
                <a:ext cx="220" cy="2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3" name="Picture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22" y="4103"/>
                <a:ext cx="231"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4" name="Picture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08" y="4257"/>
                <a:ext cx="203" cy="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5" name="Picture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3" y="4606"/>
                <a:ext cx="204" cy="2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pic>
            <p:nvPicPr>
              <p:cNvPr id="156" name="Picture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3" y="4966"/>
                <a:ext cx="204" cy="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57" name="Rectangle 23" descr="Light upward diagonal"/>
              <p:cNvSpPr>
                <a:spLocks noChangeArrowheads="1"/>
              </p:cNvSpPr>
              <p:nvPr/>
            </p:nvSpPr>
            <p:spPr bwMode="auto">
              <a:xfrm rot="5400000">
                <a:off x="2577" y="4523"/>
                <a:ext cx="1267" cy="444"/>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158" name="Line 24"/>
              <p:cNvSpPr>
                <a:spLocks noChangeShapeType="1"/>
              </p:cNvSpPr>
              <p:nvPr/>
            </p:nvSpPr>
            <p:spPr bwMode="auto">
              <a:xfrm>
                <a:off x="3246" y="4418"/>
                <a:ext cx="123" cy="120"/>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59" name="Line 25"/>
              <p:cNvSpPr>
                <a:spLocks noChangeShapeType="1"/>
              </p:cNvSpPr>
              <p:nvPr/>
            </p:nvSpPr>
            <p:spPr bwMode="auto">
              <a:xfrm flipH="1">
                <a:off x="3267" y="4602"/>
                <a:ext cx="102" cy="101"/>
              </a:xfrm>
              <a:prstGeom prst="line">
                <a:avLst/>
              </a:prstGeom>
              <a:noFill/>
              <a:ln w="1270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60" name="Line 26"/>
              <p:cNvSpPr>
                <a:spLocks noChangeShapeType="1"/>
              </p:cNvSpPr>
              <p:nvPr/>
            </p:nvSpPr>
            <p:spPr bwMode="auto">
              <a:xfrm>
                <a:off x="3260" y="4765"/>
                <a:ext cx="128" cy="115"/>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61" name="Line 27"/>
              <p:cNvSpPr>
                <a:spLocks noChangeShapeType="1"/>
              </p:cNvSpPr>
              <p:nvPr/>
            </p:nvSpPr>
            <p:spPr bwMode="auto">
              <a:xfrm flipH="1">
                <a:off x="3266" y="4941"/>
                <a:ext cx="120" cy="124"/>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62" name="Line 28"/>
              <p:cNvSpPr>
                <a:spLocks noChangeShapeType="1"/>
              </p:cNvSpPr>
              <p:nvPr/>
            </p:nvSpPr>
            <p:spPr bwMode="auto">
              <a:xfrm>
                <a:off x="3266" y="5124"/>
                <a:ext cx="122" cy="74"/>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63" name="Line 29"/>
              <p:cNvSpPr>
                <a:spLocks noChangeShapeType="1"/>
              </p:cNvSpPr>
              <p:nvPr/>
            </p:nvSpPr>
            <p:spPr bwMode="auto">
              <a:xfrm flipV="1">
                <a:off x="3253" y="4269"/>
                <a:ext cx="133" cy="89"/>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64" name="Line 30"/>
              <p:cNvSpPr>
                <a:spLocks noChangeShapeType="1"/>
              </p:cNvSpPr>
              <p:nvPr/>
            </p:nvSpPr>
            <p:spPr bwMode="auto">
              <a:xfrm flipV="1">
                <a:off x="3036" y="4421"/>
                <a:ext cx="131" cy="109"/>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65" name="Line 31"/>
              <p:cNvSpPr>
                <a:spLocks noChangeShapeType="1"/>
              </p:cNvSpPr>
              <p:nvPr/>
            </p:nvSpPr>
            <p:spPr bwMode="auto">
              <a:xfrm>
                <a:off x="3052" y="4208"/>
                <a:ext cx="123" cy="135"/>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66" name="Line 32"/>
              <p:cNvSpPr>
                <a:spLocks noChangeShapeType="1"/>
              </p:cNvSpPr>
              <p:nvPr/>
            </p:nvSpPr>
            <p:spPr bwMode="auto">
              <a:xfrm flipV="1">
                <a:off x="3051" y="5132"/>
                <a:ext cx="131" cy="110"/>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67" name="Line 33"/>
              <p:cNvSpPr>
                <a:spLocks noChangeShapeType="1"/>
              </p:cNvSpPr>
              <p:nvPr/>
            </p:nvSpPr>
            <p:spPr bwMode="auto">
              <a:xfrm>
                <a:off x="3067" y="4920"/>
                <a:ext cx="123" cy="135"/>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68" name="Line 34"/>
              <p:cNvSpPr>
                <a:spLocks noChangeShapeType="1"/>
              </p:cNvSpPr>
              <p:nvPr/>
            </p:nvSpPr>
            <p:spPr bwMode="auto">
              <a:xfrm flipV="1">
                <a:off x="3048" y="4771"/>
                <a:ext cx="131" cy="109"/>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69" name="Line 35"/>
              <p:cNvSpPr>
                <a:spLocks noChangeShapeType="1"/>
              </p:cNvSpPr>
              <p:nvPr/>
            </p:nvSpPr>
            <p:spPr bwMode="auto">
              <a:xfrm>
                <a:off x="3064" y="4558"/>
                <a:ext cx="123" cy="135"/>
              </a:xfrm>
              <a:prstGeom prst="line">
                <a:avLst/>
              </a:prstGeom>
              <a:noFill/>
              <a:ln w="127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0" name="Text Box 36"/>
              <p:cNvSpPr txBox="1">
                <a:spLocks noChangeArrowheads="1"/>
              </p:cNvSpPr>
              <p:nvPr/>
            </p:nvSpPr>
            <p:spPr bwMode="auto">
              <a:xfrm rot="1505782">
                <a:off x="3402" y="4440"/>
                <a:ext cx="418" cy="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000" dirty="0"/>
                  <a:t>2.32</a:t>
                </a:r>
                <a:r>
                  <a:rPr lang="en-US" sz="1000" dirty="0">
                    <a:cs typeface="Arial" charset="0"/>
                  </a:rPr>
                  <a:t>Å</a:t>
                </a:r>
                <a:r>
                  <a:rPr lang="en-US" sz="1000" dirty="0">
                    <a:solidFill>
                      <a:srgbClr val="000000"/>
                    </a:solidFill>
                  </a:rPr>
                  <a:t> </a:t>
                </a:r>
              </a:p>
            </p:txBody>
          </p:sp>
          <p:sp>
            <p:nvSpPr>
              <p:cNvPr id="171" name="Text Box 37"/>
              <p:cNvSpPr txBox="1">
                <a:spLocks noChangeArrowheads="1"/>
              </p:cNvSpPr>
              <p:nvPr/>
            </p:nvSpPr>
            <p:spPr bwMode="auto">
              <a:xfrm rot="1505782">
                <a:off x="3807" y="4636"/>
                <a:ext cx="419" cy="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000" dirty="0"/>
                  <a:t>2.46</a:t>
                </a:r>
                <a:r>
                  <a:rPr lang="en-US" sz="1000" dirty="0">
                    <a:cs typeface="Arial" charset="0"/>
                  </a:rPr>
                  <a:t>Å</a:t>
                </a:r>
                <a:r>
                  <a:rPr lang="en-US" sz="1000" dirty="0">
                    <a:solidFill>
                      <a:srgbClr val="000000"/>
                    </a:solidFill>
                  </a:rPr>
                  <a:t> </a:t>
                </a:r>
              </a:p>
            </p:txBody>
          </p:sp>
          <p:sp>
            <p:nvSpPr>
              <p:cNvPr id="173" name="Text Box 39"/>
              <p:cNvSpPr txBox="1">
                <a:spLocks noChangeArrowheads="1"/>
              </p:cNvSpPr>
              <p:nvPr/>
            </p:nvSpPr>
            <p:spPr bwMode="auto">
              <a:xfrm>
                <a:off x="3062" y="5402"/>
                <a:ext cx="418" cy="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000" dirty="0"/>
                  <a:t>3.43 </a:t>
                </a:r>
                <a:r>
                  <a:rPr lang="en-US" sz="1000" dirty="0" err="1">
                    <a:cs typeface="Arial" charset="0"/>
                  </a:rPr>
                  <a:t>Å</a:t>
                </a:r>
                <a:r>
                  <a:rPr lang="en-US" sz="1000" dirty="0">
                    <a:solidFill>
                      <a:srgbClr val="000000"/>
                    </a:solidFill>
                  </a:rPr>
                  <a:t> </a:t>
                </a:r>
              </a:p>
            </p:txBody>
          </p:sp>
          <p:sp>
            <p:nvSpPr>
              <p:cNvPr id="184" name="Rectangle 46"/>
              <p:cNvSpPr>
                <a:spLocks noChangeArrowheads="1"/>
              </p:cNvSpPr>
              <p:nvPr/>
            </p:nvSpPr>
            <p:spPr bwMode="auto">
              <a:xfrm>
                <a:off x="3732" y="5162"/>
                <a:ext cx="45" cy="181"/>
              </a:xfrm>
              <a:prstGeom prst="rect">
                <a:avLst/>
              </a:prstGeom>
              <a:solidFill>
                <a:schemeClr val="bg1"/>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p>
                <a:endParaRPr lang="en-US"/>
              </a:p>
            </p:txBody>
          </p:sp>
          <p:sp>
            <p:nvSpPr>
              <p:cNvPr id="179" name="Text Box 47"/>
              <p:cNvSpPr txBox="1">
                <a:spLocks noChangeArrowheads="1"/>
              </p:cNvSpPr>
              <p:nvPr/>
            </p:nvSpPr>
            <p:spPr bwMode="auto">
              <a:xfrm rot="2091221">
                <a:off x="3653" y="5142"/>
                <a:ext cx="416" cy="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000" dirty="0"/>
                  <a:t>2.90 </a:t>
                </a:r>
                <a:r>
                  <a:rPr lang="en-US" sz="1000" dirty="0" err="1">
                    <a:cs typeface="Arial" charset="0"/>
                  </a:rPr>
                  <a:t>Å</a:t>
                </a:r>
                <a:r>
                  <a:rPr lang="en-US" sz="1000" dirty="0">
                    <a:solidFill>
                      <a:srgbClr val="000000"/>
                    </a:solidFill>
                  </a:rPr>
                  <a:t> </a:t>
                </a:r>
              </a:p>
            </p:txBody>
          </p:sp>
          <p:sp>
            <p:nvSpPr>
              <p:cNvPr id="182" name="Text Box 50"/>
              <p:cNvSpPr txBox="1">
                <a:spLocks noChangeArrowheads="1"/>
              </p:cNvSpPr>
              <p:nvPr/>
            </p:nvSpPr>
            <p:spPr bwMode="auto">
              <a:xfrm>
                <a:off x="3024" y="4091"/>
                <a:ext cx="384" cy="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spcBef>
                    <a:spcPct val="50000"/>
                  </a:spcBef>
                </a:pPr>
                <a:r>
                  <a:rPr lang="en-US" sz="1000" dirty="0"/>
                  <a:t>Fe</a:t>
                </a:r>
                <a:r>
                  <a:rPr lang="en-US" sz="1000" baseline="-25000" dirty="0"/>
                  <a:t>2</a:t>
                </a:r>
                <a:r>
                  <a:rPr lang="en-US" sz="1000" dirty="0"/>
                  <a:t>O</a:t>
                </a:r>
                <a:r>
                  <a:rPr lang="en-US" sz="1000" baseline="-25000" dirty="0"/>
                  <a:t>3</a:t>
                </a:r>
              </a:p>
            </p:txBody>
          </p:sp>
        </p:grpSp>
        <p:sp>
          <p:nvSpPr>
            <p:cNvPr id="148" name="Text Box 51"/>
            <p:cNvSpPr txBox="1">
              <a:spLocks noChangeArrowheads="1"/>
            </p:cNvSpPr>
            <p:nvPr/>
          </p:nvSpPr>
          <p:spPr bwMode="auto">
            <a:xfrm>
              <a:off x="4009" y="2726"/>
              <a:ext cx="1511" cy="199"/>
            </a:xfrm>
            <a:prstGeom prst="rect">
              <a:avLst/>
            </a:prstGeom>
            <a:solidFill>
              <a:schemeClr val="bg1">
                <a:lumMod val="65000"/>
              </a:schemeClr>
            </a:solidFill>
            <a:ln w="12700">
              <a:solidFill>
                <a:srgbClr val="000000"/>
              </a:solidFill>
              <a:miter lim="800000"/>
              <a:headEnd/>
              <a:tailEnd/>
            </a:ln>
          </p:spPr>
          <p:txBody>
            <a:bodyPr wrap="square" anchor="ctr">
              <a:spAutoFit/>
            </a:bodyPr>
            <a:lstStyle>
              <a:lvl1pPr marL="114300" indent="-114300" eaLnBrk="0" hangingPunct="0">
                <a:defRPr sz="2400">
                  <a:solidFill>
                    <a:schemeClr val="tx1"/>
                  </a:solidFill>
                  <a:latin typeface="Times New Roman" charset="0"/>
                  <a:ea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400" dirty="0" smtClean="0">
                  <a:ln>
                    <a:solidFill>
                      <a:schemeClr val="tx1"/>
                    </a:solidFill>
                  </a:ln>
                </a:rPr>
                <a:t>Quantitative </a:t>
              </a:r>
              <a:r>
                <a:rPr lang="en-US" sz="1400" dirty="0">
                  <a:ln>
                    <a:solidFill>
                      <a:schemeClr val="tx1"/>
                    </a:solidFill>
                  </a:ln>
                </a:rPr>
                <a:t>Local </a:t>
              </a:r>
              <a:r>
                <a:rPr lang="en-US" sz="1400" dirty="0" smtClean="0">
                  <a:ln>
                    <a:solidFill>
                      <a:schemeClr val="tx1"/>
                    </a:solidFill>
                  </a:ln>
                </a:rPr>
                <a:t>Structure</a:t>
              </a:r>
              <a:endParaRPr lang="en-US" sz="1400" dirty="0">
                <a:ln>
                  <a:solidFill>
                    <a:schemeClr val="tx1"/>
                  </a:solidFill>
                </a:ln>
              </a:endParaRPr>
            </a:p>
          </p:txBody>
        </p:sp>
      </p:grpSp>
      <p:grpSp>
        <p:nvGrpSpPr>
          <p:cNvPr id="111" name="Group 54"/>
          <p:cNvGrpSpPr>
            <a:grpSpLocks/>
          </p:cNvGrpSpPr>
          <p:nvPr/>
        </p:nvGrpSpPr>
        <p:grpSpPr bwMode="auto">
          <a:xfrm>
            <a:off x="3783359" y="4292593"/>
            <a:ext cx="4238625" cy="2565400"/>
            <a:chOff x="912" y="3384"/>
            <a:chExt cx="2670" cy="1616"/>
          </a:xfrm>
        </p:grpSpPr>
        <p:sp>
          <p:nvSpPr>
            <p:cNvPr id="115" name="Text Box 55"/>
            <p:cNvSpPr txBox="1">
              <a:spLocks noChangeArrowheads="1"/>
            </p:cNvSpPr>
            <p:nvPr/>
          </p:nvSpPr>
          <p:spPr bwMode="auto">
            <a:xfrm>
              <a:off x="1865" y="4167"/>
              <a:ext cx="1086" cy="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anchor="ctr">
              <a:spAutoFit/>
            </a:bodyPr>
            <a:lstStyle>
              <a:lvl1pPr marL="114300" indent="-114300" eaLnBrk="0" hangingPunct="0">
                <a:defRPr sz="2400">
                  <a:solidFill>
                    <a:schemeClr val="tx1"/>
                  </a:solidFill>
                  <a:latin typeface="Times New Roman" charset="0"/>
                  <a:ea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eaLnBrk="1" hangingPunct="1"/>
              <a:r>
                <a:rPr lang="en-US" sz="1400" dirty="0">
                  <a:solidFill>
                    <a:schemeClr val="tx2"/>
                  </a:solidFill>
                </a:rPr>
                <a:t>XANES / NEXAFS</a:t>
              </a:r>
            </a:p>
            <a:p>
              <a:pPr eaLnBrk="1" hangingPunct="1"/>
              <a:r>
                <a:rPr lang="en-US" sz="1400" dirty="0">
                  <a:solidFill>
                    <a:srgbClr val="666633"/>
                  </a:solidFill>
                </a:rPr>
                <a:t>Oxidation state, </a:t>
              </a:r>
            </a:p>
            <a:p>
              <a:pPr eaLnBrk="1" hangingPunct="1"/>
              <a:r>
                <a:rPr lang="en-US" sz="1400" dirty="0">
                  <a:solidFill>
                    <a:srgbClr val="666633"/>
                  </a:solidFill>
                </a:rPr>
                <a:t>Molecular structure, </a:t>
              </a:r>
            </a:p>
            <a:p>
              <a:pPr eaLnBrk="1" hangingPunct="1"/>
              <a:r>
                <a:rPr lang="en-US" sz="1400" dirty="0">
                  <a:solidFill>
                    <a:srgbClr val="666633"/>
                  </a:solidFill>
                </a:rPr>
                <a:t>Electronic </a:t>
              </a:r>
              <a:r>
                <a:rPr lang="en-US" sz="1400" dirty="0" smtClean="0">
                  <a:solidFill>
                    <a:srgbClr val="666633"/>
                  </a:solidFill>
                </a:rPr>
                <a:t>structure</a:t>
              </a:r>
            </a:p>
            <a:p>
              <a:pPr eaLnBrk="1" hangingPunct="1"/>
              <a:r>
                <a:rPr lang="en-US" sz="1400" dirty="0" smtClean="0">
                  <a:solidFill>
                    <a:srgbClr val="666633"/>
                  </a:solidFill>
                </a:rPr>
                <a:t>Magnetism</a:t>
              </a:r>
              <a:endParaRPr lang="en-US" sz="1400" dirty="0">
                <a:solidFill>
                  <a:srgbClr val="666633"/>
                </a:solidFill>
              </a:endParaRPr>
            </a:p>
          </p:txBody>
        </p:sp>
        <p:grpSp>
          <p:nvGrpSpPr>
            <p:cNvPr id="117" name="Group 57"/>
            <p:cNvGrpSpPr>
              <a:grpSpLocks/>
            </p:cNvGrpSpPr>
            <p:nvPr/>
          </p:nvGrpSpPr>
          <p:grpSpPr bwMode="auto">
            <a:xfrm>
              <a:off x="912" y="3384"/>
              <a:ext cx="2670" cy="1616"/>
              <a:chOff x="1056" y="4824"/>
              <a:chExt cx="2670" cy="1616"/>
            </a:xfrm>
          </p:grpSpPr>
          <p:pic>
            <p:nvPicPr>
              <p:cNvPr id="118" name="Picture 58"/>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4" y="4824"/>
                <a:ext cx="864" cy="8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20" name="Rectangle 73"/>
              <p:cNvSpPr>
                <a:spLocks noChangeArrowheads="1"/>
              </p:cNvSpPr>
              <p:nvPr/>
            </p:nvSpPr>
            <p:spPr bwMode="auto">
              <a:xfrm>
                <a:off x="1572" y="5323"/>
                <a:ext cx="480" cy="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7" tIns="44450" rIns="90487" bIns="44450">
                <a:spAutoFit/>
              </a:bodyPr>
              <a:lstStyle/>
              <a:p>
                <a:r>
                  <a:rPr lang="en-US" sz="1400" b="1" dirty="0">
                    <a:solidFill>
                      <a:srgbClr val="666633"/>
                    </a:solidFill>
                  </a:rPr>
                  <a:t>Cr(III)</a:t>
                </a:r>
                <a:endParaRPr lang="en-US" sz="1400" b="1" baseline="30000" dirty="0">
                  <a:solidFill>
                    <a:srgbClr val="666633"/>
                  </a:solidFill>
                </a:endParaRPr>
              </a:p>
            </p:txBody>
          </p:sp>
          <p:pic>
            <p:nvPicPr>
              <p:cNvPr id="121" name="Picture 7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56" y="5552"/>
                <a:ext cx="929" cy="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30" name="Line 81"/>
              <p:cNvSpPr>
                <a:spLocks noChangeShapeType="1"/>
              </p:cNvSpPr>
              <p:nvPr/>
            </p:nvSpPr>
            <p:spPr bwMode="auto">
              <a:xfrm>
                <a:off x="3726" y="5325"/>
                <a:ext cx="0" cy="46"/>
              </a:xfrm>
              <a:prstGeom prst="line">
                <a:avLst/>
              </a:prstGeom>
              <a:noFill/>
              <a:ln w="12700">
                <a:solidFill>
                  <a:srgbClr val="00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23" name="Rectangle 85"/>
              <p:cNvSpPr>
                <a:spLocks noChangeArrowheads="1"/>
              </p:cNvSpPr>
              <p:nvPr/>
            </p:nvSpPr>
            <p:spPr bwMode="auto">
              <a:xfrm>
                <a:off x="1572" y="6040"/>
                <a:ext cx="480" cy="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7" tIns="44450" rIns="90487" bIns="44450">
                <a:spAutoFit/>
              </a:bodyPr>
              <a:lstStyle/>
              <a:p>
                <a:r>
                  <a:rPr lang="en-US" sz="1400" b="1" dirty="0">
                    <a:solidFill>
                      <a:srgbClr val="666633"/>
                    </a:solidFill>
                  </a:rPr>
                  <a:t>Cr(VI)</a:t>
                </a:r>
                <a:endParaRPr lang="en-US" sz="1400" b="1" baseline="30000" dirty="0">
                  <a:solidFill>
                    <a:srgbClr val="666633"/>
                  </a:solidFill>
                </a:endParaRPr>
              </a:p>
            </p:txBody>
          </p:sp>
          <p:sp>
            <p:nvSpPr>
              <p:cNvPr id="124" name="Rectangle 86"/>
              <p:cNvSpPr>
                <a:spLocks noChangeArrowheads="1"/>
              </p:cNvSpPr>
              <p:nvPr/>
            </p:nvSpPr>
            <p:spPr bwMode="auto">
              <a:xfrm>
                <a:off x="1709" y="5277"/>
                <a:ext cx="114" cy="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90487" tIns="44450" rIns="90487" bIns="44450">
                <a:spAutoFit/>
              </a:bodyPr>
              <a:lstStyle/>
              <a:p>
                <a:endParaRPr lang="en-US" sz="1400" b="1"/>
              </a:p>
            </p:txBody>
          </p:sp>
        </p:grpSp>
      </p:grpSp>
      <p:sp>
        <p:nvSpPr>
          <p:cNvPr id="112" name="Line 87"/>
          <p:cNvSpPr>
            <a:spLocks noChangeShapeType="1"/>
          </p:cNvSpPr>
          <p:nvPr/>
        </p:nvSpPr>
        <p:spPr bwMode="auto">
          <a:xfrm>
            <a:off x="6012160" y="3501008"/>
            <a:ext cx="0" cy="1080120"/>
          </a:xfrm>
          <a:prstGeom prst="line">
            <a:avLst/>
          </a:prstGeom>
          <a:noFill/>
          <a:ln w="9525">
            <a:solidFill>
              <a:schemeClr val="tx1"/>
            </a:solidFill>
            <a:round/>
            <a:headEnd type="triangle" w="sm" len="med"/>
            <a:tailEnd/>
          </a:ln>
          <a:extLst>
            <a:ext uri="{909E8E84-426E-40dd-AFC4-6F175D3DCCD1}">
              <a14:hiddenFill xmlns:a14="http://schemas.microsoft.com/office/drawing/2010/main" xmlns="">
                <a:noFill/>
              </a14:hiddenFill>
            </a:ext>
          </a:extLst>
        </p:spPr>
        <p:txBody>
          <a:bodyPr/>
          <a:lstStyle/>
          <a:p>
            <a:endParaRPr lang="en-US"/>
          </a:p>
        </p:txBody>
      </p:sp>
      <p:cxnSp>
        <p:nvCxnSpPr>
          <p:cNvPr id="11" name="Straight Arrow Connector 10"/>
          <p:cNvCxnSpPr/>
          <p:nvPr/>
        </p:nvCxnSpPr>
        <p:spPr bwMode="auto">
          <a:xfrm>
            <a:off x="6012160" y="5013176"/>
            <a:ext cx="0" cy="43204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7169" name="Straight Arrow Connector 7168"/>
          <p:cNvCxnSpPr/>
          <p:nvPr/>
        </p:nvCxnSpPr>
        <p:spPr bwMode="auto">
          <a:xfrm>
            <a:off x="8460432" y="2132856"/>
            <a:ext cx="0" cy="2088232"/>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nvGrpSpPr>
          <p:cNvPr id="189" name="Group 96"/>
          <p:cNvGrpSpPr>
            <a:grpSpLocks/>
          </p:cNvGrpSpPr>
          <p:nvPr/>
        </p:nvGrpSpPr>
        <p:grpSpPr bwMode="auto">
          <a:xfrm>
            <a:off x="6821289" y="738992"/>
            <a:ext cx="2071191" cy="1177840"/>
            <a:chOff x="3323" y="935"/>
            <a:chExt cx="5050" cy="3009"/>
          </a:xfrm>
        </p:grpSpPr>
        <p:grpSp>
          <p:nvGrpSpPr>
            <p:cNvPr id="190" name="Group 26"/>
            <p:cNvGrpSpPr>
              <a:grpSpLocks/>
            </p:cNvGrpSpPr>
            <p:nvPr/>
          </p:nvGrpSpPr>
          <p:grpSpPr bwMode="auto">
            <a:xfrm>
              <a:off x="3323" y="935"/>
              <a:ext cx="5050" cy="1291"/>
              <a:chOff x="3505" y="927"/>
              <a:chExt cx="5050" cy="1291"/>
            </a:xfrm>
          </p:grpSpPr>
          <p:sp>
            <p:nvSpPr>
              <p:cNvPr id="209" name="Oval 27"/>
              <p:cNvSpPr>
                <a:spLocks noChangeArrowheads="1"/>
              </p:cNvSpPr>
              <p:nvPr/>
            </p:nvSpPr>
            <p:spPr bwMode="auto">
              <a:xfrm rot="2700000" flipH="1">
                <a:off x="4003" y="1432"/>
                <a:ext cx="288" cy="288"/>
              </a:xfrm>
              <a:prstGeom prst="ellipse">
                <a:avLst/>
              </a:prstGeom>
              <a:gradFill rotWithShape="0">
                <a:gsLst>
                  <a:gs pos="0">
                    <a:srgbClr val="000066"/>
                  </a:gs>
                  <a:gs pos="100000">
                    <a:srgbClr val="00002A"/>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0" name="Oval 28"/>
              <p:cNvSpPr>
                <a:spLocks noChangeArrowheads="1"/>
              </p:cNvSpPr>
              <p:nvPr/>
            </p:nvSpPr>
            <p:spPr bwMode="auto">
              <a:xfrm rot="2700000">
                <a:off x="3960" y="1375"/>
                <a:ext cx="390" cy="390"/>
              </a:xfrm>
              <a:prstGeom prst="ellipse">
                <a:avLst/>
              </a:prstGeom>
              <a:noFill/>
              <a:ln w="25560">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1" name="Oval 29"/>
              <p:cNvSpPr>
                <a:spLocks noChangeArrowheads="1"/>
              </p:cNvSpPr>
              <p:nvPr/>
            </p:nvSpPr>
            <p:spPr bwMode="auto">
              <a:xfrm rot="2700000">
                <a:off x="3829" y="1250"/>
                <a:ext cx="652" cy="652"/>
              </a:xfrm>
              <a:prstGeom prst="ellipse">
                <a:avLst/>
              </a:prstGeom>
              <a:noFill/>
              <a:ln w="25560">
                <a:solidFill>
                  <a:srgbClr val="DDDDDD"/>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2" name="Oval 30"/>
              <p:cNvSpPr>
                <a:spLocks noChangeArrowheads="1"/>
              </p:cNvSpPr>
              <p:nvPr/>
            </p:nvSpPr>
            <p:spPr bwMode="auto">
              <a:xfrm rot="2700000" flipH="1">
                <a:off x="4322" y="1751"/>
                <a:ext cx="192" cy="192"/>
              </a:xfrm>
              <a:prstGeom prst="ellipse">
                <a:avLst/>
              </a:prstGeom>
              <a:gradFill rotWithShape="0">
                <a:gsLst>
                  <a:gs pos="0">
                    <a:srgbClr val="993300"/>
                  </a:gs>
                  <a:gs pos="100000">
                    <a:srgbClr val="5C0000"/>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3" name="Oval 31"/>
              <p:cNvSpPr>
                <a:spLocks noChangeArrowheads="1"/>
              </p:cNvSpPr>
              <p:nvPr/>
            </p:nvSpPr>
            <p:spPr bwMode="auto">
              <a:xfrm rot="2700000">
                <a:off x="4055" y="1470"/>
                <a:ext cx="748" cy="748"/>
              </a:xfrm>
              <a:prstGeom prst="ellipse">
                <a:avLst/>
              </a:prstGeom>
              <a:noFill/>
              <a:ln w="25560">
                <a:solidFill>
                  <a:srgbClr val="969696"/>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14" name="Oval 32"/>
              <p:cNvSpPr>
                <a:spLocks noChangeArrowheads="1"/>
              </p:cNvSpPr>
              <p:nvPr/>
            </p:nvSpPr>
            <p:spPr bwMode="auto">
              <a:xfrm rot="2700000">
                <a:off x="4184" y="1604"/>
                <a:ext cx="490" cy="490"/>
              </a:xfrm>
              <a:prstGeom prst="ellipse">
                <a:avLst/>
              </a:prstGeom>
              <a:noFill/>
              <a:ln w="25560">
                <a:solidFill>
                  <a:srgbClr val="C0C0C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15" name="Oval 33"/>
              <p:cNvSpPr>
                <a:spLocks noChangeArrowheads="1"/>
              </p:cNvSpPr>
              <p:nvPr/>
            </p:nvSpPr>
            <p:spPr bwMode="auto">
              <a:xfrm rot="2700000" flipH="1">
                <a:off x="4308" y="1208"/>
                <a:ext cx="192" cy="192"/>
              </a:xfrm>
              <a:prstGeom prst="ellipse">
                <a:avLst/>
              </a:prstGeom>
              <a:gradFill rotWithShape="0">
                <a:gsLst>
                  <a:gs pos="0">
                    <a:srgbClr val="993300"/>
                  </a:gs>
                  <a:gs pos="100000">
                    <a:srgbClr val="5C0000"/>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6" name="Oval 34"/>
              <p:cNvSpPr>
                <a:spLocks noChangeArrowheads="1"/>
              </p:cNvSpPr>
              <p:nvPr/>
            </p:nvSpPr>
            <p:spPr bwMode="auto">
              <a:xfrm rot="2700000">
                <a:off x="4041" y="927"/>
                <a:ext cx="748" cy="748"/>
              </a:xfrm>
              <a:prstGeom prst="ellipse">
                <a:avLst/>
              </a:prstGeom>
              <a:noFill/>
              <a:ln w="25560">
                <a:solidFill>
                  <a:srgbClr val="969696"/>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17" name="Oval 35"/>
              <p:cNvSpPr>
                <a:spLocks noChangeArrowheads="1"/>
              </p:cNvSpPr>
              <p:nvPr/>
            </p:nvSpPr>
            <p:spPr bwMode="auto">
              <a:xfrm rot="2700000">
                <a:off x="4170" y="1062"/>
                <a:ext cx="490" cy="490"/>
              </a:xfrm>
              <a:prstGeom prst="ellipse">
                <a:avLst/>
              </a:prstGeom>
              <a:noFill/>
              <a:ln w="25560">
                <a:solidFill>
                  <a:srgbClr val="969696"/>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18" name="Oval 36"/>
              <p:cNvSpPr>
                <a:spLocks noChangeArrowheads="1"/>
              </p:cNvSpPr>
              <p:nvPr/>
            </p:nvSpPr>
            <p:spPr bwMode="auto">
              <a:xfrm rot="2700000" flipH="1">
                <a:off x="3772" y="1214"/>
                <a:ext cx="192" cy="192"/>
              </a:xfrm>
              <a:prstGeom prst="ellipse">
                <a:avLst/>
              </a:prstGeom>
              <a:gradFill rotWithShape="0">
                <a:gsLst>
                  <a:gs pos="0">
                    <a:srgbClr val="993300"/>
                  </a:gs>
                  <a:gs pos="100000">
                    <a:srgbClr val="5C0000"/>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9" name="Oval 37"/>
              <p:cNvSpPr>
                <a:spLocks noChangeArrowheads="1"/>
              </p:cNvSpPr>
              <p:nvPr/>
            </p:nvSpPr>
            <p:spPr bwMode="auto">
              <a:xfrm rot="2700000">
                <a:off x="3505" y="933"/>
                <a:ext cx="748" cy="748"/>
              </a:xfrm>
              <a:prstGeom prst="ellipse">
                <a:avLst/>
              </a:prstGeom>
              <a:noFill/>
              <a:ln w="25560">
                <a:solidFill>
                  <a:srgbClr val="969696"/>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20" name="Oval 38"/>
              <p:cNvSpPr>
                <a:spLocks noChangeArrowheads="1"/>
              </p:cNvSpPr>
              <p:nvPr/>
            </p:nvSpPr>
            <p:spPr bwMode="auto">
              <a:xfrm rot="2700000">
                <a:off x="3634" y="1068"/>
                <a:ext cx="490" cy="490"/>
              </a:xfrm>
              <a:prstGeom prst="ellipse">
                <a:avLst/>
              </a:prstGeom>
              <a:noFill/>
              <a:ln w="25560">
                <a:solidFill>
                  <a:srgbClr val="C0C0C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21" name="Oval 39"/>
              <p:cNvSpPr>
                <a:spLocks noChangeArrowheads="1"/>
              </p:cNvSpPr>
              <p:nvPr/>
            </p:nvSpPr>
            <p:spPr bwMode="auto">
              <a:xfrm rot="2700000" flipH="1">
                <a:off x="4308" y="1208"/>
                <a:ext cx="192" cy="192"/>
              </a:xfrm>
              <a:prstGeom prst="ellipse">
                <a:avLst/>
              </a:prstGeom>
              <a:gradFill rotWithShape="0">
                <a:gsLst>
                  <a:gs pos="0">
                    <a:srgbClr val="993300"/>
                  </a:gs>
                  <a:gs pos="100000">
                    <a:srgbClr val="5C0000"/>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2" name="Oval 40"/>
              <p:cNvSpPr>
                <a:spLocks noChangeArrowheads="1"/>
              </p:cNvSpPr>
              <p:nvPr/>
            </p:nvSpPr>
            <p:spPr bwMode="auto">
              <a:xfrm rot="2700000">
                <a:off x="4041" y="927"/>
                <a:ext cx="748" cy="748"/>
              </a:xfrm>
              <a:prstGeom prst="ellipse">
                <a:avLst/>
              </a:prstGeom>
              <a:noFill/>
              <a:ln w="25560">
                <a:solidFill>
                  <a:srgbClr val="969696"/>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23" name="Oval 41"/>
              <p:cNvSpPr>
                <a:spLocks noChangeArrowheads="1"/>
              </p:cNvSpPr>
              <p:nvPr/>
            </p:nvSpPr>
            <p:spPr bwMode="auto">
              <a:xfrm rot="2700000">
                <a:off x="4170" y="1062"/>
                <a:ext cx="490" cy="490"/>
              </a:xfrm>
              <a:prstGeom prst="ellipse">
                <a:avLst/>
              </a:prstGeom>
              <a:noFill/>
              <a:ln w="25560">
                <a:solidFill>
                  <a:srgbClr val="C0C0C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24" name="Oval 42"/>
              <p:cNvSpPr>
                <a:spLocks noChangeArrowheads="1"/>
              </p:cNvSpPr>
              <p:nvPr/>
            </p:nvSpPr>
            <p:spPr bwMode="auto">
              <a:xfrm rot="2700000" flipH="1">
                <a:off x="3790" y="1748"/>
                <a:ext cx="192" cy="192"/>
              </a:xfrm>
              <a:prstGeom prst="ellipse">
                <a:avLst/>
              </a:prstGeom>
              <a:gradFill rotWithShape="0">
                <a:gsLst>
                  <a:gs pos="0">
                    <a:srgbClr val="993300"/>
                  </a:gs>
                  <a:gs pos="100000">
                    <a:srgbClr val="5C0000"/>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25" name="Oval 43"/>
              <p:cNvSpPr>
                <a:spLocks noChangeArrowheads="1"/>
              </p:cNvSpPr>
              <p:nvPr/>
            </p:nvSpPr>
            <p:spPr bwMode="auto">
              <a:xfrm rot="2700000">
                <a:off x="3523" y="1467"/>
                <a:ext cx="748" cy="748"/>
              </a:xfrm>
              <a:prstGeom prst="ellipse">
                <a:avLst/>
              </a:prstGeom>
              <a:noFill/>
              <a:ln w="25560">
                <a:solidFill>
                  <a:srgbClr val="969696"/>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26" name="Oval 44"/>
              <p:cNvSpPr>
                <a:spLocks noChangeArrowheads="1"/>
              </p:cNvSpPr>
              <p:nvPr/>
            </p:nvSpPr>
            <p:spPr bwMode="auto">
              <a:xfrm rot="2700000">
                <a:off x="3652" y="1602"/>
                <a:ext cx="490" cy="490"/>
              </a:xfrm>
              <a:prstGeom prst="ellipse">
                <a:avLst/>
              </a:prstGeom>
              <a:noFill/>
              <a:ln w="25560">
                <a:solidFill>
                  <a:srgbClr val="C0C0C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27" name="Text Box 45"/>
              <p:cNvSpPr txBox="1">
                <a:spLocks noChangeArrowheads="1"/>
              </p:cNvSpPr>
              <p:nvPr/>
            </p:nvSpPr>
            <p:spPr bwMode="auto">
              <a:xfrm>
                <a:off x="5175" y="1117"/>
                <a:ext cx="3380" cy="91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5pPr>
                <a:lvl6pPr marL="2514600" indent="-228600" defTabSz="358775"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6pPr>
                <a:lvl7pPr marL="2971800" indent="-228600" defTabSz="358775"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7pPr>
                <a:lvl8pPr marL="3429000" indent="-228600" defTabSz="358775"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8pPr>
                <a:lvl9pPr marL="3886200" indent="-228600" defTabSz="358775"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9pPr>
              </a:lstStyle>
              <a:p>
                <a:pPr algn="ctr">
                  <a:lnSpc>
                    <a:spcPct val="90000"/>
                  </a:lnSpc>
                </a:pPr>
                <a:r>
                  <a:rPr lang="en-US" sz="1100" dirty="0">
                    <a:latin typeface="Arial" charset="0"/>
                  </a:rPr>
                  <a:t>constructive interference –</a:t>
                </a:r>
              </a:p>
              <a:p>
                <a:pPr algn="ctr">
                  <a:lnSpc>
                    <a:spcPct val="60000"/>
                  </a:lnSpc>
                </a:pPr>
                <a:r>
                  <a:rPr lang="en-US" sz="1100" dirty="0">
                    <a:latin typeface="Arial" charset="0"/>
                  </a:rPr>
                  <a:t>absorption maximum</a:t>
                </a:r>
              </a:p>
            </p:txBody>
          </p:sp>
        </p:grpSp>
        <p:grpSp>
          <p:nvGrpSpPr>
            <p:cNvPr id="191" name="Group 46"/>
            <p:cNvGrpSpPr>
              <a:grpSpLocks/>
            </p:cNvGrpSpPr>
            <p:nvPr/>
          </p:nvGrpSpPr>
          <p:grpSpPr bwMode="auto">
            <a:xfrm>
              <a:off x="3356" y="2753"/>
              <a:ext cx="4842" cy="1191"/>
              <a:chOff x="3538" y="2745"/>
              <a:chExt cx="4842" cy="1191"/>
            </a:xfrm>
          </p:grpSpPr>
          <p:sp>
            <p:nvSpPr>
              <p:cNvPr id="192" name="Oval 47"/>
              <p:cNvSpPr>
                <a:spLocks noChangeArrowheads="1"/>
              </p:cNvSpPr>
              <p:nvPr/>
            </p:nvSpPr>
            <p:spPr bwMode="auto">
              <a:xfrm rot="2700000" flipH="1">
                <a:off x="3989" y="3196"/>
                <a:ext cx="288" cy="288"/>
              </a:xfrm>
              <a:prstGeom prst="ellipse">
                <a:avLst/>
              </a:prstGeom>
              <a:gradFill rotWithShape="0">
                <a:gsLst>
                  <a:gs pos="0">
                    <a:srgbClr val="000066"/>
                  </a:gs>
                  <a:gs pos="100000">
                    <a:srgbClr val="00002A"/>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3" name="Oval 48"/>
              <p:cNvSpPr>
                <a:spLocks noChangeArrowheads="1"/>
              </p:cNvSpPr>
              <p:nvPr/>
            </p:nvSpPr>
            <p:spPr bwMode="auto">
              <a:xfrm rot="2700000">
                <a:off x="3967" y="3166"/>
                <a:ext cx="348" cy="348"/>
              </a:xfrm>
              <a:prstGeom prst="ellipse">
                <a:avLst/>
              </a:prstGeom>
              <a:noFill/>
              <a:ln w="25560">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4" name="Oval 49"/>
              <p:cNvSpPr>
                <a:spLocks noChangeArrowheads="1"/>
              </p:cNvSpPr>
              <p:nvPr/>
            </p:nvSpPr>
            <p:spPr bwMode="auto">
              <a:xfrm rot="2700000">
                <a:off x="3856" y="3055"/>
                <a:ext cx="570" cy="570"/>
              </a:xfrm>
              <a:prstGeom prst="ellipse">
                <a:avLst/>
              </a:prstGeom>
              <a:noFill/>
              <a:ln w="25560">
                <a:solidFill>
                  <a:srgbClr val="DDDDDD"/>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5" name="Oval 50"/>
              <p:cNvSpPr>
                <a:spLocks noChangeArrowheads="1"/>
              </p:cNvSpPr>
              <p:nvPr/>
            </p:nvSpPr>
            <p:spPr bwMode="auto">
              <a:xfrm rot="2700000" flipH="1">
                <a:off x="4309" y="3515"/>
                <a:ext cx="192" cy="192"/>
              </a:xfrm>
              <a:prstGeom prst="ellipse">
                <a:avLst/>
              </a:prstGeom>
              <a:gradFill rotWithShape="0">
                <a:gsLst>
                  <a:gs pos="0">
                    <a:srgbClr val="993300"/>
                  </a:gs>
                  <a:gs pos="100000">
                    <a:srgbClr val="5C0000"/>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6" name="Oval 51"/>
              <p:cNvSpPr>
                <a:spLocks noChangeArrowheads="1"/>
              </p:cNvSpPr>
              <p:nvPr/>
            </p:nvSpPr>
            <p:spPr bwMode="auto">
              <a:xfrm rot="2700000">
                <a:off x="4093" y="3292"/>
                <a:ext cx="644" cy="644"/>
              </a:xfrm>
              <a:prstGeom prst="ellipse">
                <a:avLst/>
              </a:prstGeom>
              <a:noFill/>
              <a:ln w="25560">
                <a:solidFill>
                  <a:srgbClr val="969696"/>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197" name="Oval 52"/>
              <p:cNvSpPr>
                <a:spLocks noChangeArrowheads="1"/>
              </p:cNvSpPr>
              <p:nvPr/>
            </p:nvSpPr>
            <p:spPr bwMode="auto">
              <a:xfrm rot="2700000">
                <a:off x="4201" y="3396"/>
                <a:ext cx="428" cy="428"/>
              </a:xfrm>
              <a:prstGeom prst="ellipse">
                <a:avLst/>
              </a:prstGeom>
              <a:noFill/>
              <a:ln w="25560">
                <a:solidFill>
                  <a:srgbClr val="C0C0C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198" name="Oval 53"/>
              <p:cNvSpPr>
                <a:spLocks noChangeArrowheads="1"/>
              </p:cNvSpPr>
              <p:nvPr/>
            </p:nvSpPr>
            <p:spPr bwMode="auto">
              <a:xfrm rot="2700000" flipH="1">
                <a:off x="4295" y="2972"/>
                <a:ext cx="192" cy="192"/>
              </a:xfrm>
              <a:prstGeom prst="ellipse">
                <a:avLst/>
              </a:prstGeom>
              <a:gradFill rotWithShape="0">
                <a:gsLst>
                  <a:gs pos="0">
                    <a:srgbClr val="993300"/>
                  </a:gs>
                  <a:gs pos="100000">
                    <a:srgbClr val="5C0000"/>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99" name="Oval 54"/>
              <p:cNvSpPr>
                <a:spLocks noChangeArrowheads="1"/>
              </p:cNvSpPr>
              <p:nvPr/>
            </p:nvSpPr>
            <p:spPr bwMode="auto">
              <a:xfrm rot="2700000" flipH="1">
                <a:off x="3759" y="2978"/>
                <a:ext cx="192" cy="192"/>
              </a:xfrm>
              <a:prstGeom prst="ellipse">
                <a:avLst/>
              </a:prstGeom>
              <a:gradFill rotWithShape="0">
                <a:gsLst>
                  <a:gs pos="0">
                    <a:srgbClr val="993300"/>
                  </a:gs>
                  <a:gs pos="100000">
                    <a:srgbClr val="5C0000"/>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00" name="Oval 55"/>
              <p:cNvSpPr>
                <a:spLocks noChangeArrowheads="1"/>
              </p:cNvSpPr>
              <p:nvPr/>
            </p:nvSpPr>
            <p:spPr bwMode="auto">
              <a:xfrm rot="2700000">
                <a:off x="3538" y="2750"/>
                <a:ext cx="654" cy="654"/>
              </a:xfrm>
              <a:prstGeom prst="ellipse">
                <a:avLst/>
              </a:prstGeom>
              <a:noFill/>
              <a:ln w="25560">
                <a:solidFill>
                  <a:srgbClr val="969696"/>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01" name="Oval 56"/>
              <p:cNvSpPr>
                <a:spLocks noChangeArrowheads="1"/>
              </p:cNvSpPr>
              <p:nvPr/>
            </p:nvSpPr>
            <p:spPr bwMode="auto">
              <a:xfrm rot="2700000">
                <a:off x="3656" y="2867"/>
                <a:ext cx="418" cy="418"/>
              </a:xfrm>
              <a:prstGeom prst="ellipse">
                <a:avLst/>
              </a:prstGeom>
              <a:noFill/>
              <a:ln w="25560">
                <a:solidFill>
                  <a:srgbClr val="C0C0C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02" name="Oval 57"/>
              <p:cNvSpPr>
                <a:spLocks noChangeArrowheads="1"/>
              </p:cNvSpPr>
              <p:nvPr/>
            </p:nvSpPr>
            <p:spPr bwMode="auto">
              <a:xfrm rot="2700000" flipH="1">
                <a:off x="4295" y="2972"/>
                <a:ext cx="192" cy="192"/>
              </a:xfrm>
              <a:prstGeom prst="ellipse">
                <a:avLst/>
              </a:prstGeom>
              <a:gradFill rotWithShape="0">
                <a:gsLst>
                  <a:gs pos="0">
                    <a:srgbClr val="993300"/>
                  </a:gs>
                  <a:gs pos="100000">
                    <a:srgbClr val="5C0000"/>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03" name="Oval 58"/>
              <p:cNvSpPr>
                <a:spLocks noChangeArrowheads="1"/>
              </p:cNvSpPr>
              <p:nvPr/>
            </p:nvSpPr>
            <p:spPr bwMode="auto">
              <a:xfrm rot="2700000">
                <a:off x="4075" y="2745"/>
                <a:ext cx="652" cy="652"/>
              </a:xfrm>
              <a:prstGeom prst="ellipse">
                <a:avLst/>
              </a:prstGeom>
              <a:noFill/>
              <a:ln w="25560">
                <a:solidFill>
                  <a:srgbClr val="969696"/>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04" name="Oval 59"/>
              <p:cNvSpPr>
                <a:spLocks noChangeArrowheads="1"/>
              </p:cNvSpPr>
              <p:nvPr/>
            </p:nvSpPr>
            <p:spPr bwMode="auto">
              <a:xfrm rot="2700000">
                <a:off x="4188" y="2858"/>
                <a:ext cx="426" cy="426"/>
              </a:xfrm>
              <a:prstGeom prst="ellipse">
                <a:avLst/>
              </a:prstGeom>
              <a:noFill/>
              <a:ln w="25560">
                <a:solidFill>
                  <a:srgbClr val="C0C0C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05" name="Oval 60"/>
              <p:cNvSpPr>
                <a:spLocks noChangeArrowheads="1"/>
              </p:cNvSpPr>
              <p:nvPr/>
            </p:nvSpPr>
            <p:spPr bwMode="auto">
              <a:xfrm rot="2700000" flipH="1">
                <a:off x="3777" y="3512"/>
                <a:ext cx="192" cy="192"/>
              </a:xfrm>
              <a:prstGeom prst="ellipse">
                <a:avLst/>
              </a:prstGeom>
              <a:gradFill rotWithShape="0">
                <a:gsLst>
                  <a:gs pos="0">
                    <a:srgbClr val="993300"/>
                  </a:gs>
                  <a:gs pos="100000">
                    <a:srgbClr val="5C0000"/>
                  </a:gs>
                </a:gsLst>
                <a:lin ang="13500000" scaled="1"/>
              </a:gra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06" name="Oval 61"/>
              <p:cNvSpPr>
                <a:spLocks noChangeArrowheads="1"/>
              </p:cNvSpPr>
              <p:nvPr/>
            </p:nvSpPr>
            <p:spPr bwMode="auto">
              <a:xfrm rot="2700000">
                <a:off x="3556" y="3277"/>
                <a:ext cx="656" cy="656"/>
              </a:xfrm>
              <a:prstGeom prst="ellipse">
                <a:avLst/>
              </a:prstGeom>
              <a:noFill/>
              <a:ln w="25560">
                <a:solidFill>
                  <a:srgbClr val="969696"/>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07" name="Oval 62"/>
              <p:cNvSpPr>
                <a:spLocks noChangeArrowheads="1"/>
              </p:cNvSpPr>
              <p:nvPr/>
            </p:nvSpPr>
            <p:spPr bwMode="auto">
              <a:xfrm rot="2700000">
                <a:off x="3665" y="3386"/>
                <a:ext cx="438" cy="438"/>
              </a:xfrm>
              <a:prstGeom prst="ellipse">
                <a:avLst/>
              </a:prstGeom>
              <a:noFill/>
              <a:ln w="25560">
                <a:solidFill>
                  <a:srgbClr val="C0C0C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rot="10800000" wrap="none" anchor="ctr"/>
              <a:lstStyle/>
              <a:p>
                <a:endParaRPr lang="en-US"/>
              </a:p>
            </p:txBody>
          </p:sp>
          <p:sp>
            <p:nvSpPr>
              <p:cNvPr id="208" name="Text Box 63"/>
              <p:cNvSpPr txBox="1">
                <a:spLocks noChangeArrowheads="1"/>
              </p:cNvSpPr>
              <p:nvPr/>
            </p:nvSpPr>
            <p:spPr bwMode="auto">
              <a:xfrm>
                <a:off x="5130" y="2956"/>
                <a:ext cx="3250" cy="91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5pPr>
                <a:lvl6pPr marL="2514600" indent="-228600" defTabSz="358775"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6pPr>
                <a:lvl7pPr marL="2971800" indent="-228600" defTabSz="358775"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7pPr>
                <a:lvl8pPr marL="3429000" indent="-228600" defTabSz="358775"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8pPr>
                <a:lvl9pPr marL="3886200" indent="-228600" defTabSz="358775"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charset="0"/>
                    <a:ea typeface="ＭＳ Ｐゴシック" charset="0"/>
                  </a:defRPr>
                </a:lvl9pPr>
              </a:lstStyle>
              <a:p>
                <a:pPr algn="ctr">
                  <a:lnSpc>
                    <a:spcPct val="90000"/>
                  </a:lnSpc>
                </a:pPr>
                <a:r>
                  <a:rPr lang="en-US" sz="1100" dirty="0">
                    <a:latin typeface="Arial" charset="0"/>
                  </a:rPr>
                  <a:t>destructive interference –</a:t>
                </a:r>
              </a:p>
              <a:p>
                <a:pPr algn="ctr">
                  <a:lnSpc>
                    <a:spcPct val="60000"/>
                  </a:lnSpc>
                </a:pPr>
                <a:r>
                  <a:rPr lang="en-US" sz="1100" dirty="0">
                    <a:latin typeface="Arial" charset="0"/>
                  </a:rPr>
                  <a:t>absorption minimum</a:t>
                </a:r>
              </a:p>
            </p:txBody>
          </p:sp>
        </p:grpSp>
      </p:grpSp>
    </p:spTree>
    <p:extLst>
      <p:ext uri="{BB962C8B-B14F-4D97-AF65-F5344CB8AC3E}">
        <p14:creationId xmlns:p14="http://schemas.microsoft.com/office/powerpoint/2010/main" val="308218525"/>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 y="717550"/>
            <a:ext cx="8851900" cy="5422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24578" name="Text Box 3"/>
          <p:cNvSpPr txBox="1">
            <a:spLocks noChangeArrowheads="1"/>
          </p:cNvSpPr>
          <p:nvPr/>
        </p:nvSpPr>
        <p:spPr bwMode="auto">
          <a:xfrm>
            <a:off x="2514600" y="152400"/>
            <a:ext cx="29289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a:t>Polarization Change</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86"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60" y="926034"/>
            <a:ext cx="3300480" cy="53112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42" name="Picture 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8888" y="3195716"/>
            <a:ext cx="4305600" cy="3617660"/>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cap="flat">
                <a:solidFill>
                  <a:srgbClr val="3465A4"/>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37" name="Picture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9872" y="1535202"/>
            <a:ext cx="2665440" cy="1932683"/>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cap="flat">
                <a:solidFill>
                  <a:srgbClr val="3465A4"/>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43" name="Text Box 3"/>
          <p:cNvSpPr txBox="1">
            <a:spLocks noChangeArrowheads="1"/>
          </p:cNvSpPr>
          <p:nvPr/>
        </p:nvSpPr>
        <p:spPr bwMode="auto">
          <a:xfrm>
            <a:off x="3696480" y="750320"/>
            <a:ext cx="5839200" cy="7344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3465A4"/>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81639" tIns="42452" rIns="81639" bIns="42452">
            <a:spAutoFit/>
          </a:bodyPr>
          <a:lstStyle/>
          <a:p>
            <a:pPr>
              <a:spcBef>
                <a:spcPts val="1134"/>
              </a:spcBef>
              <a:defRPr/>
            </a:pPr>
            <a:r>
              <a:rPr lang="it-IT" sz="1600" dirty="0" smtClean="0">
                <a:cs typeface="Microsoft YaHei" charset="0"/>
              </a:rPr>
              <a:t>•  1s </a:t>
            </a:r>
            <a:r>
              <a:rPr lang="it-IT" sz="1600" dirty="0" smtClean="0">
                <a:cs typeface="Microsoft YaHei" charset="0"/>
              </a:rPr>
              <a:t>-&gt;</a:t>
            </a:r>
            <a:r>
              <a:rPr lang="it-IT" sz="1600" dirty="0" smtClean="0">
                <a:cs typeface="Microsoft YaHei" charset="0"/>
              </a:rPr>
              <a:t> </a:t>
            </a:r>
            <a:r>
              <a:rPr lang="it-IT" sz="1600" dirty="0">
                <a:cs typeface="Microsoft YaHei" charset="0"/>
              </a:rPr>
              <a:t>π* </a:t>
            </a:r>
            <a:r>
              <a:rPr lang="it-IT" sz="1600" dirty="0" err="1">
                <a:cs typeface="Microsoft YaHei" charset="0"/>
              </a:rPr>
              <a:t>transitions</a:t>
            </a:r>
            <a:r>
              <a:rPr lang="it-IT" sz="1600" dirty="0">
                <a:cs typeface="Microsoft YaHei" charset="0"/>
              </a:rPr>
              <a:t> are </a:t>
            </a:r>
            <a:r>
              <a:rPr lang="it-IT" sz="1600" dirty="0" err="1">
                <a:cs typeface="Microsoft YaHei" charset="0"/>
              </a:rPr>
              <a:t>excited</a:t>
            </a:r>
            <a:r>
              <a:rPr lang="it-IT" sz="1600" dirty="0">
                <a:cs typeface="Microsoft YaHei" charset="0"/>
              </a:rPr>
              <a:t> @ </a:t>
            </a:r>
            <a:r>
              <a:rPr lang="it-IT" sz="1600" dirty="0">
                <a:cs typeface="Microsoft YaHei" charset="0"/>
              </a:rPr>
              <a:t>E     </a:t>
            </a:r>
            <a:r>
              <a:rPr lang="it-IT" sz="1600" i="1" dirty="0" err="1" smtClean="0">
                <a:cs typeface="Microsoft YaHei" charset="0"/>
              </a:rPr>
              <a:t>molecular</a:t>
            </a:r>
            <a:r>
              <a:rPr lang="it-IT" sz="1600" i="1" dirty="0" smtClean="0">
                <a:cs typeface="Microsoft YaHei" charset="0"/>
              </a:rPr>
              <a:t> </a:t>
            </a:r>
            <a:r>
              <a:rPr lang="it-IT" sz="1600" i="1" dirty="0" err="1">
                <a:cs typeface="Microsoft YaHei" charset="0"/>
              </a:rPr>
              <a:t>plane</a:t>
            </a:r>
            <a:endParaRPr lang="it-IT" sz="1600" i="1" dirty="0">
              <a:cs typeface="Microsoft YaHei" charset="0"/>
            </a:endParaRPr>
          </a:p>
          <a:p>
            <a:pPr>
              <a:spcBef>
                <a:spcPts val="1134"/>
              </a:spcBef>
              <a:defRPr/>
            </a:pPr>
            <a:r>
              <a:rPr lang="it-IT" sz="1600" dirty="0">
                <a:cs typeface="Microsoft YaHei" charset="0"/>
              </a:rPr>
              <a:t>•  1s </a:t>
            </a:r>
            <a:r>
              <a:rPr lang="it-IT" sz="1600" dirty="0" smtClean="0">
                <a:cs typeface="Microsoft YaHei" charset="0"/>
              </a:rPr>
              <a:t>-&gt;</a:t>
            </a:r>
            <a:r>
              <a:rPr lang="it-IT" sz="1600" dirty="0" smtClean="0">
                <a:cs typeface="Microsoft YaHei" charset="0"/>
              </a:rPr>
              <a:t> </a:t>
            </a:r>
            <a:r>
              <a:rPr lang="el-GR" sz="1600" dirty="0" smtClean="0">
                <a:cs typeface="Symbol" charset="0"/>
              </a:rPr>
              <a:t>σ</a:t>
            </a:r>
            <a:r>
              <a:rPr lang="it-IT" sz="1600" dirty="0" smtClean="0">
                <a:cs typeface="Microsoft YaHei" charset="0"/>
              </a:rPr>
              <a:t>* </a:t>
            </a:r>
            <a:r>
              <a:rPr lang="it-IT" sz="1600" dirty="0" err="1">
                <a:cs typeface="Microsoft YaHei" charset="0"/>
              </a:rPr>
              <a:t>transitions</a:t>
            </a:r>
            <a:r>
              <a:rPr lang="it-IT" sz="1600" dirty="0">
                <a:cs typeface="Microsoft YaHei" charset="0"/>
              </a:rPr>
              <a:t> are </a:t>
            </a:r>
            <a:r>
              <a:rPr lang="it-IT" sz="1600" dirty="0" err="1">
                <a:cs typeface="Microsoft YaHei" charset="0"/>
              </a:rPr>
              <a:t>excited</a:t>
            </a:r>
            <a:r>
              <a:rPr lang="it-IT" sz="1600" dirty="0">
                <a:cs typeface="Microsoft YaHei" charset="0"/>
              </a:rPr>
              <a:t> @ E // </a:t>
            </a:r>
            <a:r>
              <a:rPr lang="it-IT" sz="1600" i="1" dirty="0" err="1">
                <a:cs typeface="Microsoft YaHei" charset="0"/>
              </a:rPr>
              <a:t>molecular</a:t>
            </a:r>
            <a:r>
              <a:rPr lang="it-IT" sz="1600" i="1" dirty="0">
                <a:cs typeface="Microsoft YaHei" charset="0"/>
              </a:rPr>
              <a:t> </a:t>
            </a:r>
            <a:r>
              <a:rPr lang="it-IT" sz="1600" i="1" dirty="0" err="1">
                <a:cs typeface="Microsoft YaHei" charset="0"/>
              </a:rPr>
              <a:t>plane</a:t>
            </a:r>
            <a:endParaRPr lang="it-IT" sz="1600" i="1" dirty="0">
              <a:cs typeface="Microsoft YaHei" charset="0"/>
            </a:endParaRPr>
          </a:p>
        </p:txBody>
      </p:sp>
      <p:sp>
        <p:nvSpPr>
          <p:cNvPr id="44" name="Text Box 1"/>
          <p:cNvSpPr txBox="1">
            <a:spLocks noChangeArrowheads="1"/>
          </p:cNvSpPr>
          <p:nvPr/>
        </p:nvSpPr>
        <p:spPr bwMode="auto">
          <a:xfrm>
            <a:off x="3275856" y="116632"/>
            <a:ext cx="5682240" cy="5314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3465A4"/>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81639" tIns="42452" rIns="81639" bIns="42452">
            <a:spAutoFit/>
          </a:bodyPr>
          <a:lstStyle/>
          <a:p>
            <a:pPr algn="ctr">
              <a:spcBef>
                <a:spcPts val="1814"/>
              </a:spcBef>
              <a:defRPr/>
            </a:pPr>
            <a:r>
              <a:rPr lang="it-IT" sz="2900" dirty="0" smtClean="0">
                <a:solidFill>
                  <a:srgbClr val="000000"/>
                </a:solidFill>
                <a:cs typeface="Microsoft YaHei" charset="0"/>
              </a:rPr>
              <a:t>NEXAFS</a:t>
            </a:r>
            <a:endParaRPr lang="it-IT" sz="2900" dirty="0">
              <a:solidFill>
                <a:srgbClr val="000000"/>
              </a:solidFill>
              <a:cs typeface="Microsoft YaHei" charset="0"/>
            </a:endParaRPr>
          </a:p>
        </p:txBody>
      </p:sp>
      <p:sp>
        <p:nvSpPr>
          <p:cNvPr id="46" name="Text Box 33"/>
          <p:cNvSpPr txBox="1">
            <a:spLocks noChangeArrowheads="1"/>
          </p:cNvSpPr>
          <p:nvPr/>
        </p:nvSpPr>
        <p:spPr bwMode="auto">
          <a:xfrm>
            <a:off x="3347864" y="3356992"/>
            <a:ext cx="2939040" cy="79208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81639" tIns="60173" rIns="81639" bIns="40820"/>
          <a:lstStyle>
            <a:lvl1pPr>
              <a:tabLst>
                <a:tab pos="449263" algn="l"/>
                <a:tab pos="898525" algn="l"/>
                <a:tab pos="1347788" algn="l"/>
                <a:tab pos="1797050" algn="l"/>
                <a:tab pos="2246313" algn="l"/>
              </a:tabLst>
              <a:defRPr>
                <a:solidFill>
                  <a:srgbClr val="000000"/>
                </a:solidFill>
                <a:latin typeface="Arial" charset="0"/>
                <a:ea typeface="ＭＳ Ｐゴシック" charset="0"/>
                <a:cs typeface="Droid Sans Fallback" charset="0"/>
              </a:defRPr>
            </a:lvl1pPr>
            <a:lvl2pPr>
              <a:tabLst>
                <a:tab pos="449263" algn="l"/>
                <a:tab pos="898525" algn="l"/>
                <a:tab pos="1347788" algn="l"/>
                <a:tab pos="1797050" algn="l"/>
                <a:tab pos="2246313" algn="l"/>
              </a:tabLst>
              <a:defRPr>
                <a:solidFill>
                  <a:srgbClr val="000000"/>
                </a:solidFill>
                <a:latin typeface="Arial" charset="0"/>
                <a:ea typeface="ＭＳ Ｐゴシック" charset="0"/>
                <a:cs typeface="Droid Sans Fallback" charset="0"/>
              </a:defRPr>
            </a:lvl2pPr>
            <a:lvl3pPr>
              <a:tabLst>
                <a:tab pos="449263" algn="l"/>
                <a:tab pos="898525" algn="l"/>
                <a:tab pos="1347788" algn="l"/>
                <a:tab pos="1797050" algn="l"/>
                <a:tab pos="2246313" algn="l"/>
              </a:tabLst>
              <a:defRPr>
                <a:solidFill>
                  <a:srgbClr val="000000"/>
                </a:solidFill>
                <a:latin typeface="Arial" charset="0"/>
                <a:ea typeface="ＭＳ Ｐゴシック" charset="0"/>
                <a:cs typeface="Droid Sans Fallback" charset="0"/>
              </a:defRPr>
            </a:lvl3pPr>
            <a:lvl4pPr>
              <a:tabLst>
                <a:tab pos="449263" algn="l"/>
                <a:tab pos="898525" algn="l"/>
                <a:tab pos="1347788" algn="l"/>
                <a:tab pos="1797050" algn="l"/>
                <a:tab pos="2246313" algn="l"/>
              </a:tabLst>
              <a:defRPr>
                <a:solidFill>
                  <a:srgbClr val="000000"/>
                </a:solidFill>
                <a:latin typeface="Arial" charset="0"/>
                <a:ea typeface="ＭＳ Ｐゴシック" charset="0"/>
                <a:cs typeface="Droid Sans Fallback" charset="0"/>
              </a:defRPr>
            </a:lvl4pPr>
            <a:lvl5pPr>
              <a:tabLst>
                <a:tab pos="449263" algn="l"/>
                <a:tab pos="898525" algn="l"/>
                <a:tab pos="1347788" algn="l"/>
                <a:tab pos="1797050" algn="l"/>
                <a:tab pos="2246313" algn="l"/>
              </a:tabLst>
              <a:defRPr>
                <a:solidFill>
                  <a:srgbClr val="000000"/>
                </a:solidFill>
                <a:latin typeface="Arial" charset="0"/>
                <a:ea typeface="ＭＳ Ｐゴシック" charset="0"/>
                <a:cs typeface="Droid Sans Fallback"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449263" algn="l"/>
                <a:tab pos="898525" algn="l"/>
                <a:tab pos="1347788" algn="l"/>
                <a:tab pos="1797050" algn="l"/>
                <a:tab pos="2246313" algn="l"/>
              </a:tabLst>
              <a:defRPr>
                <a:solidFill>
                  <a:srgbClr val="000000"/>
                </a:solidFill>
                <a:latin typeface="Arial" charset="0"/>
                <a:ea typeface="ＭＳ Ｐゴシック" charset="0"/>
                <a:cs typeface="Droid Sans Fallback"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449263" algn="l"/>
                <a:tab pos="898525" algn="l"/>
                <a:tab pos="1347788" algn="l"/>
                <a:tab pos="1797050" algn="l"/>
                <a:tab pos="2246313" algn="l"/>
              </a:tabLst>
              <a:defRPr>
                <a:solidFill>
                  <a:srgbClr val="000000"/>
                </a:solidFill>
                <a:latin typeface="Arial" charset="0"/>
                <a:ea typeface="ＭＳ Ｐゴシック" charset="0"/>
                <a:cs typeface="Droid Sans Fallback"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449263" algn="l"/>
                <a:tab pos="898525" algn="l"/>
                <a:tab pos="1347788" algn="l"/>
                <a:tab pos="1797050" algn="l"/>
                <a:tab pos="2246313" algn="l"/>
              </a:tabLst>
              <a:defRPr>
                <a:solidFill>
                  <a:srgbClr val="000000"/>
                </a:solidFill>
                <a:latin typeface="Arial" charset="0"/>
                <a:ea typeface="ＭＳ Ｐゴシック" charset="0"/>
                <a:cs typeface="Droid Sans Fallback"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449263" algn="l"/>
                <a:tab pos="898525" algn="l"/>
                <a:tab pos="1347788" algn="l"/>
                <a:tab pos="1797050" algn="l"/>
                <a:tab pos="2246313" algn="l"/>
              </a:tabLst>
              <a:defRPr>
                <a:solidFill>
                  <a:srgbClr val="000000"/>
                </a:solidFill>
                <a:latin typeface="Arial" charset="0"/>
                <a:ea typeface="ＭＳ Ｐゴシック" charset="0"/>
                <a:cs typeface="Droid Sans Fallback" charset="0"/>
              </a:defRPr>
            </a:lvl9pPr>
          </a:lstStyle>
          <a:p>
            <a:pPr algn="ctr">
              <a:defRPr/>
            </a:pPr>
            <a:r>
              <a:rPr lang="it-IT" sz="1600" dirty="0"/>
              <a:t>X-</a:t>
            </a:r>
            <a:r>
              <a:rPr lang="it-IT" sz="1600" dirty="0" err="1"/>
              <a:t>ray</a:t>
            </a:r>
            <a:r>
              <a:rPr lang="it-IT" sz="1600" dirty="0"/>
              <a:t> </a:t>
            </a:r>
            <a:r>
              <a:rPr lang="it-IT" sz="1600" dirty="0" err="1"/>
              <a:t>Absorption</a:t>
            </a:r>
            <a:endParaRPr lang="it-IT" sz="1600" dirty="0"/>
          </a:p>
          <a:p>
            <a:pPr algn="ctr">
              <a:defRPr/>
            </a:pPr>
            <a:r>
              <a:rPr lang="it-IT" sz="1600" dirty="0"/>
              <a:t>(core </a:t>
            </a:r>
            <a:r>
              <a:rPr lang="it-IT" sz="1600" dirty="0" err="1"/>
              <a:t>level</a:t>
            </a:r>
            <a:r>
              <a:rPr lang="it-IT" sz="1600" dirty="0"/>
              <a:t> </a:t>
            </a:r>
            <a:r>
              <a:rPr lang="it-IT" sz="1600" dirty="0" err="1"/>
              <a:t>element</a:t>
            </a:r>
            <a:r>
              <a:rPr lang="it-IT" sz="1600" dirty="0"/>
              <a:t> </a:t>
            </a:r>
            <a:r>
              <a:rPr lang="it-IT" sz="1600" dirty="0" err="1"/>
              <a:t>specific</a:t>
            </a:r>
            <a:r>
              <a:rPr lang="it-IT" sz="1600" dirty="0"/>
              <a:t>)</a:t>
            </a:r>
          </a:p>
        </p:txBody>
      </p:sp>
      <p:sp>
        <p:nvSpPr>
          <p:cNvPr id="47" name="Text Box 34"/>
          <p:cNvSpPr txBox="1">
            <a:spLocks noChangeArrowheads="1"/>
          </p:cNvSpPr>
          <p:nvPr/>
        </p:nvSpPr>
        <p:spPr bwMode="auto">
          <a:xfrm>
            <a:off x="3296352" y="4316134"/>
            <a:ext cx="3003840" cy="68119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81639" tIns="60173" rIns="81639" bIns="40820"/>
          <a:lstStyle>
            <a:lvl1pPr>
              <a:tabLst>
                <a:tab pos="449263" algn="l"/>
                <a:tab pos="898525" algn="l"/>
                <a:tab pos="1347788" algn="l"/>
                <a:tab pos="1797050" algn="l"/>
                <a:tab pos="2246313" algn="l"/>
                <a:tab pos="2695575" algn="l"/>
                <a:tab pos="3144838" algn="l"/>
                <a:tab pos="3594100" algn="l"/>
                <a:tab pos="4043363" algn="l"/>
              </a:tabLst>
              <a:defRPr>
                <a:solidFill>
                  <a:srgbClr val="000000"/>
                </a:solidFill>
                <a:latin typeface="Arial" charset="0"/>
                <a:ea typeface="ＭＳ Ｐゴシック" charset="0"/>
                <a:cs typeface="Droid Sans Fallback" charset="0"/>
              </a:defRPr>
            </a:lvl1pPr>
            <a:lvl2pPr>
              <a:tabLst>
                <a:tab pos="449263" algn="l"/>
                <a:tab pos="898525" algn="l"/>
                <a:tab pos="1347788" algn="l"/>
                <a:tab pos="1797050" algn="l"/>
                <a:tab pos="2246313" algn="l"/>
                <a:tab pos="2695575" algn="l"/>
                <a:tab pos="3144838" algn="l"/>
                <a:tab pos="3594100" algn="l"/>
                <a:tab pos="4043363" algn="l"/>
              </a:tabLst>
              <a:defRPr>
                <a:solidFill>
                  <a:srgbClr val="000000"/>
                </a:solidFill>
                <a:latin typeface="Arial" charset="0"/>
                <a:ea typeface="ＭＳ Ｐゴシック" charset="0"/>
                <a:cs typeface="Droid Sans Fallback" charset="0"/>
              </a:defRPr>
            </a:lvl2pPr>
            <a:lvl3pPr>
              <a:tabLst>
                <a:tab pos="449263" algn="l"/>
                <a:tab pos="898525" algn="l"/>
                <a:tab pos="1347788" algn="l"/>
                <a:tab pos="1797050" algn="l"/>
                <a:tab pos="2246313" algn="l"/>
                <a:tab pos="2695575" algn="l"/>
                <a:tab pos="3144838" algn="l"/>
                <a:tab pos="3594100" algn="l"/>
                <a:tab pos="4043363" algn="l"/>
              </a:tabLst>
              <a:defRPr>
                <a:solidFill>
                  <a:srgbClr val="000000"/>
                </a:solidFill>
                <a:latin typeface="Arial" charset="0"/>
                <a:ea typeface="ＭＳ Ｐゴシック" charset="0"/>
                <a:cs typeface="Droid Sans Fallback" charset="0"/>
              </a:defRPr>
            </a:lvl3pPr>
            <a:lvl4pPr>
              <a:tabLst>
                <a:tab pos="449263" algn="l"/>
                <a:tab pos="898525" algn="l"/>
                <a:tab pos="1347788" algn="l"/>
                <a:tab pos="1797050" algn="l"/>
                <a:tab pos="2246313" algn="l"/>
                <a:tab pos="2695575" algn="l"/>
                <a:tab pos="3144838" algn="l"/>
                <a:tab pos="3594100" algn="l"/>
                <a:tab pos="4043363" algn="l"/>
              </a:tabLst>
              <a:defRPr>
                <a:solidFill>
                  <a:srgbClr val="000000"/>
                </a:solidFill>
                <a:latin typeface="Arial" charset="0"/>
                <a:ea typeface="ＭＳ Ｐゴシック" charset="0"/>
                <a:cs typeface="Droid Sans Fallback" charset="0"/>
              </a:defRPr>
            </a:lvl4pPr>
            <a:lvl5pPr>
              <a:tabLst>
                <a:tab pos="449263" algn="l"/>
                <a:tab pos="898525" algn="l"/>
                <a:tab pos="1347788" algn="l"/>
                <a:tab pos="1797050" algn="l"/>
                <a:tab pos="2246313" algn="l"/>
                <a:tab pos="2695575" algn="l"/>
                <a:tab pos="3144838" algn="l"/>
                <a:tab pos="3594100" algn="l"/>
                <a:tab pos="4043363" algn="l"/>
              </a:tabLst>
              <a:defRPr>
                <a:solidFill>
                  <a:srgbClr val="000000"/>
                </a:solidFill>
                <a:latin typeface="Arial" charset="0"/>
                <a:ea typeface="ＭＳ Ｐゴシック" charset="0"/>
                <a:cs typeface="Droid Sans Fallback" charset="0"/>
              </a:defRPr>
            </a:lvl5pPr>
            <a:lvl6pPr marL="2514600" indent="-228600" defTabSz="449263" fontAlgn="base" hangingPunct="0">
              <a:lnSpc>
                <a:spcPct val="93000"/>
              </a:lnSpc>
              <a:spcBef>
                <a:spcPct val="0"/>
              </a:spcBef>
              <a:spcAft>
                <a:spcPct val="0"/>
              </a:spcAft>
              <a:buClr>
                <a:srgbClr val="000000"/>
              </a:buClr>
              <a:buSzPct val="100000"/>
              <a:buFont typeface="Times New Roman" charset="0"/>
              <a:tabLst>
                <a:tab pos="449263" algn="l"/>
                <a:tab pos="898525" algn="l"/>
                <a:tab pos="1347788" algn="l"/>
                <a:tab pos="1797050" algn="l"/>
                <a:tab pos="2246313" algn="l"/>
                <a:tab pos="2695575" algn="l"/>
                <a:tab pos="3144838" algn="l"/>
                <a:tab pos="3594100" algn="l"/>
                <a:tab pos="4043363" algn="l"/>
              </a:tabLst>
              <a:defRPr>
                <a:solidFill>
                  <a:srgbClr val="000000"/>
                </a:solidFill>
                <a:latin typeface="Arial" charset="0"/>
                <a:ea typeface="ＭＳ Ｐゴシック" charset="0"/>
                <a:cs typeface="Droid Sans Fallback" charset="0"/>
              </a:defRPr>
            </a:lvl6pPr>
            <a:lvl7pPr marL="2971800" indent="-228600" defTabSz="449263" fontAlgn="base" hangingPunct="0">
              <a:lnSpc>
                <a:spcPct val="93000"/>
              </a:lnSpc>
              <a:spcBef>
                <a:spcPct val="0"/>
              </a:spcBef>
              <a:spcAft>
                <a:spcPct val="0"/>
              </a:spcAft>
              <a:buClr>
                <a:srgbClr val="000000"/>
              </a:buClr>
              <a:buSzPct val="100000"/>
              <a:buFont typeface="Times New Roman" charset="0"/>
              <a:tabLst>
                <a:tab pos="449263" algn="l"/>
                <a:tab pos="898525" algn="l"/>
                <a:tab pos="1347788" algn="l"/>
                <a:tab pos="1797050" algn="l"/>
                <a:tab pos="2246313" algn="l"/>
                <a:tab pos="2695575" algn="l"/>
                <a:tab pos="3144838" algn="l"/>
                <a:tab pos="3594100" algn="l"/>
                <a:tab pos="4043363" algn="l"/>
              </a:tabLst>
              <a:defRPr>
                <a:solidFill>
                  <a:srgbClr val="000000"/>
                </a:solidFill>
                <a:latin typeface="Arial" charset="0"/>
                <a:ea typeface="ＭＳ Ｐゴシック" charset="0"/>
                <a:cs typeface="Droid Sans Fallback" charset="0"/>
              </a:defRPr>
            </a:lvl7pPr>
            <a:lvl8pPr marL="3429000" indent="-228600" defTabSz="449263" fontAlgn="base" hangingPunct="0">
              <a:lnSpc>
                <a:spcPct val="93000"/>
              </a:lnSpc>
              <a:spcBef>
                <a:spcPct val="0"/>
              </a:spcBef>
              <a:spcAft>
                <a:spcPct val="0"/>
              </a:spcAft>
              <a:buClr>
                <a:srgbClr val="000000"/>
              </a:buClr>
              <a:buSzPct val="100000"/>
              <a:buFont typeface="Times New Roman" charset="0"/>
              <a:tabLst>
                <a:tab pos="449263" algn="l"/>
                <a:tab pos="898525" algn="l"/>
                <a:tab pos="1347788" algn="l"/>
                <a:tab pos="1797050" algn="l"/>
                <a:tab pos="2246313" algn="l"/>
                <a:tab pos="2695575" algn="l"/>
                <a:tab pos="3144838" algn="l"/>
                <a:tab pos="3594100" algn="l"/>
                <a:tab pos="4043363" algn="l"/>
              </a:tabLst>
              <a:defRPr>
                <a:solidFill>
                  <a:srgbClr val="000000"/>
                </a:solidFill>
                <a:latin typeface="Arial" charset="0"/>
                <a:ea typeface="ＭＳ Ｐゴシック" charset="0"/>
                <a:cs typeface="Droid Sans Fallback" charset="0"/>
              </a:defRPr>
            </a:lvl8pPr>
            <a:lvl9pPr marL="3886200" indent="-228600" defTabSz="449263" fontAlgn="base" hangingPunct="0">
              <a:lnSpc>
                <a:spcPct val="93000"/>
              </a:lnSpc>
              <a:spcBef>
                <a:spcPct val="0"/>
              </a:spcBef>
              <a:spcAft>
                <a:spcPct val="0"/>
              </a:spcAft>
              <a:buClr>
                <a:srgbClr val="000000"/>
              </a:buClr>
              <a:buSzPct val="100000"/>
              <a:buFont typeface="Times New Roman" charset="0"/>
              <a:tabLst>
                <a:tab pos="449263" algn="l"/>
                <a:tab pos="898525" algn="l"/>
                <a:tab pos="1347788" algn="l"/>
                <a:tab pos="1797050" algn="l"/>
                <a:tab pos="2246313" algn="l"/>
                <a:tab pos="2695575" algn="l"/>
                <a:tab pos="3144838" algn="l"/>
                <a:tab pos="3594100" algn="l"/>
                <a:tab pos="4043363" algn="l"/>
              </a:tabLst>
              <a:defRPr>
                <a:solidFill>
                  <a:srgbClr val="000000"/>
                </a:solidFill>
                <a:latin typeface="Arial" charset="0"/>
                <a:ea typeface="ＭＳ Ｐゴシック" charset="0"/>
                <a:cs typeface="Droid Sans Fallback" charset="0"/>
              </a:defRPr>
            </a:lvl9pPr>
          </a:lstStyle>
          <a:p>
            <a:pPr algn="ctr">
              <a:defRPr/>
            </a:pPr>
            <a:r>
              <a:rPr lang="it-IT" sz="1600" dirty="0" err="1"/>
              <a:t>Decay</a:t>
            </a:r>
            <a:r>
              <a:rPr lang="it-IT" sz="1600" dirty="0"/>
              <a:t> </a:t>
            </a:r>
          </a:p>
          <a:p>
            <a:pPr algn="ctr">
              <a:defRPr/>
            </a:pPr>
            <a:r>
              <a:rPr lang="it-IT" sz="1600" dirty="0"/>
              <a:t>(</a:t>
            </a:r>
            <a:r>
              <a:rPr lang="it-IT" sz="1600" dirty="0" err="1"/>
              <a:t>Auger</a:t>
            </a:r>
            <a:r>
              <a:rPr lang="it-IT" sz="1600" dirty="0"/>
              <a:t> </a:t>
            </a:r>
            <a:r>
              <a:rPr lang="it-IT" sz="1600" dirty="0" err="1"/>
              <a:t>electrons</a:t>
            </a:r>
            <a:r>
              <a:rPr lang="it-IT" sz="1600" dirty="0"/>
              <a:t>, </a:t>
            </a:r>
            <a:r>
              <a:rPr lang="it-IT" sz="1600" dirty="0" err="1"/>
              <a:t>photons</a:t>
            </a:r>
            <a:r>
              <a:rPr lang="it-IT" sz="1600" dirty="0"/>
              <a:t>,...)</a:t>
            </a:r>
          </a:p>
        </p:txBody>
      </p:sp>
      <p:cxnSp>
        <p:nvCxnSpPr>
          <p:cNvPr id="3" name="Straight Arrow Connector 2"/>
          <p:cNvCxnSpPr/>
          <p:nvPr/>
        </p:nvCxnSpPr>
        <p:spPr bwMode="auto">
          <a:xfrm>
            <a:off x="4716016" y="4016582"/>
            <a:ext cx="0" cy="391721"/>
          </a:xfrm>
          <a:prstGeom prst="straightConnector1">
            <a:avLst/>
          </a:prstGeom>
          <a:solidFill>
            <a:srgbClr val="00B8FF"/>
          </a:solidFill>
          <a:ln w="76200" cap="flat" cmpd="sng" algn="ctr">
            <a:solidFill>
              <a:schemeClr val="tx1"/>
            </a:solidFill>
            <a:prstDash val="solid"/>
            <a:round/>
            <a:headEnd type="none" w="med" len="med"/>
            <a:tailEnd type="arrow"/>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nvGrpSpPr>
          <p:cNvPr id="5" name="Group 4"/>
          <p:cNvGrpSpPr/>
          <p:nvPr/>
        </p:nvGrpSpPr>
        <p:grpSpPr>
          <a:xfrm>
            <a:off x="395536" y="4921423"/>
            <a:ext cx="288032" cy="307777"/>
            <a:chOff x="4139952" y="6021288"/>
            <a:chExt cx="288032" cy="307777"/>
          </a:xfrm>
        </p:grpSpPr>
        <p:sp>
          <p:nvSpPr>
            <p:cNvPr id="2" name="Oval 1"/>
            <p:cNvSpPr/>
            <p:nvPr/>
          </p:nvSpPr>
          <p:spPr bwMode="auto">
            <a:xfrm>
              <a:off x="4139952" y="6021288"/>
              <a:ext cx="288032" cy="288032"/>
            </a:xfrm>
            <a:prstGeom prst="ellips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4" name="TextBox 3"/>
            <p:cNvSpPr txBox="1"/>
            <p:nvPr/>
          </p:nvSpPr>
          <p:spPr>
            <a:xfrm>
              <a:off x="4139952" y="6021288"/>
              <a:ext cx="288032" cy="307777"/>
            </a:xfrm>
            <a:prstGeom prst="rect">
              <a:avLst/>
            </a:prstGeom>
            <a:noFill/>
          </p:spPr>
          <p:txBody>
            <a:bodyPr wrap="square" rtlCol="0">
              <a:spAutoFit/>
            </a:bodyPr>
            <a:lstStyle/>
            <a:p>
              <a:r>
                <a:rPr lang="en-US" sz="1400" dirty="0" smtClean="0"/>
                <a:t>1</a:t>
              </a:r>
              <a:endParaRPr lang="en-US" sz="1400" dirty="0"/>
            </a:p>
          </p:txBody>
        </p:sp>
      </p:grpSp>
      <p:pic>
        <p:nvPicPr>
          <p:cNvPr id="15" name="Picture 8" descr="Fig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2160" y="1484784"/>
            <a:ext cx="3082925" cy="21602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6" name="Group 9"/>
          <p:cNvGrpSpPr>
            <a:grpSpLocks/>
          </p:cNvGrpSpPr>
          <p:nvPr/>
        </p:nvGrpSpPr>
        <p:grpSpPr bwMode="auto">
          <a:xfrm rot="-144552">
            <a:off x="3438067" y="5050328"/>
            <a:ext cx="2514395" cy="918518"/>
            <a:chOff x="1344" y="528"/>
            <a:chExt cx="1968" cy="915"/>
          </a:xfrm>
        </p:grpSpPr>
        <p:pic>
          <p:nvPicPr>
            <p:cNvPr id="17"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3" y="574"/>
              <a:ext cx="1968" cy="8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8" name="Rectangle 11"/>
            <p:cNvSpPr>
              <a:spLocks noChangeArrowheads="1"/>
            </p:cNvSpPr>
            <p:nvPr/>
          </p:nvSpPr>
          <p:spPr bwMode="auto">
            <a:xfrm>
              <a:off x="2232" y="526"/>
              <a:ext cx="496" cy="176"/>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9" name="AutoShape 12"/>
            <p:cNvSpPr>
              <a:spLocks noChangeArrowheads="1"/>
            </p:cNvSpPr>
            <p:nvPr/>
          </p:nvSpPr>
          <p:spPr bwMode="auto">
            <a:xfrm flipH="1" flipV="1">
              <a:off x="1960" y="558"/>
              <a:ext cx="336" cy="192"/>
            </a:xfrm>
            <a:prstGeom prst="rtTriangle">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0" name="Line 13"/>
            <p:cNvSpPr>
              <a:spLocks noChangeShapeType="1"/>
            </p:cNvSpPr>
            <p:nvPr/>
          </p:nvSpPr>
          <p:spPr bwMode="auto">
            <a:xfrm flipV="1">
              <a:off x="2154" y="598"/>
              <a:ext cx="53" cy="72"/>
            </a:xfrm>
            <a:prstGeom prst="line">
              <a:avLst/>
            </a:prstGeom>
            <a:noFill/>
            <a:ln w="38100">
              <a:solidFill>
                <a:srgbClr val="C2283A"/>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1" name="Line 14"/>
            <p:cNvSpPr>
              <a:spLocks noChangeShapeType="1"/>
            </p:cNvSpPr>
            <p:nvPr/>
          </p:nvSpPr>
          <p:spPr bwMode="auto">
            <a:xfrm flipH="1" flipV="1">
              <a:off x="2086" y="577"/>
              <a:ext cx="3" cy="74"/>
            </a:xfrm>
            <a:prstGeom prst="line">
              <a:avLst/>
            </a:prstGeom>
            <a:noFill/>
            <a:ln w="38100">
              <a:solidFill>
                <a:srgbClr val="C2283A"/>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pic>
        <p:nvPicPr>
          <p:cNvPr id="6" name="Immagine 5"/>
          <p:cNvPicPr>
            <a:picLocks noChangeAspect="1"/>
          </p:cNvPicPr>
          <p:nvPr/>
        </p:nvPicPr>
        <p:blipFill>
          <a:blip r:embed="rId8"/>
          <a:stretch>
            <a:fillRect/>
          </a:stretch>
        </p:blipFill>
        <p:spPr>
          <a:xfrm>
            <a:off x="7164288" y="786825"/>
            <a:ext cx="304800" cy="304800"/>
          </a:xfrm>
          <a:prstGeom prst="rect">
            <a:avLst/>
          </a:prstGeom>
        </p:spPr>
      </p:pic>
    </p:spTree>
    <p:extLst>
      <p:ext uri="{BB962C8B-B14F-4D97-AF65-F5344CB8AC3E}">
        <p14:creationId xmlns:p14="http://schemas.microsoft.com/office/powerpoint/2010/main" val="18707221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6" name="Picture 10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262" y="404664"/>
            <a:ext cx="6230938" cy="6324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10597" name="Picture 10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304800"/>
            <a:ext cx="4800600" cy="4306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54168892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14400"/>
            <a:ext cx="8534400" cy="5524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92162" name="Text Box 7"/>
          <p:cNvSpPr txBox="1">
            <a:spLocks noChangeArrowheads="1"/>
          </p:cNvSpPr>
          <p:nvPr/>
        </p:nvSpPr>
        <p:spPr bwMode="auto">
          <a:xfrm>
            <a:off x="2209800" y="106363"/>
            <a:ext cx="4137025" cy="57943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3200" b="1"/>
              <a:t>Chemical Sensitivity</a:t>
            </a:r>
          </a:p>
        </p:txBody>
      </p:sp>
      <p:sp>
        <p:nvSpPr>
          <p:cNvPr id="92163" name="Rectangle 8"/>
          <p:cNvSpPr>
            <a:spLocks noChangeArrowheads="1"/>
          </p:cNvSpPr>
          <p:nvPr/>
        </p:nvSpPr>
        <p:spPr bwMode="auto">
          <a:xfrm>
            <a:off x="76200" y="4400550"/>
            <a:ext cx="2362200" cy="13144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r>
              <a:rPr lang="en-US" sz="1600">
                <a:solidFill>
                  <a:srgbClr val="000000"/>
                </a:solidFill>
                <a:latin typeface="Helvetica" charset="0"/>
              </a:rPr>
              <a:t>show a systematic shift towards higher energies for a more electronegative environment</a:t>
            </a:r>
          </a:p>
        </p:txBody>
      </p:sp>
      <p:sp>
        <p:nvSpPr>
          <p:cNvPr id="92164" name="Text Box 9"/>
          <p:cNvSpPr txBox="1">
            <a:spLocks noChangeArrowheads="1"/>
          </p:cNvSpPr>
          <p:nvPr/>
        </p:nvSpPr>
        <p:spPr bwMode="auto">
          <a:xfrm>
            <a:off x="76200" y="1219200"/>
            <a:ext cx="2362200" cy="13144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a:solidFill>
                  <a:srgbClr val="000000"/>
                </a:solidFill>
                <a:latin typeface="Helvetica" charset="0"/>
              </a:rPr>
              <a:t>Carbonyl group (shown in red) as function of progressive functional group environment (ketone to carbonate)</a:t>
            </a:r>
          </a:p>
        </p:txBody>
      </p:sp>
    </p:spTree>
    <p:extLst>
      <p:ext uri="{BB962C8B-B14F-4D97-AF65-F5344CB8AC3E}">
        <p14:creationId xmlns:p14="http://schemas.microsoft.com/office/powerpoint/2010/main" val="8448936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8" descr="Fig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2438400"/>
            <a:ext cx="6248400"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4450" name="Group 9"/>
          <p:cNvGrpSpPr>
            <a:grpSpLocks/>
          </p:cNvGrpSpPr>
          <p:nvPr/>
        </p:nvGrpSpPr>
        <p:grpSpPr bwMode="auto">
          <a:xfrm rot="-144552">
            <a:off x="914400" y="990600"/>
            <a:ext cx="3124200" cy="1452563"/>
            <a:chOff x="1344" y="528"/>
            <a:chExt cx="1968" cy="915"/>
          </a:xfrm>
        </p:grpSpPr>
        <p:pic>
          <p:nvPicPr>
            <p:cNvPr id="33802"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3" y="574"/>
              <a:ext cx="1968" cy="8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33803" name="Rectangle 11"/>
            <p:cNvSpPr>
              <a:spLocks noChangeArrowheads="1"/>
            </p:cNvSpPr>
            <p:nvPr/>
          </p:nvSpPr>
          <p:spPr bwMode="auto">
            <a:xfrm>
              <a:off x="2232" y="526"/>
              <a:ext cx="496" cy="176"/>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33804" name="AutoShape 12"/>
            <p:cNvSpPr>
              <a:spLocks noChangeArrowheads="1"/>
            </p:cNvSpPr>
            <p:nvPr/>
          </p:nvSpPr>
          <p:spPr bwMode="auto">
            <a:xfrm flipH="1" flipV="1">
              <a:off x="1960" y="558"/>
              <a:ext cx="336" cy="192"/>
            </a:xfrm>
            <a:prstGeom prst="rtTriangle">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33805" name="Line 13"/>
            <p:cNvSpPr>
              <a:spLocks noChangeShapeType="1"/>
            </p:cNvSpPr>
            <p:nvPr/>
          </p:nvSpPr>
          <p:spPr bwMode="auto">
            <a:xfrm flipV="1">
              <a:off x="2154" y="598"/>
              <a:ext cx="53" cy="72"/>
            </a:xfrm>
            <a:prstGeom prst="line">
              <a:avLst/>
            </a:prstGeom>
            <a:noFill/>
            <a:ln w="38100">
              <a:solidFill>
                <a:srgbClr val="C2283A"/>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33806" name="Line 14"/>
            <p:cNvSpPr>
              <a:spLocks noChangeShapeType="1"/>
            </p:cNvSpPr>
            <p:nvPr/>
          </p:nvSpPr>
          <p:spPr bwMode="auto">
            <a:xfrm flipH="1" flipV="1">
              <a:off x="2086" y="577"/>
              <a:ext cx="3" cy="74"/>
            </a:xfrm>
            <a:prstGeom prst="line">
              <a:avLst/>
            </a:prstGeom>
            <a:noFill/>
            <a:ln w="38100">
              <a:solidFill>
                <a:srgbClr val="C2283A"/>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grpSp>
      <p:sp>
        <p:nvSpPr>
          <p:cNvPr id="33807" name="Text Box 15"/>
          <p:cNvSpPr txBox="1">
            <a:spLocks noChangeArrowheads="1"/>
          </p:cNvSpPr>
          <p:nvPr/>
        </p:nvSpPr>
        <p:spPr bwMode="auto">
          <a:xfrm>
            <a:off x="4408488" y="895830"/>
            <a:ext cx="46482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eaLnBrk="1" hangingPunct="1"/>
            <a:r>
              <a:rPr lang="en-US" altLang="it-IT" sz="2000" dirty="0" smtClean="0">
                <a:latin typeface="Times" panose="02020603050405020304" pitchFamily="18" charset="0"/>
              </a:rPr>
              <a:t>When the polarization is perpendicular to the surface, the </a:t>
            </a:r>
            <a:r>
              <a:rPr lang="en-US" altLang="it-IT" sz="2000" dirty="0" smtClean="0">
                <a:latin typeface="ヒラギノ角ゴ Pro W3" charset="-128"/>
              </a:rPr>
              <a:t>π* </a:t>
            </a:r>
            <a:r>
              <a:rPr lang="en-US" altLang="it-IT" sz="2000" dirty="0" smtClean="0">
                <a:latin typeface="Times" panose="02020603050405020304" pitchFamily="18" charset="0"/>
              </a:rPr>
              <a:t>are at maximum, while when it is on the surface the </a:t>
            </a:r>
            <a:r>
              <a:rPr lang="en-US" altLang="it-IT" sz="2000" dirty="0" smtClean="0">
                <a:latin typeface="ヒラギノ角ゴ Pro W3" charset="-128"/>
              </a:rPr>
              <a:t>π*</a:t>
            </a:r>
            <a:r>
              <a:rPr lang="en-US" altLang="it-IT" sz="2000" dirty="0" smtClean="0">
                <a:latin typeface="Times" panose="02020603050405020304" pitchFamily="18" charset="0"/>
              </a:rPr>
              <a:t> are almost zero</a:t>
            </a:r>
            <a:endParaRPr lang="en-US" altLang="it-IT" sz="2000" dirty="0">
              <a:latin typeface="Times" panose="02020603050405020304" pitchFamily="18" charset="0"/>
            </a:endParaRPr>
          </a:p>
        </p:txBody>
      </p:sp>
      <p:sp>
        <p:nvSpPr>
          <p:cNvPr id="33808" name="Text Box 16"/>
          <p:cNvSpPr txBox="1">
            <a:spLocks noChangeArrowheads="1"/>
          </p:cNvSpPr>
          <p:nvPr/>
        </p:nvSpPr>
        <p:spPr bwMode="auto">
          <a:xfrm>
            <a:off x="6172200" y="2638425"/>
            <a:ext cx="28194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defRPr/>
            </a:pPr>
            <a:r>
              <a:rPr lang="en-US" dirty="0">
                <a:latin typeface="Times" charset="0"/>
                <a:ea typeface="ＭＳ Ｐゴシック" charset="0"/>
              </a:rPr>
              <a:t>The Zn-TPP in the multilayer adsorbs with the macrocycle parallel to the surface</a:t>
            </a:r>
          </a:p>
        </p:txBody>
      </p:sp>
      <p:sp>
        <p:nvSpPr>
          <p:cNvPr id="33809" name="Text Box 17"/>
          <p:cNvSpPr txBox="1">
            <a:spLocks noChangeArrowheads="1"/>
          </p:cNvSpPr>
          <p:nvPr/>
        </p:nvSpPr>
        <p:spPr bwMode="auto">
          <a:xfrm>
            <a:off x="5791200" y="6400800"/>
            <a:ext cx="32654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defRPr/>
            </a:pPr>
            <a:r>
              <a:rPr lang="en-US" sz="1400">
                <a:latin typeface="Times" charset="0"/>
                <a:ea typeface="ＭＳ Ｐゴシック" charset="0"/>
              </a:rPr>
              <a:t>C. Castellarin-Cudia et al, Surf. Sci. (2006)</a:t>
            </a:r>
          </a:p>
        </p:txBody>
      </p:sp>
      <p:sp>
        <p:nvSpPr>
          <p:cNvPr id="12" name="Text Box 16"/>
          <p:cNvSpPr txBox="1">
            <a:spLocks noChangeArrowheads="1"/>
          </p:cNvSpPr>
          <p:nvPr/>
        </p:nvSpPr>
        <p:spPr bwMode="auto">
          <a:xfrm>
            <a:off x="132326" y="116632"/>
            <a:ext cx="890417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eaLnBrk="1" hangingPunct="1">
              <a:defRPr/>
            </a:pPr>
            <a:r>
              <a:rPr lang="en-US" dirty="0" smtClean="0">
                <a:latin typeface="Times" charset="0"/>
                <a:ea typeface="ＭＳ Ｐゴシック" charset="0"/>
              </a:rPr>
              <a:t>Orientation of the molecules with respect to the substrate</a:t>
            </a:r>
            <a:endParaRPr lang="en-US" dirty="0">
              <a:latin typeface="Times" charset="0"/>
              <a:ea typeface="ＭＳ Ｐゴシック" charset="0"/>
            </a:endParaRPr>
          </a:p>
        </p:txBody>
      </p:sp>
    </p:spTree>
    <p:extLst>
      <p:ext uri="{BB962C8B-B14F-4D97-AF65-F5344CB8AC3E}">
        <p14:creationId xmlns:p14="http://schemas.microsoft.com/office/powerpoint/2010/main" val="144501952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ext Box 14"/>
          <p:cNvSpPr txBox="1">
            <a:spLocks noChangeArrowheads="1"/>
          </p:cNvSpPr>
          <p:nvPr/>
        </p:nvSpPr>
        <p:spPr bwMode="auto">
          <a:xfrm>
            <a:off x="3032125" y="60325"/>
            <a:ext cx="2836863" cy="7016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4000" b="1">
                <a:solidFill>
                  <a:schemeClr val="accent2"/>
                </a:solidFill>
              </a:rPr>
              <a:t>Magnetism</a:t>
            </a:r>
          </a:p>
        </p:txBody>
      </p:sp>
      <p:sp>
        <p:nvSpPr>
          <p:cNvPr id="94210" name="Text Box 15"/>
          <p:cNvSpPr txBox="1">
            <a:spLocks noChangeArrowheads="1"/>
          </p:cNvSpPr>
          <p:nvPr/>
        </p:nvSpPr>
        <p:spPr bwMode="auto">
          <a:xfrm>
            <a:off x="152400" y="914400"/>
            <a:ext cx="5926138" cy="11874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-XMCD (x-ray magnetic circular dichroism)</a:t>
            </a:r>
          </a:p>
          <a:p>
            <a:r>
              <a:rPr lang="en-US"/>
              <a:t>-Element specific</a:t>
            </a:r>
          </a:p>
          <a:p>
            <a:r>
              <a:rPr lang="en-US"/>
              <a:t>-Spin and orbital moments</a:t>
            </a:r>
          </a:p>
        </p:txBody>
      </p:sp>
      <p:pic>
        <p:nvPicPr>
          <p:cNvPr id="28688"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371600"/>
            <a:ext cx="8851900" cy="5422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9587638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86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ext Box 2"/>
          <p:cNvSpPr txBox="1">
            <a:spLocks noChangeArrowheads="1"/>
          </p:cNvSpPr>
          <p:nvPr/>
        </p:nvSpPr>
        <p:spPr bwMode="auto">
          <a:xfrm>
            <a:off x="3032125" y="60325"/>
            <a:ext cx="2836863" cy="7016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4000" b="1">
                <a:solidFill>
                  <a:schemeClr val="accent2"/>
                </a:solidFill>
              </a:rPr>
              <a:t>Magnetism</a:t>
            </a:r>
          </a:p>
        </p:txBody>
      </p:sp>
      <p:sp>
        <p:nvSpPr>
          <p:cNvPr id="96258" name="Text Box 3"/>
          <p:cNvSpPr txBox="1">
            <a:spLocks noChangeArrowheads="1"/>
          </p:cNvSpPr>
          <p:nvPr/>
        </p:nvSpPr>
        <p:spPr bwMode="auto">
          <a:xfrm>
            <a:off x="152400" y="914400"/>
            <a:ext cx="5926138" cy="11874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a:t>-XMCD (x-ray magnetic circular dichroism)</a:t>
            </a:r>
          </a:p>
          <a:p>
            <a:r>
              <a:rPr lang="en-US"/>
              <a:t>-Element specific</a:t>
            </a:r>
          </a:p>
          <a:p>
            <a:r>
              <a:rPr lang="en-US"/>
              <a:t>-Spin and orbital moments</a:t>
            </a:r>
          </a:p>
        </p:txBody>
      </p:sp>
      <p:pic>
        <p:nvPicPr>
          <p:cNvPr id="14643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2395538"/>
            <a:ext cx="7239000" cy="43862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pic>
        <p:nvPicPr>
          <p:cNvPr id="14643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131763"/>
            <a:ext cx="2540000" cy="23828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6151756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p:cNvPicPr>
            <a:picLocks noChangeAspect="1"/>
          </p:cNvPicPr>
          <p:nvPr/>
        </p:nvPicPr>
        <p:blipFill>
          <a:blip r:embed="rId2"/>
          <a:stretch>
            <a:fillRect/>
          </a:stretch>
        </p:blipFill>
        <p:spPr>
          <a:xfrm>
            <a:off x="-353714" y="-125286"/>
            <a:ext cx="9851428" cy="7108571"/>
          </a:xfrm>
          <a:prstGeom prst="rect">
            <a:avLst/>
          </a:prstGeom>
        </p:spPr>
      </p:pic>
    </p:spTree>
    <p:extLst>
      <p:ext uri="{BB962C8B-B14F-4D97-AF65-F5344CB8AC3E}">
        <p14:creationId xmlns:p14="http://schemas.microsoft.com/office/powerpoint/2010/main" val="322266907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85800" y="260648"/>
            <a:ext cx="7772400" cy="443136"/>
          </a:xfrm>
        </p:spPr>
        <p:txBody>
          <a:bodyPr/>
          <a:lstStyle/>
          <a:p>
            <a:r>
              <a:rPr lang="it-IT" sz="3200" dirty="0" err="1" smtClean="0">
                <a:latin typeface="Times" panose="02020603050405020304" pitchFamily="18" charset="0"/>
                <a:cs typeface="Times" panose="02020603050405020304" pitchFamily="18" charset="0"/>
              </a:rPr>
              <a:t>Charge</a:t>
            </a:r>
            <a:r>
              <a:rPr lang="it-IT" sz="3200" dirty="0" smtClean="0">
                <a:latin typeface="Times" panose="02020603050405020304" pitchFamily="18" charset="0"/>
                <a:cs typeface="Times" panose="02020603050405020304" pitchFamily="18" charset="0"/>
              </a:rPr>
              <a:t> Transfer</a:t>
            </a:r>
            <a:endParaRPr lang="it-IT" sz="3200" dirty="0">
              <a:latin typeface="Times" panose="02020603050405020304" pitchFamily="18" charset="0"/>
              <a:cs typeface="Times" panose="02020603050405020304" pitchFamily="18" charset="0"/>
            </a:endParaRPr>
          </a:p>
        </p:txBody>
      </p:sp>
      <p:pic>
        <p:nvPicPr>
          <p:cNvPr id="4" name="Segnaposto contenuto 3"/>
          <p:cNvPicPr>
            <a:picLocks noGrp="1" noChangeAspect="1"/>
          </p:cNvPicPr>
          <p:nvPr>
            <p:ph idx="1"/>
          </p:nvPr>
        </p:nvPicPr>
        <p:blipFill>
          <a:blip r:embed="rId2"/>
          <a:stretch>
            <a:fillRect/>
          </a:stretch>
        </p:blipFill>
        <p:spPr>
          <a:xfrm>
            <a:off x="685800" y="1058598"/>
            <a:ext cx="4535846" cy="2357493"/>
          </a:xfrm>
          <a:prstGeom prst="rect">
            <a:avLst/>
          </a:prstGeom>
        </p:spPr>
      </p:pic>
      <p:pic>
        <p:nvPicPr>
          <p:cNvPr id="5" name="Immagine 4"/>
          <p:cNvPicPr>
            <a:picLocks noChangeAspect="1"/>
          </p:cNvPicPr>
          <p:nvPr/>
        </p:nvPicPr>
        <p:blipFill>
          <a:blip r:embed="rId3"/>
          <a:stretch>
            <a:fillRect/>
          </a:stretch>
        </p:blipFill>
        <p:spPr>
          <a:xfrm>
            <a:off x="3923928" y="3541307"/>
            <a:ext cx="5008643" cy="3194036"/>
          </a:xfrm>
          <a:prstGeom prst="rect">
            <a:avLst/>
          </a:prstGeom>
        </p:spPr>
      </p:pic>
      <p:cxnSp>
        <p:nvCxnSpPr>
          <p:cNvPr id="7" name="Connettore 2 6"/>
          <p:cNvCxnSpPr>
            <a:stCxn id="11" idx="3"/>
          </p:cNvCxnSpPr>
          <p:nvPr/>
        </p:nvCxnSpPr>
        <p:spPr bwMode="auto">
          <a:xfrm>
            <a:off x="2763416" y="5517232"/>
            <a:ext cx="2024608"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8" name="Connettore 2 7"/>
          <p:cNvCxnSpPr/>
          <p:nvPr/>
        </p:nvCxnSpPr>
        <p:spPr bwMode="auto">
          <a:xfrm>
            <a:off x="2763416" y="5301208"/>
            <a:ext cx="4553272" cy="460847"/>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11" name="Titolo 1"/>
          <p:cNvSpPr txBox="1">
            <a:spLocks/>
          </p:cNvSpPr>
          <p:nvPr/>
        </p:nvSpPr>
        <p:spPr bwMode="auto">
          <a:xfrm>
            <a:off x="27112" y="4719600"/>
            <a:ext cx="2736304" cy="1595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ea typeface="ＭＳ Ｐゴシック" charset="0"/>
                <a:cs typeface="ＭＳ Ｐゴシック" charset="0"/>
              </a:defRPr>
            </a:lvl6pPr>
            <a:lvl7pPr marL="914400" algn="ctr" rtl="0" fontAlgn="base">
              <a:spcBef>
                <a:spcPct val="0"/>
              </a:spcBef>
              <a:spcAft>
                <a:spcPct val="0"/>
              </a:spcAft>
              <a:defRPr sz="4400">
                <a:solidFill>
                  <a:schemeClr val="tx2"/>
                </a:solidFill>
                <a:latin typeface="Arial" charset="0"/>
                <a:ea typeface="ＭＳ Ｐゴシック" charset="0"/>
                <a:cs typeface="ＭＳ Ｐゴシック" charset="0"/>
              </a:defRPr>
            </a:lvl7pPr>
            <a:lvl8pPr marL="1371600" algn="ctr" rtl="0" fontAlgn="base">
              <a:spcBef>
                <a:spcPct val="0"/>
              </a:spcBef>
              <a:spcAft>
                <a:spcPct val="0"/>
              </a:spcAft>
              <a:defRPr sz="4400">
                <a:solidFill>
                  <a:schemeClr val="tx2"/>
                </a:solidFill>
                <a:latin typeface="Arial" charset="0"/>
                <a:ea typeface="ＭＳ Ｐゴシック" charset="0"/>
                <a:cs typeface="ＭＳ Ｐゴシック" charset="0"/>
              </a:defRPr>
            </a:lvl8pPr>
            <a:lvl9pPr marL="1828800" algn="ctr" rtl="0" fontAlgn="base">
              <a:spcBef>
                <a:spcPct val="0"/>
              </a:spcBef>
              <a:spcAft>
                <a:spcPct val="0"/>
              </a:spcAft>
              <a:defRPr sz="4400">
                <a:solidFill>
                  <a:schemeClr val="tx2"/>
                </a:solidFill>
                <a:latin typeface="Arial" charset="0"/>
                <a:ea typeface="ＭＳ Ｐゴシック" charset="0"/>
                <a:cs typeface="ＭＳ Ｐゴシック" charset="0"/>
              </a:defRPr>
            </a:lvl9pPr>
          </a:lstStyle>
          <a:p>
            <a:r>
              <a:rPr lang="it-IT" sz="2400" kern="0" dirty="0" err="1" smtClean="0">
                <a:latin typeface="Times" panose="02020603050405020304" pitchFamily="18" charset="0"/>
                <a:cs typeface="Times" panose="02020603050405020304" pitchFamily="18" charset="0"/>
              </a:rPr>
              <a:t>Intensity</a:t>
            </a:r>
            <a:r>
              <a:rPr lang="it-IT" sz="2400" kern="0" dirty="0" smtClean="0">
                <a:latin typeface="Times" panose="02020603050405020304" pitchFamily="18" charset="0"/>
                <a:cs typeface="Times" panose="02020603050405020304" pitchFamily="18" charset="0"/>
              </a:rPr>
              <a:t> Quenching can be </a:t>
            </a:r>
            <a:r>
              <a:rPr lang="it-IT" sz="2400" kern="0" dirty="0" err="1" smtClean="0">
                <a:latin typeface="Times" panose="02020603050405020304" pitchFamily="18" charset="0"/>
                <a:cs typeface="Times" panose="02020603050405020304" pitchFamily="18" charset="0"/>
              </a:rPr>
              <a:t>related</a:t>
            </a:r>
            <a:r>
              <a:rPr lang="it-IT" sz="2400" kern="0" dirty="0" smtClean="0">
                <a:latin typeface="Times" panose="02020603050405020304" pitchFamily="18" charset="0"/>
                <a:cs typeface="Times" panose="02020603050405020304" pitchFamily="18" charset="0"/>
              </a:rPr>
              <a:t> to the </a:t>
            </a:r>
            <a:r>
              <a:rPr lang="it-IT" sz="2400" kern="0" dirty="0" err="1" smtClean="0">
                <a:latin typeface="Times" panose="02020603050405020304" pitchFamily="18" charset="0"/>
                <a:cs typeface="Times" panose="02020603050405020304" pitchFamily="18" charset="0"/>
              </a:rPr>
              <a:t>charge</a:t>
            </a:r>
            <a:r>
              <a:rPr lang="it-IT" sz="2400" kern="0" dirty="0" smtClean="0">
                <a:latin typeface="Times" panose="02020603050405020304" pitchFamily="18" charset="0"/>
                <a:cs typeface="Times" panose="02020603050405020304" pitchFamily="18" charset="0"/>
              </a:rPr>
              <a:t> </a:t>
            </a:r>
            <a:r>
              <a:rPr lang="it-IT" sz="2400" kern="0" dirty="0" err="1" smtClean="0">
                <a:latin typeface="Times" panose="02020603050405020304" pitchFamily="18" charset="0"/>
                <a:cs typeface="Times" panose="02020603050405020304" pitchFamily="18" charset="0"/>
              </a:rPr>
              <a:t>trasnfer</a:t>
            </a:r>
            <a:r>
              <a:rPr lang="it-IT" sz="2400" kern="0" dirty="0" smtClean="0">
                <a:latin typeface="Times" panose="02020603050405020304" pitchFamily="18" charset="0"/>
                <a:cs typeface="Times" panose="02020603050405020304" pitchFamily="18" charset="0"/>
              </a:rPr>
              <a:t> </a:t>
            </a:r>
            <a:r>
              <a:rPr lang="it-IT" sz="2400" kern="0" dirty="0" err="1" smtClean="0">
                <a:latin typeface="Times" panose="02020603050405020304" pitchFamily="18" charset="0"/>
                <a:cs typeface="Times" panose="02020603050405020304" pitchFamily="18" charset="0"/>
              </a:rPr>
              <a:t>times</a:t>
            </a:r>
            <a:endParaRPr lang="it-IT" sz="2400" kern="0" dirty="0">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237986289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p:cNvPicPr>
            <a:picLocks noChangeAspect="1"/>
          </p:cNvPicPr>
          <p:nvPr/>
        </p:nvPicPr>
        <p:blipFill>
          <a:blip r:embed="rId2"/>
          <a:stretch>
            <a:fillRect/>
          </a:stretch>
        </p:blipFill>
        <p:spPr>
          <a:xfrm>
            <a:off x="179512" y="116632"/>
            <a:ext cx="8567226" cy="6413292"/>
          </a:xfrm>
          <a:prstGeom prst="rect">
            <a:avLst/>
          </a:prstGeom>
        </p:spPr>
      </p:pic>
    </p:spTree>
    <p:extLst>
      <p:ext uri="{BB962C8B-B14F-4D97-AF65-F5344CB8AC3E}">
        <p14:creationId xmlns:p14="http://schemas.microsoft.com/office/powerpoint/2010/main" val="418339175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p:cNvPicPr>
            <a:picLocks noChangeAspect="1"/>
          </p:cNvPicPr>
          <p:nvPr/>
        </p:nvPicPr>
        <p:blipFill>
          <a:blip r:embed="rId2"/>
          <a:stretch>
            <a:fillRect/>
          </a:stretch>
        </p:blipFill>
        <p:spPr>
          <a:xfrm>
            <a:off x="-210875" y="4616"/>
            <a:ext cx="9374363" cy="7017503"/>
          </a:xfrm>
          <a:prstGeom prst="rect">
            <a:avLst/>
          </a:prstGeom>
        </p:spPr>
      </p:pic>
    </p:spTree>
    <p:extLst>
      <p:ext uri="{BB962C8B-B14F-4D97-AF65-F5344CB8AC3E}">
        <p14:creationId xmlns:p14="http://schemas.microsoft.com/office/powerpoint/2010/main" val="1060481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254500" cy="6845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grpSp>
        <p:nvGrpSpPr>
          <p:cNvPr id="18434" name="Group 36"/>
          <p:cNvGrpSpPr>
            <a:grpSpLocks/>
          </p:cNvGrpSpPr>
          <p:nvPr/>
        </p:nvGrpSpPr>
        <p:grpSpPr bwMode="auto">
          <a:xfrm>
            <a:off x="7092950" y="4984750"/>
            <a:ext cx="2051050" cy="1797050"/>
            <a:chOff x="3087" y="2320"/>
            <a:chExt cx="2586" cy="1905"/>
          </a:xfrm>
        </p:grpSpPr>
        <p:grpSp>
          <p:nvGrpSpPr>
            <p:cNvPr id="18462" name="Group 37"/>
            <p:cNvGrpSpPr>
              <a:grpSpLocks/>
            </p:cNvGrpSpPr>
            <p:nvPr/>
          </p:nvGrpSpPr>
          <p:grpSpPr bwMode="auto">
            <a:xfrm>
              <a:off x="3087" y="2329"/>
              <a:ext cx="2493" cy="1549"/>
              <a:chOff x="3087" y="2329"/>
              <a:chExt cx="2493" cy="1549"/>
            </a:xfrm>
          </p:grpSpPr>
          <p:sp>
            <p:nvSpPr>
              <p:cNvPr id="18583" name="Line 38"/>
              <p:cNvSpPr>
                <a:spLocks noChangeShapeType="1"/>
              </p:cNvSpPr>
              <p:nvPr/>
            </p:nvSpPr>
            <p:spPr bwMode="auto">
              <a:xfrm>
                <a:off x="3087" y="2329"/>
                <a:ext cx="1" cy="154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8584" name="Line 39"/>
              <p:cNvSpPr>
                <a:spLocks noChangeShapeType="1"/>
              </p:cNvSpPr>
              <p:nvPr/>
            </p:nvSpPr>
            <p:spPr bwMode="auto">
              <a:xfrm>
                <a:off x="5579" y="2329"/>
                <a:ext cx="1" cy="1549"/>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grpSp>
        <p:sp>
          <p:nvSpPr>
            <p:cNvPr id="18463" name="Line 40"/>
            <p:cNvSpPr>
              <a:spLocks noChangeShapeType="1"/>
            </p:cNvSpPr>
            <p:nvPr/>
          </p:nvSpPr>
          <p:spPr bwMode="auto">
            <a:xfrm>
              <a:off x="3087" y="3887"/>
              <a:ext cx="2492"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8464" name="Line 41"/>
            <p:cNvSpPr>
              <a:spLocks noChangeShapeType="1"/>
            </p:cNvSpPr>
            <p:nvPr/>
          </p:nvSpPr>
          <p:spPr bwMode="auto">
            <a:xfrm>
              <a:off x="3087" y="2320"/>
              <a:ext cx="2492"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8465" name="Line 42"/>
            <p:cNvSpPr>
              <a:spLocks noChangeShapeType="1"/>
            </p:cNvSpPr>
            <p:nvPr/>
          </p:nvSpPr>
          <p:spPr bwMode="auto">
            <a:xfrm>
              <a:off x="3395" y="3887"/>
              <a:ext cx="1" cy="3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8466" name="Rectangle 43"/>
            <p:cNvSpPr>
              <a:spLocks noChangeArrowheads="1"/>
            </p:cNvSpPr>
            <p:nvPr/>
          </p:nvSpPr>
          <p:spPr bwMode="auto">
            <a:xfrm>
              <a:off x="3307" y="3941"/>
              <a:ext cx="24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900">
                  <a:solidFill>
                    <a:srgbClr val="000000"/>
                  </a:solidFill>
                </a:rPr>
                <a:t>401</a:t>
              </a:r>
              <a:endParaRPr lang="en-US" altLang="it-IT" sz="2800">
                <a:latin typeface="Times" panose="02020603050405020304" pitchFamily="18" charset="0"/>
              </a:endParaRPr>
            </a:p>
          </p:txBody>
        </p:sp>
        <p:sp>
          <p:nvSpPr>
            <p:cNvPr id="18467" name="Line 44"/>
            <p:cNvSpPr>
              <a:spLocks noChangeShapeType="1"/>
            </p:cNvSpPr>
            <p:nvPr/>
          </p:nvSpPr>
          <p:spPr bwMode="auto">
            <a:xfrm>
              <a:off x="3801" y="3887"/>
              <a:ext cx="1" cy="3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8468" name="Rectangle 45"/>
            <p:cNvSpPr>
              <a:spLocks noChangeArrowheads="1"/>
            </p:cNvSpPr>
            <p:nvPr/>
          </p:nvSpPr>
          <p:spPr bwMode="auto">
            <a:xfrm>
              <a:off x="3716" y="3941"/>
              <a:ext cx="24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900">
                  <a:solidFill>
                    <a:srgbClr val="000000"/>
                  </a:solidFill>
                </a:rPr>
                <a:t>400</a:t>
              </a:r>
              <a:endParaRPr lang="en-US" altLang="it-IT" sz="3600">
                <a:latin typeface="Times" panose="02020603050405020304" pitchFamily="18" charset="0"/>
              </a:endParaRPr>
            </a:p>
          </p:txBody>
        </p:sp>
        <p:sp>
          <p:nvSpPr>
            <p:cNvPr id="18469" name="Line 46"/>
            <p:cNvSpPr>
              <a:spLocks noChangeShapeType="1"/>
            </p:cNvSpPr>
            <p:nvPr/>
          </p:nvSpPr>
          <p:spPr bwMode="auto">
            <a:xfrm>
              <a:off x="4208" y="3887"/>
              <a:ext cx="1" cy="3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8470" name="Rectangle 47"/>
            <p:cNvSpPr>
              <a:spLocks noChangeArrowheads="1"/>
            </p:cNvSpPr>
            <p:nvPr/>
          </p:nvSpPr>
          <p:spPr bwMode="auto">
            <a:xfrm>
              <a:off x="4120" y="3941"/>
              <a:ext cx="24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900">
                  <a:solidFill>
                    <a:srgbClr val="000000"/>
                  </a:solidFill>
                </a:rPr>
                <a:t>399</a:t>
              </a:r>
              <a:endParaRPr lang="en-US" altLang="it-IT" sz="3600">
                <a:latin typeface="Times" panose="02020603050405020304" pitchFamily="18" charset="0"/>
              </a:endParaRPr>
            </a:p>
          </p:txBody>
        </p:sp>
        <p:sp>
          <p:nvSpPr>
            <p:cNvPr id="18471" name="Line 48"/>
            <p:cNvSpPr>
              <a:spLocks noChangeShapeType="1"/>
            </p:cNvSpPr>
            <p:nvPr/>
          </p:nvSpPr>
          <p:spPr bwMode="auto">
            <a:xfrm>
              <a:off x="4614" y="3887"/>
              <a:ext cx="1" cy="3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8472" name="Rectangle 49"/>
            <p:cNvSpPr>
              <a:spLocks noChangeArrowheads="1"/>
            </p:cNvSpPr>
            <p:nvPr/>
          </p:nvSpPr>
          <p:spPr bwMode="auto">
            <a:xfrm>
              <a:off x="4527" y="3941"/>
              <a:ext cx="24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900">
                  <a:solidFill>
                    <a:srgbClr val="000000"/>
                  </a:solidFill>
                </a:rPr>
                <a:t>398</a:t>
              </a:r>
              <a:endParaRPr lang="en-US" altLang="it-IT" sz="3600">
                <a:latin typeface="Times" panose="02020603050405020304" pitchFamily="18" charset="0"/>
              </a:endParaRPr>
            </a:p>
          </p:txBody>
        </p:sp>
        <p:sp>
          <p:nvSpPr>
            <p:cNvPr id="18473" name="Line 50"/>
            <p:cNvSpPr>
              <a:spLocks noChangeShapeType="1"/>
            </p:cNvSpPr>
            <p:nvPr/>
          </p:nvSpPr>
          <p:spPr bwMode="auto">
            <a:xfrm>
              <a:off x="5020" y="3887"/>
              <a:ext cx="1" cy="3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8474" name="Rectangle 51"/>
            <p:cNvSpPr>
              <a:spLocks noChangeArrowheads="1"/>
            </p:cNvSpPr>
            <p:nvPr/>
          </p:nvSpPr>
          <p:spPr bwMode="auto">
            <a:xfrm>
              <a:off x="4933" y="3941"/>
              <a:ext cx="24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900">
                  <a:solidFill>
                    <a:srgbClr val="000000"/>
                  </a:solidFill>
                </a:rPr>
                <a:t>397</a:t>
              </a:r>
              <a:endParaRPr lang="en-US" altLang="it-IT" sz="2800">
                <a:latin typeface="Times" panose="02020603050405020304" pitchFamily="18" charset="0"/>
              </a:endParaRPr>
            </a:p>
          </p:txBody>
        </p:sp>
        <p:sp>
          <p:nvSpPr>
            <p:cNvPr id="18475" name="Line 52"/>
            <p:cNvSpPr>
              <a:spLocks noChangeShapeType="1"/>
            </p:cNvSpPr>
            <p:nvPr/>
          </p:nvSpPr>
          <p:spPr bwMode="auto">
            <a:xfrm>
              <a:off x="5426" y="3887"/>
              <a:ext cx="1" cy="3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it-IT"/>
            </a:p>
          </p:txBody>
        </p:sp>
        <p:sp>
          <p:nvSpPr>
            <p:cNvPr id="18476" name="Rectangle 53"/>
            <p:cNvSpPr>
              <a:spLocks noChangeArrowheads="1"/>
            </p:cNvSpPr>
            <p:nvPr/>
          </p:nvSpPr>
          <p:spPr bwMode="auto">
            <a:xfrm>
              <a:off x="5339" y="3941"/>
              <a:ext cx="24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900">
                  <a:solidFill>
                    <a:srgbClr val="000000"/>
                  </a:solidFill>
                </a:rPr>
                <a:t>396</a:t>
              </a:r>
              <a:endParaRPr lang="en-US" altLang="it-IT" sz="2800">
                <a:latin typeface="Times" panose="02020603050405020304" pitchFamily="18" charset="0"/>
              </a:endParaRPr>
            </a:p>
          </p:txBody>
        </p:sp>
        <p:sp>
          <p:nvSpPr>
            <p:cNvPr id="18477" name="Rectangle 54"/>
            <p:cNvSpPr>
              <a:spLocks noChangeArrowheads="1"/>
            </p:cNvSpPr>
            <p:nvPr/>
          </p:nvSpPr>
          <p:spPr bwMode="auto">
            <a:xfrm>
              <a:off x="3848" y="4063"/>
              <a:ext cx="1521"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000">
                  <a:solidFill>
                    <a:srgbClr val="000000"/>
                  </a:solidFill>
                </a:rPr>
                <a:t>Binding Energy (eV)</a:t>
              </a:r>
              <a:endParaRPr lang="en-US" altLang="it-IT" sz="3200">
                <a:latin typeface="Times" panose="02020603050405020304" pitchFamily="18" charset="0"/>
              </a:endParaRPr>
            </a:p>
          </p:txBody>
        </p:sp>
        <p:grpSp>
          <p:nvGrpSpPr>
            <p:cNvPr id="18478" name="Group 55"/>
            <p:cNvGrpSpPr>
              <a:grpSpLocks/>
            </p:cNvGrpSpPr>
            <p:nvPr/>
          </p:nvGrpSpPr>
          <p:grpSpPr bwMode="auto">
            <a:xfrm>
              <a:off x="3099" y="2334"/>
              <a:ext cx="2475" cy="1549"/>
              <a:chOff x="3099" y="2334"/>
              <a:chExt cx="2475" cy="1549"/>
            </a:xfrm>
          </p:grpSpPr>
          <p:sp>
            <p:nvSpPr>
              <p:cNvPr id="18488" name="Oval 56"/>
              <p:cNvSpPr>
                <a:spLocks noChangeArrowheads="1"/>
              </p:cNvSpPr>
              <p:nvPr/>
            </p:nvSpPr>
            <p:spPr bwMode="auto">
              <a:xfrm>
                <a:off x="3099" y="3725"/>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89" name="Oval 57"/>
              <p:cNvSpPr>
                <a:spLocks noChangeArrowheads="1"/>
              </p:cNvSpPr>
              <p:nvPr/>
            </p:nvSpPr>
            <p:spPr bwMode="auto">
              <a:xfrm>
                <a:off x="3125" y="3737"/>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90" name="Oval 58"/>
              <p:cNvSpPr>
                <a:spLocks noChangeArrowheads="1"/>
              </p:cNvSpPr>
              <p:nvPr/>
            </p:nvSpPr>
            <p:spPr bwMode="auto">
              <a:xfrm>
                <a:off x="3151" y="3725"/>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91" name="Oval 59"/>
              <p:cNvSpPr>
                <a:spLocks noChangeArrowheads="1"/>
              </p:cNvSpPr>
              <p:nvPr/>
            </p:nvSpPr>
            <p:spPr bwMode="auto">
              <a:xfrm>
                <a:off x="3177" y="3757"/>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92" name="Oval 60"/>
              <p:cNvSpPr>
                <a:spLocks noChangeArrowheads="1"/>
              </p:cNvSpPr>
              <p:nvPr/>
            </p:nvSpPr>
            <p:spPr bwMode="auto">
              <a:xfrm>
                <a:off x="3203" y="3776"/>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93" name="Oval 61"/>
              <p:cNvSpPr>
                <a:spLocks noChangeArrowheads="1"/>
              </p:cNvSpPr>
              <p:nvPr/>
            </p:nvSpPr>
            <p:spPr bwMode="auto">
              <a:xfrm>
                <a:off x="3229" y="3763"/>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94" name="Oval 62"/>
              <p:cNvSpPr>
                <a:spLocks noChangeArrowheads="1"/>
              </p:cNvSpPr>
              <p:nvPr/>
            </p:nvSpPr>
            <p:spPr bwMode="auto">
              <a:xfrm>
                <a:off x="3255" y="3691"/>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95" name="Oval 63"/>
              <p:cNvSpPr>
                <a:spLocks noChangeArrowheads="1"/>
              </p:cNvSpPr>
              <p:nvPr/>
            </p:nvSpPr>
            <p:spPr bwMode="auto">
              <a:xfrm>
                <a:off x="3281" y="3731"/>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96" name="Oval 64"/>
              <p:cNvSpPr>
                <a:spLocks noChangeArrowheads="1"/>
              </p:cNvSpPr>
              <p:nvPr/>
            </p:nvSpPr>
            <p:spPr bwMode="auto">
              <a:xfrm>
                <a:off x="3307" y="3746"/>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97" name="Oval 65"/>
              <p:cNvSpPr>
                <a:spLocks noChangeArrowheads="1"/>
              </p:cNvSpPr>
              <p:nvPr/>
            </p:nvSpPr>
            <p:spPr bwMode="auto">
              <a:xfrm>
                <a:off x="3333" y="3772"/>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98" name="Oval 66"/>
              <p:cNvSpPr>
                <a:spLocks noChangeArrowheads="1"/>
              </p:cNvSpPr>
              <p:nvPr/>
            </p:nvSpPr>
            <p:spPr bwMode="auto">
              <a:xfrm>
                <a:off x="3359" y="3763"/>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99" name="Oval 67"/>
              <p:cNvSpPr>
                <a:spLocks noChangeArrowheads="1"/>
              </p:cNvSpPr>
              <p:nvPr/>
            </p:nvSpPr>
            <p:spPr bwMode="auto">
              <a:xfrm>
                <a:off x="3385" y="3762"/>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00" name="Oval 68"/>
              <p:cNvSpPr>
                <a:spLocks noChangeArrowheads="1"/>
              </p:cNvSpPr>
              <p:nvPr/>
            </p:nvSpPr>
            <p:spPr bwMode="auto">
              <a:xfrm>
                <a:off x="3411" y="3786"/>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01" name="Oval 69"/>
              <p:cNvSpPr>
                <a:spLocks noChangeArrowheads="1"/>
              </p:cNvSpPr>
              <p:nvPr/>
            </p:nvSpPr>
            <p:spPr bwMode="auto">
              <a:xfrm>
                <a:off x="3437" y="3750"/>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02" name="Oval 70"/>
              <p:cNvSpPr>
                <a:spLocks noChangeArrowheads="1"/>
              </p:cNvSpPr>
              <p:nvPr/>
            </p:nvSpPr>
            <p:spPr bwMode="auto">
              <a:xfrm>
                <a:off x="3463" y="3761"/>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03" name="Oval 71"/>
              <p:cNvSpPr>
                <a:spLocks noChangeArrowheads="1"/>
              </p:cNvSpPr>
              <p:nvPr/>
            </p:nvSpPr>
            <p:spPr bwMode="auto">
              <a:xfrm>
                <a:off x="3489" y="3798"/>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04" name="Oval 72"/>
              <p:cNvSpPr>
                <a:spLocks noChangeArrowheads="1"/>
              </p:cNvSpPr>
              <p:nvPr/>
            </p:nvSpPr>
            <p:spPr bwMode="auto">
              <a:xfrm>
                <a:off x="3515" y="3778"/>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05" name="Oval 73"/>
              <p:cNvSpPr>
                <a:spLocks noChangeArrowheads="1"/>
              </p:cNvSpPr>
              <p:nvPr/>
            </p:nvSpPr>
            <p:spPr bwMode="auto">
              <a:xfrm>
                <a:off x="3541" y="3818"/>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06" name="Oval 74"/>
              <p:cNvSpPr>
                <a:spLocks noChangeArrowheads="1"/>
              </p:cNvSpPr>
              <p:nvPr/>
            </p:nvSpPr>
            <p:spPr bwMode="auto">
              <a:xfrm>
                <a:off x="3567" y="3785"/>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07" name="Oval 75"/>
              <p:cNvSpPr>
                <a:spLocks noChangeArrowheads="1"/>
              </p:cNvSpPr>
              <p:nvPr/>
            </p:nvSpPr>
            <p:spPr bwMode="auto">
              <a:xfrm>
                <a:off x="3593" y="3791"/>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08" name="Oval 76"/>
              <p:cNvSpPr>
                <a:spLocks noChangeArrowheads="1"/>
              </p:cNvSpPr>
              <p:nvPr/>
            </p:nvSpPr>
            <p:spPr bwMode="auto">
              <a:xfrm>
                <a:off x="3619" y="3828"/>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09" name="Oval 77"/>
              <p:cNvSpPr>
                <a:spLocks noChangeArrowheads="1"/>
              </p:cNvSpPr>
              <p:nvPr/>
            </p:nvSpPr>
            <p:spPr bwMode="auto">
              <a:xfrm>
                <a:off x="3645" y="3778"/>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10" name="Oval 78"/>
              <p:cNvSpPr>
                <a:spLocks noChangeArrowheads="1"/>
              </p:cNvSpPr>
              <p:nvPr/>
            </p:nvSpPr>
            <p:spPr bwMode="auto">
              <a:xfrm>
                <a:off x="3671" y="3751"/>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11" name="Oval 79"/>
              <p:cNvSpPr>
                <a:spLocks noChangeArrowheads="1"/>
              </p:cNvSpPr>
              <p:nvPr/>
            </p:nvSpPr>
            <p:spPr bwMode="auto">
              <a:xfrm>
                <a:off x="3697" y="3748"/>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12" name="Oval 80"/>
              <p:cNvSpPr>
                <a:spLocks noChangeArrowheads="1"/>
              </p:cNvSpPr>
              <p:nvPr/>
            </p:nvSpPr>
            <p:spPr bwMode="auto">
              <a:xfrm>
                <a:off x="3723" y="3762"/>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13" name="Oval 81"/>
              <p:cNvSpPr>
                <a:spLocks noChangeArrowheads="1"/>
              </p:cNvSpPr>
              <p:nvPr/>
            </p:nvSpPr>
            <p:spPr bwMode="auto">
              <a:xfrm>
                <a:off x="3749" y="3793"/>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14" name="Oval 82"/>
              <p:cNvSpPr>
                <a:spLocks noChangeArrowheads="1"/>
              </p:cNvSpPr>
              <p:nvPr/>
            </p:nvSpPr>
            <p:spPr bwMode="auto">
              <a:xfrm>
                <a:off x="3775" y="3733"/>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15" name="Oval 83"/>
              <p:cNvSpPr>
                <a:spLocks noChangeArrowheads="1"/>
              </p:cNvSpPr>
              <p:nvPr/>
            </p:nvSpPr>
            <p:spPr bwMode="auto">
              <a:xfrm>
                <a:off x="3801" y="3748"/>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16" name="Oval 84"/>
              <p:cNvSpPr>
                <a:spLocks noChangeArrowheads="1"/>
              </p:cNvSpPr>
              <p:nvPr/>
            </p:nvSpPr>
            <p:spPr bwMode="auto">
              <a:xfrm>
                <a:off x="3827" y="3740"/>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17" name="Oval 85"/>
              <p:cNvSpPr>
                <a:spLocks noChangeArrowheads="1"/>
              </p:cNvSpPr>
              <p:nvPr/>
            </p:nvSpPr>
            <p:spPr bwMode="auto">
              <a:xfrm>
                <a:off x="3853" y="3690"/>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18" name="Oval 86"/>
              <p:cNvSpPr>
                <a:spLocks noChangeArrowheads="1"/>
              </p:cNvSpPr>
              <p:nvPr/>
            </p:nvSpPr>
            <p:spPr bwMode="auto">
              <a:xfrm>
                <a:off x="3879" y="3650"/>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19" name="Oval 87"/>
              <p:cNvSpPr>
                <a:spLocks noChangeArrowheads="1"/>
              </p:cNvSpPr>
              <p:nvPr/>
            </p:nvSpPr>
            <p:spPr bwMode="auto">
              <a:xfrm>
                <a:off x="3905" y="3612"/>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20" name="Oval 88"/>
              <p:cNvSpPr>
                <a:spLocks noChangeArrowheads="1"/>
              </p:cNvSpPr>
              <p:nvPr/>
            </p:nvSpPr>
            <p:spPr bwMode="auto">
              <a:xfrm>
                <a:off x="3931" y="3528"/>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21" name="Oval 89"/>
              <p:cNvSpPr>
                <a:spLocks noChangeArrowheads="1"/>
              </p:cNvSpPr>
              <p:nvPr/>
            </p:nvSpPr>
            <p:spPr bwMode="auto">
              <a:xfrm>
                <a:off x="3956" y="3442"/>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22" name="Oval 90"/>
              <p:cNvSpPr>
                <a:spLocks noChangeArrowheads="1"/>
              </p:cNvSpPr>
              <p:nvPr/>
            </p:nvSpPr>
            <p:spPr bwMode="auto">
              <a:xfrm>
                <a:off x="3983" y="3339"/>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23" name="Oval 91"/>
              <p:cNvSpPr>
                <a:spLocks noChangeArrowheads="1"/>
              </p:cNvSpPr>
              <p:nvPr/>
            </p:nvSpPr>
            <p:spPr bwMode="auto">
              <a:xfrm>
                <a:off x="4009" y="3196"/>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24" name="Oval 92"/>
              <p:cNvSpPr>
                <a:spLocks noChangeArrowheads="1"/>
              </p:cNvSpPr>
              <p:nvPr/>
            </p:nvSpPr>
            <p:spPr bwMode="auto">
              <a:xfrm>
                <a:off x="4035" y="3077"/>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25" name="Oval 93"/>
              <p:cNvSpPr>
                <a:spLocks noChangeArrowheads="1"/>
              </p:cNvSpPr>
              <p:nvPr/>
            </p:nvSpPr>
            <p:spPr bwMode="auto">
              <a:xfrm>
                <a:off x="4061" y="2868"/>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26" name="Oval 94"/>
              <p:cNvSpPr>
                <a:spLocks noChangeArrowheads="1"/>
              </p:cNvSpPr>
              <p:nvPr/>
            </p:nvSpPr>
            <p:spPr bwMode="auto">
              <a:xfrm>
                <a:off x="4086" y="2710"/>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27" name="Oval 95"/>
              <p:cNvSpPr>
                <a:spLocks noChangeArrowheads="1"/>
              </p:cNvSpPr>
              <p:nvPr/>
            </p:nvSpPr>
            <p:spPr bwMode="auto">
              <a:xfrm>
                <a:off x="4113" y="2645"/>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28" name="Oval 96"/>
              <p:cNvSpPr>
                <a:spLocks noChangeArrowheads="1"/>
              </p:cNvSpPr>
              <p:nvPr/>
            </p:nvSpPr>
            <p:spPr bwMode="auto">
              <a:xfrm>
                <a:off x="4139" y="2476"/>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29" name="Oval 97"/>
              <p:cNvSpPr>
                <a:spLocks noChangeArrowheads="1"/>
              </p:cNvSpPr>
              <p:nvPr/>
            </p:nvSpPr>
            <p:spPr bwMode="auto">
              <a:xfrm>
                <a:off x="4165" y="2360"/>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30" name="Oval 98"/>
              <p:cNvSpPr>
                <a:spLocks noChangeArrowheads="1"/>
              </p:cNvSpPr>
              <p:nvPr/>
            </p:nvSpPr>
            <p:spPr bwMode="auto">
              <a:xfrm>
                <a:off x="4191" y="2334"/>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31" name="Oval 99"/>
              <p:cNvSpPr>
                <a:spLocks noChangeArrowheads="1"/>
              </p:cNvSpPr>
              <p:nvPr/>
            </p:nvSpPr>
            <p:spPr bwMode="auto">
              <a:xfrm>
                <a:off x="4216" y="2405"/>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32" name="Oval 100"/>
              <p:cNvSpPr>
                <a:spLocks noChangeArrowheads="1"/>
              </p:cNvSpPr>
              <p:nvPr/>
            </p:nvSpPr>
            <p:spPr bwMode="auto">
              <a:xfrm>
                <a:off x="4243" y="2511"/>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33" name="Oval 101"/>
              <p:cNvSpPr>
                <a:spLocks noChangeArrowheads="1"/>
              </p:cNvSpPr>
              <p:nvPr/>
            </p:nvSpPr>
            <p:spPr bwMode="auto">
              <a:xfrm>
                <a:off x="4268" y="2640"/>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34" name="Oval 102"/>
              <p:cNvSpPr>
                <a:spLocks noChangeArrowheads="1"/>
              </p:cNvSpPr>
              <p:nvPr/>
            </p:nvSpPr>
            <p:spPr bwMode="auto">
              <a:xfrm>
                <a:off x="4295" y="2790"/>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35" name="Oval 103"/>
              <p:cNvSpPr>
                <a:spLocks noChangeArrowheads="1"/>
              </p:cNvSpPr>
              <p:nvPr/>
            </p:nvSpPr>
            <p:spPr bwMode="auto">
              <a:xfrm>
                <a:off x="4321" y="3029"/>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36" name="Oval 104"/>
              <p:cNvSpPr>
                <a:spLocks noChangeArrowheads="1"/>
              </p:cNvSpPr>
              <p:nvPr/>
            </p:nvSpPr>
            <p:spPr bwMode="auto">
              <a:xfrm>
                <a:off x="4346" y="3162"/>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37" name="Oval 105"/>
              <p:cNvSpPr>
                <a:spLocks noChangeArrowheads="1"/>
              </p:cNvSpPr>
              <p:nvPr/>
            </p:nvSpPr>
            <p:spPr bwMode="auto">
              <a:xfrm>
                <a:off x="4373" y="3319"/>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38" name="Oval 106"/>
              <p:cNvSpPr>
                <a:spLocks noChangeArrowheads="1"/>
              </p:cNvSpPr>
              <p:nvPr/>
            </p:nvSpPr>
            <p:spPr bwMode="auto">
              <a:xfrm>
                <a:off x="4398" y="3486"/>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39" name="Oval 107"/>
              <p:cNvSpPr>
                <a:spLocks noChangeArrowheads="1"/>
              </p:cNvSpPr>
              <p:nvPr/>
            </p:nvSpPr>
            <p:spPr bwMode="auto">
              <a:xfrm>
                <a:off x="4425" y="3553"/>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40" name="Oval 108"/>
              <p:cNvSpPr>
                <a:spLocks noChangeArrowheads="1"/>
              </p:cNvSpPr>
              <p:nvPr/>
            </p:nvSpPr>
            <p:spPr bwMode="auto">
              <a:xfrm>
                <a:off x="4450" y="3638"/>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41" name="Oval 109"/>
              <p:cNvSpPr>
                <a:spLocks noChangeArrowheads="1"/>
              </p:cNvSpPr>
              <p:nvPr/>
            </p:nvSpPr>
            <p:spPr bwMode="auto">
              <a:xfrm>
                <a:off x="4476" y="3675"/>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42" name="Oval 110"/>
              <p:cNvSpPr>
                <a:spLocks noChangeArrowheads="1"/>
              </p:cNvSpPr>
              <p:nvPr/>
            </p:nvSpPr>
            <p:spPr bwMode="auto">
              <a:xfrm>
                <a:off x="4503" y="3755"/>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43" name="Oval 111"/>
              <p:cNvSpPr>
                <a:spLocks noChangeArrowheads="1"/>
              </p:cNvSpPr>
              <p:nvPr/>
            </p:nvSpPr>
            <p:spPr bwMode="auto">
              <a:xfrm>
                <a:off x="4528" y="3756"/>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44" name="Oval 112"/>
              <p:cNvSpPr>
                <a:spLocks noChangeArrowheads="1"/>
              </p:cNvSpPr>
              <p:nvPr/>
            </p:nvSpPr>
            <p:spPr bwMode="auto">
              <a:xfrm>
                <a:off x="4555" y="3753"/>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45" name="Oval 113"/>
              <p:cNvSpPr>
                <a:spLocks noChangeArrowheads="1"/>
              </p:cNvSpPr>
              <p:nvPr/>
            </p:nvSpPr>
            <p:spPr bwMode="auto">
              <a:xfrm>
                <a:off x="4580" y="3777"/>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46" name="Oval 114"/>
              <p:cNvSpPr>
                <a:spLocks noChangeArrowheads="1"/>
              </p:cNvSpPr>
              <p:nvPr/>
            </p:nvSpPr>
            <p:spPr bwMode="auto">
              <a:xfrm>
                <a:off x="4606" y="3817"/>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47" name="Oval 115"/>
              <p:cNvSpPr>
                <a:spLocks noChangeArrowheads="1"/>
              </p:cNvSpPr>
              <p:nvPr/>
            </p:nvSpPr>
            <p:spPr bwMode="auto">
              <a:xfrm>
                <a:off x="4633" y="3775"/>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48" name="Oval 116"/>
              <p:cNvSpPr>
                <a:spLocks noChangeArrowheads="1"/>
              </p:cNvSpPr>
              <p:nvPr/>
            </p:nvSpPr>
            <p:spPr bwMode="auto">
              <a:xfrm>
                <a:off x="4658" y="3847"/>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49" name="Oval 117"/>
              <p:cNvSpPr>
                <a:spLocks noChangeArrowheads="1"/>
              </p:cNvSpPr>
              <p:nvPr/>
            </p:nvSpPr>
            <p:spPr bwMode="auto">
              <a:xfrm>
                <a:off x="4685" y="3786"/>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50" name="Oval 118"/>
              <p:cNvSpPr>
                <a:spLocks noChangeArrowheads="1"/>
              </p:cNvSpPr>
              <p:nvPr/>
            </p:nvSpPr>
            <p:spPr bwMode="auto">
              <a:xfrm>
                <a:off x="4710" y="3807"/>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51" name="Oval 119"/>
              <p:cNvSpPr>
                <a:spLocks noChangeArrowheads="1"/>
              </p:cNvSpPr>
              <p:nvPr/>
            </p:nvSpPr>
            <p:spPr bwMode="auto">
              <a:xfrm>
                <a:off x="4736" y="3763"/>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52" name="Oval 120"/>
              <p:cNvSpPr>
                <a:spLocks noChangeArrowheads="1"/>
              </p:cNvSpPr>
              <p:nvPr/>
            </p:nvSpPr>
            <p:spPr bwMode="auto">
              <a:xfrm>
                <a:off x="4762" y="3779"/>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53" name="Oval 121"/>
              <p:cNvSpPr>
                <a:spLocks noChangeArrowheads="1"/>
              </p:cNvSpPr>
              <p:nvPr/>
            </p:nvSpPr>
            <p:spPr bwMode="auto">
              <a:xfrm>
                <a:off x="4788" y="3828"/>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54" name="Oval 122"/>
              <p:cNvSpPr>
                <a:spLocks noChangeArrowheads="1"/>
              </p:cNvSpPr>
              <p:nvPr/>
            </p:nvSpPr>
            <p:spPr bwMode="auto">
              <a:xfrm>
                <a:off x="4815" y="3765"/>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55" name="Oval 123"/>
              <p:cNvSpPr>
                <a:spLocks noChangeArrowheads="1"/>
              </p:cNvSpPr>
              <p:nvPr/>
            </p:nvSpPr>
            <p:spPr bwMode="auto">
              <a:xfrm>
                <a:off x="4840" y="3785"/>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56" name="Oval 124"/>
              <p:cNvSpPr>
                <a:spLocks noChangeArrowheads="1"/>
              </p:cNvSpPr>
              <p:nvPr/>
            </p:nvSpPr>
            <p:spPr bwMode="auto">
              <a:xfrm>
                <a:off x="4866" y="3774"/>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57" name="Oval 125"/>
              <p:cNvSpPr>
                <a:spLocks noChangeArrowheads="1"/>
              </p:cNvSpPr>
              <p:nvPr/>
            </p:nvSpPr>
            <p:spPr bwMode="auto">
              <a:xfrm>
                <a:off x="4892" y="3828"/>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58" name="Oval 126"/>
              <p:cNvSpPr>
                <a:spLocks noChangeArrowheads="1"/>
              </p:cNvSpPr>
              <p:nvPr/>
            </p:nvSpPr>
            <p:spPr bwMode="auto">
              <a:xfrm>
                <a:off x="4918" y="3812"/>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59" name="Oval 127"/>
              <p:cNvSpPr>
                <a:spLocks noChangeArrowheads="1"/>
              </p:cNvSpPr>
              <p:nvPr/>
            </p:nvSpPr>
            <p:spPr bwMode="auto">
              <a:xfrm>
                <a:off x="4944" y="3831"/>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60" name="Oval 128"/>
              <p:cNvSpPr>
                <a:spLocks noChangeArrowheads="1"/>
              </p:cNvSpPr>
              <p:nvPr/>
            </p:nvSpPr>
            <p:spPr bwMode="auto">
              <a:xfrm>
                <a:off x="4970" y="3792"/>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61" name="Oval 129"/>
              <p:cNvSpPr>
                <a:spLocks noChangeArrowheads="1"/>
              </p:cNvSpPr>
              <p:nvPr/>
            </p:nvSpPr>
            <p:spPr bwMode="auto">
              <a:xfrm>
                <a:off x="4997" y="3773"/>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62" name="Oval 130"/>
              <p:cNvSpPr>
                <a:spLocks noChangeArrowheads="1"/>
              </p:cNvSpPr>
              <p:nvPr/>
            </p:nvSpPr>
            <p:spPr bwMode="auto">
              <a:xfrm>
                <a:off x="5022" y="3814"/>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63" name="Oval 131"/>
              <p:cNvSpPr>
                <a:spLocks noChangeArrowheads="1"/>
              </p:cNvSpPr>
              <p:nvPr/>
            </p:nvSpPr>
            <p:spPr bwMode="auto">
              <a:xfrm>
                <a:off x="5048" y="3809"/>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64" name="Oval 132"/>
              <p:cNvSpPr>
                <a:spLocks noChangeArrowheads="1"/>
              </p:cNvSpPr>
              <p:nvPr/>
            </p:nvSpPr>
            <p:spPr bwMode="auto">
              <a:xfrm>
                <a:off x="5074" y="3816"/>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65" name="Oval 133"/>
              <p:cNvSpPr>
                <a:spLocks noChangeArrowheads="1"/>
              </p:cNvSpPr>
              <p:nvPr/>
            </p:nvSpPr>
            <p:spPr bwMode="auto">
              <a:xfrm>
                <a:off x="5100" y="3831"/>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66" name="Oval 134"/>
              <p:cNvSpPr>
                <a:spLocks noChangeArrowheads="1"/>
              </p:cNvSpPr>
              <p:nvPr/>
            </p:nvSpPr>
            <p:spPr bwMode="auto">
              <a:xfrm>
                <a:off x="5126" y="3818"/>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67" name="Oval 135"/>
              <p:cNvSpPr>
                <a:spLocks noChangeArrowheads="1"/>
              </p:cNvSpPr>
              <p:nvPr/>
            </p:nvSpPr>
            <p:spPr bwMode="auto">
              <a:xfrm>
                <a:off x="5152" y="3770"/>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68" name="Oval 136"/>
              <p:cNvSpPr>
                <a:spLocks noChangeArrowheads="1"/>
              </p:cNvSpPr>
              <p:nvPr/>
            </p:nvSpPr>
            <p:spPr bwMode="auto">
              <a:xfrm>
                <a:off x="5178" y="3808"/>
                <a:ext cx="32"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69" name="Oval 137"/>
              <p:cNvSpPr>
                <a:spLocks noChangeArrowheads="1"/>
              </p:cNvSpPr>
              <p:nvPr/>
            </p:nvSpPr>
            <p:spPr bwMode="auto">
              <a:xfrm>
                <a:off x="5204" y="3785"/>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70" name="Oval 138"/>
              <p:cNvSpPr>
                <a:spLocks noChangeArrowheads="1"/>
              </p:cNvSpPr>
              <p:nvPr/>
            </p:nvSpPr>
            <p:spPr bwMode="auto">
              <a:xfrm>
                <a:off x="5230" y="3814"/>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71" name="Oval 139"/>
              <p:cNvSpPr>
                <a:spLocks noChangeArrowheads="1"/>
              </p:cNvSpPr>
              <p:nvPr/>
            </p:nvSpPr>
            <p:spPr bwMode="auto">
              <a:xfrm>
                <a:off x="5256" y="3793"/>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72" name="Oval 140"/>
              <p:cNvSpPr>
                <a:spLocks noChangeArrowheads="1"/>
              </p:cNvSpPr>
              <p:nvPr/>
            </p:nvSpPr>
            <p:spPr bwMode="auto">
              <a:xfrm>
                <a:off x="5282" y="3817"/>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73" name="Oval 141"/>
              <p:cNvSpPr>
                <a:spLocks noChangeArrowheads="1"/>
              </p:cNvSpPr>
              <p:nvPr/>
            </p:nvSpPr>
            <p:spPr bwMode="auto">
              <a:xfrm>
                <a:off x="5308" y="3798"/>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74" name="Oval 142"/>
              <p:cNvSpPr>
                <a:spLocks noChangeArrowheads="1"/>
              </p:cNvSpPr>
              <p:nvPr/>
            </p:nvSpPr>
            <p:spPr bwMode="auto">
              <a:xfrm>
                <a:off x="5334" y="3800"/>
                <a:ext cx="33" cy="35"/>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75" name="Oval 143"/>
              <p:cNvSpPr>
                <a:spLocks noChangeArrowheads="1"/>
              </p:cNvSpPr>
              <p:nvPr/>
            </p:nvSpPr>
            <p:spPr bwMode="auto">
              <a:xfrm>
                <a:off x="5360" y="3836"/>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76" name="Oval 144"/>
              <p:cNvSpPr>
                <a:spLocks noChangeArrowheads="1"/>
              </p:cNvSpPr>
              <p:nvPr/>
            </p:nvSpPr>
            <p:spPr bwMode="auto">
              <a:xfrm>
                <a:off x="5386" y="3813"/>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77" name="Oval 145"/>
              <p:cNvSpPr>
                <a:spLocks noChangeArrowheads="1"/>
              </p:cNvSpPr>
              <p:nvPr/>
            </p:nvSpPr>
            <p:spPr bwMode="auto">
              <a:xfrm>
                <a:off x="5412" y="3807"/>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78" name="Oval 146"/>
              <p:cNvSpPr>
                <a:spLocks noChangeArrowheads="1"/>
              </p:cNvSpPr>
              <p:nvPr/>
            </p:nvSpPr>
            <p:spPr bwMode="auto">
              <a:xfrm>
                <a:off x="5438" y="3794"/>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79" name="Oval 147"/>
              <p:cNvSpPr>
                <a:spLocks noChangeArrowheads="1"/>
              </p:cNvSpPr>
              <p:nvPr/>
            </p:nvSpPr>
            <p:spPr bwMode="auto">
              <a:xfrm>
                <a:off x="5464" y="3817"/>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80" name="Oval 148"/>
              <p:cNvSpPr>
                <a:spLocks noChangeArrowheads="1"/>
              </p:cNvSpPr>
              <p:nvPr/>
            </p:nvSpPr>
            <p:spPr bwMode="auto">
              <a:xfrm>
                <a:off x="5490" y="3783"/>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81" name="Oval 149"/>
              <p:cNvSpPr>
                <a:spLocks noChangeArrowheads="1"/>
              </p:cNvSpPr>
              <p:nvPr/>
            </p:nvSpPr>
            <p:spPr bwMode="auto">
              <a:xfrm>
                <a:off x="5516" y="3818"/>
                <a:ext cx="33"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582" name="Oval 150"/>
              <p:cNvSpPr>
                <a:spLocks noChangeArrowheads="1"/>
              </p:cNvSpPr>
              <p:nvPr/>
            </p:nvSpPr>
            <p:spPr bwMode="auto">
              <a:xfrm>
                <a:off x="5542" y="3785"/>
                <a:ext cx="32" cy="36"/>
              </a:xfrm>
              <a:prstGeom prst="ellipse">
                <a:avLst/>
              </a:prstGeom>
              <a:solidFill>
                <a:srgbClr val="6060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grpSp>
        <p:sp>
          <p:nvSpPr>
            <p:cNvPr id="18479" name="Rectangle 151"/>
            <p:cNvSpPr>
              <a:spLocks noChangeArrowheads="1"/>
            </p:cNvSpPr>
            <p:nvPr/>
          </p:nvSpPr>
          <p:spPr bwMode="auto">
            <a:xfrm>
              <a:off x="3215" y="2471"/>
              <a:ext cx="41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200">
                  <a:solidFill>
                    <a:srgbClr val="000000"/>
                  </a:solidFill>
                </a:rPr>
                <a:t>N 1s</a:t>
              </a:r>
              <a:endParaRPr lang="en-US" altLang="it-IT" sz="4000">
                <a:latin typeface="Times" panose="02020603050405020304" pitchFamily="18" charset="0"/>
              </a:endParaRPr>
            </a:p>
          </p:txBody>
        </p:sp>
        <p:sp>
          <p:nvSpPr>
            <p:cNvPr id="18480" name="Rectangle 152"/>
            <p:cNvSpPr>
              <a:spLocks noChangeArrowheads="1"/>
            </p:cNvSpPr>
            <p:nvPr/>
          </p:nvSpPr>
          <p:spPr bwMode="auto">
            <a:xfrm>
              <a:off x="3215" y="2561"/>
              <a:ext cx="8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800">
                  <a:solidFill>
                    <a:srgbClr val="000000"/>
                  </a:solidFill>
                </a:rPr>
                <a:t> </a:t>
              </a:r>
              <a:endParaRPr lang="en-US" altLang="it-IT" sz="4000">
                <a:latin typeface="Times" panose="02020603050405020304" pitchFamily="18" charset="0"/>
              </a:endParaRPr>
            </a:p>
          </p:txBody>
        </p:sp>
        <p:grpSp>
          <p:nvGrpSpPr>
            <p:cNvPr id="18481" name="Group 153"/>
            <p:cNvGrpSpPr>
              <a:grpSpLocks/>
            </p:cNvGrpSpPr>
            <p:nvPr/>
          </p:nvGrpSpPr>
          <p:grpSpPr bwMode="auto">
            <a:xfrm>
              <a:off x="3167" y="2689"/>
              <a:ext cx="204" cy="710"/>
              <a:chOff x="3239" y="2644"/>
              <a:chExt cx="204" cy="710"/>
            </a:xfrm>
          </p:grpSpPr>
          <p:sp>
            <p:nvSpPr>
              <p:cNvPr id="18485" name="Rectangle 154"/>
              <p:cNvSpPr>
                <a:spLocks noChangeArrowheads="1"/>
              </p:cNvSpPr>
              <p:nvPr/>
            </p:nvSpPr>
            <p:spPr bwMode="auto">
              <a:xfrm>
                <a:off x="3239" y="2644"/>
                <a:ext cx="0" cy="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sz="4000">
                  <a:latin typeface="Times" panose="02020603050405020304" pitchFamily="18" charset="0"/>
                </a:endParaRPr>
              </a:p>
            </p:txBody>
          </p:sp>
          <p:sp>
            <p:nvSpPr>
              <p:cNvPr id="18486" name="Rectangle 155"/>
              <p:cNvSpPr>
                <a:spLocks noChangeArrowheads="1"/>
              </p:cNvSpPr>
              <p:nvPr/>
            </p:nvSpPr>
            <p:spPr bwMode="auto">
              <a:xfrm>
                <a:off x="3297" y="2644"/>
                <a:ext cx="0" cy="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sz="4400">
                  <a:latin typeface="Times" panose="02020603050405020304" pitchFamily="18" charset="0"/>
                </a:endParaRPr>
              </a:p>
            </p:txBody>
          </p:sp>
          <p:sp>
            <p:nvSpPr>
              <p:cNvPr id="18487" name="Rectangle 156"/>
              <p:cNvSpPr>
                <a:spLocks noChangeArrowheads="1"/>
              </p:cNvSpPr>
              <p:nvPr/>
            </p:nvSpPr>
            <p:spPr bwMode="auto">
              <a:xfrm>
                <a:off x="3443" y="2644"/>
                <a:ext cx="0" cy="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sz="4000">
                  <a:latin typeface="Times" panose="02020603050405020304" pitchFamily="18" charset="0"/>
                </a:endParaRPr>
              </a:p>
            </p:txBody>
          </p:sp>
        </p:grpSp>
        <p:sp>
          <p:nvSpPr>
            <p:cNvPr id="41117" name="Line 157"/>
            <p:cNvSpPr>
              <a:spLocks noChangeShapeType="1"/>
            </p:cNvSpPr>
            <p:nvPr/>
          </p:nvSpPr>
          <p:spPr bwMode="auto">
            <a:xfrm>
              <a:off x="4368" y="3104"/>
              <a:ext cx="384"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41118" name="Line 158"/>
            <p:cNvSpPr>
              <a:spLocks noChangeShapeType="1"/>
            </p:cNvSpPr>
            <p:nvPr/>
          </p:nvSpPr>
          <p:spPr bwMode="auto">
            <a:xfrm>
              <a:off x="3647" y="3096"/>
              <a:ext cx="38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41119" name="Text Box 159"/>
            <p:cNvSpPr txBox="1">
              <a:spLocks noChangeArrowheads="1"/>
            </p:cNvSpPr>
            <p:nvPr/>
          </p:nvSpPr>
          <p:spPr bwMode="auto">
            <a:xfrm>
              <a:off x="4464" y="2943"/>
              <a:ext cx="1209" cy="2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900" b="1">
                  <a:latin typeface="Times" charset="0"/>
                  <a:ea typeface="ＭＳ Ｐゴシック" charset="0"/>
                </a:rPr>
                <a:t>FWHM=0.7 eV</a:t>
              </a:r>
            </a:p>
          </p:txBody>
        </p:sp>
      </p:grpSp>
      <p:pic>
        <p:nvPicPr>
          <p:cNvPr id="18435" name="Picture 1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4870450"/>
            <a:ext cx="2895600" cy="198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36" name="Group 200"/>
          <p:cNvGrpSpPr>
            <a:grpSpLocks/>
          </p:cNvGrpSpPr>
          <p:nvPr/>
        </p:nvGrpSpPr>
        <p:grpSpPr bwMode="auto">
          <a:xfrm>
            <a:off x="4495800" y="2027238"/>
            <a:ext cx="4419600" cy="2697162"/>
            <a:chOff x="2832" y="1200"/>
            <a:chExt cx="2784" cy="1699"/>
          </a:xfrm>
        </p:grpSpPr>
        <p:pic>
          <p:nvPicPr>
            <p:cNvPr id="41122" name="Picture 1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2" y="1200"/>
              <a:ext cx="2684" cy="16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41123" name="Rectangle 163"/>
            <p:cNvSpPr>
              <a:spLocks noChangeArrowheads="1"/>
            </p:cNvSpPr>
            <p:nvPr/>
          </p:nvSpPr>
          <p:spPr bwMode="auto">
            <a:xfrm>
              <a:off x="3834" y="2400"/>
              <a:ext cx="744" cy="133"/>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41155" name="Text Box 195"/>
            <p:cNvSpPr txBox="1">
              <a:spLocks noChangeArrowheads="1"/>
            </p:cNvSpPr>
            <p:nvPr/>
          </p:nvSpPr>
          <p:spPr bwMode="auto">
            <a:xfrm>
              <a:off x="2928" y="1632"/>
              <a:ext cx="708"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solidFill>
                    <a:schemeClr val="tx2"/>
                  </a:solidFill>
                  <a:latin typeface="Times" charset="0"/>
                  <a:ea typeface="ＭＳ Ｐゴシック" charset="0"/>
                </a:rPr>
                <a:t>Electron energy</a:t>
              </a:r>
            </a:p>
            <a:p>
              <a:pPr>
                <a:defRPr/>
              </a:pPr>
              <a:r>
                <a:rPr lang="en-US" sz="1200">
                  <a:solidFill>
                    <a:schemeClr val="tx2"/>
                  </a:solidFill>
                  <a:latin typeface="Times" charset="0"/>
                  <a:ea typeface="ＭＳ Ｐゴシック" charset="0"/>
                </a:rPr>
                <a:t>analyzer</a:t>
              </a:r>
            </a:p>
          </p:txBody>
        </p:sp>
        <p:sp>
          <p:nvSpPr>
            <p:cNvPr id="41156" name="Line 196"/>
            <p:cNvSpPr>
              <a:spLocks noChangeShapeType="1"/>
            </p:cNvSpPr>
            <p:nvPr/>
          </p:nvSpPr>
          <p:spPr bwMode="auto">
            <a:xfrm flipV="1">
              <a:off x="3802" y="2200"/>
              <a:ext cx="712" cy="133"/>
            </a:xfrm>
            <a:prstGeom prst="line">
              <a:avLst/>
            </a:prstGeom>
            <a:noFill/>
            <a:ln w="9525">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41157" name="Line 197"/>
            <p:cNvSpPr>
              <a:spLocks noChangeShapeType="1"/>
            </p:cNvSpPr>
            <p:nvPr/>
          </p:nvSpPr>
          <p:spPr bwMode="auto">
            <a:xfrm>
              <a:off x="3802" y="2606"/>
              <a:ext cx="758" cy="137"/>
            </a:xfrm>
            <a:prstGeom prst="line">
              <a:avLst/>
            </a:prstGeom>
            <a:noFill/>
            <a:ln w="9525">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pic>
          <p:nvPicPr>
            <p:cNvPr id="41159" name="Picture 19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80" y="2146"/>
              <a:ext cx="1036" cy="7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grpSp>
      <p:pic>
        <p:nvPicPr>
          <p:cNvPr id="41158" name="Picture 19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48400" y="0"/>
            <a:ext cx="1889125" cy="2209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grpSp>
        <p:nvGrpSpPr>
          <p:cNvPr id="18438" name="Group 224"/>
          <p:cNvGrpSpPr>
            <a:grpSpLocks/>
          </p:cNvGrpSpPr>
          <p:nvPr/>
        </p:nvGrpSpPr>
        <p:grpSpPr bwMode="auto">
          <a:xfrm>
            <a:off x="3613150" y="22225"/>
            <a:ext cx="2406650" cy="2609850"/>
            <a:chOff x="2276" y="14"/>
            <a:chExt cx="1516" cy="1644"/>
          </a:xfrm>
        </p:grpSpPr>
        <p:sp>
          <p:nvSpPr>
            <p:cNvPr id="18439" name="Freeform 204"/>
            <p:cNvSpPr>
              <a:spLocks/>
            </p:cNvSpPr>
            <p:nvPr/>
          </p:nvSpPr>
          <p:spPr bwMode="auto">
            <a:xfrm>
              <a:off x="2276" y="1296"/>
              <a:ext cx="800" cy="362"/>
            </a:xfrm>
            <a:custGeom>
              <a:avLst/>
              <a:gdLst>
                <a:gd name="T0" fmla="*/ 47 w 601"/>
                <a:gd name="T1" fmla="*/ 311 h 422"/>
                <a:gd name="T2" fmla="*/ 33 w 601"/>
                <a:gd name="T3" fmla="*/ 230 h 422"/>
                <a:gd name="T4" fmla="*/ 290 w 601"/>
                <a:gd name="T5" fmla="*/ 198 h 422"/>
                <a:gd name="T6" fmla="*/ 395 w 601"/>
                <a:gd name="T7" fmla="*/ 193 h 422"/>
                <a:gd name="T8" fmla="*/ 729 w 601"/>
                <a:gd name="T9" fmla="*/ 183 h 422"/>
                <a:gd name="T10" fmla="*/ 845 w 601"/>
                <a:gd name="T11" fmla="*/ 166 h 422"/>
                <a:gd name="T12" fmla="*/ 884 w 601"/>
                <a:gd name="T13" fmla="*/ 161 h 422"/>
                <a:gd name="T14" fmla="*/ 1038 w 601"/>
                <a:gd name="T15" fmla="*/ 96 h 422"/>
                <a:gd name="T16" fmla="*/ 1065 w 601"/>
                <a:gd name="T17" fmla="*/ 0 h 4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01" h="422">
                  <a:moveTo>
                    <a:pt x="26" y="422"/>
                  </a:moveTo>
                  <a:cubicBezTo>
                    <a:pt x="11" y="378"/>
                    <a:pt x="0" y="363"/>
                    <a:pt x="19" y="313"/>
                  </a:cubicBezTo>
                  <a:cubicBezTo>
                    <a:pt x="27" y="288"/>
                    <a:pt x="140" y="272"/>
                    <a:pt x="164" y="269"/>
                  </a:cubicBezTo>
                  <a:cubicBezTo>
                    <a:pt x="183" y="266"/>
                    <a:pt x="203" y="263"/>
                    <a:pt x="223" y="262"/>
                  </a:cubicBezTo>
                  <a:cubicBezTo>
                    <a:pt x="285" y="256"/>
                    <a:pt x="412" y="248"/>
                    <a:pt x="412" y="248"/>
                  </a:cubicBezTo>
                  <a:cubicBezTo>
                    <a:pt x="447" y="234"/>
                    <a:pt x="425" y="242"/>
                    <a:pt x="477" y="226"/>
                  </a:cubicBezTo>
                  <a:cubicBezTo>
                    <a:pt x="484" y="223"/>
                    <a:pt x="499" y="219"/>
                    <a:pt x="499" y="219"/>
                  </a:cubicBezTo>
                  <a:cubicBezTo>
                    <a:pt x="538" y="179"/>
                    <a:pt x="530" y="151"/>
                    <a:pt x="586" y="131"/>
                  </a:cubicBezTo>
                  <a:cubicBezTo>
                    <a:pt x="594" y="87"/>
                    <a:pt x="601" y="44"/>
                    <a:pt x="601" y="0"/>
                  </a:cubicBezTo>
                </a:path>
              </a:pathLst>
            </a:custGeom>
            <a:noFill/>
            <a:ln w="63500">
              <a:solidFill>
                <a:srgbClr val="0B12FF"/>
              </a:solidFill>
              <a:round/>
              <a:headEnd/>
              <a:tailEnd/>
            </a:ln>
            <a:extLst>
              <a:ext uri="{909E8E84-426E-40DD-AFC4-6F175D3DCCD1}">
                <a14:hiddenFill xmlns:a14="http://schemas.microsoft.com/office/drawing/2010/main">
                  <a:solidFill>
                    <a:schemeClr val="accent2"/>
                  </a:solidFill>
                </a14:hiddenFill>
              </a:ext>
            </a:extLst>
          </p:spPr>
          <p:txBody>
            <a:bodyPr wrap="none" anchor="ctr"/>
            <a:lstStyle/>
            <a:p>
              <a:endParaRPr lang="it-IT"/>
            </a:p>
          </p:txBody>
        </p:sp>
        <p:sp>
          <p:nvSpPr>
            <p:cNvPr id="18440" name="Line 205"/>
            <p:cNvSpPr>
              <a:spLocks noChangeShapeType="1"/>
            </p:cNvSpPr>
            <p:nvPr/>
          </p:nvSpPr>
          <p:spPr bwMode="auto">
            <a:xfrm flipV="1">
              <a:off x="3069" y="1200"/>
              <a:ext cx="0" cy="144"/>
            </a:xfrm>
            <a:prstGeom prst="line">
              <a:avLst/>
            </a:prstGeom>
            <a:noFill/>
            <a:ln w="63500">
              <a:solidFill>
                <a:srgbClr val="0B12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it-IT"/>
            </a:p>
          </p:txBody>
        </p:sp>
        <p:sp>
          <p:nvSpPr>
            <p:cNvPr id="18441" name="Line 206"/>
            <p:cNvSpPr>
              <a:spLocks noChangeShapeType="1"/>
            </p:cNvSpPr>
            <p:nvPr/>
          </p:nvSpPr>
          <p:spPr bwMode="auto">
            <a:xfrm>
              <a:off x="2877" y="995"/>
              <a:ext cx="3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18442" name="Line 207"/>
            <p:cNvSpPr>
              <a:spLocks noChangeShapeType="1"/>
            </p:cNvSpPr>
            <p:nvPr/>
          </p:nvSpPr>
          <p:spPr bwMode="auto">
            <a:xfrm>
              <a:off x="2884" y="672"/>
              <a:ext cx="3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18443" name="Line 208"/>
            <p:cNvSpPr>
              <a:spLocks noChangeShapeType="1"/>
            </p:cNvSpPr>
            <p:nvPr/>
          </p:nvSpPr>
          <p:spPr bwMode="auto">
            <a:xfrm>
              <a:off x="2884" y="576"/>
              <a:ext cx="3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18444" name="Line 209"/>
            <p:cNvSpPr>
              <a:spLocks noChangeShapeType="1"/>
            </p:cNvSpPr>
            <p:nvPr/>
          </p:nvSpPr>
          <p:spPr bwMode="auto">
            <a:xfrm>
              <a:off x="2884" y="432"/>
              <a:ext cx="3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18445" name="Line 210"/>
            <p:cNvSpPr>
              <a:spLocks noChangeShapeType="1"/>
            </p:cNvSpPr>
            <p:nvPr/>
          </p:nvSpPr>
          <p:spPr bwMode="auto">
            <a:xfrm>
              <a:off x="2884" y="336"/>
              <a:ext cx="3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it-IT"/>
            </a:p>
          </p:txBody>
        </p:sp>
        <p:sp>
          <p:nvSpPr>
            <p:cNvPr id="18446" name="Oval 211"/>
            <p:cNvSpPr>
              <a:spLocks noChangeArrowheads="1"/>
            </p:cNvSpPr>
            <p:nvPr/>
          </p:nvSpPr>
          <p:spPr bwMode="auto">
            <a:xfrm>
              <a:off x="2980" y="980"/>
              <a:ext cx="48" cy="48"/>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47" name="Oval 212"/>
            <p:cNvSpPr>
              <a:spLocks noChangeArrowheads="1"/>
            </p:cNvSpPr>
            <p:nvPr/>
          </p:nvSpPr>
          <p:spPr bwMode="auto">
            <a:xfrm>
              <a:off x="2973" y="651"/>
              <a:ext cx="48" cy="48"/>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48" name="Oval 213"/>
            <p:cNvSpPr>
              <a:spLocks noChangeArrowheads="1"/>
            </p:cNvSpPr>
            <p:nvPr/>
          </p:nvSpPr>
          <p:spPr bwMode="auto">
            <a:xfrm>
              <a:off x="3124" y="651"/>
              <a:ext cx="48" cy="48"/>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49" name="Oval 214"/>
            <p:cNvSpPr>
              <a:spLocks noChangeArrowheads="1"/>
            </p:cNvSpPr>
            <p:nvPr/>
          </p:nvSpPr>
          <p:spPr bwMode="auto">
            <a:xfrm>
              <a:off x="2973" y="562"/>
              <a:ext cx="48" cy="48"/>
            </a:xfrm>
            <a:prstGeom prst="ellipse">
              <a:avLst/>
            </a:prstGeom>
            <a:solidFill>
              <a:schemeClr val="tx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50" name="Oval 215"/>
            <p:cNvSpPr>
              <a:spLocks noChangeArrowheads="1"/>
            </p:cNvSpPr>
            <p:nvPr/>
          </p:nvSpPr>
          <p:spPr bwMode="auto">
            <a:xfrm>
              <a:off x="3124" y="980"/>
              <a:ext cx="48" cy="48"/>
            </a:xfrm>
            <a:prstGeom prst="ellipse">
              <a:avLst/>
            </a:prstGeom>
            <a:solidFill>
              <a:srgbClr val="0B12FF"/>
            </a:solidFill>
            <a:ln w="9525">
              <a:solidFill>
                <a:srgbClr val="0B12FF"/>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51" name="Oval 216"/>
            <p:cNvSpPr>
              <a:spLocks noChangeArrowheads="1"/>
            </p:cNvSpPr>
            <p:nvPr/>
          </p:nvSpPr>
          <p:spPr bwMode="auto">
            <a:xfrm>
              <a:off x="3124" y="555"/>
              <a:ext cx="48" cy="48"/>
            </a:xfrm>
            <a:prstGeom prst="ellipse">
              <a:avLst/>
            </a:prstGeom>
            <a:solidFill>
              <a:schemeClr val="bg1"/>
            </a:solidFill>
            <a:ln w="9525">
              <a:solidFill>
                <a:srgbClr val="0B12FF"/>
              </a:solidFill>
              <a:round/>
              <a:headEnd/>
              <a:tailEnd/>
            </a:ln>
          </p:spPr>
          <p:txBody>
            <a:bodyPr wrap="none"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endParaRPr lang="it-IT" altLang="it-IT"/>
            </a:p>
          </p:txBody>
        </p:sp>
        <p:sp>
          <p:nvSpPr>
            <p:cNvPr id="18452" name="Freeform 218"/>
            <p:cNvSpPr>
              <a:spLocks/>
            </p:cNvSpPr>
            <p:nvPr/>
          </p:nvSpPr>
          <p:spPr bwMode="auto">
            <a:xfrm>
              <a:off x="3189" y="610"/>
              <a:ext cx="164" cy="350"/>
            </a:xfrm>
            <a:custGeom>
              <a:avLst/>
              <a:gdLst>
                <a:gd name="T0" fmla="*/ 30 w 164"/>
                <a:gd name="T1" fmla="*/ 0 h 350"/>
                <a:gd name="T2" fmla="*/ 88 w 164"/>
                <a:gd name="T3" fmla="*/ 51 h 350"/>
                <a:gd name="T4" fmla="*/ 124 w 164"/>
                <a:gd name="T5" fmla="*/ 117 h 350"/>
                <a:gd name="T6" fmla="*/ 124 w 164"/>
                <a:gd name="T7" fmla="*/ 233 h 350"/>
                <a:gd name="T8" fmla="*/ 73 w 164"/>
                <a:gd name="T9" fmla="*/ 262 h 350"/>
                <a:gd name="T10" fmla="*/ 30 w 164"/>
                <a:gd name="T11" fmla="*/ 306 h 350"/>
                <a:gd name="T12" fmla="*/ 0 w 164"/>
                <a:gd name="T13" fmla="*/ 350 h 3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4" h="350">
                  <a:moveTo>
                    <a:pt x="30" y="0"/>
                  </a:moveTo>
                  <a:cubicBezTo>
                    <a:pt x="76" y="24"/>
                    <a:pt x="48" y="25"/>
                    <a:pt x="88" y="51"/>
                  </a:cubicBezTo>
                  <a:cubicBezTo>
                    <a:pt x="95" y="74"/>
                    <a:pt x="124" y="117"/>
                    <a:pt x="124" y="117"/>
                  </a:cubicBezTo>
                  <a:cubicBezTo>
                    <a:pt x="136" y="157"/>
                    <a:pt x="164" y="199"/>
                    <a:pt x="124" y="233"/>
                  </a:cubicBezTo>
                  <a:cubicBezTo>
                    <a:pt x="50" y="294"/>
                    <a:pt x="133" y="207"/>
                    <a:pt x="73" y="262"/>
                  </a:cubicBezTo>
                  <a:cubicBezTo>
                    <a:pt x="57" y="275"/>
                    <a:pt x="30" y="306"/>
                    <a:pt x="30" y="306"/>
                  </a:cubicBezTo>
                  <a:cubicBezTo>
                    <a:pt x="24" y="320"/>
                    <a:pt x="19" y="350"/>
                    <a:pt x="0" y="350"/>
                  </a:cubicBezTo>
                </a:path>
              </a:pathLst>
            </a:custGeom>
            <a:noFill/>
            <a:ln w="19050">
              <a:solidFill>
                <a:schemeClr val="tx1"/>
              </a:solidFill>
              <a:round/>
              <a:headEnd/>
              <a:tailEnd type="triangle" w="sm" len="med"/>
            </a:ln>
            <a:extLst>
              <a:ext uri="{909E8E84-426E-40DD-AFC4-6F175D3DCCD1}">
                <a14:hiddenFill xmlns:a14="http://schemas.microsoft.com/office/drawing/2010/main">
                  <a:solidFill>
                    <a:schemeClr val="accent1"/>
                  </a:solidFill>
                </a14:hiddenFill>
              </a:ext>
            </a:extLst>
          </p:spPr>
          <p:txBody>
            <a:bodyPr wrap="none" anchor="ctr"/>
            <a:lstStyle/>
            <a:p>
              <a:endParaRPr lang="it-IT"/>
            </a:p>
          </p:txBody>
        </p:sp>
        <p:sp>
          <p:nvSpPr>
            <p:cNvPr id="18453" name="Freeform 219"/>
            <p:cNvSpPr>
              <a:spLocks/>
            </p:cNvSpPr>
            <p:nvPr/>
          </p:nvSpPr>
          <p:spPr bwMode="auto">
            <a:xfrm>
              <a:off x="3335" y="336"/>
              <a:ext cx="317" cy="260"/>
            </a:xfrm>
            <a:custGeom>
              <a:avLst/>
              <a:gdLst>
                <a:gd name="T0" fmla="*/ 14 w 451"/>
                <a:gd name="T1" fmla="*/ 137 h 494"/>
                <a:gd name="T2" fmla="*/ 29 w 451"/>
                <a:gd name="T3" fmla="*/ 107 h 494"/>
                <a:gd name="T4" fmla="*/ 76 w 451"/>
                <a:gd name="T5" fmla="*/ 101 h 494"/>
                <a:gd name="T6" fmla="*/ 72 w 451"/>
                <a:gd name="T7" fmla="*/ 83 h 494"/>
                <a:gd name="T8" fmla="*/ 82 w 451"/>
                <a:gd name="T9" fmla="*/ 78 h 494"/>
                <a:gd name="T10" fmla="*/ 133 w 451"/>
                <a:gd name="T11" fmla="*/ 73 h 494"/>
                <a:gd name="T12" fmla="*/ 129 w 451"/>
                <a:gd name="T13" fmla="*/ 43 h 494"/>
                <a:gd name="T14" fmla="*/ 187 w 451"/>
                <a:gd name="T15" fmla="*/ 34 h 494"/>
                <a:gd name="T16" fmla="*/ 190 w 451"/>
                <a:gd name="T17" fmla="*/ 4 h 494"/>
                <a:gd name="T18" fmla="*/ 223 w 451"/>
                <a:gd name="T19" fmla="*/ 0 h 4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1" h="494">
                  <a:moveTo>
                    <a:pt x="29" y="494"/>
                  </a:moveTo>
                  <a:cubicBezTo>
                    <a:pt x="23" y="431"/>
                    <a:pt x="0" y="400"/>
                    <a:pt x="58" y="385"/>
                  </a:cubicBezTo>
                  <a:cubicBezTo>
                    <a:pt x="100" y="390"/>
                    <a:pt x="136" y="408"/>
                    <a:pt x="153" y="363"/>
                  </a:cubicBezTo>
                  <a:cubicBezTo>
                    <a:pt x="150" y="341"/>
                    <a:pt x="141" y="319"/>
                    <a:pt x="145" y="298"/>
                  </a:cubicBezTo>
                  <a:cubicBezTo>
                    <a:pt x="146" y="289"/>
                    <a:pt x="159" y="286"/>
                    <a:pt x="167" y="283"/>
                  </a:cubicBezTo>
                  <a:cubicBezTo>
                    <a:pt x="197" y="267"/>
                    <a:pt x="235" y="269"/>
                    <a:pt x="269" y="262"/>
                  </a:cubicBezTo>
                  <a:cubicBezTo>
                    <a:pt x="267" y="245"/>
                    <a:pt x="245" y="173"/>
                    <a:pt x="262" y="153"/>
                  </a:cubicBezTo>
                  <a:cubicBezTo>
                    <a:pt x="277" y="133"/>
                    <a:pt x="347" y="134"/>
                    <a:pt x="378" y="123"/>
                  </a:cubicBezTo>
                  <a:cubicBezTo>
                    <a:pt x="418" y="66"/>
                    <a:pt x="364" y="151"/>
                    <a:pt x="385" y="14"/>
                  </a:cubicBezTo>
                  <a:cubicBezTo>
                    <a:pt x="385" y="8"/>
                    <a:pt x="442" y="0"/>
                    <a:pt x="451" y="0"/>
                  </a:cubicBezTo>
                </a:path>
              </a:pathLst>
            </a:custGeom>
            <a:noFill/>
            <a:ln w="25400">
              <a:solidFill>
                <a:schemeClr val="tx1"/>
              </a:solidFill>
              <a:round/>
              <a:headEnd/>
              <a:tailEnd type="triangle" w="sm" len="sm"/>
            </a:ln>
            <a:extLst>
              <a:ext uri="{909E8E84-426E-40DD-AFC4-6F175D3DCCD1}">
                <a14:hiddenFill xmlns:a14="http://schemas.microsoft.com/office/drawing/2010/main">
                  <a:solidFill>
                    <a:schemeClr val="accent1"/>
                  </a:solidFill>
                </a14:hiddenFill>
              </a:ext>
            </a:extLst>
          </p:spPr>
          <p:txBody>
            <a:bodyPr wrap="none" anchor="ctr"/>
            <a:lstStyle/>
            <a:p>
              <a:endParaRPr lang="it-IT"/>
            </a:p>
          </p:txBody>
        </p:sp>
        <p:sp>
          <p:nvSpPr>
            <p:cNvPr id="18454" name="Text Box 221"/>
            <p:cNvSpPr txBox="1">
              <a:spLocks noChangeArrowheads="1"/>
            </p:cNvSpPr>
            <p:nvPr/>
          </p:nvSpPr>
          <p:spPr bwMode="auto">
            <a:xfrm>
              <a:off x="3540" y="384"/>
              <a:ext cx="252" cy="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800">
                  <a:latin typeface="Times" panose="02020603050405020304" pitchFamily="18" charset="0"/>
                </a:rPr>
                <a:t>h</a:t>
              </a:r>
              <a:r>
                <a:rPr lang="en-US" altLang="it-IT" sz="1800" i="1">
                  <a:latin typeface="Times" panose="02020603050405020304" pitchFamily="18" charset="0"/>
                </a:rPr>
                <a:t>v</a:t>
              </a:r>
              <a:endParaRPr lang="en-US" altLang="it-IT" sz="2800"/>
            </a:p>
          </p:txBody>
        </p:sp>
        <p:sp>
          <p:nvSpPr>
            <p:cNvPr id="18455" name="Text Box 222"/>
            <p:cNvSpPr txBox="1">
              <a:spLocks noChangeArrowheads="1"/>
            </p:cNvSpPr>
            <p:nvPr/>
          </p:nvSpPr>
          <p:spPr bwMode="auto">
            <a:xfrm>
              <a:off x="2721" y="14"/>
              <a:ext cx="754" cy="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r>
                <a:rPr lang="en-US" altLang="it-IT" sz="1300">
                  <a:latin typeface="Times" panose="02020603050405020304" pitchFamily="18" charset="0"/>
                </a:rPr>
                <a:t>X-ray emission</a:t>
              </a:r>
            </a:p>
            <a:p>
              <a:pPr algn="ctr"/>
              <a:r>
                <a:rPr lang="en-US" altLang="it-IT" sz="1300">
                  <a:latin typeface="Times" panose="02020603050405020304" pitchFamily="18" charset="0"/>
                </a:rPr>
                <a:t>decay</a:t>
              </a:r>
            </a:p>
          </p:txBody>
        </p:sp>
      </p:grpSp>
    </p:spTree>
    <p:extLst>
      <p:ext uri="{BB962C8B-B14F-4D97-AF65-F5344CB8AC3E}">
        <p14:creationId xmlns:p14="http://schemas.microsoft.com/office/powerpoint/2010/main" val="295043928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6" name="Text Box 4"/>
          <p:cNvSpPr txBox="1">
            <a:spLocks noChangeArrowheads="1"/>
          </p:cNvSpPr>
          <p:nvPr/>
        </p:nvSpPr>
        <p:spPr bwMode="auto">
          <a:xfrm>
            <a:off x="152400" y="0"/>
            <a:ext cx="8686800" cy="6370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ctr">
              <a:defRPr/>
            </a:pPr>
            <a:r>
              <a:rPr lang="en-US" sz="2800" b="1" dirty="0" smtClean="0">
                <a:solidFill>
                  <a:srgbClr val="FF33CC"/>
                </a:solidFill>
                <a:latin typeface="Times" panose="02020603050405020304" pitchFamily="18" charset="0"/>
                <a:ea typeface="ＭＳ Ｐゴシック" charset="0"/>
                <a:cs typeface="Times" panose="02020603050405020304" pitchFamily="18" charset="0"/>
              </a:rPr>
              <a:t>Electron Spectroscopy</a:t>
            </a:r>
          </a:p>
          <a:p>
            <a:pPr algn="ctr">
              <a:defRPr/>
            </a:pPr>
            <a:endParaRPr lang="en-US" b="1" dirty="0">
              <a:solidFill>
                <a:srgbClr val="FF33CC"/>
              </a:solidFill>
              <a:latin typeface="Times" panose="02020603050405020304" pitchFamily="18" charset="0"/>
              <a:ea typeface="ＭＳ Ｐゴシック" charset="0"/>
              <a:cs typeface="Times" panose="02020603050405020304" pitchFamily="18" charset="0"/>
            </a:endParaRPr>
          </a:p>
          <a:p>
            <a:pPr algn="ctr">
              <a:defRPr/>
            </a:pPr>
            <a:r>
              <a:rPr lang="en-US" b="1" dirty="0">
                <a:solidFill>
                  <a:srgbClr val="FF0000"/>
                </a:solidFill>
                <a:latin typeface="Times" panose="02020603050405020304" pitchFamily="18" charset="0"/>
                <a:ea typeface="ＭＳ Ｐゴシック" charset="0"/>
                <a:cs typeface="Times" panose="02020603050405020304" pitchFamily="18" charset="0"/>
              </a:rPr>
              <a:t>Elemental Sensitivity</a:t>
            </a:r>
          </a:p>
          <a:p>
            <a:pPr algn="ctr">
              <a:defRPr/>
            </a:pPr>
            <a:r>
              <a:rPr lang="en-US" b="1" dirty="0">
                <a:latin typeface="Times" panose="02020603050405020304" pitchFamily="18" charset="0"/>
                <a:ea typeface="ＭＳ Ｐゴシック" charset="0"/>
                <a:cs typeface="Times" panose="02020603050405020304" pitchFamily="18" charset="0"/>
              </a:rPr>
              <a:t>via</a:t>
            </a:r>
            <a:endParaRPr lang="en-US" b="1" dirty="0">
              <a:solidFill>
                <a:srgbClr val="FF0000"/>
              </a:solidFill>
              <a:latin typeface="Times" panose="02020603050405020304" pitchFamily="18" charset="0"/>
              <a:ea typeface="ＭＳ Ｐゴシック" charset="0"/>
              <a:cs typeface="Times" panose="02020603050405020304" pitchFamily="18" charset="0"/>
            </a:endParaRPr>
          </a:p>
          <a:p>
            <a:pPr algn="ctr">
              <a:defRPr/>
            </a:pPr>
            <a:r>
              <a:rPr lang="en-US" b="1" dirty="0">
                <a:solidFill>
                  <a:srgbClr val="0000CC"/>
                </a:solidFill>
                <a:latin typeface="Times" panose="02020603050405020304" pitchFamily="18" charset="0"/>
                <a:ea typeface="ＭＳ Ｐゴシック" charset="0"/>
                <a:cs typeface="Times" panose="02020603050405020304" pitchFamily="18" charset="0"/>
              </a:rPr>
              <a:t>Core Level Energies</a:t>
            </a:r>
            <a:endParaRPr lang="en-US" b="1" dirty="0">
              <a:latin typeface="Times" panose="02020603050405020304" pitchFamily="18" charset="0"/>
              <a:ea typeface="ＭＳ Ｐゴシック" charset="0"/>
              <a:cs typeface="Times" panose="02020603050405020304" pitchFamily="18" charset="0"/>
            </a:endParaRPr>
          </a:p>
          <a:p>
            <a:pPr algn="ctr">
              <a:defRPr/>
            </a:pPr>
            <a:r>
              <a:rPr lang="en-US" b="1" dirty="0">
                <a:solidFill>
                  <a:srgbClr val="FF0000"/>
                </a:solidFill>
                <a:latin typeface="Times" panose="02020603050405020304" pitchFamily="18" charset="0"/>
                <a:ea typeface="ＭＳ Ｐゴシック" charset="0"/>
                <a:cs typeface="Times" panose="02020603050405020304" pitchFamily="18" charset="0"/>
              </a:rPr>
              <a:t>Chemical Environment Sensitivity</a:t>
            </a:r>
          </a:p>
          <a:p>
            <a:pPr algn="ctr">
              <a:defRPr/>
            </a:pPr>
            <a:r>
              <a:rPr lang="en-US" b="1" dirty="0">
                <a:latin typeface="Times" panose="02020603050405020304" pitchFamily="18" charset="0"/>
                <a:ea typeface="ＭＳ Ｐゴシック" charset="0"/>
                <a:cs typeface="Times" panose="02020603050405020304" pitchFamily="18" charset="0"/>
              </a:rPr>
              <a:t>via</a:t>
            </a:r>
          </a:p>
          <a:p>
            <a:pPr algn="ctr">
              <a:defRPr/>
            </a:pPr>
            <a:r>
              <a:rPr lang="en-US" b="1" dirty="0">
                <a:solidFill>
                  <a:srgbClr val="0000CC"/>
                </a:solidFill>
                <a:latin typeface="Times" panose="02020603050405020304" pitchFamily="18" charset="0"/>
                <a:ea typeface="ＭＳ Ｐゴシック" charset="0"/>
                <a:cs typeface="Times" panose="02020603050405020304" pitchFamily="18" charset="0"/>
              </a:rPr>
              <a:t>Core Level Peak Chemical Shift</a:t>
            </a:r>
          </a:p>
          <a:p>
            <a:pPr algn="ctr">
              <a:defRPr/>
            </a:pPr>
            <a:r>
              <a:rPr lang="en-US" b="1" dirty="0">
                <a:solidFill>
                  <a:srgbClr val="FF0000"/>
                </a:solidFill>
                <a:latin typeface="Times" panose="02020603050405020304" pitchFamily="18" charset="0"/>
                <a:ea typeface="ＭＳ Ｐゴシック" charset="0"/>
                <a:cs typeface="Times" panose="02020603050405020304" pitchFamily="18" charset="0"/>
              </a:rPr>
              <a:t>Quantitative Evaluation</a:t>
            </a:r>
          </a:p>
          <a:p>
            <a:pPr algn="ctr">
              <a:defRPr/>
            </a:pPr>
            <a:r>
              <a:rPr lang="en-US" b="1" dirty="0">
                <a:latin typeface="Times" panose="02020603050405020304" pitchFamily="18" charset="0"/>
                <a:ea typeface="ＭＳ Ｐゴシック" charset="0"/>
                <a:cs typeface="Times" panose="02020603050405020304" pitchFamily="18" charset="0"/>
              </a:rPr>
              <a:t>via</a:t>
            </a:r>
          </a:p>
          <a:p>
            <a:pPr algn="ctr">
              <a:defRPr/>
            </a:pPr>
            <a:r>
              <a:rPr lang="en-US" b="1" dirty="0">
                <a:solidFill>
                  <a:srgbClr val="0000CC"/>
                </a:solidFill>
                <a:latin typeface="Times" panose="02020603050405020304" pitchFamily="18" charset="0"/>
                <a:ea typeface="ＭＳ Ｐゴシック" charset="0"/>
                <a:cs typeface="Times" panose="02020603050405020304" pitchFamily="18" charset="0"/>
              </a:rPr>
              <a:t>Core Level Intensity Analysis &amp; Cross Section Evaluation</a:t>
            </a:r>
            <a:endParaRPr lang="en-US" b="1" dirty="0">
              <a:latin typeface="Times" panose="02020603050405020304" pitchFamily="18" charset="0"/>
              <a:ea typeface="ＭＳ Ｐゴシック" charset="0"/>
              <a:cs typeface="Times" panose="02020603050405020304" pitchFamily="18" charset="0"/>
            </a:endParaRPr>
          </a:p>
          <a:p>
            <a:pPr algn="ctr">
              <a:defRPr/>
            </a:pPr>
            <a:r>
              <a:rPr lang="en-US" b="1" dirty="0">
                <a:solidFill>
                  <a:srgbClr val="FF0000"/>
                </a:solidFill>
                <a:latin typeface="Times" panose="02020603050405020304" pitchFamily="18" charset="0"/>
                <a:ea typeface="ＭＳ Ｐゴシック" charset="0"/>
                <a:cs typeface="Times" panose="02020603050405020304" pitchFamily="18" charset="0"/>
              </a:rPr>
              <a:t>Structural Information</a:t>
            </a:r>
            <a:endParaRPr lang="en-US" b="1" dirty="0">
              <a:latin typeface="Times" panose="02020603050405020304" pitchFamily="18" charset="0"/>
              <a:ea typeface="ＭＳ Ｐゴシック" charset="0"/>
              <a:cs typeface="Times" panose="02020603050405020304" pitchFamily="18" charset="0"/>
            </a:endParaRPr>
          </a:p>
          <a:p>
            <a:pPr algn="ctr">
              <a:defRPr/>
            </a:pPr>
            <a:r>
              <a:rPr lang="en-US" b="1" dirty="0">
                <a:latin typeface="Times" panose="02020603050405020304" pitchFamily="18" charset="0"/>
                <a:ea typeface="ＭＳ Ｐゴシック" charset="0"/>
                <a:cs typeface="Times" panose="02020603050405020304" pitchFamily="18" charset="0"/>
              </a:rPr>
              <a:t>via</a:t>
            </a:r>
          </a:p>
          <a:p>
            <a:pPr algn="ctr">
              <a:defRPr/>
            </a:pPr>
            <a:r>
              <a:rPr lang="en-US" b="1" dirty="0">
                <a:solidFill>
                  <a:srgbClr val="0000CC"/>
                </a:solidFill>
                <a:latin typeface="Times" panose="02020603050405020304" pitchFamily="18" charset="0"/>
                <a:ea typeface="ＭＳ Ｐゴシック" charset="0"/>
                <a:cs typeface="Times" panose="02020603050405020304" pitchFamily="18" charset="0"/>
              </a:rPr>
              <a:t>Photoelectron Diffraction</a:t>
            </a:r>
            <a:endParaRPr lang="en-US" b="1" dirty="0">
              <a:latin typeface="Times" panose="02020603050405020304" pitchFamily="18" charset="0"/>
              <a:ea typeface="ＭＳ Ｐゴシック" charset="0"/>
              <a:cs typeface="Times" panose="02020603050405020304" pitchFamily="18" charset="0"/>
            </a:endParaRPr>
          </a:p>
          <a:p>
            <a:pPr algn="ctr">
              <a:defRPr/>
            </a:pPr>
            <a:r>
              <a:rPr lang="en-US" b="1" dirty="0">
                <a:solidFill>
                  <a:srgbClr val="FF0000"/>
                </a:solidFill>
                <a:latin typeface="Times" panose="02020603050405020304" pitchFamily="18" charset="0"/>
                <a:ea typeface="ＭＳ Ｐゴシック" charset="0"/>
                <a:cs typeface="Times" panose="02020603050405020304" pitchFamily="18" charset="0"/>
              </a:rPr>
              <a:t>Access to Many Body Realm</a:t>
            </a:r>
            <a:endParaRPr lang="en-US" b="1" dirty="0">
              <a:latin typeface="Times" panose="02020603050405020304" pitchFamily="18" charset="0"/>
              <a:ea typeface="ＭＳ Ｐゴシック" charset="0"/>
              <a:cs typeface="Times" panose="02020603050405020304" pitchFamily="18" charset="0"/>
            </a:endParaRPr>
          </a:p>
          <a:p>
            <a:pPr algn="ctr">
              <a:defRPr/>
            </a:pPr>
            <a:r>
              <a:rPr lang="en-US" b="1" dirty="0">
                <a:latin typeface="Times" panose="02020603050405020304" pitchFamily="18" charset="0"/>
                <a:ea typeface="ＭＳ Ｐゴシック" charset="0"/>
                <a:cs typeface="Times" panose="02020603050405020304" pitchFamily="18" charset="0"/>
              </a:rPr>
              <a:t>via</a:t>
            </a:r>
          </a:p>
          <a:p>
            <a:pPr algn="ctr">
              <a:defRPr/>
            </a:pPr>
            <a:r>
              <a:rPr lang="en-US" b="1" dirty="0">
                <a:solidFill>
                  <a:srgbClr val="0000CC"/>
                </a:solidFill>
                <a:latin typeface="Times" panose="02020603050405020304" pitchFamily="18" charset="0"/>
                <a:ea typeface="ＭＳ Ｐゴシック" charset="0"/>
                <a:cs typeface="Times" panose="02020603050405020304" pitchFamily="18" charset="0"/>
              </a:rPr>
              <a:t>Spectral Line Shape Analysis</a:t>
            </a:r>
            <a:endParaRPr lang="en-US" b="1" dirty="0">
              <a:latin typeface="Times" panose="02020603050405020304" pitchFamily="18" charset="0"/>
              <a:ea typeface="ＭＳ Ｐゴシック" charset="0"/>
              <a:cs typeface="Times" panose="02020603050405020304" pitchFamily="18" charset="0"/>
            </a:endParaRPr>
          </a:p>
        </p:txBody>
      </p:sp>
    </p:spTree>
    <p:extLst>
      <p:ext uri="{BB962C8B-B14F-4D97-AF65-F5344CB8AC3E}">
        <p14:creationId xmlns:p14="http://schemas.microsoft.com/office/powerpoint/2010/main" val="83602849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p:cNvPicPr>
            <a:picLocks noGrp="1" noChangeAspect="1"/>
          </p:cNvPicPr>
          <p:nvPr>
            <p:ph idx="1"/>
          </p:nvPr>
        </p:nvPicPr>
        <p:blipFill>
          <a:blip r:embed="rId2"/>
          <a:stretch>
            <a:fillRect/>
          </a:stretch>
        </p:blipFill>
        <p:spPr>
          <a:xfrm>
            <a:off x="899592" y="406870"/>
            <a:ext cx="5818610" cy="4559038"/>
          </a:xfrm>
          <a:prstGeom prst="rect">
            <a:avLst/>
          </a:prstGeom>
        </p:spPr>
      </p:pic>
      <p:sp>
        <p:nvSpPr>
          <p:cNvPr id="5" name="Rettangolo 4"/>
          <p:cNvSpPr/>
          <p:nvPr/>
        </p:nvSpPr>
        <p:spPr>
          <a:xfrm>
            <a:off x="4648226" y="6237312"/>
            <a:ext cx="4572000" cy="461665"/>
          </a:xfrm>
          <a:prstGeom prst="rect">
            <a:avLst/>
          </a:prstGeom>
        </p:spPr>
        <p:txBody>
          <a:bodyPr>
            <a:spAutoFit/>
          </a:bodyPr>
          <a:lstStyle/>
          <a:p>
            <a:r>
              <a:rPr lang="it-IT" sz="1200" dirty="0" err="1" smtClean="0">
                <a:latin typeface="Times" panose="02020603050405020304" pitchFamily="18" charset="0"/>
                <a:cs typeface="Times" panose="02020603050405020304" pitchFamily="18" charset="0"/>
              </a:rPr>
              <a:t>Adapted</a:t>
            </a:r>
            <a:r>
              <a:rPr lang="it-IT" sz="1200" dirty="0" smtClean="0">
                <a:latin typeface="Times" panose="02020603050405020304" pitchFamily="18" charset="0"/>
                <a:cs typeface="Times" panose="02020603050405020304" pitchFamily="18" charset="0"/>
              </a:rPr>
              <a:t> from: P. </a:t>
            </a:r>
            <a:r>
              <a:rPr lang="it-IT" sz="1200" dirty="0" err="1" smtClean="0">
                <a:latin typeface="Times" panose="02020603050405020304" pitchFamily="18" charset="0"/>
                <a:cs typeface="Times" panose="02020603050405020304" pitchFamily="18" charset="0"/>
              </a:rPr>
              <a:t>Willmott</a:t>
            </a:r>
            <a:r>
              <a:rPr lang="it-IT" sz="1200" dirty="0" smtClean="0">
                <a:latin typeface="Times" panose="02020603050405020304" pitchFamily="18" charset="0"/>
                <a:cs typeface="Times" panose="02020603050405020304" pitchFamily="18" charset="0"/>
              </a:rPr>
              <a:t>, An </a:t>
            </a:r>
            <a:r>
              <a:rPr lang="it-IT" sz="1200" dirty="0" err="1" smtClean="0">
                <a:latin typeface="Times" panose="02020603050405020304" pitchFamily="18" charset="0"/>
                <a:cs typeface="Times" panose="02020603050405020304" pitchFamily="18" charset="0"/>
              </a:rPr>
              <a:t>Introduction</a:t>
            </a:r>
            <a:r>
              <a:rPr lang="it-IT" sz="1200" dirty="0" smtClean="0">
                <a:latin typeface="Times" panose="02020603050405020304" pitchFamily="18" charset="0"/>
                <a:cs typeface="Times" panose="02020603050405020304" pitchFamily="18" charset="0"/>
              </a:rPr>
              <a:t> to </a:t>
            </a:r>
            <a:r>
              <a:rPr lang="it-IT" sz="1200" dirty="0" err="1" smtClean="0">
                <a:latin typeface="Times" panose="02020603050405020304" pitchFamily="18" charset="0"/>
                <a:cs typeface="Times" panose="02020603050405020304" pitchFamily="18" charset="0"/>
              </a:rPr>
              <a:t>Synchrotron</a:t>
            </a:r>
            <a:r>
              <a:rPr lang="it-IT" sz="1200" dirty="0" smtClean="0">
                <a:latin typeface="Times" panose="02020603050405020304" pitchFamily="18" charset="0"/>
                <a:cs typeface="Times" panose="02020603050405020304" pitchFamily="18" charset="0"/>
              </a:rPr>
              <a:t> </a:t>
            </a:r>
            <a:r>
              <a:rPr lang="it-IT" sz="1200" dirty="0" err="1" smtClean="0">
                <a:latin typeface="Times" panose="02020603050405020304" pitchFamily="18" charset="0"/>
                <a:cs typeface="Times" panose="02020603050405020304" pitchFamily="18" charset="0"/>
              </a:rPr>
              <a:t>Radiation</a:t>
            </a:r>
            <a:r>
              <a:rPr lang="it-IT" sz="1200" dirty="0" smtClean="0">
                <a:latin typeface="Times" panose="02020603050405020304" pitchFamily="18" charset="0"/>
                <a:cs typeface="Times" panose="02020603050405020304" pitchFamily="18" charset="0"/>
              </a:rPr>
              <a:t> — </a:t>
            </a:r>
            <a:r>
              <a:rPr lang="it-IT" sz="1200" dirty="0" err="1" smtClean="0">
                <a:latin typeface="Times" panose="02020603050405020304" pitchFamily="18" charset="0"/>
                <a:cs typeface="Times" panose="02020603050405020304" pitchFamily="18" charset="0"/>
              </a:rPr>
              <a:t>Techniques</a:t>
            </a:r>
            <a:r>
              <a:rPr lang="it-IT" sz="1200" dirty="0" smtClean="0">
                <a:latin typeface="Times" panose="02020603050405020304" pitchFamily="18" charset="0"/>
                <a:cs typeface="Times" panose="02020603050405020304" pitchFamily="18" charset="0"/>
              </a:rPr>
              <a:t> and Applications, J. </a:t>
            </a:r>
            <a:r>
              <a:rPr lang="it-IT" sz="1200" dirty="0" err="1" smtClean="0">
                <a:latin typeface="Times" panose="02020603050405020304" pitchFamily="18" charset="0"/>
                <a:cs typeface="Times" panose="02020603050405020304" pitchFamily="18" charset="0"/>
              </a:rPr>
              <a:t>Wiley</a:t>
            </a:r>
            <a:r>
              <a:rPr lang="it-IT" sz="1200" dirty="0" smtClean="0">
                <a:latin typeface="Times" panose="02020603050405020304" pitchFamily="18" charset="0"/>
                <a:cs typeface="Times" panose="02020603050405020304" pitchFamily="18" charset="0"/>
              </a:rPr>
              <a:t> &amp; </a:t>
            </a:r>
            <a:r>
              <a:rPr lang="it-IT" sz="1200" dirty="0" err="1" smtClean="0">
                <a:latin typeface="Times" panose="02020603050405020304" pitchFamily="18" charset="0"/>
                <a:cs typeface="Times" panose="02020603050405020304" pitchFamily="18" charset="0"/>
              </a:rPr>
              <a:t>Sons</a:t>
            </a:r>
            <a:r>
              <a:rPr lang="it-IT" sz="1200" dirty="0" smtClean="0">
                <a:latin typeface="Times" panose="02020603050405020304" pitchFamily="18" charset="0"/>
                <a:cs typeface="Times" panose="02020603050405020304" pitchFamily="18" charset="0"/>
              </a:rPr>
              <a:t> Ltd., 2011</a:t>
            </a:r>
            <a:endParaRPr lang="it-IT" sz="1200" dirty="0">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408773777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 y="3861048"/>
            <a:ext cx="7353300" cy="2921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1218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914400"/>
            <a:ext cx="5410200" cy="2990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12186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2696" y="804614"/>
            <a:ext cx="3733800" cy="2192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121861" name="Text Box 5"/>
          <p:cNvSpPr txBox="1">
            <a:spLocks noChangeArrowheads="1"/>
          </p:cNvSpPr>
          <p:nvPr/>
        </p:nvSpPr>
        <p:spPr bwMode="auto">
          <a:xfrm>
            <a:off x="122238" y="123825"/>
            <a:ext cx="8793162" cy="519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tx1"/>
                </a:solidFill>
                <a:prstDash val="sysDot"/>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wrap="none" anchor="ctr">
            <a:spAutoFit/>
          </a:bodyPr>
          <a:lstStyle/>
          <a:p>
            <a:pPr algn="ctr" eaLnBrk="1" hangingPunct="1">
              <a:defRPr/>
            </a:pPr>
            <a:r>
              <a:rPr lang="en-US" sz="2800">
                <a:latin typeface="Times" charset="0"/>
              </a:rPr>
              <a:t>Polarization of a molecular magnet over a magnetic material</a:t>
            </a:r>
          </a:p>
        </p:txBody>
      </p:sp>
    </p:spTree>
    <p:extLst>
      <p:ext uri="{BB962C8B-B14F-4D97-AF65-F5344CB8AC3E}">
        <p14:creationId xmlns:p14="http://schemas.microsoft.com/office/powerpoint/2010/main" val="195474133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90600"/>
            <a:ext cx="4605338" cy="5791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102402" name="Text Box 5"/>
          <p:cNvSpPr txBox="1">
            <a:spLocks noChangeArrowheads="1"/>
          </p:cNvSpPr>
          <p:nvPr/>
        </p:nvSpPr>
        <p:spPr bwMode="auto">
          <a:xfrm>
            <a:off x="1905000" y="92075"/>
            <a:ext cx="5559425" cy="5794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3200"/>
              <a:t>Molecular (orbital) orientation </a:t>
            </a:r>
          </a:p>
        </p:txBody>
      </p:sp>
      <p:pic>
        <p:nvPicPr>
          <p:cNvPr id="11162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9925" y="711200"/>
            <a:ext cx="2936875" cy="4775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11162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5432425"/>
            <a:ext cx="2438400" cy="1395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9050">
                <a:solidFill>
                  <a:schemeClr val="tx1"/>
                </a:solidFill>
                <a:prstDash val="sysDot"/>
                <a:miter lim="800000"/>
                <a:headEnd/>
                <a:tailEn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pic>
      <p:sp>
        <p:nvSpPr>
          <p:cNvPr id="102405" name="Oval 9"/>
          <p:cNvSpPr>
            <a:spLocks noChangeArrowheads="1"/>
          </p:cNvSpPr>
          <p:nvPr/>
        </p:nvSpPr>
        <p:spPr bwMode="auto">
          <a:xfrm>
            <a:off x="5105400" y="2101850"/>
            <a:ext cx="3810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02406" name="Oval 10"/>
          <p:cNvSpPr>
            <a:spLocks noChangeArrowheads="1"/>
          </p:cNvSpPr>
          <p:nvPr/>
        </p:nvSpPr>
        <p:spPr bwMode="auto">
          <a:xfrm>
            <a:off x="5562600" y="2101850"/>
            <a:ext cx="3810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02407" name="Oval 11"/>
          <p:cNvSpPr>
            <a:spLocks noChangeArrowheads="1"/>
          </p:cNvSpPr>
          <p:nvPr/>
        </p:nvSpPr>
        <p:spPr bwMode="auto">
          <a:xfrm>
            <a:off x="5486400" y="2112963"/>
            <a:ext cx="76200" cy="76200"/>
          </a:xfrm>
          <a:prstGeom prst="ellipse">
            <a:avLst/>
          </a:prstGeom>
          <a:solidFill>
            <a:schemeClr val="tx1"/>
          </a:solidFill>
          <a:ln w="9525">
            <a:solidFill>
              <a:schemeClr val="tx1"/>
            </a:solidFill>
            <a:round/>
            <a:headEnd/>
            <a:tailEnd/>
          </a:ln>
        </p:spPr>
        <p:txBody>
          <a:bodyPr wrap="none" anchor="ctr"/>
          <a:lstStyle/>
          <a:p>
            <a:endParaRPr lang="en-US"/>
          </a:p>
        </p:txBody>
      </p:sp>
      <p:sp>
        <p:nvSpPr>
          <p:cNvPr id="102408" name="Oval 12"/>
          <p:cNvSpPr>
            <a:spLocks noChangeArrowheads="1"/>
          </p:cNvSpPr>
          <p:nvPr/>
        </p:nvSpPr>
        <p:spPr bwMode="auto">
          <a:xfrm>
            <a:off x="5453063" y="1709738"/>
            <a:ext cx="152400" cy="152400"/>
          </a:xfrm>
          <a:prstGeom prst="ellipse">
            <a:avLst/>
          </a:prstGeom>
          <a:solidFill>
            <a:srgbClr val="C534DF"/>
          </a:solidFill>
          <a:ln w="9525">
            <a:solidFill>
              <a:schemeClr val="tx1"/>
            </a:solidFill>
            <a:round/>
            <a:headEnd/>
            <a:tailEnd/>
          </a:ln>
        </p:spPr>
        <p:txBody>
          <a:bodyPr wrap="none" anchor="ctr"/>
          <a:lstStyle/>
          <a:p>
            <a:endParaRPr lang="en-US"/>
          </a:p>
        </p:txBody>
      </p:sp>
      <p:sp>
        <p:nvSpPr>
          <p:cNvPr id="102409" name="Oval 13"/>
          <p:cNvSpPr>
            <a:spLocks noChangeArrowheads="1"/>
          </p:cNvSpPr>
          <p:nvPr/>
        </p:nvSpPr>
        <p:spPr bwMode="auto">
          <a:xfrm>
            <a:off x="5594350" y="1752600"/>
            <a:ext cx="381000" cy="76200"/>
          </a:xfrm>
          <a:prstGeom prst="ellipse">
            <a:avLst/>
          </a:prstGeom>
          <a:solidFill>
            <a:srgbClr val="C534DF"/>
          </a:solidFill>
          <a:ln w="9525">
            <a:solidFill>
              <a:schemeClr val="tx1"/>
            </a:solidFill>
            <a:round/>
            <a:headEnd/>
            <a:tailEnd/>
          </a:ln>
        </p:spPr>
        <p:txBody>
          <a:bodyPr wrap="none" anchor="ctr"/>
          <a:lstStyle/>
          <a:p>
            <a:endParaRPr lang="en-US"/>
          </a:p>
        </p:txBody>
      </p:sp>
      <p:sp>
        <p:nvSpPr>
          <p:cNvPr id="102410" name="Oval 14"/>
          <p:cNvSpPr>
            <a:spLocks noChangeArrowheads="1"/>
          </p:cNvSpPr>
          <p:nvPr/>
        </p:nvSpPr>
        <p:spPr bwMode="auto">
          <a:xfrm>
            <a:off x="5073650" y="1752600"/>
            <a:ext cx="381000" cy="76200"/>
          </a:xfrm>
          <a:prstGeom prst="ellipse">
            <a:avLst/>
          </a:prstGeom>
          <a:solidFill>
            <a:srgbClr val="C534DF"/>
          </a:solidFill>
          <a:ln w="9525">
            <a:solidFill>
              <a:schemeClr val="tx1"/>
            </a:solidFill>
            <a:round/>
            <a:headEnd/>
            <a:tailEnd/>
          </a:ln>
        </p:spPr>
        <p:txBody>
          <a:bodyPr wrap="none" anchor="ctr"/>
          <a:lstStyle/>
          <a:p>
            <a:endParaRPr lang="en-US"/>
          </a:p>
        </p:txBody>
      </p:sp>
      <p:sp>
        <p:nvSpPr>
          <p:cNvPr id="102411" name="Line 16"/>
          <p:cNvSpPr>
            <a:spLocks noChangeShapeType="1"/>
          </p:cNvSpPr>
          <p:nvPr/>
        </p:nvSpPr>
        <p:spPr bwMode="auto">
          <a:xfrm flipH="1">
            <a:off x="5516563" y="1870075"/>
            <a:ext cx="1587" cy="263525"/>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2412" name="Line 17"/>
          <p:cNvSpPr>
            <a:spLocks noChangeShapeType="1"/>
          </p:cNvSpPr>
          <p:nvPr/>
        </p:nvSpPr>
        <p:spPr bwMode="auto">
          <a:xfrm>
            <a:off x="5257800" y="1316038"/>
            <a:ext cx="609600" cy="0"/>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102413" name="Freeform 18"/>
          <p:cNvSpPr>
            <a:spLocks/>
          </p:cNvSpPr>
          <p:nvPr/>
        </p:nvSpPr>
        <p:spPr bwMode="auto">
          <a:xfrm>
            <a:off x="5486400" y="762000"/>
            <a:ext cx="152400" cy="838200"/>
          </a:xfrm>
          <a:custGeom>
            <a:avLst/>
            <a:gdLst>
              <a:gd name="T0" fmla="*/ 52665993 w 168"/>
              <a:gd name="T1" fmla="*/ 0 h 528"/>
              <a:gd name="T2" fmla="*/ 13166271 w 168"/>
              <a:gd name="T3" fmla="*/ 120967500 h 528"/>
              <a:gd name="T4" fmla="*/ 52665993 w 168"/>
              <a:gd name="T5" fmla="*/ 241935000 h 528"/>
              <a:gd name="T6" fmla="*/ 92165714 w 168"/>
              <a:gd name="T7" fmla="*/ 241935000 h 528"/>
              <a:gd name="T8" fmla="*/ 92165714 w 168"/>
              <a:gd name="T9" fmla="*/ 362902500 h 528"/>
              <a:gd name="T10" fmla="*/ 13166271 w 168"/>
              <a:gd name="T11" fmla="*/ 483870000 h 528"/>
              <a:gd name="T12" fmla="*/ 92165714 w 168"/>
              <a:gd name="T13" fmla="*/ 604837500 h 528"/>
              <a:gd name="T14" fmla="*/ 52665993 w 168"/>
              <a:gd name="T15" fmla="*/ 725805000 h 528"/>
              <a:gd name="T16" fmla="*/ 13166271 w 168"/>
              <a:gd name="T17" fmla="*/ 846772500 h 528"/>
              <a:gd name="T18" fmla="*/ 131665436 w 168"/>
              <a:gd name="T19" fmla="*/ 967740000 h 528"/>
              <a:gd name="T20" fmla="*/ 52665993 w 168"/>
              <a:gd name="T21" fmla="*/ 1088707500 h 528"/>
              <a:gd name="T22" fmla="*/ 13166271 w 168"/>
              <a:gd name="T23" fmla="*/ 1209675000 h 528"/>
              <a:gd name="T24" fmla="*/ 13166271 w 168"/>
              <a:gd name="T25" fmla="*/ 1330642500 h 5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8" h="528">
                <a:moveTo>
                  <a:pt x="64" y="0"/>
                </a:moveTo>
                <a:cubicBezTo>
                  <a:pt x="40" y="16"/>
                  <a:pt x="16" y="32"/>
                  <a:pt x="16" y="48"/>
                </a:cubicBezTo>
                <a:cubicBezTo>
                  <a:pt x="16" y="64"/>
                  <a:pt x="48" y="88"/>
                  <a:pt x="64" y="96"/>
                </a:cubicBezTo>
                <a:cubicBezTo>
                  <a:pt x="80" y="104"/>
                  <a:pt x="104" y="88"/>
                  <a:pt x="112" y="96"/>
                </a:cubicBezTo>
                <a:cubicBezTo>
                  <a:pt x="120" y="104"/>
                  <a:pt x="128" y="128"/>
                  <a:pt x="112" y="144"/>
                </a:cubicBezTo>
                <a:cubicBezTo>
                  <a:pt x="96" y="160"/>
                  <a:pt x="16" y="176"/>
                  <a:pt x="16" y="192"/>
                </a:cubicBezTo>
                <a:cubicBezTo>
                  <a:pt x="16" y="208"/>
                  <a:pt x="104" y="224"/>
                  <a:pt x="112" y="240"/>
                </a:cubicBezTo>
                <a:cubicBezTo>
                  <a:pt x="120" y="256"/>
                  <a:pt x="80" y="272"/>
                  <a:pt x="64" y="288"/>
                </a:cubicBezTo>
                <a:cubicBezTo>
                  <a:pt x="48" y="304"/>
                  <a:pt x="0" y="320"/>
                  <a:pt x="16" y="336"/>
                </a:cubicBezTo>
                <a:cubicBezTo>
                  <a:pt x="32" y="352"/>
                  <a:pt x="152" y="368"/>
                  <a:pt x="160" y="384"/>
                </a:cubicBezTo>
                <a:cubicBezTo>
                  <a:pt x="168" y="400"/>
                  <a:pt x="88" y="416"/>
                  <a:pt x="64" y="432"/>
                </a:cubicBezTo>
                <a:cubicBezTo>
                  <a:pt x="40" y="448"/>
                  <a:pt x="24" y="464"/>
                  <a:pt x="16" y="480"/>
                </a:cubicBezTo>
                <a:cubicBezTo>
                  <a:pt x="8" y="496"/>
                  <a:pt x="16" y="520"/>
                  <a:pt x="16" y="528"/>
                </a:cubicBezTo>
              </a:path>
            </a:pathLst>
          </a:custGeom>
          <a:noFill/>
          <a:ln w="9525">
            <a:solidFill>
              <a:schemeClr val="tx1"/>
            </a:solidFill>
            <a:round/>
            <a:headEnd/>
            <a:tailEnd type="triangle" w="med" len="med"/>
          </a:ln>
          <a:extLst>
            <a:ext uri="{909E8E84-426E-40dd-AFC4-6F175D3DCCD1}">
              <a14:hiddenFill xmlns:a14="http://schemas.microsoft.com/office/drawing/2010/main" xmlns="">
                <a:solidFill>
                  <a:schemeClr val="accent1"/>
                </a:solidFill>
              </a14:hiddenFill>
            </a:ext>
          </a:extLst>
        </p:spPr>
        <p:txBody>
          <a:bodyPr wrap="none" anchor="ctr"/>
          <a:lstStyle/>
          <a:p>
            <a:endParaRPr lang="en-US"/>
          </a:p>
        </p:txBody>
      </p:sp>
      <p:sp>
        <p:nvSpPr>
          <p:cNvPr id="102414" name="Oval 20"/>
          <p:cNvSpPr>
            <a:spLocks noChangeArrowheads="1"/>
          </p:cNvSpPr>
          <p:nvPr/>
        </p:nvSpPr>
        <p:spPr bwMode="auto">
          <a:xfrm rot="-5400000">
            <a:off x="5423694" y="5010944"/>
            <a:ext cx="254000" cy="87312"/>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02415" name="Oval 21"/>
          <p:cNvSpPr>
            <a:spLocks noChangeArrowheads="1"/>
          </p:cNvSpPr>
          <p:nvPr/>
        </p:nvSpPr>
        <p:spPr bwMode="auto">
          <a:xfrm>
            <a:off x="5518150" y="5181600"/>
            <a:ext cx="76200" cy="76200"/>
          </a:xfrm>
          <a:prstGeom prst="ellipse">
            <a:avLst/>
          </a:prstGeom>
          <a:solidFill>
            <a:schemeClr val="tx1"/>
          </a:solidFill>
          <a:ln w="9525">
            <a:solidFill>
              <a:schemeClr val="tx1"/>
            </a:solidFill>
            <a:round/>
            <a:headEnd/>
            <a:tailEnd/>
          </a:ln>
        </p:spPr>
        <p:txBody>
          <a:bodyPr wrap="none" anchor="ctr"/>
          <a:lstStyle/>
          <a:p>
            <a:endParaRPr lang="en-US"/>
          </a:p>
        </p:txBody>
      </p:sp>
      <p:sp>
        <p:nvSpPr>
          <p:cNvPr id="102416" name="Oval 22"/>
          <p:cNvSpPr>
            <a:spLocks noChangeArrowheads="1"/>
          </p:cNvSpPr>
          <p:nvPr/>
        </p:nvSpPr>
        <p:spPr bwMode="auto">
          <a:xfrm>
            <a:off x="5484813" y="4605338"/>
            <a:ext cx="152400" cy="152400"/>
          </a:xfrm>
          <a:prstGeom prst="ellipse">
            <a:avLst/>
          </a:prstGeom>
          <a:solidFill>
            <a:srgbClr val="C534DF"/>
          </a:solidFill>
          <a:ln w="9525">
            <a:solidFill>
              <a:schemeClr val="tx1"/>
            </a:solidFill>
            <a:round/>
            <a:headEnd/>
            <a:tailEnd/>
          </a:ln>
        </p:spPr>
        <p:txBody>
          <a:bodyPr wrap="none" anchor="ctr"/>
          <a:lstStyle/>
          <a:p>
            <a:endParaRPr lang="en-US"/>
          </a:p>
        </p:txBody>
      </p:sp>
      <p:sp>
        <p:nvSpPr>
          <p:cNvPr id="102417" name="Oval 24"/>
          <p:cNvSpPr>
            <a:spLocks noChangeArrowheads="1"/>
          </p:cNvSpPr>
          <p:nvPr/>
        </p:nvSpPr>
        <p:spPr bwMode="auto">
          <a:xfrm rot="-5400000">
            <a:off x="5423694" y="4434682"/>
            <a:ext cx="254000" cy="87312"/>
          </a:xfrm>
          <a:prstGeom prst="ellipse">
            <a:avLst/>
          </a:prstGeom>
          <a:solidFill>
            <a:srgbClr val="C534DF"/>
          </a:solidFill>
          <a:ln w="9525">
            <a:solidFill>
              <a:schemeClr val="tx1"/>
            </a:solidFill>
            <a:round/>
            <a:headEnd/>
            <a:tailEnd/>
          </a:ln>
        </p:spPr>
        <p:txBody>
          <a:bodyPr wrap="none" anchor="ctr"/>
          <a:lstStyle/>
          <a:p>
            <a:endParaRPr lang="en-US"/>
          </a:p>
        </p:txBody>
      </p:sp>
      <p:sp>
        <p:nvSpPr>
          <p:cNvPr id="102418" name="Line 26"/>
          <p:cNvSpPr>
            <a:spLocks noChangeShapeType="1"/>
          </p:cNvSpPr>
          <p:nvPr/>
        </p:nvSpPr>
        <p:spPr bwMode="auto">
          <a:xfrm rot="-5400000">
            <a:off x="4672013" y="4930775"/>
            <a:ext cx="609600" cy="0"/>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102419" name="Freeform 27"/>
          <p:cNvSpPr>
            <a:spLocks/>
          </p:cNvSpPr>
          <p:nvPr/>
        </p:nvSpPr>
        <p:spPr bwMode="auto">
          <a:xfrm rot="-5400000">
            <a:off x="4838700" y="4533900"/>
            <a:ext cx="152400" cy="838200"/>
          </a:xfrm>
          <a:custGeom>
            <a:avLst/>
            <a:gdLst>
              <a:gd name="T0" fmla="*/ 52665993 w 168"/>
              <a:gd name="T1" fmla="*/ 0 h 528"/>
              <a:gd name="T2" fmla="*/ 13166271 w 168"/>
              <a:gd name="T3" fmla="*/ 120967500 h 528"/>
              <a:gd name="T4" fmla="*/ 52665993 w 168"/>
              <a:gd name="T5" fmla="*/ 241935000 h 528"/>
              <a:gd name="T6" fmla="*/ 92165714 w 168"/>
              <a:gd name="T7" fmla="*/ 241935000 h 528"/>
              <a:gd name="T8" fmla="*/ 92165714 w 168"/>
              <a:gd name="T9" fmla="*/ 362902500 h 528"/>
              <a:gd name="T10" fmla="*/ 13166271 w 168"/>
              <a:gd name="T11" fmla="*/ 483870000 h 528"/>
              <a:gd name="T12" fmla="*/ 92165714 w 168"/>
              <a:gd name="T13" fmla="*/ 604837500 h 528"/>
              <a:gd name="T14" fmla="*/ 52665993 w 168"/>
              <a:gd name="T15" fmla="*/ 725805000 h 528"/>
              <a:gd name="T16" fmla="*/ 13166271 w 168"/>
              <a:gd name="T17" fmla="*/ 846772500 h 528"/>
              <a:gd name="T18" fmla="*/ 131665436 w 168"/>
              <a:gd name="T19" fmla="*/ 967740000 h 528"/>
              <a:gd name="T20" fmla="*/ 52665993 w 168"/>
              <a:gd name="T21" fmla="*/ 1088707500 h 528"/>
              <a:gd name="T22" fmla="*/ 13166271 w 168"/>
              <a:gd name="T23" fmla="*/ 1209675000 h 528"/>
              <a:gd name="T24" fmla="*/ 13166271 w 168"/>
              <a:gd name="T25" fmla="*/ 1330642500 h 5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8" h="528">
                <a:moveTo>
                  <a:pt x="64" y="0"/>
                </a:moveTo>
                <a:cubicBezTo>
                  <a:pt x="40" y="16"/>
                  <a:pt x="16" y="32"/>
                  <a:pt x="16" y="48"/>
                </a:cubicBezTo>
                <a:cubicBezTo>
                  <a:pt x="16" y="64"/>
                  <a:pt x="48" y="88"/>
                  <a:pt x="64" y="96"/>
                </a:cubicBezTo>
                <a:cubicBezTo>
                  <a:pt x="80" y="104"/>
                  <a:pt x="104" y="88"/>
                  <a:pt x="112" y="96"/>
                </a:cubicBezTo>
                <a:cubicBezTo>
                  <a:pt x="120" y="104"/>
                  <a:pt x="128" y="128"/>
                  <a:pt x="112" y="144"/>
                </a:cubicBezTo>
                <a:cubicBezTo>
                  <a:pt x="96" y="160"/>
                  <a:pt x="16" y="176"/>
                  <a:pt x="16" y="192"/>
                </a:cubicBezTo>
                <a:cubicBezTo>
                  <a:pt x="16" y="208"/>
                  <a:pt x="104" y="224"/>
                  <a:pt x="112" y="240"/>
                </a:cubicBezTo>
                <a:cubicBezTo>
                  <a:pt x="120" y="256"/>
                  <a:pt x="80" y="272"/>
                  <a:pt x="64" y="288"/>
                </a:cubicBezTo>
                <a:cubicBezTo>
                  <a:pt x="48" y="304"/>
                  <a:pt x="0" y="320"/>
                  <a:pt x="16" y="336"/>
                </a:cubicBezTo>
                <a:cubicBezTo>
                  <a:pt x="32" y="352"/>
                  <a:pt x="152" y="368"/>
                  <a:pt x="160" y="384"/>
                </a:cubicBezTo>
                <a:cubicBezTo>
                  <a:pt x="168" y="400"/>
                  <a:pt x="88" y="416"/>
                  <a:pt x="64" y="432"/>
                </a:cubicBezTo>
                <a:cubicBezTo>
                  <a:pt x="40" y="448"/>
                  <a:pt x="24" y="464"/>
                  <a:pt x="16" y="480"/>
                </a:cubicBezTo>
                <a:cubicBezTo>
                  <a:pt x="8" y="496"/>
                  <a:pt x="16" y="520"/>
                  <a:pt x="16" y="528"/>
                </a:cubicBezTo>
              </a:path>
            </a:pathLst>
          </a:custGeom>
          <a:noFill/>
          <a:ln w="9525">
            <a:solidFill>
              <a:schemeClr val="tx1"/>
            </a:solidFill>
            <a:round/>
            <a:headEnd/>
            <a:tailEnd type="triangle" w="med" len="med"/>
          </a:ln>
          <a:extLst>
            <a:ext uri="{909E8E84-426E-40dd-AFC4-6F175D3DCCD1}">
              <a14:hiddenFill xmlns:a14="http://schemas.microsoft.com/office/drawing/2010/main" xmlns="">
                <a:solidFill>
                  <a:schemeClr val="accent1"/>
                </a:solidFill>
              </a14:hiddenFill>
            </a:ext>
          </a:extLst>
        </p:spPr>
        <p:txBody>
          <a:bodyPr wrap="none" anchor="ctr"/>
          <a:lstStyle/>
          <a:p>
            <a:endParaRPr lang="en-US"/>
          </a:p>
        </p:txBody>
      </p:sp>
      <p:sp>
        <p:nvSpPr>
          <p:cNvPr id="102420" name="Oval 28"/>
          <p:cNvSpPr>
            <a:spLocks noChangeArrowheads="1"/>
          </p:cNvSpPr>
          <p:nvPr/>
        </p:nvSpPr>
        <p:spPr bwMode="auto">
          <a:xfrm rot="-5400000">
            <a:off x="5423694" y="4844257"/>
            <a:ext cx="254000" cy="87312"/>
          </a:xfrm>
          <a:prstGeom prst="ellipse">
            <a:avLst/>
          </a:prstGeom>
          <a:solidFill>
            <a:srgbClr val="C534DF"/>
          </a:solidFill>
          <a:ln w="9525">
            <a:solidFill>
              <a:schemeClr val="tx1"/>
            </a:solidFill>
            <a:round/>
            <a:headEnd/>
            <a:tailEnd/>
          </a:ln>
        </p:spPr>
        <p:txBody>
          <a:bodyPr wrap="none" anchor="ctr"/>
          <a:lstStyle/>
          <a:p>
            <a:endParaRPr lang="en-US"/>
          </a:p>
        </p:txBody>
      </p:sp>
      <p:sp>
        <p:nvSpPr>
          <p:cNvPr id="102421" name="Oval 29"/>
          <p:cNvSpPr>
            <a:spLocks noChangeArrowheads="1"/>
          </p:cNvSpPr>
          <p:nvPr/>
        </p:nvSpPr>
        <p:spPr bwMode="auto">
          <a:xfrm rot="-5400000">
            <a:off x="5425282" y="5347493"/>
            <a:ext cx="254000" cy="87313"/>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02422" name="Text Box 30"/>
          <p:cNvSpPr txBox="1">
            <a:spLocks noChangeArrowheads="1"/>
          </p:cNvSpPr>
          <p:nvPr/>
        </p:nvSpPr>
        <p:spPr bwMode="auto">
          <a:xfrm>
            <a:off x="6858000" y="2330450"/>
            <a:ext cx="1198563" cy="336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600"/>
              <a:t>N 1s </a:t>
            </a:r>
            <a:r>
              <a:rPr lang="en-US" sz="1600">
                <a:sym typeface="Symbol" charset="0"/>
              </a:rPr>
              <a:t></a:t>
            </a:r>
            <a:r>
              <a:rPr lang="en-US" sz="1600"/>
              <a:t> 2p </a:t>
            </a:r>
          </a:p>
        </p:txBody>
      </p:sp>
    </p:spTree>
    <p:extLst>
      <p:ext uri="{BB962C8B-B14F-4D97-AF65-F5344CB8AC3E}">
        <p14:creationId xmlns:p14="http://schemas.microsoft.com/office/powerpoint/2010/main" val="20853911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685803" y="810916"/>
            <a:ext cx="7772400" cy="4114800"/>
          </a:xfrm>
        </p:spPr>
        <p:txBody>
          <a:bodyPr/>
          <a:lstStyle/>
          <a:p>
            <a:pPr marL="514350" indent="-514350">
              <a:buAutoNum type="arabicParenR"/>
            </a:pPr>
            <a:r>
              <a:rPr lang="it-IT" sz="2000" dirty="0" smtClean="0">
                <a:latin typeface="Times" panose="02020603050405020304" pitchFamily="18" charset="0"/>
                <a:cs typeface="Times" panose="02020603050405020304" pitchFamily="18" charset="0"/>
              </a:rPr>
              <a:t>Electron </a:t>
            </a:r>
            <a:r>
              <a:rPr lang="it-IT" sz="2000" dirty="0" err="1" smtClean="0">
                <a:latin typeface="Times" panose="02020603050405020304" pitchFamily="18" charset="0"/>
                <a:cs typeface="Times" panose="02020603050405020304" pitchFamily="18" charset="0"/>
              </a:rPr>
              <a:t>extracted</a:t>
            </a:r>
            <a:r>
              <a:rPr lang="it-IT" sz="2000" dirty="0" smtClean="0">
                <a:latin typeface="Times" panose="02020603050405020304" pitchFamily="18" charset="0"/>
                <a:cs typeface="Times" panose="02020603050405020304" pitchFamily="18" charset="0"/>
              </a:rPr>
              <a:t> from the </a:t>
            </a:r>
            <a:r>
              <a:rPr lang="it-IT" sz="2000" dirty="0" err="1" smtClean="0">
                <a:latin typeface="Times" panose="02020603050405020304" pitchFamily="18" charset="0"/>
                <a:cs typeface="Times" panose="02020603050405020304" pitchFamily="18" charset="0"/>
              </a:rPr>
              <a:t>atom</a:t>
            </a:r>
            <a:endParaRPr lang="it-IT" sz="2000" dirty="0" smtClean="0">
              <a:latin typeface="Times" panose="02020603050405020304" pitchFamily="18" charset="0"/>
              <a:cs typeface="Times" panose="02020603050405020304" pitchFamily="18" charset="0"/>
            </a:endParaRPr>
          </a:p>
          <a:p>
            <a:pPr marL="514350" indent="-514350">
              <a:buAutoNum type="arabicParenR"/>
            </a:pPr>
            <a:r>
              <a:rPr lang="it-IT" sz="2000" dirty="0" err="1" smtClean="0">
                <a:latin typeface="Times" panose="02020603050405020304" pitchFamily="18" charset="0"/>
                <a:cs typeface="Times" panose="02020603050405020304" pitchFamily="18" charset="0"/>
              </a:rPr>
              <a:t>Traveling</a:t>
            </a:r>
            <a:r>
              <a:rPr lang="it-IT" sz="2000" dirty="0" smtClean="0">
                <a:latin typeface="Times" panose="02020603050405020304" pitchFamily="18" charset="0"/>
                <a:cs typeface="Times" panose="02020603050405020304" pitchFamily="18" charset="0"/>
              </a:rPr>
              <a:t> inside the </a:t>
            </a:r>
            <a:r>
              <a:rPr lang="it-IT" sz="2000" dirty="0" err="1" smtClean="0">
                <a:latin typeface="Times" panose="02020603050405020304" pitchFamily="18" charset="0"/>
                <a:cs typeface="Times" panose="02020603050405020304" pitchFamily="18" charset="0"/>
              </a:rPr>
              <a:t>solid</a:t>
            </a:r>
            <a:endParaRPr lang="it-IT" sz="2000" dirty="0" smtClean="0">
              <a:latin typeface="Times" panose="02020603050405020304" pitchFamily="18" charset="0"/>
              <a:cs typeface="Times" panose="02020603050405020304" pitchFamily="18" charset="0"/>
            </a:endParaRPr>
          </a:p>
          <a:p>
            <a:pPr marL="514350" indent="-514350">
              <a:buAutoNum type="arabicParenR"/>
            </a:pPr>
            <a:r>
              <a:rPr lang="it-IT" sz="2000" dirty="0" err="1" smtClean="0">
                <a:latin typeface="Times" panose="02020603050405020304" pitchFamily="18" charset="0"/>
                <a:cs typeface="Times" panose="02020603050405020304" pitchFamily="18" charset="0"/>
              </a:rPr>
              <a:t>Refraction</a:t>
            </a:r>
            <a:r>
              <a:rPr lang="it-IT" sz="2000" dirty="0" smtClean="0">
                <a:latin typeface="Times" panose="02020603050405020304" pitchFamily="18" charset="0"/>
                <a:cs typeface="Times" panose="02020603050405020304" pitchFamily="18" charset="0"/>
              </a:rPr>
              <a:t> </a:t>
            </a:r>
            <a:r>
              <a:rPr lang="it-IT" sz="2000" dirty="0" err="1" smtClean="0">
                <a:latin typeface="Times" panose="02020603050405020304" pitchFamily="18" charset="0"/>
                <a:cs typeface="Times" panose="02020603050405020304" pitchFamily="18" charset="0"/>
              </a:rPr>
              <a:t>at</a:t>
            </a:r>
            <a:r>
              <a:rPr lang="it-IT" sz="2000" dirty="0" smtClean="0">
                <a:latin typeface="Times" panose="02020603050405020304" pitchFamily="18" charset="0"/>
                <a:cs typeface="Times" panose="02020603050405020304" pitchFamily="18" charset="0"/>
              </a:rPr>
              <a:t> the </a:t>
            </a:r>
            <a:r>
              <a:rPr lang="it-IT" sz="2000" dirty="0" err="1" smtClean="0">
                <a:latin typeface="Times" panose="02020603050405020304" pitchFamily="18" charset="0"/>
                <a:cs typeface="Times" panose="02020603050405020304" pitchFamily="18" charset="0"/>
              </a:rPr>
              <a:t>surface</a:t>
            </a:r>
            <a:endParaRPr lang="it-IT" sz="2000" dirty="0" smtClean="0">
              <a:latin typeface="Times" panose="02020603050405020304" pitchFamily="18" charset="0"/>
              <a:cs typeface="Times" panose="02020603050405020304" pitchFamily="18" charset="0"/>
            </a:endParaRPr>
          </a:p>
          <a:p>
            <a:pPr marL="0" indent="0">
              <a:buNone/>
            </a:pPr>
            <a:endParaRPr lang="it-IT" dirty="0">
              <a:latin typeface="Times" panose="02020603050405020304" pitchFamily="18" charset="0"/>
              <a:cs typeface="Times" panose="02020603050405020304" pitchFamily="18" charset="0"/>
            </a:endParaRPr>
          </a:p>
        </p:txBody>
      </p:sp>
      <p:sp>
        <p:nvSpPr>
          <p:cNvPr id="4" name="Text Box 6"/>
          <p:cNvSpPr txBox="1">
            <a:spLocks noGrp="1" noChangeArrowheads="1"/>
          </p:cNvSpPr>
          <p:nvPr>
            <p:ph type="title"/>
          </p:nvPr>
        </p:nvSpPr>
        <p:spPr bwMode="auto">
          <a:xfrm>
            <a:off x="1904446" y="179929"/>
            <a:ext cx="5335115"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800" b="1" dirty="0" err="1" smtClean="0">
                <a:latin typeface="Times" panose="02020603050405020304" pitchFamily="18" charset="0"/>
                <a:ea typeface="ＭＳ Ｐゴシック" charset="0"/>
                <a:cs typeface="Times" panose="02020603050405020304" pitchFamily="18" charset="0"/>
              </a:rPr>
              <a:t>Photomission</a:t>
            </a:r>
            <a:r>
              <a:rPr lang="en-US" sz="2800" b="1" dirty="0" smtClean="0">
                <a:latin typeface="Times" panose="02020603050405020304" pitchFamily="18" charset="0"/>
                <a:ea typeface="ＭＳ Ｐゴシック" charset="0"/>
                <a:cs typeface="Times" panose="02020603050405020304" pitchFamily="18" charset="0"/>
              </a:rPr>
              <a:t>: </a:t>
            </a:r>
            <a:r>
              <a:rPr lang="en-US" sz="3200" dirty="0" smtClean="0">
                <a:solidFill>
                  <a:schemeClr val="tx1"/>
                </a:solidFill>
                <a:latin typeface="Times" panose="02020603050405020304" pitchFamily="18" charset="0"/>
                <a:ea typeface="ＭＳ Ｐゴシック" charset="0"/>
                <a:cs typeface="Times" panose="02020603050405020304" pitchFamily="18" charset="0"/>
              </a:rPr>
              <a:t>Three-step </a:t>
            </a:r>
            <a:r>
              <a:rPr lang="en-US" sz="3200" dirty="0">
                <a:solidFill>
                  <a:schemeClr val="tx1"/>
                </a:solidFill>
                <a:latin typeface="Times" panose="02020603050405020304" pitchFamily="18" charset="0"/>
                <a:ea typeface="ＭＳ Ｐゴシック" charset="0"/>
                <a:cs typeface="Times" panose="02020603050405020304" pitchFamily="18" charset="0"/>
              </a:rPr>
              <a:t>model</a:t>
            </a:r>
          </a:p>
        </p:txBody>
      </p:sp>
      <p:grpSp>
        <p:nvGrpSpPr>
          <p:cNvPr id="5" name="Group 7"/>
          <p:cNvGrpSpPr>
            <a:grpSpLocks/>
          </p:cNvGrpSpPr>
          <p:nvPr/>
        </p:nvGrpSpPr>
        <p:grpSpPr bwMode="auto">
          <a:xfrm>
            <a:off x="974728" y="2486236"/>
            <a:ext cx="7483475" cy="4367212"/>
            <a:chOff x="720" y="1509"/>
            <a:chExt cx="4714" cy="2751"/>
          </a:xfrm>
        </p:grpSpPr>
        <p:sp>
          <p:nvSpPr>
            <p:cNvPr id="6" name="Line 8"/>
            <p:cNvSpPr>
              <a:spLocks noChangeShapeType="1"/>
            </p:cNvSpPr>
            <p:nvPr/>
          </p:nvSpPr>
          <p:spPr bwMode="auto">
            <a:xfrm flipH="1">
              <a:off x="751" y="2709"/>
              <a:ext cx="3504"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7" name="Line 9"/>
            <p:cNvSpPr>
              <a:spLocks noChangeShapeType="1"/>
            </p:cNvSpPr>
            <p:nvPr/>
          </p:nvSpPr>
          <p:spPr bwMode="auto">
            <a:xfrm>
              <a:off x="748" y="2841"/>
              <a:ext cx="3120" cy="0"/>
            </a:xfrm>
            <a:prstGeom prst="line">
              <a:avLst/>
            </a:prstGeom>
            <a:noFill/>
            <a:ln w="9525">
              <a:solidFill>
                <a:schemeClr val="folHlink"/>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8" name="Line 10"/>
            <p:cNvSpPr>
              <a:spLocks noChangeShapeType="1"/>
            </p:cNvSpPr>
            <p:nvPr/>
          </p:nvSpPr>
          <p:spPr bwMode="auto">
            <a:xfrm>
              <a:off x="757" y="2937"/>
              <a:ext cx="2976" cy="0"/>
            </a:xfrm>
            <a:prstGeom prst="line">
              <a:avLst/>
            </a:prstGeom>
            <a:noFill/>
            <a:ln w="9525">
              <a:solidFill>
                <a:schemeClr val="folHlink"/>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9" name="Rectangle 11"/>
            <p:cNvSpPr>
              <a:spLocks noChangeArrowheads="1"/>
            </p:cNvSpPr>
            <p:nvPr/>
          </p:nvSpPr>
          <p:spPr bwMode="auto">
            <a:xfrm>
              <a:off x="744" y="2851"/>
              <a:ext cx="3024" cy="83"/>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0" name="AutoShape 12"/>
            <p:cNvSpPr>
              <a:spLocks noChangeArrowheads="1"/>
            </p:cNvSpPr>
            <p:nvPr/>
          </p:nvSpPr>
          <p:spPr bwMode="auto">
            <a:xfrm flipV="1">
              <a:off x="3745" y="2838"/>
              <a:ext cx="96" cy="96"/>
            </a:xfrm>
            <a:prstGeom prst="rtTriangle">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grpSp>
          <p:nvGrpSpPr>
            <p:cNvPr id="11" name="Group 13"/>
            <p:cNvGrpSpPr>
              <a:grpSpLocks/>
            </p:cNvGrpSpPr>
            <p:nvPr/>
          </p:nvGrpSpPr>
          <p:grpSpPr bwMode="auto">
            <a:xfrm>
              <a:off x="778" y="2977"/>
              <a:ext cx="785" cy="809"/>
              <a:chOff x="384" y="2572"/>
              <a:chExt cx="785" cy="809"/>
            </a:xfrm>
          </p:grpSpPr>
          <p:sp>
            <p:nvSpPr>
              <p:cNvPr id="63" name="Freeform 14"/>
              <p:cNvSpPr>
                <a:spLocks/>
              </p:cNvSpPr>
              <p:nvPr/>
            </p:nvSpPr>
            <p:spPr bwMode="auto">
              <a:xfrm>
                <a:off x="812" y="2572"/>
                <a:ext cx="357" cy="788"/>
              </a:xfrm>
              <a:custGeom>
                <a:avLst/>
                <a:gdLst>
                  <a:gd name="T0" fmla="*/ 4 w 680"/>
                  <a:gd name="T1" fmla="*/ 788 h 1056"/>
                  <a:gd name="T2" fmla="*/ 29 w 680"/>
                  <a:gd name="T3" fmla="*/ 322 h 1056"/>
                  <a:gd name="T4" fmla="*/ 181 w 680"/>
                  <a:gd name="T5" fmla="*/ 72 h 1056"/>
                  <a:gd name="T6" fmla="*/ 357 w 680"/>
                  <a:gd name="T7" fmla="*/ 0 h 10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0" h="1056">
                    <a:moveTo>
                      <a:pt x="8" y="1056"/>
                    </a:moveTo>
                    <a:cubicBezTo>
                      <a:pt x="4" y="824"/>
                      <a:pt x="0" y="592"/>
                      <a:pt x="56" y="432"/>
                    </a:cubicBezTo>
                    <a:cubicBezTo>
                      <a:pt x="112" y="272"/>
                      <a:pt x="240" y="168"/>
                      <a:pt x="344" y="96"/>
                    </a:cubicBezTo>
                    <a:cubicBezTo>
                      <a:pt x="448" y="24"/>
                      <a:pt x="624" y="16"/>
                      <a:pt x="680" y="0"/>
                    </a:cubicBezTo>
                  </a:path>
                </a:pathLst>
              </a:custGeom>
              <a:noFill/>
              <a:ln w="254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it-IT"/>
              </a:p>
            </p:txBody>
          </p:sp>
          <p:sp>
            <p:nvSpPr>
              <p:cNvPr id="64" name="Freeform 15"/>
              <p:cNvSpPr>
                <a:spLocks/>
              </p:cNvSpPr>
              <p:nvPr/>
            </p:nvSpPr>
            <p:spPr bwMode="auto">
              <a:xfrm flipH="1">
                <a:off x="384" y="2572"/>
                <a:ext cx="340" cy="809"/>
              </a:xfrm>
              <a:custGeom>
                <a:avLst/>
                <a:gdLst>
                  <a:gd name="T0" fmla="*/ 4 w 680"/>
                  <a:gd name="T1" fmla="*/ 809 h 1056"/>
                  <a:gd name="T2" fmla="*/ 28 w 680"/>
                  <a:gd name="T3" fmla="*/ 331 h 1056"/>
                  <a:gd name="T4" fmla="*/ 172 w 680"/>
                  <a:gd name="T5" fmla="*/ 74 h 1056"/>
                  <a:gd name="T6" fmla="*/ 340 w 680"/>
                  <a:gd name="T7" fmla="*/ 0 h 10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0" h="1056">
                    <a:moveTo>
                      <a:pt x="8" y="1056"/>
                    </a:moveTo>
                    <a:cubicBezTo>
                      <a:pt x="4" y="824"/>
                      <a:pt x="0" y="592"/>
                      <a:pt x="56" y="432"/>
                    </a:cubicBezTo>
                    <a:cubicBezTo>
                      <a:pt x="112" y="272"/>
                      <a:pt x="240" y="168"/>
                      <a:pt x="344" y="96"/>
                    </a:cubicBezTo>
                    <a:cubicBezTo>
                      <a:pt x="448" y="24"/>
                      <a:pt x="624" y="16"/>
                      <a:pt x="680" y="0"/>
                    </a:cubicBezTo>
                  </a:path>
                </a:pathLst>
              </a:custGeom>
              <a:noFill/>
              <a:ln w="254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it-IT"/>
              </a:p>
            </p:txBody>
          </p:sp>
          <p:sp>
            <p:nvSpPr>
              <p:cNvPr id="65" name="Line 16"/>
              <p:cNvSpPr>
                <a:spLocks noChangeShapeType="1"/>
              </p:cNvSpPr>
              <p:nvPr/>
            </p:nvSpPr>
            <p:spPr bwMode="auto">
              <a:xfrm flipH="1">
                <a:off x="720" y="3312"/>
                <a:ext cx="96"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66" name="Line 17"/>
              <p:cNvSpPr>
                <a:spLocks noChangeShapeType="1"/>
              </p:cNvSpPr>
              <p:nvPr/>
            </p:nvSpPr>
            <p:spPr bwMode="auto">
              <a:xfrm flipH="1">
                <a:off x="720" y="3072"/>
                <a:ext cx="96"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67" name="Line 18"/>
              <p:cNvSpPr>
                <a:spLocks noChangeShapeType="1"/>
              </p:cNvSpPr>
              <p:nvPr/>
            </p:nvSpPr>
            <p:spPr bwMode="auto">
              <a:xfrm flipH="1">
                <a:off x="672" y="2810"/>
                <a:ext cx="192"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68" name="Line 19"/>
              <p:cNvSpPr>
                <a:spLocks noChangeShapeType="1"/>
              </p:cNvSpPr>
              <p:nvPr/>
            </p:nvSpPr>
            <p:spPr bwMode="auto">
              <a:xfrm flipH="1">
                <a:off x="504" y="2604"/>
                <a:ext cx="504"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69" name="Line 20"/>
              <p:cNvSpPr>
                <a:spLocks noChangeShapeType="1"/>
              </p:cNvSpPr>
              <p:nvPr/>
            </p:nvSpPr>
            <p:spPr bwMode="auto">
              <a:xfrm flipV="1">
                <a:off x="589" y="2664"/>
                <a:ext cx="337" cy="6"/>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grpSp>
        <p:sp>
          <p:nvSpPr>
            <p:cNvPr id="12" name="Freeform 21"/>
            <p:cNvSpPr>
              <a:spLocks/>
            </p:cNvSpPr>
            <p:nvPr/>
          </p:nvSpPr>
          <p:spPr bwMode="auto">
            <a:xfrm>
              <a:off x="1996" y="2983"/>
              <a:ext cx="357" cy="788"/>
            </a:xfrm>
            <a:custGeom>
              <a:avLst/>
              <a:gdLst>
                <a:gd name="T0" fmla="*/ 4 w 680"/>
                <a:gd name="T1" fmla="*/ 788 h 1056"/>
                <a:gd name="T2" fmla="*/ 29 w 680"/>
                <a:gd name="T3" fmla="*/ 322 h 1056"/>
                <a:gd name="T4" fmla="*/ 181 w 680"/>
                <a:gd name="T5" fmla="*/ 72 h 1056"/>
                <a:gd name="T6" fmla="*/ 357 w 680"/>
                <a:gd name="T7" fmla="*/ 0 h 10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0" h="1056">
                  <a:moveTo>
                    <a:pt x="8" y="1056"/>
                  </a:moveTo>
                  <a:cubicBezTo>
                    <a:pt x="4" y="824"/>
                    <a:pt x="0" y="592"/>
                    <a:pt x="56" y="432"/>
                  </a:cubicBezTo>
                  <a:cubicBezTo>
                    <a:pt x="112" y="272"/>
                    <a:pt x="240" y="168"/>
                    <a:pt x="344" y="96"/>
                  </a:cubicBezTo>
                  <a:cubicBezTo>
                    <a:pt x="448" y="24"/>
                    <a:pt x="624" y="16"/>
                    <a:pt x="680" y="0"/>
                  </a:cubicBezTo>
                </a:path>
              </a:pathLst>
            </a:custGeom>
            <a:noFill/>
            <a:ln w="254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it-IT"/>
            </a:p>
          </p:txBody>
        </p:sp>
        <p:sp>
          <p:nvSpPr>
            <p:cNvPr id="13" name="Freeform 22"/>
            <p:cNvSpPr>
              <a:spLocks/>
            </p:cNvSpPr>
            <p:nvPr/>
          </p:nvSpPr>
          <p:spPr bwMode="auto">
            <a:xfrm flipH="1">
              <a:off x="1568" y="2974"/>
              <a:ext cx="340" cy="809"/>
            </a:xfrm>
            <a:custGeom>
              <a:avLst/>
              <a:gdLst>
                <a:gd name="T0" fmla="*/ 4 w 680"/>
                <a:gd name="T1" fmla="*/ 809 h 1056"/>
                <a:gd name="T2" fmla="*/ 28 w 680"/>
                <a:gd name="T3" fmla="*/ 331 h 1056"/>
                <a:gd name="T4" fmla="*/ 172 w 680"/>
                <a:gd name="T5" fmla="*/ 74 h 1056"/>
                <a:gd name="T6" fmla="*/ 340 w 680"/>
                <a:gd name="T7" fmla="*/ 0 h 10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0" h="1056">
                  <a:moveTo>
                    <a:pt x="8" y="1056"/>
                  </a:moveTo>
                  <a:cubicBezTo>
                    <a:pt x="4" y="824"/>
                    <a:pt x="0" y="592"/>
                    <a:pt x="56" y="432"/>
                  </a:cubicBezTo>
                  <a:cubicBezTo>
                    <a:pt x="112" y="272"/>
                    <a:pt x="240" y="168"/>
                    <a:pt x="344" y="96"/>
                  </a:cubicBezTo>
                  <a:cubicBezTo>
                    <a:pt x="448" y="24"/>
                    <a:pt x="624" y="16"/>
                    <a:pt x="680" y="0"/>
                  </a:cubicBezTo>
                </a:path>
              </a:pathLst>
            </a:custGeom>
            <a:noFill/>
            <a:ln w="254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it-IT"/>
            </a:p>
          </p:txBody>
        </p:sp>
        <p:sp>
          <p:nvSpPr>
            <p:cNvPr id="14" name="Line 23"/>
            <p:cNvSpPr>
              <a:spLocks noChangeShapeType="1"/>
            </p:cNvSpPr>
            <p:nvPr/>
          </p:nvSpPr>
          <p:spPr bwMode="auto">
            <a:xfrm flipH="1">
              <a:off x="1904" y="3714"/>
              <a:ext cx="96"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15" name="Line 24"/>
            <p:cNvSpPr>
              <a:spLocks noChangeShapeType="1"/>
            </p:cNvSpPr>
            <p:nvPr/>
          </p:nvSpPr>
          <p:spPr bwMode="auto">
            <a:xfrm flipH="1">
              <a:off x="1904" y="3474"/>
              <a:ext cx="96"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16" name="Line 25"/>
            <p:cNvSpPr>
              <a:spLocks noChangeShapeType="1"/>
            </p:cNvSpPr>
            <p:nvPr/>
          </p:nvSpPr>
          <p:spPr bwMode="auto">
            <a:xfrm flipH="1">
              <a:off x="1856" y="3212"/>
              <a:ext cx="192"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17" name="Line 26"/>
            <p:cNvSpPr>
              <a:spLocks noChangeShapeType="1"/>
            </p:cNvSpPr>
            <p:nvPr/>
          </p:nvSpPr>
          <p:spPr bwMode="auto">
            <a:xfrm flipH="1">
              <a:off x="1688" y="3006"/>
              <a:ext cx="565"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18" name="Line 27"/>
            <p:cNvSpPr>
              <a:spLocks noChangeShapeType="1"/>
            </p:cNvSpPr>
            <p:nvPr/>
          </p:nvSpPr>
          <p:spPr bwMode="auto">
            <a:xfrm>
              <a:off x="1773" y="3072"/>
              <a:ext cx="346" cy="2"/>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19" name="Freeform 28"/>
            <p:cNvSpPr>
              <a:spLocks/>
            </p:cNvSpPr>
            <p:nvPr/>
          </p:nvSpPr>
          <p:spPr bwMode="auto">
            <a:xfrm>
              <a:off x="2764" y="2979"/>
              <a:ext cx="357" cy="788"/>
            </a:xfrm>
            <a:custGeom>
              <a:avLst/>
              <a:gdLst>
                <a:gd name="T0" fmla="*/ 4 w 680"/>
                <a:gd name="T1" fmla="*/ 788 h 1056"/>
                <a:gd name="T2" fmla="*/ 29 w 680"/>
                <a:gd name="T3" fmla="*/ 322 h 1056"/>
                <a:gd name="T4" fmla="*/ 181 w 680"/>
                <a:gd name="T5" fmla="*/ 72 h 1056"/>
                <a:gd name="T6" fmla="*/ 357 w 680"/>
                <a:gd name="T7" fmla="*/ 0 h 10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0" h="1056">
                  <a:moveTo>
                    <a:pt x="8" y="1056"/>
                  </a:moveTo>
                  <a:cubicBezTo>
                    <a:pt x="4" y="824"/>
                    <a:pt x="0" y="592"/>
                    <a:pt x="56" y="432"/>
                  </a:cubicBezTo>
                  <a:cubicBezTo>
                    <a:pt x="112" y="272"/>
                    <a:pt x="240" y="168"/>
                    <a:pt x="344" y="96"/>
                  </a:cubicBezTo>
                  <a:cubicBezTo>
                    <a:pt x="448" y="24"/>
                    <a:pt x="624" y="16"/>
                    <a:pt x="680" y="0"/>
                  </a:cubicBezTo>
                </a:path>
              </a:pathLst>
            </a:custGeom>
            <a:noFill/>
            <a:ln w="254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it-IT"/>
            </a:p>
          </p:txBody>
        </p:sp>
        <p:sp>
          <p:nvSpPr>
            <p:cNvPr id="20" name="Freeform 29"/>
            <p:cNvSpPr>
              <a:spLocks/>
            </p:cNvSpPr>
            <p:nvPr/>
          </p:nvSpPr>
          <p:spPr bwMode="auto">
            <a:xfrm flipH="1">
              <a:off x="2336" y="2979"/>
              <a:ext cx="340" cy="809"/>
            </a:xfrm>
            <a:custGeom>
              <a:avLst/>
              <a:gdLst>
                <a:gd name="T0" fmla="*/ 4 w 680"/>
                <a:gd name="T1" fmla="*/ 809 h 1056"/>
                <a:gd name="T2" fmla="*/ 28 w 680"/>
                <a:gd name="T3" fmla="*/ 331 h 1056"/>
                <a:gd name="T4" fmla="*/ 172 w 680"/>
                <a:gd name="T5" fmla="*/ 74 h 1056"/>
                <a:gd name="T6" fmla="*/ 340 w 680"/>
                <a:gd name="T7" fmla="*/ 0 h 10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0" h="1056">
                  <a:moveTo>
                    <a:pt x="8" y="1056"/>
                  </a:moveTo>
                  <a:cubicBezTo>
                    <a:pt x="4" y="824"/>
                    <a:pt x="0" y="592"/>
                    <a:pt x="56" y="432"/>
                  </a:cubicBezTo>
                  <a:cubicBezTo>
                    <a:pt x="112" y="272"/>
                    <a:pt x="240" y="168"/>
                    <a:pt x="344" y="96"/>
                  </a:cubicBezTo>
                  <a:cubicBezTo>
                    <a:pt x="448" y="24"/>
                    <a:pt x="624" y="16"/>
                    <a:pt x="680" y="0"/>
                  </a:cubicBezTo>
                </a:path>
              </a:pathLst>
            </a:custGeom>
            <a:noFill/>
            <a:ln w="254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it-IT"/>
            </a:p>
          </p:txBody>
        </p:sp>
        <p:sp>
          <p:nvSpPr>
            <p:cNvPr id="21" name="Line 30"/>
            <p:cNvSpPr>
              <a:spLocks noChangeShapeType="1"/>
            </p:cNvSpPr>
            <p:nvPr/>
          </p:nvSpPr>
          <p:spPr bwMode="auto">
            <a:xfrm flipH="1">
              <a:off x="2672" y="3719"/>
              <a:ext cx="96"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22" name="Line 31"/>
            <p:cNvSpPr>
              <a:spLocks noChangeShapeType="1"/>
            </p:cNvSpPr>
            <p:nvPr/>
          </p:nvSpPr>
          <p:spPr bwMode="auto">
            <a:xfrm flipH="1">
              <a:off x="2672" y="3479"/>
              <a:ext cx="96"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23" name="Line 32"/>
            <p:cNvSpPr>
              <a:spLocks noChangeShapeType="1"/>
            </p:cNvSpPr>
            <p:nvPr/>
          </p:nvSpPr>
          <p:spPr bwMode="auto">
            <a:xfrm flipH="1">
              <a:off x="2624" y="3217"/>
              <a:ext cx="192"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24" name="Line 33"/>
            <p:cNvSpPr>
              <a:spLocks noChangeShapeType="1"/>
            </p:cNvSpPr>
            <p:nvPr/>
          </p:nvSpPr>
          <p:spPr bwMode="auto">
            <a:xfrm flipH="1">
              <a:off x="2456" y="3011"/>
              <a:ext cx="573"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25" name="Line 34"/>
            <p:cNvSpPr>
              <a:spLocks noChangeShapeType="1"/>
            </p:cNvSpPr>
            <p:nvPr/>
          </p:nvSpPr>
          <p:spPr bwMode="auto">
            <a:xfrm>
              <a:off x="2541" y="3077"/>
              <a:ext cx="361" cy="7"/>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26" name="Freeform 35"/>
            <p:cNvSpPr>
              <a:spLocks/>
            </p:cNvSpPr>
            <p:nvPr/>
          </p:nvSpPr>
          <p:spPr bwMode="auto">
            <a:xfrm>
              <a:off x="3541" y="2709"/>
              <a:ext cx="741" cy="1056"/>
            </a:xfrm>
            <a:custGeom>
              <a:avLst/>
              <a:gdLst>
                <a:gd name="T0" fmla="*/ 9 w 680"/>
                <a:gd name="T1" fmla="*/ 1056 h 1056"/>
                <a:gd name="T2" fmla="*/ 61 w 680"/>
                <a:gd name="T3" fmla="*/ 432 h 1056"/>
                <a:gd name="T4" fmla="*/ 375 w 680"/>
                <a:gd name="T5" fmla="*/ 96 h 1056"/>
                <a:gd name="T6" fmla="*/ 741 w 680"/>
                <a:gd name="T7" fmla="*/ 0 h 10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0" h="1056">
                  <a:moveTo>
                    <a:pt x="8" y="1056"/>
                  </a:moveTo>
                  <a:cubicBezTo>
                    <a:pt x="4" y="824"/>
                    <a:pt x="0" y="592"/>
                    <a:pt x="56" y="432"/>
                  </a:cubicBezTo>
                  <a:cubicBezTo>
                    <a:pt x="112" y="272"/>
                    <a:pt x="240" y="168"/>
                    <a:pt x="344" y="96"/>
                  </a:cubicBezTo>
                  <a:cubicBezTo>
                    <a:pt x="448" y="24"/>
                    <a:pt x="624" y="16"/>
                    <a:pt x="680" y="0"/>
                  </a:cubicBezTo>
                </a:path>
              </a:pathLst>
            </a:custGeom>
            <a:noFill/>
            <a:ln w="254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it-IT"/>
            </a:p>
          </p:txBody>
        </p:sp>
        <p:sp>
          <p:nvSpPr>
            <p:cNvPr id="27" name="Freeform 36"/>
            <p:cNvSpPr>
              <a:spLocks/>
            </p:cNvSpPr>
            <p:nvPr/>
          </p:nvSpPr>
          <p:spPr bwMode="auto">
            <a:xfrm flipH="1">
              <a:off x="3104" y="2986"/>
              <a:ext cx="340" cy="809"/>
            </a:xfrm>
            <a:custGeom>
              <a:avLst/>
              <a:gdLst>
                <a:gd name="T0" fmla="*/ 4 w 680"/>
                <a:gd name="T1" fmla="*/ 809 h 1056"/>
                <a:gd name="T2" fmla="*/ 28 w 680"/>
                <a:gd name="T3" fmla="*/ 331 h 1056"/>
                <a:gd name="T4" fmla="*/ 172 w 680"/>
                <a:gd name="T5" fmla="*/ 74 h 1056"/>
                <a:gd name="T6" fmla="*/ 340 w 680"/>
                <a:gd name="T7" fmla="*/ 0 h 10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80" h="1056">
                  <a:moveTo>
                    <a:pt x="8" y="1056"/>
                  </a:moveTo>
                  <a:cubicBezTo>
                    <a:pt x="4" y="824"/>
                    <a:pt x="0" y="592"/>
                    <a:pt x="56" y="432"/>
                  </a:cubicBezTo>
                  <a:cubicBezTo>
                    <a:pt x="112" y="272"/>
                    <a:pt x="240" y="168"/>
                    <a:pt x="344" y="96"/>
                  </a:cubicBezTo>
                  <a:cubicBezTo>
                    <a:pt x="448" y="24"/>
                    <a:pt x="624" y="16"/>
                    <a:pt x="680" y="0"/>
                  </a:cubicBezTo>
                </a:path>
              </a:pathLst>
            </a:custGeom>
            <a:noFill/>
            <a:ln w="25400">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it-IT"/>
            </a:p>
          </p:txBody>
        </p:sp>
        <p:sp>
          <p:nvSpPr>
            <p:cNvPr id="28" name="Line 37"/>
            <p:cNvSpPr>
              <a:spLocks noChangeShapeType="1"/>
            </p:cNvSpPr>
            <p:nvPr/>
          </p:nvSpPr>
          <p:spPr bwMode="auto">
            <a:xfrm flipH="1">
              <a:off x="3440" y="3717"/>
              <a:ext cx="96"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29" name="Line 38"/>
            <p:cNvSpPr>
              <a:spLocks noChangeShapeType="1"/>
            </p:cNvSpPr>
            <p:nvPr/>
          </p:nvSpPr>
          <p:spPr bwMode="auto">
            <a:xfrm flipH="1">
              <a:off x="3440" y="3477"/>
              <a:ext cx="96"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30" name="Line 39"/>
            <p:cNvSpPr>
              <a:spLocks noChangeShapeType="1"/>
            </p:cNvSpPr>
            <p:nvPr/>
          </p:nvSpPr>
          <p:spPr bwMode="auto">
            <a:xfrm flipH="1">
              <a:off x="3392" y="3215"/>
              <a:ext cx="192"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31" name="Line 40"/>
            <p:cNvSpPr>
              <a:spLocks noChangeShapeType="1"/>
            </p:cNvSpPr>
            <p:nvPr/>
          </p:nvSpPr>
          <p:spPr bwMode="auto">
            <a:xfrm flipH="1">
              <a:off x="3224" y="3009"/>
              <a:ext cx="435"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a:latin typeface="Arial" charset="0"/>
                <a:ea typeface="ＭＳ Ｐゴシック" charset="0"/>
              </a:endParaRPr>
            </a:p>
          </p:txBody>
        </p:sp>
        <p:sp>
          <p:nvSpPr>
            <p:cNvPr id="32" name="Line 41"/>
            <p:cNvSpPr>
              <a:spLocks noChangeShapeType="1"/>
            </p:cNvSpPr>
            <p:nvPr/>
          </p:nvSpPr>
          <p:spPr bwMode="auto">
            <a:xfrm flipV="1">
              <a:off x="3309" y="3069"/>
              <a:ext cx="337" cy="6"/>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33" name="Line 42"/>
            <p:cNvSpPr>
              <a:spLocks noChangeShapeType="1"/>
            </p:cNvSpPr>
            <p:nvPr/>
          </p:nvSpPr>
          <p:spPr bwMode="auto">
            <a:xfrm>
              <a:off x="742" y="1509"/>
              <a:ext cx="0" cy="244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34" name="Line 43"/>
            <p:cNvSpPr>
              <a:spLocks noChangeShapeType="1"/>
            </p:cNvSpPr>
            <p:nvPr/>
          </p:nvSpPr>
          <p:spPr bwMode="auto">
            <a:xfrm>
              <a:off x="751" y="3957"/>
              <a:ext cx="422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35" name="Line 44"/>
            <p:cNvSpPr>
              <a:spLocks noChangeShapeType="1"/>
            </p:cNvSpPr>
            <p:nvPr/>
          </p:nvSpPr>
          <p:spPr bwMode="auto">
            <a:xfrm flipV="1">
              <a:off x="4273" y="2037"/>
              <a:ext cx="0" cy="1920"/>
            </a:xfrm>
            <a:prstGeom prst="line">
              <a:avLst/>
            </a:prstGeom>
            <a:noFill/>
            <a:ln w="9525">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36" name="Line 45"/>
            <p:cNvSpPr>
              <a:spLocks noChangeShapeType="1"/>
            </p:cNvSpPr>
            <p:nvPr/>
          </p:nvSpPr>
          <p:spPr bwMode="auto">
            <a:xfrm flipV="1">
              <a:off x="4561" y="2037"/>
              <a:ext cx="0" cy="1920"/>
            </a:xfrm>
            <a:prstGeom prst="line">
              <a:avLst/>
            </a:prstGeom>
            <a:noFill/>
            <a:ln w="9525">
              <a:solidFill>
                <a:schemeClr val="tx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37" name="Line 46"/>
            <p:cNvSpPr>
              <a:spLocks noChangeShapeType="1"/>
            </p:cNvSpPr>
            <p:nvPr/>
          </p:nvSpPr>
          <p:spPr bwMode="auto">
            <a:xfrm>
              <a:off x="768" y="2832"/>
              <a:ext cx="4176" cy="0"/>
            </a:xfrm>
            <a:prstGeom prst="line">
              <a:avLst/>
            </a:prstGeom>
            <a:noFill/>
            <a:ln w="28575">
              <a:solidFill>
                <a:srgbClr val="FF0000"/>
              </a:solidFill>
              <a:prstDash val="sysDot"/>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38" name="Line 47"/>
            <p:cNvSpPr>
              <a:spLocks noChangeShapeType="1"/>
            </p:cNvSpPr>
            <p:nvPr/>
          </p:nvSpPr>
          <p:spPr bwMode="auto">
            <a:xfrm>
              <a:off x="4561" y="2757"/>
              <a:ext cx="336" cy="0"/>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39" name="Line 48"/>
            <p:cNvSpPr>
              <a:spLocks noChangeShapeType="1"/>
            </p:cNvSpPr>
            <p:nvPr/>
          </p:nvSpPr>
          <p:spPr bwMode="auto">
            <a:xfrm>
              <a:off x="4273" y="2709"/>
              <a:ext cx="288" cy="48"/>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40" name="Freeform 49"/>
            <p:cNvSpPr>
              <a:spLocks/>
            </p:cNvSpPr>
            <p:nvPr/>
          </p:nvSpPr>
          <p:spPr bwMode="auto">
            <a:xfrm>
              <a:off x="1573" y="2463"/>
              <a:ext cx="288" cy="432"/>
            </a:xfrm>
            <a:custGeom>
              <a:avLst/>
              <a:gdLst>
                <a:gd name="T0" fmla="*/ 0 w 473"/>
                <a:gd name="T1" fmla="*/ 0 h 645"/>
                <a:gd name="T2" fmla="*/ 37 w 473"/>
                <a:gd name="T3" fmla="*/ 52 h 645"/>
                <a:gd name="T4" fmla="*/ 52 w 473"/>
                <a:gd name="T5" fmla="*/ 86 h 645"/>
                <a:gd name="T6" fmla="*/ 84 w 473"/>
                <a:gd name="T7" fmla="*/ 74 h 645"/>
                <a:gd name="T8" fmla="*/ 99 w 473"/>
                <a:gd name="T9" fmla="*/ 69 h 645"/>
                <a:gd name="T10" fmla="*/ 110 w 473"/>
                <a:gd name="T11" fmla="*/ 80 h 645"/>
                <a:gd name="T12" fmla="*/ 94 w 473"/>
                <a:gd name="T13" fmla="*/ 138 h 645"/>
                <a:gd name="T14" fmla="*/ 99 w 473"/>
                <a:gd name="T15" fmla="*/ 155 h 645"/>
                <a:gd name="T16" fmla="*/ 121 w 473"/>
                <a:gd name="T17" fmla="*/ 149 h 645"/>
                <a:gd name="T18" fmla="*/ 173 w 473"/>
                <a:gd name="T19" fmla="*/ 155 h 645"/>
                <a:gd name="T20" fmla="*/ 163 w 473"/>
                <a:gd name="T21" fmla="*/ 230 h 645"/>
                <a:gd name="T22" fmla="*/ 167 w 473"/>
                <a:gd name="T23" fmla="*/ 248 h 645"/>
                <a:gd name="T24" fmla="*/ 183 w 473"/>
                <a:gd name="T25" fmla="*/ 242 h 645"/>
                <a:gd name="T26" fmla="*/ 230 w 473"/>
                <a:gd name="T27" fmla="*/ 230 h 645"/>
                <a:gd name="T28" fmla="*/ 246 w 473"/>
                <a:gd name="T29" fmla="*/ 242 h 645"/>
                <a:gd name="T30" fmla="*/ 230 w 473"/>
                <a:gd name="T31" fmla="*/ 305 h 645"/>
                <a:gd name="T32" fmla="*/ 220 w 473"/>
                <a:gd name="T33" fmla="*/ 340 h 645"/>
                <a:gd name="T34" fmla="*/ 225 w 473"/>
                <a:gd name="T35" fmla="*/ 357 h 645"/>
                <a:gd name="T36" fmla="*/ 288 w 473"/>
                <a:gd name="T37" fmla="*/ 432 h 6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73" h="645">
                  <a:moveTo>
                    <a:pt x="0" y="0"/>
                  </a:moveTo>
                  <a:cubicBezTo>
                    <a:pt x="78" y="10"/>
                    <a:pt x="75" y="1"/>
                    <a:pt x="60" y="77"/>
                  </a:cubicBezTo>
                  <a:cubicBezTo>
                    <a:pt x="61" y="81"/>
                    <a:pt x="67" y="129"/>
                    <a:pt x="86" y="129"/>
                  </a:cubicBezTo>
                  <a:cubicBezTo>
                    <a:pt x="104" y="129"/>
                    <a:pt x="120" y="116"/>
                    <a:pt x="138" y="111"/>
                  </a:cubicBezTo>
                  <a:cubicBezTo>
                    <a:pt x="146" y="108"/>
                    <a:pt x="163" y="103"/>
                    <a:pt x="163" y="103"/>
                  </a:cubicBezTo>
                  <a:cubicBezTo>
                    <a:pt x="169" y="108"/>
                    <a:pt x="179" y="111"/>
                    <a:pt x="181" y="120"/>
                  </a:cubicBezTo>
                  <a:cubicBezTo>
                    <a:pt x="184" y="140"/>
                    <a:pt x="161" y="185"/>
                    <a:pt x="155" y="206"/>
                  </a:cubicBezTo>
                  <a:cubicBezTo>
                    <a:pt x="157" y="214"/>
                    <a:pt x="154" y="228"/>
                    <a:pt x="163" y="232"/>
                  </a:cubicBezTo>
                  <a:cubicBezTo>
                    <a:pt x="174" y="236"/>
                    <a:pt x="185" y="223"/>
                    <a:pt x="198" y="223"/>
                  </a:cubicBezTo>
                  <a:cubicBezTo>
                    <a:pt x="226" y="223"/>
                    <a:pt x="255" y="229"/>
                    <a:pt x="284" y="232"/>
                  </a:cubicBezTo>
                  <a:cubicBezTo>
                    <a:pt x="296" y="272"/>
                    <a:pt x="279" y="304"/>
                    <a:pt x="267" y="344"/>
                  </a:cubicBezTo>
                  <a:cubicBezTo>
                    <a:pt x="269" y="352"/>
                    <a:pt x="266" y="365"/>
                    <a:pt x="275" y="370"/>
                  </a:cubicBezTo>
                  <a:cubicBezTo>
                    <a:pt x="283" y="374"/>
                    <a:pt x="292" y="363"/>
                    <a:pt x="301" y="361"/>
                  </a:cubicBezTo>
                  <a:cubicBezTo>
                    <a:pt x="400" y="337"/>
                    <a:pt x="316" y="363"/>
                    <a:pt x="378" y="344"/>
                  </a:cubicBezTo>
                  <a:cubicBezTo>
                    <a:pt x="386" y="349"/>
                    <a:pt x="396" y="354"/>
                    <a:pt x="404" y="361"/>
                  </a:cubicBezTo>
                  <a:cubicBezTo>
                    <a:pt x="462" y="409"/>
                    <a:pt x="411" y="422"/>
                    <a:pt x="378" y="456"/>
                  </a:cubicBezTo>
                  <a:cubicBezTo>
                    <a:pt x="372" y="473"/>
                    <a:pt x="355" y="490"/>
                    <a:pt x="361" y="507"/>
                  </a:cubicBezTo>
                  <a:cubicBezTo>
                    <a:pt x="364" y="515"/>
                    <a:pt x="363" y="526"/>
                    <a:pt x="370" y="533"/>
                  </a:cubicBezTo>
                  <a:cubicBezTo>
                    <a:pt x="403" y="566"/>
                    <a:pt x="473" y="583"/>
                    <a:pt x="473" y="645"/>
                  </a:cubicBezTo>
                </a:path>
              </a:pathLst>
            </a:custGeom>
            <a:noFill/>
            <a:ln w="9525">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lstStyle/>
            <a:p>
              <a:endParaRPr lang="it-IT"/>
            </a:p>
          </p:txBody>
        </p:sp>
        <p:sp>
          <p:nvSpPr>
            <p:cNvPr id="41" name="Line 50"/>
            <p:cNvSpPr>
              <a:spLocks noChangeShapeType="1"/>
            </p:cNvSpPr>
            <p:nvPr/>
          </p:nvSpPr>
          <p:spPr bwMode="auto">
            <a:xfrm flipV="1">
              <a:off x="1921" y="2229"/>
              <a:ext cx="0" cy="672"/>
            </a:xfrm>
            <a:prstGeom prst="line">
              <a:avLst/>
            </a:prstGeom>
            <a:noFill/>
            <a:ln w="9525">
              <a:solidFill>
                <a:schemeClr val="tx1"/>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42" name="Oval 51"/>
            <p:cNvSpPr>
              <a:spLocks noChangeArrowheads="1"/>
            </p:cNvSpPr>
            <p:nvPr/>
          </p:nvSpPr>
          <p:spPr bwMode="auto">
            <a:xfrm>
              <a:off x="1903" y="2172"/>
              <a:ext cx="48" cy="4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43" name="Line 52"/>
            <p:cNvSpPr>
              <a:spLocks noChangeShapeType="1"/>
            </p:cNvSpPr>
            <p:nvPr/>
          </p:nvSpPr>
          <p:spPr bwMode="auto">
            <a:xfrm>
              <a:off x="1972" y="2190"/>
              <a:ext cx="2832" cy="0"/>
            </a:xfrm>
            <a:prstGeom prst="line">
              <a:avLst/>
            </a:prstGeom>
            <a:noFill/>
            <a:ln w="9525">
              <a:solidFill>
                <a:schemeClr val="tx1"/>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44" name="Text Box 53"/>
            <p:cNvSpPr txBox="1">
              <a:spLocks noChangeArrowheads="1"/>
            </p:cNvSpPr>
            <p:nvPr/>
          </p:nvSpPr>
          <p:spPr bwMode="auto">
            <a:xfrm>
              <a:off x="4129" y="3972"/>
              <a:ext cx="404"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latin typeface="Times" charset="0"/>
                  <a:ea typeface="ＭＳ Ｐゴシック" charset="0"/>
                </a:rPr>
                <a:t>Z=0</a:t>
              </a:r>
            </a:p>
            <a:p>
              <a:pPr>
                <a:defRPr/>
              </a:pPr>
              <a:r>
                <a:rPr lang="en-US" sz="1200">
                  <a:latin typeface="Times" charset="0"/>
                  <a:ea typeface="ＭＳ Ｐゴシック" charset="0"/>
                </a:rPr>
                <a:t>Surface</a:t>
              </a:r>
            </a:p>
          </p:txBody>
        </p:sp>
        <p:sp>
          <p:nvSpPr>
            <p:cNvPr id="45" name="Text Box 54"/>
            <p:cNvSpPr txBox="1">
              <a:spLocks noChangeArrowheads="1"/>
            </p:cNvSpPr>
            <p:nvPr/>
          </p:nvSpPr>
          <p:spPr bwMode="auto">
            <a:xfrm>
              <a:off x="4764" y="4072"/>
              <a:ext cx="452" cy="1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200">
                  <a:latin typeface="Times" charset="0"/>
                  <a:ea typeface="ＭＳ Ｐゴシック" charset="0"/>
                </a:rPr>
                <a:t>Analyzer</a:t>
              </a:r>
            </a:p>
          </p:txBody>
        </p:sp>
        <p:sp>
          <p:nvSpPr>
            <p:cNvPr id="46" name="Line 55"/>
            <p:cNvSpPr>
              <a:spLocks noChangeShapeType="1"/>
            </p:cNvSpPr>
            <p:nvPr/>
          </p:nvSpPr>
          <p:spPr bwMode="auto">
            <a:xfrm>
              <a:off x="4561" y="3957"/>
              <a:ext cx="240" cy="192"/>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47" name="Text Box 56"/>
            <p:cNvSpPr txBox="1">
              <a:spLocks noChangeArrowheads="1"/>
            </p:cNvSpPr>
            <p:nvPr/>
          </p:nvSpPr>
          <p:spPr bwMode="auto">
            <a:xfrm rot="-5400000">
              <a:off x="4105" y="3452"/>
              <a:ext cx="604"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800">
                  <a:latin typeface="Times" charset="0"/>
                  <a:ea typeface="ＭＳ Ｐゴシック" charset="0"/>
                </a:rPr>
                <a:t>Vacuum</a:t>
              </a:r>
            </a:p>
          </p:txBody>
        </p:sp>
        <p:sp>
          <p:nvSpPr>
            <p:cNvPr id="48" name="Text Box 57"/>
            <p:cNvSpPr txBox="1">
              <a:spLocks noChangeArrowheads="1"/>
            </p:cNvSpPr>
            <p:nvPr/>
          </p:nvSpPr>
          <p:spPr bwMode="auto">
            <a:xfrm>
              <a:off x="4897" y="2756"/>
              <a:ext cx="243" cy="2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a:latin typeface="Times" charset="0"/>
                  <a:ea typeface="ＭＳ Ｐゴシック" charset="0"/>
                </a:rPr>
                <a:t>E</a:t>
              </a:r>
              <a:r>
                <a:rPr lang="en-US" sz="1600" baseline="-25000">
                  <a:latin typeface="Times" charset="0"/>
                  <a:ea typeface="ＭＳ Ｐゴシック" charset="0"/>
                </a:rPr>
                <a:t>F</a:t>
              </a:r>
              <a:endParaRPr lang="en-US" sz="1600">
                <a:latin typeface="Times" charset="0"/>
                <a:ea typeface="ＭＳ Ｐゴシック" charset="0"/>
              </a:endParaRPr>
            </a:p>
          </p:txBody>
        </p:sp>
        <p:sp>
          <p:nvSpPr>
            <p:cNvPr id="49" name="Text Box 58"/>
            <p:cNvSpPr txBox="1">
              <a:spLocks noChangeArrowheads="1"/>
            </p:cNvSpPr>
            <p:nvPr/>
          </p:nvSpPr>
          <p:spPr bwMode="auto">
            <a:xfrm>
              <a:off x="720" y="2522"/>
              <a:ext cx="316" cy="2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a:latin typeface="Times" charset="0"/>
                  <a:ea typeface="ＭＳ Ｐゴシック" charset="0"/>
                </a:rPr>
                <a:t>E</a:t>
              </a:r>
              <a:r>
                <a:rPr lang="en-US" sz="1600" baseline="-25000">
                  <a:latin typeface="Times" charset="0"/>
                  <a:ea typeface="ＭＳ Ｐゴシック" charset="0"/>
                </a:rPr>
                <a:t>vac</a:t>
              </a:r>
              <a:endParaRPr lang="en-US" sz="1600">
                <a:latin typeface="Times" charset="0"/>
                <a:ea typeface="ＭＳ Ｐゴシック" charset="0"/>
              </a:endParaRPr>
            </a:p>
          </p:txBody>
        </p:sp>
        <p:sp>
          <p:nvSpPr>
            <p:cNvPr id="50" name="Text Box 59"/>
            <p:cNvSpPr txBox="1">
              <a:spLocks noChangeArrowheads="1"/>
            </p:cNvSpPr>
            <p:nvPr/>
          </p:nvSpPr>
          <p:spPr bwMode="auto">
            <a:xfrm>
              <a:off x="1815" y="1980"/>
              <a:ext cx="258" cy="2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a:latin typeface="Times" charset="0"/>
                  <a:ea typeface="ＭＳ Ｐゴシック" charset="0"/>
                </a:rPr>
                <a:t>E</a:t>
              </a:r>
              <a:r>
                <a:rPr lang="en-US" sz="1600" baseline="-25000">
                  <a:latin typeface="Times" charset="0"/>
                  <a:ea typeface="ＭＳ Ｐゴシック" charset="0"/>
                </a:rPr>
                <a:t>K</a:t>
              </a:r>
              <a:endParaRPr lang="en-US" sz="1600">
                <a:latin typeface="Times" charset="0"/>
                <a:ea typeface="ＭＳ Ｐゴシック" charset="0"/>
              </a:endParaRPr>
            </a:p>
          </p:txBody>
        </p:sp>
        <p:sp>
          <p:nvSpPr>
            <p:cNvPr id="51" name="Line 60"/>
            <p:cNvSpPr>
              <a:spLocks noChangeShapeType="1"/>
            </p:cNvSpPr>
            <p:nvPr/>
          </p:nvSpPr>
          <p:spPr bwMode="auto">
            <a:xfrm>
              <a:off x="4753" y="2613"/>
              <a:ext cx="0" cy="384"/>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52" name="Line 61"/>
            <p:cNvSpPr>
              <a:spLocks noChangeShapeType="1"/>
            </p:cNvSpPr>
            <p:nvPr/>
          </p:nvSpPr>
          <p:spPr bwMode="auto">
            <a:xfrm flipV="1">
              <a:off x="4756" y="2832"/>
              <a:ext cx="0" cy="9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53" name="Line 62"/>
            <p:cNvSpPr>
              <a:spLocks noChangeShapeType="1"/>
            </p:cNvSpPr>
            <p:nvPr/>
          </p:nvSpPr>
          <p:spPr bwMode="auto">
            <a:xfrm flipV="1">
              <a:off x="4753" y="2676"/>
              <a:ext cx="0" cy="96"/>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54" name="Text Box 63"/>
            <p:cNvSpPr txBox="1">
              <a:spLocks noChangeArrowheads="1"/>
            </p:cNvSpPr>
            <p:nvPr/>
          </p:nvSpPr>
          <p:spPr bwMode="auto">
            <a:xfrm>
              <a:off x="4744" y="2506"/>
              <a:ext cx="277" cy="2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600">
                  <a:latin typeface="Symbol" charset="0"/>
                  <a:ea typeface="ＭＳ Ｐゴシック" charset="0"/>
                </a:rPr>
                <a:t></a:t>
              </a:r>
              <a:r>
                <a:rPr lang="en-US" sz="1600" baseline="-25000">
                  <a:latin typeface="Symbol" charset="0"/>
                  <a:ea typeface="ＭＳ Ｐゴシック" charset="0"/>
                </a:rPr>
                <a:t></a:t>
              </a:r>
              <a:endParaRPr lang="en-US" sz="1600">
                <a:latin typeface="Symbol" charset="0"/>
                <a:ea typeface="ＭＳ Ｐゴシック" charset="0"/>
              </a:endParaRPr>
            </a:p>
          </p:txBody>
        </p:sp>
        <p:sp>
          <p:nvSpPr>
            <p:cNvPr id="55" name="Line 64"/>
            <p:cNvSpPr>
              <a:spLocks noChangeShapeType="1"/>
            </p:cNvSpPr>
            <p:nvPr/>
          </p:nvSpPr>
          <p:spPr bwMode="auto">
            <a:xfrm>
              <a:off x="3505" y="2613"/>
              <a:ext cx="0" cy="336"/>
            </a:xfrm>
            <a:prstGeom prst="line">
              <a:avLst/>
            </a:prstGeom>
            <a:noFill/>
            <a:ln w="95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56" name="Line 65"/>
            <p:cNvSpPr>
              <a:spLocks noChangeShapeType="1"/>
            </p:cNvSpPr>
            <p:nvPr/>
          </p:nvSpPr>
          <p:spPr bwMode="auto">
            <a:xfrm>
              <a:off x="3505" y="2835"/>
              <a:ext cx="0" cy="144"/>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57" name="Line 66"/>
            <p:cNvSpPr>
              <a:spLocks noChangeShapeType="1"/>
            </p:cNvSpPr>
            <p:nvPr/>
          </p:nvSpPr>
          <p:spPr bwMode="auto">
            <a:xfrm>
              <a:off x="3505" y="2571"/>
              <a:ext cx="0"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a:latin typeface="Arial" charset="0"/>
                <a:ea typeface="ＭＳ Ｐゴシック" charset="0"/>
              </a:endParaRPr>
            </a:p>
          </p:txBody>
        </p:sp>
        <p:sp>
          <p:nvSpPr>
            <p:cNvPr id="58" name="Text Box 67"/>
            <p:cNvSpPr txBox="1">
              <a:spLocks noChangeArrowheads="1"/>
            </p:cNvSpPr>
            <p:nvPr/>
          </p:nvSpPr>
          <p:spPr bwMode="auto">
            <a:xfrm flipH="1">
              <a:off x="3498" y="2436"/>
              <a:ext cx="287" cy="2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1600">
                  <a:latin typeface="Symbol" charset="0"/>
                  <a:ea typeface="ＭＳ Ｐゴシック" charset="0"/>
                </a:rPr>
                <a:t></a:t>
              </a:r>
              <a:r>
                <a:rPr lang="en-US" sz="1600" baseline="-25000">
                  <a:latin typeface="Times" charset="0"/>
                  <a:ea typeface="ＭＳ Ｐゴシック" charset="0"/>
                </a:rPr>
                <a:t></a:t>
              </a:r>
              <a:endParaRPr lang="en-US" sz="1600">
                <a:latin typeface="Symbol" charset="0"/>
                <a:ea typeface="ＭＳ Ｐゴシック" charset="0"/>
              </a:endParaRPr>
            </a:p>
          </p:txBody>
        </p:sp>
        <p:sp>
          <p:nvSpPr>
            <p:cNvPr id="59" name="Text Box 68"/>
            <p:cNvSpPr txBox="1">
              <a:spLocks noChangeArrowheads="1"/>
            </p:cNvSpPr>
            <p:nvPr/>
          </p:nvSpPr>
          <p:spPr bwMode="auto">
            <a:xfrm>
              <a:off x="1384" y="2210"/>
              <a:ext cx="267" cy="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2000">
                  <a:latin typeface="Times" charset="0"/>
                  <a:ea typeface="ＭＳ Ｐゴシック" charset="0"/>
                </a:rPr>
                <a:t>h</a:t>
              </a:r>
              <a:r>
                <a:rPr lang="en-US" sz="2000" i="1">
                  <a:latin typeface="Times" charset="0"/>
                  <a:ea typeface="ＭＳ Ｐゴシック" charset="0"/>
                </a:rPr>
                <a:t>v</a:t>
              </a:r>
              <a:endParaRPr lang="en-US" sz="2000">
                <a:latin typeface="Times" charset="0"/>
                <a:ea typeface="ＭＳ Ｐゴシック" charset="0"/>
              </a:endParaRPr>
            </a:p>
          </p:txBody>
        </p:sp>
        <p:sp>
          <p:nvSpPr>
            <p:cNvPr id="60" name="Text Box 69"/>
            <p:cNvSpPr txBox="1">
              <a:spLocks noChangeArrowheads="1"/>
            </p:cNvSpPr>
            <p:nvPr/>
          </p:nvSpPr>
          <p:spPr bwMode="auto">
            <a:xfrm>
              <a:off x="902" y="1776"/>
              <a:ext cx="1354"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1200" dirty="0">
                  <a:solidFill>
                    <a:schemeClr val="accent2"/>
                  </a:solidFill>
                  <a:latin typeface="Times" charset="0"/>
                  <a:ea typeface="ＭＳ Ｐゴシック" charset="0"/>
                </a:rPr>
                <a:t>Formation of the hot-electron inside the crystal</a:t>
              </a:r>
            </a:p>
          </p:txBody>
        </p:sp>
        <p:sp>
          <p:nvSpPr>
            <p:cNvPr id="61" name="Text Box 70"/>
            <p:cNvSpPr txBox="1">
              <a:spLocks noChangeArrowheads="1"/>
            </p:cNvSpPr>
            <p:nvPr/>
          </p:nvSpPr>
          <p:spPr bwMode="auto">
            <a:xfrm>
              <a:off x="2160" y="1882"/>
              <a:ext cx="1942" cy="3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dirty="0">
                  <a:solidFill>
                    <a:srgbClr val="FF1919"/>
                  </a:solidFill>
                  <a:latin typeface="Times" charset="0"/>
                  <a:ea typeface="ＭＳ Ｐゴシック" charset="0"/>
                </a:rPr>
                <a:t>Traveling from the bulk to the surface</a:t>
              </a:r>
            </a:p>
            <a:p>
              <a:pPr>
                <a:defRPr/>
              </a:pPr>
              <a:r>
                <a:rPr lang="en-US" sz="1400" dirty="0">
                  <a:solidFill>
                    <a:srgbClr val="FF1919"/>
                  </a:solidFill>
                  <a:latin typeface="Times" charset="0"/>
                  <a:ea typeface="ＭＳ Ｐゴシック" charset="0"/>
                </a:rPr>
                <a:t>(interaction with excitations of the solid)</a:t>
              </a:r>
            </a:p>
          </p:txBody>
        </p:sp>
        <p:sp>
          <p:nvSpPr>
            <p:cNvPr id="62" name="Text Box 71"/>
            <p:cNvSpPr txBox="1">
              <a:spLocks noChangeArrowheads="1"/>
            </p:cNvSpPr>
            <p:nvPr/>
          </p:nvSpPr>
          <p:spPr bwMode="auto">
            <a:xfrm>
              <a:off x="4176" y="1661"/>
              <a:ext cx="1258" cy="3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sz="1400">
                  <a:solidFill>
                    <a:srgbClr val="12D12C"/>
                  </a:solidFill>
                  <a:latin typeface="Times" charset="0"/>
                  <a:ea typeface="ＭＳ Ｐゴシック" charset="0"/>
                </a:rPr>
                <a:t>Transmission through the surface and detection</a:t>
              </a:r>
            </a:p>
          </p:txBody>
        </p:sp>
      </p:grpSp>
    </p:spTree>
    <p:extLst>
      <p:ext uri="{BB962C8B-B14F-4D97-AF65-F5344CB8AC3E}">
        <p14:creationId xmlns:p14="http://schemas.microsoft.com/office/powerpoint/2010/main" val="2677736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685800"/>
            <a:ext cx="8610600" cy="5997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21507" name="Text Box 3"/>
          <p:cNvSpPr txBox="1">
            <a:spLocks noChangeArrowheads="1"/>
          </p:cNvSpPr>
          <p:nvPr/>
        </p:nvSpPr>
        <p:spPr bwMode="auto">
          <a:xfrm>
            <a:off x="1187624" y="125073"/>
            <a:ext cx="7304757"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sz="3200" dirty="0" smtClean="0">
                <a:solidFill>
                  <a:schemeClr val="accent2"/>
                </a:solidFill>
                <a:latin typeface="Times" charset="0"/>
                <a:ea typeface="ＭＳ Ｐゴシック" charset="0"/>
              </a:rPr>
              <a:t>Electron extracted: the </a:t>
            </a:r>
            <a:r>
              <a:rPr lang="en-US" sz="3200" dirty="0">
                <a:solidFill>
                  <a:schemeClr val="accent2"/>
                </a:solidFill>
                <a:latin typeface="Times" charset="0"/>
                <a:ea typeface="ＭＳ Ｐゴシック" charset="0"/>
              </a:rPr>
              <a:t>photoelectric effect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2"/>
          <p:cNvGrpSpPr>
            <a:grpSpLocks/>
          </p:cNvGrpSpPr>
          <p:nvPr/>
        </p:nvGrpSpPr>
        <p:grpSpPr bwMode="auto">
          <a:xfrm>
            <a:off x="2101850" y="666750"/>
            <a:ext cx="4686300" cy="476250"/>
            <a:chOff x="1228" y="228"/>
            <a:chExt cx="2952" cy="300"/>
          </a:xfrm>
        </p:grpSpPr>
        <p:sp>
          <p:nvSpPr>
            <p:cNvPr id="26627" name="Text Box 3"/>
            <p:cNvSpPr txBox="1">
              <a:spLocks noChangeArrowheads="1"/>
            </p:cNvSpPr>
            <p:nvPr/>
          </p:nvSpPr>
          <p:spPr bwMode="auto">
            <a:xfrm>
              <a:off x="2993" y="228"/>
              <a:ext cx="1187"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latin typeface="Times" charset="0"/>
                  <a:ea typeface="ＭＳ Ｐゴシック" charset="0"/>
                </a:rPr>
                <a:t>E</a:t>
              </a:r>
              <a:r>
                <a:rPr lang="en-US" baseline="-25000">
                  <a:latin typeface="Times" charset="0"/>
                  <a:ea typeface="ＭＳ Ｐゴシック" charset="0"/>
                </a:rPr>
                <a:t>k</a:t>
              </a:r>
              <a:r>
                <a:rPr lang="en-US">
                  <a:latin typeface="Times" charset="0"/>
                  <a:ea typeface="ＭＳ Ｐゴシック" charset="0"/>
                </a:rPr>
                <a:t>=h</a:t>
              </a:r>
              <a:r>
                <a:rPr lang="en-US" i="1">
                  <a:latin typeface="Times" charset="0"/>
                  <a:ea typeface="ＭＳ Ｐゴシック" charset="0"/>
                </a:rPr>
                <a:t>v</a:t>
              </a:r>
              <a:r>
                <a:rPr lang="en-US">
                  <a:latin typeface="Times" charset="0"/>
                  <a:ea typeface="ＭＳ Ｐゴシック" charset="0"/>
                </a:rPr>
                <a:t>-|E</a:t>
              </a:r>
              <a:r>
                <a:rPr lang="en-US" baseline="-25000">
                  <a:latin typeface="Times" charset="0"/>
                  <a:ea typeface="ＭＳ Ｐゴシック" charset="0"/>
                </a:rPr>
                <a:t>B</a:t>
              </a:r>
              <a:r>
                <a:rPr lang="en-US">
                  <a:latin typeface="Times" charset="0"/>
                  <a:ea typeface="ＭＳ Ｐゴシック" charset="0"/>
                </a:rPr>
                <a:t>|-</a:t>
              </a:r>
              <a:r>
                <a:rPr lang="en-US">
                  <a:latin typeface="Symbol" charset="0"/>
                  <a:ea typeface="ＭＳ Ｐゴシック" charset="0"/>
                  <a:sym typeface="Symbol" charset="0"/>
                </a:rPr>
                <a:t></a:t>
              </a:r>
              <a:r>
                <a:rPr lang="en-US" baseline="-25000">
                  <a:latin typeface="Times" charset="0"/>
                  <a:ea typeface="ＭＳ Ｐゴシック" charset="0"/>
                </a:rPr>
                <a:t>A</a:t>
              </a:r>
            </a:p>
          </p:txBody>
        </p:sp>
        <p:sp>
          <p:nvSpPr>
            <p:cNvPr id="26628" name="Text Box 4"/>
            <p:cNvSpPr txBox="1">
              <a:spLocks noChangeArrowheads="1"/>
            </p:cNvSpPr>
            <p:nvPr/>
          </p:nvSpPr>
          <p:spPr bwMode="auto">
            <a:xfrm>
              <a:off x="1228" y="240"/>
              <a:ext cx="1753"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spAutoFit/>
            </a:bodyPr>
            <a:lstStyle/>
            <a:p>
              <a:pPr>
                <a:defRPr/>
              </a:pPr>
              <a:r>
                <a:rPr lang="en-US">
                  <a:latin typeface="Times" charset="0"/>
                  <a:ea typeface="ＭＳ Ｐゴシック" charset="0"/>
                </a:rPr>
                <a:t>Energy conservation:</a:t>
              </a:r>
            </a:p>
          </p:txBody>
        </p:sp>
      </p:grpSp>
      <p:sp>
        <p:nvSpPr>
          <p:cNvPr id="26629" name="Text Box 5"/>
          <p:cNvSpPr txBox="1">
            <a:spLocks noChangeArrowheads="1"/>
          </p:cNvSpPr>
          <p:nvPr/>
        </p:nvSpPr>
        <p:spPr bwMode="auto">
          <a:xfrm>
            <a:off x="609600" y="1143000"/>
            <a:ext cx="8093075" cy="1190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it-IT" sz="1800" b="1">
                <a:solidFill>
                  <a:srgbClr val="FF1919"/>
                </a:solidFill>
                <a:latin typeface="Times" panose="02020603050405020304" pitchFamily="18" charset="0"/>
              </a:rPr>
              <a:t>Note:</a:t>
            </a:r>
            <a:r>
              <a:rPr lang="en-US" altLang="it-IT" sz="1800">
                <a:latin typeface="Times" panose="02020603050405020304" pitchFamily="18" charset="0"/>
              </a:rPr>
              <a:t> </a:t>
            </a:r>
            <a:r>
              <a:rPr lang="en-US" altLang="it-IT" sz="1800">
                <a:solidFill>
                  <a:schemeClr val="tx2"/>
                </a:solidFill>
                <a:latin typeface="Times" panose="02020603050405020304" pitchFamily="18" charset="0"/>
              </a:rPr>
              <a:t>when sample and analyzer are in electrical contact, the electron kinetic energy does not depend on the sample work function. The Fermi level position depends exclusively on the analyzer work function and therefore it is an absolute reference, valid also for insulators, which obviously do not exhibit a metallic Fermi edge.  </a:t>
            </a:r>
          </a:p>
        </p:txBody>
      </p:sp>
      <p:pic>
        <p:nvPicPr>
          <p:cNvPr id="26696" name="Picture 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2462213"/>
            <a:ext cx="5546725" cy="43195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66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8164</TotalTime>
  <Words>2344</Words>
  <Application>Microsoft Office PowerPoint</Application>
  <PresentationFormat>Presentazione su schermo (4:3)</PresentationFormat>
  <Paragraphs>445</Paragraphs>
  <Slides>63</Slides>
  <Notes>46</Notes>
  <HiddenSlides>0</HiddenSlides>
  <MMClips>0</MMClips>
  <ScaleCrop>false</ScaleCrop>
  <HeadingPairs>
    <vt:vector size="8" baseType="variant">
      <vt:variant>
        <vt:lpstr>Caratteri utilizzati</vt:lpstr>
      </vt:variant>
      <vt:variant>
        <vt:i4>12</vt:i4>
      </vt:variant>
      <vt:variant>
        <vt:lpstr>Tema</vt:lpstr>
      </vt:variant>
      <vt:variant>
        <vt:i4>1</vt:i4>
      </vt:variant>
      <vt:variant>
        <vt:lpstr>Server OLE incorporati</vt:lpstr>
      </vt:variant>
      <vt:variant>
        <vt:i4>5</vt:i4>
      </vt:variant>
      <vt:variant>
        <vt:lpstr>Titoli diapositive</vt:lpstr>
      </vt:variant>
      <vt:variant>
        <vt:i4>63</vt:i4>
      </vt:variant>
    </vt:vector>
  </HeadingPairs>
  <TitlesOfParts>
    <vt:vector size="81" baseType="lpstr">
      <vt:lpstr>Arial</vt:lpstr>
      <vt:lpstr>ＭＳ Ｐゴシック</vt:lpstr>
      <vt:lpstr>Verdana</vt:lpstr>
      <vt:lpstr>Times</vt:lpstr>
      <vt:lpstr>Comic Sans MS</vt:lpstr>
      <vt:lpstr>Times New Roman</vt:lpstr>
      <vt:lpstr>Symbol</vt:lpstr>
      <vt:lpstr>Textile</vt:lpstr>
      <vt:lpstr>Geneva</vt:lpstr>
      <vt:lpstr>Helvetica</vt:lpstr>
      <vt:lpstr>Garamond</vt:lpstr>
      <vt:lpstr>ヒラギノ角ゴ Pro W3</vt:lpstr>
      <vt:lpstr>Blank Presentation</vt:lpstr>
      <vt:lpstr>Equation</vt:lpstr>
      <vt:lpstr>CorelDRAW 7.0 Graphic</vt:lpstr>
      <vt:lpstr>MathType Equation 3.6+</vt:lpstr>
      <vt:lpstr>Microsoft Word Document</vt:lpstr>
      <vt:lpstr>Microsoft Word 2001 Document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Photomission: Three-step model</vt:lpstr>
      <vt:lpstr>Presentazione standard di PowerPoint</vt:lpstr>
      <vt:lpstr>Presentazione standard di PowerPoint</vt:lpstr>
      <vt:lpstr>Fermi-Dirac distribution and the Fermi-level</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Franck-Condon Principle</vt:lpstr>
      <vt:lpstr>Presentazione standard di PowerPoint</vt:lpstr>
      <vt:lpstr>Presentazione standard di PowerPoint</vt:lpstr>
      <vt:lpstr>Presentazione standard di PowerPoint</vt:lpstr>
      <vt:lpstr>Presentazione standard di PowerPoint</vt:lpstr>
      <vt:lpstr>Shake-up and Shake off satellites</vt:lpstr>
      <vt:lpstr>Presentazione standard di PowerPoint</vt:lpstr>
      <vt:lpstr>Presentazione standard di PowerPoint</vt:lpstr>
      <vt:lpstr>Presentazione standard di PowerPoint</vt:lpstr>
      <vt:lpstr>High resolution spectrum measured in less than 1 minute</vt:lpstr>
      <vt:lpstr>Presentazione standard di PowerPoint</vt:lpstr>
      <vt:lpstr>Presentazione standard di PowerPoint</vt:lpstr>
      <vt:lpstr>Presentazione standard di PowerPoint</vt:lpstr>
      <vt:lpstr>FAST XPS measurement</vt:lpstr>
      <vt:lpstr>Photoelectron Diffraction</vt:lpstr>
      <vt:lpstr>Forward focusing</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Relative Probabilities of Relaxation of a K Shell Core Hole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Charge Transfer</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Sincrotrone Trieste S.C.p.A.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Goldoni</dc:creator>
  <cp:lastModifiedBy>verdini</cp:lastModifiedBy>
  <cp:revision>102</cp:revision>
  <dcterms:created xsi:type="dcterms:W3CDTF">2010-05-23T22:09:22Z</dcterms:created>
  <dcterms:modified xsi:type="dcterms:W3CDTF">2016-04-12T06:18:14Z</dcterms:modified>
</cp:coreProperties>
</file>