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2"/>
  </p:sldMasterIdLst>
  <p:notesMasterIdLst>
    <p:notesMasterId r:id="rId36"/>
  </p:notesMasterIdLst>
  <p:handoutMasterIdLst>
    <p:handoutMasterId r:id="rId37"/>
  </p:handoutMasterIdLst>
  <p:sldIdLst>
    <p:sldId id="257" r:id="rId3"/>
    <p:sldId id="348" r:id="rId4"/>
    <p:sldId id="374" r:id="rId5"/>
    <p:sldId id="347" r:id="rId6"/>
    <p:sldId id="361" r:id="rId7"/>
    <p:sldId id="343" r:id="rId8"/>
    <p:sldId id="353" r:id="rId9"/>
    <p:sldId id="375" r:id="rId10"/>
    <p:sldId id="344" r:id="rId11"/>
    <p:sldId id="359" r:id="rId12"/>
    <p:sldId id="360" r:id="rId13"/>
    <p:sldId id="345" r:id="rId14"/>
    <p:sldId id="325" r:id="rId15"/>
    <p:sldId id="376" r:id="rId16"/>
    <p:sldId id="318" r:id="rId17"/>
    <p:sldId id="369" r:id="rId18"/>
    <p:sldId id="364" r:id="rId19"/>
    <p:sldId id="370" r:id="rId20"/>
    <p:sldId id="371" r:id="rId21"/>
    <p:sldId id="372" r:id="rId22"/>
    <p:sldId id="377" r:id="rId23"/>
    <p:sldId id="308" r:id="rId24"/>
    <p:sldId id="309" r:id="rId25"/>
    <p:sldId id="303" r:id="rId26"/>
    <p:sldId id="330" r:id="rId27"/>
    <p:sldId id="332" r:id="rId28"/>
    <p:sldId id="333" r:id="rId29"/>
    <p:sldId id="302" r:id="rId30"/>
    <p:sldId id="275" r:id="rId31"/>
    <p:sldId id="373" r:id="rId32"/>
    <p:sldId id="327" r:id="rId33"/>
    <p:sldId id="336" r:id="rId34"/>
    <p:sldId id="329" r:id="rId35"/>
  </p:sldIdLst>
  <p:sldSz cx="12192000" cy="6858000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2" autoAdjust="0"/>
    <p:restoredTop sz="82005" autoAdjust="0"/>
  </p:normalViewPr>
  <p:slideViewPr>
    <p:cSldViewPr snapToGrid="0">
      <p:cViewPr varScale="1">
        <p:scale>
          <a:sx n="57" d="100"/>
          <a:sy n="57" d="100"/>
        </p:scale>
        <p:origin x="9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A049D3B3-6A88-42A3-88CB-6FC230759177}" type="datetimeFigureOut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C144D834-CE95-46F7-AA5E-9D6CFEEB3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40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49B3676C-C67E-418E-93AD-71073C1FE3AA}" type="datetimeFigureOut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BED6DA65-4A6C-409A-AF52-BA73AA096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10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6560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85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0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188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02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400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676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342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182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6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88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5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51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48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473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3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06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6DA65-4A6C-409A-AF52-BA73AA096ED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34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84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9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03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9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10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13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64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98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05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37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9F8F-0541-4B1B-BF25-A76DD6D02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pPr/>
              <a:t>‹#›</a:t>
            </a:fld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メイリオ" panose="020B0604030504040204" pitchFamily="50" charset="-128"/>
              </a:rPr>
              <a:t>/18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53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9D6B-6B77-4BE0-BEC0-08E50AB74433}" type="slidenum">
              <a:rPr lang="en-US" smtClean="0">
                <a:solidFill>
                  <a:srgbClr val="8B8B8B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410.png"/><Relationship Id="rId10" Type="http://schemas.openxmlformats.org/officeDocument/2006/relationships/image" Target="../media/image310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0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9" Type="http://schemas.openxmlformats.org/officeDocument/2006/relationships/image" Target="../media/image69.png"/><Relationship Id="rId3" Type="http://schemas.openxmlformats.org/officeDocument/2006/relationships/image" Target="../media/image62.png"/><Relationship Id="rId34" Type="http://schemas.openxmlformats.org/officeDocument/2006/relationships/image" Target="../media/image480.png"/><Relationship Id="rId7" Type="http://schemas.openxmlformats.org/officeDocument/2006/relationships/image" Target="../media/image94.png"/><Relationship Id="rId33" Type="http://schemas.openxmlformats.org/officeDocument/2006/relationships/image" Target="../media/image65.png"/><Relationship Id="rId38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4.png"/><Relationship Id="rId32" Type="http://schemas.openxmlformats.org/officeDocument/2006/relationships/image" Target="../media/image260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5" Type="http://schemas.openxmlformats.org/officeDocument/2006/relationships/image" Target="../media/image56.png"/><Relationship Id="rId36" Type="http://schemas.openxmlformats.org/officeDocument/2006/relationships/image" Target="../media/image66.png"/><Relationship Id="rId10" Type="http://schemas.openxmlformats.org/officeDocument/2006/relationships/image" Target="../media/image97.png"/><Relationship Id="rId31" Type="http://schemas.openxmlformats.org/officeDocument/2006/relationships/image" Target="../media/image250.png"/><Relationship Id="rId4" Type="http://schemas.openxmlformats.org/officeDocument/2006/relationships/image" Target="../media/image54.png"/><Relationship Id="rId9" Type="http://schemas.openxmlformats.org/officeDocument/2006/relationships/image" Target="../media/image96.png"/><Relationship Id="rId30" Type="http://schemas.openxmlformats.org/officeDocument/2006/relationships/image" Target="../media/image240.png"/><Relationship Id="rId35" Type="http://schemas.openxmlformats.org/officeDocument/2006/relationships/image" Target="../media/image4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1.png"/><Relationship Id="rId5" Type="http://schemas.openxmlformats.org/officeDocument/2006/relationships/image" Target="../media/image720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78.png"/><Relationship Id="rId21" Type="http://schemas.openxmlformats.org/officeDocument/2006/relationships/image" Target="../media/image86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0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24" Type="http://schemas.openxmlformats.org/officeDocument/2006/relationships/image" Target="../media/image89.png"/><Relationship Id="rId5" Type="http://schemas.openxmlformats.org/officeDocument/2006/relationships/image" Target="../media/image80.png"/><Relationship Id="rId15" Type="http://schemas.openxmlformats.org/officeDocument/2006/relationships/image" Target="../media/image620.png"/><Relationship Id="rId23" Type="http://schemas.openxmlformats.org/officeDocument/2006/relationships/image" Target="../media/image88.png"/><Relationship Id="rId19" Type="http://schemas.openxmlformats.org/officeDocument/2006/relationships/image" Target="../media/image84.png"/><Relationship Id="rId4" Type="http://schemas.openxmlformats.org/officeDocument/2006/relationships/image" Target="../media/image79.png"/><Relationship Id="rId14" Type="http://schemas.openxmlformats.org/officeDocument/2006/relationships/image" Target="../media/image611.png"/><Relationship Id="rId2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9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3.png"/><Relationship Id="rId10" Type="http://schemas.openxmlformats.org/officeDocument/2006/relationships/image" Target="../media/image101.png"/><Relationship Id="rId4" Type="http://schemas.openxmlformats.org/officeDocument/2006/relationships/image" Target="../media/image92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103.png"/><Relationship Id="rId10" Type="http://schemas.openxmlformats.org/officeDocument/2006/relationships/image" Target="../media/image430.png"/><Relationship Id="rId4" Type="http://schemas.openxmlformats.org/officeDocument/2006/relationships/image" Target="../media/image380.png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0.png"/><Relationship Id="rId4" Type="http://schemas.openxmlformats.org/officeDocument/2006/relationships/image" Target="../media/image10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790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12" Type="http://schemas.openxmlformats.org/officeDocument/2006/relationships/image" Target="../media/image7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0" Type="http://schemas.openxmlformats.org/officeDocument/2006/relationships/image" Target="../media/image760.png"/><Relationship Id="rId4" Type="http://schemas.openxmlformats.org/officeDocument/2006/relationships/image" Target="../media/image490.png"/><Relationship Id="rId9" Type="http://schemas.openxmlformats.org/officeDocument/2006/relationships/image" Target="../media/image7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109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17.png"/><Relationship Id="rId5" Type="http://schemas.openxmlformats.org/officeDocument/2006/relationships/image" Target="../media/image800.png"/><Relationship Id="rId10" Type="http://schemas.openxmlformats.org/officeDocument/2006/relationships/image" Target="../media/image111.png"/><Relationship Id="rId4" Type="http://schemas.openxmlformats.org/officeDocument/2006/relationships/image" Target="../media/image801.png"/><Relationship Id="rId9" Type="http://schemas.openxmlformats.org/officeDocument/2006/relationships/image" Target="../media/image112.png"/><Relationship Id="rId14" Type="http://schemas.openxmlformats.org/officeDocument/2006/relationships/image" Target="../media/image850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3" Type="http://schemas.openxmlformats.org/officeDocument/2006/relationships/image" Target="../media/image841.png"/><Relationship Id="rId21" Type="http://schemas.openxmlformats.org/officeDocument/2006/relationships/image" Target="../media/image123.png"/><Relationship Id="rId7" Type="http://schemas.openxmlformats.org/officeDocument/2006/relationships/image" Target="../media/image121.png"/><Relationship Id="rId17" Type="http://schemas.openxmlformats.org/officeDocument/2006/relationships/image" Target="../media/image900.png"/><Relationship Id="rId12" Type="http://schemas.openxmlformats.org/officeDocument/2006/relationships/image" Target="../media/image681.pn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880.png"/><Relationship Id="rId19" Type="http://schemas.openxmlformats.org/officeDocument/2006/relationships/image" Target="../media/image122.png"/><Relationship Id="rId4" Type="http://schemas.openxmlformats.org/officeDocument/2006/relationships/image" Target="../media/image119.png"/><Relationship Id="rId9" Type="http://schemas.openxmlformats.org/officeDocument/2006/relationships/image" Target="../media/image671.png"/><Relationship Id="rId22" Type="http://schemas.openxmlformats.org/officeDocument/2006/relationships/image" Target="../media/image950.png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13" Type="http://schemas.openxmlformats.org/officeDocument/2006/relationships/image" Target="../media/image970.png"/><Relationship Id="rId3" Type="http://schemas.openxmlformats.org/officeDocument/2006/relationships/image" Target="../media/image121.png"/><Relationship Id="rId21" Type="http://schemas.openxmlformats.org/officeDocument/2006/relationships/image" Target="../media/image124.png"/><Relationship Id="rId17" Type="http://schemas.openxmlformats.org/officeDocument/2006/relationships/image" Target="../media/image900.png"/><Relationship Id="rId25" Type="http://schemas.openxmlformats.org/officeDocument/2006/relationships/image" Target="../media/image128.pn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120.png"/><Relationship Id="rId16" Type="http://schemas.openxmlformats.org/officeDocument/2006/relationships/image" Target="../media/image8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0.png"/><Relationship Id="rId11" Type="http://schemas.openxmlformats.org/officeDocument/2006/relationships/image" Target="../media/image980.png"/><Relationship Id="rId24" Type="http://schemas.openxmlformats.org/officeDocument/2006/relationships/image" Target="../media/image127.png"/><Relationship Id="rId23" Type="http://schemas.openxmlformats.org/officeDocument/2006/relationships/image" Target="../media/image126.png"/><Relationship Id="rId19" Type="http://schemas.openxmlformats.org/officeDocument/2006/relationships/image" Target="../media/image119.png"/><Relationship Id="rId22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40.png"/><Relationship Id="rId3" Type="http://schemas.openxmlformats.org/officeDocument/2006/relationships/image" Target="../media/image129.png"/><Relationship Id="rId7" Type="http://schemas.openxmlformats.org/officeDocument/2006/relationships/image" Target="../media/image130.png"/><Relationship Id="rId12" Type="http://schemas.openxmlformats.org/officeDocument/2006/relationships/image" Target="../media/image1230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11" Type="http://schemas.openxmlformats.org/officeDocument/2006/relationships/image" Target="../media/image1220.png"/><Relationship Id="rId5" Type="http://schemas.openxmlformats.org/officeDocument/2006/relationships/image" Target="../media/image110.png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300.png"/><Relationship Id="rId10" Type="http://schemas.openxmlformats.org/officeDocument/2006/relationships/image" Target="../media/image133.png"/><Relationship Id="rId9" Type="http://schemas.openxmlformats.org/officeDocument/2006/relationships/image" Target="../media/image8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34.png"/><Relationship Id="rId18" Type="http://schemas.openxmlformats.org/officeDocument/2006/relationships/image" Target="../media/image1111.png"/><Relationship Id="rId3" Type="http://schemas.openxmlformats.org/officeDocument/2006/relationships/image" Target="../media/image1180.png"/><Relationship Id="rId21" Type="http://schemas.openxmlformats.org/officeDocument/2006/relationships/image" Target="../media/image1140.png"/><Relationship Id="rId12" Type="http://schemas.openxmlformats.org/officeDocument/2006/relationships/image" Target="../media/image1200.png"/><Relationship Id="rId17" Type="http://schemas.openxmlformats.org/officeDocument/2006/relationships/image" Target="../media/image110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90.png"/><Relationship Id="rId20" Type="http://schemas.openxmlformats.org/officeDocument/2006/relationships/image" Target="../media/image113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40.png"/><Relationship Id="rId24" Type="http://schemas.openxmlformats.org/officeDocument/2006/relationships/image" Target="../media/image137.png"/><Relationship Id="rId15" Type="http://schemas.openxmlformats.org/officeDocument/2006/relationships/image" Target="../media/image1080.png"/><Relationship Id="rId23" Type="http://schemas.openxmlformats.org/officeDocument/2006/relationships/image" Target="../media/image136.png"/><Relationship Id="rId10" Type="http://schemas.openxmlformats.org/officeDocument/2006/relationships/image" Target="../media/image1190.png"/><Relationship Id="rId19" Type="http://schemas.openxmlformats.org/officeDocument/2006/relationships/image" Target="../media/image1120.png"/><Relationship Id="rId9" Type="http://schemas.openxmlformats.org/officeDocument/2006/relationships/image" Target="../media/image1020.png"/><Relationship Id="rId14" Type="http://schemas.openxmlformats.org/officeDocument/2006/relationships/image" Target="../media/image1070.png"/><Relationship Id="rId22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16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17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1788067"/>
            <a:ext cx="12192000" cy="1358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haroni" panose="02010803020104030203" pitchFamily="2" charset="-79"/>
                <a:ea typeface="メイリオ" panose="020B0604030504040204" pitchFamily="50" charset="-128"/>
                <a:cs typeface="Aharoni" panose="02010803020104030203" pitchFamily="2" charset="-79"/>
              </a:rPr>
              <a:t>Spectral </a:t>
            </a:r>
            <a:r>
              <a:rPr lang="en-US" sz="3200" dirty="0">
                <a:solidFill>
                  <a:srgbClr val="0070C0"/>
                </a:solidFill>
                <a:latin typeface="Aharoni" panose="02010803020104030203" pitchFamily="2" charset="-79"/>
                <a:ea typeface="メイリオ" panose="020B0604030504040204" pitchFamily="50" charset="-128"/>
                <a:cs typeface="Aharoni" panose="02010803020104030203" pitchFamily="2" charset="-79"/>
              </a:rPr>
              <a:t>functions in functional renormalization group approach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haroni" panose="02010803020104030203" pitchFamily="2" charset="-79"/>
                <a:ea typeface="メイリオ" panose="020B0604030504040204" pitchFamily="50" charset="-128"/>
                <a:cs typeface="Aharoni" panose="02010803020104030203" pitchFamily="2" charset="-79"/>
              </a:rPr>
              <a:t>- </a:t>
            </a:r>
            <a:r>
              <a:rPr lang="en-US" sz="3200" dirty="0">
                <a:solidFill>
                  <a:srgbClr val="0070C0"/>
                </a:solidFill>
                <a:latin typeface="Aharoni" panose="02010803020104030203" pitchFamily="2" charset="-79"/>
                <a:ea typeface="メイリオ" panose="020B0604030504040204" pitchFamily="50" charset="-128"/>
                <a:cs typeface="Aharoni" panose="02010803020104030203" pitchFamily="2" charset="-79"/>
              </a:rPr>
              <a:t>analysis of the collective soft modes at the QCD critical point </a:t>
            </a:r>
            <a:r>
              <a:rPr lang="en-US" sz="3200" dirty="0" smtClean="0">
                <a:solidFill>
                  <a:srgbClr val="0070C0"/>
                </a:solidFill>
                <a:latin typeface="Aharoni" panose="02010803020104030203" pitchFamily="2" charset="-79"/>
                <a:ea typeface="メイリオ" panose="020B0604030504040204" pitchFamily="50" charset="-128"/>
                <a:cs typeface="Aharoni" panose="02010803020104030203" pitchFamily="2" charset="-79"/>
              </a:rPr>
              <a:t>-</a:t>
            </a:r>
            <a:endParaRPr sz="3200" dirty="0">
              <a:solidFill>
                <a:srgbClr val="0070C0"/>
              </a:solidFill>
              <a:latin typeface="Aharoni" panose="02010803020104030203" pitchFamily="2" charset="-79"/>
              <a:ea typeface="メイリオ" panose="020B0604030504040204" pitchFamily="50" charset="-128"/>
              <a:cs typeface="Aharoni" panose="02010803020104030203" pitchFamily="2" charset="-79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61369" y="3344073"/>
            <a:ext cx="746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Takeru Yokota (Dept. of Phys., Kyoto Univ., Japan)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69679" y="4708627"/>
            <a:ext cx="589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Teiji Kunihiro (Dept. of Phys., Kyoto Univ.)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06171" y="874891"/>
            <a:ext cx="932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Exact Renormalization group 2016, 19 September, ICTP</a:t>
            </a:r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8248" y="4196266"/>
            <a:ext cx="634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Collaborators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9679" y="5191452"/>
            <a:ext cx="570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Kenji Morita (YITP, Kyoto Univ.)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0"/>
            <a:ext cx="12192000" cy="405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68" y="6449508"/>
            <a:ext cx="12192000" cy="405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97098" y="5820480"/>
            <a:ext cx="771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PTEP </a:t>
            </a:r>
            <a:r>
              <a:rPr lang="en-US" altLang="ja-JP" sz="2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2016, 073D01 (2016</a:t>
            </a:r>
            <a:r>
              <a:rPr lang="en-US" altLang="ja-JP" sz="2000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0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9192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1059983" y="275999"/>
            <a:ext cx="957552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Chiral symmetry breaking and Chiral effective model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5126" y="4598720"/>
            <a:ext cx="929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Such a phase transition is investigated using chiral effective models,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 respects the chiral symmetry.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55127" y="1040285"/>
                <a:ext cx="11387108" cy="926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4472C4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scalar quark condensate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𝜎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=〈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𝜓</m:t>
                        </m:r>
                      </m:e>
                    </m:acc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𝜓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〉</m:t>
                    </m:r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, called chiral condensate, is one of the order parameters </a:t>
                </a:r>
              </a:p>
              <a:p>
                <a:r>
                  <a:rPr lang="ja-JP" altLang="en-US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for the SSB of chiral symmetry and used to describe the phase transition related</a:t>
                </a:r>
              </a:p>
              <a:p>
                <a:r>
                  <a:rPr lang="ja-JP" altLang="en-US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to the </a:t>
                </a:r>
                <a:r>
                  <a:rPr lang="en-US" altLang="ja-JP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chiral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symmetry.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7" y="1040285"/>
                <a:ext cx="11387108" cy="926216"/>
              </a:xfrm>
              <a:prstGeom prst="rect">
                <a:avLst/>
              </a:prstGeom>
              <a:blipFill rotWithShape="0">
                <a:blip r:embed="rId2"/>
                <a:stretch>
                  <a:fillRect l="-428" t="-1974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/>
          <p:cNvGrpSpPr/>
          <p:nvPr/>
        </p:nvGrpSpPr>
        <p:grpSpPr>
          <a:xfrm>
            <a:off x="1701379" y="1974677"/>
            <a:ext cx="3340338" cy="2183636"/>
            <a:chOff x="1579715" y="1944641"/>
            <a:chExt cx="3340338" cy="2183636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579715" y="2197853"/>
              <a:ext cx="3094604" cy="1758474"/>
              <a:chOff x="4386072" y="1944846"/>
              <a:chExt cx="3094604" cy="1758474"/>
            </a:xfrm>
          </p:grpSpPr>
          <p:cxnSp>
            <p:nvCxnSpPr>
              <p:cNvPr id="11" name="直線矢印コネクタ 10"/>
              <p:cNvCxnSpPr/>
              <p:nvPr/>
            </p:nvCxnSpPr>
            <p:spPr>
              <a:xfrm flipV="1">
                <a:off x="5849571" y="1944846"/>
                <a:ext cx="0" cy="17584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>
                <a:off x="4386072" y="3413605"/>
                <a:ext cx="30946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テキスト ボックス 15"/>
            <p:cNvSpPr txBox="1"/>
            <p:nvPr/>
          </p:nvSpPr>
          <p:spPr>
            <a:xfrm>
              <a:off x="2148012" y="1944641"/>
              <a:ext cx="1790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Effective potential</a:t>
              </a:r>
              <a:endPara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101827" y="3666612"/>
                  <a:ext cx="8182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oMath>
                    </m:oMathPara>
                  </a14:m>
                  <a:endParaRPr lang="ja-JP" altLang="en-US" sz="24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827" y="3666612"/>
                  <a:ext cx="81822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フリーフォーム 19"/>
            <p:cNvSpPr/>
            <p:nvPr/>
          </p:nvSpPr>
          <p:spPr>
            <a:xfrm>
              <a:off x="1913861" y="2437055"/>
              <a:ext cx="2339163" cy="1222779"/>
            </a:xfrm>
            <a:custGeom>
              <a:avLst/>
              <a:gdLst>
                <a:gd name="connsiteX0" fmla="*/ 0 w 2339163"/>
                <a:gd name="connsiteY0" fmla="*/ 0 h 1222779"/>
                <a:gd name="connsiteX1" fmla="*/ 1127051 w 2339163"/>
                <a:gd name="connsiteY1" fmla="*/ 1222744 h 1222779"/>
                <a:gd name="connsiteX2" fmla="*/ 2339163 w 2339163"/>
                <a:gd name="connsiteY2" fmla="*/ 31898 h 122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9163" h="1222779">
                  <a:moveTo>
                    <a:pt x="0" y="0"/>
                  </a:moveTo>
                  <a:cubicBezTo>
                    <a:pt x="368595" y="608714"/>
                    <a:pt x="737191" y="1217428"/>
                    <a:pt x="1127051" y="1222744"/>
                  </a:cubicBezTo>
                  <a:cubicBezTo>
                    <a:pt x="1516911" y="1228060"/>
                    <a:pt x="1928037" y="629979"/>
                    <a:pt x="2339163" y="3189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左右矢印 20"/>
          <p:cNvSpPr/>
          <p:nvPr/>
        </p:nvSpPr>
        <p:spPr>
          <a:xfrm>
            <a:off x="5489318" y="2811672"/>
            <a:ext cx="1169582" cy="404037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7295165" y="2009675"/>
            <a:ext cx="3340338" cy="2183636"/>
            <a:chOff x="7313609" y="1944641"/>
            <a:chExt cx="3340338" cy="2183636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7313609" y="2197853"/>
              <a:ext cx="3094604" cy="1758474"/>
              <a:chOff x="4386072" y="1944846"/>
              <a:chExt cx="3094604" cy="1758474"/>
            </a:xfrm>
          </p:grpSpPr>
          <p:cxnSp>
            <p:nvCxnSpPr>
              <p:cNvPr id="23" name="直線矢印コネクタ 22"/>
              <p:cNvCxnSpPr/>
              <p:nvPr/>
            </p:nvCxnSpPr>
            <p:spPr>
              <a:xfrm flipV="1">
                <a:off x="5849571" y="1944846"/>
                <a:ext cx="0" cy="17584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>
                <a:off x="4386072" y="3413605"/>
                <a:ext cx="30946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テキスト ボックス 24"/>
            <p:cNvSpPr txBox="1"/>
            <p:nvPr/>
          </p:nvSpPr>
          <p:spPr>
            <a:xfrm>
              <a:off x="7881906" y="1944641"/>
              <a:ext cx="1790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Effective potential</a:t>
              </a:r>
              <a:endPara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9835721" y="3666612"/>
                  <a:ext cx="8182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oMath>
                    </m:oMathPara>
                  </a14:m>
                  <a:endParaRPr lang="ja-JP" altLang="en-US" sz="24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5721" y="3666612"/>
                  <a:ext cx="81822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フリーフォーム 27"/>
            <p:cNvSpPr/>
            <p:nvPr/>
          </p:nvSpPr>
          <p:spPr>
            <a:xfrm>
              <a:off x="7538484" y="2424222"/>
              <a:ext cx="2381693" cy="1688345"/>
            </a:xfrm>
            <a:custGeom>
              <a:avLst/>
              <a:gdLst>
                <a:gd name="connsiteX0" fmla="*/ 0 w 2381693"/>
                <a:gd name="connsiteY0" fmla="*/ 0 h 1749398"/>
                <a:gd name="connsiteX1" fmla="*/ 520995 w 2381693"/>
                <a:gd name="connsiteY1" fmla="*/ 1626782 h 1749398"/>
                <a:gd name="connsiteX2" fmla="*/ 1212111 w 2381693"/>
                <a:gd name="connsiteY2" fmla="*/ 1244010 h 1749398"/>
                <a:gd name="connsiteX3" fmla="*/ 2041451 w 2381693"/>
                <a:gd name="connsiteY3" fmla="*/ 1711842 h 1749398"/>
                <a:gd name="connsiteX4" fmla="*/ 2381693 w 2381693"/>
                <a:gd name="connsiteY4" fmla="*/ 53163 h 1749398"/>
                <a:gd name="connsiteX0" fmla="*/ 0 w 2381693"/>
                <a:gd name="connsiteY0" fmla="*/ 0 h 1698493"/>
                <a:gd name="connsiteX1" fmla="*/ 520995 w 2381693"/>
                <a:gd name="connsiteY1" fmla="*/ 1626782 h 1698493"/>
                <a:gd name="connsiteX2" fmla="*/ 1212111 w 2381693"/>
                <a:gd name="connsiteY2" fmla="*/ 1244010 h 1698493"/>
                <a:gd name="connsiteX3" fmla="*/ 2009553 w 2381693"/>
                <a:gd name="connsiteY3" fmla="*/ 1658679 h 1698493"/>
                <a:gd name="connsiteX4" fmla="*/ 2381693 w 2381693"/>
                <a:gd name="connsiteY4" fmla="*/ 53163 h 1698493"/>
                <a:gd name="connsiteX0" fmla="*/ 0 w 2381693"/>
                <a:gd name="connsiteY0" fmla="*/ 0 h 1729005"/>
                <a:gd name="connsiteX1" fmla="*/ 520995 w 2381693"/>
                <a:gd name="connsiteY1" fmla="*/ 1626782 h 1729005"/>
                <a:gd name="connsiteX2" fmla="*/ 1212111 w 2381693"/>
                <a:gd name="connsiteY2" fmla="*/ 1244010 h 1729005"/>
                <a:gd name="connsiteX3" fmla="*/ 1998921 w 2381693"/>
                <a:gd name="connsiteY3" fmla="*/ 1690577 h 1729005"/>
                <a:gd name="connsiteX4" fmla="*/ 2381693 w 2381693"/>
                <a:gd name="connsiteY4" fmla="*/ 53163 h 1729005"/>
                <a:gd name="connsiteX0" fmla="*/ 0 w 2381693"/>
                <a:gd name="connsiteY0" fmla="*/ 0 h 1688345"/>
                <a:gd name="connsiteX1" fmla="*/ 520995 w 2381693"/>
                <a:gd name="connsiteY1" fmla="*/ 1626782 h 1688345"/>
                <a:gd name="connsiteX2" fmla="*/ 1212111 w 2381693"/>
                <a:gd name="connsiteY2" fmla="*/ 1244010 h 1688345"/>
                <a:gd name="connsiteX3" fmla="*/ 2020186 w 2381693"/>
                <a:gd name="connsiteY3" fmla="*/ 1648046 h 1688345"/>
                <a:gd name="connsiteX4" fmla="*/ 2381693 w 2381693"/>
                <a:gd name="connsiteY4" fmla="*/ 53163 h 168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693" h="1688345">
                  <a:moveTo>
                    <a:pt x="0" y="0"/>
                  </a:moveTo>
                  <a:cubicBezTo>
                    <a:pt x="159488" y="709723"/>
                    <a:pt x="318977" y="1419447"/>
                    <a:pt x="520995" y="1626782"/>
                  </a:cubicBezTo>
                  <a:cubicBezTo>
                    <a:pt x="723013" y="1834117"/>
                    <a:pt x="962246" y="1240466"/>
                    <a:pt x="1212111" y="1244010"/>
                  </a:cubicBezTo>
                  <a:cubicBezTo>
                    <a:pt x="1461976" y="1247554"/>
                    <a:pt x="1825256" y="1846520"/>
                    <a:pt x="2020186" y="1648046"/>
                  </a:cubicBezTo>
                  <a:cubicBezTo>
                    <a:pt x="2215116" y="1449572"/>
                    <a:pt x="2309037" y="783265"/>
                    <a:pt x="2381693" y="5316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269676" y="4177601"/>
            <a:ext cx="220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Symmetric phase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980665" y="4274583"/>
            <a:ext cx="1836612" cy="37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Broken phase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8896" y="5295815"/>
            <a:ext cx="640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Example: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Nambu-Jona-Lasinio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model (2-flavor case)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mathscr{L}=&#10;\pbar&#10;\left(&#10;i\Slash{\partial}-&#10;\mbox{\boldmath $m$}&#10;\right)&#10;\psi&#10;+\frac{1}{2}g&#10;\left[&#10;(\bar{\psi}\psi)^{2}&#10;+&#10;(\bar{\psi}i\gamma_{5}\vec{\tau}\psi)^{2}&#10;\right]&#10;\end{align*}&lt;/body&gt;&#10;  &lt;fcolor&gt;FF000000&lt;/fcolor&gt;&#10;  &lt;bcolor&gt;FFFFFFFF&lt;/bcolor&gt;&#10;  &lt;transparent&gt;True&lt;/transparent&gt;&#10;  &lt;resolution&gt;1800&lt;/resolution&gt;&#10;  &lt;imageh&gt;503&lt;/imageh&gt;&#10;  &lt;imagew&gt;4886&lt;/imagew&gt;&#10;  &lt;scale&gt;50&lt;/scale&gt;&#10;  &lt;cursor&gt;1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88" y="5761877"/>
            <a:ext cx="5171017" cy="532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7113181" y="5804967"/>
                <a:ext cx="45479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×</m:t>
                    </m:r>
                    <m:r>
                      <a:rPr kumimoji="1" lang="en-US" altLang="ja-JP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𝑆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×</m:t>
                    </m:r>
                    <m:r>
                      <a:rPr kumimoji="1" lang="en-US" altLang="ja-JP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𝑆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(2)</m:t>
                    </m:r>
                  </m:oMath>
                </a14:m>
                <a:r>
                  <a:rPr kumimoji="1" lang="ja-JP" alt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invariant</a:t>
                </a:r>
              </a:p>
              <a:p>
                <a:r>
                  <a:rPr lang="en-US" altLang="ja-JP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except for the mass term.</a:t>
                </a:r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endParaRPr kumimoji="1" lang="ja-JP" altLang="en-US" dirty="0" smtClean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181" y="5804967"/>
                <a:ext cx="4547913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206" t="-2830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/>
          <p:cNvSpPr txBox="1"/>
          <p:nvPr/>
        </p:nvSpPr>
        <p:spPr>
          <a:xfrm>
            <a:off x="7032715" y="5344732"/>
            <a:ext cx="515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Y. </a:t>
            </a:r>
            <a:r>
              <a:rPr kumimoji="1" lang="en-US" altLang="ja-JP" sz="1400" dirty="0" err="1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Nambu</a:t>
            </a:r>
            <a:r>
              <a:rPr kumimoji="1" lang="en-US" altLang="ja-JP" sz="1400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G. </a:t>
            </a:r>
            <a:r>
              <a:rPr kumimoji="1" lang="en-US" altLang="ja-JP" sz="1400" dirty="0" err="1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Jona-Lasinio</a:t>
            </a:r>
            <a:r>
              <a:rPr kumimoji="1" lang="en-US" altLang="ja-JP" sz="1400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PR 122 (1961);PR 124 (1961)</a:t>
            </a:r>
            <a:endParaRPr kumimoji="1" lang="ja-JP" altLang="en-US" sz="1400" dirty="0" smtClean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 flipV="1">
            <a:off x="4252592" y="6251551"/>
            <a:ext cx="543391" cy="1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5230795" y="6251552"/>
            <a:ext cx="1116842" cy="1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4060079" y="6381326"/>
                <a:ext cx="895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𝜎</m:t>
                    </m:r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field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79" y="6381326"/>
                <a:ext cx="895476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6667" r="-4762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5347973" y="6381326"/>
                <a:ext cx="115966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𝑖</m:t>
                        </m:r>
                      </m:sup>
                    </m:sSup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field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73" y="6381326"/>
                <a:ext cx="1159666" cy="378245"/>
              </a:xfrm>
              <a:prstGeom prst="rect">
                <a:avLst/>
              </a:prstGeom>
              <a:blipFill rotWithShape="0">
                <a:blip r:embed="rId9"/>
                <a:stretch>
                  <a:fillRect t="-3226" b="-29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5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1987269" y="36136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rgbClr val="5B9BD5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Soft mode in the chiral limit</a:t>
            </a:r>
            <a:endParaRPr sz="2000" dirty="0">
              <a:solidFill>
                <a:srgbClr val="5B9BD5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617" y="961175"/>
            <a:ext cx="1184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If the current quark masses are zero (chiral limit),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chiral symmetry is an exact symmetry.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91617" y="5991959"/>
                <a:ext cx="10548747" cy="71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At the O(4) critical line, the soft mode is the </a:t>
                </a:r>
                <a:r>
                  <a:rPr kumimoji="1" lang="en-US" altLang="ja-JP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sigma </a:t>
                </a:r>
                <a:r>
                  <a:rPr kumimoji="1" lang="en-US" altLang="ja-JP" sz="20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mesonic</a:t>
                </a:r>
                <a:r>
                  <a:rPr kumimoji="1" lang="en-US" altLang="ja-JP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mode</a:t>
                </a:r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,</a:t>
                </a:r>
              </a:p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i.e. </a:t>
                </a:r>
                <a:r>
                  <a:rPr lang="en-US" altLang="ja-JP" sz="2000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mesonic</a:t>
                </a:r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mode with the quantum number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𝜓</m:t>
                        </m:r>
                      </m:e>
                    </m:acc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𝜓</m:t>
                    </m:r>
                  </m:oMath>
                </a14:m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</a:t>
                </a:r>
                <a:endParaRPr kumimoji="1" lang="ja-JP" altLang="en-US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7" y="5991959"/>
                <a:ext cx="10548747" cy="711220"/>
              </a:xfrm>
              <a:prstGeom prst="rect">
                <a:avLst/>
              </a:prstGeom>
              <a:blipFill rotWithShape="0">
                <a:blip r:embed="rId2"/>
                <a:stretch>
                  <a:fillRect l="-578" t="-5983" b="-145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183180" y="2073214"/>
            <a:ext cx="5162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phase transition is of second order</a:t>
            </a:r>
          </a:p>
          <a:p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at a critical point (CP) and</a:t>
            </a: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effective potential becomes flat.</a:t>
            </a:r>
            <a:endParaRPr lang="ja-JP" altLang="en-US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99472" y="2992135"/>
            <a:ext cx="114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Aharoni" panose="02010803020104030203" pitchFamily="2" charset="-79"/>
                <a:ea typeface="Segoe UI Black" panose="020B0A02040204020203" pitchFamily="34" charset="0"/>
                <a:cs typeface="Aharoni" panose="02010803020104030203" pitchFamily="2" charset="-79"/>
              </a:rPr>
              <a:t>At a CP</a:t>
            </a:r>
            <a:endParaRPr lang="ja-JP" altLang="en-US" dirty="0" smtClean="0">
              <a:solidFill>
                <a:prstClr val="black"/>
              </a:solidFill>
              <a:latin typeface="Aharoni" panose="02010803020104030203" pitchFamily="2" charset="-79"/>
              <a:ea typeface="メイリオ" panose="020B0604030504040204" pitchFamily="50" charset="-128"/>
              <a:cs typeface="Aharoni" panose="02010803020104030203" pitchFamily="2" charset="-79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243884" y="3199456"/>
            <a:ext cx="3094604" cy="1758474"/>
            <a:chOff x="4386072" y="1944846"/>
            <a:chExt cx="3094604" cy="1758474"/>
          </a:xfrm>
        </p:grpSpPr>
        <p:cxnSp>
          <p:nvCxnSpPr>
            <p:cNvPr id="24" name="直線矢印コネクタ 23"/>
            <p:cNvCxnSpPr/>
            <p:nvPr/>
          </p:nvCxnSpPr>
          <p:spPr>
            <a:xfrm flipV="1">
              <a:off x="5849571" y="1944846"/>
              <a:ext cx="0" cy="1758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4386072" y="3413605"/>
              <a:ext cx="3094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フリーフォーム 25"/>
            <p:cNvSpPr/>
            <p:nvPr/>
          </p:nvSpPr>
          <p:spPr>
            <a:xfrm>
              <a:off x="4581144" y="2185415"/>
              <a:ext cx="2505456" cy="1221604"/>
            </a:xfrm>
            <a:custGeom>
              <a:avLst/>
              <a:gdLst>
                <a:gd name="connsiteX0" fmla="*/ 0 w 2505456"/>
                <a:gd name="connsiteY0" fmla="*/ 0 h 1263706"/>
                <a:gd name="connsiteX1" fmla="*/ 676656 w 2505456"/>
                <a:gd name="connsiteY1" fmla="*/ 1024128 h 1263706"/>
                <a:gd name="connsiteX2" fmla="*/ 1097280 w 2505456"/>
                <a:gd name="connsiteY2" fmla="*/ 1188720 h 1263706"/>
                <a:gd name="connsiteX3" fmla="*/ 1883664 w 2505456"/>
                <a:gd name="connsiteY3" fmla="*/ 1170432 h 1263706"/>
                <a:gd name="connsiteX4" fmla="*/ 2505456 w 2505456"/>
                <a:gd name="connsiteY4" fmla="*/ 82296 h 1263706"/>
                <a:gd name="connsiteX0" fmla="*/ 0 w 2505456"/>
                <a:gd name="connsiteY0" fmla="*/ 0 h 1275446"/>
                <a:gd name="connsiteX1" fmla="*/ 676656 w 2505456"/>
                <a:gd name="connsiteY1" fmla="*/ 1024128 h 1275446"/>
                <a:gd name="connsiteX2" fmla="*/ 1298448 w 2505456"/>
                <a:gd name="connsiteY2" fmla="*/ 1216152 h 1275446"/>
                <a:gd name="connsiteX3" fmla="*/ 1883664 w 2505456"/>
                <a:gd name="connsiteY3" fmla="*/ 1170432 h 1275446"/>
                <a:gd name="connsiteX4" fmla="*/ 2505456 w 2505456"/>
                <a:gd name="connsiteY4" fmla="*/ 82296 h 1275446"/>
                <a:gd name="connsiteX0" fmla="*/ 0 w 2505456"/>
                <a:gd name="connsiteY0" fmla="*/ 0 h 1273567"/>
                <a:gd name="connsiteX1" fmla="*/ 676656 w 2505456"/>
                <a:gd name="connsiteY1" fmla="*/ 1060704 h 1273567"/>
                <a:gd name="connsiteX2" fmla="*/ 1298448 w 2505456"/>
                <a:gd name="connsiteY2" fmla="*/ 1216152 h 1273567"/>
                <a:gd name="connsiteX3" fmla="*/ 1883664 w 2505456"/>
                <a:gd name="connsiteY3" fmla="*/ 1170432 h 1273567"/>
                <a:gd name="connsiteX4" fmla="*/ 2505456 w 2505456"/>
                <a:gd name="connsiteY4" fmla="*/ 82296 h 1273567"/>
                <a:gd name="connsiteX0" fmla="*/ 0 w 2505456"/>
                <a:gd name="connsiteY0" fmla="*/ 0 h 1222956"/>
                <a:gd name="connsiteX1" fmla="*/ 676656 w 2505456"/>
                <a:gd name="connsiteY1" fmla="*/ 1060704 h 1222956"/>
                <a:gd name="connsiteX2" fmla="*/ 1298448 w 2505456"/>
                <a:gd name="connsiteY2" fmla="*/ 1216152 h 1222956"/>
                <a:gd name="connsiteX3" fmla="*/ 1947672 w 2505456"/>
                <a:gd name="connsiteY3" fmla="*/ 1033272 h 1222956"/>
                <a:gd name="connsiteX4" fmla="*/ 2505456 w 2505456"/>
                <a:gd name="connsiteY4" fmla="*/ 82296 h 1222956"/>
                <a:gd name="connsiteX0" fmla="*/ 0 w 2505456"/>
                <a:gd name="connsiteY0" fmla="*/ 0 h 1221604"/>
                <a:gd name="connsiteX1" fmla="*/ 676656 w 2505456"/>
                <a:gd name="connsiteY1" fmla="*/ 1060704 h 1221604"/>
                <a:gd name="connsiteX2" fmla="*/ 1298448 w 2505456"/>
                <a:gd name="connsiteY2" fmla="*/ 1216152 h 1221604"/>
                <a:gd name="connsiteX3" fmla="*/ 2075688 w 2505456"/>
                <a:gd name="connsiteY3" fmla="*/ 1051560 h 1221604"/>
                <a:gd name="connsiteX4" fmla="*/ 2505456 w 2505456"/>
                <a:gd name="connsiteY4" fmla="*/ 82296 h 122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456" h="1221604">
                  <a:moveTo>
                    <a:pt x="0" y="0"/>
                  </a:moveTo>
                  <a:cubicBezTo>
                    <a:pt x="246888" y="413004"/>
                    <a:pt x="460248" y="858012"/>
                    <a:pt x="676656" y="1060704"/>
                  </a:cubicBezTo>
                  <a:cubicBezTo>
                    <a:pt x="893064" y="1263396"/>
                    <a:pt x="1065276" y="1217676"/>
                    <a:pt x="1298448" y="1216152"/>
                  </a:cubicBezTo>
                  <a:cubicBezTo>
                    <a:pt x="1531620" y="1214628"/>
                    <a:pt x="1874520" y="1240536"/>
                    <a:pt x="2075688" y="1051560"/>
                  </a:cubicBezTo>
                  <a:cubicBezTo>
                    <a:pt x="2276856" y="862584"/>
                    <a:pt x="2311908" y="534162"/>
                    <a:pt x="2505456" y="82296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7" name="直線矢印コネクタ 26"/>
          <p:cNvCxnSpPr/>
          <p:nvPr/>
        </p:nvCxnSpPr>
        <p:spPr>
          <a:xfrm>
            <a:off x="2312208" y="4753488"/>
            <a:ext cx="75895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920029" y="4980376"/>
            <a:ext cx="185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Flat potential</a:t>
            </a:r>
            <a:endParaRPr lang="ja-JP" altLang="en-US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41924" y="3199456"/>
            <a:ext cx="179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Effective potential</a:t>
            </a:r>
            <a:endParaRPr lang="ja-JP" altLang="en-US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7190" y="4726056"/>
            <a:ext cx="1679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Order parameter</a:t>
            </a:r>
            <a:endParaRPr lang="ja-JP" altLang="en-US" sz="14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606915" y="2085748"/>
            <a:ext cx="6473364" cy="3035524"/>
            <a:chOff x="5558801" y="2160941"/>
            <a:chExt cx="6473364" cy="3035524"/>
          </a:xfrm>
        </p:grpSpPr>
        <p:cxnSp>
          <p:nvCxnSpPr>
            <p:cNvPr id="40" name="直線矢印コネクタ 39"/>
            <p:cNvCxnSpPr/>
            <p:nvPr/>
          </p:nvCxnSpPr>
          <p:spPr>
            <a:xfrm flipV="1">
              <a:off x="6160731" y="2701512"/>
              <a:ext cx="0" cy="2045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>
              <a:off x="6150753" y="4736904"/>
              <a:ext cx="49388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フリーフォーム 45"/>
            <p:cNvSpPr/>
            <p:nvPr/>
          </p:nvSpPr>
          <p:spPr>
            <a:xfrm>
              <a:off x="8206099" y="3499705"/>
              <a:ext cx="947854" cy="1247176"/>
            </a:xfrm>
            <a:custGeom>
              <a:avLst/>
              <a:gdLst>
                <a:gd name="connsiteX0" fmla="*/ 1010093 w 1010093"/>
                <a:gd name="connsiteY0" fmla="*/ 1329069 h 1329069"/>
                <a:gd name="connsiteX1" fmla="*/ 372140 w 1010093"/>
                <a:gd name="connsiteY1" fmla="*/ 329609 h 1329069"/>
                <a:gd name="connsiteX2" fmla="*/ 0 w 1010093"/>
                <a:gd name="connsiteY2" fmla="*/ 0 h 132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0093" h="1329069">
                  <a:moveTo>
                    <a:pt x="1010093" y="1329069"/>
                  </a:moveTo>
                  <a:cubicBezTo>
                    <a:pt x="775291" y="940094"/>
                    <a:pt x="540489" y="551120"/>
                    <a:pt x="372140" y="329609"/>
                  </a:cubicBezTo>
                  <a:cubicBezTo>
                    <a:pt x="203791" y="108098"/>
                    <a:pt x="101895" y="54049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6170708" y="2921014"/>
              <a:ext cx="2045370" cy="588668"/>
            </a:xfrm>
            <a:custGeom>
              <a:avLst/>
              <a:gdLst>
                <a:gd name="connsiteX0" fmla="*/ 2179674 w 2179674"/>
                <a:gd name="connsiteY0" fmla="*/ 627321 h 627321"/>
                <a:gd name="connsiteX1" fmla="*/ 935665 w 2179674"/>
                <a:gd name="connsiteY1" fmla="*/ 148856 h 627321"/>
                <a:gd name="connsiteX2" fmla="*/ 0 w 2179674"/>
                <a:gd name="connsiteY2" fmla="*/ 0 h 6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674" h="627321">
                  <a:moveTo>
                    <a:pt x="2179674" y="627321"/>
                  </a:moveTo>
                  <a:cubicBezTo>
                    <a:pt x="1739309" y="440365"/>
                    <a:pt x="1298944" y="253409"/>
                    <a:pt x="935665" y="148856"/>
                  </a:cubicBezTo>
                  <a:cubicBezTo>
                    <a:pt x="572386" y="44303"/>
                    <a:pt x="286193" y="2215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958922" y="2653156"/>
              <a:ext cx="2055348" cy="34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O(4) critical line</a:t>
              </a:r>
              <a:endParaRPr kumimoji="1" lang="ja-JP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877911" y="3930769"/>
              <a:ext cx="315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1st order phase boundary</a:t>
              </a:r>
              <a:endParaRPr kumimoji="1"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10740364" y="4763246"/>
                  <a:ext cx="848080" cy="43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</m:oMath>
                    </m:oMathPara>
                  </a14:m>
                  <a:endPara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364" y="4763246"/>
                  <a:ext cx="848080" cy="43321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5558801" y="2618832"/>
                  <a:ext cx="848080" cy="43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𝑇</m:t>
                        </m:r>
                      </m:oMath>
                    </m:oMathPara>
                  </a14:m>
                  <a:endPara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801" y="2618832"/>
                  <a:ext cx="848080" cy="4332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6383052" y="3481850"/>
                  <a:ext cx="1346951" cy="490981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≠0</m:t>
                        </m:r>
                      </m:oMath>
                    </m:oMathPara>
                  </a14:m>
                  <a:endParaRPr kumimoji="1" lang="ja-JP" altLang="en-US" sz="28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052" y="3481850"/>
                  <a:ext cx="1346951" cy="49098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9367545" y="3218985"/>
                  <a:ext cx="1346951" cy="490981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28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7545" y="3218985"/>
                  <a:ext cx="1346951" cy="49098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テキスト ボックス 55"/>
            <p:cNvSpPr txBox="1"/>
            <p:nvPr/>
          </p:nvSpPr>
          <p:spPr>
            <a:xfrm>
              <a:off x="7995651" y="3368960"/>
              <a:ext cx="369165" cy="34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endParaRPr kumimoji="1"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123784" y="3163840"/>
              <a:ext cx="1107493" cy="34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tri CP</a:t>
              </a:r>
              <a:endParaRPr kumimoji="1"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41974" y="2160941"/>
              <a:ext cx="4473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Phase diagram when quark mass = 0</a:t>
              </a:r>
              <a:endPara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208558" y="4196078"/>
              <a:ext cx="2010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Hadronic phase</a:t>
              </a:r>
              <a:endPara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9079345" y="2572654"/>
              <a:ext cx="2010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Quark-gluon plasma phase</a:t>
              </a:r>
              <a:endPara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662697" y="5315790"/>
            <a:ext cx="8078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a CP, the mode corresponding to the fluctuation of the order parameter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becomes gapless and long lived (</a:t>
            </a:r>
            <a:r>
              <a:rPr lang="en-US" altLang="ja-JP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soft mode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).</a:t>
            </a:r>
            <a:endParaRPr lang="ja-JP" altLang="en-US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91617" y="1333501"/>
                <a:ext cx="10700658" cy="668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𝑓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</m:t>
                    </m:r>
                  </m:oMath>
                </a14:m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case, O(4) critical line is considered to appear in the phase diagram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of</a:t>
                </a:r>
              </a:p>
              <a:p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quarks 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and gluons (QCD phase diagram).</a:t>
                </a:r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7" y="1333501"/>
                <a:ext cx="10700658" cy="668581"/>
              </a:xfrm>
              <a:prstGeom prst="rect">
                <a:avLst/>
              </a:prstGeom>
              <a:blipFill rotWithShape="0">
                <a:blip r:embed="rId7"/>
                <a:stretch>
                  <a:fillRect l="-456" t="-1835" b="-146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1059983" y="275999"/>
            <a:ext cx="957552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QCD phase diagram with nonzero quark masses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25" y="988955"/>
            <a:ext cx="6142017" cy="3480130"/>
          </a:xfrm>
          <a:prstGeom prst="rect">
            <a:avLst/>
          </a:prstGeom>
        </p:spPr>
      </p:pic>
      <p:sp>
        <p:nvSpPr>
          <p:cNvPr id="5" name="CustomShape 3"/>
          <p:cNvSpPr/>
          <p:nvPr/>
        </p:nvSpPr>
        <p:spPr>
          <a:xfrm>
            <a:off x="5723867" y="988955"/>
            <a:ext cx="3763398" cy="3988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/>
                <a:ea typeface="メイリオ"/>
              </a:rPr>
              <a:t>K. Fukushima, T. Hatsuda, RPP74 (2011)</a:t>
            </a:r>
            <a:endParaRPr sz="11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057505" y="1595744"/>
                <a:ext cx="1429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𝝈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∼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𝟎</m:t>
                      </m:r>
                    </m:oMath>
                  </m:oMathPara>
                </a14:m>
                <a:endParaRPr kumimoji="1" lang="ja-JP" altLang="en-US" sz="32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05" y="1595744"/>
                <a:ext cx="142976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618673" y="3181101"/>
                <a:ext cx="19655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𝝈</m:t>
                      </m:r>
                      <m:r>
                        <a:rPr kumimoji="1" lang="en-US" altLang="ja-JP" sz="32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≠</m:t>
                      </m:r>
                      <m:r>
                        <a:rPr kumimoji="1" lang="en-US" altLang="ja-JP" sz="32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𝟎</m:t>
                      </m:r>
                    </m:oMath>
                  </m:oMathPara>
                </a14:m>
                <a:endParaRPr kumimoji="1" lang="ja-JP" altLang="en-US" sz="3200" b="1" dirty="0" smtClean="0">
                  <a:solidFill>
                    <a:schemeClr val="accent4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673" y="3181101"/>
                <a:ext cx="196557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162310" y="5102746"/>
            <a:ext cx="1202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O(4) critical line does not appear. There is first order phase boundary as the remnant of the case</a:t>
            </a: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 zero quark mass and a CP appears at the endpoint of the boundary, which is called the </a:t>
            </a:r>
            <a:r>
              <a:rPr lang="en-US" altLang="ja-JP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QCD CP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3503968" y="1754807"/>
            <a:ext cx="907608" cy="69386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2310" y="4633245"/>
            <a:ext cx="1202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 chiral symmetry is broken explicitly and the nature of the phase transition becomes complex</a:t>
            </a:r>
            <a:r>
              <a:rPr lang="en-US" altLang="ja-JP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en-US" altLang="ja-JP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2310" y="5895302"/>
            <a:ext cx="1009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nature of the soft mode at the QCD CP is nontrivial in contrast to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case of zero quark mass.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216872" y="1516690"/>
            <a:ext cx="367372" cy="120347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2299302" y="2043603"/>
            <a:ext cx="167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Crossover</a:t>
            </a:r>
            <a:endParaRPr kumimoji="1" lang="ja-JP" altLang="en-US" sz="20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4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4"/>
          <p:cNvSpPr/>
          <p:nvPr/>
        </p:nvSpPr>
        <p:spPr>
          <a:xfrm>
            <a:off x="1987269" y="294461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rgbClr val="5B9BD5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Soft mode at nonzero quark mass</a:t>
            </a:r>
            <a:endParaRPr sz="2000" dirty="0">
              <a:solidFill>
                <a:srgbClr val="5B9BD5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8354" y="1908763"/>
            <a:ext cx="608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Prediction of soft mode in previous researches: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91101" y="1898404"/>
            <a:ext cx="3465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Hydrodynamical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14379" y="1002204"/>
                <a:ext cx="10160539" cy="67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solidFill>
                      <a:srgbClr val="70AD47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nature of soft mode will be different from that in zero quark mass</a:t>
                </a:r>
              </a:p>
              <a:p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because sigma channel couples to density fluctuations 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メイリオ" panose="020B0604030504040204" pitchFamily="50" charset="-128"/>
                              </a:rPr>
                              <m:t>𝜓</m:t>
                            </m:r>
                          </m:e>
                        </m:acc>
                        <m:r>
                          <a:rPr lang="en-US" altLang="ja-JP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𝜓</m:t>
                        </m:r>
                        <m:acc>
                          <m:accPr>
                            <m:chr m:val="̅"/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/>
                                <a:ea typeface="メイリオ" panose="020B0604030504040204" pitchFamily="50" charset="-128"/>
                              </a:rPr>
                              <m:t>𝜓</m:t>
                            </m:r>
                          </m:e>
                        </m:acc>
                        <m:sSup>
                          <m:sSup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メイリオ" panose="020B0604030504040204" pitchFamily="50" charset="-128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メイリオ" panose="020B0604030504040204" pitchFamily="50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𝜓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≠0</m:t>
                    </m:r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).</a:t>
                </a:r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79" y="1002204"/>
                <a:ext cx="10160539" cy="679353"/>
              </a:xfrm>
              <a:prstGeom prst="rect">
                <a:avLst/>
              </a:prstGeom>
              <a:blipFill rotWithShape="0">
                <a:blip r:embed="rId3"/>
                <a:stretch>
                  <a:fillRect l="-480" t="-3571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テキスト ボックス 69"/>
          <p:cNvSpPr txBox="1"/>
          <p:nvPr/>
        </p:nvSpPr>
        <p:spPr>
          <a:xfrm>
            <a:off x="687427" y="3538008"/>
            <a:ext cx="623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These modes are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nterpreted as particle-hole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excitation modes and their dispersion relations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have supports in the space-like momentum region.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0864" y="4666088"/>
            <a:ext cx="625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lang="en-US" altLang="ja-JP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sigma </a:t>
            </a:r>
            <a:r>
              <a:rPr lang="en-US" altLang="ja-JP" dirty="0" err="1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lang="en-US" altLang="ja-JP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mode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is considered not to be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soft mode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 contrast to the case of chiral limit.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394115" y="3211798"/>
            <a:ext cx="263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Dispersion relation of</a:t>
            </a:r>
          </a:p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hydrodynamical modes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431125" y="5646276"/>
            <a:ext cx="272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Dispersion relation of</a:t>
            </a: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igma </a:t>
            </a:r>
            <a:r>
              <a:rPr kumimoji="1"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modes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CustomShape 3"/>
          <p:cNvSpPr/>
          <p:nvPr/>
        </p:nvSpPr>
        <p:spPr>
          <a:xfrm>
            <a:off x="1873881" y="2630156"/>
            <a:ext cx="3925888" cy="304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/>
                <a:ea typeface="メイリオ"/>
              </a:rPr>
              <a:t>D. T. Son, M. A. Stephanov, PRD70 (2004)</a:t>
            </a:r>
            <a:endParaRPr sz="11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27" name="CustomShape 3"/>
          <p:cNvSpPr/>
          <p:nvPr/>
        </p:nvSpPr>
        <p:spPr>
          <a:xfrm>
            <a:off x="1864201" y="2345456"/>
            <a:ext cx="3176616" cy="3688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/>
                <a:ea typeface="メイリオ"/>
              </a:rPr>
              <a:t>H. Fujii, M. Ohtani, PRD70 (2004)</a:t>
            </a:r>
            <a:endParaRPr sz="11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28" name="CustomShape 3"/>
          <p:cNvSpPr/>
          <p:nvPr/>
        </p:nvSpPr>
        <p:spPr>
          <a:xfrm>
            <a:off x="1883295" y="2898208"/>
            <a:ext cx="3040044" cy="3486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/>
                <a:ea typeface="メイリオ"/>
              </a:rPr>
              <a:t>Y. Hatta, T. Ikeda, PRD67 (2003)</a:t>
            </a:r>
            <a:endParaRPr sz="11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33956" y="2330607"/>
            <a:ext cx="2791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TDGL and RPA for NJL model</a:t>
            </a:r>
            <a:endParaRPr lang="ja-JP" altLang="en-US" sz="1400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49196" y="2625481"/>
            <a:ext cx="2331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Langevin</a:t>
            </a:r>
            <a:r>
              <a:rPr lang="en-US" altLang="ja-JP" sz="1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equation</a:t>
            </a:r>
            <a:endParaRPr lang="ja-JP" altLang="en-US" sz="1400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37003" y="2911211"/>
            <a:ext cx="2344179" cy="31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QCD effective potential</a:t>
            </a:r>
            <a:endParaRPr lang="ja-JP" altLang="en-US" sz="1400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9149823" y="4163848"/>
            <a:ext cx="2877764" cy="1320159"/>
            <a:chOff x="8765633" y="4538245"/>
            <a:chExt cx="2877764" cy="1320159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8765633" y="4538245"/>
              <a:ext cx="2877764" cy="1309031"/>
              <a:chOff x="7992344" y="2508035"/>
              <a:chExt cx="3231837" cy="1470091"/>
            </a:xfrm>
          </p:grpSpPr>
          <p:cxnSp>
            <p:nvCxnSpPr>
              <p:cNvPr id="18" name="直線矢印コネクタ 17"/>
              <p:cNvCxnSpPr/>
              <p:nvPr/>
            </p:nvCxnSpPr>
            <p:spPr>
              <a:xfrm flipV="1">
                <a:off x="8549640" y="2508035"/>
                <a:ext cx="0" cy="14580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 flipV="1">
                <a:off x="8549640" y="3966106"/>
                <a:ext cx="2195969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7992344" y="2508035"/>
                    <a:ext cx="631827" cy="369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ja-JP" alt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𝜔</m:t>
                          </m:r>
                        </m:oMath>
                      </m:oMathPara>
                    </a14:m>
                    <a:endParaRPr lang="ja-JP" altLang="en-US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9" name="テキスト ボックス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2344" y="2508035"/>
                    <a:ext cx="631827" cy="36939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テキスト ボックス 20"/>
                  <p:cNvSpPr txBox="1"/>
                  <p:nvPr/>
                </p:nvSpPr>
                <p:spPr>
                  <a:xfrm>
                    <a:off x="10592355" y="3608794"/>
                    <a:ext cx="631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ja-JP" altLang="en-US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1" name="テキスト ボックス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2355" y="3608794"/>
                    <a:ext cx="631826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t="-29630" r="-30435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直線コネクタ 21"/>
              <p:cNvCxnSpPr/>
              <p:nvPr/>
            </p:nvCxnSpPr>
            <p:spPr>
              <a:xfrm flipV="1">
                <a:off x="8549640" y="2848229"/>
                <a:ext cx="1862721" cy="1117876"/>
              </a:xfrm>
              <a:prstGeom prst="line">
                <a:avLst/>
              </a:prstGeom>
              <a:ln w="2222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フリーフォーム 22"/>
              <p:cNvSpPr/>
              <p:nvPr/>
            </p:nvSpPr>
            <p:spPr>
              <a:xfrm>
                <a:off x="8544232" y="2861187"/>
                <a:ext cx="1779639" cy="737419"/>
              </a:xfrm>
              <a:custGeom>
                <a:avLst/>
                <a:gdLst>
                  <a:gd name="connsiteX0" fmla="*/ 0 w 1779639"/>
                  <a:gd name="connsiteY0" fmla="*/ 737419 h 737419"/>
                  <a:gd name="connsiteX1" fmla="*/ 599768 w 1779639"/>
                  <a:gd name="connsiteY1" fmla="*/ 570271 h 737419"/>
                  <a:gd name="connsiteX2" fmla="*/ 1779639 w 1779639"/>
                  <a:gd name="connsiteY2" fmla="*/ 0 h 737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9639" h="737419">
                    <a:moveTo>
                      <a:pt x="0" y="737419"/>
                    </a:moveTo>
                    <a:cubicBezTo>
                      <a:pt x="151581" y="715296"/>
                      <a:pt x="303162" y="693174"/>
                      <a:pt x="599768" y="570271"/>
                    </a:cubicBezTo>
                    <a:cubicBezTo>
                      <a:pt x="896374" y="447368"/>
                      <a:pt x="1338006" y="223684"/>
                      <a:pt x="1779639" y="0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フリーフォーム 3"/>
            <p:cNvSpPr/>
            <p:nvPr/>
          </p:nvSpPr>
          <p:spPr>
            <a:xfrm>
              <a:off x="9251720" y="4742836"/>
              <a:ext cx="1828800" cy="1115568"/>
            </a:xfrm>
            <a:custGeom>
              <a:avLst/>
              <a:gdLst>
                <a:gd name="connsiteX0" fmla="*/ 0 w 1828800"/>
                <a:gd name="connsiteY0" fmla="*/ 1106424 h 1106424"/>
                <a:gd name="connsiteX1" fmla="*/ 1828800 w 1828800"/>
                <a:gd name="connsiteY1" fmla="*/ 0 h 1106424"/>
                <a:gd name="connsiteX2" fmla="*/ 18288 w 1828800"/>
                <a:gd name="connsiteY2" fmla="*/ 0 h 1106424"/>
                <a:gd name="connsiteX3" fmla="*/ 0 w 1828800"/>
                <a:gd name="connsiteY3" fmla="*/ 1106424 h 1106424"/>
                <a:gd name="connsiteX0" fmla="*/ 0 w 1828800"/>
                <a:gd name="connsiteY0" fmla="*/ 1115568 h 1115568"/>
                <a:gd name="connsiteX1" fmla="*/ 1828800 w 1828800"/>
                <a:gd name="connsiteY1" fmla="*/ 0 h 1115568"/>
                <a:gd name="connsiteX2" fmla="*/ 18288 w 1828800"/>
                <a:gd name="connsiteY2" fmla="*/ 0 h 1115568"/>
                <a:gd name="connsiteX3" fmla="*/ 0 w 1828800"/>
                <a:gd name="connsiteY3" fmla="*/ 1115568 h 111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15568">
                  <a:moveTo>
                    <a:pt x="0" y="1115568"/>
                  </a:moveTo>
                  <a:lnTo>
                    <a:pt x="1828800" y="0"/>
                  </a:lnTo>
                  <a:lnTo>
                    <a:pt x="18288" y="0"/>
                  </a:lnTo>
                  <a:lnTo>
                    <a:pt x="0" y="1115568"/>
                  </a:lnTo>
                  <a:close/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 rot="19512430" flipH="1" flipV="1">
              <a:off x="10376069" y="5219415"/>
              <a:ext cx="45719" cy="469483"/>
            </a:xfrm>
            <a:custGeom>
              <a:avLst/>
              <a:gdLst>
                <a:gd name="connsiteX0" fmla="*/ 0 w 1952625"/>
                <a:gd name="connsiteY0" fmla="*/ 213961 h 213961"/>
                <a:gd name="connsiteX1" fmla="*/ 962025 w 1952625"/>
                <a:gd name="connsiteY1" fmla="*/ 13936 h 213961"/>
                <a:gd name="connsiteX2" fmla="*/ 1952625 w 1952625"/>
                <a:gd name="connsiteY2" fmla="*/ 32986 h 213961"/>
                <a:gd name="connsiteX0" fmla="*/ 0 w 1980232"/>
                <a:gd name="connsiteY0" fmla="*/ 247216 h 247216"/>
                <a:gd name="connsiteX1" fmla="*/ 962025 w 1980232"/>
                <a:gd name="connsiteY1" fmla="*/ 47191 h 247216"/>
                <a:gd name="connsiteX2" fmla="*/ 1980231 w 1980232"/>
                <a:gd name="connsiteY2" fmla="*/ 8595 h 2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232" h="247216">
                  <a:moveTo>
                    <a:pt x="0" y="247216"/>
                  </a:moveTo>
                  <a:cubicBezTo>
                    <a:pt x="318293" y="162285"/>
                    <a:pt x="636587" y="77354"/>
                    <a:pt x="962025" y="47191"/>
                  </a:cubicBezTo>
                  <a:cubicBezTo>
                    <a:pt x="1287463" y="17028"/>
                    <a:pt x="1647650" y="-16012"/>
                    <a:pt x="1980231" y="8595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0115899" y="5575426"/>
                  <a:ext cx="952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  <m:r>
                          <a:rPr lang="en-US" altLang="ja-JP" sz="1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&gt;</m:t>
                        </m:r>
                        <m:r>
                          <a:rPr lang="en-US" altLang="ja-JP" sz="1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altLang="ja-JP" sz="1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sz="1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𝑝</m:t>
                            </m:r>
                          </m:e>
                        </m:acc>
                        <m:r>
                          <a:rPr lang="en-US" altLang="ja-JP" sz="1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|</m:t>
                        </m:r>
                      </m:oMath>
                    </m:oMathPara>
                  </a14:m>
                  <a:endParaRPr lang="ja-JP" altLang="en-US" sz="1200" dirty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5899" y="5575426"/>
                  <a:ext cx="95202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348" b="-21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グループ化 6"/>
          <p:cNvGrpSpPr/>
          <p:nvPr/>
        </p:nvGrpSpPr>
        <p:grpSpPr>
          <a:xfrm>
            <a:off x="9060514" y="1729333"/>
            <a:ext cx="3199239" cy="1356471"/>
            <a:chOff x="8713334" y="1417564"/>
            <a:chExt cx="3199239" cy="1356471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8713334" y="1417564"/>
              <a:ext cx="3199239" cy="1356471"/>
              <a:chOff x="8014168" y="4192563"/>
              <a:chExt cx="3494942" cy="1481851"/>
            </a:xfrm>
          </p:grpSpPr>
          <p:cxnSp>
            <p:nvCxnSpPr>
              <p:cNvPr id="76" name="直線コネクタ 75"/>
              <p:cNvCxnSpPr/>
              <p:nvPr/>
            </p:nvCxnSpPr>
            <p:spPr>
              <a:xfrm flipV="1">
                <a:off x="8547608" y="4538564"/>
                <a:ext cx="1862721" cy="1117876"/>
              </a:xfrm>
              <a:prstGeom prst="line">
                <a:avLst/>
              </a:prstGeom>
              <a:ln w="2222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フリーフォーム 76"/>
              <p:cNvSpPr/>
              <p:nvPr/>
            </p:nvSpPr>
            <p:spPr>
              <a:xfrm>
                <a:off x="8567697" y="4716684"/>
                <a:ext cx="2141316" cy="933925"/>
              </a:xfrm>
              <a:custGeom>
                <a:avLst/>
                <a:gdLst>
                  <a:gd name="connsiteX0" fmla="*/ 0 w 2141316"/>
                  <a:gd name="connsiteY0" fmla="*/ 937549 h 937549"/>
                  <a:gd name="connsiteX1" fmla="*/ 665544 w 2141316"/>
                  <a:gd name="connsiteY1" fmla="*/ 665544 h 937549"/>
                  <a:gd name="connsiteX2" fmla="*/ 1163255 w 2141316"/>
                  <a:gd name="connsiteY2" fmla="*/ 381964 h 937549"/>
                  <a:gd name="connsiteX3" fmla="*/ 1759351 w 2141316"/>
                  <a:gd name="connsiteY3" fmla="*/ 0 h 937549"/>
                  <a:gd name="connsiteX4" fmla="*/ 2141316 w 2141316"/>
                  <a:gd name="connsiteY4" fmla="*/ 318303 h 937549"/>
                  <a:gd name="connsiteX5" fmla="*/ 1643605 w 2141316"/>
                  <a:gd name="connsiteY5" fmla="*/ 625032 h 937549"/>
                  <a:gd name="connsiteX6" fmla="*/ 1255853 w 2141316"/>
                  <a:gd name="connsiteY6" fmla="*/ 833377 h 937549"/>
                  <a:gd name="connsiteX7" fmla="*/ 1018572 w 2141316"/>
                  <a:gd name="connsiteY7" fmla="*/ 925974 h 937549"/>
                  <a:gd name="connsiteX8" fmla="*/ 0 w 2141316"/>
                  <a:gd name="connsiteY8" fmla="*/ 937549 h 937549"/>
                  <a:gd name="connsiteX0" fmla="*/ 0 w 2141316"/>
                  <a:gd name="connsiteY0" fmla="*/ 937549 h 937549"/>
                  <a:gd name="connsiteX1" fmla="*/ 665544 w 2141316"/>
                  <a:gd name="connsiteY1" fmla="*/ 665544 h 937549"/>
                  <a:gd name="connsiteX2" fmla="*/ 1163255 w 2141316"/>
                  <a:gd name="connsiteY2" fmla="*/ 381964 h 937549"/>
                  <a:gd name="connsiteX3" fmla="*/ 1759351 w 2141316"/>
                  <a:gd name="connsiteY3" fmla="*/ 0 h 937549"/>
                  <a:gd name="connsiteX4" fmla="*/ 2141316 w 2141316"/>
                  <a:gd name="connsiteY4" fmla="*/ 318303 h 937549"/>
                  <a:gd name="connsiteX5" fmla="*/ 1659507 w 2141316"/>
                  <a:gd name="connsiteY5" fmla="*/ 640934 h 937549"/>
                  <a:gd name="connsiteX6" fmla="*/ 1255853 w 2141316"/>
                  <a:gd name="connsiteY6" fmla="*/ 833377 h 937549"/>
                  <a:gd name="connsiteX7" fmla="*/ 1018572 w 2141316"/>
                  <a:gd name="connsiteY7" fmla="*/ 925974 h 937549"/>
                  <a:gd name="connsiteX8" fmla="*/ 0 w 2141316"/>
                  <a:gd name="connsiteY8" fmla="*/ 937549 h 937549"/>
                  <a:gd name="connsiteX0" fmla="*/ 0 w 2141316"/>
                  <a:gd name="connsiteY0" fmla="*/ 937549 h 937549"/>
                  <a:gd name="connsiteX1" fmla="*/ 653617 w 2141316"/>
                  <a:gd name="connsiteY1" fmla="*/ 653617 h 937549"/>
                  <a:gd name="connsiteX2" fmla="*/ 1163255 w 2141316"/>
                  <a:gd name="connsiteY2" fmla="*/ 381964 h 937549"/>
                  <a:gd name="connsiteX3" fmla="*/ 1759351 w 2141316"/>
                  <a:gd name="connsiteY3" fmla="*/ 0 h 937549"/>
                  <a:gd name="connsiteX4" fmla="*/ 2141316 w 2141316"/>
                  <a:gd name="connsiteY4" fmla="*/ 318303 h 937549"/>
                  <a:gd name="connsiteX5" fmla="*/ 1659507 w 2141316"/>
                  <a:gd name="connsiteY5" fmla="*/ 640934 h 937549"/>
                  <a:gd name="connsiteX6" fmla="*/ 1255853 w 2141316"/>
                  <a:gd name="connsiteY6" fmla="*/ 833377 h 937549"/>
                  <a:gd name="connsiteX7" fmla="*/ 1018572 w 2141316"/>
                  <a:gd name="connsiteY7" fmla="*/ 925974 h 937549"/>
                  <a:gd name="connsiteX8" fmla="*/ 0 w 2141316"/>
                  <a:gd name="connsiteY8" fmla="*/ 937549 h 937549"/>
                  <a:gd name="connsiteX0" fmla="*/ 0 w 2141316"/>
                  <a:gd name="connsiteY0" fmla="*/ 933573 h 933573"/>
                  <a:gd name="connsiteX1" fmla="*/ 653617 w 2141316"/>
                  <a:gd name="connsiteY1" fmla="*/ 653617 h 933573"/>
                  <a:gd name="connsiteX2" fmla="*/ 1163255 w 2141316"/>
                  <a:gd name="connsiteY2" fmla="*/ 381964 h 933573"/>
                  <a:gd name="connsiteX3" fmla="*/ 1759351 w 2141316"/>
                  <a:gd name="connsiteY3" fmla="*/ 0 h 933573"/>
                  <a:gd name="connsiteX4" fmla="*/ 2141316 w 2141316"/>
                  <a:gd name="connsiteY4" fmla="*/ 318303 h 933573"/>
                  <a:gd name="connsiteX5" fmla="*/ 1659507 w 2141316"/>
                  <a:gd name="connsiteY5" fmla="*/ 640934 h 933573"/>
                  <a:gd name="connsiteX6" fmla="*/ 1255853 w 2141316"/>
                  <a:gd name="connsiteY6" fmla="*/ 833377 h 933573"/>
                  <a:gd name="connsiteX7" fmla="*/ 1018572 w 2141316"/>
                  <a:gd name="connsiteY7" fmla="*/ 925974 h 933573"/>
                  <a:gd name="connsiteX8" fmla="*/ 0 w 2141316"/>
                  <a:gd name="connsiteY8" fmla="*/ 933573 h 933573"/>
                  <a:gd name="connsiteX0" fmla="*/ 0 w 2141316"/>
                  <a:gd name="connsiteY0" fmla="*/ 933573 h 933925"/>
                  <a:gd name="connsiteX1" fmla="*/ 653617 w 2141316"/>
                  <a:gd name="connsiteY1" fmla="*/ 653617 h 933925"/>
                  <a:gd name="connsiteX2" fmla="*/ 1163255 w 2141316"/>
                  <a:gd name="connsiteY2" fmla="*/ 381964 h 933925"/>
                  <a:gd name="connsiteX3" fmla="*/ 1759351 w 2141316"/>
                  <a:gd name="connsiteY3" fmla="*/ 0 h 933925"/>
                  <a:gd name="connsiteX4" fmla="*/ 2141316 w 2141316"/>
                  <a:gd name="connsiteY4" fmla="*/ 318303 h 933925"/>
                  <a:gd name="connsiteX5" fmla="*/ 1659507 w 2141316"/>
                  <a:gd name="connsiteY5" fmla="*/ 640934 h 933925"/>
                  <a:gd name="connsiteX6" fmla="*/ 1255853 w 2141316"/>
                  <a:gd name="connsiteY6" fmla="*/ 833377 h 933925"/>
                  <a:gd name="connsiteX7" fmla="*/ 1026523 w 2141316"/>
                  <a:gd name="connsiteY7" fmla="*/ 933925 h 933925"/>
                  <a:gd name="connsiteX8" fmla="*/ 0 w 2141316"/>
                  <a:gd name="connsiteY8" fmla="*/ 933573 h 933925"/>
                  <a:gd name="connsiteX0" fmla="*/ 0 w 2141316"/>
                  <a:gd name="connsiteY0" fmla="*/ 933573 h 933925"/>
                  <a:gd name="connsiteX1" fmla="*/ 653617 w 2141316"/>
                  <a:gd name="connsiteY1" fmla="*/ 653617 h 933925"/>
                  <a:gd name="connsiteX2" fmla="*/ 1163255 w 2141316"/>
                  <a:gd name="connsiteY2" fmla="*/ 381964 h 933925"/>
                  <a:gd name="connsiteX3" fmla="*/ 1759351 w 2141316"/>
                  <a:gd name="connsiteY3" fmla="*/ 0 h 933925"/>
                  <a:gd name="connsiteX4" fmla="*/ 2141316 w 2141316"/>
                  <a:gd name="connsiteY4" fmla="*/ 322279 h 933925"/>
                  <a:gd name="connsiteX5" fmla="*/ 1659507 w 2141316"/>
                  <a:gd name="connsiteY5" fmla="*/ 640934 h 933925"/>
                  <a:gd name="connsiteX6" fmla="*/ 1255853 w 2141316"/>
                  <a:gd name="connsiteY6" fmla="*/ 833377 h 933925"/>
                  <a:gd name="connsiteX7" fmla="*/ 1026523 w 2141316"/>
                  <a:gd name="connsiteY7" fmla="*/ 933925 h 933925"/>
                  <a:gd name="connsiteX8" fmla="*/ 0 w 2141316"/>
                  <a:gd name="connsiteY8" fmla="*/ 933573 h 933925"/>
                  <a:gd name="connsiteX0" fmla="*/ 0 w 2141316"/>
                  <a:gd name="connsiteY0" fmla="*/ 933573 h 933925"/>
                  <a:gd name="connsiteX1" fmla="*/ 653617 w 2141316"/>
                  <a:gd name="connsiteY1" fmla="*/ 653617 h 933925"/>
                  <a:gd name="connsiteX2" fmla="*/ 1163255 w 2141316"/>
                  <a:gd name="connsiteY2" fmla="*/ 381964 h 933925"/>
                  <a:gd name="connsiteX3" fmla="*/ 1759351 w 2141316"/>
                  <a:gd name="connsiteY3" fmla="*/ 0 h 933925"/>
                  <a:gd name="connsiteX4" fmla="*/ 2141316 w 2141316"/>
                  <a:gd name="connsiteY4" fmla="*/ 322279 h 933925"/>
                  <a:gd name="connsiteX5" fmla="*/ 1659507 w 2141316"/>
                  <a:gd name="connsiteY5" fmla="*/ 640934 h 933925"/>
                  <a:gd name="connsiteX6" fmla="*/ 1255853 w 2141316"/>
                  <a:gd name="connsiteY6" fmla="*/ 833377 h 933925"/>
                  <a:gd name="connsiteX7" fmla="*/ 1026523 w 2141316"/>
                  <a:gd name="connsiteY7" fmla="*/ 933925 h 933925"/>
                  <a:gd name="connsiteX8" fmla="*/ 0 w 2141316"/>
                  <a:gd name="connsiteY8" fmla="*/ 933573 h 933925"/>
                  <a:gd name="connsiteX0" fmla="*/ 0 w 2141316"/>
                  <a:gd name="connsiteY0" fmla="*/ 933573 h 933925"/>
                  <a:gd name="connsiteX1" fmla="*/ 653617 w 2141316"/>
                  <a:gd name="connsiteY1" fmla="*/ 653617 h 933925"/>
                  <a:gd name="connsiteX2" fmla="*/ 1163255 w 2141316"/>
                  <a:gd name="connsiteY2" fmla="*/ 381964 h 933925"/>
                  <a:gd name="connsiteX3" fmla="*/ 1759351 w 2141316"/>
                  <a:gd name="connsiteY3" fmla="*/ 0 h 933925"/>
                  <a:gd name="connsiteX4" fmla="*/ 2141316 w 2141316"/>
                  <a:gd name="connsiteY4" fmla="*/ 322279 h 933925"/>
                  <a:gd name="connsiteX5" fmla="*/ 1659507 w 2141316"/>
                  <a:gd name="connsiteY5" fmla="*/ 640934 h 933925"/>
                  <a:gd name="connsiteX6" fmla="*/ 1255853 w 2141316"/>
                  <a:gd name="connsiteY6" fmla="*/ 833377 h 933925"/>
                  <a:gd name="connsiteX7" fmla="*/ 1026523 w 2141316"/>
                  <a:gd name="connsiteY7" fmla="*/ 933925 h 933925"/>
                  <a:gd name="connsiteX8" fmla="*/ 0 w 2141316"/>
                  <a:gd name="connsiteY8" fmla="*/ 933573 h 933925"/>
                  <a:gd name="connsiteX0" fmla="*/ 0 w 2141316"/>
                  <a:gd name="connsiteY0" fmla="*/ 933573 h 933925"/>
                  <a:gd name="connsiteX1" fmla="*/ 653617 w 2141316"/>
                  <a:gd name="connsiteY1" fmla="*/ 653617 h 933925"/>
                  <a:gd name="connsiteX2" fmla="*/ 1163255 w 2141316"/>
                  <a:gd name="connsiteY2" fmla="*/ 381964 h 933925"/>
                  <a:gd name="connsiteX3" fmla="*/ 1759351 w 2141316"/>
                  <a:gd name="connsiteY3" fmla="*/ 0 h 933925"/>
                  <a:gd name="connsiteX4" fmla="*/ 2141316 w 2141316"/>
                  <a:gd name="connsiteY4" fmla="*/ 322279 h 933925"/>
                  <a:gd name="connsiteX5" fmla="*/ 1659507 w 2141316"/>
                  <a:gd name="connsiteY5" fmla="*/ 640934 h 933925"/>
                  <a:gd name="connsiteX6" fmla="*/ 1255853 w 2141316"/>
                  <a:gd name="connsiteY6" fmla="*/ 833377 h 933925"/>
                  <a:gd name="connsiteX7" fmla="*/ 1026523 w 2141316"/>
                  <a:gd name="connsiteY7" fmla="*/ 933925 h 933925"/>
                  <a:gd name="connsiteX8" fmla="*/ 0 w 2141316"/>
                  <a:gd name="connsiteY8" fmla="*/ 933573 h 93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1316" h="933925">
                    <a:moveTo>
                      <a:pt x="0" y="933573"/>
                    </a:moveTo>
                    <a:lnTo>
                      <a:pt x="653617" y="653617"/>
                    </a:lnTo>
                    <a:cubicBezTo>
                      <a:pt x="863254" y="555115"/>
                      <a:pt x="993376" y="472515"/>
                      <a:pt x="1163255" y="381964"/>
                    </a:cubicBezTo>
                    <a:lnTo>
                      <a:pt x="1759351" y="0"/>
                    </a:lnTo>
                    <a:lnTo>
                      <a:pt x="2141316" y="322279"/>
                    </a:lnTo>
                    <a:lnTo>
                      <a:pt x="1659507" y="640934"/>
                    </a:lnTo>
                    <a:lnTo>
                      <a:pt x="1255853" y="833377"/>
                    </a:lnTo>
                    <a:lnTo>
                      <a:pt x="1026523" y="933925"/>
                    </a:lnTo>
                    <a:lnTo>
                      <a:pt x="0" y="933573"/>
                    </a:lnTo>
                    <a:close/>
                  </a:path>
                </a:pathLst>
              </a:custGeom>
              <a:solidFill>
                <a:schemeClr val="bg1">
                  <a:lumMod val="6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" name="直線矢印コネクタ 77"/>
              <p:cNvCxnSpPr/>
              <p:nvPr/>
            </p:nvCxnSpPr>
            <p:spPr>
              <a:xfrm flipV="1">
                <a:off x="8551583" y="4337864"/>
                <a:ext cx="0" cy="13025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矢印コネクタ 78"/>
              <p:cNvCxnSpPr/>
              <p:nvPr/>
            </p:nvCxnSpPr>
            <p:spPr>
              <a:xfrm flipV="1">
                <a:off x="8547608" y="5650634"/>
                <a:ext cx="2422142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テキスト ボックス 79"/>
                  <p:cNvSpPr txBox="1"/>
                  <p:nvPr/>
                </p:nvSpPr>
                <p:spPr>
                  <a:xfrm>
                    <a:off x="8014168" y="4192563"/>
                    <a:ext cx="631827" cy="369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ja-JP" alt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𝜔</m:t>
                          </m:r>
                        </m:oMath>
                      </m:oMathPara>
                    </a14:m>
                    <a:endParaRPr lang="ja-JP" altLang="en-US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9" name="テキスト ボックス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4168" y="4192563"/>
                    <a:ext cx="631827" cy="36939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テキスト ボックス 80"/>
                  <p:cNvSpPr txBox="1"/>
                  <p:nvPr/>
                </p:nvSpPr>
                <p:spPr>
                  <a:xfrm>
                    <a:off x="10877284" y="5305082"/>
                    <a:ext cx="631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ja-JP" altLang="en-US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81" name="テキスト ボックス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77284" y="5305082"/>
                    <a:ext cx="631826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t="-28571" r="-28421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フリーフォーム 81"/>
              <p:cNvSpPr/>
              <p:nvPr/>
            </p:nvSpPr>
            <p:spPr>
              <a:xfrm>
                <a:off x="8550543" y="4707733"/>
                <a:ext cx="1799037" cy="951824"/>
              </a:xfrm>
              <a:custGeom>
                <a:avLst/>
                <a:gdLst>
                  <a:gd name="connsiteX0" fmla="*/ 0 w 1700784"/>
                  <a:gd name="connsiteY0" fmla="*/ 960120 h 960120"/>
                  <a:gd name="connsiteX1" fmla="*/ 832104 w 1700784"/>
                  <a:gd name="connsiteY1" fmla="*/ 566928 h 960120"/>
                  <a:gd name="connsiteX2" fmla="*/ 1700784 w 1700784"/>
                  <a:gd name="connsiteY2" fmla="*/ 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0784" h="960120">
                    <a:moveTo>
                      <a:pt x="0" y="960120"/>
                    </a:moveTo>
                    <a:cubicBezTo>
                      <a:pt x="274320" y="843534"/>
                      <a:pt x="548640" y="726948"/>
                      <a:pt x="832104" y="566928"/>
                    </a:cubicBezTo>
                    <a:cubicBezTo>
                      <a:pt x="1115568" y="406908"/>
                      <a:pt x="1408176" y="203454"/>
                      <a:pt x="1700784" y="0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フリーフォーム 82"/>
              <p:cNvSpPr/>
              <p:nvPr/>
            </p:nvSpPr>
            <p:spPr>
              <a:xfrm>
                <a:off x="9572751" y="5003886"/>
                <a:ext cx="1176773" cy="643836"/>
              </a:xfrm>
              <a:custGeom>
                <a:avLst/>
                <a:gdLst>
                  <a:gd name="connsiteX0" fmla="*/ 0 w 1700784"/>
                  <a:gd name="connsiteY0" fmla="*/ 960120 h 960120"/>
                  <a:gd name="connsiteX1" fmla="*/ 832104 w 1700784"/>
                  <a:gd name="connsiteY1" fmla="*/ 566928 h 960120"/>
                  <a:gd name="connsiteX2" fmla="*/ 1700784 w 1700784"/>
                  <a:gd name="connsiteY2" fmla="*/ 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0784" h="960120">
                    <a:moveTo>
                      <a:pt x="0" y="960120"/>
                    </a:moveTo>
                    <a:cubicBezTo>
                      <a:pt x="274320" y="843534"/>
                      <a:pt x="548640" y="726948"/>
                      <a:pt x="832104" y="566928"/>
                    </a:cubicBezTo>
                    <a:cubicBezTo>
                      <a:pt x="1115568" y="406908"/>
                      <a:pt x="1408176" y="203454"/>
                      <a:pt x="1700784" y="0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フリーフォーム 34"/>
            <p:cNvSpPr/>
            <p:nvPr/>
          </p:nvSpPr>
          <p:spPr>
            <a:xfrm rot="17006305" flipH="1">
              <a:off x="10535786" y="1510875"/>
              <a:ext cx="45719" cy="486385"/>
            </a:xfrm>
            <a:custGeom>
              <a:avLst/>
              <a:gdLst>
                <a:gd name="connsiteX0" fmla="*/ 0 w 1952625"/>
                <a:gd name="connsiteY0" fmla="*/ 213961 h 213961"/>
                <a:gd name="connsiteX1" fmla="*/ 962025 w 1952625"/>
                <a:gd name="connsiteY1" fmla="*/ 13936 h 213961"/>
                <a:gd name="connsiteX2" fmla="*/ 1952625 w 1952625"/>
                <a:gd name="connsiteY2" fmla="*/ 32986 h 213961"/>
                <a:gd name="connsiteX0" fmla="*/ 0 w 1980232"/>
                <a:gd name="connsiteY0" fmla="*/ 247216 h 247216"/>
                <a:gd name="connsiteX1" fmla="*/ 962025 w 1980232"/>
                <a:gd name="connsiteY1" fmla="*/ 47191 h 247216"/>
                <a:gd name="connsiteX2" fmla="*/ 1980231 w 1980232"/>
                <a:gd name="connsiteY2" fmla="*/ 8595 h 2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232" h="247216">
                  <a:moveTo>
                    <a:pt x="0" y="247216"/>
                  </a:moveTo>
                  <a:cubicBezTo>
                    <a:pt x="318293" y="162285"/>
                    <a:pt x="636587" y="77354"/>
                    <a:pt x="962025" y="47191"/>
                  </a:cubicBezTo>
                  <a:cubicBezTo>
                    <a:pt x="1287463" y="17028"/>
                    <a:pt x="1647650" y="-16012"/>
                    <a:pt x="1980231" y="8595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9444893" y="1569891"/>
                  <a:ext cx="12530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  <m:r>
                          <a:rPr kumimoji="1" lang="en-US" altLang="ja-JP" sz="1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&lt;|</m:t>
                        </m:r>
                        <m:acc>
                          <m:accPr>
                            <m:chr m:val="⃗"/>
                            <m:ctrlPr>
                              <a:rPr kumimoji="1" lang="en-US" altLang="ja-JP" sz="1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kumimoji="1" lang="en-US" altLang="ja-JP" sz="1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𝑝</m:t>
                            </m:r>
                          </m:e>
                        </m:acc>
                        <m:r>
                          <a:rPr kumimoji="1" lang="en-US" altLang="ja-JP" sz="1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|</m:t>
                        </m:r>
                      </m:oMath>
                    </m:oMathPara>
                  </a14:m>
                  <a:endParaRPr kumimoji="1" lang="ja-JP" altLang="en-US" sz="1200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4893" y="1569891"/>
                  <a:ext cx="1253007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4444" b="-22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フリーフォーム 4"/>
            <p:cNvSpPr/>
            <p:nvPr/>
          </p:nvSpPr>
          <p:spPr>
            <a:xfrm>
              <a:off x="9230644" y="2077439"/>
              <a:ext cx="1809240" cy="660128"/>
            </a:xfrm>
            <a:custGeom>
              <a:avLst/>
              <a:gdLst>
                <a:gd name="connsiteX0" fmla="*/ 0 w 1809240"/>
                <a:gd name="connsiteY0" fmla="*/ 660128 h 660128"/>
                <a:gd name="connsiteX1" fmla="*/ 938849 w 1809240"/>
                <a:gd name="connsiteY1" fmla="*/ 498763 h 660128"/>
                <a:gd name="connsiteX2" fmla="*/ 1809240 w 1809240"/>
                <a:gd name="connsiteY2" fmla="*/ 0 h 66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240" h="660128">
                  <a:moveTo>
                    <a:pt x="0" y="660128"/>
                  </a:moveTo>
                  <a:cubicBezTo>
                    <a:pt x="318654" y="634456"/>
                    <a:pt x="637309" y="608784"/>
                    <a:pt x="938849" y="498763"/>
                  </a:cubicBezTo>
                  <a:cubicBezTo>
                    <a:pt x="1240389" y="388742"/>
                    <a:pt x="1524814" y="194371"/>
                    <a:pt x="180924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/>
            <p:cNvSpPr/>
            <p:nvPr/>
          </p:nvSpPr>
          <p:spPr>
            <a:xfrm>
              <a:off x="9224287" y="1493543"/>
              <a:ext cx="2039112" cy="1261872"/>
            </a:xfrm>
            <a:custGeom>
              <a:avLst/>
              <a:gdLst>
                <a:gd name="connsiteX0" fmla="*/ 0 w 2039112"/>
                <a:gd name="connsiteY0" fmla="*/ 1261872 h 1261872"/>
                <a:gd name="connsiteX1" fmla="*/ 2039112 w 2039112"/>
                <a:gd name="connsiteY1" fmla="*/ 0 h 1261872"/>
                <a:gd name="connsiteX2" fmla="*/ 2039112 w 2039112"/>
                <a:gd name="connsiteY2" fmla="*/ 1252728 h 1261872"/>
                <a:gd name="connsiteX3" fmla="*/ 0 w 2039112"/>
                <a:gd name="connsiteY3" fmla="*/ 1261872 h 126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112" h="1261872">
                  <a:moveTo>
                    <a:pt x="0" y="1261872"/>
                  </a:moveTo>
                  <a:lnTo>
                    <a:pt x="2039112" y="0"/>
                  </a:lnTo>
                  <a:lnTo>
                    <a:pt x="2039112" y="1252728"/>
                  </a:lnTo>
                  <a:lnTo>
                    <a:pt x="0" y="1261872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7496076" y="3392929"/>
            <a:ext cx="982188" cy="1005992"/>
            <a:chOff x="4627756" y="5498175"/>
            <a:chExt cx="982188" cy="1005992"/>
          </a:xfrm>
        </p:grpSpPr>
        <p:sp>
          <p:nvSpPr>
            <p:cNvPr id="9" name="円/楕円 8"/>
            <p:cNvSpPr/>
            <p:nvPr/>
          </p:nvSpPr>
          <p:spPr>
            <a:xfrm>
              <a:off x="4627756" y="5731727"/>
              <a:ext cx="803290" cy="772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946161" y="5765725"/>
              <a:ext cx="345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endParaRPr kumimoji="1"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264566" y="5498175"/>
              <a:ext cx="345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endParaRPr kumimoji="1" lang="ja-JP" altLang="en-US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V="1">
              <a:off x="5203547" y="5682841"/>
              <a:ext cx="235450" cy="1644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/>
          <p:cNvSpPr txBox="1"/>
          <p:nvPr/>
        </p:nvSpPr>
        <p:spPr>
          <a:xfrm>
            <a:off x="7334816" y="4387260"/>
            <a:ext cx="151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Fermi sphere</a:t>
            </a:r>
            <a:endParaRPr kumimoji="1" lang="ja-JP" altLang="en-US" sz="14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7204" y="5667937"/>
            <a:ext cx="764466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purpose is to investigate the nature of the soft mode </a:t>
            </a:r>
          </a:p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nonzero quark mass </a:t>
            </a:r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FRG.</a:t>
            </a:r>
            <a:endParaRPr kumimoji="1" lang="ja-JP" altLang="en-US" sz="2000" dirty="0" smtClean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4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1987269" y="36136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altLang="ja-JP" sz="2800" dirty="0" smtClean="0">
                <a:solidFill>
                  <a:srgbClr val="5B9BD5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Contents</a:t>
            </a:r>
            <a:endParaRPr sz="2000" dirty="0">
              <a:solidFill>
                <a:srgbClr val="5B9BD5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099" y="1997862"/>
            <a:ext cx="11060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Spectral function in functional renormalization group</a:t>
            </a:r>
          </a:p>
          <a:p>
            <a:endParaRPr lang="en-US" altLang="ja-JP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QCD phase diagram, QCD critical point and the soft mode</a:t>
            </a: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400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Our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odel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 procedure</a:t>
            </a:r>
          </a:p>
          <a:p>
            <a:endParaRPr lang="en-US" altLang="ja-JP" sz="2400" dirty="0">
              <a:solidFill>
                <a:srgbClr val="4472C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Result</a:t>
            </a:r>
            <a:endParaRPr lang="ja-JP" altLang="en-US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1013953" y="442093"/>
            <a:ext cx="9946064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Quark-meson model and Local potential approximation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S_{\Lambda}\left[\pbar,\psi,\phi=(\sigma, \vec{\pi})&#10;\right]&#10;=&amp;amp;&#10;\int_{0}^{\frac{1}{T}}d\tau&#10;\int d^{3}\vec{x}&#10;\left\lbrace&#10;\pbar&#10;\left(&#10;\slash{\partial}&#10;+g_{s}(\sigma+i\vec{\tau}\cdot\vec{\pi}\gamma_{5})&#10;-\mu \gamma_0&#10;\right)&#10;\psi&#10;+\frac{1}{2}(\partial_{\mu}\phi)^2&#10;+V_{\Lambda}(\phi^2)-c\sigma&#10;\right\rbrace &#10;\end{align*}&lt;/body&gt;&#10;  &lt;fcolor&gt;FF000000&lt;/fcolor&gt;&#10;  &lt;bcolor&gt;FFFFFFFF&lt;/bcolor&gt;&#10;  &lt;transparent&gt;True&lt;/transparent&gt;&#10;  &lt;resolution&gt;1800&lt;/resolution&gt;&#10;  &lt;imageh&gt;662&lt;/imageh&gt;&#10;  &lt;imagew&gt;10618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1" y="2194201"/>
            <a:ext cx="10432959" cy="65046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6703" y="1716388"/>
            <a:ext cx="663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n w="0"/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600" dirty="0">
                <a:ln w="0"/>
                <a:solidFill>
                  <a:srgbClr val="9BBB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 smtClean="0">
                <a:ln w="0"/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2-flavor quark-meson model (in imaginary-time formalism)</a:t>
            </a:r>
            <a:endParaRPr lang="ja-JP" altLang="en-US" sz="1600" dirty="0">
              <a:ln w="0"/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0674676" y="2700264"/>
            <a:ext cx="294485" cy="1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424673" y="2946940"/>
            <a:ext cx="3453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4472C4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Effect of the current quark mass</a:t>
            </a:r>
            <a:endParaRPr lang="ja-JP" altLang="en-US" sz="1600" dirty="0">
              <a:solidFill>
                <a:srgbClr val="4472C4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626832" y="1737568"/>
            <a:ext cx="4161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A5A5A5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D. U. </a:t>
            </a:r>
            <a:r>
              <a:rPr lang="en-US" altLang="ja-JP" sz="1400" dirty="0" err="1" smtClean="0">
                <a:solidFill>
                  <a:srgbClr val="A5A5A5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Jungnickel</a:t>
            </a:r>
            <a:r>
              <a:rPr lang="en-US" altLang="ja-JP" sz="1400" dirty="0" smtClean="0">
                <a:solidFill>
                  <a:srgbClr val="A5A5A5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C. Wetterich</a:t>
            </a:r>
            <a:r>
              <a:rPr lang="en-US" altLang="ja-JP" sz="1400" dirty="0">
                <a:solidFill>
                  <a:srgbClr val="A5A5A5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PRD53 (1996)</a:t>
            </a:r>
            <a:endParaRPr lang="ja-JP" altLang="en-US" sz="1400" dirty="0">
              <a:solidFill>
                <a:srgbClr val="A5A5A5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0248288" y="4881044"/>
            <a:ext cx="874644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84289" y="3495043"/>
            <a:ext cx="716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n w="0"/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dirty="0">
                <a:ln w="0"/>
                <a:solidFill>
                  <a:srgbClr val="9BBB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Our method is based on the following truncated EAA</a:t>
            </a:r>
          </a:p>
          <a:p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(local potential approximation (LPA) for meson part):</a:t>
            </a:r>
            <a:endParaRPr lang="ja-JP" altLang="en-US" dirty="0">
              <a:ln w="0"/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\Gamma_{k}\left[\pbar,\psi,\phi=(\sigma, \vec{\pi})&#10;\right]&#10;=&#10;\int_{0}^{\frac{1}{T}}d\tau&#10;\int d^{3}\vec{x}&#10;\left\lbrace&#10;\pbar&#10;\left(&#10;\slash{\partial}&#10;+g_{s}(\sigma+i\vec{\tau}\cdot\vec{\pi}\gamma_{5})&#10;-\mu \gamma_0&#10;\right)&#10;\psi&#10;+\frac{1}{2}&#10;(\partial_{\mu}\sigma)^{2}&#10;+\frac{1}{2}&#10;(\partial_{\mu}\pi^{a})^{2}&#10;+U_{k}(\phi^2)-c\sigma&#10;\right\rbrace &#10;\end{align*}&lt;/body&gt;&#10;  &lt;fcolor&gt;FF000000&lt;/fcolor&gt;&#10;  &lt;bcolor&gt;FFFFFFFF&lt;/bcolor&gt;&#10;  &lt;transparent&gt;True&lt;/transparent&gt;&#10;  &lt;resolution&gt;1800&lt;/resolution&gt;&#10;  &lt;imageh&gt;662&lt;/imageh&gt;&#10;  &lt;imagew&gt;11962&lt;/imagew&gt;&#10;  &lt;scale&gt;50&lt;/scale&gt;&#10;  &lt;cursor&gt;3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" y="4342452"/>
            <a:ext cx="11094827" cy="614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9879637" y="4958853"/>
                <a:ext cx="1839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dependence</a:t>
                </a:r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637" y="4958853"/>
                <a:ext cx="1839958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206591" y="1254129"/>
            <a:ext cx="900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n w="0"/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dirty="0">
                <a:ln w="0"/>
                <a:solidFill>
                  <a:srgbClr val="9BBB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n w="0"/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employ the 2-flavor quark-meson model as our chiral effective model.</a:t>
            </a:r>
            <a:endParaRPr lang="ja-JP" altLang="en-US" dirty="0">
              <a:ln w="0"/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71119" y="5422443"/>
                <a:ext cx="102757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lowest order of the derivative expansion</a:t>
                </a:r>
                <a:r>
                  <a:rPr kumimoji="1" lang="en-US" altLang="ja-JP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of the flow of meson terms and</a:t>
                </a:r>
              </a:p>
              <a:p>
                <a:r>
                  <a:rPr lang="en-US" altLang="ja-JP" dirty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</a:t>
                </a:r>
                <a:r>
                  <a:rPr lang="en-US" altLang="ja-JP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his approximation is expected to be</a:t>
                </a:r>
                <a:r>
                  <a:rPr lang="ja-JP" altLang="en-US" dirty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 good starting point for describing the behavior of low-momentum modes.</a:t>
                </a:r>
                <a:endParaRPr kumimoji="1" lang="ja-JP" altLang="en-US" dirty="0"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9" y="5422443"/>
                <a:ext cx="10275740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74" t="-2649" b="-10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2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1824874" y="264444"/>
            <a:ext cx="8583195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Procedure of calculation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/>
              <p:cNvSpPr txBox="1"/>
              <p:nvPr/>
            </p:nvSpPr>
            <p:spPr>
              <a:xfrm>
                <a:off x="329396" y="1451731"/>
                <a:ext cx="6617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ln w="0"/>
                    <a:solidFill>
                      <a:srgbClr val="5B9BD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Step 1.</a:t>
                </a:r>
                <a:r>
                  <a:rPr lang="ja-JP" altLang="en-US" sz="2400" dirty="0" smtClean="0">
                    <a:ln w="0"/>
                    <a:solidFill>
                      <a:srgbClr val="5B9BD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400" dirty="0" smtClean="0">
                    <a:ln w="0"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Solve the flow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n w="0"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n w="0"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lang="en-US" altLang="ja-JP" sz="2400" b="0" i="1" smtClean="0">
                            <a:ln w="0"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n w="0"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.</a:t>
                </a:r>
                <a:endParaRPr lang="ja-JP" altLang="en-US" sz="2400" dirty="0">
                  <a:ln w="0"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7" name="テキスト ボックス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6" y="1451731"/>
                <a:ext cx="661781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381" t="-7895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/>
          <p:cNvSpPr txBox="1"/>
          <p:nvPr/>
        </p:nvSpPr>
        <p:spPr>
          <a:xfrm>
            <a:off x="329397" y="3393578"/>
            <a:ext cx="1106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n w="0"/>
                <a:solidFill>
                  <a:srgbClr val="5B9BD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 2.</a:t>
            </a:r>
            <a:r>
              <a:rPr lang="ja-JP" altLang="en-US" sz="2400" dirty="0" smtClean="0">
                <a:ln w="0"/>
                <a:solidFill>
                  <a:srgbClr val="5B9BD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Calculate the retarded Green’s functions in the meson channels</a:t>
            </a:r>
          </a:p>
          <a:p>
            <a:r>
              <a:rPr lang="en-US" altLang="ja-JP" sz="24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using the flow equations for two-point functions.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616926" y="4430877"/>
                <a:ext cx="8318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given in Step 1 to evaluate the RHS of the flow equations.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26" y="4430877"/>
                <a:ext cx="831881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86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/>
          <p:cNvSpPr txBox="1"/>
          <p:nvPr/>
        </p:nvSpPr>
        <p:spPr>
          <a:xfrm>
            <a:off x="1616926" y="5058426"/>
            <a:ext cx="802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spectral functions are obtained from the imaginary part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of the retarded Green’s functions.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616926" y="1980938"/>
            <a:ext cx="831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 solve the partial differential equation.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1616926" y="2614577"/>
                <a:ext cx="3791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gives static properties.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26" y="2614577"/>
                <a:ext cx="379141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86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1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1824874" y="264444"/>
            <a:ext cx="8583195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Details of Step 1 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/>
              <p:cNvSpPr txBox="1"/>
              <p:nvPr/>
            </p:nvSpPr>
            <p:spPr>
              <a:xfrm>
                <a:off x="329397" y="1027982"/>
                <a:ext cx="5550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ln w="0"/>
                    <a:solidFill>
                      <a:srgbClr val="5B9BD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Step 1.</a:t>
                </a:r>
                <a:r>
                  <a:rPr lang="ja-JP" altLang="en-US" sz="2000" dirty="0" smtClean="0">
                    <a:ln w="0"/>
                    <a:solidFill>
                      <a:srgbClr val="5B9BD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dirty="0" smtClean="0">
                    <a:ln w="0"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Solve the flow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n w="0"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n w="0"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n w="0"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n w="0"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.</a:t>
                </a:r>
                <a:endParaRPr lang="ja-JP" altLang="en-US" sz="2000" dirty="0">
                  <a:ln w="0"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7" name="テキスト ボックス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7" y="1027982"/>
                <a:ext cx="555040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098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/>
              <p:cNvSpPr txBox="1"/>
              <p:nvPr/>
            </p:nvSpPr>
            <p:spPr>
              <a:xfrm>
                <a:off x="301144" y="2576043"/>
                <a:ext cx="6555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solve this nonlinear partial differential</a:t>
                </a:r>
              </a:p>
              <a:p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equation with variables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𝑘</m:t>
                    </m:r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𝜎</m:t>
                    </m:r>
                  </m:oMath>
                </a14:m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numerically.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9" name="テキスト ボックス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44" y="2576043"/>
                <a:ext cx="6555355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743" t="-4717" b="-16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01144" y="3518291"/>
                <a:ext cx="7251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=0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, static properties of the system can be obtained.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44" y="3518291"/>
                <a:ext cx="725140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72" t="-4918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82641" y="4036659"/>
                <a:ext cx="344494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Chiral condensate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</a:t>
                </a:r>
              </a:p>
              <a:p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Meson screening masses:</a:t>
                </a:r>
              </a:p>
              <a:p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Constituent quark mass:</a:t>
                </a:r>
              </a:p>
              <a:p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Pressure: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41" y="4036659"/>
                <a:ext cx="3444949" cy="2031325"/>
              </a:xfrm>
              <a:prstGeom prst="rect">
                <a:avLst/>
              </a:prstGeom>
              <a:blipFill rotWithShape="0">
                <a:blip r:embed="rId6"/>
                <a:stretch>
                  <a:fillRect l="-1593" t="-901" b="-4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3983426" y="4038737"/>
            <a:ext cx="3721396" cy="1969291"/>
            <a:chOff x="4954863" y="3124342"/>
            <a:chExt cx="3721396" cy="1969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954863" y="3124342"/>
                  <a:ext cx="3721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𝜎</m:t>
                      </m:r>
                    </m:oMath>
                  </a14:m>
                  <a:r>
                    <a:rPr kumimoji="1" lang="ja-JP" altLang="en-US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 </a:t>
                  </a:r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that minimizes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𝜎</m:t>
                      </m:r>
                    </m:oMath>
                  </a14:m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863" y="3124342"/>
                  <a:ext cx="372139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6667" b="-3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4954863" y="3551262"/>
                  <a:ext cx="3493200" cy="5241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𝑀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a14:m>
                  <a:r>
                    <a:rPr lang="en-US" altLang="ja-JP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𝑀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𝜋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𝜕𝜎</m:t>
                          </m:r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a14:m>
                  <a:r>
                    <a:rPr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.</a:t>
                  </a:r>
                  <a:endPara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863" y="3551262"/>
                  <a:ext cx="3493200" cy="5241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6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テキスト ボックス 114"/>
                <p:cNvSpPr txBox="1"/>
                <p:nvPr/>
              </p:nvSpPr>
              <p:spPr>
                <a:xfrm>
                  <a:off x="4958405" y="4180507"/>
                  <a:ext cx="1665682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𝑞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5" name="テキスト ボックス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405" y="4180507"/>
                  <a:ext cx="1665682" cy="39074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3125" b="-2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テキスト ボックス 115"/>
                <p:cNvSpPr txBox="1"/>
                <p:nvPr/>
              </p:nvSpPr>
              <p:spPr>
                <a:xfrm>
                  <a:off x="4954863" y="4718850"/>
                  <a:ext cx="2768718" cy="374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6" name="テキスト ボックス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863" y="4718850"/>
                  <a:ext cx="2768718" cy="37478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3226" b="-274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テキスト ボックス 10"/>
          <p:cNvSpPr txBox="1"/>
          <p:nvPr/>
        </p:nvSpPr>
        <p:spPr>
          <a:xfrm rot="5400000">
            <a:off x="1856610" y="6138561"/>
            <a:ext cx="63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1" name="グループ化 120"/>
          <p:cNvGrpSpPr/>
          <p:nvPr/>
        </p:nvGrpSpPr>
        <p:grpSpPr>
          <a:xfrm>
            <a:off x="7002814" y="1308295"/>
            <a:ext cx="4133429" cy="1258862"/>
            <a:chOff x="527586" y="3348037"/>
            <a:chExt cx="4133429" cy="1258862"/>
          </a:xfrm>
        </p:grpSpPr>
        <p:grpSp>
          <p:nvGrpSpPr>
            <p:cNvPr id="123" name="グループ化 122"/>
            <p:cNvGrpSpPr/>
            <p:nvPr/>
          </p:nvGrpSpPr>
          <p:grpSpPr>
            <a:xfrm>
              <a:off x="527586" y="3655494"/>
              <a:ext cx="3893321" cy="951405"/>
              <a:chOff x="656044" y="2820095"/>
              <a:chExt cx="3893321" cy="951405"/>
            </a:xfrm>
          </p:grpSpPr>
          <p:sp>
            <p:nvSpPr>
              <p:cNvPr id="126" name="円弧 125"/>
              <p:cNvSpPr/>
              <p:nvPr/>
            </p:nvSpPr>
            <p:spPr>
              <a:xfrm>
                <a:off x="2027741" y="2984424"/>
                <a:ext cx="489562" cy="464323"/>
              </a:xfrm>
              <a:prstGeom prst="arc">
                <a:avLst>
                  <a:gd name="adj1" fmla="val 16966746"/>
                  <a:gd name="adj2" fmla="val 15243242"/>
                </a:avLst>
              </a:prstGeom>
              <a:ln w="254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2078579" y="2820095"/>
                <a:ext cx="499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00B050"/>
                    </a:solidFill>
                  </a:rPr>
                  <a:t>●</a:t>
                </a:r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8" name="円弧 127"/>
              <p:cNvSpPr/>
              <p:nvPr/>
            </p:nvSpPr>
            <p:spPr>
              <a:xfrm>
                <a:off x="3008816" y="2984424"/>
                <a:ext cx="489562" cy="464323"/>
              </a:xfrm>
              <a:prstGeom prst="arc">
                <a:avLst>
                  <a:gd name="adj1" fmla="val 16966746"/>
                  <a:gd name="adj2" fmla="val 15243242"/>
                </a:avLst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テキスト ボックス 128"/>
              <p:cNvSpPr txBox="1"/>
              <p:nvPr/>
            </p:nvSpPr>
            <p:spPr>
              <a:xfrm>
                <a:off x="3059654" y="2820095"/>
                <a:ext cx="499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00B050"/>
                    </a:solidFill>
                  </a:rPr>
                  <a:t>●</a:t>
                </a:r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130" name="TexTeXPicture" descr="&lt;?xml version=&quot;1.0&quot; encoding=&quot;utf-16&quot;?&gt;&#10;&lt;TeXTeX&gt;&#10;  &lt;preamble&gt;\documentclass{jarticle}&#10;\usepackage{amsmath}&#10;\pagestyle{empty}&lt;/preamble&gt;&#10;  &lt;body&gt;\begin{align*} &#10;+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35&lt;/imagew&gt;&#10;  &lt;scale&gt;50&lt;/scale&gt;&#10;  &lt;cursor&gt;27&lt;/cursor&gt;&#10;&lt;/TeXTeX&gt;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7674" y="2963606"/>
                <a:ext cx="310843" cy="466728"/>
              </a:xfrm>
              <a:prstGeom prst="rect">
                <a:avLst/>
              </a:prstGeom>
            </p:spPr>
          </p:pic>
          <p:sp>
            <p:nvSpPr>
              <p:cNvPr id="131" name="円弧 130"/>
              <p:cNvSpPr/>
              <p:nvPr/>
            </p:nvSpPr>
            <p:spPr>
              <a:xfrm>
                <a:off x="3999416" y="2984424"/>
                <a:ext cx="489562" cy="464323"/>
              </a:xfrm>
              <a:prstGeom prst="arc">
                <a:avLst>
                  <a:gd name="adj1" fmla="val 16966746"/>
                  <a:gd name="adj2" fmla="val 15243242"/>
                </a:avLst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テキスト ボックス 131"/>
              <p:cNvSpPr txBox="1"/>
              <p:nvPr/>
            </p:nvSpPr>
            <p:spPr>
              <a:xfrm>
                <a:off x="4050254" y="2820095"/>
                <a:ext cx="499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テキスト ボックス 132"/>
                  <p:cNvSpPr txBox="1"/>
                  <p:nvPr/>
                </p:nvSpPr>
                <p:spPr>
                  <a:xfrm>
                    <a:off x="2129837" y="3368869"/>
                    <a:ext cx="2944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kumimoji="1" lang="ja-JP" altLang="en-US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テキスト ボックス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9837" y="3368869"/>
                    <a:ext cx="294472" cy="369332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テキスト ボックス 133"/>
                  <p:cNvSpPr txBox="1"/>
                  <p:nvPr/>
                </p:nvSpPr>
                <p:spPr>
                  <a:xfrm>
                    <a:off x="3097981" y="3402168"/>
                    <a:ext cx="2944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テキスト ボックス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7981" y="3402168"/>
                    <a:ext cx="294472" cy="369332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テキスト ボックス 134"/>
                  <p:cNvSpPr txBox="1"/>
                  <p:nvPr/>
                </p:nvSpPr>
                <p:spPr>
                  <a:xfrm>
                    <a:off x="3971402" y="3402141"/>
                    <a:ext cx="4928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52" name="テキスト ボックス 1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1402" y="3402141"/>
                    <a:ext cx="492864" cy="369332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6" name="TexTeXPicture" descr="&lt;?xml version=&quot;1.0&quot; encoding=&quot;utf-16&quot;?&gt;&#10;&lt;TeXTeX&gt;&#10;  &lt;preamble&gt;\documentclass{jarticle}&#10;\usepackage{amsmath}&#10;\pagestyle{empty}&lt;/preamble&gt;&#10;  &lt;body&gt;\begin{align*} &#10;+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35&lt;/imagew&gt;&#10;  &lt;scale&gt;50&lt;/scale&gt;&#10;  &lt;cursor&gt;24&lt;/cursor&gt;&#10;&lt;/TeXTeX&gt;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7074" y="2963606"/>
                <a:ext cx="310843" cy="466728"/>
              </a:xfrm>
              <a:prstGeom prst="rect">
                <a:avLst/>
              </a:prstGeom>
            </p:spPr>
          </p:pic>
          <p:pic>
            <p:nvPicPr>
              <p:cNvPr id="137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 U_{k}(\sigma^2)=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1481&lt;/imagew&gt;&#10;  &lt;scale&gt;50&lt;/scale&gt;&#10;  &lt;cursor&gt;43&lt;/cursor&gt;&#10;&lt;/TeXTeX&gt;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044" y="2993420"/>
                <a:ext cx="1273122" cy="43239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テキスト ボックス 123"/>
                <p:cNvSpPr txBox="1"/>
                <p:nvPr/>
              </p:nvSpPr>
              <p:spPr>
                <a:xfrm>
                  <a:off x="3670388" y="3392860"/>
                  <a:ext cx="990627" cy="380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𝜕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388" y="3392860"/>
                  <a:ext cx="990627" cy="38042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テキスト ボックス 124"/>
                <p:cNvSpPr txBox="1"/>
                <p:nvPr/>
              </p:nvSpPr>
              <p:spPr>
                <a:xfrm>
                  <a:off x="1604920" y="3348037"/>
                  <a:ext cx="990627" cy="380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𝜕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40" name="テキスト ボックス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920" y="3348037"/>
                  <a:ext cx="990627" cy="38042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グループ化 23"/>
          <p:cNvGrpSpPr/>
          <p:nvPr/>
        </p:nvGrpSpPr>
        <p:grpSpPr>
          <a:xfrm>
            <a:off x="7552548" y="3152539"/>
            <a:ext cx="4468467" cy="2079371"/>
            <a:chOff x="7552547" y="2910468"/>
            <a:chExt cx="4468467" cy="2079371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7780904" y="3031385"/>
              <a:ext cx="4001974" cy="1759614"/>
              <a:chOff x="7639375" y="2984847"/>
              <a:chExt cx="4001974" cy="1759614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7639375" y="4394478"/>
                <a:ext cx="4001974" cy="349983"/>
                <a:chOff x="7639375" y="4394478"/>
                <a:chExt cx="4001974" cy="349983"/>
              </a:xfrm>
            </p:grpSpPr>
            <p:cxnSp>
              <p:nvCxnSpPr>
                <p:cNvPr id="34" name="直線コネクタ 33"/>
                <p:cNvCxnSpPr/>
                <p:nvPr/>
              </p:nvCxnSpPr>
              <p:spPr>
                <a:xfrm>
                  <a:off x="7639375" y="4609834"/>
                  <a:ext cx="39054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" name="TexTeXPicture" descr="&lt;?xml version=&quot;1.0&quot; encoding=&quot;utf-16&quot;?&gt;&#10;&lt;TeXTeX&gt;&#10;  &lt;preamble&gt;\documentclass{jarticle}&#10;\usepackage{amsmath}&#10;\usepackage{amssymb}&#10;\usepackage{mathrsfs}&#10;\pagestyle{empty}&lt;/preamble&gt;&#10;  &lt;body&gt;\begin{align*} &#10;=&#10;\left[\gamma_{\mu}p^{\mu}&#10;-\mu \gamma_{0}+g_{s}\sigma+R^{F}_{k}(p)\right]^{-1}&#10;\end{align*}&lt;/body&gt;&#10;  &lt;fcolor&gt;FF000000&lt;/fcolor&gt;&#10;  &lt;bcolor&gt;FFFFFFFF&lt;/bcolor&gt;&#10;  &lt;transparent&gt;True&lt;/transparent&gt;&#10;  &lt;resolution&gt;1800&lt;/resolution&gt;&#10;  &lt;imageh&gt;360&lt;/imageh&gt;&#10;  &lt;imagew&gt;3571&lt;/imagew&gt;&#10;  &lt;scale&gt;50&lt;/scale&gt;&#10;  &lt;cursor&gt;64&lt;/cursor&gt;&#10;&lt;/TeXTeX&gt;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9720" y="4394478"/>
                  <a:ext cx="3471629" cy="349983"/>
                </a:xfrm>
                <a:prstGeom prst="rect">
                  <a:avLst/>
                </a:prstGeom>
              </p:spPr>
            </p:pic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7639375" y="3673142"/>
                <a:ext cx="3618016" cy="595461"/>
                <a:chOff x="7639375" y="3673142"/>
                <a:chExt cx="3618016" cy="595461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7639375" y="3991170"/>
                  <a:ext cx="376292" cy="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TexTeXPicture" descr="&lt;?xml version=&quot;1.0&quot; encoding=&quot;utf-16&quot;?&gt;&#10;&lt;TeXTeX&gt;&#10;  &lt;preamble&gt;\documentclass{jarticle}&#10;\usepackage{amsmath}&#10;\usepackage{amssymb}&#10;\usepackage{mathrsfs}&#10;\pagestyle{empty}&lt;/preamble&gt;&#10;  &lt;body&gt;\begin{align*} &#10;=\left[&#10;p^{2}+&#10;\frac{1}{\sigma}&#10;\frac{\partial U_{k}}{\partial \sigma}&#10;(\sigma)&#10;+R_{k}^{B}(p)&#10;\right]^{-1}&#10;\end{align*}&lt;/body&gt;&#10;  &lt;fcolor&gt;FF000000&lt;/fcolor&gt;&#10;  &lt;bcolor&gt;FFFFFFFF&lt;/bcolor&gt;&#10;  &lt;transparent&gt;True&lt;/transparent&gt;&#10;  &lt;resolution&gt;1800&lt;/resolution&gt;&#10;  &lt;imageh&gt;649&lt;/imageh&gt;&#10;  &lt;imagew&gt;3331&lt;/imagew&gt;&#10;  &lt;scale&gt;50&lt;/scale&gt;&#10;  &lt;cursor&gt;79&lt;/cursor&gt;&#10;&lt;/TeXTeX&gt;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180" y="3673142"/>
                  <a:ext cx="3056211" cy="595461"/>
                </a:xfrm>
                <a:prstGeom prst="rect">
                  <a:avLst/>
                </a:prstGeom>
              </p:spPr>
            </p:pic>
          </p:grpSp>
          <p:grpSp>
            <p:nvGrpSpPr>
              <p:cNvPr id="16" name="グループ化 15"/>
              <p:cNvGrpSpPr/>
              <p:nvPr/>
            </p:nvGrpSpPr>
            <p:grpSpPr>
              <a:xfrm>
                <a:off x="7639375" y="2984847"/>
                <a:ext cx="3375978" cy="573806"/>
                <a:chOff x="7639375" y="2984847"/>
                <a:chExt cx="3375978" cy="573806"/>
              </a:xfrm>
            </p:grpSpPr>
            <p:cxnSp>
              <p:nvCxnSpPr>
                <p:cNvPr id="29" name="直線コネクタ 28"/>
                <p:cNvCxnSpPr/>
                <p:nvPr/>
              </p:nvCxnSpPr>
              <p:spPr>
                <a:xfrm>
                  <a:off x="7639375" y="3305203"/>
                  <a:ext cx="395922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" name="TexTeXPicture" descr="&lt;?xml version=&quot;1.0&quot; encoding=&quot;utf-16&quot;?&gt;&#10;&lt;TeXTeX&gt;&#10;  &lt;preamble&gt;\documentclass{jarticle}&#10;\usepackage{amsmath}&#10;\usepackage{amssymb}&#10;\usepackage{mathrsfs}&#10;\pagestyle{empty}&lt;/preamble&gt;&#10;  &lt;body&gt;\begin{align*} &#10;=\left[&#10;p^{2}+&#10;\frac{\partial^{2}U_{k}}{\partial \sigma^{2}}(\sigma)&#10;+R_{k}^{B}(p)&#10;\right]^{-1}&#10;\end{align*}&lt;/body&gt;&#10;  &lt;fcolor&gt;FF000000&lt;/fcolor&gt;&#10;  &lt;bcolor&gt;FFFFFFFF&lt;/bcolor&gt;&#10;  &lt;transparent&gt;True&lt;/transparent&gt;&#10;  &lt;resolution&gt;1800&lt;/resolution&gt;&#10;  &lt;imageh&gt;659&lt;/imageh&gt;&#10;  &lt;imagew&gt;3232&lt;/imagew&gt;&#10;  &lt;scale&gt;50&lt;/scale&gt;&#10;  &lt;cursor&gt;85&lt;/cursor&gt;&#10;&lt;/TeXTeX&gt;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180" y="2984847"/>
                  <a:ext cx="2814173" cy="573806"/>
                </a:xfrm>
                <a:prstGeom prst="rect">
                  <a:avLst/>
                </a:prstGeom>
              </p:spPr>
            </p:pic>
          </p:grpSp>
        </p:grpSp>
        <p:sp>
          <p:nvSpPr>
            <p:cNvPr id="23" name="正方形/長方形 22"/>
            <p:cNvSpPr/>
            <p:nvPr/>
          </p:nvSpPr>
          <p:spPr>
            <a:xfrm>
              <a:off x="7552547" y="2910468"/>
              <a:ext cx="4468467" cy="2079371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上矢印 24"/>
          <p:cNvSpPr/>
          <p:nvPr/>
        </p:nvSpPr>
        <p:spPr>
          <a:xfrm>
            <a:off x="9363099" y="2631864"/>
            <a:ext cx="474536" cy="466002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301144" y="1655346"/>
                <a:ext cx="6555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flow eq.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derived from the Wetterich eq.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44" y="1655346"/>
                <a:ext cx="6555355" cy="369332"/>
              </a:xfrm>
              <a:prstGeom prst="rect">
                <a:avLst/>
              </a:prstGeom>
              <a:blipFill rotWithShape="0">
                <a:blip r:embed="rId39"/>
                <a:stretch>
                  <a:fillRect l="-743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448307" y="2085499"/>
                <a:ext cx="495143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307" y="2085499"/>
                <a:ext cx="495143" cy="369397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2857029" y="2085498"/>
                <a:ext cx="495143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029" y="2085498"/>
                <a:ext cx="495143" cy="369397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/>
          <p:cNvCxnSpPr/>
          <p:nvPr/>
        </p:nvCxnSpPr>
        <p:spPr>
          <a:xfrm>
            <a:off x="2044740" y="2270196"/>
            <a:ext cx="7207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4"/>
          <p:cNvSpPr/>
          <p:nvPr/>
        </p:nvSpPr>
        <p:spPr>
          <a:xfrm>
            <a:off x="1824874" y="264444"/>
            <a:ext cx="8583195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Details of Step 2 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4216" y="1041023"/>
            <a:ext cx="987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n w="0"/>
                <a:solidFill>
                  <a:srgbClr val="5B9BD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 2.</a:t>
            </a:r>
            <a:r>
              <a:rPr lang="ja-JP" altLang="en-US" sz="2000" dirty="0" smtClean="0">
                <a:ln w="0"/>
                <a:solidFill>
                  <a:srgbClr val="5B9BD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Calculate the retarded Green’s functions in the meson channels</a:t>
            </a:r>
          </a:p>
          <a:p>
            <a:r>
              <a:rPr lang="en-US" altLang="ja-JP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using the flow equations for two-point functions.</a:t>
            </a:r>
            <a:endParaRPr lang="ja-JP" altLang="en-US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03065" y="1804664"/>
            <a:ext cx="20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Definitions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/>
              <p:cNvSpPr txBox="1"/>
              <p:nvPr/>
            </p:nvSpPr>
            <p:spPr>
              <a:xfrm>
                <a:off x="1623122" y="2670967"/>
                <a:ext cx="6835730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𝛿𝜎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, 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𝛿𝜎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, 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𝑞</m:t>
                          </m:r>
                        </m:e>
                      </m:d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𝐺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−1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𝑖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8" name="テキスト ボックス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122" y="2670967"/>
                <a:ext cx="6835730" cy="882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719903" y="2252459"/>
            <a:ext cx="577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Scale dependent Matsubara Green’s function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/>
              <p:cNvSpPr txBox="1"/>
              <p:nvPr/>
            </p:nvSpPr>
            <p:spPr>
              <a:xfrm>
                <a:off x="1318145" y="3553645"/>
                <a:ext cx="6835730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𝑎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, 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𝑎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, 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𝑞</m:t>
                          </m:r>
                        </m:e>
                      </m:d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𝐺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𝜋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−1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𝑖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3" name="テキスト ボックス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45" y="3553645"/>
                <a:ext cx="6835730" cy="8826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458852" y="3230479"/>
                <a:ext cx="31908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𝑖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𝑖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𝑞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are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Matsubara</a:t>
                </a:r>
              </a:p>
              <a:p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frequencies.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52" y="3230479"/>
                <a:ext cx="319084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721" t="-3774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テキスト ボックス 95"/>
          <p:cNvSpPr txBox="1"/>
          <p:nvPr/>
        </p:nvSpPr>
        <p:spPr>
          <a:xfrm>
            <a:off x="719903" y="4690861"/>
            <a:ext cx="577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Scale dependent retarded Green’s functions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845823" y="3318171"/>
            <a:ext cx="1166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834672" y="4173098"/>
            <a:ext cx="1166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98441" y="5256891"/>
                <a:ext cx="1762858" cy="39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𝐺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𝜋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),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𝑖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41" y="5256891"/>
                <a:ext cx="1762858" cy="396006"/>
              </a:xfrm>
              <a:prstGeom prst="rect">
                <a:avLst/>
              </a:prstGeom>
              <a:blipFill rotWithShape="0">
                <a:blip r:embed="rId6"/>
                <a:stretch>
                  <a:fillRect t="-20000"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/>
          <p:cNvCxnSpPr/>
          <p:nvPr/>
        </p:nvCxnSpPr>
        <p:spPr>
          <a:xfrm>
            <a:off x="2873756" y="5454894"/>
            <a:ext cx="207246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206627" y="5073643"/>
                <a:ext cx="1304693" cy="366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𝑖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</m:oMath>
                  </m:oMathPara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27" y="5073643"/>
                <a:ext cx="1304693" cy="366048"/>
              </a:xfrm>
              <a:prstGeom prst="rect">
                <a:avLst/>
              </a:prstGeom>
              <a:blipFill rotWithShape="0"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正方形/長方形 105"/>
              <p:cNvSpPr/>
              <p:nvPr/>
            </p:nvSpPr>
            <p:spPr>
              <a:xfrm>
                <a:off x="5191545" y="5260259"/>
                <a:ext cx="1762858" cy="422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𝐺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𝜋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),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𝑅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𝑝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6" name="正方形/長方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45" y="5260259"/>
                <a:ext cx="1762858" cy="422680"/>
              </a:xfrm>
              <a:prstGeom prst="rect">
                <a:avLst/>
              </a:prstGeom>
              <a:blipFill rotWithShape="0">
                <a:blip r:embed="rId8"/>
                <a:stretch>
                  <a:fillRect t="-15942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422768" y="5106777"/>
                <a:ext cx="4532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so that the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analyticity in the upper hal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 plane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𝜔</m:t>
                    </m:r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satisfied.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68" y="5106777"/>
                <a:ext cx="4532002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211" t="-4717" b="-16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直線コネクタ 107"/>
          <p:cNvCxnSpPr/>
          <p:nvPr/>
        </p:nvCxnSpPr>
        <p:spPr>
          <a:xfrm>
            <a:off x="5214034" y="5697095"/>
            <a:ext cx="1408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正方形/長方形 109"/>
              <p:cNvSpPr/>
              <p:nvPr/>
            </p:nvSpPr>
            <p:spPr>
              <a:xfrm>
                <a:off x="1017245" y="6136368"/>
                <a:ext cx="7260411" cy="424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𝜋</m:t>
                        </m:r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),</m:t>
                        </m:r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p>
                    </m:sSubSup>
                    <m:r>
                      <a:rPr lang="en-US" altLang="ja-JP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𝜔</m:t>
                    </m:r>
                    <m:r>
                      <a:rPr lang="en-US" altLang="ja-JP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</m:acc>
                    <m:r>
                      <a:rPr lang="en-US" altLang="ja-JP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lang="ja-JP" alt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accent1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becomes the retarded Green’s function 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𝑘</m:t>
                    </m:r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→0</m:t>
                    </m:r>
                  </m:oMath>
                </a14:m>
                <a:r>
                  <a:rPr lang="en-US" altLang="ja-JP" dirty="0" smtClean="0">
                    <a:solidFill>
                      <a:schemeClr val="accent1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</a:t>
                </a:r>
                <a:endParaRPr lang="ja-JP" altLang="en-US" dirty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0" name="正方形/長方形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45" y="6136368"/>
                <a:ext cx="7260411" cy="424910"/>
              </a:xfrm>
              <a:prstGeom prst="rect">
                <a:avLst/>
              </a:prstGeom>
              <a:blipFill rotWithShape="0">
                <a:blip r:embed="rId10"/>
                <a:stretch>
                  <a:fillRect t="-15942" b="-20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ustomShape 3"/>
          <p:cNvSpPr/>
          <p:nvPr/>
        </p:nvSpPr>
        <p:spPr>
          <a:xfrm>
            <a:off x="7422768" y="5741463"/>
            <a:ext cx="4415883" cy="229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G. Baym, N. D. Mermin, J. Math. Phys. 2 (1961)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  <a:p>
            <a:endParaRPr sz="11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91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4"/>
          <p:cNvSpPr/>
          <p:nvPr/>
        </p:nvSpPr>
        <p:spPr>
          <a:xfrm>
            <a:off x="1824874" y="264444"/>
            <a:ext cx="8583195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Details of Step 2 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4216" y="1018721"/>
            <a:ext cx="987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n w="0"/>
                <a:solidFill>
                  <a:srgbClr val="5B9BD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 2.</a:t>
            </a:r>
            <a:r>
              <a:rPr lang="ja-JP" altLang="en-US" sz="2000" dirty="0" smtClean="0">
                <a:ln w="0"/>
                <a:solidFill>
                  <a:srgbClr val="5B9BD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Calculate the retarded Green’s functions in the meson channels</a:t>
            </a:r>
          </a:p>
          <a:p>
            <a:r>
              <a:rPr lang="en-US" altLang="ja-JP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using the flow equations for two-point functions.</a:t>
            </a:r>
            <a:endParaRPr lang="ja-JP" altLang="en-US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/>
              <p:cNvSpPr txBox="1"/>
              <p:nvPr/>
            </p:nvSpPr>
            <p:spPr>
              <a:xfrm>
                <a:off x="319141" y="1865314"/>
                <a:ext cx="5924832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Flow 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𝜋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𝑖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7" name="テキスト ボックス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1" y="1865314"/>
                <a:ext cx="5924832" cy="396006"/>
              </a:xfrm>
              <a:prstGeom prst="rect">
                <a:avLst/>
              </a:prstGeom>
              <a:blipFill rotWithShape="0">
                <a:blip r:embed="rId3"/>
                <a:stretch>
                  <a:fillRect l="-823" t="-20000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/>
          <p:cNvGrpSpPr/>
          <p:nvPr/>
        </p:nvGrpSpPr>
        <p:grpSpPr>
          <a:xfrm>
            <a:off x="450792" y="3942444"/>
            <a:ext cx="6646723" cy="738455"/>
            <a:chOff x="5302026" y="2864746"/>
            <a:chExt cx="6626239" cy="736179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6680959" y="3005748"/>
              <a:ext cx="5062271" cy="595177"/>
              <a:chOff x="4865021" y="4471288"/>
              <a:chExt cx="4576540" cy="532437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4865021" y="4471288"/>
                <a:ext cx="697973" cy="471154"/>
                <a:chOff x="3020419" y="3619180"/>
                <a:chExt cx="2048251" cy="1382637"/>
              </a:xfrm>
            </p:grpSpPr>
            <p:sp>
              <p:nvSpPr>
                <p:cNvPr id="56" name="円弧 55"/>
                <p:cNvSpPr/>
                <p:nvPr/>
              </p:nvSpPr>
              <p:spPr>
                <a:xfrm>
                  <a:off x="3394343" y="3764279"/>
                  <a:ext cx="1303176" cy="1235991"/>
                </a:xfrm>
                <a:prstGeom prst="arc">
                  <a:avLst>
                    <a:gd name="adj1" fmla="val 10770615"/>
                    <a:gd name="adj2" fmla="val 0"/>
                  </a:avLst>
                </a:prstGeom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円弧 56"/>
                <p:cNvSpPr/>
                <p:nvPr/>
              </p:nvSpPr>
              <p:spPr>
                <a:xfrm>
                  <a:off x="3395889" y="3765827"/>
                  <a:ext cx="1303176" cy="1235990"/>
                </a:xfrm>
                <a:prstGeom prst="arc">
                  <a:avLst>
                    <a:gd name="adj1" fmla="val 29345"/>
                    <a:gd name="adj2" fmla="val 10799997"/>
                  </a:avLst>
                </a:prstGeom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円/楕円 57"/>
                <p:cNvSpPr/>
                <p:nvPr/>
              </p:nvSpPr>
              <p:spPr>
                <a:xfrm>
                  <a:off x="3864376" y="3619180"/>
                  <a:ext cx="365518" cy="31604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9" name="二等辺三角形 58"/>
                <p:cNvSpPr/>
                <p:nvPr/>
              </p:nvSpPr>
              <p:spPr>
                <a:xfrm rot="16200000">
                  <a:off x="3153390" y="4283918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60" name="二等辺三角形 59"/>
                <p:cNvSpPr/>
                <p:nvPr/>
              </p:nvSpPr>
              <p:spPr>
                <a:xfrm rot="5400000">
                  <a:off x="4633311" y="4283322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3020419" y="4393643"/>
                  <a:ext cx="294274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4712938" y="4397946"/>
                  <a:ext cx="355732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グループ化 25"/>
              <p:cNvGrpSpPr/>
              <p:nvPr/>
            </p:nvGrpSpPr>
            <p:grpSpPr>
              <a:xfrm>
                <a:off x="5938786" y="4481158"/>
                <a:ext cx="691868" cy="467033"/>
                <a:chOff x="3020419" y="3619180"/>
                <a:chExt cx="2048251" cy="1382637"/>
              </a:xfrm>
            </p:grpSpPr>
            <p:cxnSp>
              <p:nvCxnSpPr>
                <p:cNvPr id="49" name="直線コネクタ 48"/>
                <p:cNvCxnSpPr/>
                <p:nvPr/>
              </p:nvCxnSpPr>
              <p:spPr>
                <a:xfrm>
                  <a:off x="4712938" y="4397946"/>
                  <a:ext cx="355732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円弧 49"/>
                <p:cNvSpPr/>
                <p:nvPr/>
              </p:nvSpPr>
              <p:spPr>
                <a:xfrm>
                  <a:off x="3394343" y="3764279"/>
                  <a:ext cx="1303176" cy="1235991"/>
                </a:xfrm>
                <a:prstGeom prst="arc">
                  <a:avLst>
                    <a:gd name="adj1" fmla="val 10770615"/>
                    <a:gd name="adj2" fmla="val 0"/>
                  </a:avLst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円弧 50"/>
                <p:cNvSpPr/>
                <p:nvPr/>
              </p:nvSpPr>
              <p:spPr>
                <a:xfrm>
                  <a:off x="3395890" y="3765826"/>
                  <a:ext cx="1303176" cy="1235991"/>
                </a:xfrm>
                <a:prstGeom prst="arc">
                  <a:avLst>
                    <a:gd name="adj1" fmla="val 29345"/>
                    <a:gd name="adj2" fmla="val 10799997"/>
                  </a:avLst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円/楕円 51"/>
                <p:cNvSpPr/>
                <p:nvPr/>
              </p:nvSpPr>
              <p:spPr>
                <a:xfrm>
                  <a:off x="3864376" y="3619180"/>
                  <a:ext cx="365518" cy="31604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3" name="二等辺三角形 52"/>
                <p:cNvSpPr/>
                <p:nvPr/>
              </p:nvSpPr>
              <p:spPr>
                <a:xfrm rot="16200000">
                  <a:off x="3153390" y="4283918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54" name="二等辺三角形 53"/>
                <p:cNvSpPr/>
                <p:nvPr/>
              </p:nvSpPr>
              <p:spPr>
                <a:xfrm rot="5400000">
                  <a:off x="4633311" y="4283322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55" name="直線コネクタ 54"/>
                <p:cNvCxnSpPr/>
                <p:nvPr/>
              </p:nvCxnSpPr>
              <p:spPr>
                <a:xfrm>
                  <a:off x="3020419" y="4393643"/>
                  <a:ext cx="294274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グループ化 26"/>
              <p:cNvGrpSpPr/>
              <p:nvPr/>
            </p:nvGrpSpPr>
            <p:grpSpPr>
              <a:xfrm>
                <a:off x="7029862" y="4486661"/>
                <a:ext cx="511218" cy="517064"/>
                <a:chOff x="6124084" y="4374907"/>
                <a:chExt cx="844641" cy="854300"/>
              </a:xfrm>
            </p:grpSpPr>
            <p:cxnSp>
              <p:nvCxnSpPr>
                <p:cNvPr id="45" name="直線コネクタ 44"/>
                <p:cNvCxnSpPr/>
                <p:nvPr/>
              </p:nvCxnSpPr>
              <p:spPr>
                <a:xfrm flipV="1">
                  <a:off x="6124084" y="5157305"/>
                  <a:ext cx="844641" cy="1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円弧 45"/>
                <p:cNvSpPr/>
                <p:nvPr/>
              </p:nvSpPr>
              <p:spPr>
                <a:xfrm>
                  <a:off x="6163044" y="4456600"/>
                  <a:ext cx="733710" cy="695884"/>
                </a:xfrm>
                <a:prstGeom prst="arc">
                  <a:avLst>
                    <a:gd name="adj1" fmla="val 5391803"/>
                    <a:gd name="adj2" fmla="val 5243761"/>
                  </a:avLst>
                </a:prstGeom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6427680" y="4374907"/>
                  <a:ext cx="205793" cy="17794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6465797" y="5096366"/>
                  <a:ext cx="143168" cy="13284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28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-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28&lt;/imagew&gt;&#10;  &lt;scale&gt;50&lt;/scale&gt;&#10;  &lt;cursor&gt;27&lt;/cursor&gt;&#10;&lt;/TeXTeX&gt;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2347" y="4573641"/>
                <a:ext cx="208864" cy="323139"/>
              </a:xfrm>
              <a:prstGeom prst="rect">
                <a:avLst/>
              </a:prstGeom>
            </p:spPr>
          </p:pic>
          <p:grpSp>
            <p:nvGrpSpPr>
              <p:cNvPr id="29" name="グループ化 28"/>
              <p:cNvGrpSpPr/>
              <p:nvPr/>
            </p:nvGrpSpPr>
            <p:grpSpPr>
              <a:xfrm>
                <a:off x="7905648" y="4483988"/>
                <a:ext cx="511218" cy="517064"/>
                <a:chOff x="6124084" y="4374907"/>
                <a:chExt cx="844641" cy="854300"/>
              </a:xfrm>
            </p:grpSpPr>
            <p:cxnSp>
              <p:nvCxnSpPr>
                <p:cNvPr id="41" name="直線コネクタ 40"/>
                <p:cNvCxnSpPr/>
                <p:nvPr/>
              </p:nvCxnSpPr>
              <p:spPr>
                <a:xfrm flipV="1">
                  <a:off x="6124084" y="5157305"/>
                  <a:ext cx="844641" cy="1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円弧 41"/>
                <p:cNvSpPr/>
                <p:nvPr/>
              </p:nvSpPr>
              <p:spPr>
                <a:xfrm>
                  <a:off x="6163044" y="4456600"/>
                  <a:ext cx="733710" cy="695884"/>
                </a:xfrm>
                <a:prstGeom prst="arc">
                  <a:avLst>
                    <a:gd name="adj1" fmla="val 5391803"/>
                    <a:gd name="adj2" fmla="val 5243761"/>
                  </a:avLst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6427680" y="4374907"/>
                  <a:ext cx="205793" cy="17794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44" name="正方形/長方形 43"/>
                <p:cNvSpPr/>
                <p:nvPr/>
              </p:nvSpPr>
              <p:spPr>
                <a:xfrm>
                  <a:off x="6465797" y="5096366"/>
                  <a:ext cx="143168" cy="13284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30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+&#10;\end{align*}&lt;/body&gt;&#10;  &lt;fcolor&gt;FF000000&lt;/fcolor&gt;&#10;  &lt;bcolor&gt;FFFFFFFF&lt;/bcolor&gt;&#10;  &lt;transparent&gt;True&lt;/transparent&gt;&#10;  &lt;resolution&gt;1800&lt;/resolution&gt;&#10;  &lt;imageh&gt;166&lt;/imageh&gt;&#10;  &lt;imagew&gt;165&lt;/imagew&gt;&#10;  &lt;scale&gt;50&lt;/scale&gt;&#10;  &lt;cursor&gt;17&lt;/cursor&gt;&#10;&lt;/TeXTeX&gt;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739" y="4684212"/>
                <a:ext cx="105069" cy="106642"/>
              </a:xfrm>
              <a:prstGeom prst="rect">
                <a:avLst/>
              </a:prstGeom>
            </p:spPr>
          </p:pic>
          <p:pic>
            <p:nvPicPr>
              <p:cNvPr id="31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-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28&lt;/imagew&gt;&#10;  &lt;scale&gt;50&lt;/scale&gt;&#10;  &lt;cursor&gt;24&lt;/cursor&gt;&#10;&lt;/TeXTeX&gt;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8133" y="4570968"/>
                <a:ext cx="208864" cy="323139"/>
              </a:xfrm>
              <a:prstGeom prst="rect">
                <a:avLst/>
              </a:prstGeom>
            </p:spPr>
          </p:pic>
          <p:grpSp>
            <p:nvGrpSpPr>
              <p:cNvPr id="32" name="グループ化 31"/>
              <p:cNvGrpSpPr/>
              <p:nvPr/>
            </p:nvGrpSpPr>
            <p:grpSpPr>
              <a:xfrm>
                <a:off x="8749693" y="4484500"/>
                <a:ext cx="691868" cy="467033"/>
                <a:chOff x="3020419" y="3619180"/>
                <a:chExt cx="2048251" cy="1382637"/>
              </a:xfrm>
            </p:grpSpPr>
            <p:sp>
              <p:nvSpPr>
                <p:cNvPr id="34" name="円弧 33"/>
                <p:cNvSpPr/>
                <p:nvPr/>
              </p:nvSpPr>
              <p:spPr>
                <a:xfrm>
                  <a:off x="3394343" y="3764279"/>
                  <a:ext cx="1303176" cy="1235991"/>
                </a:xfrm>
                <a:prstGeom prst="arc">
                  <a:avLst>
                    <a:gd name="adj1" fmla="val 10770615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円弧 34"/>
                <p:cNvSpPr/>
                <p:nvPr/>
              </p:nvSpPr>
              <p:spPr>
                <a:xfrm>
                  <a:off x="3395890" y="3765826"/>
                  <a:ext cx="1303176" cy="1235991"/>
                </a:xfrm>
                <a:prstGeom prst="arc">
                  <a:avLst>
                    <a:gd name="adj1" fmla="val 29345"/>
                    <a:gd name="adj2" fmla="val 10799997"/>
                  </a:avLst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3864376" y="3619180"/>
                  <a:ext cx="365518" cy="31604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37" name="二等辺三角形 36"/>
                <p:cNvSpPr/>
                <p:nvPr/>
              </p:nvSpPr>
              <p:spPr>
                <a:xfrm rot="16200000">
                  <a:off x="3153390" y="4283918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38" name="二等辺三角形 37"/>
                <p:cNvSpPr/>
                <p:nvPr/>
              </p:nvSpPr>
              <p:spPr>
                <a:xfrm rot="5400000">
                  <a:off x="4633311" y="4283322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39" name="直線コネクタ 38"/>
                <p:cNvCxnSpPr/>
                <p:nvPr/>
              </p:nvCxnSpPr>
              <p:spPr>
                <a:xfrm>
                  <a:off x="3020419" y="4393643"/>
                  <a:ext cx="294274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4712938" y="4397946"/>
                  <a:ext cx="355732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3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+&#10;\end{align*}&lt;/body&gt;&#10;  &lt;fcolor&gt;FF000000&lt;/fcolor&gt;&#10;  &lt;bcolor&gt;FFFFFFFF&lt;/bcolor&gt;&#10;  &lt;transparent&gt;True&lt;/transparent&gt;&#10;  &lt;resolution&gt;1800&lt;/resolution&gt;&#10;  &lt;imageh&gt;166&lt;/imageh&gt;&#10;  &lt;imagew&gt;165&lt;/imagew&gt;&#10;  &lt;scale&gt;50&lt;/scale&gt;&#10;  &lt;cursor&gt;17&lt;/cursor&gt;&#10;&lt;/TeXTeX&gt;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8646" y="4687555"/>
                <a:ext cx="105069" cy="10664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1435401" y="2864746"/>
                  <a:ext cx="492864" cy="400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275" name="テキスト ボックス 2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5401" y="2864746"/>
                  <a:ext cx="492864" cy="40075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611282" y="2876904"/>
                  <a:ext cx="294471" cy="400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76" name="テキスト ボックス 2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282" y="2876904"/>
                  <a:ext cx="294471" cy="40075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753161" y="2882634"/>
                  <a:ext cx="294471" cy="400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7" name="テキスト ボックス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161" y="2882634"/>
                  <a:ext cx="294471" cy="40075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731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&#10;G_{\sigma,k}^{-1}(p)&#10;=&#10;\end{align*}&lt;/body&gt;&#10;  &lt;fcolor&gt;FF000000&lt;/fcolor&gt;&#10;  &lt;bcolor&gt;FFFFFFFF&lt;/bcolor&gt;&#10;  &lt;transparent&gt;True&lt;/transparent&gt;&#10;  &lt;resolution&gt;1800&lt;/resolution&gt;&#10;  &lt;imageh&gt;329&lt;/imageh&gt;&#10;  &lt;imagew&gt;1301&lt;/imagew&gt;&#10;  &lt;scale&gt;50&lt;/scale&gt;&#10;  &lt;cursor&gt;48&lt;/cursor&gt;&#10;&lt;/TeXTeX&gt;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026" y="3129645"/>
              <a:ext cx="1309843" cy="334740"/>
            </a:xfrm>
            <a:prstGeom prst="rect">
              <a:avLst/>
            </a:prstGeom>
          </p:spPr>
        </p:pic>
      </p:grpSp>
      <p:grpSp>
        <p:nvGrpSpPr>
          <p:cNvPr id="63" name="グループ化 62"/>
          <p:cNvGrpSpPr/>
          <p:nvPr/>
        </p:nvGrpSpPr>
        <p:grpSpPr>
          <a:xfrm>
            <a:off x="481069" y="4843259"/>
            <a:ext cx="5995240" cy="555730"/>
            <a:chOff x="2458571" y="4725979"/>
            <a:chExt cx="6165110" cy="571476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3855891" y="4725979"/>
              <a:ext cx="4767790" cy="571476"/>
              <a:chOff x="4928289" y="5718771"/>
              <a:chExt cx="4600014" cy="545596"/>
            </a:xfrm>
          </p:grpSpPr>
          <p:grpSp>
            <p:nvGrpSpPr>
              <p:cNvPr id="66" name="グループ化 65"/>
              <p:cNvGrpSpPr/>
              <p:nvPr/>
            </p:nvGrpSpPr>
            <p:grpSpPr>
              <a:xfrm>
                <a:off x="4928289" y="5718771"/>
                <a:ext cx="715222" cy="482799"/>
                <a:chOff x="3020419" y="3619180"/>
                <a:chExt cx="2048251" cy="1382637"/>
              </a:xfrm>
            </p:grpSpPr>
            <p:cxnSp>
              <p:nvCxnSpPr>
                <p:cNvPr id="103" name="直線コネクタ 102"/>
                <p:cNvCxnSpPr/>
                <p:nvPr/>
              </p:nvCxnSpPr>
              <p:spPr>
                <a:xfrm>
                  <a:off x="4712938" y="4397946"/>
                  <a:ext cx="355732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円弧 103"/>
                <p:cNvSpPr/>
                <p:nvPr/>
              </p:nvSpPr>
              <p:spPr>
                <a:xfrm>
                  <a:off x="3394343" y="3764279"/>
                  <a:ext cx="1303176" cy="1235991"/>
                </a:xfrm>
                <a:prstGeom prst="arc">
                  <a:avLst>
                    <a:gd name="adj1" fmla="val 10770615"/>
                    <a:gd name="adj2" fmla="val 0"/>
                  </a:avLst>
                </a:prstGeom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円弧 104"/>
                <p:cNvSpPr/>
                <p:nvPr/>
              </p:nvSpPr>
              <p:spPr>
                <a:xfrm>
                  <a:off x="3395890" y="3765826"/>
                  <a:ext cx="1303176" cy="1235991"/>
                </a:xfrm>
                <a:prstGeom prst="arc">
                  <a:avLst>
                    <a:gd name="adj1" fmla="val 29345"/>
                    <a:gd name="adj2" fmla="val 10799997"/>
                  </a:avLst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>
                  <a:off x="3864376" y="3619180"/>
                  <a:ext cx="365518" cy="31604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11" name="二等辺三角形 110"/>
                <p:cNvSpPr/>
                <p:nvPr/>
              </p:nvSpPr>
              <p:spPr>
                <a:xfrm rot="5400000">
                  <a:off x="4633311" y="4283322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112" name="直線コネクタ 111"/>
                <p:cNvCxnSpPr/>
                <p:nvPr/>
              </p:nvCxnSpPr>
              <p:spPr>
                <a:xfrm>
                  <a:off x="3020419" y="4393643"/>
                  <a:ext cx="294274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二等辺三角形 112"/>
                <p:cNvSpPr/>
                <p:nvPr/>
              </p:nvSpPr>
              <p:spPr>
                <a:xfrm rot="16200000">
                  <a:off x="3153390" y="4283918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grpSp>
            <p:nvGrpSpPr>
              <p:cNvPr id="67" name="グループ化 66"/>
              <p:cNvGrpSpPr/>
              <p:nvPr/>
            </p:nvGrpSpPr>
            <p:grpSpPr>
              <a:xfrm>
                <a:off x="5980331" y="5728885"/>
                <a:ext cx="708966" cy="478576"/>
                <a:chOff x="3020419" y="3619180"/>
                <a:chExt cx="2048251" cy="1382637"/>
              </a:xfrm>
            </p:grpSpPr>
            <p:cxnSp>
              <p:nvCxnSpPr>
                <p:cNvPr id="90" name="直線コネクタ 89"/>
                <p:cNvCxnSpPr/>
                <p:nvPr/>
              </p:nvCxnSpPr>
              <p:spPr>
                <a:xfrm>
                  <a:off x="4712938" y="4397946"/>
                  <a:ext cx="355732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円弧 90"/>
                <p:cNvSpPr/>
                <p:nvPr/>
              </p:nvSpPr>
              <p:spPr>
                <a:xfrm>
                  <a:off x="3394343" y="3764279"/>
                  <a:ext cx="1303176" cy="1235991"/>
                </a:xfrm>
                <a:prstGeom prst="arc">
                  <a:avLst>
                    <a:gd name="adj1" fmla="val 10770615"/>
                    <a:gd name="adj2" fmla="val 0"/>
                  </a:avLst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円弧 91"/>
                <p:cNvSpPr/>
                <p:nvPr/>
              </p:nvSpPr>
              <p:spPr>
                <a:xfrm>
                  <a:off x="3395890" y="3765826"/>
                  <a:ext cx="1303176" cy="1235991"/>
                </a:xfrm>
                <a:prstGeom prst="arc">
                  <a:avLst>
                    <a:gd name="adj1" fmla="val 29345"/>
                    <a:gd name="adj2" fmla="val 10799997"/>
                  </a:avLst>
                </a:prstGeom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3864376" y="3619180"/>
                  <a:ext cx="365518" cy="31604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99" name="二等辺三角形 98"/>
                <p:cNvSpPr/>
                <p:nvPr/>
              </p:nvSpPr>
              <p:spPr>
                <a:xfrm rot="5400000">
                  <a:off x="4633311" y="4283322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101" name="直線コネクタ 100"/>
                <p:cNvCxnSpPr/>
                <p:nvPr/>
              </p:nvCxnSpPr>
              <p:spPr>
                <a:xfrm>
                  <a:off x="3020419" y="4393643"/>
                  <a:ext cx="294274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二等辺三角形 101"/>
                <p:cNvSpPr/>
                <p:nvPr/>
              </p:nvSpPr>
              <p:spPr>
                <a:xfrm rot="16200000">
                  <a:off x="3153390" y="4283918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grpSp>
            <p:nvGrpSpPr>
              <p:cNvPr id="68" name="グループ化 67"/>
              <p:cNvGrpSpPr/>
              <p:nvPr/>
            </p:nvGrpSpPr>
            <p:grpSpPr>
              <a:xfrm>
                <a:off x="7098369" y="5734524"/>
                <a:ext cx="523851" cy="529843"/>
                <a:chOff x="6124084" y="4374907"/>
                <a:chExt cx="844641" cy="854300"/>
              </a:xfrm>
            </p:grpSpPr>
            <p:cxnSp>
              <p:nvCxnSpPr>
                <p:cNvPr id="86" name="直線コネクタ 85"/>
                <p:cNvCxnSpPr/>
                <p:nvPr/>
              </p:nvCxnSpPr>
              <p:spPr>
                <a:xfrm flipV="1">
                  <a:off x="6124084" y="5157305"/>
                  <a:ext cx="844641" cy="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円弧 86"/>
                <p:cNvSpPr/>
                <p:nvPr/>
              </p:nvSpPr>
              <p:spPr>
                <a:xfrm>
                  <a:off x="6163044" y="4456600"/>
                  <a:ext cx="733710" cy="695884"/>
                </a:xfrm>
                <a:prstGeom prst="arc">
                  <a:avLst>
                    <a:gd name="adj1" fmla="val 5391803"/>
                    <a:gd name="adj2" fmla="val 5243761"/>
                  </a:avLst>
                </a:prstGeom>
                <a:ln w="25400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6427680" y="4374907"/>
                  <a:ext cx="205793" cy="17794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89" name="正方形/長方形 88"/>
                <p:cNvSpPr/>
                <p:nvPr/>
              </p:nvSpPr>
              <p:spPr>
                <a:xfrm>
                  <a:off x="6465797" y="5096366"/>
                  <a:ext cx="143168" cy="13284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69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-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28&lt;/imagew&gt;&#10;  &lt;scale&gt;50&lt;/scale&gt;&#10;  &lt;cursor&gt;27&lt;/cursor&gt;&#10;&lt;/TeXTeX&gt;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3750" y="5823654"/>
                <a:ext cx="214026" cy="331126"/>
              </a:xfrm>
              <a:prstGeom prst="rect">
                <a:avLst/>
              </a:prstGeom>
            </p:spPr>
          </p:pic>
          <p:grpSp>
            <p:nvGrpSpPr>
              <p:cNvPr id="70" name="グループ化 69"/>
              <p:cNvGrpSpPr/>
              <p:nvPr/>
            </p:nvGrpSpPr>
            <p:grpSpPr>
              <a:xfrm>
                <a:off x="7968222" y="5731785"/>
                <a:ext cx="523851" cy="529843"/>
                <a:chOff x="6124084" y="4374907"/>
                <a:chExt cx="844641" cy="854300"/>
              </a:xfrm>
            </p:grpSpPr>
            <p:cxnSp>
              <p:nvCxnSpPr>
                <p:cNvPr id="82" name="直線コネクタ 81"/>
                <p:cNvCxnSpPr/>
                <p:nvPr/>
              </p:nvCxnSpPr>
              <p:spPr>
                <a:xfrm flipV="1">
                  <a:off x="6124084" y="5157305"/>
                  <a:ext cx="844641" cy="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円弧 82"/>
                <p:cNvSpPr/>
                <p:nvPr/>
              </p:nvSpPr>
              <p:spPr>
                <a:xfrm>
                  <a:off x="6163044" y="4456600"/>
                  <a:ext cx="733710" cy="695884"/>
                </a:xfrm>
                <a:prstGeom prst="arc">
                  <a:avLst>
                    <a:gd name="adj1" fmla="val 5391803"/>
                    <a:gd name="adj2" fmla="val 5243761"/>
                  </a:avLst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円/楕円 83"/>
                <p:cNvSpPr/>
                <p:nvPr/>
              </p:nvSpPr>
              <p:spPr>
                <a:xfrm>
                  <a:off x="6427680" y="4374907"/>
                  <a:ext cx="205793" cy="17794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85" name="正方形/長方形 84"/>
                <p:cNvSpPr/>
                <p:nvPr/>
              </p:nvSpPr>
              <p:spPr>
                <a:xfrm>
                  <a:off x="6465797" y="5096366"/>
                  <a:ext cx="143168" cy="13284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71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+&#10;\end{align*}&lt;/body&gt;&#10;  &lt;fcolor&gt;FF000000&lt;/fcolor&gt;&#10;  &lt;bcolor&gt;FFFFFFFF&lt;/bcolor&gt;&#10;  &lt;transparent&gt;True&lt;/transparent&gt;&#10;  &lt;resolution&gt;1800&lt;/resolution&gt;&#10;  &lt;imageh&gt;166&lt;/imageh&gt;&#10;  &lt;imagew&gt;165&lt;/imagew&gt;&#10;  &lt;scale&gt;50&lt;/scale&gt;&#10;  &lt;cursor&gt;17&lt;/cursor&gt;&#10;&lt;/TeXTeX&gt;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069" y="5936958"/>
                <a:ext cx="107665" cy="109278"/>
              </a:xfrm>
              <a:prstGeom prst="rect">
                <a:avLst/>
              </a:prstGeom>
            </p:spPr>
          </p:pic>
          <p:pic>
            <p:nvPicPr>
              <p:cNvPr id="72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-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28&lt;/imagew&gt;&#10;  &lt;scale&gt;50&lt;/scale&gt;&#10;  &lt;cursor&gt;24&lt;/cursor&gt;&#10;&lt;/TeXTeX&gt;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3602" y="5820914"/>
                <a:ext cx="214026" cy="331126"/>
              </a:xfrm>
              <a:prstGeom prst="rect">
                <a:avLst/>
              </a:prstGeom>
            </p:spPr>
          </p:pic>
          <p:grpSp>
            <p:nvGrpSpPr>
              <p:cNvPr id="73" name="グループ化 72"/>
              <p:cNvGrpSpPr/>
              <p:nvPr/>
            </p:nvGrpSpPr>
            <p:grpSpPr>
              <a:xfrm>
                <a:off x="8819337" y="5732311"/>
                <a:ext cx="708966" cy="478576"/>
                <a:chOff x="3020419" y="3619180"/>
                <a:chExt cx="2048251" cy="1382635"/>
              </a:xfrm>
            </p:grpSpPr>
            <p:cxnSp>
              <p:nvCxnSpPr>
                <p:cNvPr id="75" name="直線コネクタ 74"/>
                <p:cNvCxnSpPr/>
                <p:nvPr/>
              </p:nvCxnSpPr>
              <p:spPr>
                <a:xfrm>
                  <a:off x="4712938" y="4397946"/>
                  <a:ext cx="355732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円弧 75"/>
                <p:cNvSpPr/>
                <p:nvPr/>
              </p:nvSpPr>
              <p:spPr>
                <a:xfrm>
                  <a:off x="3394343" y="3764279"/>
                  <a:ext cx="1303176" cy="1235991"/>
                </a:xfrm>
                <a:prstGeom prst="arc">
                  <a:avLst>
                    <a:gd name="adj1" fmla="val 10770615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円弧 76"/>
                <p:cNvSpPr/>
                <p:nvPr/>
              </p:nvSpPr>
              <p:spPr>
                <a:xfrm>
                  <a:off x="3395890" y="3765823"/>
                  <a:ext cx="1303178" cy="1235992"/>
                </a:xfrm>
                <a:prstGeom prst="arc">
                  <a:avLst>
                    <a:gd name="adj1" fmla="val 29345"/>
                    <a:gd name="adj2" fmla="val 10799997"/>
                  </a:avLst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3864376" y="3619180"/>
                  <a:ext cx="365518" cy="31604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79" name="二等辺三角形 78"/>
                <p:cNvSpPr/>
                <p:nvPr/>
              </p:nvSpPr>
              <p:spPr>
                <a:xfrm rot="5400000">
                  <a:off x="4633311" y="4283322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3020419" y="4393643"/>
                  <a:ext cx="294274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二等辺三角形 80"/>
                <p:cNvSpPr/>
                <p:nvPr/>
              </p:nvSpPr>
              <p:spPr>
                <a:xfrm rot="16200000">
                  <a:off x="3153390" y="4283918"/>
                  <a:ext cx="320214" cy="22908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74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+&#10;\end{align*}&lt;/body&gt;&#10;  &lt;fcolor&gt;FF000000&lt;/fcolor&gt;&#10;  &lt;bcolor&gt;FFFFFFFF&lt;/bcolor&gt;&#10;  &lt;transparent&gt;True&lt;/transparent&gt;&#10;  &lt;resolution&gt;1800&lt;/resolution&gt;&#10;  &lt;imageh&gt;166&lt;/imageh&gt;&#10;  &lt;imagew&gt;165&lt;/imagew&gt;&#10;  &lt;scale&gt;50&lt;/scale&gt;&#10;  &lt;cursor&gt;17&lt;/cursor&gt;&#10;&lt;/TeXTeX&gt;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3075" y="5940383"/>
                <a:ext cx="107665" cy="109278"/>
              </a:xfrm>
              <a:prstGeom prst="rect">
                <a:avLst/>
              </a:prstGeom>
            </p:spPr>
          </p:pic>
        </p:grpSp>
        <p:pic>
          <p:nvPicPr>
            <p:cNvPr id="65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&#10;G_{\pi,k}^{-1}(p)&#10;=&#10;\end{align*}&lt;/body&gt;&#10;  &lt;fcolor&gt;FF000000&lt;/fcolor&gt;&#10;  &lt;bcolor&gt;FFFFFFFF&lt;/bcolor&gt;&#10;  &lt;transparent&gt;True&lt;/transparent&gt;&#10;  &lt;resolution&gt;1800&lt;/resolution&gt;&#10;  &lt;imageh&gt;329&lt;/imageh&gt;&#10;  &lt;imagew&gt;1313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571" y="4854585"/>
              <a:ext cx="1321925" cy="33474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74966" y="2535723"/>
                <a:ext cx="10677337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flow </a:t>
                </a:r>
                <a:r>
                  <a:rPr lang="en-US" altLang="ja-JP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eqs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𝜋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𝑖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are obtained from the second derivatives of Wetterich eq.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6" y="2535723"/>
                <a:ext cx="10677337" cy="396006"/>
              </a:xfrm>
              <a:prstGeom prst="rect">
                <a:avLst/>
              </a:prstGeom>
              <a:blipFill rotWithShape="0">
                <a:blip r:embed="rId22"/>
                <a:stretch>
                  <a:fillRect l="-457" t="-20000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769429" y="3063593"/>
                <a:ext cx="111289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given in Step 1 to evaluate the propagators and vertex functions</a:t>
                </a:r>
              </a:p>
              <a:p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 the RHS of the flow equations.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29" y="3063593"/>
                <a:ext cx="11128921" cy="646331"/>
              </a:xfrm>
              <a:prstGeom prst="rect">
                <a:avLst/>
              </a:prstGeom>
              <a:blipFill rotWithShape="0">
                <a:blip r:embed="rId23"/>
                <a:stretch>
                  <a:fillRect l="-438" t="-3774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左矢印 132"/>
          <p:cNvSpPr/>
          <p:nvPr/>
        </p:nvSpPr>
        <p:spPr>
          <a:xfrm>
            <a:off x="6993762" y="4557985"/>
            <a:ext cx="408074" cy="390292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CustomShape 3"/>
          <p:cNvSpPr/>
          <p:nvPr/>
        </p:nvSpPr>
        <p:spPr>
          <a:xfrm>
            <a:off x="6476309" y="1843961"/>
            <a:ext cx="5781880" cy="5370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R. Tripolt, N. Strodthoff, L. 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Smekal,J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. Wambach,PRD89 (2014)</a:t>
            </a:r>
          </a:p>
          <a:p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R</a:t>
            </a:r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. Tripolt, L. Smekal, J. Wambach, PRD90 (2014)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  <a:p>
            <a:endParaRPr sz="11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20174" y="3787981"/>
            <a:ext cx="4378177" cy="2891599"/>
            <a:chOff x="7520174" y="3787981"/>
            <a:chExt cx="4378177" cy="2891599"/>
          </a:xfrm>
        </p:grpSpPr>
        <p:sp>
          <p:nvSpPr>
            <p:cNvPr id="116" name="正方形/長方形 115"/>
            <p:cNvSpPr/>
            <p:nvPr/>
          </p:nvSpPr>
          <p:spPr>
            <a:xfrm>
              <a:off x="7520174" y="3787981"/>
              <a:ext cx="4378177" cy="2891599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5" name="グループ化 134"/>
            <p:cNvGrpSpPr/>
            <p:nvPr/>
          </p:nvGrpSpPr>
          <p:grpSpPr>
            <a:xfrm>
              <a:off x="7733825" y="6069184"/>
              <a:ext cx="2056474" cy="488506"/>
              <a:chOff x="7697060" y="5050994"/>
              <a:chExt cx="1702597" cy="404444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7697060" y="5067198"/>
                <a:ext cx="427826" cy="388240"/>
                <a:chOff x="2854631" y="5686428"/>
                <a:chExt cx="427826" cy="388240"/>
              </a:xfrm>
            </p:grpSpPr>
            <p:cxnSp>
              <p:nvCxnSpPr>
                <p:cNvPr id="128" name="直線コネクタ 127"/>
                <p:cNvCxnSpPr/>
                <p:nvPr/>
              </p:nvCxnSpPr>
              <p:spPr>
                <a:xfrm>
                  <a:off x="2854631" y="5880549"/>
                  <a:ext cx="260870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>
                <a:xfrm flipV="1">
                  <a:off x="3150116" y="5686428"/>
                  <a:ext cx="131618" cy="194122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/>
                <p:cNvCxnSpPr/>
                <p:nvPr/>
              </p:nvCxnSpPr>
              <p:spPr>
                <a:xfrm>
                  <a:off x="3167461" y="5894725"/>
                  <a:ext cx="114996" cy="179943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二等辺三角形 130"/>
                <p:cNvSpPr/>
                <p:nvPr/>
              </p:nvSpPr>
              <p:spPr>
                <a:xfrm rot="16200000">
                  <a:off x="3106109" y="5844075"/>
                  <a:ext cx="103045" cy="72946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132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=\frac{\partial^{3}U_{k}}{\partial \sigma^{3}}(\sigma_{0}), \cdots&#10;\end{align*}&lt;/body&gt;&#10;  &lt;fcolor&gt;FF000000&lt;/fcolor&gt;&#10;  &lt;bcolor&gt;FFFFFFFF&lt;/bcolor&gt;&#10;  &lt;transparent&gt;True&lt;/transparent&gt;&#10;  &lt;resolution&gt;1800&lt;/resolution&gt;&#10;  &lt;imageh&gt;547&lt;/imageh&gt;&#10;  &lt;imagew&gt;1686&lt;/imagew&gt;&#10;  &lt;scale&gt;50&lt;/scale&gt;&#10;  &lt;cursor&gt;82&lt;/cursor&gt;&#10;&lt;/TeXTeX&gt;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0030" y="5050994"/>
                <a:ext cx="1179627" cy="382714"/>
              </a:xfrm>
              <a:prstGeom prst="rect">
                <a:avLst/>
              </a:prstGeom>
            </p:spPr>
          </p:pic>
        </p:grpSp>
        <p:grpSp>
          <p:nvGrpSpPr>
            <p:cNvPr id="141" name="グループ化 140"/>
            <p:cNvGrpSpPr/>
            <p:nvPr/>
          </p:nvGrpSpPr>
          <p:grpSpPr>
            <a:xfrm>
              <a:off x="7795993" y="4864259"/>
              <a:ext cx="3819404" cy="581664"/>
              <a:chOff x="7795993" y="3816053"/>
              <a:chExt cx="3819404" cy="581664"/>
            </a:xfrm>
          </p:grpSpPr>
          <p:cxnSp>
            <p:nvCxnSpPr>
              <p:cNvPr id="120" name="直線コネクタ 119"/>
              <p:cNvCxnSpPr/>
              <p:nvPr/>
            </p:nvCxnSpPr>
            <p:spPr>
              <a:xfrm>
                <a:off x="7795993" y="4140797"/>
                <a:ext cx="401344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6" name="TexTeXPicture" descr="&lt;?xml version=&quot;1.0&quot; encoding=&quot;utf-16&quot;?&gt;&#10;&lt;TeXTeX&gt;&#10;  &lt;preamble&gt;\documentclass{jarticle}&#10;\usepackage{amsmath}&#10;\usepackage{amssymb}&#10;\usepackage{mathrsfs}&#10;\pagestyle{empty}&lt;/preamble&gt;&#10;  &lt;body&gt;\begin{align*} &#10;=\left[&#10;p^{2}+&#10;\frac{\partial^{2}U_{k}}{\partial \sigma^{2}}(\sigma)&#10;+R_{k}^{B}(p)&#10;\right]^{-1}, \cdots&#10;\end{align*}&lt;/body&gt;&#10;  &lt;fcolor&gt;FF000000&lt;/fcolor&gt;&#10;  &lt;bcolor&gt;FFFFFFFF&lt;/bcolor&gt;&#10;  &lt;transparent&gt;True&lt;/transparent&gt;&#10;  &lt;resolution&gt;1800&lt;/resolution&gt;&#10;  &lt;imageh&gt;659&lt;/imageh&gt;&#10;  &lt;imagew&gt;3682&lt;/imagew&gt;&#10;  &lt;scale&gt;50&lt;/scale&gt;&#10;  &lt;cursor&gt;119&lt;/cursor&gt;&#10;&lt;/TeXTeX&gt;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5492" y="3816053"/>
                <a:ext cx="3249905" cy="581664"/>
              </a:xfrm>
              <a:prstGeom prst="rect">
                <a:avLst/>
              </a:prstGeom>
            </p:spPr>
          </p:pic>
        </p:grpSp>
        <p:sp>
          <p:nvSpPr>
            <p:cNvPr id="142" name="テキスト ボックス 141"/>
            <p:cNvSpPr txBox="1"/>
            <p:nvPr/>
          </p:nvSpPr>
          <p:spPr>
            <a:xfrm>
              <a:off x="7562268" y="4616188"/>
              <a:ext cx="1851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Propagators</a:t>
              </a:r>
              <a:endParaRPr kumimoji="1"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7592007" y="5671835"/>
              <a:ext cx="1851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Vertex functions</a:t>
              </a:r>
              <a:endParaRPr kumimoji="1"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7520174" y="3787981"/>
                  <a:ext cx="41774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Propagators and vertex functions contain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1" lang="ja-JP" altLang="en-US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 </a:t>
                  </a:r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.</a:t>
                  </a:r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174" y="3787981"/>
                  <a:ext cx="4177455" cy="64633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1314" t="-3774" b="-160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41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1987269" y="36136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altLang="ja-JP" sz="2800" dirty="0" smtClean="0">
                <a:solidFill>
                  <a:srgbClr val="5B9BD5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Contents</a:t>
            </a:r>
            <a:endParaRPr sz="2000" dirty="0">
              <a:solidFill>
                <a:srgbClr val="5B9BD5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099" y="1997862"/>
            <a:ext cx="11060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Spectral function in functional renormalization group</a:t>
            </a:r>
          </a:p>
          <a:p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400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QCD phase diagram,</a:t>
            </a:r>
            <a:r>
              <a:rPr lang="en-US" altLang="ja-JP" sz="2400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QCD critical point and the soft mode</a:t>
            </a: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400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Our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odel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 procedure</a:t>
            </a:r>
          </a:p>
          <a:p>
            <a:endParaRPr lang="en-US" altLang="ja-JP" sz="2400" dirty="0">
              <a:solidFill>
                <a:srgbClr val="4472C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2400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Result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9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635893" y="2581355"/>
            <a:ext cx="2662266" cy="1477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CustomShape 4"/>
          <p:cNvSpPr/>
          <p:nvPr/>
        </p:nvSpPr>
        <p:spPr>
          <a:xfrm>
            <a:off x="1824874" y="264444"/>
            <a:ext cx="8583195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Details of Step 2 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4216" y="1018721"/>
            <a:ext cx="987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n w="0"/>
                <a:solidFill>
                  <a:srgbClr val="5B9BD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 2.</a:t>
            </a:r>
            <a:r>
              <a:rPr lang="ja-JP" altLang="en-US" sz="2000" dirty="0" smtClean="0">
                <a:ln w="0"/>
                <a:solidFill>
                  <a:srgbClr val="5B9BD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Calculate the retarded Green’s functions in the meson channels</a:t>
            </a:r>
          </a:p>
          <a:p>
            <a:r>
              <a:rPr lang="en-US" altLang="ja-JP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using the flow equations for two-point functions.</a:t>
            </a:r>
            <a:endParaRPr lang="ja-JP" altLang="en-US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テキスト ボックス 133"/>
              <p:cNvSpPr txBox="1"/>
              <p:nvPr/>
            </p:nvSpPr>
            <p:spPr>
              <a:xfrm>
                <a:off x="270376" y="1932087"/>
                <a:ext cx="4803429" cy="422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Flow equations for</a:t>
                </a:r>
                <a:r>
                  <a:rPr kumimoji="1" lang="en-US" altLang="ja-JP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𝜋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34" name="テキスト ボックス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76" y="1932087"/>
                <a:ext cx="4803429" cy="422680"/>
              </a:xfrm>
              <a:prstGeom prst="rect">
                <a:avLst/>
              </a:prstGeom>
              <a:blipFill rotWithShape="0">
                <a:blip r:embed="rId3"/>
                <a:stretch>
                  <a:fillRect l="-1015" t="-15942" b="-20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テキスト ボックス 139"/>
              <p:cNvSpPr txBox="1"/>
              <p:nvPr/>
            </p:nvSpPr>
            <p:spPr>
              <a:xfrm>
                <a:off x="270376" y="6042524"/>
                <a:ext cx="11605938" cy="699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O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ne can calculate the retarded Green’s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𝜋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and their spectral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𝜌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𝜎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𝜋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)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endPara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using these flow equations.</a:t>
                </a:r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40" name="テキスト ボックス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76" y="6042524"/>
                <a:ext cx="11605938" cy="699679"/>
              </a:xfrm>
              <a:prstGeom prst="rect">
                <a:avLst/>
              </a:prstGeom>
              <a:blipFill rotWithShape="0">
                <a:blip r:embed="rId4"/>
                <a:stretch>
                  <a:fillRect l="-420" t="-9565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666492" y="2491357"/>
            <a:ext cx="7556667" cy="744435"/>
            <a:chOff x="1045631" y="2435602"/>
            <a:chExt cx="7556667" cy="744435"/>
          </a:xfrm>
        </p:grpSpPr>
        <p:cxnSp>
          <p:nvCxnSpPr>
            <p:cNvPr id="9" name="直線矢印コネクタ 8"/>
            <p:cNvCxnSpPr/>
            <p:nvPr/>
          </p:nvCxnSpPr>
          <p:spPr>
            <a:xfrm>
              <a:off x="3764136" y="2804218"/>
              <a:ext cx="2313279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&#10;G_{\sigma(\pi),k}^{-1}(ip_{0},\vec{p})&#10;=\cdots&#10;\end{align*}&lt;/body&gt;&#10;  &lt;fcolor&gt;FF000000&lt;/fcolor&gt;&#10;  &lt;bcolor&gt;FFFFFFFF&lt;/bcolor&gt;&#10;  &lt;transparent&gt;True&lt;/transparent&gt;&#10;  &lt;resolution&gt;1800&lt;/resolution&gt;&#10;  &lt;imageh&gt;349&lt;/imageh&gt;&#10;  &lt;imagew&gt;2376&lt;/imagew&gt;&#10;  &lt;scale&gt;50&lt;/scale&gt;&#10;  &lt;cursor&gt;66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631" y="2620461"/>
              <a:ext cx="2438949" cy="362036"/>
            </a:xfrm>
            <a:prstGeom prst="rect">
              <a:avLst/>
            </a:prstGeom>
          </p:spPr>
        </p:pic>
        <p:pic>
          <p:nvPicPr>
            <p:cNvPr id="12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&#10;G_{\sigma(\pi),k}^{R-1}(\omega, \vec{p})&#10;=\cdots&#10;\end{align*}&lt;/body&gt;&#10;  &lt;fcolor&gt;FF000000&lt;/fcolor&gt;&#10;  &lt;bcolor&gt;FFFFFFFF&lt;/bcolor&gt;&#10;  &lt;transparent&gt;True&lt;/transparent&gt;&#10;  &lt;resolution&gt;1800&lt;/resolution&gt;&#10;  &lt;imageh&gt;354&lt;/imageh&gt;&#10;  &lt;imagew&gt;2216&lt;/imagew&gt;&#10;  &lt;scale&gt;50&lt;/scale&gt;&#10;  &lt;cursor&gt;6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588" y="2620461"/>
              <a:ext cx="2274710" cy="367223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3640144" y="2435602"/>
              <a:ext cx="2687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analytic continuation</a:t>
              </a:r>
              <a:endParaRPr kumimoji="1" lang="ja-JP" altLang="en-US" sz="1600" b="1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228736" y="2810705"/>
                  <a:ext cx="13158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𝑖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</m:oMath>
                    </m:oMathPara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736" y="2810705"/>
                  <a:ext cx="131584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3" name="テキスト ボックス 212"/>
          <p:cNvSpPr txBox="1"/>
          <p:nvPr/>
        </p:nvSpPr>
        <p:spPr>
          <a:xfrm>
            <a:off x="405184" y="3546155"/>
            <a:ext cx="781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Such an analytic continuation can be performed analytically.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933578" y="4081599"/>
            <a:ext cx="5252224" cy="38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This is due to the choice of </a:t>
            </a:r>
            <a:r>
              <a:rPr lang="en-US" altLang="ja-JP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3D regulator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6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R^{B}_{k}(ip_{0},\vec{p})=&#10;\left(k^{2}-\vec{p}^{2}&#10;\right)&#10;\theta&#10;\left(k^{2}-\vec{p}^{2}&#10;\right)&#10;\end{align*}&lt;/body&gt;&#10;  &lt;fcolor&gt;FF000000&lt;/fcolor&gt;&#10;  &lt;bcolor&gt;FFFFFFFF&lt;/bcolor&gt;&#10;  &lt;transparent&gt;True&lt;/transparent&gt;&#10;  &lt;resolution&gt;1800&lt;/resolution&gt;&#10;  &lt;imageh&gt;308&lt;/imageh&gt;&#10;  &lt;imagew&gt;364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71" y="4542280"/>
            <a:ext cx="3253013" cy="274953"/>
          </a:xfrm>
          <a:prstGeom prst="rect">
            <a:avLst/>
          </a:prstGeom>
        </p:spPr>
      </p:pic>
      <p:pic>
        <p:nvPicPr>
          <p:cNvPr id="217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R^{F}_{k}(ip_{0},\vec{p})=&#10;i\Slash{\vec{p}}&#10;\left(&#10;\sqrt{\frac{k^{2}}{\vec{p}^{2}}}&#10;-1&#10;\right)&#10;\theta&#10;\left(k^{2}-\vec{p}^{2}&#10;\right)&#10;\end{align*}&lt;/body&gt;&#10;  &lt;fcolor&gt;FF000000&lt;/fcolor&gt;&#10;  &lt;bcolor&gt;FFFFFFFF&lt;/bcolor&gt;&#10;  &lt;transparent&gt;True&lt;/transparent&gt;&#10;  &lt;resolution&gt;1800&lt;/resolution&gt;&#10;  &lt;imageh&gt;774&lt;/imageh&gt;&#10;  &lt;imagew&gt;4254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71" y="4944589"/>
            <a:ext cx="3253013" cy="591875"/>
          </a:xfrm>
          <a:prstGeom prst="rect">
            <a:avLst/>
          </a:prstGeom>
        </p:spPr>
      </p:pic>
      <p:sp>
        <p:nvSpPr>
          <p:cNvPr id="218" name="CustomShape 3"/>
          <p:cNvSpPr/>
          <p:nvPr/>
        </p:nvSpPr>
        <p:spPr>
          <a:xfrm>
            <a:off x="4604727" y="5559629"/>
            <a:ext cx="2916017" cy="3485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D. F. </a:t>
            </a:r>
            <a:r>
              <a:rPr lang="en-US" altLang="ja-JP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Litim</a:t>
            </a:r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, PRD 64 (2001)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  <a:p>
            <a:endParaRPr sz="11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8790535" y="2704414"/>
                <a:ext cx="274019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</a:t>
                </a:r>
                <a:r>
                  <a:rPr kumimoji="1"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he analyticity in</a:t>
                </a:r>
              </a:p>
              <a:p>
                <a:r>
                  <a:rPr kumimoji="1"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</a:t>
                </a:r>
                <a:r>
                  <a:rPr lang="en-US" altLang="ja-JP" sz="1600" dirty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upper hal</a:t>
                </a:r>
                <a:r>
                  <a:rPr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 plane</a:t>
                </a:r>
              </a:p>
              <a:p>
                <a:r>
                  <a:rPr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𝜔</m:t>
                    </m:r>
                  </m:oMath>
                </a14:m>
                <a:r>
                  <a:rPr kumimoji="1" lang="ja-JP" altLang="en-US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must be satisfied.</a:t>
                </a:r>
                <a:endParaRPr kumimoji="1" lang="ja-JP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35" y="2704414"/>
                <a:ext cx="2740190" cy="861774"/>
              </a:xfrm>
              <a:prstGeom prst="rect">
                <a:avLst/>
              </a:prstGeom>
              <a:blipFill rotWithShape="0">
                <a:blip r:embed="rId10"/>
                <a:stretch>
                  <a:fillRect l="-1111" t="-2128" b="-56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stomShape 3"/>
          <p:cNvSpPr/>
          <p:nvPr/>
        </p:nvSpPr>
        <p:spPr>
          <a:xfrm>
            <a:off x="8826778" y="3477440"/>
            <a:ext cx="2427329" cy="604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G. Baym, N. D. Mermin,</a:t>
            </a:r>
          </a:p>
          <a:p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J. Math. Phys. 2 (1961)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  <a:p>
            <a:endParaRPr sz="11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6410120" y="1929593"/>
            <a:ext cx="5781880" cy="5370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R. Tripolt, N. Strodthoff, L. 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Smekal,J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. Wambach,PRD89 (2014)</a:t>
            </a:r>
          </a:p>
          <a:p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R</a:t>
            </a:r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. Tripolt, L. Smekal, J. Wambach, PRD90 (2014)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  <a:p>
            <a:endParaRPr sz="11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9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1987269" y="36136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altLang="ja-JP" sz="2800" dirty="0" smtClean="0">
                <a:solidFill>
                  <a:srgbClr val="5B9BD5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Contents</a:t>
            </a:r>
            <a:endParaRPr sz="2000" dirty="0">
              <a:solidFill>
                <a:srgbClr val="5B9BD5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099" y="1997862"/>
            <a:ext cx="11060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Spectral function in functional renormalization group</a:t>
            </a:r>
          </a:p>
          <a:p>
            <a:endParaRPr lang="en-US" altLang="ja-JP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QCD phase diagram, QCD critical point and the soft mode</a:t>
            </a:r>
          </a:p>
          <a:p>
            <a:endParaRPr lang="en-US" altLang="ja-JP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</a:t>
            </a:r>
            <a:r>
              <a:rPr lang="en-US" altLang="ja-JP" sz="2400" dirty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odel </a:t>
            </a:r>
            <a:r>
              <a:rPr lang="en-US" altLang="ja-JP" sz="2400" dirty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 procedure</a:t>
            </a:r>
          </a:p>
          <a:p>
            <a:endParaRPr lang="en-US" altLang="ja-JP" sz="2400" dirty="0">
              <a:solidFill>
                <a:srgbClr val="4472C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2400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Result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1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6528817" y="4287975"/>
            <a:ext cx="4837176" cy="21402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CustomShape 4"/>
          <p:cNvSpPr/>
          <p:nvPr/>
        </p:nvSpPr>
        <p:spPr>
          <a:xfrm>
            <a:off x="1997256" y="356682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Initial condition and parameter setting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143674"/>
                  </p:ext>
                </p:extLst>
              </p:nvPr>
            </p:nvGraphicFramePr>
            <p:xfrm>
              <a:off x="1025782" y="3564504"/>
              <a:ext cx="5035789" cy="79916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161303"/>
                    <a:gridCol w="947260"/>
                    <a:gridCol w="999540"/>
                    <a:gridCol w="1213728"/>
                    <a:gridCol w="713958"/>
                  </a:tblGrid>
                  <a:tr h="4028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1600" smtClean="0"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kumimoji="1" lang="ja-JP" alt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600" smtClean="0">
                                            <a:latin typeface="Cambria Math" panose="02040503050406030204" pitchFamily="18" charset="0"/>
                                          </a:rPr>
                                          <m:t>𝚲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ja-JP" altLang="en-US" sz="1600" smtClean="0"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smtClean="0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1" lang="ja-JP" altLang="en-US" sz="1600" smtClean="0"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kumimoji="1" lang="ja-JP" alt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ja-JP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ja-JP" altLang="en-US" sz="1600" smtClean="0">
                                            <a:latin typeface="Cambria Math" panose="02040503050406030204" pitchFamily="18" charset="0"/>
                                          </a:rPr>
                                          <m:t>𝚲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1600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kumimoji="1"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</a:tr>
                  <a:tr h="396318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1000MeV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0.794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2.00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0.00175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3.2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143674"/>
                  </p:ext>
                </p:extLst>
              </p:nvPr>
            </p:nvGraphicFramePr>
            <p:xfrm>
              <a:off x="1025782" y="3564504"/>
              <a:ext cx="5035789" cy="79916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161303"/>
                    <a:gridCol w="947260"/>
                    <a:gridCol w="999540"/>
                    <a:gridCol w="1213728"/>
                    <a:gridCol w="713958"/>
                  </a:tblGrid>
                  <a:tr h="40284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6567" r="-333508" b="-1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3226" t="-86567" r="-310968" b="-1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0976" t="-86567" r="-193902" b="-1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000" t="-86567" r="-59000" b="-1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6838" t="-86567" r="-855" b="-119403"/>
                          </a:stretch>
                        </a:blipFill>
                      </a:tcPr>
                    </a:tc>
                  </a:tr>
                  <a:tr h="396318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1000MeV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0.794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2.00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0.00175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>
                              <a:latin typeface="メイリオ" panose="020B0604030504040204" pitchFamily="50" charset="-128"/>
                              <a:ea typeface="メイリオ" panose="020B0604030504040204" pitchFamily="50" charset="-128"/>
                            </a:rPr>
                            <a:t>3.2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356517" y="4711233"/>
            <a:ext cx="172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n w="0"/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Vacuum value</a:t>
            </a:r>
            <a:endParaRPr lang="ja-JP" altLang="en-US" sz="1400" dirty="0" smtClean="0">
              <a:ln w="0"/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1987012"/>
                  </p:ext>
                </p:extLst>
              </p:nvPr>
            </p:nvGraphicFramePr>
            <p:xfrm>
              <a:off x="1201599" y="5355692"/>
              <a:ext cx="4684154" cy="74655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145212"/>
                    <a:gridCol w="1208418"/>
                    <a:gridCol w="1467367"/>
                    <a:gridCol w="863157"/>
                  </a:tblGrid>
                  <a:tr h="3284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kumimoji="1"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kumimoji="1" lang="ja-JP" altLang="en-US" sz="1600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kumimoji="1" lang="ja-JP" altLang="en-US" sz="1600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en-US" altLang="ja-JP" sz="160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</a:tr>
                  <a:tr h="389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286MeV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137MeV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496MeV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93MeV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1987012"/>
                  </p:ext>
                </p:extLst>
              </p:nvPr>
            </p:nvGraphicFramePr>
            <p:xfrm>
              <a:off x="1201599" y="5355692"/>
              <a:ext cx="4684154" cy="74655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145212"/>
                    <a:gridCol w="1208418"/>
                    <a:gridCol w="1467367"/>
                    <a:gridCol w="863157"/>
                  </a:tblGrid>
                  <a:tr h="35718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695" r="-309574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4949" t="-1695" r="-193939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0166" t="-1695" r="-59336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41549" t="-1695" r="-704" b="-111864"/>
                          </a:stretch>
                        </a:blipFill>
                      </a:tcPr>
                    </a:tc>
                  </a:tr>
                  <a:tr h="389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286MeV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137MeV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496MeV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93MeV</a:t>
                          </a:r>
                          <a:endParaRPr kumimoji="1" lang="ja-JP" altLang="en-US" sz="1600" dirty="0"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直線矢印コネクタ 5"/>
          <p:cNvCxnSpPr/>
          <p:nvPr/>
        </p:nvCxnSpPr>
        <p:spPr>
          <a:xfrm flipH="1">
            <a:off x="2275295" y="4438512"/>
            <a:ext cx="11000" cy="853489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stomShape 3"/>
          <p:cNvSpPr/>
          <p:nvPr/>
        </p:nvSpPr>
        <p:spPr>
          <a:xfrm>
            <a:off x="6609403" y="3421441"/>
            <a:ext cx="4547396" cy="299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R. Tripolt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,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L. Smekal, J. Wambach,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PRD90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(2014)</a:t>
            </a:r>
            <a:endParaRPr sz="11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S_{\Lambda}\left[\pbar,\psi,\phi=(\sigma, \vec{\pi})&#10;\right]&#10;=&amp;amp;&#10;\int_{0}^{\frac{1}{T}}d\tau&#10;\int d^{3}\vec{x}&#10;\left\lbrace&#10;\pbar&#10;\left(&#10;\slash{\partial}&#10;+g_{s}(\sigma+i\vec{\tau}\cdot\vec{\pi}\gamma_{5})&#10;-\mu \gamma_0&#10;\right)&#10;\psi&#10;+\frac{1}{2}(\partial_{\mu}\phi)^2&#10;+V_{\Lambda}(\phi^2)-c\sigma&#10;\right\rbrace &#10;\end{align*}&lt;/body&gt;&#10;  &lt;fcolor&gt;FF000000&lt;/fcolor&gt;&#10;  &lt;bcolor&gt;FFFFFFFF&lt;/bcolor&gt;&#10;  &lt;transparent&gt;True&lt;/transparent&gt;&#10;  &lt;resolution&gt;1800&lt;/resolution&gt;&#10;  &lt;imageh&gt;662&lt;/imageh&gt;&#10;  &lt;imagew&gt;10618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8" y="1941282"/>
            <a:ext cx="9496068" cy="59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601968" y="4416393"/>
                <a:ext cx="416367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is the constituent quark mass.</a:t>
                </a:r>
                <a:endPara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68" y="4416393"/>
                <a:ext cx="4163674" cy="390748"/>
              </a:xfrm>
              <a:prstGeom prst="rect">
                <a:avLst/>
              </a:prstGeom>
              <a:blipFill rotWithShape="0">
                <a:blip r:embed="rId6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V_{\Lambda}(\phi^{2})&#10;=&#10;\frac{1}{2}m_{\Lambda}^{2}\phi^{2}&#10;+\frac{1}{4!}\lambda (\phi^{2})^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122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8" y="2894065"/>
            <a:ext cx="2870314" cy="462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8883101" y="5686334"/>
                <a:ext cx="1933956" cy="55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101" y="5686334"/>
                <a:ext cx="1933956" cy="5558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066515" y="5702608"/>
                <a:ext cx="1797800" cy="573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𝜕𝜎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15" y="5702608"/>
                <a:ext cx="1797800" cy="5737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653883" y="5296902"/>
                <a:ext cx="4630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are the screening masses.</a:t>
                </a: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883" y="5296902"/>
                <a:ext cx="46309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6557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7066515" y="4807141"/>
                <a:ext cx="129234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15" y="4807141"/>
                <a:ext cx="1292340" cy="390748"/>
              </a:xfrm>
              <a:prstGeom prst="rect">
                <a:avLst/>
              </a:prstGeom>
              <a:blipFill rotWithShape="0"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338790" y="1113468"/>
            <a:ext cx="1081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determine the parameters in the initial conditions to reproduce the vacuum values of</a:t>
            </a: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chiral condensate, meson masses and constituent quark mass.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2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2091560" y="31215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Step 1: The location of the QCD CP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11616" r="39966" b="-4720"/>
          <a:stretch/>
        </p:blipFill>
        <p:spPr>
          <a:xfrm>
            <a:off x="803369" y="1226595"/>
            <a:ext cx="7066492" cy="4353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0" y="5598441"/>
                <a:ext cx="6889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location of the CP is determined by the min. point</a:t>
                </a:r>
              </a:p>
              <a:p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 of the inverse of the chiral susceptibility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𝜕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𝜕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98441"/>
                <a:ext cx="688989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708" t="-3774" b="-16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2798956" y="980082"/>
            <a:ext cx="332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haroni" panose="02010803020104030203" pitchFamily="2" charset="-79"/>
                <a:ea typeface="Segoe UI Black" panose="020B0A02040204020203" pitchFamily="34" charset="0"/>
                <a:cs typeface="Aharoni" panose="02010803020104030203" pitchFamily="2" charset="-79"/>
              </a:rPr>
              <a:t>Contour map of Chiral condensate</a:t>
            </a:r>
            <a:endParaRPr kumimoji="1" lang="ja-JP" altLang="en-US" dirty="0">
              <a:latin typeface="Aharoni" panose="02010803020104030203" pitchFamily="2" charset="-79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3" t="10628" b="6547"/>
          <a:stretch/>
        </p:blipFill>
        <p:spPr>
          <a:xfrm>
            <a:off x="7763631" y="1104008"/>
            <a:ext cx="3501182" cy="3285219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9091849" y="2765009"/>
            <a:ext cx="95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CP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右矢印 52"/>
          <p:cNvSpPr/>
          <p:nvPr/>
        </p:nvSpPr>
        <p:spPr>
          <a:xfrm>
            <a:off x="6889897" y="5811157"/>
            <a:ext cx="594360" cy="27848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7494756" y="5765732"/>
                <a:ext cx="454149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𝑻</m:t>
                          </m:r>
                        </m:e>
                        <m: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𝒄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𝝁</m:t>
                          </m:r>
                        </m:e>
                        <m: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𝒄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)=(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𝟓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.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𝟏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±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𝟎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.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𝟏</m:t>
                      </m:r>
                      <m:r>
                        <m:rPr>
                          <m:nor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, </m:t>
                      </m:r>
                      <m:r>
                        <a:rPr lang="en-US" altLang="ja-JP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𝟐𝟖𝟔</m:t>
                      </m:r>
                      <m:r>
                        <a:rPr lang="en-US" altLang="ja-JP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7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ja-JP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0.2</m:t>
                      </m:r>
                      <m:r>
                        <m:rPr>
                          <m:nor/>
                        </m:rPr>
                        <a:rPr lang="en-US" altLang="ja-JP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m:rPr>
                          <m:nor/>
                        </m:rPr>
                        <a:rPr lang="en-US" altLang="ja-JP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756" y="5765732"/>
                <a:ext cx="454149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3" r="-537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フリーフォーム 10"/>
          <p:cNvSpPr/>
          <p:nvPr/>
        </p:nvSpPr>
        <p:spPr>
          <a:xfrm rot="20479592">
            <a:off x="5919302" y="3509100"/>
            <a:ext cx="2356330" cy="175446"/>
          </a:xfrm>
          <a:custGeom>
            <a:avLst/>
            <a:gdLst>
              <a:gd name="connsiteX0" fmla="*/ 0 w 1952625"/>
              <a:gd name="connsiteY0" fmla="*/ 213961 h 213961"/>
              <a:gd name="connsiteX1" fmla="*/ 962025 w 1952625"/>
              <a:gd name="connsiteY1" fmla="*/ 13936 h 213961"/>
              <a:gd name="connsiteX2" fmla="*/ 1952625 w 1952625"/>
              <a:gd name="connsiteY2" fmla="*/ 32986 h 213961"/>
              <a:gd name="connsiteX0" fmla="*/ 0 w 1980232"/>
              <a:gd name="connsiteY0" fmla="*/ 247216 h 247216"/>
              <a:gd name="connsiteX1" fmla="*/ 962025 w 1980232"/>
              <a:gd name="connsiteY1" fmla="*/ 47191 h 247216"/>
              <a:gd name="connsiteX2" fmla="*/ 1980231 w 1980232"/>
              <a:gd name="connsiteY2" fmla="*/ 8595 h 2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232" h="247216">
                <a:moveTo>
                  <a:pt x="0" y="247216"/>
                </a:moveTo>
                <a:cubicBezTo>
                  <a:pt x="318293" y="162285"/>
                  <a:pt x="636587" y="77354"/>
                  <a:pt x="962025" y="47191"/>
                </a:cubicBezTo>
                <a:cubicBezTo>
                  <a:pt x="1287463" y="17028"/>
                  <a:pt x="1647650" y="-16012"/>
                  <a:pt x="1980231" y="8595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3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stomShape 4"/>
              <p:cNvSpPr/>
              <p:nvPr/>
            </p:nvSpPr>
            <p:spPr>
              <a:xfrm>
                <a:off x="585780" y="83959"/>
                <a:ext cx="11019054" cy="4564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/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Step 2: An example of the sigma channel </a:t>
                </a:r>
                <a:r>
                  <a:rPr lang="en-US" altLang="ja-JP" sz="2400" dirty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spectral function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 near the QCD CP</a:t>
                </a:r>
                <a:endParaRPr sz="2400" dirty="0">
                  <a:solidFill>
                    <a:schemeClr val="accent1"/>
                  </a:solidFill>
                  <a:latin typeface="Aharoni" panose="02010803020104030203" pitchFamily="2" charset="-79"/>
                  <a:ea typeface="游ゴシック" panose="020B0400000000000000" pitchFamily="50" charset="-128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" name="Custom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0" y="83959"/>
                <a:ext cx="11019054" cy="456457"/>
              </a:xfrm>
              <a:prstGeom prst="rect">
                <a:avLst/>
              </a:prstGeom>
              <a:blipFill rotWithShape="0">
                <a:blip r:embed="rId3"/>
                <a:stretch>
                  <a:fillRect t="-12000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361092" y="804906"/>
                <a:ext cx="116084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fix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𝑻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𝟓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𝟏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b="1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below. (At this temperature, the transition chemical potential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𝝁</m:t>
                        </m:r>
                      </m:e>
                      <m:sub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𝒕</m:t>
                        </m:r>
                      </m:sub>
                    </m:sSub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𝟐𝟖𝟔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𝟔𝟗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  <a:endParaRPr lang="en-US" altLang="ja-JP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2" y="804906"/>
                <a:ext cx="11608403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63" t="-3571" b="-23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8707" r="27828" b="6350"/>
          <a:stretch/>
        </p:blipFill>
        <p:spPr bwMode="auto">
          <a:xfrm>
            <a:off x="2883862" y="1945670"/>
            <a:ext cx="2962797" cy="366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4009" y="3404199"/>
            <a:ext cx="757747" cy="23584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mu&#10;=286.3 \mathrm{MeV}&#10;\end{align*}&lt;/body&gt;&#10;  &lt;fcolor&gt;FF000000&lt;/fcolor&gt;&#10;  &lt;bcolor&gt;FFFFFFFF&lt;/bcolor&gt;&#10;  &lt;transparent&gt;True&lt;/transparent&gt;&#10;  &lt;resolution&gt;1800&lt;/resolution&gt;&#10;  &lt;imageh&gt;224&lt;/imageh&gt;&#10;  &lt;imagew&gt;1564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31" y="1877382"/>
            <a:ext cx="1380821" cy="197764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V="1">
            <a:off x="3428239" y="3357759"/>
            <a:ext cx="1627757" cy="17374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|\vec{p}|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7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62" y="5605881"/>
            <a:ext cx="766415" cy="21859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33556" y="2605949"/>
            <a:ext cx="299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Dispersion relation of</a:t>
            </a:r>
          </a:p>
          <a:p>
            <a:r>
              <a:rPr lang="en-US" altLang="ja-JP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igma </a:t>
            </a:r>
            <a:r>
              <a:rPr kumimoji="1" lang="en-US" altLang="ja-JP" b="1" dirty="0" err="1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lang="en-US" altLang="ja-JP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mode</a:t>
            </a:r>
            <a:endParaRPr kumimoji="1" lang="ja-JP" altLang="en-US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5183" y="4391212"/>
            <a:ext cx="287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Dispersion relation of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article-hole mode</a:t>
            </a:r>
            <a:endParaRPr kumimoji="1" lang="ja-JP" altLang="en-US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3436755" y="3350364"/>
            <a:ext cx="1627039" cy="1750124"/>
          </a:xfrm>
          <a:custGeom>
            <a:avLst/>
            <a:gdLst>
              <a:gd name="connsiteX0" fmla="*/ 0 w 1695691"/>
              <a:gd name="connsiteY0" fmla="*/ 1799863 h 1799863"/>
              <a:gd name="connsiteX1" fmla="*/ 1695691 w 1695691"/>
              <a:gd name="connsiteY1" fmla="*/ 0 h 1799863"/>
              <a:gd name="connsiteX2" fmla="*/ 1695691 w 1695691"/>
              <a:gd name="connsiteY2" fmla="*/ 1788288 h 1799863"/>
              <a:gd name="connsiteX3" fmla="*/ 0 w 1695691"/>
              <a:gd name="connsiteY3" fmla="*/ 1799863 h 179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5691" h="1799863">
                <a:moveTo>
                  <a:pt x="0" y="1799863"/>
                </a:moveTo>
                <a:lnTo>
                  <a:pt x="1695691" y="0"/>
                </a:lnTo>
                <a:lnTo>
                  <a:pt x="1695691" y="1788288"/>
                </a:lnTo>
                <a:lnTo>
                  <a:pt x="0" y="1799863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3413691" y="2188972"/>
            <a:ext cx="1650103" cy="2904121"/>
          </a:xfrm>
          <a:custGeom>
            <a:avLst/>
            <a:gdLst>
              <a:gd name="connsiteX0" fmla="*/ 0 w 1682496"/>
              <a:gd name="connsiteY0" fmla="*/ 2999232 h 2999232"/>
              <a:gd name="connsiteX1" fmla="*/ 1682496 w 1682496"/>
              <a:gd name="connsiteY1" fmla="*/ 1197864 h 2999232"/>
              <a:gd name="connsiteX2" fmla="*/ 1682496 w 1682496"/>
              <a:gd name="connsiteY2" fmla="*/ 0 h 2999232"/>
              <a:gd name="connsiteX3" fmla="*/ 9144 w 1682496"/>
              <a:gd name="connsiteY3" fmla="*/ 0 h 2999232"/>
              <a:gd name="connsiteX4" fmla="*/ 0 w 1682496"/>
              <a:gd name="connsiteY4" fmla="*/ 2999232 h 2999232"/>
              <a:gd name="connsiteX0" fmla="*/ 0 w 1695196"/>
              <a:gd name="connsiteY0" fmla="*/ 2967482 h 2967482"/>
              <a:gd name="connsiteX1" fmla="*/ 1695196 w 1695196"/>
              <a:gd name="connsiteY1" fmla="*/ 1197864 h 2967482"/>
              <a:gd name="connsiteX2" fmla="*/ 1695196 w 1695196"/>
              <a:gd name="connsiteY2" fmla="*/ 0 h 2967482"/>
              <a:gd name="connsiteX3" fmla="*/ 21844 w 1695196"/>
              <a:gd name="connsiteY3" fmla="*/ 0 h 2967482"/>
              <a:gd name="connsiteX4" fmla="*/ 0 w 1695196"/>
              <a:gd name="connsiteY4" fmla="*/ 2967482 h 2967482"/>
              <a:gd name="connsiteX0" fmla="*/ 0 w 1682496"/>
              <a:gd name="connsiteY0" fmla="*/ 2973832 h 2973832"/>
              <a:gd name="connsiteX1" fmla="*/ 1682496 w 1682496"/>
              <a:gd name="connsiteY1" fmla="*/ 1197864 h 2973832"/>
              <a:gd name="connsiteX2" fmla="*/ 1682496 w 1682496"/>
              <a:gd name="connsiteY2" fmla="*/ 0 h 2973832"/>
              <a:gd name="connsiteX3" fmla="*/ 9144 w 1682496"/>
              <a:gd name="connsiteY3" fmla="*/ 0 h 2973832"/>
              <a:gd name="connsiteX4" fmla="*/ 0 w 1682496"/>
              <a:gd name="connsiteY4" fmla="*/ 2973832 h 2973832"/>
              <a:gd name="connsiteX0" fmla="*/ 0 w 1682496"/>
              <a:gd name="connsiteY0" fmla="*/ 2973832 h 2973832"/>
              <a:gd name="connsiteX1" fmla="*/ 1682496 w 1682496"/>
              <a:gd name="connsiteY1" fmla="*/ 1197864 h 2973832"/>
              <a:gd name="connsiteX2" fmla="*/ 1682496 w 1682496"/>
              <a:gd name="connsiteY2" fmla="*/ 0 h 2973832"/>
              <a:gd name="connsiteX3" fmla="*/ 9144 w 1682496"/>
              <a:gd name="connsiteY3" fmla="*/ 6350 h 2973832"/>
              <a:gd name="connsiteX4" fmla="*/ 0 w 1682496"/>
              <a:gd name="connsiteY4" fmla="*/ 2973832 h 2973832"/>
              <a:gd name="connsiteX0" fmla="*/ 0 w 1682496"/>
              <a:gd name="connsiteY0" fmla="*/ 2967482 h 2967482"/>
              <a:gd name="connsiteX1" fmla="*/ 1682496 w 1682496"/>
              <a:gd name="connsiteY1" fmla="*/ 1191514 h 2967482"/>
              <a:gd name="connsiteX2" fmla="*/ 1676146 w 1682496"/>
              <a:gd name="connsiteY2" fmla="*/ 6350 h 2967482"/>
              <a:gd name="connsiteX3" fmla="*/ 9144 w 1682496"/>
              <a:gd name="connsiteY3" fmla="*/ 0 h 2967482"/>
              <a:gd name="connsiteX4" fmla="*/ 0 w 1682496"/>
              <a:gd name="connsiteY4" fmla="*/ 2967482 h 2967482"/>
              <a:gd name="connsiteX0" fmla="*/ 0 w 1682496"/>
              <a:gd name="connsiteY0" fmla="*/ 2961132 h 2961132"/>
              <a:gd name="connsiteX1" fmla="*/ 1682496 w 1682496"/>
              <a:gd name="connsiteY1" fmla="*/ 1185164 h 2961132"/>
              <a:gd name="connsiteX2" fmla="*/ 1676146 w 1682496"/>
              <a:gd name="connsiteY2" fmla="*/ 0 h 2961132"/>
              <a:gd name="connsiteX3" fmla="*/ 9144 w 1682496"/>
              <a:gd name="connsiteY3" fmla="*/ 19050 h 2961132"/>
              <a:gd name="connsiteX4" fmla="*/ 0 w 1682496"/>
              <a:gd name="connsiteY4" fmla="*/ 2961132 h 2961132"/>
              <a:gd name="connsiteX0" fmla="*/ 0 w 1682496"/>
              <a:gd name="connsiteY0" fmla="*/ 2961132 h 2961132"/>
              <a:gd name="connsiteX1" fmla="*/ 1682496 w 1682496"/>
              <a:gd name="connsiteY1" fmla="*/ 1185164 h 2961132"/>
              <a:gd name="connsiteX2" fmla="*/ 1676146 w 1682496"/>
              <a:gd name="connsiteY2" fmla="*/ 0 h 2961132"/>
              <a:gd name="connsiteX3" fmla="*/ 15494 w 1682496"/>
              <a:gd name="connsiteY3" fmla="*/ 12700 h 2961132"/>
              <a:gd name="connsiteX4" fmla="*/ 0 w 1682496"/>
              <a:gd name="connsiteY4" fmla="*/ 2961132 h 296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96" h="2961132">
                <a:moveTo>
                  <a:pt x="0" y="2961132"/>
                </a:moveTo>
                <a:lnTo>
                  <a:pt x="1682496" y="1185164"/>
                </a:lnTo>
                <a:cubicBezTo>
                  <a:pt x="1680379" y="790109"/>
                  <a:pt x="1678263" y="395055"/>
                  <a:pt x="1676146" y="0"/>
                </a:cubicBezTo>
                <a:lnTo>
                  <a:pt x="15494" y="12700"/>
                </a:lnTo>
                <a:cubicBezTo>
                  <a:pt x="10329" y="995511"/>
                  <a:pt x="5165" y="1978321"/>
                  <a:pt x="0" y="2961132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flipH="1" flipV="1">
            <a:off x="2754958" y="2354104"/>
            <a:ext cx="658734" cy="23430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フリーフォーム 24"/>
          <p:cNvSpPr/>
          <p:nvPr/>
        </p:nvSpPr>
        <p:spPr>
          <a:xfrm rot="1029942" flipH="1">
            <a:off x="2817642" y="3087517"/>
            <a:ext cx="1125887" cy="347674"/>
          </a:xfrm>
          <a:custGeom>
            <a:avLst/>
            <a:gdLst>
              <a:gd name="connsiteX0" fmla="*/ 0 w 1952625"/>
              <a:gd name="connsiteY0" fmla="*/ 213961 h 213961"/>
              <a:gd name="connsiteX1" fmla="*/ 962025 w 1952625"/>
              <a:gd name="connsiteY1" fmla="*/ 13936 h 213961"/>
              <a:gd name="connsiteX2" fmla="*/ 1952625 w 1952625"/>
              <a:gd name="connsiteY2" fmla="*/ 32986 h 21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25" h="213961">
                <a:moveTo>
                  <a:pt x="0" y="213961"/>
                </a:moveTo>
                <a:cubicBezTo>
                  <a:pt x="318293" y="129030"/>
                  <a:pt x="636587" y="44099"/>
                  <a:pt x="962025" y="13936"/>
                </a:cubicBezTo>
                <a:cubicBezTo>
                  <a:pt x="1287463" y="-16227"/>
                  <a:pt x="1620044" y="8379"/>
                  <a:pt x="1952625" y="32986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222386" flipH="1">
            <a:off x="2869589" y="4582060"/>
            <a:ext cx="1101659" cy="322222"/>
          </a:xfrm>
          <a:custGeom>
            <a:avLst/>
            <a:gdLst>
              <a:gd name="connsiteX0" fmla="*/ 0 w 1952625"/>
              <a:gd name="connsiteY0" fmla="*/ 213961 h 213961"/>
              <a:gd name="connsiteX1" fmla="*/ 962025 w 1952625"/>
              <a:gd name="connsiteY1" fmla="*/ 13936 h 213961"/>
              <a:gd name="connsiteX2" fmla="*/ 1952625 w 1952625"/>
              <a:gd name="connsiteY2" fmla="*/ 32986 h 21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25" h="213961">
                <a:moveTo>
                  <a:pt x="0" y="213961"/>
                </a:moveTo>
                <a:cubicBezTo>
                  <a:pt x="318293" y="129030"/>
                  <a:pt x="636587" y="44099"/>
                  <a:pt x="962025" y="13936"/>
                </a:cubicBezTo>
                <a:cubicBezTo>
                  <a:pt x="1287463" y="-16227"/>
                  <a:pt x="1620044" y="8379"/>
                  <a:pt x="1952625" y="3298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5183" y="2157951"/>
            <a:ext cx="266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Time-like momentum region</a:t>
            </a:r>
            <a:endParaRPr kumimoji="1" lang="ja-JP" altLang="en-US" sz="1400" dirty="0" smtClean="0">
              <a:solidFill>
                <a:schemeClr val="accent4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3206508" y="5107883"/>
            <a:ext cx="612535" cy="3374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35759" y="5435960"/>
            <a:ext cx="2841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Space-like momentum region</a:t>
            </a:r>
            <a:endParaRPr kumimoji="1" lang="ja-JP" altLang="en-US" sz="1400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3269794" y="1371894"/>
                <a:ext cx="2308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Aharoni" panose="02010803020104030203" pitchFamily="2" charset="-79"/>
                    <a:ea typeface="Segoe UI Black" panose="020B0A02040204020203" pitchFamily="34" charset="0"/>
                    <a:cs typeface="Aharoni" panose="02010803020104030203" pitchFamily="2" charset="-79"/>
                  </a:rPr>
                  <a:t>Contour map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𝜌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𝜎</m:t>
                        </m:r>
                      </m:sub>
                    </m:sSub>
                  </m:oMath>
                </a14:m>
                <a:endParaRPr kumimoji="1" lang="ja-JP" altLang="en-US" dirty="0">
                  <a:latin typeface="Aharoni" panose="02010803020104030203" pitchFamily="2" charset="-79"/>
                  <a:ea typeface="Gungsuh" panose="02030600000101010101" pitchFamily="18" charset="-127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794" y="1371894"/>
                <a:ext cx="230804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111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765594" y="1396278"/>
                <a:ext cx="2724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𝜌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Segoe UI Black" panose="020B0A02040204020203" pitchFamily="34" charset="0"/>
                            <a:cs typeface="Aharoni" panose="02010803020104030203" pitchFamily="2" charset="-79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latin typeface="Aharoni" panose="02010803020104030203" pitchFamily="2" charset="-79"/>
                    <a:ea typeface="Gungsuh" panose="02030600000101010101" pitchFamily="18" charset="-127"/>
                    <a:cs typeface="Aharoni" panose="02010803020104030203" pitchFamily="2" charset="-79"/>
                  </a:rPr>
                  <a:t> </a:t>
                </a:r>
                <a:r>
                  <a:rPr kumimoji="1" lang="en-US" altLang="ja-JP" dirty="0" smtClean="0">
                    <a:latin typeface="Aharoni" panose="02010803020104030203" pitchFamily="2" charset="-79"/>
                    <a:ea typeface="Gungsuh" panose="02030600000101010101" pitchFamily="18" charset="-127"/>
                    <a:cs typeface="Aharoni" panose="02010803020104030203" pitchFamily="2" charset="-79"/>
                  </a:rPr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Gungsuh" panose="02030600000101010101" pitchFamily="18" charset="-127"/>
                            <a:cs typeface="Aharoni" panose="02010803020104030203" pitchFamily="2" charset="-79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Gungsuh" panose="02030600000101010101" pitchFamily="18" charset="-127"/>
                                <a:cs typeface="Aharoni" panose="02010803020104030203" pitchFamily="2" charset="-79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Gungsuh" panose="02030600000101010101" pitchFamily="18" charset="-127"/>
                                <a:cs typeface="Aharoni" panose="02010803020104030203" pitchFamily="2" charset="-79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Gungsuh" panose="02030600000101010101" pitchFamily="18" charset="-127"/>
                        <a:cs typeface="Aharoni" panose="02010803020104030203" pitchFamily="2" charset="-79"/>
                      </a:rPr>
                      <m:t>=50 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  <a:ea typeface="Gungsuh" panose="02030600000101010101" pitchFamily="18" charset="-127"/>
                        <a:cs typeface="Aharoni" panose="02010803020104030203" pitchFamily="2" charset="-79"/>
                      </a:rPr>
                      <m:t>MeV</m:t>
                    </m:r>
                  </m:oMath>
                </a14:m>
                <a:endParaRPr kumimoji="1" lang="ja-JP" altLang="en-US" dirty="0">
                  <a:latin typeface="Aharoni" panose="02010803020104030203" pitchFamily="2" charset="-79"/>
                  <a:ea typeface="Gungsuh" panose="02030600000101010101" pitchFamily="18" charset="-127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594" y="1396278"/>
                <a:ext cx="2724912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24590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901" y="2060956"/>
            <a:ext cx="6096000" cy="3657600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75" y="5706555"/>
            <a:ext cx="757747" cy="235849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6862863" y="2183767"/>
            <a:ext cx="249780" cy="325219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4472C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074408" y="5430088"/>
            <a:ext cx="0" cy="48905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056830" y="5913674"/>
            <a:ext cx="2876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Space-like momentum region</a:t>
            </a:r>
            <a:endParaRPr kumimoji="1" lang="ja-JP" altLang="en-US" sz="1400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24061" y="3594055"/>
            <a:ext cx="4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Ⓢ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80188" y="4099717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Ⓟ</a:t>
            </a:r>
          </a:p>
        </p:txBody>
      </p:sp>
      <p:cxnSp>
        <p:nvCxnSpPr>
          <p:cNvPr id="8" name="直線矢印コネクタ 7"/>
          <p:cNvCxnSpPr>
            <a:endCxn id="4" idx="0"/>
          </p:cNvCxnSpPr>
          <p:nvPr/>
        </p:nvCxnSpPr>
        <p:spPr>
          <a:xfrm flipH="1">
            <a:off x="10296144" y="3357759"/>
            <a:ext cx="194362" cy="235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8363712" y="4386072"/>
            <a:ext cx="277368" cy="277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8805790" y="2960155"/>
                <a:ext cx="2571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Threshold of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2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𝜎</m:t>
                    </m:r>
                  </m:oMath>
                </a14:m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decay</a:t>
                </a:r>
                <a:endPara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790" y="2960155"/>
                <a:ext cx="2571097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1425" t="-3636" b="-2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632310" y="4758475"/>
                <a:ext cx="2571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Threshold of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2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𝜋</m:t>
                    </m:r>
                  </m:oMath>
                </a14:m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decay</a:t>
                </a:r>
                <a:endPara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310" y="4758475"/>
                <a:ext cx="2571097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1185" t="-3636" b="-2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/>
          <p:cNvSpPr txBox="1"/>
          <p:nvPr/>
        </p:nvSpPr>
        <p:spPr>
          <a:xfrm>
            <a:off x="7252398" y="2231384"/>
            <a:ext cx="347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Peak of sigma </a:t>
            </a:r>
            <a:r>
              <a:rPr kumimoji="1" lang="en-US" altLang="ja-JP" sz="1600" dirty="0" err="1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lang="en-US" altLang="ja-JP" sz="16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mode</a:t>
            </a:r>
            <a:endParaRPr kumimoji="1" lang="ja-JP" altLang="en-US" sz="1600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861053" y="2534588"/>
            <a:ext cx="324631" cy="2970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786357" y="3928117"/>
            <a:ext cx="311371" cy="1287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70194" y="3536724"/>
            <a:ext cx="347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Bump of particle-hole mode</a:t>
            </a:r>
            <a:endParaRPr kumimoji="1" lang="ja-JP" altLang="en-US" sz="16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3715336" y="2183767"/>
            <a:ext cx="0" cy="291672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フリーフォーム 45"/>
          <p:cNvSpPr/>
          <p:nvPr/>
        </p:nvSpPr>
        <p:spPr>
          <a:xfrm>
            <a:off x="3716989" y="2580539"/>
            <a:ext cx="2659499" cy="239955"/>
          </a:xfrm>
          <a:custGeom>
            <a:avLst/>
            <a:gdLst>
              <a:gd name="connsiteX0" fmla="*/ 0 w 1952625"/>
              <a:gd name="connsiteY0" fmla="*/ 213961 h 213961"/>
              <a:gd name="connsiteX1" fmla="*/ 962025 w 1952625"/>
              <a:gd name="connsiteY1" fmla="*/ 13936 h 213961"/>
              <a:gd name="connsiteX2" fmla="*/ 1952625 w 1952625"/>
              <a:gd name="connsiteY2" fmla="*/ 32986 h 213961"/>
              <a:gd name="connsiteX0" fmla="*/ 0 w 1980232"/>
              <a:gd name="connsiteY0" fmla="*/ 247216 h 247216"/>
              <a:gd name="connsiteX1" fmla="*/ 962025 w 1980232"/>
              <a:gd name="connsiteY1" fmla="*/ 47191 h 247216"/>
              <a:gd name="connsiteX2" fmla="*/ 1980231 w 1980232"/>
              <a:gd name="connsiteY2" fmla="*/ 8595 h 2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232" h="247216">
                <a:moveTo>
                  <a:pt x="0" y="247216"/>
                </a:moveTo>
                <a:cubicBezTo>
                  <a:pt x="318293" y="162285"/>
                  <a:pt x="636587" y="77354"/>
                  <a:pt x="962025" y="47191"/>
                </a:cubicBezTo>
                <a:cubicBezTo>
                  <a:pt x="1287463" y="17028"/>
                  <a:pt x="1647650" y="-16012"/>
                  <a:pt x="1980231" y="8595"/>
                </a:cubicBezTo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0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stomShape 4"/>
              <p:cNvSpPr/>
              <p:nvPr/>
            </p:nvSpPr>
            <p:spPr>
              <a:xfrm>
                <a:off x="393756" y="175399"/>
                <a:ext cx="11019054" cy="4564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/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Step 2: Contour maps of the sigma channel spectral function</a:t>
                </a:r>
                <a:r>
                  <a:rPr lang="en-US" altLang="ja-JP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 near the QCD CP</a:t>
                </a:r>
                <a:endParaRPr dirty="0">
                  <a:solidFill>
                    <a:schemeClr val="accent1"/>
                  </a:solidFill>
                  <a:latin typeface="Aharoni" panose="02010803020104030203" pitchFamily="2" charset="-79"/>
                  <a:ea typeface="游ゴシック" panose="020B0400000000000000" pitchFamily="50" charset="-128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" name="Custom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6" y="175399"/>
                <a:ext cx="11019054" cy="456457"/>
              </a:xfrm>
              <a:prstGeom prst="rect">
                <a:avLst/>
              </a:prstGeom>
              <a:blipFill rotWithShape="0">
                <a:blip r:embed="rId3"/>
                <a:stretch>
                  <a:fillRect t="-12000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91692" y="823387"/>
                <a:ext cx="1061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fix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𝑻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𝟓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𝟏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. (At this temperature, the transition chemical potential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𝝁</m:t>
                        </m:r>
                      </m:e>
                      <m:sub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𝒕</m:t>
                        </m:r>
                      </m:sub>
                    </m:sSub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𝟐𝟖𝟔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𝟔𝟗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  <a:endParaRPr lang="en-US" altLang="ja-JP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2" y="823387"/>
                <a:ext cx="10612062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87" t="-3571" b="-23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/>
          <p:cNvSpPr txBox="1"/>
          <p:nvPr/>
        </p:nvSpPr>
        <p:spPr>
          <a:xfrm>
            <a:off x="191692" y="5794466"/>
            <a:ext cx="11608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As the system approaches the QCD CP, the dispersion relation of sigma </a:t>
            </a:r>
            <a:r>
              <a:rPr lang="en-US" altLang="ja-JP" sz="1600" dirty="0" err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mode shifts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to low-energy region and </a:t>
            </a:r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merges with the bump of the particle-hole modes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space-like momentum region.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1094852" y="1479806"/>
            <a:ext cx="9411604" cy="169324"/>
          </a:xfrm>
          <a:prstGeom prst="rightArrow">
            <a:avLst>
              <a:gd name="adj1" fmla="val 50000"/>
              <a:gd name="adj2" fmla="val 1470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13796" y="1325579"/>
                <a:ext cx="49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𝜇</m:t>
                      </m:r>
                    </m:oMath>
                  </m:oMathPara>
                </a14:m>
                <a:endPara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96" y="1325579"/>
                <a:ext cx="49242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/>
          <p:cNvGrpSpPr/>
          <p:nvPr/>
        </p:nvGrpSpPr>
        <p:grpSpPr>
          <a:xfrm>
            <a:off x="1094852" y="1670814"/>
            <a:ext cx="8906655" cy="3915922"/>
            <a:chOff x="1213724" y="1551942"/>
            <a:chExt cx="8906655" cy="391592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2" t="9620" r="29559" b="9977"/>
            <a:stretch/>
          </p:blipFill>
          <p:spPr bwMode="auto">
            <a:xfrm>
              <a:off x="4408608" y="1640940"/>
              <a:ext cx="2774829" cy="3538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8707" r="27828" b="6350"/>
            <a:stretch/>
          </p:blipFill>
          <p:spPr bwMode="auto">
            <a:xfrm>
              <a:off x="1393390" y="1589054"/>
              <a:ext cx="2962797" cy="366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6" t="7832" r="30066" b="4866"/>
            <a:stretch/>
          </p:blipFill>
          <p:spPr bwMode="auto">
            <a:xfrm>
              <a:off x="7433421" y="1551942"/>
              <a:ext cx="2686958" cy="385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|\vec{p}|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73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985" y="5249265"/>
              <a:ext cx="766415" cy="218599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mu&#10;=286.3 \mathrm{MeV}&#10;\end{align*}&lt;/body&gt;&#10;  &lt;fcolor&gt;FF000000&lt;/fcolor&gt;&#10;  &lt;bcolor&gt;FFFFFFFF&lt;/bcolor&gt;&#10;  &lt;transparent&gt;True&lt;/transparent&gt;&#10;  &lt;resolution&gt;1800&lt;/resolution&gt;&#10;  &lt;imageh&gt;224&lt;/imageh&gt;&#10;  &lt;imagew&gt;1564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24" y="1575750"/>
              <a:ext cx="1380821" cy="197764"/>
            </a:xfrm>
            <a:prstGeom prst="rect">
              <a:avLst/>
            </a:prstGeom>
          </p:spPr>
        </p:pic>
        <p:cxnSp>
          <p:nvCxnSpPr>
            <p:cNvPr id="10" name="直線コネクタ 9"/>
            <p:cNvCxnSpPr/>
            <p:nvPr/>
          </p:nvCxnSpPr>
          <p:spPr>
            <a:xfrm flipV="1">
              <a:off x="1937767" y="3001143"/>
              <a:ext cx="1627757" cy="173740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4869239" y="3051749"/>
              <a:ext cx="1627757" cy="1762698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7829563" y="3026445"/>
              <a:ext cx="1653059" cy="1788003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mu&#10;=286.59 \mathrm{MeV}&#10;\end{align*}&lt;/body&gt;&#10;  &lt;fcolor&gt;FF000000&lt;/fcolor&gt;&#10;  &lt;bcolor&gt;FFFFFFFF&lt;/bcolor&gt;&#10;  &lt;transparent&gt;True&lt;/transparent&gt;&#10;  &lt;resolution&gt;1800&lt;/resolution&gt;&#10;  &lt;imageh&gt;224&lt;/imageh&gt;&#10;  &lt;imagew&gt;1689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211" y="1575750"/>
              <a:ext cx="1491182" cy="197764"/>
            </a:xfrm>
            <a:prstGeom prst="rect">
              <a:avLst/>
            </a:prstGeom>
          </p:spPr>
        </p:pic>
        <p:pic>
          <p:nvPicPr>
            <p:cNvPr id="14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09335" y="3047583"/>
              <a:ext cx="757747" cy="235849"/>
            </a:xfrm>
            <a:prstGeom prst="rect">
              <a:avLst/>
            </a:prstGeom>
          </p:spPr>
        </p:pic>
        <p:pic>
          <p:nvPicPr>
            <p:cNvPr id="15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920667" y="3047583"/>
              <a:ext cx="757747" cy="235849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|\vec{p}|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73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247" y="5249265"/>
              <a:ext cx="766415" cy="218599"/>
            </a:xfrm>
            <a:prstGeom prst="rect">
              <a:avLst/>
            </a:prstGeom>
          </p:spPr>
        </p:pic>
        <p:pic>
          <p:nvPicPr>
            <p:cNvPr id="17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|\vec{p}|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73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0" y="5249265"/>
              <a:ext cx="766415" cy="218599"/>
            </a:xfrm>
            <a:prstGeom prst="rect">
              <a:avLst/>
            </a:prstGeom>
          </p:spPr>
        </p:pic>
        <p:pic>
          <p:nvPicPr>
            <p:cNvPr id="18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mu&#10;=286.575 \mathrm{MeV}&#10;\end{align*}&lt;/body&gt;&#10;  &lt;fcolor&gt;FF000000&lt;/fcolor&gt;&#10;  &lt;bcolor&gt;FFFFFFFF&lt;/bcolor&gt;&#10;  &lt;transparent&gt;True&lt;/transparent&gt;&#10;  &lt;resolution&gt;1800&lt;/resolution&gt;&#10;  &lt;imageh&gt;224&lt;/imageh&gt;&#10;  &lt;imagew&gt;1814&lt;/imagew&gt;&#10;  &lt;scale&gt;50&lt;/scale&gt;&#10;  &lt;cursor&gt;28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481" y="1589054"/>
              <a:ext cx="1601541" cy="197764"/>
            </a:xfrm>
            <a:prstGeom prst="rect">
              <a:avLst/>
            </a:prstGeom>
          </p:spPr>
        </p:pic>
        <p:sp>
          <p:nvSpPr>
            <p:cNvPr id="46" name="右矢印 45"/>
            <p:cNvSpPr/>
            <p:nvPr/>
          </p:nvSpPr>
          <p:spPr>
            <a:xfrm rot="4276844">
              <a:off x="2255637" y="3289537"/>
              <a:ext cx="236194" cy="42324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右矢印 46"/>
            <p:cNvSpPr/>
            <p:nvPr/>
          </p:nvSpPr>
          <p:spPr>
            <a:xfrm rot="3132979">
              <a:off x="5762232" y="3901084"/>
              <a:ext cx="233167" cy="3144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7690459" y="4550522"/>
              <a:ext cx="841910" cy="3536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910028" y="4949636"/>
              <a:ext cx="1007183" cy="36933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</a:t>
              </a:r>
              <a:r>
                <a:rPr lang="en-US" altLang="ja-JP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erge</a:t>
              </a:r>
              <a:endPara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39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2775" y="3053679"/>
              <a:ext cx="757747" cy="235849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10338626" y="1424172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endParaRPr kumimoji="1" lang="ja-JP" altLang="en-US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0338626" y="1631902"/>
                <a:ext cx="465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𝝁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626" y="1631902"/>
                <a:ext cx="465127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1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stomShape 4"/>
              <p:cNvSpPr/>
              <p:nvPr/>
            </p:nvSpPr>
            <p:spPr>
              <a:xfrm>
                <a:off x="565854" y="206713"/>
                <a:ext cx="10860076" cy="5487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/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Position and strength of peaks and bumps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 near the QCD CP</a:t>
                </a:r>
                <a:endParaRPr sz="2400" dirty="0">
                  <a:solidFill>
                    <a:schemeClr val="accent1"/>
                  </a:solidFill>
                  <a:latin typeface="Aharoni" panose="02010803020104030203" pitchFamily="2" charset="-79"/>
                  <a:ea typeface="游ゴシック" panose="020B0400000000000000" pitchFamily="50" charset="-128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3" name="Custom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54" y="206713"/>
                <a:ext cx="10860076" cy="548796"/>
              </a:xfrm>
              <a:prstGeom prst="rect">
                <a:avLst/>
              </a:prstGeom>
              <a:blipFill rotWithShape="0">
                <a:blip r:embed="rId3"/>
                <a:stretch>
                  <a:fillRect t="-7778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右矢印 26"/>
          <p:cNvSpPr/>
          <p:nvPr/>
        </p:nvSpPr>
        <p:spPr>
          <a:xfrm>
            <a:off x="524710" y="1581832"/>
            <a:ext cx="10901220" cy="193238"/>
          </a:xfrm>
          <a:prstGeom prst="rightArrow">
            <a:avLst>
              <a:gd name="adj1" fmla="val 50000"/>
              <a:gd name="adj2" fmla="val 1470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01261" y="1439459"/>
                <a:ext cx="49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𝜇</m:t>
                      </m:r>
                    </m:oMath>
                  </m:oMathPara>
                </a14:m>
                <a:endPara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1" y="1439459"/>
                <a:ext cx="49242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91691" y="1042844"/>
                <a:ext cx="116084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fix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𝑻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𝟓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𝟏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1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sz="1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𝒑</m:t>
                            </m:r>
                          </m:e>
                        </m:acc>
                      </m:e>
                    </m:d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𝟓𝟎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. (At this temperature, the transition chemical potential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𝝁</m:t>
                        </m:r>
                      </m:e>
                      <m:sub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𝒕</m:t>
                        </m:r>
                      </m:sub>
                    </m:sSub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𝟐𝟖𝟔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𝟔𝟗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  <a:endParaRPr lang="en-US" altLang="ja-JP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1" y="1042844"/>
                <a:ext cx="1160840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62" t="-3571" b="-23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/>
          <p:cNvSpPr txBox="1"/>
          <p:nvPr/>
        </p:nvSpPr>
        <p:spPr>
          <a:xfrm>
            <a:off x="713278" y="5651471"/>
            <a:ext cx="56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particle-hole mode becomes soft.</a:t>
            </a:r>
            <a:endParaRPr lang="ja-JP" altLang="en-US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271314" y="152185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endParaRPr kumimoji="1" lang="ja-JP" altLang="en-US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11271314" y="1729588"/>
                <a:ext cx="465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𝝁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314" y="1729588"/>
                <a:ext cx="46512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7585666" y="1857205"/>
            <a:ext cx="3628083" cy="3404945"/>
            <a:chOff x="7585666" y="1924111"/>
            <a:chExt cx="3628083" cy="3404945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7"/>
            <a:srcRect l="13538" r="11162"/>
            <a:stretch/>
          </p:blipFill>
          <p:spPr>
            <a:xfrm>
              <a:off x="7585666" y="2226785"/>
              <a:ext cx="3628083" cy="28909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8718625" y="1924111"/>
                  <a:ext cx="16925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=286.57 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</m:oMath>
                    </m:oMathPara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8625" y="1924111"/>
                  <a:ext cx="1692579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799" t="-4444" r="-2518" b="-17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171" y="5093207"/>
              <a:ext cx="757747" cy="235849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7982642" y="2349228"/>
              <a:ext cx="283534" cy="251538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9268908" y="3532789"/>
              <a:ext cx="54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Ⓟ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9886901" y="4407871"/>
              <a:ext cx="466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Ⓢ</a:t>
              </a:r>
            </a:p>
          </p:txBody>
        </p:sp>
      </p:grpSp>
      <p:sp>
        <p:nvSpPr>
          <p:cNvPr id="31" name="上矢印 19"/>
          <p:cNvSpPr/>
          <p:nvPr/>
        </p:nvSpPr>
        <p:spPr>
          <a:xfrm>
            <a:off x="7998761" y="2331884"/>
            <a:ext cx="147013" cy="827301"/>
          </a:xfrm>
          <a:custGeom>
            <a:avLst/>
            <a:gdLst>
              <a:gd name="connsiteX0" fmla="*/ 0 w 191691"/>
              <a:gd name="connsiteY0" fmla="*/ 95846 h 766826"/>
              <a:gd name="connsiteX1" fmla="*/ 95846 w 191691"/>
              <a:gd name="connsiteY1" fmla="*/ 0 h 766826"/>
              <a:gd name="connsiteX2" fmla="*/ 191691 w 191691"/>
              <a:gd name="connsiteY2" fmla="*/ 95846 h 766826"/>
              <a:gd name="connsiteX3" fmla="*/ 143768 w 191691"/>
              <a:gd name="connsiteY3" fmla="*/ 95846 h 766826"/>
              <a:gd name="connsiteX4" fmla="*/ 143768 w 191691"/>
              <a:gd name="connsiteY4" fmla="*/ 766826 h 766826"/>
              <a:gd name="connsiteX5" fmla="*/ 47923 w 191691"/>
              <a:gd name="connsiteY5" fmla="*/ 766826 h 766826"/>
              <a:gd name="connsiteX6" fmla="*/ 47923 w 191691"/>
              <a:gd name="connsiteY6" fmla="*/ 95846 h 766826"/>
              <a:gd name="connsiteX7" fmla="*/ 0 w 191691"/>
              <a:gd name="connsiteY7" fmla="*/ 95846 h 766826"/>
              <a:gd name="connsiteX0" fmla="*/ 0 w 191691"/>
              <a:gd name="connsiteY0" fmla="*/ 95846 h 766826"/>
              <a:gd name="connsiteX1" fmla="*/ 95846 w 191691"/>
              <a:gd name="connsiteY1" fmla="*/ 0 h 766826"/>
              <a:gd name="connsiteX2" fmla="*/ 191691 w 191691"/>
              <a:gd name="connsiteY2" fmla="*/ 95846 h 766826"/>
              <a:gd name="connsiteX3" fmla="*/ 143768 w 191691"/>
              <a:gd name="connsiteY3" fmla="*/ 95846 h 766826"/>
              <a:gd name="connsiteX4" fmla="*/ 112018 w 191691"/>
              <a:gd name="connsiteY4" fmla="*/ 766826 h 766826"/>
              <a:gd name="connsiteX5" fmla="*/ 47923 w 191691"/>
              <a:gd name="connsiteY5" fmla="*/ 766826 h 766826"/>
              <a:gd name="connsiteX6" fmla="*/ 47923 w 191691"/>
              <a:gd name="connsiteY6" fmla="*/ 95846 h 766826"/>
              <a:gd name="connsiteX7" fmla="*/ 0 w 191691"/>
              <a:gd name="connsiteY7" fmla="*/ 95846 h 766826"/>
              <a:gd name="connsiteX0" fmla="*/ 0 w 191691"/>
              <a:gd name="connsiteY0" fmla="*/ 95846 h 766826"/>
              <a:gd name="connsiteX1" fmla="*/ 95846 w 191691"/>
              <a:gd name="connsiteY1" fmla="*/ 0 h 766826"/>
              <a:gd name="connsiteX2" fmla="*/ 191691 w 191691"/>
              <a:gd name="connsiteY2" fmla="*/ 95846 h 766826"/>
              <a:gd name="connsiteX3" fmla="*/ 143768 w 191691"/>
              <a:gd name="connsiteY3" fmla="*/ 95846 h 766826"/>
              <a:gd name="connsiteX4" fmla="*/ 112018 w 191691"/>
              <a:gd name="connsiteY4" fmla="*/ 766826 h 766826"/>
              <a:gd name="connsiteX5" fmla="*/ 73323 w 191691"/>
              <a:gd name="connsiteY5" fmla="*/ 766826 h 766826"/>
              <a:gd name="connsiteX6" fmla="*/ 47923 w 191691"/>
              <a:gd name="connsiteY6" fmla="*/ 95846 h 766826"/>
              <a:gd name="connsiteX7" fmla="*/ 0 w 191691"/>
              <a:gd name="connsiteY7" fmla="*/ 95846 h 766826"/>
              <a:gd name="connsiteX0" fmla="*/ 0 w 191691"/>
              <a:gd name="connsiteY0" fmla="*/ 95846 h 766826"/>
              <a:gd name="connsiteX1" fmla="*/ 95846 w 191691"/>
              <a:gd name="connsiteY1" fmla="*/ 0 h 766826"/>
              <a:gd name="connsiteX2" fmla="*/ 191691 w 191691"/>
              <a:gd name="connsiteY2" fmla="*/ 95846 h 766826"/>
              <a:gd name="connsiteX3" fmla="*/ 143768 w 191691"/>
              <a:gd name="connsiteY3" fmla="*/ 95846 h 766826"/>
              <a:gd name="connsiteX4" fmla="*/ 86618 w 191691"/>
              <a:gd name="connsiteY4" fmla="*/ 766826 h 766826"/>
              <a:gd name="connsiteX5" fmla="*/ 73323 w 191691"/>
              <a:gd name="connsiteY5" fmla="*/ 766826 h 766826"/>
              <a:gd name="connsiteX6" fmla="*/ 47923 w 191691"/>
              <a:gd name="connsiteY6" fmla="*/ 95846 h 766826"/>
              <a:gd name="connsiteX7" fmla="*/ 0 w 191691"/>
              <a:gd name="connsiteY7" fmla="*/ 95846 h 7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691" h="766826">
                <a:moveTo>
                  <a:pt x="0" y="95846"/>
                </a:moveTo>
                <a:lnTo>
                  <a:pt x="95846" y="0"/>
                </a:lnTo>
                <a:lnTo>
                  <a:pt x="191691" y="95846"/>
                </a:lnTo>
                <a:lnTo>
                  <a:pt x="143768" y="95846"/>
                </a:lnTo>
                <a:lnTo>
                  <a:pt x="86618" y="766826"/>
                </a:lnTo>
                <a:lnTo>
                  <a:pt x="73323" y="766826"/>
                </a:lnTo>
                <a:lnTo>
                  <a:pt x="47923" y="95846"/>
                </a:lnTo>
                <a:lnTo>
                  <a:pt x="0" y="95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50390" y="1854157"/>
            <a:ext cx="3648632" cy="3724316"/>
            <a:chOff x="250390" y="1921063"/>
            <a:chExt cx="3648632" cy="3724316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373441" y="1921063"/>
              <a:ext cx="3525581" cy="3408535"/>
              <a:chOff x="373441" y="1921063"/>
              <a:chExt cx="3525581" cy="3408535"/>
            </a:xfrm>
          </p:grpSpPr>
          <p:pic>
            <p:nvPicPr>
              <p:cNvPr id="21" name="図 20"/>
              <p:cNvPicPr>
                <a:picLocks noChangeAspect="1"/>
              </p:cNvPicPr>
              <p:nvPr/>
            </p:nvPicPr>
            <p:blipFill rotWithShape="1">
              <a:blip r:embed="rId19"/>
              <a:srcRect l="13600" r="10950"/>
              <a:stretch/>
            </p:blipFill>
            <p:spPr>
              <a:xfrm>
                <a:off x="373441" y="2231296"/>
                <a:ext cx="3525581" cy="280364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1345513" y="1921063"/>
                    <a:ext cx="15643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𝜇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=286.0 </m:t>
                          </m:r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MeV</m:t>
                          </m:r>
                        </m:oMath>
                      </m:oMathPara>
                    </a14:m>
                    <a:endParaRPr kumimoji="1" lang="ja-JP" altLang="en-US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0" name="テキスト ボックス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5513" y="1921063"/>
                    <a:ext cx="1564339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344" r="-2734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9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479" y="5093749"/>
                <a:ext cx="757747" cy="235849"/>
              </a:xfrm>
              <a:prstGeom prst="rect">
                <a:avLst/>
              </a:prstGeom>
            </p:spPr>
          </p:pic>
          <p:sp>
            <p:nvSpPr>
              <p:cNvPr id="16" name="正方形/長方形 15"/>
              <p:cNvSpPr/>
              <p:nvPr/>
            </p:nvSpPr>
            <p:spPr>
              <a:xfrm>
                <a:off x="748342" y="2368863"/>
                <a:ext cx="223207" cy="2402159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4472C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cxnSp>
          <p:nvCxnSpPr>
            <p:cNvPr id="30" name="直線矢印コネクタ 29"/>
            <p:cNvCxnSpPr/>
            <p:nvPr/>
          </p:nvCxnSpPr>
          <p:spPr>
            <a:xfrm>
              <a:off x="874776" y="4790008"/>
              <a:ext cx="0" cy="489056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40"/>
            <p:cNvSpPr txBox="1"/>
            <p:nvPr/>
          </p:nvSpPr>
          <p:spPr>
            <a:xfrm>
              <a:off x="250390" y="5337602"/>
              <a:ext cx="3096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accent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Space-like momentum region</a:t>
              </a:r>
              <a:endParaRPr kumimoji="1" lang="ja-JP" altLang="en-US" sz="1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017716" y="3523645"/>
              <a:ext cx="54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Ⓟ</a:t>
              </a: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H="1" flipV="1">
              <a:off x="2337816" y="3791712"/>
              <a:ext cx="277368" cy="2773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1725287" y="4127539"/>
                  <a:ext cx="20237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Threshold of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2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𝜋</m:t>
                      </m:r>
                    </m:oMath>
                  </a14:m>
                  <a:r>
                    <a:rPr kumimoji="1" lang="ja-JP" altLang="en-US" sz="1200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 </a:t>
                  </a:r>
                  <a:r>
                    <a:rPr kumimoji="1" lang="en-US" altLang="ja-JP" sz="1200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decay</a:t>
                  </a:r>
                  <a:endParaRPr kumimoji="1" lang="ja-JP" altLang="en-US" sz="12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5287" y="4127539"/>
                  <a:ext cx="2023754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グループ化 6"/>
          <p:cNvGrpSpPr/>
          <p:nvPr/>
        </p:nvGrpSpPr>
        <p:grpSpPr>
          <a:xfrm>
            <a:off x="3992504" y="1851109"/>
            <a:ext cx="3590218" cy="3411042"/>
            <a:chOff x="3992504" y="1918015"/>
            <a:chExt cx="3590218" cy="3411042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3992504" y="1918015"/>
              <a:ext cx="3590218" cy="3411042"/>
              <a:chOff x="3992504" y="1918015"/>
              <a:chExt cx="3590218" cy="3411042"/>
            </a:xfrm>
          </p:grpSpPr>
          <p:pic>
            <p:nvPicPr>
              <p:cNvPr id="22" name="図 21"/>
              <p:cNvPicPr>
                <a:picLocks noChangeAspect="1"/>
              </p:cNvPicPr>
              <p:nvPr/>
            </p:nvPicPr>
            <p:blipFill rotWithShape="1">
              <a:blip r:embed="rId21"/>
              <a:srcRect l="13750" r="10950"/>
              <a:stretch/>
            </p:blipFill>
            <p:spPr>
              <a:xfrm>
                <a:off x="3992504" y="2228233"/>
                <a:ext cx="3590218" cy="286073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テキスト ボックス 46"/>
                  <p:cNvSpPr txBox="1"/>
                  <p:nvPr/>
                </p:nvSpPr>
                <p:spPr>
                  <a:xfrm>
                    <a:off x="5192089" y="1918015"/>
                    <a:ext cx="15643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𝜇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=286.5 </m:t>
                          </m:r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MeV</m:t>
                          </m:r>
                        </m:oMath>
                      </m:oMathPara>
                    </a14:m>
                    <a:endParaRPr kumimoji="1" lang="ja-JP" altLang="en-US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47" name="テキスト ボックス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2089" y="1918015"/>
                    <a:ext cx="1564339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2344" t="-4444" r="-273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0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3325" y="5093208"/>
                <a:ext cx="757747" cy="235849"/>
              </a:xfrm>
              <a:prstGeom prst="rect">
                <a:avLst/>
              </a:prstGeom>
            </p:spPr>
          </p:pic>
          <p:sp>
            <p:nvSpPr>
              <p:cNvPr id="17" name="正方形/長方形 16"/>
              <p:cNvSpPr/>
              <p:nvPr/>
            </p:nvSpPr>
            <p:spPr>
              <a:xfrm>
                <a:off x="4368534" y="2356926"/>
                <a:ext cx="276618" cy="244018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4472C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0" name="上矢印 19"/>
              <p:cNvSpPr/>
              <p:nvPr/>
            </p:nvSpPr>
            <p:spPr>
              <a:xfrm>
                <a:off x="4387759" y="3217940"/>
                <a:ext cx="131867" cy="564772"/>
              </a:xfrm>
              <a:custGeom>
                <a:avLst/>
                <a:gdLst>
                  <a:gd name="connsiteX0" fmla="*/ 0 w 191691"/>
                  <a:gd name="connsiteY0" fmla="*/ 95846 h 766826"/>
                  <a:gd name="connsiteX1" fmla="*/ 95846 w 191691"/>
                  <a:gd name="connsiteY1" fmla="*/ 0 h 766826"/>
                  <a:gd name="connsiteX2" fmla="*/ 191691 w 191691"/>
                  <a:gd name="connsiteY2" fmla="*/ 95846 h 766826"/>
                  <a:gd name="connsiteX3" fmla="*/ 143768 w 191691"/>
                  <a:gd name="connsiteY3" fmla="*/ 95846 h 766826"/>
                  <a:gd name="connsiteX4" fmla="*/ 143768 w 191691"/>
                  <a:gd name="connsiteY4" fmla="*/ 766826 h 766826"/>
                  <a:gd name="connsiteX5" fmla="*/ 47923 w 191691"/>
                  <a:gd name="connsiteY5" fmla="*/ 766826 h 766826"/>
                  <a:gd name="connsiteX6" fmla="*/ 47923 w 191691"/>
                  <a:gd name="connsiteY6" fmla="*/ 95846 h 766826"/>
                  <a:gd name="connsiteX7" fmla="*/ 0 w 191691"/>
                  <a:gd name="connsiteY7" fmla="*/ 95846 h 766826"/>
                  <a:gd name="connsiteX0" fmla="*/ 0 w 191691"/>
                  <a:gd name="connsiteY0" fmla="*/ 95846 h 766826"/>
                  <a:gd name="connsiteX1" fmla="*/ 95846 w 191691"/>
                  <a:gd name="connsiteY1" fmla="*/ 0 h 766826"/>
                  <a:gd name="connsiteX2" fmla="*/ 191691 w 191691"/>
                  <a:gd name="connsiteY2" fmla="*/ 95846 h 766826"/>
                  <a:gd name="connsiteX3" fmla="*/ 143768 w 191691"/>
                  <a:gd name="connsiteY3" fmla="*/ 95846 h 766826"/>
                  <a:gd name="connsiteX4" fmla="*/ 112018 w 191691"/>
                  <a:gd name="connsiteY4" fmla="*/ 766826 h 766826"/>
                  <a:gd name="connsiteX5" fmla="*/ 47923 w 191691"/>
                  <a:gd name="connsiteY5" fmla="*/ 766826 h 766826"/>
                  <a:gd name="connsiteX6" fmla="*/ 47923 w 191691"/>
                  <a:gd name="connsiteY6" fmla="*/ 95846 h 766826"/>
                  <a:gd name="connsiteX7" fmla="*/ 0 w 191691"/>
                  <a:gd name="connsiteY7" fmla="*/ 95846 h 766826"/>
                  <a:gd name="connsiteX0" fmla="*/ 0 w 191691"/>
                  <a:gd name="connsiteY0" fmla="*/ 95846 h 766826"/>
                  <a:gd name="connsiteX1" fmla="*/ 95846 w 191691"/>
                  <a:gd name="connsiteY1" fmla="*/ 0 h 766826"/>
                  <a:gd name="connsiteX2" fmla="*/ 191691 w 191691"/>
                  <a:gd name="connsiteY2" fmla="*/ 95846 h 766826"/>
                  <a:gd name="connsiteX3" fmla="*/ 143768 w 191691"/>
                  <a:gd name="connsiteY3" fmla="*/ 95846 h 766826"/>
                  <a:gd name="connsiteX4" fmla="*/ 112018 w 191691"/>
                  <a:gd name="connsiteY4" fmla="*/ 766826 h 766826"/>
                  <a:gd name="connsiteX5" fmla="*/ 73323 w 191691"/>
                  <a:gd name="connsiteY5" fmla="*/ 766826 h 766826"/>
                  <a:gd name="connsiteX6" fmla="*/ 47923 w 191691"/>
                  <a:gd name="connsiteY6" fmla="*/ 95846 h 766826"/>
                  <a:gd name="connsiteX7" fmla="*/ 0 w 191691"/>
                  <a:gd name="connsiteY7" fmla="*/ 95846 h 766826"/>
                  <a:gd name="connsiteX0" fmla="*/ 0 w 191691"/>
                  <a:gd name="connsiteY0" fmla="*/ 95846 h 766826"/>
                  <a:gd name="connsiteX1" fmla="*/ 95846 w 191691"/>
                  <a:gd name="connsiteY1" fmla="*/ 0 h 766826"/>
                  <a:gd name="connsiteX2" fmla="*/ 191691 w 191691"/>
                  <a:gd name="connsiteY2" fmla="*/ 95846 h 766826"/>
                  <a:gd name="connsiteX3" fmla="*/ 143768 w 191691"/>
                  <a:gd name="connsiteY3" fmla="*/ 95846 h 766826"/>
                  <a:gd name="connsiteX4" fmla="*/ 86618 w 191691"/>
                  <a:gd name="connsiteY4" fmla="*/ 766826 h 766826"/>
                  <a:gd name="connsiteX5" fmla="*/ 73323 w 191691"/>
                  <a:gd name="connsiteY5" fmla="*/ 766826 h 766826"/>
                  <a:gd name="connsiteX6" fmla="*/ 47923 w 191691"/>
                  <a:gd name="connsiteY6" fmla="*/ 95846 h 766826"/>
                  <a:gd name="connsiteX7" fmla="*/ 0 w 191691"/>
                  <a:gd name="connsiteY7" fmla="*/ 95846 h 76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691" h="766826">
                    <a:moveTo>
                      <a:pt x="0" y="95846"/>
                    </a:moveTo>
                    <a:lnTo>
                      <a:pt x="95846" y="0"/>
                    </a:lnTo>
                    <a:lnTo>
                      <a:pt x="191691" y="95846"/>
                    </a:lnTo>
                    <a:lnTo>
                      <a:pt x="143768" y="95846"/>
                    </a:lnTo>
                    <a:lnTo>
                      <a:pt x="86618" y="766826"/>
                    </a:lnTo>
                    <a:lnTo>
                      <a:pt x="73323" y="766826"/>
                    </a:lnTo>
                    <a:lnTo>
                      <a:pt x="47923" y="95846"/>
                    </a:lnTo>
                    <a:lnTo>
                      <a:pt x="0" y="9584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テキスト ボックス 34"/>
            <p:cNvSpPr txBox="1"/>
            <p:nvPr/>
          </p:nvSpPr>
          <p:spPr>
            <a:xfrm>
              <a:off x="5657028" y="3377341"/>
              <a:ext cx="54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Ⓟ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96813" y="4453591"/>
              <a:ext cx="466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Ⓢ</a:t>
              </a:r>
            </a:p>
          </p:txBody>
        </p:sp>
        <p:cxnSp>
          <p:nvCxnSpPr>
            <p:cNvPr id="42" name="直線矢印コネクタ 41"/>
            <p:cNvCxnSpPr>
              <a:endCxn id="37" idx="1"/>
            </p:cNvCxnSpPr>
            <p:nvPr/>
          </p:nvCxnSpPr>
          <p:spPr>
            <a:xfrm>
              <a:off x="6361918" y="4480739"/>
              <a:ext cx="534895" cy="15751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5020175" y="4203740"/>
                  <a:ext cx="189194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Threshold of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2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𝜎</m:t>
                      </m:r>
                    </m:oMath>
                  </a14:m>
                  <a:r>
                    <a:rPr kumimoji="1" lang="ja-JP" altLang="en-US" sz="1200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 </a:t>
                  </a:r>
                  <a:r>
                    <a:rPr kumimoji="1" lang="en-US" altLang="ja-JP" sz="1200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decay</a:t>
                  </a:r>
                  <a:endParaRPr kumimoji="1" lang="ja-JP" altLang="en-US" sz="12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175" y="4203740"/>
                  <a:ext cx="1891944" cy="27699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323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69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59179 -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31" grpId="0" animBg="1"/>
      <p:bldP spid="3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グループ化 50"/>
          <p:cNvGrpSpPr/>
          <p:nvPr/>
        </p:nvGrpSpPr>
        <p:grpSpPr>
          <a:xfrm>
            <a:off x="371050" y="1857205"/>
            <a:ext cx="3628083" cy="3404945"/>
            <a:chOff x="7585666" y="1924111"/>
            <a:chExt cx="3628083" cy="3404945"/>
          </a:xfrm>
        </p:grpSpPr>
        <p:pic>
          <p:nvPicPr>
            <p:cNvPr id="56" name="図 55"/>
            <p:cNvPicPr>
              <a:picLocks noChangeAspect="1"/>
            </p:cNvPicPr>
            <p:nvPr/>
          </p:nvPicPr>
          <p:blipFill rotWithShape="1">
            <a:blip r:embed="rId3"/>
            <a:srcRect l="13538" r="11162"/>
            <a:stretch/>
          </p:blipFill>
          <p:spPr>
            <a:xfrm>
              <a:off x="7585666" y="2226785"/>
              <a:ext cx="3628083" cy="28909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8718625" y="1924111"/>
                  <a:ext cx="16925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=286.57 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</m:oMath>
                    </m:oMathPara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8625" y="1924111"/>
                  <a:ext cx="1692579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799" t="-4444" r="-2518" b="-17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8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171" y="5093207"/>
              <a:ext cx="757747" cy="235849"/>
            </a:xfrm>
            <a:prstGeom prst="rect">
              <a:avLst/>
            </a:prstGeom>
          </p:spPr>
        </p:pic>
        <p:sp>
          <p:nvSpPr>
            <p:cNvPr id="59" name="正方形/長方形 58"/>
            <p:cNvSpPr/>
            <p:nvPr/>
          </p:nvSpPr>
          <p:spPr>
            <a:xfrm>
              <a:off x="7982642" y="2349228"/>
              <a:ext cx="283534" cy="251538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9268908" y="3532789"/>
              <a:ext cx="54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Ⓟ</a:t>
              </a: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9886901" y="4407871"/>
              <a:ext cx="466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Ⓢ</a:t>
              </a: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49625" y="5553101"/>
            <a:ext cx="947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sigma </a:t>
            </a:r>
            <a:r>
              <a:rPr lang="en-US" altLang="ja-JP" dirty="0" err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mode penetrates into the space-like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region and merges</a:t>
            </a:r>
          </a:p>
          <a:p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with 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bump of the particle–hole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mode.</a:t>
            </a:r>
            <a:endParaRPr lang="ja-JP" altLang="en-US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947928" y="4776896"/>
            <a:ext cx="0" cy="4535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14398" y="5233565"/>
            <a:ext cx="309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Space-like momentum region</a:t>
            </a:r>
            <a:endParaRPr kumimoji="1" lang="ja-JP" altLang="en-US" sz="1400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stomShape 4"/>
              <p:cNvSpPr/>
              <p:nvPr/>
            </p:nvSpPr>
            <p:spPr>
              <a:xfrm>
                <a:off x="565854" y="206713"/>
                <a:ext cx="10860076" cy="8147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/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Position and strength of peaks and bumps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 near the QCD CP</a:t>
                </a:r>
              </a:p>
              <a:p>
                <a:pPr algn="ctr"/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-In much closer to CP-</a:t>
                </a:r>
                <a:endParaRPr sz="2400" dirty="0">
                  <a:solidFill>
                    <a:schemeClr val="accent1"/>
                  </a:solidFill>
                  <a:latin typeface="Aharoni" panose="02010803020104030203" pitchFamily="2" charset="-79"/>
                  <a:ea typeface="游ゴシック" panose="020B0400000000000000" pitchFamily="50" charset="-128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30" name="Custom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54" y="206713"/>
                <a:ext cx="10860076" cy="814724"/>
              </a:xfrm>
              <a:prstGeom prst="rect">
                <a:avLst/>
              </a:prstGeom>
              <a:blipFill rotWithShape="0">
                <a:blip r:embed="rId6"/>
                <a:stretch>
                  <a:fillRect t="-5224" b="-186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右矢印 31"/>
          <p:cNvSpPr/>
          <p:nvPr/>
        </p:nvSpPr>
        <p:spPr>
          <a:xfrm>
            <a:off x="524710" y="1581832"/>
            <a:ext cx="10901220" cy="193238"/>
          </a:xfrm>
          <a:prstGeom prst="rightArrow">
            <a:avLst>
              <a:gd name="adj1" fmla="val 50000"/>
              <a:gd name="adj2" fmla="val 1470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101261" y="1439459"/>
                <a:ext cx="49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𝜇</m:t>
                      </m:r>
                    </m:oMath>
                  </m:oMathPara>
                </a14:m>
                <a:endPara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1" y="1439459"/>
                <a:ext cx="492422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11271314" y="152185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endParaRPr kumimoji="1" lang="ja-JP" altLang="en-US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11271314" y="1729588"/>
                <a:ext cx="465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𝝁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314" y="1729588"/>
                <a:ext cx="465127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637433" y="6153557"/>
                <a:ext cx="93106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70AD47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have discussed the softening from the viewpoint of the level repulsion </a:t>
                </a:r>
              </a:p>
              <a:p>
                <a:r>
                  <a:rPr lang="ja-JP" altLang="en-US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between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𝜎</m:t>
                    </m:r>
                  </m:oMath>
                </a14:m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2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𝜎</m:t>
                    </m:r>
                  </m:oMath>
                </a14:m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mode.</a:t>
                </a:r>
                <a:endParaRPr lang="ja-JP" altLang="en-US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33" y="6153557"/>
                <a:ext cx="9310691" cy="646331"/>
              </a:xfrm>
              <a:prstGeom prst="rect">
                <a:avLst/>
              </a:prstGeom>
              <a:blipFill rotWithShape="0">
                <a:blip r:embed="rId21"/>
                <a:stretch>
                  <a:fillRect l="-589" t="-3774" b="-16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4130481" y="1854157"/>
            <a:ext cx="3602220" cy="3414089"/>
            <a:chOff x="4130481" y="1921063"/>
            <a:chExt cx="3602220" cy="341408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22"/>
            <a:srcRect l="13000" r="10801"/>
            <a:stretch/>
          </p:blipFill>
          <p:spPr>
            <a:xfrm>
              <a:off x="4130481" y="2257392"/>
              <a:ext cx="3602220" cy="28363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5250001" y="1921063"/>
                  <a:ext cx="16925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=286.58 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</m:oMath>
                    </m:oMathPara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001" y="1921063"/>
                  <a:ext cx="1692579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99" t="-2174" r="-2518" b="-173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251" y="5099303"/>
              <a:ext cx="757747" cy="235849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4543102" y="2393501"/>
              <a:ext cx="275785" cy="243892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" name="左矢印 4"/>
            <p:cNvSpPr/>
            <p:nvPr/>
          </p:nvSpPr>
          <p:spPr>
            <a:xfrm rot="21107768">
              <a:off x="4554761" y="2613432"/>
              <a:ext cx="470085" cy="155738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左矢印 35"/>
            <p:cNvSpPr/>
            <p:nvPr/>
          </p:nvSpPr>
          <p:spPr>
            <a:xfrm>
              <a:off x="6349250" y="4675290"/>
              <a:ext cx="277578" cy="227008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839908" y="3797965"/>
              <a:ext cx="54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Ⓟ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349119" y="4425245"/>
              <a:ext cx="461694" cy="36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Ⓢ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816396" y="1854157"/>
            <a:ext cx="3631892" cy="3414089"/>
            <a:chOff x="7816396" y="1921063"/>
            <a:chExt cx="3631892" cy="3414089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7816396" y="1921063"/>
              <a:ext cx="3631892" cy="3414089"/>
              <a:chOff x="7816396" y="1921063"/>
              <a:chExt cx="3631892" cy="3414089"/>
            </a:xfrm>
          </p:grpSpPr>
          <p:pic>
            <p:nvPicPr>
              <p:cNvPr id="16" name="図 15"/>
              <p:cNvPicPr>
                <a:picLocks noChangeAspect="1"/>
              </p:cNvPicPr>
              <p:nvPr/>
            </p:nvPicPr>
            <p:blipFill rotWithShape="1">
              <a:blip r:embed="rId23"/>
              <a:srcRect l="13172" r="11378"/>
              <a:stretch/>
            </p:blipFill>
            <p:spPr>
              <a:xfrm>
                <a:off x="7816396" y="2227729"/>
                <a:ext cx="3631892" cy="288818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8953321" y="1921063"/>
                    <a:ext cx="169257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𝜇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=286.59 </m:t>
                          </m:r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MeV</m:t>
                          </m:r>
                        </m:oMath>
                      </m:oMathPara>
                    </a14:m>
                    <a:endParaRPr kumimoji="1" lang="ja-JP" altLang="en-US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9" name="テキスト ボックス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3321" y="1921063"/>
                    <a:ext cx="1692579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166" t="-2174" r="-2527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1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5731" y="5099303"/>
                <a:ext cx="757747" cy="235849"/>
              </a:xfrm>
              <a:prstGeom prst="rect">
                <a:avLst/>
              </a:prstGeom>
            </p:spPr>
          </p:pic>
          <p:sp>
            <p:nvSpPr>
              <p:cNvPr id="24" name="正方形/長方形 23"/>
              <p:cNvSpPr/>
              <p:nvPr/>
            </p:nvSpPr>
            <p:spPr>
              <a:xfrm>
                <a:off x="8229472" y="2359706"/>
                <a:ext cx="274448" cy="247747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4472C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8410092" y="2799573"/>
                <a:ext cx="898130" cy="33855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Merge</a:t>
                </a:r>
                <a:endParaRPr kumimoji="1" lang="ja-JP" altLang="en-US" sz="1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8" name="左矢印 37"/>
              <p:cNvSpPr/>
              <p:nvPr/>
            </p:nvSpPr>
            <p:spPr>
              <a:xfrm>
                <a:off x="9948124" y="4675290"/>
                <a:ext cx="277578" cy="227008"/>
              </a:xfrm>
              <a:prstGeom prst="lef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9442644" y="3843685"/>
              <a:ext cx="54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Ⓟ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9878703" y="4434389"/>
              <a:ext cx="461694" cy="36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Ⓢ</a:t>
              </a:r>
            </a:p>
          </p:txBody>
        </p:sp>
      </p:grpSp>
      <p:cxnSp>
        <p:nvCxnSpPr>
          <p:cNvPr id="52" name="直線矢印コネクタ 51"/>
          <p:cNvCxnSpPr/>
          <p:nvPr/>
        </p:nvCxnSpPr>
        <p:spPr>
          <a:xfrm flipH="1">
            <a:off x="2404873" y="3371238"/>
            <a:ext cx="173735" cy="155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725287" y="3082225"/>
                <a:ext cx="20237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Threshold of </a:t>
                </a:r>
                <a14:m>
                  <m:oMath xmlns:m="http://schemas.openxmlformats.org/officeDocument/2006/math">
                    <m:r>
                      <a:rPr kumimoji="1" lang="en-US" altLang="ja-JP" sz="12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2</m:t>
                    </m:r>
                    <m:r>
                      <a:rPr kumimoji="1" lang="en-US" altLang="ja-JP" sz="12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𝜋</m:t>
                    </m:r>
                  </m:oMath>
                </a14:m>
                <a:r>
                  <a:rPr kumimoji="1" lang="ja-JP" altLang="en-US" sz="12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2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decay</a:t>
                </a:r>
                <a:endPara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87" y="3082225"/>
                <a:ext cx="2023754" cy="276999"/>
              </a:xfrm>
              <a:prstGeom prst="rect">
                <a:avLst/>
              </a:prstGeom>
              <a:blipFill rotWithShape="0">
                <a:blip r:embed="rId2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矢印コネクタ 53"/>
          <p:cNvCxnSpPr/>
          <p:nvPr/>
        </p:nvCxnSpPr>
        <p:spPr>
          <a:xfrm flipV="1">
            <a:off x="2615184" y="4482818"/>
            <a:ext cx="140293" cy="104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859655" y="4437486"/>
                <a:ext cx="18309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Threshold of </a:t>
                </a:r>
                <a14:m>
                  <m:oMath xmlns:m="http://schemas.openxmlformats.org/officeDocument/2006/math">
                    <m:r>
                      <a:rPr kumimoji="1" lang="en-US" altLang="ja-JP" sz="12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2</m:t>
                    </m:r>
                    <m:r>
                      <a:rPr kumimoji="1" lang="en-US" altLang="ja-JP" sz="12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𝜎</m:t>
                    </m:r>
                  </m:oMath>
                </a14:m>
                <a:r>
                  <a:rPr kumimoji="1" lang="ja-JP" altLang="en-US" sz="12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2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decay</a:t>
                </a:r>
                <a:endPara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55" y="4437486"/>
                <a:ext cx="1830918" cy="276999"/>
              </a:xfrm>
              <a:prstGeom prst="rect">
                <a:avLst/>
              </a:prstGeom>
              <a:blipFill rotWithShape="0">
                <a:blip r:embed="rId2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191691" y="1042844"/>
                <a:ext cx="116084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fix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𝑻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𝟓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𝟏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1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sz="1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𝒑</m:t>
                            </m:r>
                          </m:e>
                        </m:acc>
                      </m:e>
                    </m:d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𝟓𝟎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. (At this temperature, the transition chemical potential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𝝁</m:t>
                        </m:r>
                      </m:e>
                      <m:sub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𝒕</m:t>
                        </m:r>
                      </m:sub>
                    </m:sSub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𝟐𝟖𝟔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𝟔𝟗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  <a:endParaRPr lang="en-US" altLang="ja-JP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1" y="1042844"/>
                <a:ext cx="1160840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262" t="-3571" b="-23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矢印コネクタ 61"/>
          <p:cNvCxnSpPr/>
          <p:nvPr/>
        </p:nvCxnSpPr>
        <p:spPr>
          <a:xfrm>
            <a:off x="5848808" y="5992778"/>
            <a:ext cx="451536" cy="0"/>
          </a:xfrm>
          <a:prstGeom prst="straightConnector1">
            <a:avLst/>
          </a:prstGeom>
          <a:ln w="508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6295118" y="5840770"/>
            <a:ext cx="540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softening of the sigma </a:t>
            </a:r>
            <a:r>
              <a:rPr kumimoji="1" lang="en-US" altLang="ja-JP" dirty="0" err="1" smtClean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mode</a:t>
            </a:r>
            <a:endParaRPr kumimoji="1" lang="ja-JP" altLang="en-US" dirty="0" smtClean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169373" y="6487059"/>
            <a:ext cx="449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T. Y., T. Kunihiro, K. Morita, PTEP 2016</a:t>
            </a:r>
            <a:endParaRPr kumimoji="1" lang="ja-JP" altLang="en-US" sz="1600" dirty="0">
              <a:solidFill>
                <a:schemeClr val="accent3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4"/>
          <p:cNvSpPr/>
          <p:nvPr/>
        </p:nvSpPr>
        <p:spPr>
          <a:xfrm>
            <a:off x="1987269" y="22420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Summary &amp; Future work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83855" y="3397124"/>
            <a:ext cx="11636077" cy="831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ja-JP" altLang="en-US" dirty="0">
                <a:ln w="0"/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When the system approaches the QCD CP, the particle-hole mode is enhanced. 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more close region, the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sigma 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mesonic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mode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penetrates into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space-like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momentum region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 merges with the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bump of the particle–hole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mode.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CustomShape 2"/>
          <p:cNvSpPr/>
          <p:nvPr/>
        </p:nvSpPr>
        <p:spPr>
          <a:xfrm>
            <a:off x="914919" y="4338366"/>
            <a:ext cx="10358964" cy="650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Suggests that </a:t>
            </a: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only</a:t>
            </a:r>
            <a:r>
              <a:rPr lang="en-US" altLang="ja-JP" sz="2000" dirty="0" smtClean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particle-hole mode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but also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sigma 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mode</a:t>
            </a:r>
          </a:p>
          <a:p>
            <a:r>
              <a:rPr 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becomes soft.</a:t>
            </a:r>
          </a:p>
        </p:txBody>
      </p:sp>
      <p:sp>
        <p:nvSpPr>
          <p:cNvPr id="17" name="CustomShape 3"/>
          <p:cNvSpPr/>
          <p:nvPr/>
        </p:nvSpPr>
        <p:spPr>
          <a:xfrm>
            <a:off x="125723" y="1010266"/>
            <a:ext cx="10992043" cy="7392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altLang="ja-JP" dirty="0" smtClean="0">
                <a:ln w="0"/>
                <a:solidFill>
                  <a:srgbClr val="4F81BD"/>
                </a:solidFill>
                <a:latin typeface="メイリオ"/>
                <a:ea typeface="メイリオ"/>
              </a:rPr>
              <a:t>●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have shown the procedure to calculate the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spectral functions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 the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channels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 the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functional renormalization group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</p:txBody>
      </p:sp>
      <p:sp>
        <p:nvSpPr>
          <p:cNvPr id="18" name="CustomShape 3"/>
          <p:cNvSpPr/>
          <p:nvPr/>
        </p:nvSpPr>
        <p:spPr>
          <a:xfrm>
            <a:off x="83855" y="2704483"/>
            <a:ext cx="11944859" cy="583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ja-JP" altLang="en-US" dirty="0" smtClean="0">
                <a:ln w="0"/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mesonic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mode and the collective particle-hole mode have been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emerged in the spectral functions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the framework of the functional renormalization group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</p:txBody>
      </p:sp>
      <p:sp>
        <p:nvSpPr>
          <p:cNvPr id="38" name="CustomShape 3"/>
          <p:cNvSpPr/>
          <p:nvPr/>
        </p:nvSpPr>
        <p:spPr>
          <a:xfrm>
            <a:off x="114572" y="5229382"/>
            <a:ext cx="2462030" cy="4270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ja-JP" altLang="en-US" dirty="0">
                <a:ln w="0"/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Future work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251731" y="5645058"/>
            <a:ext cx="10590440" cy="886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altLang="ja-JP" dirty="0" smtClean="0">
                <a:latin typeface="メイリオ"/>
                <a:ea typeface="メイリオ"/>
              </a:rPr>
              <a:t>Calculation of the spectral functions using more improved method</a:t>
            </a:r>
          </a:p>
          <a:p>
            <a:r>
              <a:rPr lang="en-US" altLang="ja-JP" dirty="0" smtClean="0">
                <a:latin typeface="メイリオ"/>
                <a:ea typeface="メイリオ"/>
              </a:rPr>
              <a:t>(such as inclusion of wave-function renormalization)</a:t>
            </a:r>
            <a:r>
              <a:rPr lang="en-US" altLang="ja-JP" dirty="0">
                <a:latin typeface="メイリオ"/>
                <a:ea typeface="メイリオ"/>
              </a:rPr>
              <a:t> </a:t>
            </a:r>
            <a:r>
              <a:rPr lang="en-US" altLang="ja-JP" dirty="0" smtClean="0">
                <a:latin typeface="メイリオ"/>
                <a:ea typeface="メイリオ"/>
              </a:rPr>
              <a:t>is important to confirm the nature of the soft mode.</a:t>
            </a: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6315" y="4506037"/>
            <a:ext cx="256961" cy="0"/>
          </a:xfrm>
          <a:prstGeom prst="straightConnector1">
            <a:avLst/>
          </a:prstGeom>
          <a:ln w="508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stomShape 3"/>
          <p:cNvSpPr/>
          <p:nvPr/>
        </p:nvSpPr>
        <p:spPr>
          <a:xfrm>
            <a:off x="83855" y="1826299"/>
            <a:ext cx="11944859" cy="716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altLang="ja-JP" dirty="0" smtClean="0">
                <a:ln w="0"/>
                <a:solidFill>
                  <a:srgbClr val="4F81BD"/>
                </a:solidFill>
                <a:latin typeface="メイリオ"/>
                <a:ea typeface="メイリオ"/>
              </a:rPr>
              <a:t>●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have calculated the spectral function in the sigma channel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to investigate the soft mode at QCD CP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 the two-flavor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quark-meson model.</a:t>
            </a:r>
          </a:p>
        </p:txBody>
      </p:sp>
    </p:spTree>
    <p:extLst>
      <p:ext uri="{BB962C8B-B14F-4D97-AF65-F5344CB8AC3E}">
        <p14:creationId xmlns:p14="http://schemas.microsoft.com/office/powerpoint/2010/main" val="778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991544" y="2751136"/>
            <a:ext cx="8208720" cy="605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メイリオ"/>
                <a:ea typeface="メイリオ"/>
              </a:rPr>
              <a:t>Back up</a:t>
            </a:r>
            <a:endParaRPr dirty="0">
              <a:solidFill>
                <a:srgbClr val="4F81BD">
                  <a:lumMod val="75000"/>
                </a:srgb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5833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1987269" y="36136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altLang="ja-JP" sz="2800" dirty="0" smtClean="0">
                <a:solidFill>
                  <a:srgbClr val="5B9BD5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Contents</a:t>
            </a:r>
            <a:endParaRPr sz="2000" dirty="0">
              <a:solidFill>
                <a:srgbClr val="5B9BD5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099" y="1997862"/>
            <a:ext cx="11060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Spectral function in functional renormalization group</a:t>
            </a:r>
          </a:p>
          <a:p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QCD phase diagram, QCD critical point and the soft mode</a:t>
            </a:r>
          </a:p>
          <a:p>
            <a:endParaRPr lang="en-US" altLang="ja-JP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</a:t>
            </a:r>
            <a:r>
              <a:rPr lang="en-US" altLang="ja-JP" sz="2400" dirty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odel </a:t>
            </a:r>
            <a:r>
              <a:rPr lang="en-US" altLang="ja-JP" sz="2400" dirty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 procedure</a:t>
            </a:r>
          </a:p>
          <a:p>
            <a:endParaRPr lang="en-US" altLang="ja-JP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Result</a:t>
            </a:r>
            <a:endParaRPr lang="ja-JP" altLang="en-US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2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stomShape 4"/>
              <p:cNvSpPr/>
              <p:nvPr/>
            </p:nvSpPr>
            <p:spPr>
              <a:xfrm>
                <a:off x="393756" y="175399"/>
                <a:ext cx="11019054" cy="4564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/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Contour maps of the pion channel spectral function</a:t>
                </a:r>
                <a:r>
                  <a:rPr lang="en-US" altLang="ja-JP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Aharoni" panose="02010803020104030203" pitchFamily="2" charset="-79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Aharoni" panose="02010803020104030203" pitchFamily="2" charset="-79"/>
                    <a:ea typeface="游ゴシック" panose="020B0400000000000000" pitchFamily="50" charset="-128"/>
                    <a:cs typeface="Aharoni" panose="02010803020104030203" pitchFamily="2" charset="-79"/>
                  </a:rPr>
                  <a:t> near the QCD CP</a:t>
                </a:r>
                <a:endParaRPr dirty="0">
                  <a:solidFill>
                    <a:schemeClr val="accent1"/>
                  </a:solidFill>
                  <a:latin typeface="Aharoni" panose="02010803020104030203" pitchFamily="2" charset="-79"/>
                  <a:ea typeface="游ゴシック" panose="020B0400000000000000" pitchFamily="50" charset="-128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4" name="Custom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6" y="175399"/>
                <a:ext cx="11019054" cy="456457"/>
              </a:xfrm>
              <a:prstGeom prst="rect">
                <a:avLst/>
              </a:prstGeom>
              <a:blipFill rotWithShape="0">
                <a:blip r:embed="rId2"/>
                <a:stretch>
                  <a:fillRect t="-9333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780816" y="1881670"/>
            <a:ext cx="3104064" cy="3878802"/>
            <a:chOff x="780816" y="1735366"/>
            <a:chExt cx="3104064" cy="387880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/>
            <a:srcRect l="31348" t="8144" r="28291" b="7578"/>
            <a:stretch/>
          </p:blipFill>
          <p:spPr>
            <a:xfrm>
              <a:off x="1055802" y="1885360"/>
              <a:ext cx="2829078" cy="3544478"/>
            </a:xfrm>
            <a:prstGeom prst="rect">
              <a:avLst/>
            </a:prstGeom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|\vec{p}|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73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97" y="5395569"/>
              <a:ext cx="766415" cy="218599"/>
            </a:xfrm>
            <a:prstGeom prst="rect">
              <a:avLst/>
            </a:prstGeom>
          </p:spPr>
        </p:pic>
        <p:pic>
          <p:nvPicPr>
            <p:cNvPr id="11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9867" y="3184743"/>
              <a:ext cx="757747" cy="235849"/>
            </a:xfrm>
            <a:prstGeom prst="rect">
              <a:avLst/>
            </a:prstGeom>
          </p:spPr>
        </p:pic>
        <p:pic>
          <p:nvPicPr>
            <p:cNvPr id="14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mu&#10;=286.3 \mathrm{MeV}&#10;\end{align*}&lt;/body&gt;&#10;  &lt;fcolor&gt;FF000000&lt;/fcolor&gt;&#10;  &lt;bcolor&gt;FFFFFFFF&lt;/bcolor&gt;&#10;  &lt;transparent&gt;True&lt;/transparent&gt;&#10;  &lt;resolution&gt;1800&lt;/resolution&gt;&#10;  &lt;imageh&gt;224&lt;/imageh&gt;&#10;  &lt;imagew&gt;1564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852" y="1735366"/>
              <a:ext cx="1380821" cy="197764"/>
            </a:xfrm>
            <a:prstGeom prst="rect">
              <a:avLst/>
            </a:prstGeom>
          </p:spPr>
        </p:pic>
      </p:grpSp>
      <p:grpSp>
        <p:nvGrpSpPr>
          <p:cNvPr id="18" name="グループ化 17"/>
          <p:cNvGrpSpPr/>
          <p:nvPr/>
        </p:nvGrpSpPr>
        <p:grpSpPr>
          <a:xfrm>
            <a:off x="4200672" y="1872247"/>
            <a:ext cx="2946077" cy="3897369"/>
            <a:chOff x="4237248" y="1725943"/>
            <a:chExt cx="2946077" cy="389736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7"/>
            <a:srcRect l="31185" t="10115" r="30618" b="8441"/>
            <a:stretch/>
          </p:blipFill>
          <p:spPr>
            <a:xfrm>
              <a:off x="4515956" y="1970202"/>
              <a:ext cx="2667369" cy="3412504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|\vec{p}|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73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217" y="5404713"/>
              <a:ext cx="766415" cy="218599"/>
            </a:xfrm>
            <a:prstGeom prst="rect">
              <a:avLst/>
            </a:prstGeom>
          </p:spPr>
        </p:pic>
        <p:pic>
          <p:nvPicPr>
            <p:cNvPr id="12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76299" y="3184743"/>
              <a:ext cx="757747" cy="235849"/>
            </a:xfrm>
            <a:prstGeom prst="rect">
              <a:avLst/>
            </a:prstGeom>
          </p:spPr>
        </p:pic>
        <p:pic>
          <p:nvPicPr>
            <p:cNvPr id="15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mu&#10;=286.575 \mathrm{MeV}&#10;\end{align*}&lt;/body&gt;&#10;  &lt;fcolor&gt;FF000000&lt;/fcolor&gt;&#10;  &lt;bcolor&gt;FFFFFFFF&lt;/bcolor&gt;&#10;  &lt;transparent&gt;True&lt;/transparent&gt;&#10;  &lt;resolution&gt;1800&lt;/resolution&gt;&#10;  &lt;imageh&gt;224&lt;/imageh&gt;&#10;  &lt;imagew&gt;1814&lt;/imagew&gt;&#10;  &lt;scale&gt;50&lt;/scale&gt;&#10;  &lt;cursor&gt;28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246" y="1725943"/>
              <a:ext cx="1601541" cy="197764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7510800" y="1872526"/>
            <a:ext cx="2867975" cy="3787362"/>
            <a:chOff x="7519944" y="1799374"/>
            <a:chExt cx="2867975" cy="378736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9"/>
            <a:srcRect l="32415" t="8099" r="29853" b="6850"/>
            <a:stretch/>
          </p:blipFill>
          <p:spPr>
            <a:xfrm>
              <a:off x="7814401" y="1970202"/>
              <a:ext cx="2573518" cy="3480580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|\vec{p}|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73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473" y="5368137"/>
              <a:ext cx="766415" cy="218599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58995" y="3193887"/>
              <a:ext cx="757747" cy="235849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mu&#10;=286.59 \mathrm{MeV}&#10;\end{align*}&lt;/body&gt;&#10;  &lt;fcolor&gt;FF000000&lt;/fcolor&gt;&#10;  &lt;bcolor&gt;FFFFFFFF&lt;/bcolor&gt;&#10;  &lt;transparent&gt;True&lt;/transparent&gt;&#10;  &lt;resolution&gt;1800&lt;/resolution&gt;&#10;  &lt;imageh&gt;224&lt;/imageh&gt;&#10;  &lt;imagew&gt;1689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089" y="1799374"/>
              <a:ext cx="1491182" cy="1977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91692" y="823387"/>
                <a:ext cx="1061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fix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𝑻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𝟓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𝟏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b="1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below. (At this temperature, the transition chemical potential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𝝁</m:t>
                        </m:r>
                      </m:e>
                      <m:sub>
                        <m:r>
                          <a:rPr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𝒕</m:t>
                        </m:r>
                      </m:sub>
                    </m:sSub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𝟐𝟖𝟔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𝟔𝟗</m:t>
                    </m:r>
                    <m:r>
                      <a:rPr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  <a:endParaRPr lang="en-US" altLang="ja-JP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2" y="823387"/>
                <a:ext cx="10612062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7" t="-3571" b="-23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矢印 20"/>
          <p:cNvSpPr/>
          <p:nvPr/>
        </p:nvSpPr>
        <p:spPr>
          <a:xfrm>
            <a:off x="1094851" y="1415798"/>
            <a:ext cx="9885071" cy="177842"/>
          </a:xfrm>
          <a:prstGeom prst="rightArrow">
            <a:avLst>
              <a:gd name="adj1" fmla="val 50000"/>
              <a:gd name="adj2" fmla="val 1470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713796" y="1261571"/>
                <a:ext cx="49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𝜇</m:t>
                      </m:r>
                    </m:oMath>
                  </m:oMathPara>
                </a14:m>
                <a:endPara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96" y="1261571"/>
                <a:ext cx="492422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10896410" y="136930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endParaRPr kumimoji="1" lang="ja-JP" altLang="en-US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0859834" y="1577038"/>
                <a:ext cx="465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𝝁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834" y="1577038"/>
                <a:ext cx="465127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2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2091560" y="31215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The location of the QCD CP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43200" y="1906366"/>
            <a:ext cx="4131216" cy="3549618"/>
            <a:chOff x="6885254" y="1501930"/>
            <a:chExt cx="4451090" cy="403420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3" t="7680" r="20357" b="7321"/>
            <a:stretch/>
          </p:blipFill>
          <p:spPr bwMode="auto">
            <a:xfrm>
              <a:off x="7381596" y="1501930"/>
              <a:ext cx="3954748" cy="363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 rot="16200000">
                  <a:off x="6279617" y="2921496"/>
                  <a:ext cx="15806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n w="0"/>
                            <a:solidFill>
                              <a:prstClr val="black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𝑇</m:t>
                        </m:r>
                        <m:r>
                          <a:rPr lang="en-US" altLang="ja-JP" i="1" smtClean="0">
                            <a:ln w="0"/>
                            <a:solidFill>
                              <a:prstClr val="black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lang="en-US" altLang="ja-JP" smtClean="0">
                            <a:ln w="0"/>
                            <a:solidFill>
                              <a:prstClr val="black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lang="en-US" altLang="ja-JP" i="1" smtClean="0">
                            <a:ln w="0"/>
                            <a:solidFill>
                              <a:prstClr val="black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lang="ja-JP" altLang="en-US" dirty="0" smtClean="0">
                    <a:ln w="0"/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279617" y="2921496"/>
                  <a:ext cx="158060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8381534" y="5136023"/>
                  <a:ext cx="15800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200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  <m:r>
                          <a:rPr lang="en-US" altLang="ja-JP" sz="2000" i="1" smtClean="0">
                            <a:ln w="0"/>
                            <a:solidFill>
                              <a:prstClr val="black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lang="en-US" altLang="ja-JP" sz="2000" smtClean="0">
                            <a:ln w="0"/>
                            <a:solidFill>
                              <a:prstClr val="black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lang="en-US" altLang="ja-JP" sz="2000" i="1" smtClean="0">
                            <a:ln w="0"/>
                            <a:solidFill>
                              <a:prstClr val="black"/>
                            </a:solidFill>
                            <a:latin typeface="Cambria Math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lang="ja-JP" altLang="en-US" sz="2000" dirty="0" smtClean="0">
                    <a:ln w="0"/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534" y="5136023"/>
                  <a:ext cx="1580029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テキスト ボックス 23"/>
          <p:cNvSpPr txBox="1"/>
          <p:nvPr/>
        </p:nvSpPr>
        <p:spPr>
          <a:xfrm>
            <a:off x="6769983" y="1107643"/>
            <a:ext cx="487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haroni" panose="02010803020104030203" pitchFamily="2" charset="-79"/>
                <a:ea typeface="Segoe UI Black" panose="020B0A02040204020203" pitchFamily="34" charset="0"/>
                <a:cs typeface="Aharoni" panose="02010803020104030203" pitchFamily="2" charset="-79"/>
              </a:rPr>
              <a:t>Quark number susceptibility</a:t>
            </a:r>
          </a:p>
          <a:p>
            <a:pPr algn="ctr"/>
            <a:r>
              <a:rPr lang="en-US" altLang="ja-JP" dirty="0" smtClean="0">
                <a:latin typeface="Aharoni" panose="02010803020104030203" pitchFamily="2" charset="-79"/>
                <a:ea typeface="Segoe UI Black" panose="020B0A02040204020203" pitchFamily="34" charset="0"/>
                <a:cs typeface="Aharoni" panose="02010803020104030203" pitchFamily="2" charset="-79"/>
              </a:rPr>
              <a:t>(normalized by those of a free quark gas)</a:t>
            </a:r>
            <a:endParaRPr kumimoji="1" lang="ja-JP" altLang="en-US" dirty="0">
              <a:latin typeface="Aharoni" panose="02010803020104030203" pitchFamily="2" charset="-79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576645" y="2622526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221000" y="3650036"/>
            <a:ext cx="37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458670" y="5665499"/>
                <a:ext cx="55002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Quark number susceptibility enhances near</a:t>
                </a:r>
              </a:p>
              <a:p>
                <a:r>
                  <a: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 the QCD CP as well as the chiral susceptibility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𝑀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sub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670" y="5665499"/>
                <a:ext cx="5500275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554" t="-3125" r="-1883" b="-13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1409" r="1955" b="49461"/>
          <a:stretch/>
        </p:blipFill>
        <p:spPr>
          <a:xfrm>
            <a:off x="630547" y="1854558"/>
            <a:ext cx="5236669" cy="3702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2973870" y="1271772"/>
                <a:ext cx="12072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ln w="0"/>
                    <a:solidFill>
                      <a:schemeClr val="accent1"/>
                    </a:solidFill>
                    <a:latin typeface="Aharoni" panose="02010803020104030203" pitchFamily="2" charset="-79"/>
                    <a:ea typeface="メイリオ" panose="020B0604030504040204" pitchFamily="50" charset="-128"/>
                    <a:cs typeface="Aharoni" panose="02010803020104030203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𝑀</m:t>
                        </m:r>
                      </m:e>
                      <m:sub>
                        <m:r>
                          <a:rPr lang="en-US" altLang="ja-JP" sz="2000" b="0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sub>
                    </m:sSub>
                  </m:oMath>
                </a14:m>
                <a:endParaRPr lang="ja-JP" altLang="en-US" sz="2000" dirty="0">
                  <a:solidFill>
                    <a:prstClr val="black"/>
                  </a:solidFill>
                  <a:latin typeface="Aharoni" panose="02010803020104030203" pitchFamily="2" charset="-79"/>
                  <a:ea typeface="メイリオ" panose="020B0604030504040204" pitchFamily="50" charset="-128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870" y="1271772"/>
                <a:ext cx="1207217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6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4"/>
          <p:cNvSpPr/>
          <p:nvPr/>
        </p:nvSpPr>
        <p:spPr>
          <a:xfrm>
            <a:off x="1987269" y="251639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Interpretation with level repulsion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6971734" y="906462"/>
            <a:ext cx="5243082" cy="1425836"/>
            <a:chOff x="6780262" y="930863"/>
            <a:chExt cx="5343666" cy="1425836"/>
          </a:xfrm>
        </p:grpSpPr>
        <p:sp>
          <p:nvSpPr>
            <p:cNvPr id="15" name="上矢印 14"/>
            <p:cNvSpPr/>
            <p:nvPr/>
          </p:nvSpPr>
          <p:spPr>
            <a:xfrm>
              <a:off x="7014017" y="930863"/>
              <a:ext cx="283546" cy="142583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7409129" y="1852050"/>
              <a:ext cx="1938647" cy="0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7409129" y="1240231"/>
              <a:ext cx="1938647" cy="0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9474364" y="1243738"/>
              <a:ext cx="0" cy="643568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7384222" y="947335"/>
              <a:ext cx="175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Two sigma mode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345983" y="1513169"/>
              <a:ext cx="2098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Sigma </a:t>
              </a:r>
              <a:r>
                <a:rPr lang="en-US" altLang="ja-JP" sz="1400" dirty="0" err="1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mesonic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mode</a:t>
              </a:r>
              <a:endPara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16200000">
              <a:off x="6510993" y="1509500"/>
              <a:ext cx="886432" cy="34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Energy</a:t>
              </a:r>
              <a:endPara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9541235" y="1374576"/>
              <a:ext cx="139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Repulsion</a:t>
              </a:r>
              <a:endPara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下矢印 5"/>
            <p:cNvSpPr/>
            <p:nvPr/>
          </p:nvSpPr>
          <p:spPr>
            <a:xfrm>
              <a:off x="8077670" y="2029968"/>
              <a:ext cx="658033" cy="23454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640161" y="1984042"/>
              <a:ext cx="3483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Lowering caused by strong repulsion</a:t>
              </a:r>
              <a:endPara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4" name="CustomShape 2"/>
          <p:cNvSpPr/>
          <p:nvPr/>
        </p:nvSpPr>
        <p:spPr>
          <a:xfrm>
            <a:off x="155567" y="986657"/>
            <a:ext cx="6706701" cy="862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ja-JP" altLang="en-US" dirty="0" smtClean="0">
                <a:ln w="0"/>
                <a:solidFill>
                  <a:srgbClr val="4F81BD"/>
                </a:solidFill>
                <a:latin typeface="メイリオ"/>
                <a:ea typeface="メイリオ"/>
              </a:rPr>
              <a:t>●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 the level repulsion between sigma mode and</a:t>
            </a:r>
          </a:p>
          <a:p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two sigma mode leads to the softening of</a:t>
            </a: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sigma mode?</a:t>
            </a:r>
            <a:endParaRPr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ustomShape 2"/>
              <p:cNvSpPr/>
              <p:nvPr/>
            </p:nvSpPr>
            <p:spPr>
              <a:xfrm>
                <a:off x="129801" y="2069453"/>
                <a:ext cx="6693512" cy="8917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r>
                  <a:rPr lang="ja-JP" altLang="en-US" dirty="0" smtClean="0">
                    <a:ln w="0"/>
                    <a:solidFill>
                      <a:srgbClr val="4F81BD"/>
                    </a:solidFill>
                    <a:latin typeface="メイリオ"/>
                    <a:ea typeface="メイリオ"/>
                  </a:rPr>
                  <a:t>● </a:t>
                </a:r>
                <a:r>
                  <a:rPr lang="en-US" altLang="ja-JP" dirty="0" smtClean="0">
                    <a:ln w="0"/>
                    <a:solidFill>
                      <a:prstClr val="black"/>
                    </a:solidFill>
                    <a:latin typeface="メイリオ"/>
                    <a:ea typeface="メイリオ"/>
                  </a:rPr>
                  <a:t>The three point vertex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l-GR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ja-JP" alt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𝜎𝜎𝜎</m:t>
                        </m:r>
                      </m:sub>
                      <m:sup>
                        <m:d>
                          <m:dPr>
                            <m:ctrlPr>
                              <a:rPr lang="en-US" altLang="ja-JP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3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will determine the strength</a:t>
                </a:r>
              </a:p>
              <a:p>
                <a:r>
                  <a:rPr lang="en-US" altLang="ja-JP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of repulsion </a:t>
                </a:r>
                <a:r>
                  <a:rPr 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between the sigma </a:t>
                </a:r>
                <a:r>
                  <a:rPr lang="en-US" dirty="0" err="1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mesonic</a:t>
                </a:r>
                <a:r>
                  <a:rPr 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and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two sigma modes.</a:t>
                </a:r>
              </a:p>
            </p:txBody>
          </p:sp>
        </mc:Choice>
        <mc:Fallback xmlns="">
          <p:sp>
            <p:nvSpPr>
              <p:cNvPr id="125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1" y="2069453"/>
                <a:ext cx="6693512" cy="891754"/>
              </a:xfrm>
              <a:prstGeom prst="rect">
                <a:avLst/>
              </a:prstGeom>
              <a:blipFill rotWithShape="0">
                <a:blip r:embed="rId3"/>
                <a:stretch>
                  <a:fillRect l="-729" b="-197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/>
          <p:cNvGrpSpPr/>
          <p:nvPr/>
        </p:nvGrpSpPr>
        <p:grpSpPr>
          <a:xfrm>
            <a:off x="2477161" y="4154042"/>
            <a:ext cx="1103212" cy="698581"/>
            <a:chOff x="2715768" y="1803192"/>
            <a:chExt cx="1103212" cy="698581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2761488" y="2185416"/>
              <a:ext cx="466344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3227832" y="1874520"/>
              <a:ext cx="310896" cy="31089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227832" y="2185416"/>
              <a:ext cx="234545" cy="23454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二等辺三角形 125"/>
            <p:cNvSpPr/>
            <p:nvPr/>
          </p:nvSpPr>
          <p:spPr>
            <a:xfrm rot="16200000">
              <a:off x="3149432" y="2125872"/>
              <a:ext cx="147492" cy="105516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2715768" y="1897680"/>
                  <a:ext cx="310732" cy="369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5768" y="1897680"/>
                  <a:ext cx="310732" cy="3693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3508248" y="1803192"/>
                  <a:ext cx="310732" cy="369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27" name="テキスト ボックス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248" y="1803192"/>
                  <a:ext cx="310732" cy="3693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3471672" y="2132376"/>
                  <a:ext cx="310732" cy="369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28" name="テキスト ボックス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672" y="2132376"/>
                  <a:ext cx="310732" cy="3693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853597" y="3068685"/>
                <a:ext cx="5190528" cy="879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We have investigated the behavior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</m:sub>
                    </m:sSub>
                  </m:oMath>
                </a14:m>
                <a:endParaRPr lang="en-US" altLang="ja-JP" sz="1600" b="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when the strength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l-GR" altLang="ja-JP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𝜎𝜎𝜎</m:t>
                        </m:r>
                      </m:sub>
                      <m:sup>
                        <m:d>
                          <m:dPr>
                            <m:ctrlPr>
                              <a:rPr lang="en-US" altLang="ja-JP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3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is changed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𝑎</m:t>
                        </m:r>
                        <m:r>
                          <a:rPr lang="el-GR" altLang="ja-JP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𝜎𝜎𝜎</m:t>
                        </m:r>
                      </m:sub>
                      <m:sup>
                        <m:d>
                          <m:dPr>
                            <m:ctrlPr>
                              <a:rPr lang="en-US" altLang="ja-JP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3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by hand in the flow equations.</a:t>
                </a:r>
                <a:endPara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7" y="3068685"/>
                <a:ext cx="5190528" cy="879856"/>
              </a:xfrm>
              <a:prstGeom prst="rect">
                <a:avLst/>
              </a:prstGeom>
              <a:blipFill rotWithShape="0">
                <a:blip r:embed="rId10"/>
                <a:stretch>
                  <a:fillRect l="-588" t="-1379" b="-75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テキスト ボックス 130"/>
              <p:cNvSpPr txBox="1"/>
              <p:nvPr/>
            </p:nvSpPr>
            <p:spPr>
              <a:xfrm>
                <a:off x="793113" y="6206899"/>
                <a:ext cx="10620150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Actually the strength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l-GR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𝜎𝜎𝜎</m:t>
                        </m:r>
                      </m:sub>
                      <m:sup>
                        <m:d>
                          <m:d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3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strongly affects the level of the sigma </a:t>
                </a:r>
                <a:r>
                  <a:rPr lang="en-US" altLang="ja-JP" dirty="0" err="1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mesonic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mode.</a:t>
                </a:r>
              </a:p>
            </p:txBody>
          </p:sp>
        </mc:Choice>
        <mc:Fallback xmlns="">
          <p:sp>
            <p:nvSpPr>
              <p:cNvPr id="131" name="テキスト ボックス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13" y="6206899"/>
                <a:ext cx="10620150" cy="424283"/>
              </a:xfrm>
              <a:prstGeom prst="rect">
                <a:avLst/>
              </a:prstGeom>
              <a:blipFill rotWithShape="0">
                <a:blip r:embed="rId11"/>
                <a:stretch>
                  <a:fillRect l="-459" b="-2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3710767" y="4266946"/>
                <a:ext cx="1714507" cy="461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l-GR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ja-JP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𝜎𝜎𝜎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r>
                        <a:rPr lang="en-US" altLang="ja-JP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→</m:t>
                      </m:r>
                      <m:r>
                        <a:rPr lang="en-US" altLang="ja-JP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𝑎</m:t>
                      </m:r>
                      <m:sSubSup>
                        <m:sSub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l-GR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ja-JP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𝜎𝜎𝜎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7" y="4266946"/>
                <a:ext cx="1714507" cy="4610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右矢印 31"/>
          <p:cNvSpPr/>
          <p:nvPr/>
        </p:nvSpPr>
        <p:spPr>
          <a:xfrm>
            <a:off x="648812" y="3138918"/>
            <a:ext cx="144302" cy="36649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/>
          <p:cNvSpPr/>
          <p:nvPr/>
        </p:nvSpPr>
        <p:spPr>
          <a:xfrm rot="18166231">
            <a:off x="2371098" y="4971176"/>
            <a:ext cx="633579" cy="215304"/>
          </a:xfrm>
          <a:custGeom>
            <a:avLst/>
            <a:gdLst>
              <a:gd name="connsiteX0" fmla="*/ 0 w 1952625"/>
              <a:gd name="connsiteY0" fmla="*/ 213961 h 213961"/>
              <a:gd name="connsiteX1" fmla="*/ 962025 w 1952625"/>
              <a:gd name="connsiteY1" fmla="*/ 13936 h 213961"/>
              <a:gd name="connsiteX2" fmla="*/ 1952625 w 1952625"/>
              <a:gd name="connsiteY2" fmla="*/ 32986 h 213961"/>
              <a:gd name="connsiteX0" fmla="*/ 0 w 1980232"/>
              <a:gd name="connsiteY0" fmla="*/ 247216 h 247216"/>
              <a:gd name="connsiteX1" fmla="*/ 962025 w 1980232"/>
              <a:gd name="connsiteY1" fmla="*/ 47191 h 247216"/>
              <a:gd name="connsiteX2" fmla="*/ 1980231 w 1980232"/>
              <a:gd name="connsiteY2" fmla="*/ 8595 h 2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232" h="247216">
                <a:moveTo>
                  <a:pt x="0" y="247216"/>
                </a:moveTo>
                <a:cubicBezTo>
                  <a:pt x="318293" y="162285"/>
                  <a:pt x="636587" y="77354"/>
                  <a:pt x="962025" y="47191"/>
                </a:cubicBezTo>
                <a:cubicBezTo>
                  <a:pt x="1287463" y="17028"/>
                  <a:pt x="1647650" y="-16012"/>
                  <a:pt x="1980231" y="8595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6154018" y="2535493"/>
            <a:ext cx="5733858" cy="3781310"/>
            <a:chOff x="6154018" y="2503594"/>
            <a:chExt cx="5733858" cy="3781310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93511" y="2758219"/>
              <a:ext cx="5194365" cy="31166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テキスト ボックス 117"/>
                <p:cNvSpPr txBox="1"/>
                <p:nvPr/>
              </p:nvSpPr>
              <p:spPr>
                <a:xfrm rot="16200000">
                  <a:off x="6392951" y="3975620"/>
                  <a:ext cx="78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𝜚</m:t>
                            </m:r>
                          </m:e>
                          <m:sub>
                            <m:r>
                              <a:rPr lang="ja-JP" alt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𝜎</m:t>
                            </m:r>
                          </m:sub>
                        </m:sSub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18" name="テキスト ボックス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392951" y="3975620"/>
                  <a:ext cx="78823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3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テキスト ボックス 118"/>
                <p:cNvSpPr txBox="1"/>
                <p:nvPr/>
              </p:nvSpPr>
              <p:spPr>
                <a:xfrm>
                  <a:off x="8900635" y="5873650"/>
                  <a:ext cx="12811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  <m: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lang="en-US" altLang="ja-JP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19" name="テキスト ボックス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635" y="5873650"/>
                  <a:ext cx="1281199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正方形/長方形 119"/>
            <p:cNvSpPr/>
            <p:nvPr/>
          </p:nvSpPr>
          <p:spPr>
            <a:xfrm>
              <a:off x="7311963" y="2924104"/>
              <a:ext cx="437287" cy="264910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33" name="直線矢印コネクタ 132"/>
            <p:cNvCxnSpPr/>
            <p:nvPr/>
          </p:nvCxnSpPr>
          <p:spPr>
            <a:xfrm>
              <a:off x="7495032" y="5577293"/>
              <a:ext cx="0" cy="407307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テキスト ボックス 133"/>
            <p:cNvSpPr txBox="1"/>
            <p:nvPr/>
          </p:nvSpPr>
          <p:spPr>
            <a:xfrm>
              <a:off x="6154018" y="5977127"/>
              <a:ext cx="3096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accent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Space-like momentum region</a:t>
              </a:r>
              <a:endParaRPr kumimoji="1" lang="ja-JP" altLang="en-US" sz="1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8088390" y="2561985"/>
                  <a:ext cx="352314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𝑇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=5.1</m:t>
                        </m:r>
                        <m:r>
                          <m:rPr>
                            <m:nor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 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=286</m:t>
                        </m:r>
                        <m:r>
                          <m:rPr>
                            <m:nor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=50</m:t>
                        </m:r>
                        <m:r>
                          <m:rPr>
                            <m:nor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</m:oMath>
                    </m:oMathPara>
                  </a14:m>
                  <a:endPara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390" y="2561985"/>
                  <a:ext cx="3523144" cy="24622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92" t="-41463" r="-173" b="-170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9354241" y="2965593"/>
                  <a:ext cx="10965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𝑎</m:t>
                        </m:r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=0.80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241" y="2965593"/>
                  <a:ext cx="1096595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テキスト ボックス 134"/>
                <p:cNvSpPr txBox="1"/>
                <p:nvPr/>
              </p:nvSpPr>
              <p:spPr>
                <a:xfrm>
                  <a:off x="6541306" y="2503594"/>
                  <a:ext cx="1160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𝑎</m:t>
                        </m:r>
                        <m:r>
                          <a:rPr kumimoji="1" lang="en-US" altLang="ja-JP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=1.02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35" name="テキスト ボックス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306" y="2503594"/>
                  <a:ext cx="1160603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テキスト ボックス 135"/>
                <p:cNvSpPr txBox="1"/>
                <p:nvPr/>
              </p:nvSpPr>
              <p:spPr>
                <a:xfrm>
                  <a:off x="8079685" y="2846431"/>
                  <a:ext cx="8486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DA10E4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𝑎</m:t>
                        </m:r>
                        <m:r>
                          <a:rPr kumimoji="1" lang="en-US" altLang="ja-JP" b="0" i="1" smtClean="0">
                            <a:solidFill>
                              <a:srgbClr val="DA10E4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=1</m:t>
                        </m:r>
                      </m:oMath>
                    </m:oMathPara>
                  </a14:m>
                  <a:endParaRPr kumimoji="1" lang="ja-JP" altLang="en-US" dirty="0" smtClean="0">
                    <a:solidFill>
                      <a:srgbClr val="DA10E4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36" name="テキスト ボックス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685" y="2846431"/>
                  <a:ext cx="848691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左矢印 43"/>
            <p:cNvSpPr/>
            <p:nvPr/>
          </p:nvSpPr>
          <p:spPr>
            <a:xfrm>
              <a:off x="7538901" y="3170962"/>
              <a:ext cx="263348" cy="136465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左矢印 136"/>
            <p:cNvSpPr/>
            <p:nvPr/>
          </p:nvSpPr>
          <p:spPr>
            <a:xfrm rot="11100963">
              <a:off x="7924479" y="3205507"/>
              <a:ext cx="1049719" cy="164787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8212850" y="3368217"/>
                  <a:ext cx="752136" cy="28363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dirty="0" smtClean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Small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𝑎</m:t>
                      </m:r>
                    </m:oMath>
                  </a14:m>
                  <a:endParaRPr kumimoji="1" lang="ja-JP" altLang="en-US" sz="1200" dirty="0" smtClean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850" y="3368217"/>
                  <a:ext cx="752136" cy="2836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173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テキスト ボックス 137"/>
                <p:cNvSpPr txBox="1"/>
                <p:nvPr/>
              </p:nvSpPr>
              <p:spPr>
                <a:xfrm>
                  <a:off x="7365336" y="3411424"/>
                  <a:ext cx="75876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Large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𝑎</m:t>
                      </m:r>
                    </m:oMath>
                  </a14:m>
                  <a:endParaRPr kumimoji="1" lang="ja-JP" altLang="en-US" sz="12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38" name="テキスト ボックス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336" y="3411424"/>
                  <a:ext cx="758763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フリーフォーム 138"/>
            <p:cNvSpPr/>
            <p:nvPr/>
          </p:nvSpPr>
          <p:spPr>
            <a:xfrm rot="15862671">
              <a:off x="7228734" y="2960734"/>
              <a:ext cx="421387" cy="50159"/>
            </a:xfrm>
            <a:custGeom>
              <a:avLst/>
              <a:gdLst>
                <a:gd name="connsiteX0" fmla="*/ 0 w 1952625"/>
                <a:gd name="connsiteY0" fmla="*/ 213961 h 213961"/>
                <a:gd name="connsiteX1" fmla="*/ 962025 w 1952625"/>
                <a:gd name="connsiteY1" fmla="*/ 13936 h 213961"/>
                <a:gd name="connsiteX2" fmla="*/ 1952625 w 1952625"/>
                <a:gd name="connsiteY2" fmla="*/ 32986 h 213961"/>
                <a:gd name="connsiteX0" fmla="*/ 0 w 1980232"/>
                <a:gd name="connsiteY0" fmla="*/ 247216 h 247216"/>
                <a:gd name="connsiteX1" fmla="*/ 962025 w 1980232"/>
                <a:gd name="connsiteY1" fmla="*/ 47191 h 247216"/>
                <a:gd name="connsiteX2" fmla="*/ 1980231 w 1980232"/>
                <a:gd name="connsiteY2" fmla="*/ 8595 h 2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232" h="247216">
                  <a:moveTo>
                    <a:pt x="0" y="247216"/>
                  </a:moveTo>
                  <a:cubicBezTo>
                    <a:pt x="318293" y="162285"/>
                    <a:pt x="636587" y="77354"/>
                    <a:pt x="962025" y="47191"/>
                  </a:cubicBezTo>
                  <a:cubicBezTo>
                    <a:pt x="1287463" y="17028"/>
                    <a:pt x="1647650" y="-16012"/>
                    <a:pt x="1980231" y="8595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/>
            <p:cNvSpPr/>
            <p:nvPr/>
          </p:nvSpPr>
          <p:spPr>
            <a:xfrm rot="685419">
              <a:off x="7877172" y="3011472"/>
              <a:ext cx="300009" cy="93566"/>
            </a:xfrm>
            <a:custGeom>
              <a:avLst/>
              <a:gdLst>
                <a:gd name="connsiteX0" fmla="*/ 0 w 1952625"/>
                <a:gd name="connsiteY0" fmla="*/ 213961 h 213961"/>
                <a:gd name="connsiteX1" fmla="*/ 962025 w 1952625"/>
                <a:gd name="connsiteY1" fmla="*/ 13936 h 213961"/>
                <a:gd name="connsiteX2" fmla="*/ 1952625 w 1952625"/>
                <a:gd name="connsiteY2" fmla="*/ 32986 h 213961"/>
                <a:gd name="connsiteX0" fmla="*/ 0 w 1980232"/>
                <a:gd name="connsiteY0" fmla="*/ 247216 h 247216"/>
                <a:gd name="connsiteX1" fmla="*/ 962025 w 1980232"/>
                <a:gd name="connsiteY1" fmla="*/ 47191 h 247216"/>
                <a:gd name="connsiteX2" fmla="*/ 1980231 w 1980232"/>
                <a:gd name="connsiteY2" fmla="*/ 8595 h 2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232" h="247216">
                  <a:moveTo>
                    <a:pt x="0" y="247216"/>
                  </a:moveTo>
                  <a:cubicBezTo>
                    <a:pt x="318293" y="162285"/>
                    <a:pt x="636587" y="77354"/>
                    <a:pt x="962025" y="47191"/>
                  </a:cubicBezTo>
                  <a:cubicBezTo>
                    <a:pt x="1287463" y="17028"/>
                    <a:pt x="1647650" y="-16012"/>
                    <a:pt x="1980231" y="8595"/>
                  </a:cubicBezTo>
                </a:path>
              </a:pathLst>
            </a:custGeom>
            <a:noFill/>
            <a:ln w="28575">
              <a:solidFill>
                <a:srgbClr val="DA10E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/>
            <p:cNvSpPr/>
            <p:nvPr/>
          </p:nvSpPr>
          <p:spPr>
            <a:xfrm rot="20324995">
              <a:off x="9087126" y="3228799"/>
              <a:ext cx="300009" cy="93566"/>
            </a:xfrm>
            <a:custGeom>
              <a:avLst/>
              <a:gdLst>
                <a:gd name="connsiteX0" fmla="*/ 0 w 1952625"/>
                <a:gd name="connsiteY0" fmla="*/ 213961 h 213961"/>
                <a:gd name="connsiteX1" fmla="*/ 962025 w 1952625"/>
                <a:gd name="connsiteY1" fmla="*/ 13936 h 213961"/>
                <a:gd name="connsiteX2" fmla="*/ 1952625 w 1952625"/>
                <a:gd name="connsiteY2" fmla="*/ 32986 h 213961"/>
                <a:gd name="connsiteX0" fmla="*/ 0 w 1980232"/>
                <a:gd name="connsiteY0" fmla="*/ 247216 h 247216"/>
                <a:gd name="connsiteX1" fmla="*/ 962025 w 1980232"/>
                <a:gd name="connsiteY1" fmla="*/ 47191 h 247216"/>
                <a:gd name="connsiteX2" fmla="*/ 1980231 w 1980232"/>
                <a:gd name="connsiteY2" fmla="*/ 8595 h 2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232" h="247216">
                  <a:moveTo>
                    <a:pt x="0" y="247216"/>
                  </a:moveTo>
                  <a:cubicBezTo>
                    <a:pt x="318293" y="162285"/>
                    <a:pt x="636587" y="77354"/>
                    <a:pt x="962025" y="47191"/>
                  </a:cubicBezTo>
                  <a:cubicBezTo>
                    <a:pt x="1287463" y="17028"/>
                    <a:pt x="1647650" y="-16012"/>
                    <a:pt x="1980231" y="8595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101" y="5212644"/>
            <a:ext cx="4899049" cy="657397"/>
            <a:chOff x="676242" y="4449836"/>
            <a:chExt cx="4899049" cy="657397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2374141" y="4449836"/>
              <a:ext cx="1207419" cy="649472"/>
              <a:chOff x="2691415" y="3619180"/>
              <a:chExt cx="2570424" cy="1382637"/>
            </a:xfrm>
          </p:grpSpPr>
          <p:sp>
            <p:nvSpPr>
              <p:cNvPr id="102" name="円弧 101"/>
              <p:cNvSpPr/>
              <p:nvPr/>
            </p:nvSpPr>
            <p:spPr>
              <a:xfrm>
                <a:off x="3394343" y="3764279"/>
                <a:ext cx="1303176" cy="1235991"/>
              </a:xfrm>
              <a:prstGeom prst="arc">
                <a:avLst>
                  <a:gd name="adj1" fmla="val 10770615"/>
                  <a:gd name="adj2" fmla="val 0"/>
                </a:avLst>
              </a:prstGeom>
              <a:ln w="254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円弧 102"/>
              <p:cNvSpPr/>
              <p:nvPr/>
            </p:nvSpPr>
            <p:spPr>
              <a:xfrm>
                <a:off x="3395889" y="3765827"/>
                <a:ext cx="1303176" cy="1235990"/>
              </a:xfrm>
              <a:prstGeom prst="arc">
                <a:avLst>
                  <a:gd name="adj1" fmla="val 29345"/>
                  <a:gd name="adj2" fmla="val 10799997"/>
                </a:avLst>
              </a:prstGeom>
              <a:ln w="254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3864376" y="3619180"/>
                <a:ext cx="365518" cy="31604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5" name="二等辺三角形 104"/>
              <p:cNvSpPr/>
              <p:nvPr/>
            </p:nvSpPr>
            <p:spPr>
              <a:xfrm rot="16200000">
                <a:off x="3153390" y="4283918"/>
                <a:ext cx="320214" cy="22908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" name="二等辺三角形 105"/>
              <p:cNvSpPr/>
              <p:nvPr/>
            </p:nvSpPr>
            <p:spPr>
              <a:xfrm rot="5400000">
                <a:off x="4633311" y="4283322"/>
                <a:ext cx="320214" cy="22908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>
                <a:off x="2691415" y="4393643"/>
                <a:ext cx="623279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>
                <a:off x="4712938" y="4397946"/>
                <a:ext cx="548901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グループ化 64"/>
            <p:cNvGrpSpPr/>
            <p:nvPr/>
          </p:nvGrpSpPr>
          <p:grpSpPr>
            <a:xfrm>
              <a:off x="4008840" y="4463441"/>
              <a:ext cx="953720" cy="643792"/>
              <a:chOff x="3020419" y="3619180"/>
              <a:chExt cx="2048251" cy="1382637"/>
            </a:xfrm>
          </p:grpSpPr>
          <p:cxnSp>
            <p:nvCxnSpPr>
              <p:cNvPr id="95" name="直線コネクタ 94"/>
              <p:cNvCxnSpPr/>
              <p:nvPr/>
            </p:nvCxnSpPr>
            <p:spPr>
              <a:xfrm>
                <a:off x="4712938" y="4397946"/>
                <a:ext cx="355732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円弧 95"/>
              <p:cNvSpPr/>
              <p:nvPr/>
            </p:nvSpPr>
            <p:spPr>
              <a:xfrm>
                <a:off x="3394343" y="3764279"/>
                <a:ext cx="1303176" cy="1235991"/>
              </a:xfrm>
              <a:prstGeom prst="arc">
                <a:avLst>
                  <a:gd name="adj1" fmla="val 10770615"/>
                  <a:gd name="adj2" fmla="val 0"/>
                </a:avLst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円弧 96"/>
              <p:cNvSpPr/>
              <p:nvPr/>
            </p:nvSpPr>
            <p:spPr>
              <a:xfrm>
                <a:off x="3395890" y="3765826"/>
                <a:ext cx="1303176" cy="1235991"/>
              </a:xfrm>
              <a:prstGeom prst="arc">
                <a:avLst>
                  <a:gd name="adj1" fmla="val 29345"/>
                  <a:gd name="adj2" fmla="val 10799997"/>
                </a:avLst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3864376" y="3619180"/>
                <a:ext cx="365518" cy="31604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9" name="二等辺三角形 98"/>
              <p:cNvSpPr/>
              <p:nvPr/>
            </p:nvSpPr>
            <p:spPr>
              <a:xfrm rot="16200000">
                <a:off x="3153390" y="4283918"/>
                <a:ext cx="320214" cy="22908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0" name="二等辺三角形 99"/>
              <p:cNvSpPr/>
              <p:nvPr/>
            </p:nvSpPr>
            <p:spPr>
              <a:xfrm rot="5400000">
                <a:off x="4633311" y="4283322"/>
                <a:ext cx="320214" cy="22908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01" name="直線コネクタ 100"/>
              <p:cNvCxnSpPr/>
              <p:nvPr/>
            </p:nvCxnSpPr>
            <p:spPr>
              <a:xfrm>
                <a:off x="3020419" y="4393643"/>
                <a:ext cx="294274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0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+&#10;\end{align*}&lt;/body&gt;&#10;  &lt;fcolor&gt;FF000000&lt;/fcolor&gt;&#10;  &lt;bcolor&gt;FFFFFFFF&lt;/bcolor&gt;&#10;  &lt;transparent&gt;True&lt;/transparent&gt;&#10;  &lt;resolution&gt;1800&lt;/resolution&gt;&#10;  &lt;imageh&gt;166&lt;/imageh&gt;&#10;  &lt;imagew&gt;165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918" y="4743346"/>
              <a:ext cx="144834" cy="147003"/>
            </a:xfrm>
            <a:prstGeom prst="rect">
              <a:avLst/>
            </a:prstGeom>
          </p:spPr>
        </p:pic>
        <p:sp>
          <p:nvSpPr>
            <p:cNvPr id="111" name="円/楕円 110"/>
            <p:cNvSpPr/>
            <p:nvPr/>
          </p:nvSpPr>
          <p:spPr>
            <a:xfrm>
              <a:off x="2553295" y="4654254"/>
              <a:ext cx="340622" cy="32645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3118932" y="4640754"/>
              <a:ext cx="340622" cy="32645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[uplatex]{jarticle}&#10;\usepackage{amsmath}&#10;\usepackage{amssymb}&#10;\usepackage{mathrsfs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\partial_{k}&#10;G_{\sigma ,k}^{-1}(\omega,\vec{p})&#10;=&#10;\end{align*}&lt;/body&gt;&#10;  &lt;fcolor&gt;FF000000&lt;/fcolor&gt;&#10;  &lt;bcolor&gt;FFFFFFFF&lt;/bcolor&gt;&#10;  &lt;transparent&gt;True&lt;/transparent&gt;&#10;  &lt;resolution&gt;1800&lt;/resolution&gt;&#10;  &lt;imageh&gt;329&lt;/imageh&gt;&#10;  &lt;imagew&gt;1575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42" y="4641076"/>
              <a:ext cx="1580345" cy="333042"/>
            </a:xfrm>
            <a:prstGeom prst="rect">
              <a:avLst/>
            </a:prstGeom>
          </p:spPr>
        </p:pic>
        <p:pic>
          <p:nvPicPr>
            <p:cNvPr id="4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+\cdots&#10;\end{align*}&lt;/body&gt;&#10;  &lt;fcolor&gt;FF000000&lt;/fcolor&gt;&#10;  &lt;bcolor&gt;FFFFFFFF&lt;/bcolor&gt;&#10;  &lt;transparent&gt;True&lt;/transparent&gt;&#10;  &lt;resolution&gt;1800&lt;/resolution&gt;&#10;  &lt;imageh&gt;166&lt;/imageh&gt;&#10;  &lt;imagew&gt;490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175" y="4745777"/>
              <a:ext cx="430116" cy="14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1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585780" y="362739"/>
            <a:ext cx="11019054" cy="4564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Problem about the group velocity of the sigma </a:t>
            </a:r>
            <a:r>
              <a:rPr lang="en-US" sz="2400" dirty="0" err="1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mesonic</a:t>
            </a:r>
            <a:r>
              <a:rPr lang="en-US" sz="24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 mode</a:t>
            </a:r>
            <a:endParaRPr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6" t="7832" r="30066" b="4866"/>
          <a:stretch/>
        </p:blipFill>
        <p:spPr bwMode="auto">
          <a:xfrm>
            <a:off x="8823309" y="1250190"/>
            <a:ext cx="2686958" cy="385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|\vec{p}|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7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73" y="4947513"/>
            <a:ext cx="766415" cy="218599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 flipV="1">
            <a:off x="9219451" y="2724693"/>
            <a:ext cx="1653059" cy="178800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mu&#10;=286.59 \mathrm{MeV}&#10;\end{align*}&lt;/body&gt;&#10;  &lt;fcolor&gt;FF000000&lt;/fcolor&gt;&#10;  &lt;bcolor&gt;FFFFFFFF&lt;/bcolor&gt;&#10;  &lt;transparent&gt;True&lt;/transparent&gt;&#10;  &lt;resolution&gt;1800&lt;/resolution&gt;&#10;  &lt;imageh&gt;224&lt;/imageh&gt;&#10;  &lt;imagew&gt;168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85" y="1086466"/>
            <a:ext cx="1491182" cy="197764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,color}&#10;\usepackage{bm}&#10;\pagestyle{empty}&lt;/preamble&gt;&#10;  &lt;body&gt;\begin{align*} &#10;\omega [\mathrm{M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0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0555" y="2745831"/>
            <a:ext cx="757747" cy="235849"/>
          </a:xfrm>
          <a:prstGeom prst="rect">
            <a:avLst/>
          </a:prstGeom>
        </p:spPr>
      </p:pic>
      <p:sp>
        <p:nvSpPr>
          <p:cNvPr id="61" name="円/楕円 60"/>
          <p:cNvSpPr/>
          <p:nvPr/>
        </p:nvSpPr>
        <p:spPr>
          <a:xfrm>
            <a:off x="9551076" y="3935286"/>
            <a:ext cx="466344" cy="412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10105322" y="3717454"/>
                <a:ext cx="1404945" cy="33855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Velocity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≥</m:t>
                    </m:r>
                    <m:r>
                      <a:rPr kumimoji="1"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𝑐</m:t>
                    </m:r>
                  </m:oMath>
                </a14:m>
                <a:endParaRPr kumimoji="1" lang="ja-JP" altLang="en-US" sz="1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322" y="3717454"/>
                <a:ext cx="1404945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2146" t="-1724" b="-20690"/>
                </a:stretch>
              </a:blipFill>
              <a:ln w="1905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テキスト ボックス 62"/>
          <p:cNvSpPr txBox="1"/>
          <p:nvPr/>
        </p:nvSpPr>
        <p:spPr>
          <a:xfrm>
            <a:off x="105439" y="1541259"/>
            <a:ext cx="850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 is a region where the group velocity of the sigma </a:t>
            </a:r>
            <a:r>
              <a:rPr lang="en-US" altLang="ja-JP" dirty="0" err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mesonic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mode</a:t>
            </a:r>
          </a:p>
          <a:p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exceeds the speed of light.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529553" y="3866365"/>
            <a:ext cx="59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Inclusion of wave-functional renormalization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Methods without 3D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regulator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1824" y="2517519"/>
            <a:ext cx="591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 is the cause? 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LPA ansatz? 3D regulator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8662001" y="1000682"/>
                <a:ext cx="1552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𝑇</m:t>
                    </m:r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=5.1 </m:t>
                    </m:r>
                    <m:r>
                      <m:rPr>
                        <m:nor/>
                      </m:rPr>
                      <a:rPr lang="en-US" altLang="ja-JP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001" y="1000682"/>
                <a:ext cx="155202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矢印 15"/>
          <p:cNvSpPr/>
          <p:nvPr/>
        </p:nvSpPr>
        <p:spPr>
          <a:xfrm>
            <a:off x="833585" y="3286403"/>
            <a:ext cx="594360" cy="1382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8845" y="3242629"/>
            <a:ext cx="558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improvement is one of the future works.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4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2002509" y="417432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altLang="ja-JP" sz="2800" dirty="0" smtClean="0">
                <a:solidFill>
                  <a:srgbClr val="5B9BD5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Spectral function</a:t>
            </a:r>
            <a:endParaRPr sz="2000" dirty="0">
              <a:solidFill>
                <a:srgbClr val="5B9BD5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853627" y="3698084"/>
            <a:ext cx="2498615" cy="1170131"/>
            <a:chOff x="1243584" y="1825162"/>
            <a:chExt cx="2779776" cy="1404609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1714500" y="1901953"/>
              <a:ext cx="0" cy="13164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1243584" y="2240280"/>
              <a:ext cx="2478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1838507" y="238301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  <a:endPara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2619494" y="1825162"/>
                  <a:ext cx="1403866" cy="443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</m:oMath>
                  </a14:m>
                  <a:r>
                    <a:rPr kumimoji="1" lang="ja-JP" altLang="en-US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 </a:t>
                  </a:r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plane</a:t>
                  </a:r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494" y="1825162"/>
                  <a:ext cx="1403866" cy="44334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918" b="-278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942995" y="2756720"/>
                  <a:ext cx="2075687" cy="473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Pole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𝜙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𝑅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995" y="2756720"/>
                  <a:ext cx="2075687" cy="47305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06" t="-1538" b="-246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左右矢印 13"/>
          <p:cNvSpPr/>
          <p:nvPr/>
        </p:nvSpPr>
        <p:spPr>
          <a:xfrm>
            <a:off x="7954776" y="4162810"/>
            <a:ext cx="556065" cy="242112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8555" y="2446285"/>
            <a:ext cx="729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Spectral functions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have many information about a system.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28555" y="1140889"/>
                <a:ext cx="6861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Spectral function for a field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𝜙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</a:t>
                </a: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55" y="1140889"/>
                <a:ext cx="686111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10" t="-4918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927436" y="1811454"/>
                <a:ext cx="5395293" cy="3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𝜙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𝑝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the retarded Green’s function</a:t>
                </a:r>
                <a:endPara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436" y="1811454"/>
                <a:ext cx="5395293" cy="360483"/>
              </a:xfrm>
              <a:prstGeom prst="rect">
                <a:avLst/>
              </a:prstGeom>
              <a:blipFill rotWithShape="0">
                <a:blip r:embed="rId6"/>
                <a:stretch>
                  <a:fillRect l="-565" b="-22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/>
          <p:cNvSpPr txBox="1"/>
          <p:nvPr/>
        </p:nvSpPr>
        <p:spPr>
          <a:xfrm>
            <a:off x="725702" y="2962875"/>
            <a:ext cx="2908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Collective modes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Dispersion relations</a:t>
            </a: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Susceptibilities</a:t>
            </a: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Cross section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Transport coefficients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583149" y="2932779"/>
                <a:ext cx="5084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When there is a mode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49" y="2932779"/>
                <a:ext cx="508422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79" t="-4918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4672359" y="3251935"/>
            <a:ext cx="2849380" cy="2106082"/>
            <a:chOff x="4672359" y="3408049"/>
            <a:chExt cx="2849380" cy="2106082"/>
          </a:xfrm>
        </p:grpSpPr>
        <p:sp>
          <p:nvSpPr>
            <p:cNvPr id="16" name="フリーフォーム 15"/>
            <p:cNvSpPr/>
            <p:nvPr/>
          </p:nvSpPr>
          <p:spPr>
            <a:xfrm>
              <a:off x="5332617" y="4235813"/>
              <a:ext cx="1657045" cy="966730"/>
            </a:xfrm>
            <a:custGeom>
              <a:avLst/>
              <a:gdLst>
                <a:gd name="connsiteX0" fmla="*/ 24566 w 1908230"/>
                <a:gd name="connsiteY0" fmla="*/ 1115783 h 1115783"/>
                <a:gd name="connsiteX1" fmla="*/ 70286 w 1908230"/>
                <a:gd name="connsiteY1" fmla="*/ 1079207 h 1115783"/>
                <a:gd name="connsiteX2" fmla="*/ 618926 w 1908230"/>
                <a:gd name="connsiteY2" fmla="*/ 896327 h 1115783"/>
                <a:gd name="connsiteX3" fmla="*/ 929822 w 1908230"/>
                <a:gd name="connsiteY3" fmla="*/ 215 h 1115783"/>
                <a:gd name="connsiteX4" fmla="*/ 1076126 w 1908230"/>
                <a:gd name="connsiteY4" fmla="*/ 814031 h 1115783"/>
                <a:gd name="connsiteX5" fmla="*/ 1908230 w 1908230"/>
                <a:gd name="connsiteY5" fmla="*/ 1088351 h 1115783"/>
                <a:gd name="connsiteX0" fmla="*/ 24566 w 1908230"/>
                <a:gd name="connsiteY0" fmla="*/ 1115571 h 1115571"/>
                <a:gd name="connsiteX1" fmla="*/ 70286 w 1908230"/>
                <a:gd name="connsiteY1" fmla="*/ 1078995 h 1115571"/>
                <a:gd name="connsiteX2" fmla="*/ 618926 w 1908230"/>
                <a:gd name="connsiteY2" fmla="*/ 896115 h 1115571"/>
                <a:gd name="connsiteX3" fmla="*/ 929822 w 1908230"/>
                <a:gd name="connsiteY3" fmla="*/ 3 h 1115571"/>
                <a:gd name="connsiteX4" fmla="*/ 1204142 w 1908230"/>
                <a:gd name="connsiteY4" fmla="*/ 886971 h 1115571"/>
                <a:gd name="connsiteX5" fmla="*/ 1908230 w 1908230"/>
                <a:gd name="connsiteY5" fmla="*/ 1088139 h 1115571"/>
                <a:gd name="connsiteX0" fmla="*/ 24566 w 1908230"/>
                <a:gd name="connsiteY0" fmla="*/ 1115571 h 1115571"/>
                <a:gd name="connsiteX1" fmla="*/ 70286 w 1908230"/>
                <a:gd name="connsiteY1" fmla="*/ 1078995 h 1115571"/>
                <a:gd name="connsiteX2" fmla="*/ 618926 w 1908230"/>
                <a:gd name="connsiteY2" fmla="*/ 896115 h 1115571"/>
                <a:gd name="connsiteX3" fmla="*/ 929822 w 1908230"/>
                <a:gd name="connsiteY3" fmla="*/ 3 h 1115571"/>
                <a:gd name="connsiteX4" fmla="*/ 1204142 w 1908230"/>
                <a:gd name="connsiteY4" fmla="*/ 886971 h 1115571"/>
                <a:gd name="connsiteX5" fmla="*/ 1908230 w 1908230"/>
                <a:gd name="connsiteY5" fmla="*/ 1088139 h 1115571"/>
                <a:gd name="connsiteX0" fmla="*/ 2507 w 1886171"/>
                <a:gd name="connsiteY0" fmla="*/ 1115571 h 1115571"/>
                <a:gd name="connsiteX1" fmla="*/ 267683 w 1886171"/>
                <a:gd name="connsiteY1" fmla="*/ 1078995 h 1115571"/>
                <a:gd name="connsiteX2" fmla="*/ 596867 w 1886171"/>
                <a:gd name="connsiteY2" fmla="*/ 896115 h 1115571"/>
                <a:gd name="connsiteX3" fmla="*/ 907763 w 1886171"/>
                <a:gd name="connsiteY3" fmla="*/ 3 h 1115571"/>
                <a:gd name="connsiteX4" fmla="*/ 1182083 w 1886171"/>
                <a:gd name="connsiteY4" fmla="*/ 886971 h 1115571"/>
                <a:gd name="connsiteX5" fmla="*/ 1886171 w 1886171"/>
                <a:gd name="connsiteY5" fmla="*/ 1088139 h 1115571"/>
                <a:gd name="connsiteX0" fmla="*/ 3334 w 1822990"/>
                <a:gd name="connsiteY0" fmla="*/ 1069851 h 1089857"/>
                <a:gd name="connsiteX1" fmla="*/ 204502 w 1822990"/>
                <a:gd name="connsiteY1" fmla="*/ 1078995 h 1089857"/>
                <a:gd name="connsiteX2" fmla="*/ 533686 w 1822990"/>
                <a:gd name="connsiteY2" fmla="*/ 896115 h 1089857"/>
                <a:gd name="connsiteX3" fmla="*/ 844582 w 1822990"/>
                <a:gd name="connsiteY3" fmla="*/ 3 h 1089857"/>
                <a:gd name="connsiteX4" fmla="*/ 1118902 w 1822990"/>
                <a:gd name="connsiteY4" fmla="*/ 886971 h 1089857"/>
                <a:gd name="connsiteX5" fmla="*/ 1822990 w 1822990"/>
                <a:gd name="connsiteY5" fmla="*/ 1088139 h 1089857"/>
                <a:gd name="connsiteX0" fmla="*/ 3499 w 1814011"/>
                <a:gd name="connsiteY0" fmla="*/ 1106427 h 1107126"/>
                <a:gd name="connsiteX1" fmla="*/ 195523 w 1814011"/>
                <a:gd name="connsiteY1" fmla="*/ 1078995 h 1107126"/>
                <a:gd name="connsiteX2" fmla="*/ 524707 w 1814011"/>
                <a:gd name="connsiteY2" fmla="*/ 896115 h 1107126"/>
                <a:gd name="connsiteX3" fmla="*/ 835603 w 1814011"/>
                <a:gd name="connsiteY3" fmla="*/ 3 h 1107126"/>
                <a:gd name="connsiteX4" fmla="*/ 1109923 w 1814011"/>
                <a:gd name="connsiteY4" fmla="*/ 886971 h 1107126"/>
                <a:gd name="connsiteX5" fmla="*/ 1814011 w 1814011"/>
                <a:gd name="connsiteY5" fmla="*/ 1088139 h 1107126"/>
                <a:gd name="connsiteX0" fmla="*/ 2119 w 1812631"/>
                <a:gd name="connsiteY0" fmla="*/ 1106427 h 1106427"/>
                <a:gd name="connsiteX1" fmla="*/ 294627 w 1812631"/>
                <a:gd name="connsiteY1" fmla="*/ 1065597 h 1106427"/>
                <a:gd name="connsiteX2" fmla="*/ 523327 w 1812631"/>
                <a:gd name="connsiteY2" fmla="*/ 896115 h 1106427"/>
                <a:gd name="connsiteX3" fmla="*/ 834223 w 1812631"/>
                <a:gd name="connsiteY3" fmla="*/ 3 h 1106427"/>
                <a:gd name="connsiteX4" fmla="*/ 1108543 w 1812631"/>
                <a:gd name="connsiteY4" fmla="*/ 886971 h 1106427"/>
                <a:gd name="connsiteX5" fmla="*/ 1812631 w 1812631"/>
                <a:gd name="connsiteY5" fmla="*/ 1088139 h 1106427"/>
                <a:gd name="connsiteX0" fmla="*/ 2119 w 1849475"/>
                <a:gd name="connsiteY0" fmla="*/ 1106427 h 1106427"/>
                <a:gd name="connsiteX1" fmla="*/ 294627 w 1849475"/>
                <a:gd name="connsiteY1" fmla="*/ 1065597 h 1106427"/>
                <a:gd name="connsiteX2" fmla="*/ 523327 w 1849475"/>
                <a:gd name="connsiteY2" fmla="*/ 896115 h 1106427"/>
                <a:gd name="connsiteX3" fmla="*/ 834223 w 1849475"/>
                <a:gd name="connsiteY3" fmla="*/ 3 h 1106427"/>
                <a:gd name="connsiteX4" fmla="*/ 1108543 w 1849475"/>
                <a:gd name="connsiteY4" fmla="*/ 886971 h 1106427"/>
                <a:gd name="connsiteX5" fmla="*/ 1849475 w 1849475"/>
                <a:gd name="connsiteY5" fmla="*/ 1101537 h 1106427"/>
                <a:gd name="connsiteX0" fmla="*/ 2119 w 1849475"/>
                <a:gd name="connsiteY0" fmla="*/ 1078995 h 1078995"/>
                <a:gd name="connsiteX1" fmla="*/ 294627 w 1849475"/>
                <a:gd name="connsiteY1" fmla="*/ 1038165 h 1078995"/>
                <a:gd name="connsiteX2" fmla="*/ 523327 w 1849475"/>
                <a:gd name="connsiteY2" fmla="*/ 868683 h 1078995"/>
                <a:gd name="connsiteX3" fmla="*/ 770215 w 1849475"/>
                <a:gd name="connsiteY3" fmla="*/ 3 h 1078995"/>
                <a:gd name="connsiteX4" fmla="*/ 1108543 w 1849475"/>
                <a:gd name="connsiteY4" fmla="*/ 859539 h 1078995"/>
                <a:gd name="connsiteX5" fmla="*/ 1849475 w 1849475"/>
                <a:gd name="connsiteY5" fmla="*/ 1074105 h 1078995"/>
                <a:gd name="connsiteX0" fmla="*/ 2119 w 1849475"/>
                <a:gd name="connsiteY0" fmla="*/ 1078995 h 1078995"/>
                <a:gd name="connsiteX1" fmla="*/ 294627 w 1849475"/>
                <a:gd name="connsiteY1" fmla="*/ 1038165 h 1078995"/>
                <a:gd name="connsiteX2" fmla="*/ 523327 w 1849475"/>
                <a:gd name="connsiteY2" fmla="*/ 868683 h 1078995"/>
                <a:gd name="connsiteX3" fmla="*/ 815935 w 1849475"/>
                <a:gd name="connsiteY3" fmla="*/ 3 h 1078995"/>
                <a:gd name="connsiteX4" fmla="*/ 1108543 w 1849475"/>
                <a:gd name="connsiteY4" fmla="*/ 859539 h 1078995"/>
                <a:gd name="connsiteX5" fmla="*/ 1849475 w 1849475"/>
                <a:gd name="connsiteY5" fmla="*/ 1074105 h 107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475" h="1078995">
                  <a:moveTo>
                    <a:pt x="2119" y="1078995"/>
                  </a:moveTo>
                  <a:cubicBezTo>
                    <a:pt x="-24551" y="1078995"/>
                    <a:pt x="207759" y="1073217"/>
                    <a:pt x="294627" y="1038165"/>
                  </a:cubicBezTo>
                  <a:cubicBezTo>
                    <a:pt x="381495" y="1003113"/>
                    <a:pt x="436442" y="1041710"/>
                    <a:pt x="523327" y="868683"/>
                  </a:cubicBezTo>
                  <a:cubicBezTo>
                    <a:pt x="610212" y="695656"/>
                    <a:pt x="718399" y="1527"/>
                    <a:pt x="815935" y="3"/>
                  </a:cubicBezTo>
                  <a:cubicBezTo>
                    <a:pt x="913471" y="-1521"/>
                    <a:pt x="936286" y="680522"/>
                    <a:pt x="1108543" y="859539"/>
                  </a:cubicBezTo>
                  <a:cubicBezTo>
                    <a:pt x="1280800" y="1038556"/>
                    <a:pt x="1514957" y="1027623"/>
                    <a:pt x="1849475" y="1074105"/>
                  </a:cubicBezTo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V="1">
              <a:off x="5073515" y="3758752"/>
              <a:ext cx="0" cy="14418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5073515" y="5203879"/>
              <a:ext cx="22201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672359" y="3408049"/>
                  <a:ext cx="963405" cy="394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2359" y="3408049"/>
                  <a:ext cx="963405" cy="3940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7102715" y="4890400"/>
                  <a:ext cx="419024" cy="3309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</m:oMath>
                    </m:oMathPara>
                  </a14:m>
                  <a:endPara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715" y="4890400"/>
                  <a:ext cx="419024" cy="33096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コネクタ 32"/>
            <p:cNvCxnSpPr/>
            <p:nvPr/>
          </p:nvCxnSpPr>
          <p:spPr>
            <a:xfrm>
              <a:off x="6066824" y="4275270"/>
              <a:ext cx="0" cy="92538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omega_{0}&#10;\end{align*}&lt;/body&gt;&#10;  &lt;fcolor&gt;FF000000&lt;/fcolor&gt;&#10;  &lt;bcolor&gt;FFFFFFFF&lt;/bcolor&gt;&#10;  &lt;transparent&gt;True&lt;/transparent&gt;&#10;  &lt;resolution&gt;1800&lt;/resolution&gt;&#10;  &lt;imageh&gt;149&lt;/imageh&gt;&#10;  &lt;imagew&gt;241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898" y="5356439"/>
              <a:ext cx="255058" cy="157692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128555" y="5785792"/>
            <a:ext cx="1200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theme of this talk is calculation of spectral functions in the functional renormalization group (FRG)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to investigate the non-perturbative properties of a system.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rho_{\phi} (p)=-\frac{1}{\pi}&#10;\mathrm{Im}G_{\phi R}(p)&#10;\end{align*}&lt;/body&gt;&#10;  &lt;fcolor&gt;FF000000&lt;/fcolor&gt;&#10;  &lt;bcolor&gt;FFFFFFFF&lt;/bcolor&gt;&#10;  &lt;transparent&gt;True&lt;/transparent&gt;&#10;  &lt;resolution&gt;1800&lt;/resolution&gt;&#10;  &lt;imageh&gt;505&lt;/imageh&gt;&#10;  &lt;imagew&gt;237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09" y="1636258"/>
            <a:ext cx="2517775" cy="53445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G_{\phi R}(p)=&#10;-\int d^{d}x&#10;e^{ip\cdot x}&#10;i\theta(t)&#10;\left\langle&#10;\left[&#10;\phi(x),\phi(0)&#10;\right]&#10;\right\rangle&#10;\end{align*}&lt;/body&gt;&#10;  &lt;fcolor&gt;FF000000&lt;/fcolor&gt;&#10;  &lt;bcolor&gt;FFFFFFFF&lt;/bcolor&gt;&#10;  &lt;transparent&gt;True&lt;/transparent&gt;&#10;  &lt;resolution&gt;1800&lt;/resolution&gt;&#10;  &lt;imageh&gt;553&lt;/imageh&gt;&#10;  &lt;imagew&gt;44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7" y="1785637"/>
            <a:ext cx="3482042" cy="436935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839587" y="3914762"/>
            <a:ext cx="424543" cy="36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142734" y="3399735"/>
                <a:ext cx="26561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mode with the</a:t>
                </a:r>
              </a:p>
              <a:p>
                <a:r>
                  <a:rPr kumimoji="1" lang="en-US" altLang="ja-JP" sz="1600" dirty="0" smtClean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quantum number of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𝜙</m:t>
                    </m:r>
                  </m:oMath>
                </a14:m>
                <a:endParaRPr kumimoji="1" lang="ja-JP" altLang="en-US" sz="1600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34" y="3399735"/>
                <a:ext cx="2656114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1379" t="-3125" b="-13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1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/>
          <p:cNvSpPr/>
          <p:nvPr/>
        </p:nvSpPr>
        <p:spPr>
          <a:xfrm>
            <a:off x="1059983" y="275999"/>
            <a:ext cx="957552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Effective action and the derivative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9210" y="2126701"/>
                <a:ext cx="11463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Consider the system composed of fields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 Suppose that the average values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0" y="2126701"/>
                <a:ext cx="1146345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79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90658" y="2588716"/>
                <a:ext cx="9743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accent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derivatives of the effective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Γ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give vertex functions.</a:t>
                </a:r>
                <a:endPara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8" y="2588716"/>
                <a:ext cx="97434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00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490658" y="3042203"/>
            <a:ext cx="103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Especially, the second order derivative gives the inverses of the two-point functions.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frac{\delta^{2} \Gamma}{\delta \varphi_{i}(x)&#10;\delta \varphi_{j}(y)&#10;}&#10;[\lbrace&#10;\varphi_{0i}&#10;\rbrace ]&#10;\end{align*}&lt;/body&gt;&#10;  &lt;fcolor&gt;FF000000&lt;/fcolor&gt;&#10;  &lt;bcolor&gt;FFFFFFFF&lt;/bcolor&gt;&#10;  &lt;transparent&gt;True&lt;/transparent&gt;&#10;  &lt;resolution&gt;1800&lt;/resolution&gt;&#10;  &lt;imageh&gt;616&lt;/imageh&gt;&#10;  &lt;imagew&gt;2149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46" y="3764461"/>
            <a:ext cx="2073509" cy="59436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frac{\delta^{3} \Gamma}{\delta \varphi_{i}(x)&#10;\delta \varphi_{j}(y)&#10;\delta \varphi_{k}(z)&#10;}&#10;[\lbrace&#10;\varphi_{0i}&#10;\rbrace ]&#10;\end{align*}&lt;/body&gt;&#10;  &lt;fcolor&gt;FF000000&lt;/fcolor&gt;&#10;  &lt;bcolor&gt;FFFFFFFF&lt;/bcolor&gt;&#10;  &lt;transparent&gt;True&lt;/transparent&gt;&#10;  &lt;resolution&gt;1800&lt;/resolution&gt;&#10;  &lt;imageh&gt;616&lt;/imageh&gt;&#10;  &lt;imagew&gt;2875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97" y="4546260"/>
            <a:ext cx="2666009" cy="571221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frac{\delta^{4} \Gamma}{\delta \varphi_{i}(x)&#10;\delta \varphi_{j}(y)&#10;\delta \varphi_{k}(z)&#10;\delta \varphi_{l}(w)&#10;}&#10;[\lbrace&#10;\varphi_{0i}&#10;\rbrace ]&#10;\end{align*}&lt;/body&gt;&#10;  &lt;fcolor&gt;FF000000&lt;/fcolor&gt;&#10;  &lt;bcolor&gt;FFFFFFFF&lt;/bcolor&gt;&#10;  &lt;transparent&gt;True&lt;/transparent&gt;&#10;  &lt;resolution&gt;1800&lt;/resolution&gt;&#10;  &lt;imageh&gt;617&lt;/imageh&gt;&#10;  &lt;imagew&gt;3613&lt;/imagew&gt;&#10;  &lt;scale&gt;50&lt;/scale&gt;&#10;  &lt;cursor&gt;1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21" y="5296464"/>
            <a:ext cx="3350362" cy="57214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63083" y="3932730"/>
            <a:ext cx="409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Inverse of two-point function</a:t>
            </a:r>
            <a:endParaRPr kumimoji="1" lang="ja-JP" altLang="en-US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63083" y="4657686"/>
            <a:ext cx="409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Three-point function</a:t>
            </a:r>
            <a:endParaRPr kumimoji="1" lang="ja-JP" altLang="en-US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563083" y="5411093"/>
            <a:ext cx="409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Four-point function</a:t>
            </a:r>
            <a:endParaRPr kumimoji="1" lang="ja-JP" altLang="en-US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5400000">
            <a:off x="2359532" y="5929669"/>
            <a:ext cx="78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 rot="5400000">
            <a:off x="6359096" y="5925954"/>
            <a:ext cx="78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5496" y="966446"/>
            <a:ext cx="1146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To obtain the spectral functions, two-point functions are needed.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496" y="1523216"/>
            <a:ext cx="875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 the sentence of FRG, the effective action is an important quantity.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435008" y="4177927"/>
            <a:ext cx="11496795" cy="24775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35009" y="2121910"/>
            <a:ext cx="11496795" cy="1460307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CustomShape 4"/>
          <p:cNvSpPr/>
          <p:nvPr/>
        </p:nvSpPr>
        <p:spPr>
          <a:xfrm>
            <a:off x="1059983" y="171824"/>
            <a:ext cx="957552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Two point function in FRG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400" y="1231996"/>
            <a:ext cx="1220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 introduce the scale dependent vertex functions corresponding to the EAA.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5010" y="2220351"/>
            <a:ext cx="273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Wetterich equation</a:t>
            </a:r>
            <a:endParaRPr kumimoji="1" lang="ja-JP" altLang="en-US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9049" y="4242330"/>
            <a:ext cx="944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Flow equations for scale dependent vertex functions</a:t>
            </a:r>
            <a:endParaRPr kumimoji="1" lang="ja-JP" altLang="en-US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125072" y="2790987"/>
                <a:ext cx="5821181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Γ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the EAA</a:t>
                </a:r>
                <a:r>
                  <a: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a regulator.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z="160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Γ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𝑛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sup>
                    </m:sSubSup>
                  </m:oMath>
                </a14:m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the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𝑛</m:t>
                    </m:r>
                  </m:oMath>
                </a14:m>
                <a:r>
                  <a:rPr kumimoji="1" lang="en-US" altLang="ja-JP" sz="1600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derivative with respect to the fields.</a:t>
                </a:r>
                <a:endPara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72" y="2790987"/>
                <a:ext cx="5821181" cy="650178"/>
              </a:xfrm>
              <a:prstGeom prst="rect">
                <a:avLst/>
              </a:prstGeom>
              <a:blipFill rotWithShape="0">
                <a:blip r:embed="rId2"/>
                <a:stretch>
                  <a:fillRect l="-628" t="-1887" b="-1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 \Gamma_{k}[\lbrace \varphi_{i} \rbrace]&#10;=\frac{1}{2}&#10;\mathrm{STr}&#10;\left[&#10;\frac{\partial_{k} R_{k}}&#10;{\Gamma^{(2)}_{k} [\lbrace \varphi_{i} \rbrace]&#10;+R_{k}}&#10;\right]&#10;\end{align*}&lt;/body&gt;&#10;  &lt;fcolor&gt;FF000000&lt;/fcolor&gt;&#10;  &lt;bcolor&gt;FFFFFFFF&lt;/bcolor&gt;&#10;  &lt;transparent&gt;True&lt;/transparent&gt;&#10;  &lt;resolution&gt;1800&lt;/resolution&gt;&#10;  &lt;imageh&gt;746&lt;/imageh&gt;&#10;  &lt;imagew&gt;4063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2722940"/>
            <a:ext cx="3581961" cy="65935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763127" y="2220351"/>
            <a:ext cx="2478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C. Wetterich, PLB 301 (1993)</a:t>
            </a:r>
            <a:endParaRPr kumimoji="1" lang="ja-JP" altLang="en-US" sz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5400000">
            <a:off x="5445103" y="6242737"/>
            <a:ext cx="568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2348541" y="3683044"/>
            <a:ext cx="402503" cy="46838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0994" y="1612213"/>
            <a:ext cx="1203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derivatives of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Wetterich eq. give the infinite series of coupled flow equation for vertex functions.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 \Gamma^{(2)}_{k}[\lbrace \varphi_{0i} \rbrace]&#10;=&#10;-\frac{1}{2}&#10;\left.&#10;\mathrm{STr}&#10;\left[\partial_{k} R_{k}&#10;\frac{1}&#10;{\Gamma^{(2)}_{k}+R_{k}}&#10;\Gamma^{(4)}_{k}\frac{1}&#10;{\Gamma^{(2)}_{k} &#10;+R_{k}}&#10;\right]&#10;\right|_{\lbrace \varphi_{i} \rbrace&#10;=\lbrace \varphi_{0i} \rbrace}&#10;+&#10;\left.&#10;\mathrm{STr}&#10;\left[\partial_{k} R_{k}&#10;\frac{1}{\Gamma^{(2)}_{k}+R_{k}}&#10;\Gamma^{(3)}_{k}&#10;\frac{1}{\Gamma^{(2)}_{k}+R_{k}}&#10;\Gamma^{(3)}_{k}&#10;\frac{1}&#10;{\Gamma^{(2)}_{k} &#10;+R_{k}}&#10;\right]&#10;\right|_{\lbrace \varphi_{i} \rbrace&#10;=\lbrace \varphi_{0i} \rbrace}&#10;\end{align*}&lt;/body&gt;&#10;  &lt;fcolor&gt;FF000000&lt;/fcolor&gt;&#10;  &lt;bcolor&gt;FFFFFFFF&lt;/bcolor&gt;&#10;  &lt;transparent&gt;True&lt;/transparent&gt;&#10;  &lt;resolution&gt;1800&lt;/resolution&gt;&#10;  &lt;imageh&gt;809&lt;/imageh&gt;&#10;  &lt;imagew&gt;14162&lt;/imagew&gt;&#10;  &lt;scale&gt;50&lt;/scale&gt;&#10;  &lt;cursor&gt;2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2" y="4676065"/>
            <a:ext cx="10999221" cy="62992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 \Gamma^{(3)}_{k}[\lbrace \varphi_{0i} \rbrace]&#10;=&#10;-\frac{1}{2}&#10;\left.&#10;\mathrm{STr}&#10;\left[\partial_{k} R_{k}&#10;\frac{1}&#10;{\Gamma^{(2)}_{k}+R_{k}}&#10;\Gamma^{(5)}_{k}\frac{1}&#10;{\Gamma^{(2)}_{k} &#10;+R_{k}}&#10;\right]&#10;\right|_{\lbrace \varphi_{i} \rbrace&#10;=\lbrace \varphi_{0i} \rbrace}&#10;+\cdots&#10;\end{align*}&lt;/body&gt;&#10;  &lt;fcolor&gt;FF000000&lt;/fcolor&gt;&#10;  &lt;bcolor&gt;FFFFFFFF&lt;/bcolor&gt;&#10;  &lt;transparent&gt;True&lt;/transparent&gt;&#10;  &lt;resolution&gt;1800&lt;/resolution&gt;&#10;  &lt;imageh&gt;809&lt;/imageh&gt;&#10;  &lt;imagew&gt;7831&lt;/imagew&gt;&#10;  &lt;scale&gt;50&lt;/scale&gt;&#10;  &lt;cursor&gt;1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5461000"/>
            <a:ext cx="6578376" cy="681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824222" y="3699535"/>
                <a:ext cx="3102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2">
                        <a:lumMod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Derivative 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𝝋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ja-JP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𝝋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𝟎</m:t>
                            </m:r>
                            <m:r>
                              <a:rPr lang="en-US" altLang="ja-JP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b="1" dirty="0" smtClean="0">
                  <a:solidFill>
                    <a:schemeClr val="bg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222" y="3699535"/>
                <a:ext cx="31020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72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80995" y="829680"/>
            <a:ext cx="106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 FRG,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effective average action (EAA)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is introduced to describe the flow of theory.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8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368101" y="2168348"/>
            <a:ext cx="11496795" cy="23058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CustomShape 4"/>
          <p:cNvSpPr/>
          <p:nvPr/>
        </p:nvSpPr>
        <p:spPr>
          <a:xfrm>
            <a:off x="1059983" y="275999"/>
            <a:ext cx="957552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Approximation scheme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27" y="896197"/>
            <a:ext cx="1030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To use the flow equations for two-point functions, an approximation to simplify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coupling of the equations is needed.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 addition, the average value is necessary.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3328" y="1617312"/>
                <a:ext cx="11914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accent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On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 of the ways is using a truncated EAA for evaluating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and the RHS of the flow equation.</a:t>
                </a: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" y="1617312"/>
                <a:ext cx="1191423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09" t="-4918" r="-358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055961" y="2227333"/>
            <a:ext cx="257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Truncated EAA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266442" y="2227331"/>
                <a:ext cx="1875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442" y="2227331"/>
                <a:ext cx="1875193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exTeXPicture" descr="&lt;?xml version=&quot;1.0&quot; encoding=&quot;utf-16&quot;?&gt;&#10;&lt;TeXTeX&gt;&#10;  &lt;preamble&gt;\documentclass{jarticle}&#10;\usepackage{amsmath}&#10;\usepackage{amssymb}&#10;\pagestyle{empty}&lt;/preamble&gt;&#10;  &lt;body&gt;\begin{align*} &#10;\partial_{k} \Gamma^{(2)}_{k}[\lbrace \varphi_{0i} \rbrace]&#10;=&#10;-\frac{1}{2}&#10;\left.&#10;\mathrm{STr}&#10;\left[\partial_{k} R_{k}&#10;\frac{1}&#10;{\Gamma^{(2)}_{k}+R_{k}}&#10;\Gamma^{(4)}_{k}\frac{1}&#10;{\Gamma^{(2)}_{k} &#10;+R_{k}}&#10;\right]&#10;\right|_{\lbrace \varphi_{i} \rbrace&#10;=\lbrace \varphi_{0i} \rbrace}&#10;+&#10;\left.&#10;\mathrm{STr}&#10;\left[\partial_{k} R_{k}&#10;\frac{1}{\Gamma^{(2)}_{k}+R_{k}}&#10;\Gamma^{(3)}_{k}&#10;\frac{1}{\Gamma^{(2)}_{k}+R_{k}}&#10;\Gamma^{(3)}_{k}&#10;\frac{1}&#10;{\Gamma^{(2)}_{k} &#10;+R_{k}}&#10;\right]&#10;\right|_{\lbrace \varphi_{i} \rbrace&#10;=\lbrace \varphi_{0i} \rbrace}&#10;\end{align*}&lt;/body&gt;&#10;  &lt;fcolor&gt;FF000000&lt;/fcolor&gt;&#10;  &lt;bcolor&gt;FFFFFFFF&lt;/bcolor&gt;&#10;  &lt;transparent&gt;True&lt;/transparent&gt;&#10;  &lt;resolution&gt;1800&lt;/resolution&gt;&#10;  &lt;imageh&gt;809&lt;/imageh&gt;&#10;  &lt;imagew&gt;14162&lt;/imagew&gt;&#10;  &lt;scale&gt;50&lt;/scale&gt;&#10;  &lt;cursor&gt;2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7" y="3111962"/>
            <a:ext cx="10460689" cy="599085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5564457" y="2290469"/>
            <a:ext cx="1513417" cy="25180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3869473" y="2688996"/>
            <a:ext cx="334537" cy="43334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7869501" y="2722834"/>
            <a:ext cx="334537" cy="43334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1059983" y="3619609"/>
            <a:ext cx="267013" cy="407789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967" y="4050385"/>
            <a:ext cx="296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wo-point function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327" y="4672971"/>
            <a:ext cx="906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Such calculations of spectral functions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have been done in some models.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3499338" y="5541647"/>
            <a:ext cx="8808200" cy="406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R. Tripolt, N. Strodthoff, L. Smekal, J. Wambach, PRD89 (2014);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 </a:t>
            </a:r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R</a:t>
            </a:r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. Tripolt, </a:t>
            </a:r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et. al., </a:t>
            </a:r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PRD90 (2014</a:t>
            </a:r>
            <a:r>
              <a:rPr lang="en-US" altLang="ja-JP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メイリオ"/>
                <a:ea typeface="メイリオ"/>
              </a:rPr>
              <a:t>)</a:t>
            </a:r>
            <a:endParaRPr lang="en-US" altLang="ja-JP" sz="1100" dirty="0">
              <a:solidFill>
                <a:prstClr val="black">
                  <a:lumMod val="65000"/>
                  <a:lumOff val="3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3499338" y="5149939"/>
            <a:ext cx="6145784" cy="25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K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. Kamikado,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N. Strodthoff, L. Smekal, J. Wambach,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EPJ C74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(2014)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14400" y="5107763"/>
            <a:ext cx="155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O(4) model</a:t>
            </a:r>
            <a:endParaRPr kumimoji="1" lang="ja-JP" altLang="en-US" dirty="0" smtClean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14400" y="5528166"/>
            <a:ext cx="276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Quark-meson model</a:t>
            </a:r>
            <a:endParaRPr kumimoji="1" lang="ja-JP" altLang="en-US" dirty="0" smtClean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328" y="6175232"/>
            <a:ext cx="1191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 later apply such a method to investigate the behavior of modes around the QCD critical point.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1987269" y="361367"/>
            <a:ext cx="812863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altLang="ja-JP" sz="2800" dirty="0" smtClean="0">
                <a:solidFill>
                  <a:srgbClr val="5B9BD5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Contents</a:t>
            </a:r>
            <a:endParaRPr sz="2000" dirty="0">
              <a:solidFill>
                <a:srgbClr val="5B9BD5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099" y="1997862"/>
            <a:ext cx="11060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Spectral function in functional renormalization group</a:t>
            </a:r>
          </a:p>
          <a:p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400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QCD phase diagram,</a:t>
            </a:r>
            <a:r>
              <a:rPr lang="en-US" altLang="ja-JP" sz="2400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QCD critical point and the soft mode</a:t>
            </a: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</a:t>
            </a:r>
            <a:r>
              <a:rPr lang="en-US" altLang="ja-JP" sz="2400" dirty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odel </a:t>
            </a:r>
            <a:r>
              <a:rPr lang="en-US" altLang="ja-JP" sz="2400" dirty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 procedure</a:t>
            </a:r>
          </a:p>
          <a:p>
            <a:endParaRPr lang="en-US" altLang="ja-JP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Result</a:t>
            </a:r>
            <a:endParaRPr lang="ja-JP" altLang="en-US" sz="24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3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5034296" y="6384416"/>
            <a:ext cx="1064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broken</a:t>
            </a: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78195" y="3578899"/>
            <a:ext cx="4426001" cy="933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5096" y="1030622"/>
            <a:ext cx="1144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system consisting of quarks and gluons (QCD matter) is a strongly correlated system and </a:t>
            </a:r>
          </a:p>
          <a:p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its fundamental theory is QCD.</a:t>
            </a:r>
          </a:p>
        </p:txBody>
      </p:sp>
      <p:sp>
        <p:nvSpPr>
          <p:cNvPr id="2" name="CustomShape 4"/>
          <p:cNvSpPr/>
          <p:nvPr/>
        </p:nvSpPr>
        <p:spPr>
          <a:xfrm>
            <a:off x="1059983" y="275999"/>
            <a:ext cx="9575520" cy="548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haroni" panose="02010803020104030203" pitchFamily="2" charset="-79"/>
                <a:ea typeface="游ゴシック" panose="020B0400000000000000" pitchFamily="50" charset="-128"/>
                <a:cs typeface="Aharoni" panose="02010803020104030203" pitchFamily="2" charset="-79"/>
              </a:rPr>
              <a:t>QCD and Chiral symmetry</a:t>
            </a:r>
            <a:endParaRPr sz="2000" dirty="0">
              <a:solidFill>
                <a:schemeClr val="accent1"/>
              </a:solidFill>
              <a:latin typeface="Aharoni" panose="02010803020104030203" pitchFamily="2" charset="-79"/>
              <a:ea typeface="游ゴシック" panose="020B0400000000000000" pitchFamily="50" charset="-128"/>
              <a:cs typeface="Aharoni" panose="02010803020104030203" pitchFamily="2" charset="-79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mathscr{L}_{QCD}=\bar{\psi}(i\gamma_{\mu}D^{\mu}\,-\,\mbox{\boldmath $m$})\psi\,-\, \frac{1}{4}F_{\mu\nu}^a F^{\mu\nu a}&#10;\end{align*}&lt;/body&gt;&#10;  &lt;fcolor&gt;FF000000&lt;/fcolor&gt;&#10;  &lt;bcolor&gt;FFFFFFFF&lt;/bcolor&gt;&#10;  &lt;transparent&gt;True&lt;/transparent&gt;&#10;  &lt;resolution&gt;1800&lt;/resolution&gt;&#10;  &lt;imageh&gt;503&lt;/imageh&gt;&#10;  &lt;imagew&gt;44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04" y="1675729"/>
            <a:ext cx="5598441" cy="637396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psi_{L}\rightarrow \exp\left(i\theta_{L}^{i}T^{i}/2\right) \psi_{L}&#10;\end{align*}&lt;/body&gt;&#10;  &lt;fcolor&gt;FF000000&lt;/fcolor&gt;&#10;  &lt;bcolor&gt;FFFFFFFF&lt;/bcolor&gt;&#10;  &lt;transparent&gt;True&lt;/transparent&gt;&#10;  &lt;resolution&gt;1800&lt;/resolution&gt;&#10;  &lt;imageh&gt;305&lt;/imageh&gt;&#10;  &lt;imagew&gt;2535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04" y="3615823"/>
            <a:ext cx="2682875" cy="32279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psi_{R}\rightarrow \exp\left(i\theta_{R}^{i}T^{i}/2\right) \psi_{R}&#10;\end{align*}&lt;/body&gt;&#10;  &lt;fcolor&gt;FF000000&lt;/fcolor&gt;&#10;  &lt;bcolor&gt;FFFFFFFF&lt;/bcolor&gt;&#10;  &lt;transparent&gt;True&lt;/transparent&gt;&#10;  &lt;resolution&gt;1800&lt;/resolution&gt;&#10;  &lt;imageh&gt;305&lt;/imageh&gt;&#10;  &lt;imagew&gt;2585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04" y="4082788"/>
            <a:ext cx="2735792" cy="322792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D_{\mu}=\partial_{\mu}-ig\,t^aA_{\mu}^a&#10;\end{align*}&lt;/body&gt;&#10;  &lt;fcolor&gt;FF000000&lt;/fcolor&gt;&#10;  &lt;bcolor&gt;FFFFFFFF&lt;/bcolor&gt;&#10;  &lt;transparent&gt;True&lt;/transparent&gt;&#10;  &lt;resolution&gt;1800&lt;/resolution&gt;&#10;  &lt;imageh&gt;277&lt;/imageh&gt;&#10;  &lt;imagew&gt;19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39" y="1801430"/>
            <a:ext cx="1897993" cy="263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15096" y="2726741"/>
                <a:ext cx="10178203" cy="68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4472C4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lang="ja-JP" altLang="en-US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One of the key concept of QCD is the 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chiral symmetry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, which is the invariance</a:t>
                </a:r>
              </a:p>
              <a:p>
                <a:r>
                  <a:rPr lang="en-US" altLang="ja-JP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under the product of two unitary transformations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U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×</m:t>
                    </m:r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U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):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6" y="2726741"/>
                <a:ext cx="10178203" cy="688330"/>
              </a:xfrm>
              <a:prstGeom prst="rect">
                <a:avLst/>
              </a:prstGeom>
              <a:blipFill rotWithShape="0">
                <a:blip r:embed="rId6"/>
                <a:stretch>
                  <a:fillRect l="-539" t="-3540" b="-141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419328" y="3586755"/>
                <a:ext cx="6538802" cy="870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𝜓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ja-JP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𝜓</m:t>
                    </m:r>
                    <m:r>
                      <a:rPr lang="en-US" altLang="ja-JP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/2</m:t>
                    </m:r>
                  </m:oMath>
                </a14:m>
                <a:r>
                  <a:rPr kumimoji="1" lang="ja-JP" altLang="en-US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𝜓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r>
                      <a:rPr lang="en-US" altLang="ja-JP" sz="1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  <m:r>
                          <a:rPr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6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sz="1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𝜓</m:t>
                    </m:r>
                    <m:r>
                      <a:rPr lang="en-US" altLang="ja-JP" sz="1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/2</m:t>
                    </m:r>
                  </m:oMath>
                </a14:m>
                <a:r>
                  <a:rPr kumimoji="1"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1" lang="ja-JP" altLang="en-US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the number of flavors and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𝑖</m:t>
                        </m:r>
                      </m:sup>
                    </m:sSup>
                  </m:oMath>
                </a14:m>
                <a:r>
                  <a:rPr kumimoji="1" lang="ja-JP" altLang="en-US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the generator of </a:t>
                </a:r>
                <a:r>
                  <a:rPr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U</a:t>
                </a:r>
                <a:r>
                  <a:rPr lang="en-US" altLang="ja-JP" sz="1600" dirty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ja-JP" sz="1600" dirty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 transformation for flavor index</a:t>
                </a:r>
                <a:r>
                  <a:rPr lang="en-US" altLang="ja-JP" sz="1600" dirty="0" smtClean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</a:t>
                </a:r>
                <a:endParaRPr lang="ja-JP" altLang="en-US" sz="160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328" y="3586755"/>
                <a:ext cx="6538802" cy="870495"/>
              </a:xfrm>
              <a:prstGeom prst="rect">
                <a:avLst/>
              </a:prstGeom>
              <a:blipFill rotWithShape="0">
                <a:blip r:embed="rId7"/>
                <a:stretch>
                  <a:fillRect l="-559" t="-1399" b="-83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67825" y="4628934"/>
                <a:ext cx="8565543" cy="37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QCD </a:t>
                </a:r>
                <a:r>
                  <a:rPr lang="en-US" altLang="ja-JP" dirty="0" err="1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Lagrangian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has this symmetry except for the mass term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𝜓</m:t>
                        </m:r>
                      </m:e>
                    </m:acc>
                    <m:r>
                      <a:rPr lang="en-US" altLang="ja-JP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𝒎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𝜓</m:t>
                    </m:r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5" y="4628934"/>
                <a:ext cx="8565543" cy="372218"/>
              </a:xfrm>
              <a:prstGeom prst="rect">
                <a:avLst/>
              </a:prstGeom>
              <a:blipFill rotWithShape="0">
                <a:blip r:embed="rId8"/>
                <a:stretch>
                  <a:fillRect l="-569" t="-3279" b="-29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F^{a}_{\mu\nu}&#10;=\partial_{\mu}A^{a}_{\nu}&#10;-\partial_{\nu}A^{a}_{\mu}&#10;+gf_{abc}A^{b}_{\mu}A^{c}_{\nu}&#10;\end{align*}&lt;/body&gt;&#10;  &lt;fcolor&gt;FF000000&lt;/fcolor&gt;&#10;  &lt;bcolor&gt;FFFFFFFF&lt;/bcolor&gt;&#10;  &lt;transparent&gt;True&lt;/transparent&gt;&#10;  &lt;resolution&gt;1800&lt;/resolution&gt;&#10;  &lt;imageh&gt;322&lt;/imageh&gt;&#10;  &lt;imagew&gt;3647&lt;/imagew&gt;&#10;  &lt;scale&gt;50&lt;/scale&gt;&#10;  &lt;cursor&gt;11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39" y="2139556"/>
            <a:ext cx="3583611" cy="316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15096" y="5311210"/>
                <a:ext cx="11789818" cy="6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4472C4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 part of the chiral symmetry,</a:t>
                </a:r>
                <a:r>
                  <a:rPr lang="en-US" altLang="ja-JP" dirty="0" smtClean="0">
                    <a:solidFill>
                      <a:srgbClr val="4472C4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U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𝐴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(1)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symmetry corresponding to the transformation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𝐿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=−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p>
                    </m:sSubSup>
                  </m:oMath>
                </a14:m>
                <a:endPara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 </a:t>
                </a:r>
                <a:r>
                  <a:rPr lang="en-US" altLang="ja-JP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and other parameters are zero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is actually broken due to quantum anomaly.</a:t>
                </a:r>
                <a:endParaRPr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6" y="5311210"/>
                <a:ext cx="11789818" cy="651910"/>
              </a:xfrm>
              <a:prstGeom prst="rect">
                <a:avLst/>
              </a:prstGeom>
              <a:blipFill rotWithShape="0">
                <a:blip r:embed="rId10"/>
                <a:stretch>
                  <a:fillRect l="-465" t="-1869" b="-14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mathrm{U}_{L}(N_{f})&#10;\times&#10;\mathrm{U}_{R}(N_{f})&#10;\simeq&#10;\mathrm{U}_{V}(1)&#10;\times&#10;\mathrm{U}_{A}(1)&#10;\times&#10;\mathrm{SU}_{L}(N_{f})&#10;\times&#10;\mathrm{SU}_{R}(N_{f})&#10;\end{align*}&lt;/body&gt;&#10;  &lt;fcolor&gt;FF000000&lt;/fcolor&gt;&#10;  &lt;bcolor&gt;FFFFFFFF&lt;/bcolor&gt;&#10;  &lt;transparent&gt;True&lt;/transparent&gt;&#10;  &lt;resolution&gt;1800&lt;/resolution&gt;&#10;  &lt;imageh&gt;260&lt;/imageh&gt;&#10;  &lt;imagew&gt;6603&lt;/imagew&gt;&#10;  &lt;scale&gt;50&lt;/scale&gt;&#10;  &lt;cursor&gt;13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76" y="6080468"/>
            <a:ext cx="5867301" cy="231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145683" y="3589532"/>
                <a:ext cx="959302" cy="4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U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/>
                  <a:t>: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83" y="3589532"/>
                <a:ext cx="959302" cy="411331"/>
              </a:xfrm>
              <a:prstGeom prst="rect">
                <a:avLst/>
              </a:prstGeom>
              <a:blipFill rotWithShape="0">
                <a:blip r:embed="rId12"/>
                <a:stretch>
                  <a:fillRect t="-2985" r="-4459" b="-194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145683" y="4009017"/>
                <a:ext cx="979114" cy="4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U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/>
                  <a:t>: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83" y="4009017"/>
                <a:ext cx="979114" cy="411331"/>
              </a:xfrm>
              <a:prstGeom prst="rect">
                <a:avLst/>
              </a:prstGeom>
              <a:blipFill rotWithShape="0">
                <a:blip r:embed="rId13"/>
                <a:stretch>
                  <a:fillRect t="-2985" r="-3727" b="-194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/>
          <p:cNvCxnSpPr/>
          <p:nvPr/>
        </p:nvCxnSpPr>
        <p:spPr>
          <a:xfrm>
            <a:off x="5157726" y="6395651"/>
            <a:ext cx="6369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098016" y="2260274"/>
            <a:ext cx="63691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379162" y="2259672"/>
            <a:ext cx="239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current quark mass</a:t>
            </a:r>
            <a:endParaRPr kumimoji="1" lang="ja-JP" altLang="en-US" sz="1600" dirty="0" smtClean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4286867" y="6384765"/>
            <a:ext cx="63691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014160" y="6409032"/>
                <a:ext cx="1064653" cy="343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𝐿</m:t>
                          </m:r>
                        </m:sub>
                        <m:sup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1600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𝑅</m:t>
                          </m:r>
                        </m:sub>
                        <m:sup>
                          <m:r>
                            <a:rPr lang="en-US" altLang="ja-JP" sz="16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160" y="6409032"/>
                <a:ext cx="1064653" cy="34355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 
 \ u s e p a c k a g e { m a t h r s f s }  
  
 \ n e w c o m m a n d { \ S l a s h } [ 1 ] { { \ o o a l i g n { \ h f i l / \ h f i l \ c r c r $ # 1 $ } } }  
  
 \ d e f \ p b a r { \ o v e r l i n e { \ p s i } }  
  
 \ d e f \ G s 2 { \ G a m m a ^ { ( 2 ) } _ { k , \ s i g m a } }  
 \ d e f \ G p 2 { \ G a m m a ^ { ( 2 ) } _ { k , \ p i } }  
  
 \ d e f \ J a b { J _ { k , \ a l p h a \ b e t a } }  
 \ d e f \ J s s { J _ { k , \ s i g m a \ s i g m a } }  
 \ d e f \ J p p { J _ { k , \ p i \ p i } }  
 \ d e f \ J s p { J _ { k , \ s i g m a \ p i } }  
 \ d e f \ J p s { J _ { k , \ p i \ s i g m a } }  
  
 \ d e f \ I a { I ^ { ( 2 ) } _ { k , \ a l p h a } }  
 \ d e f \ I s { I ^ { ( 2 ) } _ { k , \ s i g m a } }  
 \ d e f \ I p { I ^ { ( 2 ) } _ { k , \ p i } }  
  
 \ d e f \ J a q q { J ^ { ( \ a l p h a ) } _ { k , \ b a r { \ p s i } \ p s i } }  
 \ d e f \ J s q q { J ^ { ( \ s i g m a ) } _ { k , \ b a r { \ p s i } \ p s i } }  
 \ d e f \ J p q q { J ^ { ( \ p i ) } _ { k , \ p b a r \ p s i } }  
 \ d e f \ D J q q { \ D e l t a   J _ { k , \ p b a r \ p s i } }  
  
 \ d e f \ T r { \ m a t h r m { T r } _ q }  
  
 \ d e f \ D k { \ p a r t i a l _ { k } }  
  
 \ d e f \ R B { R ^ { B } _ { k } }  
 \ d e f \ R F { R ^ { F } _ { k } }  
  
 \ d e f \ G a { G _ { k , \ a l p h a } }  
 \ d e f \ G b { G _ { k , \ b e t a } }  
 \ d e f \ G q { G _ { k , \ p s i } }  
  
 \ d e f \ E k a { E _ { k , \ a l p h a } }  
 \ d e f \ E k b { E _ { k , \ b e t a } }  
 \ d e f \ E k q { E _ { k , \ p s i } }  
  
 \ d e f \ E a { E _ { \ a l p h a } }  
 \ d e f \ E b { E _ { \ b e t a } }  
 \ d e f \ E q { E _ { \ p s i } }  
  
 \ d e f \ m b { m _ { \ b e t a } }  
 \ d e f \ m q { m _ { \ p s i } }  
  
 \ d e f \ E a t { \ t i l d e { E } _ { \ a l p h a } }  
 \ d e f \ E b t { \ t i l d e { E } _ { \ b e t a } }  
 \ d e f \ E q t { \ t i l d e { E } _ { \ p s i } }  
  
 \ d e f \ i p 0 { \ m a t h r m { i } p _ { 0 } }  
 \ d e f \ p 0 2 { p _ { 0 } ^ { 2 } }  
  
 \ d e f \ q 2 { \ v e c { q } ^ 2 }  
 \ d e f \ q a b s { | \ v e c { q } | }  
  
 \ d e f \ q m i n { q _ { \ m a t h r m { m i n } } }  
 \ d e f \ q m a x { q _ { \ m a t h r m { m a x } } }  
  
 \ d e f \ n f { n _ { F } }  
 \ d e f \ n b { n _ { B } } 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0B2D41B3-3C0F-445A-859C-9CF2315120A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8493</TotalTime>
  <Words>2276</Words>
  <Application>Microsoft Office PowerPoint</Application>
  <PresentationFormat>ワイド画面</PresentationFormat>
  <Paragraphs>489</Paragraphs>
  <Slides>33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4" baseType="lpstr">
      <vt:lpstr>Aharoni</vt:lpstr>
      <vt:lpstr>Gungsuh</vt:lpstr>
      <vt:lpstr>ＭＳ Ｐゴシック</vt:lpstr>
      <vt:lpstr>メイリオ</vt:lpstr>
      <vt:lpstr>游ゴシック</vt:lpstr>
      <vt:lpstr>Arial</vt:lpstr>
      <vt:lpstr>Calibri</vt:lpstr>
      <vt:lpstr>Calibri Light</vt:lpstr>
      <vt:lpstr>Cambria Math</vt:lpstr>
      <vt:lpstr>Segoe UI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横田猛</dc:creator>
  <cp:lastModifiedBy>横田猛</cp:lastModifiedBy>
  <cp:revision>525</cp:revision>
  <cp:lastPrinted>2016-09-16T08:40:40Z</cp:lastPrinted>
  <dcterms:created xsi:type="dcterms:W3CDTF">2016-05-19T07:52:56Z</dcterms:created>
  <dcterms:modified xsi:type="dcterms:W3CDTF">2016-09-17T12:56:05Z</dcterms:modified>
</cp:coreProperties>
</file>