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1" r:id="rId2"/>
    <p:sldId id="580" r:id="rId3"/>
    <p:sldId id="579" r:id="rId4"/>
    <p:sldId id="515" r:id="rId5"/>
    <p:sldId id="546" r:id="rId6"/>
    <p:sldId id="589" r:id="rId7"/>
    <p:sldId id="488" r:id="rId8"/>
    <p:sldId id="585" r:id="rId9"/>
    <p:sldId id="559" r:id="rId10"/>
    <p:sldId id="564" r:id="rId11"/>
    <p:sldId id="565" r:id="rId12"/>
    <p:sldId id="566" r:id="rId13"/>
    <p:sldId id="586" r:id="rId14"/>
    <p:sldId id="560" r:id="rId15"/>
    <p:sldId id="576" r:id="rId16"/>
    <p:sldId id="567" r:id="rId17"/>
    <p:sldId id="568" r:id="rId18"/>
    <p:sldId id="569" r:id="rId19"/>
    <p:sldId id="573" r:id="rId20"/>
    <p:sldId id="574" r:id="rId21"/>
    <p:sldId id="578" r:id="rId22"/>
    <p:sldId id="584" r:id="rId23"/>
    <p:sldId id="587" r:id="rId24"/>
    <p:sldId id="570" r:id="rId25"/>
    <p:sldId id="572" r:id="rId26"/>
    <p:sldId id="575" r:id="rId27"/>
    <p:sldId id="577" r:id="rId28"/>
    <p:sldId id="581" r:id="rId29"/>
    <p:sldId id="583" r:id="rId30"/>
    <p:sldId id="582" r:id="rId31"/>
    <p:sldId id="588" r:id="rId32"/>
  </p:sldIdLst>
  <p:sldSz cx="9144000" cy="6858000" type="screen4x3"/>
  <p:notesSz cx="6858000" cy="9144000"/>
  <p:custDataLst>
    <p:tags r:id="rId3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8B851"/>
    <a:srgbClr val="E35BE3"/>
    <a:srgbClr val="FFE38B"/>
    <a:srgbClr val="FF4343"/>
    <a:srgbClr val="8B3331"/>
    <a:srgbClr val="FFFFFF"/>
    <a:srgbClr val="6C2826"/>
    <a:srgbClr val="CB4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3" autoAdjust="0"/>
    <p:restoredTop sz="92669" autoAdjust="0"/>
  </p:normalViewPr>
  <p:slideViewPr>
    <p:cSldViewPr>
      <p:cViewPr varScale="1">
        <p:scale>
          <a:sx n="106" d="100"/>
          <a:sy n="106" d="100"/>
        </p:scale>
        <p:origin x="163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22E62-D273-4362-ADBA-AA86B84C4364}" type="datetimeFigureOut">
              <a:rPr lang="de-DE" smtClean="0"/>
              <a:pPr/>
              <a:t>17.08.2016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E6981-CDE7-4055-B112-80ABA2400B4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50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356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65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60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672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363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927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176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202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458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237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8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340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725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42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377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08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654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306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6981-CDE7-4055-B112-80ABA2400B4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27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17.08.2016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17.08.2016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17.08.2016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17.08.2016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17.08.2016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17.08.2016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17.08.2016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0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611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490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65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0.pn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76.png"/><Relationship Id="rId5" Type="http://schemas.openxmlformats.org/officeDocument/2006/relationships/image" Target="../media/image70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9" Type="http://schemas.openxmlformats.org/officeDocument/2006/relationships/image" Target="../media/image740.png"/><Relationship Id="rId1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1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92.png"/><Relationship Id="rId4" Type="http://schemas.openxmlformats.org/officeDocument/2006/relationships/image" Target="../media/image9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0.png"/><Relationship Id="rId5" Type="http://schemas.openxmlformats.org/officeDocument/2006/relationships/image" Target="../media/image120.png"/><Relationship Id="rId10" Type="http://schemas.openxmlformats.org/officeDocument/2006/relationships/image" Target="../media/image90.png"/><Relationship Id="rId4" Type="http://schemas.openxmlformats.org/officeDocument/2006/relationships/image" Target="../media/image110.png"/><Relationship Id="rId9" Type="http://schemas.openxmlformats.org/officeDocument/2006/relationships/image" Target="../media/image6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png"/><Relationship Id="rId4" Type="http://schemas.openxmlformats.org/officeDocument/2006/relationships/image" Target="../media/image951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880.pn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5" Type="http://schemas.openxmlformats.org/officeDocument/2006/relationships/image" Target="../media/image104.png"/><Relationship Id="rId4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13" Type="http://schemas.openxmlformats.org/officeDocument/2006/relationships/image" Target="../media/image112.png"/><Relationship Id="rId3" Type="http://schemas.openxmlformats.org/officeDocument/2006/relationships/image" Target="../media/image86.png"/><Relationship Id="rId7" Type="http://schemas.openxmlformats.org/officeDocument/2006/relationships/image" Target="../media/image108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11" Type="http://schemas.openxmlformats.org/officeDocument/2006/relationships/image" Target="../media/image109.png"/><Relationship Id="rId5" Type="http://schemas.openxmlformats.org/officeDocument/2006/relationships/image" Target="../media/image92.png"/><Relationship Id="rId15" Type="http://schemas.openxmlformats.org/officeDocument/2006/relationships/image" Target="../media/image1020.png"/><Relationship Id="rId10" Type="http://schemas.openxmlformats.org/officeDocument/2006/relationships/image" Target="../media/image960.png"/><Relationship Id="rId4" Type="http://schemas.openxmlformats.org/officeDocument/2006/relationships/image" Target="../media/image910.png"/><Relationship Id="rId9" Type="http://schemas.openxmlformats.org/officeDocument/2006/relationships/image" Target="../media/image950.png"/><Relationship Id="rId14" Type="http://schemas.openxmlformats.org/officeDocument/2006/relationships/image" Target="../media/image10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200.png"/><Relationship Id="rId12" Type="http://schemas.openxmlformats.org/officeDocument/2006/relationships/image" Target="../media/image22.png"/><Relationship Id="rId7" Type="http://schemas.openxmlformats.org/officeDocument/2006/relationships/image" Target="../media/image140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1.png"/><Relationship Id="rId6" Type="http://schemas.openxmlformats.org/officeDocument/2006/relationships/image" Target="../media/image130.png"/><Relationship Id="rId15" Type="http://schemas.openxmlformats.org/officeDocument/2006/relationships/image" Target="../media/image25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14" Type="http://schemas.openxmlformats.org/officeDocument/2006/relationships/image" Target="../media/image24.png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0"/>
            <a:ext cx="9144000" cy="172617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5649" y="116632"/>
            <a:ext cx="9144000" cy="1440160"/>
          </a:xfrm>
        </p:spPr>
        <p:txBody>
          <a:bodyPr>
            <a:noAutofit/>
          </a:bodyPr>
          <a:lstStyle/>
          <a:p>
            <a:r>
              <a:rPr lang="en-GB" sz="5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Long-range interactions in</a:t>
            </a:r>
            <a:br>
              <a:rPr lang="en-GB" sz="5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5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atomic systems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5868144" y="3968543"/>
            <a:ext cx="27097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Igor Lesanovsky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868144" y="4459178"/>
            <a:ext cx="27813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Trieste 25/07/16</a:t>
            </a:r>
          </a:p>
        </p:txBody>
      </p:sp>
      <p:pic>
        <p:nvPicPr>
          <p:cNvPr id="4098" name="Picture 2" descr="C:\Temp\LOGO-ER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9"/>
          <a:stretch/>
        </p:blipFill>
        <p:spPr bwMode="auto">
          <a:xfrm>
            <a:off x="5652120" y="5589240"/>
            <a:ext cx="1078165" cy="8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atarinagadelha.com/images/UoN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06" y="2693473"/>
            <a:ext cx="2696347" cy="79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epsrc.ac.uk/files/aboutus/logos-and-indentity/colour-master-logo-high-resolution/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61248"/>
            <a:ext cx="110781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73" y="2132856"/>
            <a:ext cx="5355854" cy="4105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98528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Nature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Physics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, 341 (2006) 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2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Emergent long-range interactions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452" y="1001940"/>
            <a:ext cx="251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Spin-phonon 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1910" y="1556792"/>
                <a:ext cx="2500172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10" y="1556792"/>
                <a:ext cx="2500172" cy="672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57158" y="2412730"/>
            <a:ext cx="4502682" cy="1223442"/>
            <a:chOff x="357158" y="2412730"/>
            <a:chExt cx="4502682" cy="1223442"/>
          </a:xfrm>
        </p:grpSpPr>
        <p:sp>
          <p:nvSpPr>
            <p:cNvPr id="5" name="TextBox 4"/>
            <p:cNvSpPr txBox="1"/>
            <p:nvPr/>
          </p:nvSpPr>
          <p:spPr>
            <a:xfrm>
              <a:off x="357158" y="2412730"/>
              <a:ext cx="2492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- linear approximation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79887" y="2964000"/>
                  <a:ext cx="4279953" cy="672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887" y="2964000"/>
                  <a:ext cx="4279953" cy="6721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4860033" y="1129801"/>
            <a:ext cx="3528570" cy="1834199"/>
            <a:chOff x="4860033" y="1129801"/>
            <a:chExt cx="3528570" cy="1834199"/>
          </a:xfrm>
        </p:grpSpPr>
        <p:grpSp>
          <p:nvGrpSpPr>
            <p:cNvPr id="45" name="Group 44"/>
            <p:cNvGrpSpPr/>
            <p:nvPr/>
          </p:nvGrpSpPr>
          <p:grpSpPr>
            <a:xfrm>
              <a:off x="5076056" y="1286276"/>
              <a:ext cx="2297413" cy="503238"/>
              <a:chOff x="456302" y="1637858"/>
              <a:chExt cx="2297413" cy="503238"/>
            </a:xfrm>
          </p:grpSpPr>
          <p:sp>
            <p:nvSpPr>
              <p:cNvPr id="46" name="Freeform 64"/>
              <p:cNvSpPr>
                <a:spLocks/>
              </p:cNvSpPr>
              <p:nvPr/>
            </p:nvSpPr>
            <p:spPr bwMode="auto">
              <a:xfrm>
                <a:off x="456302" y="1637858"/>
                <a:ext cx="1179877" cy="503238"/>
              </a:xfrm>
              <a:custGeom>
                <a:avLst/>
                <a:gdLst>
                  <a:gd name="T0" fmla="*/ 0 w 952"/>
                  <a:gd name="T1" fmla="*/ 0 h 1180"/>
                  <a:gd name="T2" fmla="*/ 952 w 952"/>
                  <a:gd name="T3" fmla="*/ 118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52" h="1180">
                    <a:moveTo>
                      <a:pt x="0" y="0"/>
                    </a:moveTo>
                    <a:cubicBezTo>
                      <a:pt x="260" y="578"/>
                      <a:pt x="521" y="1157"/>
                      <a:pt x="952" y="1180"/>
                    </a:cubicBezTo>
                  </a:path>
                </a:pathLst>
              </a:custGeom>
              <a:noFill/>
              <a:ln w="2857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7" name="Freeform 65"/>
              <p:cNvSpPr>
                <a:spLocks/>
              </p:cNvSpPr>
              <p:nvPr/>
            </p:nvSpPr>
            <p:spPr bwMode="auto">
              <a:xfrm flipH="1">
                <a:off x="1629611" y="1637858"/>
                <a:ext cx="1124104" cy="503238"/>
              </a:xfrm>
              <a:custGeom>
                <a:avLst/>
                <a:gdLst>
                  <a:gd name="T0" fmla="*/ 0 w 952"/>
                  <a:gd name="T1" fmla="*/ 0 h 1180"/>
                  <a:gd name="T2" fmla="*/ 952 w 952"/>
                  <a:gd name="T3" fmla="*/ 118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52" h="1180">
                    <a:moveTo>
                      <a:pt x="0" y="0"/>
                    </a:moveTo>
                    <a:cubicBezTo>
                      <a:pt x="260" y="578"/>
                      <a:pt x="521" y="1157"/>
                      <a:pt x="952" y="1180"/>
                    </a:cubicBezTo>
                  </a:path>
                </a:pathLst>
              </a:custGeom>
              <a:noFill/>
              <a:ln w="2857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8" name="Ellipse 32"/>
              <p:cNvSpPr/>
              <p:nvPr/>
            </p:nvSpPr>
            <p:spPr>
              <a:xfrm rot="18039761">
                <a:off x="921017" y="1704681"/>
                <a:ext cx="268400" cy="29693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200" dirty="0"/>
              </a:p>
            </p:txBody>
          </p:sp>
          <p:sp>
            <p:nvSpPr>
              <p:cNvPr id="50" name="Ellipse 32"/>
              <p:cNvSpPr/>
              <p:nvPr/>
            </p:nvSpPr>
            <p:spPr>
              <a:xfrm rot="18039761">
                <a:off x="2031035" y="1695053"/>
                <a:ext cx="268400" cy="29693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200" dirty="0"/>
              </a:p>
            </p:txBody>
          </p:sp>
        </p:grpSp>
        <p:pic>
          <p:nvPicPr>
            <p:cNvPr id="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3483"/>
            <a:stretch/>
          </p:blipFill>
          <p:spPr bwMode="auto">
            <a:xfrm>
              <a:off x="4860033" y="1129801"/>
              <a:ext cx="2736304" cy="71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609607" y="1596982"/>
                  <a:ext cx="7789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9607" y="1596982"/>
                  <a:ext cx="778996" cy="276999"/>
                </a:xfrm>
                <a:prstGeom prst="rect">
                  <a:avLst/>
                </a:prstGeom>
                <a:blipFill>
                  <a:blip r:embed="rId5"/>
                  <a:stretch>
                    <a:fillRect t="-4444" r="-3125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>
            <a:xfrm flipH="1" flipV="1">
              <a:off x="5733738" y="1596982"/>
              <a:ext cx="333777" cy="68479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510846" y="1596982"/>
              <a:ext cx="332591" cy="65804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580112" y="2317669"/>
              <a:ext cx="2785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Ions positioned at nodes of </a:t>
              </a:r>
              <a:br>
                <a:rPr lang="en-GB" dirty="0"/>
              </a:br>
              <a:r>
                <a:rPr lang="en-GB" dirty="0"/>
                <a:t>standing wave laser field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3141" y="3904594"/>
            <a:ext cx="6365701" cy="1202196"/>
            <a:chOff x="223141" y="3904594"/>
            <a:chExt cx="6365701" cy="1202196"/>
          </a:xfrm>
        </p:grpSpPr>
        <p:sp>
          <p:nvSpPr>
            <p:cNvPr id="28" name="Rectangle 27"/>
            <p:cNvSpPr/>
            <p:nvPr/>
          </p:nvSpPr>
          <p:spPr>
            <a:xfrm>
              <a:off x="357158" y="4270078"/>
              <a:ext cx="6231684" cy="83671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3141" y="3904594"/>
              <a:ext cx="19326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Full Hamiltonian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44278" y="4365104"/>
                  <a:ext cx="5833777" cy="672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𝑝h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ℏ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278" y="4365104"/>
                  <a:ext cx="5833777" cy="67217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202452" y="5254957"/>
            <a:ext cx="6244338" cy="1342570"/>
            <a:chOff x="202452" y="5254957"/>
            <a:chExt cx="6244338" cy="1342570"/>
          </a:xfrm>
        </p:grpSpPr>
        <p:sp>
          <p:nvSpPr>
            <p:cNvPr id="26" name="TextBox 25"/>
            <p:cNvSpPr txBox="1"/>
            <p:nvPr/>
          </p:nvSpPr>
          <p:spPr>
            <a:xfrm>
              <a:off x="202452" y="5254957"/>
              <a:ext cx="6244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Decoupling between spin and phonon degrees of freedom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28288" y="5705808"/>
                  <a:ext cx="6137449" cy="8917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𝑚𝑘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ℏ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𝑚𝑘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ℏ</m:t>
                                        </m:r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sSubSup>
                                      <m:sSub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d>
                          </m:e>
                        </m:nary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288" y="5705808"/>
                  <a:ext cx="6137449" cy="89171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6510846" y="5549170"/>
            <a:ext cx="2583640" cy="904803"/>
            <a:chOff x="6510846" y="5549170"/>
            <a:chExt cx="2583640" cy="904803"/>
          </a:xfrm>
        </p:grpSpPr>
        <p:sp>
          <p:nvSpPr>
            <p:cNvPr id="30" name="Rectangle 29"/>
            <p:cNvSpPr/>
            <p:nvPr/>
          </p:nvSpPr>
          <p:spPr>
            <a:xfrm>
              <a:off x="6510846" y="5549170"/>
              <a:ext cx="2570730" cy="90480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16216" y="5549170"/>
              <a:ext cx="25782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Displacement operator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677141" y="6009351"/>
                  <a:ext cx="22322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7141" y="6009351"/>
                  <a:ext cx="223221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907" r="-81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24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2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Emergent long-range interactions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452" y="1001940"/>
            <a:ext cx="3779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…after the unitary transformation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5536" y="1484784"/>
            <a:ext cx="6345270" cy="2508086"/>
            <a:chOff x="395536" y="1484784"/>
            <a:chExt cx="6345270" cy="2508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899592" y="1484784"/>
                  <a:ext cx="5841214" cy="7645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ℏ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ℏ 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den>
                            </m:f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𝑖𝑛𝑡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br>
                    <a:rPr lang="en-GB" b="0" dirty="0"/>
                  </a:br>
                  <a:endParaRPr lang="en-GB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1484784"/>
                  <a:ext cx="5841214" cy="7645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733718" y="2458459"/>
                  <a:ext cx="3817071" cy="672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ℏ 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den>
                            </m:f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3718" y="2458459"/>
                  <a:ext cx="3817071" cy="6721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395536" y="3284984"/>
              <a:ext cx="48902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GB" sz="2000" dirty="0"/>
                <a:t>interaction Hamiltonian gets cancelled out</a:t>
              </a:r>
            </a:p>
            <a:p>
              <a:pPr marL="285750" indent="-285750">
                <a:buFontTx/>
                <a:buChar char="-"/>
              </a:pPr>
              <a:r>
                <a:rPr lang="en-GB" sz="2000" dirty="0"/>
                <a:t>phonons decouple from the spins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8520" y="4221088"/>
            <a:ext cx="8439944" cy="2537439"/>
            <a:chOff x="308520" y="4221088"/>
            <a:chExt cx="8439944" cy="2537439"/>
          </a:xfrm>
        </p:grpSpPr>
        <p:sp>
          <p:nvSpPr>
            <p:cNvPr id="17" name="Rectangle 16"/>
            <p:cNvSpPr/>
            <p:nvPr/>
          </p:nvSpPr>
          <p:spPr>
            <a:xfrm>
              <a:off x="308520" y="4221088"/>
              <a:ext cx="8439944" cy="25374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8521" y="4308485"/>
              <a:ext cx="33337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Effective spin-spin interaction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490126" y="4884549"/>
                  <a:ext cx="3545009" cy="7645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𝑆𝑆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𝑘𝑛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nary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126" y="4884549"/>
                  <a:ext cx="3545009" cy="7645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357158" y="5805264"/>
              <a:ext cx="72318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GB" sz="2000" dirty="0"/>
                <a:t>interaction coefficients </a:t>
              </a:r>
              <a:r>
                <a:rPr lang="en-GB" sz="2000" dirty="0" err="1"/>
                <a:t>J</a:t>
              </a:r>
              <a:r>
                <a:rPr lang="en-GB" sz="2000" baseline="-25000" dirty="0" err="1"/>
                <a:t>kn</a:t>
              </a:r>
              <a:r>
                <a:rPr lang="en-GB" sz="2000" dirty="0"/>
                <a:t> can give rise to long-range interactions</a:t>
              </a:r>
            </a:p>
            <a:p>
              <a:pPr marL="285750" indent="-285750">
                <a:buFontTx/>
                <a:buChar char="-"/>
              </a:pPr>
              <a:r>
                <a:rPr lang="en-GB" sz="2000" dirty="0" err="1"/>
                <a:t>J</a:t>
              </a:r>
              <a:r>
                <a:rPr lang="en-GB" sz="2000" baseline="-25000" dirty="0" err="1"/>
                <a:t>kn</a:t>
              </a:r>
              <a:r>
                <a:rPr lang="en-GB" sz="2000" dirty="0"/>
                <a:t> can be tuned (ferromagnetic, antiferromagnetic, frustrated)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62630" y="971996"/>
            <a:ext cx="501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Porras and </a:t>
            </a:r>
            <a:r>
              <a:rPr lang="en-GB" dirty="0" err="1"/>
              <a:t>Cirac</a:t>
            </a:r>
            <a:r>
              <a:rPr lang="en-GB" dirty="0"/>
              <a:t>, Phys. Rev. Lett. </a:t>
            </a:r>
            <a:r>
              <a:rPr lang="en-GB" b="1" dirty="0"/>
              <a:t>92</a:t>
            </a:r>
            <a:r>
              <a:rPr lang="en-GB" dirty="0"/>
              <a:t>, 207901 (2004) </a:t>
            </a:r>
          </a:p>
        </p:txBody>
      </p:sp>
    </p:spTree>
    <p:extLst>
      <p:ext uri="{BB962C8B-B14F-4D97-AF65-F5344CB8AC3E}">
        <p14:creationId xmlns:p14="http://schemas.microsoft.com/office/powerpoint/2010/main" val="69472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2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5959" y="1166796"/>
            <a:ext cx="6350257" cy="1614132"/>
            <a:chOff x="165959" y="1094788"/>
            <a:chExt cx="6350257" cy="16141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959" y="1094788"/>
              <a:ext cx="4610299" cy="16141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5992" y="1412776"/>
              <a:ext cx="1370224" cy="98484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1292670"/>
            <a:ext cx="1732409" cy="1433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4840006"/>
            <a:ext cx="3456384" cy="1984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866351"/>
            <a:ext cx="4019550" cy="16192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8079" y="3114623"/>
            <a:ext cx="6328137" cy="1469314"/>
            <a:chOff x="188079" y="3114623"/>
            <a:chExt cx="6328137" cy="14693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0931" y="3114623"/>
              <a:ext cx="1485285" cy="1469314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88079" y="3140968"/>
              <a:ext cx="4431536" cy="1229296"/>
              <a:chOff x="188079" y="3140968"/>
              <a:chExt cx="4431536" cy="122929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8079" y="3140968"/>
                <a:ext cx="4431536" cy="122929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86173" y="3307062"/>
                <a:ext cx="2819400" cy="171450"/>
              </a:xfrm>
              <a:prstGeom prst="rect">
                <a:avLst/>
              </a:prstGeom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6927532" y="4193675"/>
            <a:ext cx="196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see also C. </a:t>
            </a:r>
            <a:r>
              <a:rPr lang="en-GB" dirty="0" err="1">
                <a:solidFill>
                  <a:srgbClr val="0000FF"/>
                </a:solidFill>
              </a:rPr>
              <a:t>Roos</a:t>
            </a:r>
            <a:r>
              <a:rPr lang="en-GB" dirty="0">
                <a:solidFill>
                  <a:srgbClr val="0000FF"/>
                </a:solidFill>
              </a:rPr>
              <a:t>’</a:t>
            </a:r>
            <a:br>
              <a:rPr lang="en-GB" dirty="0">
                <a:solidFill>
                  <a:srgbClr val="0000FF"/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>talk on Wednesday</a:t>
            </a:r>
          </a:p>
        </p:txBody>
      </p:sp>
    </p:spTree>
    <p:extLst>
      <p:ext uri="{BB962C8B-B14F-4D97-AF65-F5344CB8AC3E}">
        <p14:creationId xmlns:p14="http://schemas.microsoft.com/office/powerpoint/2010/main" val="3440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24"/>
            <a:ext cx="9144000" cy="29249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18780" y="980728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Long-range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</a:t>
            </a:r>
            <a:b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</a:t>
            </a:r>
            <a:b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  <a:b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Collective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dissipation</a:t>
            </a:r>
            <a:endParaRPr lang="de-DE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356992"/>
            <a:ext cx="4277676" cy="32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5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51520" y="1537782"/>
            <a:ext cx="8784976" cy="1822923"/>
            <a:chOff x="251520" y="1537782"/>
            <a:chExt cx="8784976" cy="1822923"/>
          </a:xfrm>
        </p:grpSpPr>
        <p:sp>
          <p:nvSpPr>
            <p:cNvPr id="7" name="Oval 6"/>
            <p:cNvSpPr/>
            <p:nvPr/>
          </p:nvSpPr>
          <p:spPr>
            <a:xfrm>
              <a:off x="251520" y="1537782"/>
              <a:ext cx="8784976" cy="1822923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384584" y="1799319"/>
                  <a:ext cx="2415726" cy="7062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𝑙𝑖𝑔h𝑡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4584" y="1799319"/>
                  <a:ext cx="2415726" cy="70621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884532" y="2411967"/>
                  <a:ext cx="1598194" cy="944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/>
                    <a:t>q</a:t>
                  </a:r>
                  <a:r>
                    <a:rPr lang="en-GB" dirty="0"/>
                    <a:t>…wave vector</a:t>
                  </a:r>
                  <a:br>
                    <a:rPr lang="en-GB" dirty="0"/>
                  </a:br>
                  <a:r>
                    <a:rPr lang="en-GB" dirty="0"/>
                    <a:t>p…polarization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4532" y="2411967"/>
                  <a:ext cx="1598194" cy="944746"/>
                </a:xfrm>
                <a:prstGeom prst="rect">
                  <a:avLst/>
                </a:prstGeom>
                <a:blipFill>
                  <a:blip r:embed="rId4"/>
                  <a:stretch>
                    <a:fillRect l="-3053" t="-3871" r="-3053" b="-258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de-DE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940658"/>
            <a:ext cx="476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Prototypical example: J=0 </a:t>
            </a:r>
            <a:r>
              <a:rPr lang="en-GB" sz="2000" b="1" dirty="0">
                <a:sym typeface="Wingdings" panose="05000000000000000000" pitchFamily="2" charset="2"/>
              </a:rPr>
              <a:t> J=1 transition</a:t>
            </a:r>
            <a:endParaRPr lang="en-GB" sz="20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7380312" y="2008412"/>
            <a:ext cx="1368152" cy="943252"/>
            <a:chOff x="7380312" y="2008412"/>
            <a:chExt cx="1368152" cy="94325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380312" y="2087568"/>
              <a:ext cx="36004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884368" y="2087568"/>
              <a:ext cx="36004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388424" y="2087568"/>
              <a:ext cx="36004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884368" y="2951664"/>
              <a:ext cx="36004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992380" y="2008412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538187" y="911647"/>
            <a:ext cx="363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Lehmberg, Phys. Rev. A </a:t>
            </a:r>
            <a:r>
              <a:rPr lang="en-GB" b="1" dirty="0"/>
              <a:t>2</a:t>
            </a:r>
            <a:r>
              <a:rPr lang="en-GB" dirty="0"/>
              <a:t>, 883 (1970)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99592" y="2047498"/>
            <a:ext cx="36004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520" y="2695570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J=0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831474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J=1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403648" y="2047498"/>
            <a:ext cx="36004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7704" y="2047498"/>
            <a:ext cx="36004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03648" y="2911594"/>
            <a:ext cx="36004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507279" y="2835874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278564" y="166684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m=0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576" y="166684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m=-1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63688" y="167322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m=1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30140" y="2042560"/>
            <a:ext cx="6997737" cy="2109283"/>
            <a:chOff x="530140" y="2042560"/>
            <a:chExt cx="6997737" cy="2109283"/>
          </a:xfrm>
        </p:grpSpPr>
        <p:sp>
          <p:nvSpPr>
            <p:cNvPr id="5" name="Left Brace 4"/>
            <p:cNvSpPr/>
            <p:nvPr/>
          </p:nvSpPr>
          <p:spPr>
            <a:xfrm>
              <a:off x="1278564" y="2042560"/>
              <a:ext cx="125084" cy="869034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29605" y="2338577"/>
                  <a:ext cx="3300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605" y="2338577"/>
                  <a:ext cx="33002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909" r="-1818" b="-1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/>
            <p:cNvGrpSpPr/>
            <p:nvPr/>
          </p:nvGrpSpPr>
          <p:grpSpPr>
            <a:xfrm>
              <a:off x="530140" y="3479671"/>
              <a:ext cx="6997737" cy="672172"/>
              <a:chOff x="530140" y="3479671"/>
              <a:chExt cx="6997737" cy="672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035895" y="3677198"/>
                    <a:ext cx="349198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=0,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〈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5895" y="3677198"/>
                    <a:ext cx="3491982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22" t="-2174" r="-1920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30140" y="3479671"/>
                    <a:ext cx="2289216" cy="6721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𝑎𝑡𝑜𝑚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nary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140" y="3479671"/>
                    <a:ext cx="2289216" cy="67217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TextBox 7"/>
              <p:cNvSpPr txBox="1"/>
              <p:nvPr/>
            </p:nvSpPr>
            <p:spPr>
              <a:xfrm>
                <a:off x="3042193" y="3615702"/>
                <a:ext cx="647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with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251520" y="4221088"/>
            <a:ext cx="4871850" cy="1026877"/>
            <a:chOff x="251520" y="4221088"/>
            <a:chExt cx="4871850" cy="1026877"/>
          </a:xfrm>
        </p:grpSpPr>
        <p:sp>
          <p:nvSpPr>
            <p:cNvPr id="17" name="TextBox 16"/>
            <p:cNvSpPr txBox="1"/>
            <p:nvPr/>
          </p:nvSpPr>
          <p:spPr>
            <a:xfrm>
              <a:off x="251520" y="4221088"/>
              <a:ext cx="3657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Interaction between atoms and light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607874" y="4575986"/>
                  <a:ext cx="2515496" cy="671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GB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874" y="4575986"/>
                  <a:ext cx="2515496" cy="67197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/>
            <p:cNvSpPr txBox="1"/>
            <p:nvPr/>
          </p:nvSpPr>
          <p:spPr>
            <a:xfrm>
              <a:off x="755576" y="4660169"/>
              <a:ext cx="18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u="sng" dirty="0"/>
                <a:t>dipole coupling: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7158" y="5517232"/>
                <a:ext cx="4720331" cy="854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sz="1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1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GB" sz="1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e>
                                    <m:r>
                                      <a:rPr lang="en-GB" sz="1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e>
                                  <m:e>
                                    <m:r>
                                      <a:rPr lang="en-GB" sz="1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1−1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sz="1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e>
                                    <m:r>
                                      <a:rPr lang="en-GB" sz="1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e>
                                    <m:r>
                                      <a:rPr lang="en-GB" sz="1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GB" sz="1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5517232"/>
                <a:ext cx="4720331" cy="8541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292079" y="5477124"/>
            <a:ext cx="3725152" cy="1356848"/>
            <a:chOff x="5292079" y="5477124"/>
            <a:chExt cx="3725152" cy="1356848"/>
          </a:xfrm>
        </p:grpSpPr>
        <p:sp>
          <p:nvSpPr>
            <p:cNvPr id="42" name="Rectangle 41"/>
            <p:cNvSpPr/>
            <p:nvPr/>
          </p:nvSpPr>
          <p:spPr>
            <a:xfrm>
              <a:off x="5292079" y="5477124"/>
              <a:ext cx="3656927" cy="13568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344823" y="5517232"/>
              <a:ext cx="3672408" cy="1176228"/>
              <a:chOff x="5344823" y="5517232"/>
              <a:chExt cx="3672408" cy="11762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762621" y="6021288"/>
                    <a:ext cx="2927853" cy="6721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∝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 (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2621" y="6021288"/>
                    <a:ext cx="2927853" cy="67217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344823" y="5517232"/>
                    <a:ext cx="367240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b="1" dirty="0"/>
                      <a:t>for |00</a:t>
                    </a:r>
                    <a14:m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a14:m>
                    <a:r>
                      <a:rPr lang="en-GB" sz="2000" b="1" dirty="0"/>
                      <a:t> </a:t>
                    </a:r>
                    <a:r>
                      <a:rPr lang="en-GB" sz="2000" b="1" dirty="0">
                        <a:sym typeface="Wingdings" panose="05000000000000000000" pitchFamily="2" charset="2"/>
                      </a:rPr>
                      <a:t> |10</a:t>
                    </a:r>
                    <a14:m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a14:m>
                    <a:r>
                      <a:rPr lang="en-GB" sz="2000" b="1" dirty="0">
                        <a:sym typeface="Wingdings" panose="05000000000000000000" pitchFamily="2" charset="2"/>
                      </a:rPr>
                      <a:t> transition</a:t>
                    </a:r>
                    <a:r>
                      <a:rPr lang="en-GB" sz="2000" b="1" dirty="0"/>
                      <a:t>   </a:t>
                    </a: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4823" y="5517232"/>
                    <a:ext cx="3672408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827" t="-9091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1" name="TextBox 10"/>
          <p:cNvSpPr txBox="1"/>
          <p:nvPr/>
        </p:nvSpPr>
        <p:spPr>
          <a:xfrm>
            <a:off x="438398" y="3192367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single transition</a:t>
            </a:r>
          </a:p>
        </p:txBody>
      </p:sp>
    </p:spTree>
    <p:extLst>
      <p:ext uri="{BB962C8B-B14F-4D97-AF65-F5344CB8AC3E}">
        <p14:creationId xmlns:p14="http://schemas.microsoft.com/office/powerpoint/2010/main" val="39978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23528" y="2702602"/>
            <a:ext cx="2808312" cy="2022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de-DE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97814" y="1434343"/>
            <a:ext cx="1368152" cy="920135"/>
            <a:chOff x="7380312" y="2322602"/>
            <a:chExt cx="1368152" cy="92013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380312" y="2322602"/>
              <a:ext cx="36004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884368" y="2322602"/>
              <a:ext cx="36004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388424" y="2322602"/>
              <a:ext cx="36004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884368" y="3186698"/>
              <a:ext cx="36004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992380" y="3098721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0145" y="3217455"/>
                <a:ext cx="2289216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𝑎𝑡𝑜𝑚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45" y="3217455"/>
                <a:ext cx="2289216" cy="672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5825" y="3946917"/>
                <a:ext cx="2415726" cy="70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𝑙𝑖𝑔h𝑡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25" y="3946917"/>
                <a:ext cx="2415726" cy="706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876256" y="1359778"/>
            <a:ext cx="159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</a:t>
            </a:r>
            <a:r>
              <a:rPr lang="en-GB" dirty="0"/>
              <a:t>…wave vector</a:t>
            </a:r>
            <a:br>
              <a:rPr lang="en-GB" dirty="0"/>
            </a:br>
            <a:r>
              <a:rPr lang="en-GB" dirty="0"/>
              <a:t>p…polarization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1866" y="5002180"/>
            <a:ext cx="7708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…we will find that: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interaction with light mediates dipole-dipole interaction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interaction is not only coherent, but also dissipative (collective decay)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figure of merit for interaction strength and dissipation character: </a:t>
            </a:r>
            <a:br>
              <a:rPr lang="en-GB" sz="2000" dirty="0"/>
            </a:br>
            <a:r>
              <a:rPr lang="en-GB" sz="2000" dirty="0"/>
              <a:t>		(transition wavelength)/(interatomic distance)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38187" y="911647"/>
            <a:ext cx="363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Lehmberg, Phys. Rev. A </a:t>
            </a:r>
            <a:r>
              <a:rPr lang="en-GB" b="1" dirty="0"/>
              <a:t>2</a:t>
            </a:r>
            <a:r>
              <a:rPr lang="en-GB" dirty="0"/>
              <a:t>, 883 (1970)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1520" y="1055904"/>
            <a:ext cx="2113615" cy="1428837"/>
            <a:chOff x="251520" y="1901877"/>
            <a:chExt cx="2113615" cy="142883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99592" y="2282532"/>
              <a:ext cx="36004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251520" y="2930604"/>
              <a:ext cx="524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J=0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20" y="2066508"/>
              <a:ext cx="524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J=1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403648" y="2282532"/>
              <a:ext cx="36004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07704" y="2282532"/>
              <a:ext cx="36004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03648" y="3146628"/>
              <a:ext cx="36004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1511660" y="2210524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8564" y="1901877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m=0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5576" y="1901877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m=-1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63688" y="1908262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m=1</a:t>
              </a:r>
            </a:p>
          </p:txBody>
        </p:sp>
        <p:sp>
          <p:nvSpPr>
            <p:cNvPr id="5" name="Left Brace 4"/>
            <p:cNvSpPr/>
            <p:nvPr/>
          </p:nvSpPr>
          <p:spPr>
            <a:xfrm>
              <a:off x="1278564" y="2277594"/>
              <a:ext cx="125084" cy="869034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29605" y="2573611"/>
                  <a:ext cx="3300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605" y="2573611"/>
                  <a:ext cx="33002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0909" r="-1818" b="-108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3563887" y="2708921"/>
            <a:ext cx="5407462" cy="2016224"/>
            <a:chOff x="3563887" y="2708921"/>
            <a:chExt cx="5407462" cy="2016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761910" y="2788470"/>
                  <a:ext cx="5209439" cy="7062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ℏ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</m:sSubSup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  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910" y="2788470"/>
                  <a:ext cx="5209439" cy="70621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267617" y="3588318"/>
                  <a:ext cx="2310954" cy="8183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den>
                            </m:f>
                          </m:e>
                        </m:ra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617" y="3588318"/>
                  <a:ext cx="2310954" cy="81836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3995936" y="3847959"/>
              <a:ext cx="2064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coupling constant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63887" y="2708921"/>
              <a:ext cx="5407461" cy="2016224"/>
            </a:xfrm>
            <a:prstGeom prst="rect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6346" y="2812866"/>
            <a:ext cx="167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free dynamics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410670" y="2852936"/>
            <a:ext cx="2473698" cy="817687"/>
            <a:chOff x="5410670" y="2852936"/>
            <a:chExt cx="2473698" cy="817687"/>
          </a:xfrm>
        </p:grpSpPr>
        <p:sp>
          <p:nvSpPr>
            <p:cNvPr id="29" name="Rectangle 28"/>
            <p:cNvSpPr/>
            <p:nvPr/>
          </p:nvSpPr>
          <p:spPr>
            <a:xfrm>
              <a:off x="5436096" y="2852936"/>
              <a:ext cx="2448272" cy="432048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10670" y="3301291"/>
              <a:ext cx="1527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~ electric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110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de-DE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96" y="940658"/>
            <a:ext cx="606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Goal: </a:t>
            </a:r>
            <a:r>
              <a:rPr lang="en-GB" sz="2000" dirty="0"/>
              <a:t>obtain effective equation of motion for atoms only</a:t>
            </a:r>
            <a:endParaRPr lang="en-GB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495" y="1484784"/>
            <a:ext cx="208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Strategy outline: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2034501" y="1484784"/>
            <a:ext cx="6137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formally solve Heisenberg equation of motion of radiation field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3821" y="1969986"/>
                <a:ext cx="5631093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21" y="1969986"/>
                <a:ext cx="5631093" cy="672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38338" y="2736017"/>
                <a:ext cx="7211974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nary>
                            <m:nary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338" y="2736017"/>
                <a:ext cx="7211974" cy="694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5539" y="3502749"/>
                <a:ext cx="52440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Approximately free evolution of the atomic operators:</a:t>
                </a:r>
                <a:br>
                  <a:rPr lang="en-GB" dirty="0"/>
                </a:br>
                <a:r>
                  <a:rPr lang="en-GB" dirty="0"/>
                  <a:t>(also assume small sample/no retardation: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39" y="3502749"/>
                <a:ext cx="5244064" cy="646331"/>
              </a:xfrm>
              <a:prstGeom prst="rect">
                <a:avLst/>
              </a:prstGeom>
              <a:blipFill>
                <a:blip r:embed="rId5"/>
                <a:stretch>
                  <a:fillRect l="-929" t="-5660" r="-232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99800" y="3645024"/>
                <a:ext cx="2396104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800" y="3645024"/>
                <a:ext cx="2396104" cy="295594"/>
              </a:xfrm>
              <a:prstGeom prst="rect">
                <a:avLst/>
              </a:prstGeom>
              <a:blipFill>
                <a:blip r:embed="rId6"/>
                <a:stretch>
                  <a:fillRect l="-1527" t="-4167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39752" y="4207489"/>
                <a:ext cx="4151073" cy="715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𝜋𝛿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207489"/>
                <a:ext cx="4151073" cy="7152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86476" y="4368751"/>
            <a:ext cx="15619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then using</a:t>
            </a:r>
            <a:br>
              <a:rPr lang="en-GB" dirty="0"/>
            </a:br>
            <a:r>
              <a:rPr lang="en-GB" sz="1200" dirty="0"/>
              <a:t>(</a:t>
            </a:r>
            <a:r>
              <a:rPr lang="en-GB" sz="1200" dirty="0" err="1"/>
              <a:t>Heitler</a:t>
            </a:r>
            <a:r>
              <a:rPr lang="en-GB" sz="1200" dirty="0"/>
              <a:t> zeta-function)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32040" y="4207489"/>
            <a:ext cx="1921116" cy="911839"/>
            <a:chOff x="4932040" y="4207489"/>
            <a:chExt cx="1921116" cy="911839"/>
          </a:xfrm>
        </p:grpSpPr>
        <p:sp>
          <p:nvSpPr>
            <p:cNvPr id="14" name="Rectangle 13"/>
            <p:cNvSpPr/>
            <p:nvPr/>
          </p:nvSpPr>
          <p:spPr>
            <a:xfrm>
              <a:off x="4932040" y="4207489"/>
              <a:ext cx="694689" cy="715260"/>
            </a:xfrm>
            <a:prstGeom prst="rect">
              <a:avLst/>
            </a:prstGeom>
            <a:solidFill>
              <a:srgbClr val="C000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99800" y="4749996"/>
              <a:ext cx="1253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dissipation’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6431" y="5140939"/>
            <a:ext cx="8106009" cy="1672437"/>
            <a:chOff x="426431" y="5140939"/>
            <a:chExt cx="8106009" cy="1672437"/>
          </a:xfrm>
        </p:grpSpPr>
        <p:sp>
          <p:nvSpPr>
            <p:cNvPr id="18" name="Rectangle 17"/>
            <p:cNvSpPr/>
            <p:nvPr/>
          </p:nvSpPr>
          <p:spPr>
            <a:xfrm>
              <a:off x="426431" y="5140939"/>
              <a:ext cx="8106009" cy="16724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59077" y="5207940"/>
                  <a:ext cx="7791235" cy="672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77" y="5207940"/>
                  <a:ext cx="7791235" cy="67217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1166758" y="5949280"/>
              <a:ext cx="58332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ym typeface="Wingdings" panose="05000000000000000000" pitchFamily="2" charset="2"/>
                </a:rPr>
                <a:t> </a:t>
              </a:r>
              <a:r>
                <a:rPr lang="en-GB" sz="2000" dirty="0"/>
                <a:t>relation between electromagnetic field and atomic </a:t>
              </a:r>
              <a:br>
                <a:rPr lang="en-GB" sz="2000" dirty="0"/>
              </a:br>
              <a:r>
                <a:rPr lang="en-GB" sz="2000" dirty="0"/>
                <a:t>     operators that is </a:t>
              </a:r>
              <a:r>
                <a:rPr lang="en-GB" sz="2000" b="1" dirty="0">
                  <a:solidFill>
                    <a:srgbClr val="FF0000"/>
                  </a:solidFill>
                </a:rPr>
                <a:t>local in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7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  <p:bldP spid="11" grpId="0"/>
      <p:bldP spid="8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075746" y="1393496"/>
            <a:ext cx="1008112" cy="5636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640997" y="1024164"/>
            <a:ext cx="224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Coherent dynamics</a:t>
            </a:r>
          </a:p>
        </p:txBody>
      </p:sp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vs.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dissipation</a:t>
            </a:r>
            <a:endParaRPr lang="de-DE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496" y="940658"/>
                <a:ext cx="51943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/>
                  <a:t>Equation of motion for atomic density matrix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40658"/>
                <a:ext cx="5194371" cy="400110"/>
              </a:xfrm>
              <a:prstGeom prst="rect">
                <a:avLst/>
              </a:prstGeom>
              <a:blipFill>
                <a:blip r:embed="rId3"/>
                <a:stretch>
                  <a:fillRect l="-1291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33956" y="1393496"/>
                <a:ext cx="2196883" cy="516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956" y="1393496"/>
                <a:ext cx="2196883" cy="516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43613" y="1459803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Lindblad</a:t>
            </a:r>
            <a:r>
              <a:rPr lang="en-GB" sz="2000" dirty="0"/>
              <a:t> master equation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99792" y="2273469"/>
            <a:ext cx="4265726" cy="2016224"/>
            <a:chOff x="4698762" y="2492896"/>
            <a:chExt cx="4265726" cy="2016224"/>
          </a:xfrm>
        </p:grpSpPr>
        <p:grpSp>
          <p:nvGrpSpPr>
            <p:cNvPr id="18" name="Group 17"/>
            <p:cNvGrpSpPr/>
            <p:nvPr/>
          </p:nvGrpSpPr>
          <p:grpSpPr>
            <a:xfrm>
              <a:off x="6052864" y="2492896"/>
              <a:ext cx="2911624" cy="2016224"/>
              <a:chOff x="6156176" y="2852936"/>
              <a:chExt cx="2911624" cy="201622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156176" y="2852936"/>
                <a:ext cx="2911624" cy="201622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Line 7"/>
              <p:cNvSpPr>
                <a:spLocks noChangeAspect="1" noChangeShapeType="1"/>
              </p:cNvSpPr>
              <p:nvPr/>
            </p:nvSpPr>
            <p:spPr bwMode="auto">
              <a:xfrm>
                <a:off x="6300192" y="4610446"/>
                <a:ext cx="746181" cy="15286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 sz="2200">
                  <a:latin typeface="+mn-lt"/>
                </a:endParaRPr>
              </a:p>
            </p:txBody>
          </p:sp>
          <p:sp>
            <p:nvSpPr>
              <p:cNvPr id="22" name="Line 7"/>
              <p:cNvSpPr>
                <a:spLocks noChangeAspect="1" noChangeShapeType="1"/>
              </p:cNvSpPr>
              <p:nvPr/>
            </p:nvSpPr>
            <p:spPr bwMode="auto">
              <a:xfrm>
                <a:off x="6301858" y="3814115"/>
                <a:ext cx="742235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 sz="2200">
                  <a:latin typeface="+mn-lt"/>
                </a:endParaRPr>
              </a:p>
            </p:txBody>
          </p:sp>
          <p:sp>
            <p:nvSpPr>
              <p:cNvPr id="23" name="Line 7"/>
              <p:cNvSpPr>
                <a:spLocks noChangeAspect="1" noChangeShapeType="1"/>
              </p:cNvSpPr>
              <p:nvPr/>
            </p:nvSpPr>
            <p:spPr bwMode="auto">
              <a:xfrm>
                <a:off x="7990032" y="4620064"/>
                <a:ext cx="746181" cy="15286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 sz="2200">
                  <a:latin typeface="+mn-lt"/>
                </a:endParaRPr>
              </a:p>
            </p:txBody>
          </p:sp>
          <p:sp>
            <p:nvSpPr>
              <p:cNvPr id="24" name="Line 7"/>
              <p:cNvSpPr>
                <a:spLocks noChangeAspect="1" noChangeShapeType="1"/>
              </p:cNvSpPr>
              <p:nvPr/>
            </p:nvSpPr>
            <p:spPr bwMode="auto">
              <a:xfrm>
                <a:off x="7991699" y="3823734"/>
                <a:ext cx="742235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 sz="2200">
                  <a:latin typeface="+mn-lt"/>
                </a:endParaRPr>
              </a:p>
            </p:txBody>
          </p:sp>
          <p:sp>
            <p:nvSpPr>
              <p:cNvPr id="25" name="Arc 24"/>
              <p:cNvSpPr>
                <a:spLocks noChangeAspect="1"/>
              </p:cNvSpPr>
              <p:nvPr/>
            </p:nvSpPr>
            <p:spPr>
              <a:xfrm flipH="1">
                <a:off x="7821780" y="3861048"/>
                <a:ext cx="362930" cy="64481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38100">
                <a:solidFill>
                  <a:srgbClr val="7030A0"/>
                </a:solidFill>
                <a:headEnd type="stealth" w="med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8255129" y="3714292"/>
                <a:ext cx="227775" cy="214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554583" y="4510944"/>
                <a:ext cx="227775" cy="214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Arc 27"/>
              <p:cNvSpPr>
                <a:spLocks noChangeAspect="1"/>
              </p:cNvSpPr>
              <p:nvPr/>
            </p:nvSpPr>
            <p:spPr>
              <a:xfrm flipV="1">
                <a:off x="6861092" y="3861048"/>
                <a:ext cx="362930" cy="64481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38100">
                <a:solidFill>
                  <a:srgbClr val="7030A0"/>
                </a:solidFill>
                <a:headEnd type="stealth" w="med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56176" y="2956882"/>
                <a:ext cx="26719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 “Flip-Flop” interaction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313505" y="3952624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i="1" dirty="0" err="1"/>
                  <a:t>V</a:t>
                </a:r>
                <a:r>
                  <a:rPr lang="en-GB" sz="2400" i="1" baseline="-25000" dirty="0" err="1"/>
                  <a:t>kl</a:t>
                </a:r>
                <a:endParaRPr lang="en-GB" sz="2400" i="1" baseline="-25000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698762" y="2796897"/>
              <a:ext cx="1025366" cy="557355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695" y="2099340"/>
            <a:ext cx="3562876" cy="1643149"/>
            <a:chOff x="89695" y="2099340"/>
            <a:chExt cx="3562876" cy="1643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8989" y="2554187"/>
                  <a:ext cx="3483582" cy="672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+ℏ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𝑘𝑙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89" y="2554187"/>
                  <a:ext cx="3483582" cy="6721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89695" y="2099340"/>
              <a:ext cx="14950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Hamiltonian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1560" y="3373157"/>
              <a:ext cx="2951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…only resonant contributions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08519" y="4409502"/>
            <a:ext cx="8530214" cy="2475882"/>
            <a:chOff x="-108519" y="4409502"/>
            <a:chExt cx="8530214" cy="2475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197910" y="5018344"/>
                  <a:ext cx="4223785" cy="6163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910" y="5018344"/>
                  <a:ext cx="4223785" cy="616387"/>
                </a:xfrm>
                <a:prstGeom prst="rect">
                  <a:avLst/>
                </a:prstGeom>
                <a:blipFill>
                  <a:blip r:embed="rId6"/>
                  <a:stretch>
                    <a:fillRect b="-9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00963" y="6043533"/>
                  <a:ext cx="1225657" cy="5260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0963" y="6043533"/>
                  <a:ext cx="1225657" cy="5260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1598388" y="6442519"/>
              <a:ext cx="807692" cy="4428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ysClr val="windowText" lastClr="000000"/>
                  </a:solidFill>
                </a:rPr>
                <a:t>r</a:t>
              </a:r>
              <a:r>
                <a:rPr lang="en-GB" sz="2000" baseline="-25000" dirty="0">
                  <a:solidFill>
                    <a:sysClr val="windowText" lastClr="000000"/>
                  </a:solidFill>
                </a:rPr>
                <a:t>12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/</a:t>
              </a:r>
              <a:r>
                <a:rPr lang="en-GB" sz="2000" dirty="0">
                  <a:solidFill>
                    <a:sysClr val="windowText" lastClr="000000"/>
                  </a:solidFill>
                  <a:latin typeface="Symbol" pitchFamily="18" charset="2"/>
                </a:rPr>
                <a:t>l</a:t>
              </a: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80" y="4409502"/>
              <a:ext cx="3429000" cy="218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 rot="16200000">
              <a:off x="-329895" y="5239720"/>
              <a:ext cx="885617" cy="4428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ysClr val="windowText" lastClr="000000"/>
                  </a:solidFill>
                </a:rPr>
                <a:t>V</a:t>
              </a:r>
              <a:r>
                <a:rPr lang="en-GB" sz="2000" baseline="-25000" dirty="0">
                  <a:solidFill>
                    <a:sysClr val="windowText" lastClr="000000"/>
                  </a:solidFill>
                </a:rPr>
                <a:t>12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/</a:t>
              </a:r>
              <a:r>
                <a:rPr lang="en-GB" sz="2000" dirty="0">
                  <a:solidFill>
                    <a:sysClr val="windowText" lastClr="000000"/>
                  </a:solidFill>
                  <a:latin typeface="Symbol" pitchFamily="18" charset="2"/>
                </a:rPr>
                <a:t>G</a:t>
              </a:r>
              <a:r>
                <a:rPr lang="en-GB" sz="2000" baseline="-25000" dirty="0">
                  <a:solidFill>
                    <a:sysClr val="windowText" lastClr="000000"/>
                  </a:solidFill>
                  <a:latin typeface="Symbol" pitchFamily="18" charset="2"/>
                </a:rPr>
                <a:t>0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73141" y="4660707"/>
              <a:ext cx="1113772" cy="794134"/>
              <a:chOff x="973141" y="4660707"/>
              <a:chExt cx="1113772" cy="794134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H="1">
                <a:off x="973141" y="5083717"/>
                <a:ext cx="459907" cy="371124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1333181" y="4660707"/>
                <a:ext cx="7537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1/r</a:t>
                </a:r>
                <a:r>
                  <a:rPr lang="en-GB" sz="2800" baseline="30000" dirty="0"/>
                  <a:t>3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784555" y="4456060"/>
              <a:ext cx="22978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Interaction strength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100339" y="5931494"/>
              <a:ext cx="3568005" cy="750121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64074" y="5931494"/>
              <a:ext cx="14460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reduced </a:t>
              </a:r>
              <a:br>
                <a:rPr lang="en-GB" sz="2000" dirty="0"/>
              </a:br>
              <a:r>
                <a:rPr lang="en-GB" sz="2000" dirty="0"/>
                <a:t>distance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749323" y="4396654"/>
            <a:ext cx="2337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y</a:t>
            </a:r>
            <a:r>
              <a:rPr lang="en-GB" baseline="-25000" dirty="0" err="1"/>
              <a:t>k</a:t>
            </a:r>
            <a:r>
              <a:rPr lang="en-GB" dirty="0"/>
              <a:t>(x) = spherical Bessel</a:t>
            </a:r>
            <a:br>
              <a:rPr lang="en-GB" dirty="0"/>
            </a:br>
            <a:r>
              <a:rPr lang="en-GB" dirty="0"/>
              <a:t>function of 2</a:t>
            </a:r>
            <a:r>
              <a:rPr lang="en-GB" baseline="30000" dirty="0"/>
              <a:t>nd</a:t>
            </a:r>
            <a:r>
              <a:rPr lang="en-GB" dirty="0"/>
              <a:t> kind</a:t>
            </a:r>
          </a:p>
        </p:txBody>
      </p:sp>
    </p:spTree>
    <p:extLst>
      <p:ext uri="{BB962C8B-B14F-4D97-AF65-F5344CB8AC3E}">
        <p14:creationId xmlns:p14="http://schemas.microsoft.com/office/powerpoint/2010/main" val="156532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2" grpId="0"/>
      <p:bldP spid="5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vs.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dissipation</a:t>
            </a:r>
            <a:endParaRPr lang="de-DE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6207" y="3738430"/>
                <a:ext cx="3681777" cy="689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kl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07" y="3738430"/>
                <a:ext cx="3681777" cy="6896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8842" y="2289283"/>
            <a:ext cx="125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/>
              <a:t>Dissipator</a:t>
            </a:r>
            <a:endParaRPr lang="en-GB" sz="20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6339833" y="2399719"/>
            <a:ext cx="2439023" cy="1830288"/>
            <a:chOff x="6669480" y="2606824"/>
            <a:chExt cx="2439023" cy="1830288"/>
          </a:xfrm>
        </p:grpSpPr>
        <p:sp>
          <p:nvSpPr>
            <p:cNvPr id="40" name="Rectangle 39"/>
            <p:cNvSpPr/>
            <p:nvPr/>
          </p:nvSpPr>
          <p:spPr>
            <a:xfrm>
              <a:off x="6669480" y="2606824"/>
              <a:ext cx="2439023" cy="18302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71058" y="2668850"/>
              <a:ext cx="1981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Photon emission</a:t>
              </a:r>
            </a:p>
          </p:txBody>
        </p:sp>
        <p:sp>
          <p:nvSpPr>
            <p:cNvPr id="42" name="Line 7"/>
            <p:cNvSpPr>
              <a:spLocks noChangeAspect="1" noChangeShapeType="1"/>
            </p:cNvSpPr>
            <p:nvPr/>
          </p:nvSpPr>
          <p:spPr bwMode="auto">
            <a:xfrm>
              <a:off x="6858000" y="3982827"/>
              <a:ext cx="746181" cy="15286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GB" sz="2200">
                <a:latin typeface="+mn-lt"/>
              </a:endParaRPr>
            </a:p>
          </p:txBody>
        </p:sp>
        <p:sp>
          <p:nvSpPr>
            <p:cNvPr id="43" name="Line 7"/>
            <p:cNvSpPr>
              <a:spLocks noChangeAspect="1" noChangeShapeType="1"/>
            </p:cNvSpPr>
            <p:nvPr/>
          </p:nvSpPr>
          <p:spPr bwMode="auto">
            <a:xfrm>
              <a:off x="6859666" y="3376423"/>
              <a:ext cx="74223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GB" sz="2200">
                <a:latin typeface="+mn-lt"/>
              </a:endParaRPr>
            </a:p>
          </p:txBody>
        </p:sp>
        <p:sp>
          <p:nvSpPr>
            <p:cNvPr id="44" name="Line 7"/>
            <p:cNvSpPr>
              <a:spLocks noChangeAspect="1" noChangeShapeType="1"/>
            </p:cNvSpPr>
            <p:nvPr/>
          </p:nvSpPr>
          <p:spPr bwMode="auto">
            <a:xfrm>
              <a:off x="8066232" y="3992445"/>
              <a:ext cx="746181" cy="15286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GB" sz="2200">
                <a:latin typeface="+mn-lt"/>
              </a:endParaRPr>
            </a:p>
          </p:txBody>
        </p:sp>
        <p:sp>
          <p:nvSpPr>
            <p:cNvPr id="45" name="Line 7"/>
            <p:cNvSpPr>
              <a:spLocks noChangeAspect="1" noChangeShapeType="1"/>
            </p:cNvSpPr>
            <p:nvPr/>
          </p:nvSpPr>
          <p:spPr bwMode="auto">
            <a:xfrm>
              <a:off x="8067899" y="3386042"/>
              <a:ext cx="74223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GB" sz="2200">
                <a:latin typeface="+mn-lt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8331329" y="3276600"/>
              <a:ext cx="227775" cy="214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7132629" y="3276600"/>
              <a:ext cx="227775" cy="214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8445217" y="3383796"/>
              <a:ext cx="393983" cy="27572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7239000" y="3383796"/>
              <a:ext cx="393983" cy="27572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148064" y="1058116"/>
            <a:ext cx="2243371" cy="873332"/>
            <a:chOff x="5148064" y="1058116"/>
            <a:chExt cx="2243371" cy="873332"/>
          </a:xfrm>
        </p:grpSpPr>
        <p:sp>
          <p:nvSpPr>
            <p:cNvPr id="30" name="Rectangle 29"/>
            <p:cNvSpPr/>
            <p:nvPr/>
          </p:nvSpPr>
          <p:spPr>
            <a:xfrm>
              <a:off x="5724128" y="1427448"/>
              <a:ext cx="649453" cy="50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8064" y="1058116"/>
              <a:ext cx="2243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5"/>
                  </a:solidFill>
                </a:rPr>
                <a:t>Dissipative dynamics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5496" y="940658"/>
            <a:ext cx="2239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Equation of 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30210" y="1393496"/>
                <a:ext cx="2196883" cy="516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210" y="1393496"/>
                <a:ext cx="2196883" cy="5166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143613" y="1459803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Lindblad</a:t>
            </a:r>
            <a:r>
              <a:rPr lang="en-GB" sz="2000" dirty="0"/>
              <a:t> master equation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3308" y="2784232"/>
            <a:ext cx="4267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- coupling to mode continuum leads to </a:t>
            </a:r>
            <a:br>
              <a:rPr lang="en-GB" sz="2000" dirty="0"/>
            </a:br>
            <a:r>
              <a:rPr lang="en-GB" sz="2000" dirty="0"/>
              <a:t>  irreversible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8963" y="5218343"/>
                <a:ext cx="270150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GB" sz="20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GB" sz="2000" dirty="0"/>
                  <a:t> atoms </a:t>
                </a:r>
                <a:br>
                  <a:rPr lang="en-GB" sz="2000" dirty="0"/>
                </a:br>
                <a:r>
                  <a:rPr lang="en-GB" sz="2000" dirty="0"/>
                  <a:t>decay at rate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/>
                    </m:sSub>
                  </m:oMath>
                </a14:m>
                <a:endParaRPr lang="en-GB" sz="2000" b="0" dirty="0"/>
              </a:p>
              <a:p>
                <a:pPr marL="342900" indent="-342900">
                  <a:buFontTx/>
                  <a:buChar char="-"/>
                </a:pPr>
                <a:r>
                  <a:rPr lang="en-GB" sz="20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000" dirty="0"/>
                  <a:t> decay</a:t>
                </a:r>
                <a:br>
                  <a:rPr lang="en-GB" sz="2000" dirty="0"/>
                </a:br>
                <a:r>
                  <a:rPr lang="en-GB" sz="2000" dirty="0"/>
                  <a:t>becomes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collective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963" y="5218343"/>
                <a:ext cx="2701509" cy="1323439"/>
              </a:xfrm>
              <a:prstGeom prst="rect">
                <a:avLst/>
              </a:prstGeom>
              <a:blipFill>
                <a:blip r:embed="rId7"/>
                <a:stretch>
                  <a:fillRect l="-2483" t="-3226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94839" y="4633332"/>
            <a:ext cx="5554015" cy="2159041"/>
            <a:chOff x="494839" y="4633332"/>
            <a:chExt cx="5554015" cy="2159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70219" y="5218343"/>
                  <a:ext cx="4619021" cy="6163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Γ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𝑘𝑙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𝑘𝑙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𝑘𝑙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𝑘𝑙</m:t>
                                    </m:r>
                                  </m:sub>
                                </m:sSub>
                              </m:e>
                            </m:d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𝑘𝑙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19" y="5218343"/>
                  <a:ext cx="4619021" cy="616387"/>
                </a:xfrm>
                <a:prstGeom prst="rect">
                  <a:avLst/>
                </a:prstGeom>
                <a:blipFill>
                  <a:blip r:embed="rId8"/>
                  <a:stretch>
                    <a:fillRect b="-9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259632" y="6192669"/>
                  <a:ext cx="1374094" cy="5260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6192669"/>
                  <a:ext cx="1374094" cy="5260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494839" y="4633332"/>
              <a:ext cx="13087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/>
                <a:t>Decay rate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1698" y="6255635"/>
              <a:ext cx="647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with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11676" y="6146042"/>
              <a:ext cx="23371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j</a:t>
              </a:r>
              <a:r>
                <a:rPr lang="en-GB" baseline="-25000" dirty="0" err="1"/>
                <a:t>k</a:t>
              </a:r>
              <a:r>
                <a:rPr lang="en-GB" dirty="0"/>
                <a:t>(x) = spherical Bessel</a:t>
              </a:r>
              <a:br>
                <a:rPr lang="en-GB" dirty="0"/>
              </a:br>
              <a:r>
                <a:rPr lang="en-GB" dirty="0"/>
                <a:t>function of 1</a:t>
              </a:r>
              <a:r>
                <a:rPr lang="en-GB" baseline="30000" dirty="0"/>
                <a:t>st</a:t>
              </a:r>
              <a:r>
                <a:rPr lang="en-GB" dirty="0"/>
                <a:t> kind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14478" y="6237312"/>
              <a:ext cx="577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4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and sub-radiance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908720"/>
            <a:ext cx="1896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Collective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1577" y="2106496"/>
                <a:ext cx="3896131" cy="710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=1,2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kl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7" y="2106496"/>
                <a:ext cx="3896131" cy="710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69546" y="1466450"/>
            <a:ext cx="2434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- </a:t>
            </a:r>
            <a:r>
              <a:rPr lang="en-GB" sz="2000" u="sng" dirty="0"/>
              <a:t>Example: </a:t>
            </a:r>
            <a:r>
              <a:rPr lang="en-GB" sz="2000" dirty="0"/>
              <a:t>two atoms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108" y="4342131"/>
            <a:ext cx="4161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- </a:t>
            </a:r>
            <a:r>
              <a:rPr lang="en-GB" sz="2000" dirty="0" err="1"/>
              <a:t>dissipator</a:t>
            </a:r>
            <a:r>
              <a:rPr lang="en-GB" sz="2000" dirty="0"/>
              <a:t> is brought into diagonal </a:t>
            </a:r>
            <a:br>
              <a:rPr lang="en-GB" sz="2000" dirty="0"/>
            </a:br>
            <a:r>
              <a:rPr lang="en-GB" sz="2000"/>
              <a:t>  form by </a:t>
            </a:r>
            <a:r>
              <a:rPr lang="en-GB" sz="2000" dirty="0"/>
              <a:t>introducing collective modes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7180" y="5412687"/>
                <a:ext cx="3929024" cy="710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=1,2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80" y="5412687"/>
                <a:ext cx="3929024" cy="7109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932040" y="4218413"/>
            <a:ext cx="3805525" cy="2591461"/>
            <a:chOff x="4932040" y="4218413"/>
            <a:chExt cx="3805525" cy="25914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175767" y="4418127"/>
                  <a:ext cx="1378261" cy="5794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5767" y="4418127"/>
                  <a:ext cx="1378261" cy="5794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004570" y="4406347"/>
                  <a:ext cx="1383584" cy="5794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570" y="4406347"/>
                  <a:ext cx="1383584" cy="5794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248374" y="5491138"/>
                  <a:ext cx="10131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=2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8374" y="5491138"/>
                  <a:ext cx="1013162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5422" b="-2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344375" y="5512806"/>
                  <a:ext cx="7039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4375" y="5512806"/>
                  <a:ext cx="703974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7826" r="-7826" b="-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5034573" y="5963535"/>
              <a:ext cx="1534779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2000" dirty="0" err="1"/>
                <a:t>Superradiant</a:t>
              </a:r>
              <a:br>
                <a:rPr lang="en-GB" sz="2000" dirty="0"/>
              </a:br>
              <a:r>
                <a:rPr lang="en-GB" sz="2000" dirty="0"/>
                <a:t>mode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26035" y="5962867"/>
              <a:ext cx="1316771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2000" dirty="0" err="1"/>
                <a:t>Subradiant</a:t>
              </a:r>
              <a:br>
                <a:rPr lang="en-GB" sz="2000" dirty="0"/>
              </a:br>
              <a:r>
                <a:rPr lang="en-GB" sz="2000" dirty="0"/>
                <a:t>modes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32040" y="4221088"/>
              <a:ext cx="1757518" cy="2588786"/>
            </a:xfrm>
            <a:prstGeom prst="rect">
              <a:avLst/>
            </a:pr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80047" y="4218413"/>
              <a:ext cx="1757518" cy="2588786"/>
            </a:xfrm>
            <a:prstGeom prst="rect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9544" y="1444678"/>
            <a:ext cx="8035223" cy="2552218"/>
            <a:chOff x="569544" y="1444678"/>
            <a:chExt cx="8035223" cy="2552218"/>
          </a:xfrm>
        </p:grpSpPr>
        <p:sp>
          <p:nvSpPr>
            <p:cNvPr id="10" name="Rectangle 9"/>
            <p:cNvSpPr/>
            <p:nvPr/>
          </p:nvSpPr>
          <p:spPr>
            <a:xfrm>
              <a:off x="6660232" y="3554031"/>
              <a:ext cx="807692" cy="4428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ysClr val="windowText" lastClr="000000"/>
                  </a:solidFill>
                </a:rPr>
                <a:t>r</a:t>
              </a:r>
              <a:r>
                <a:rPr lang="en-GB" sz="2000" baseline="-25000" dirty="0">
                  <a:solidFill>
                    <a:sysClr val="windowText" lastClr="000000"/>
                  </a:solidFill>
                </a:rPr>
                <a:t>12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/</a:t>
              </a:r>
              <a:r>
                <a:rPr lang="en-GB" sz="2000" dirty="0">
                  <a:solidFill>
                    <a:sysClr val="windowText" lastClr="00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280863" y="2265865"/>
              <a:ext cx="1056350" cy="4428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ysClr val="windowText" lastClr="000000"/>
                  </a:solidFill>
                </a:rPr>
                <a:t>V</a:t>
              </a:r>
              <a:r>
                <a:rPr lang="en-GB" sz="2000" baseline="-25000" dirty="0">
                  <a:solidFill>
                    <a:sysClr val="windowText" lastClr="000000"/>
                  </a:solidFill>
                </a:rPr>
                <a:t>12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/</a:t>
              </a:r>
              <a:r>
                <a:rPr lang="en-GB" sz="2000" dirty="0">
                  <a:solidFill>
                    <a:sysClr val="windowText" lastClr="000000"/>
                  </a:solidFill>
                  <a:latin typeface="Symbol" pitchFamily="18" charset="2"/>
                </a:rPr>
                <a:t>G</a:t>
              </a:r>
              <a:endParaRPr lang="en-GB" sz="2000" baseline="-25000" dirty="0">
                <a:solidFill>
                  <a:sysClr val="windowText" lastClr="000000"/>
                </a:solidFill>
                <a:latin typeface="Symbol" pitchFamily="18" charset="2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175767" y="1444678"/>
              <a:ext cx="3429000" cy="2181225"/>
              <a:chOff x="134888" y="2996952"/>
              <a:chExt cx="3429000" cy="2181225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888" y="2996952"/>
                <a:ext cx="3429000" cy="2181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386719" y="3511397"/>
                <a:ext cx="807692" cy="4428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GB" sz="2000" baseline="-25000" dirty="0">
                    <a:solidFill>
                      <a:srgbClr val="FF0000"/>
                    </a:solidFill>
                  </a:rPr>
                  <a:t>12</a:t>
                </a:r>
                <a:r>
                  <a:rPr lang="en-GB" sz="2000" dirty="0">
                    <a:solidFill>
                      <a:srgbClr val="FF0000"/>
                    </a:solidFill>
                  </a:rPr>
                  <a:t>/</a:t>
                </a:r>
                <a:r>
                  <a:rPr lang="en-GB" sz="2000" dirty="0">
                    <a:solidFill>
                      <a:srgbClr val="FF0000"/>
                    </a:solidFill>
                    <a:latin typeface="Symbol" pitchFamily="18" charset="2"/>
                  </a:rPr>
                  <a:t>G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>
                <a:off x="939180" y="3732829"/>
                <a:ext cx="447539" cy="35473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5835786" y="1558394"/>
              <a:ext cx="1224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interaction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69544" y="2989844"/>
                  <a:ext cx="26972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/>
                    <a:t>- extreme case: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44" y="2989844"/>
                  <a:ext cx="2697213" cy="400110"/>
                </a:xfrm>
                <a:prstGeom prst="rect">
                  <a:avLst/>
                </a:prstGeom>
                <a:blipFill>
                  <a:blip r:embed="rId15"/>
                  <a:stretch>
                    <a:fillRect l="-2257"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773703" y="3590863"/>
            <a:ext cx="3511679" cy="460126"/>
            <a:chOff x="773703" y="3590863"/>
            <a:chExt cx="3511679" cy="460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785933" y="3590863"/>
                  <a:ext cx="1499449" cy="4601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𝚪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/>
                        </m:sSub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933" y="3590863"/>
                  <a:ext cx="1499449" cy="460126"/>
                </a:xfrm>
                <a:prstGeom prst="rect">
                  <a:avLst/>
                </a:prstGeom>
                <a:blipFill>
                  <a:blip r:embed="rId16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773703" y="3624674"/>
              <a:ext cx="1915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Coefficient matrix: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8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atic.bbci.co.uk/weather/0.5.334/images/summary-map/infograph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10" y="1105033"/>
            <a:ext cx="3587810" cy="56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hteck 48"/>
          <p:cNvSpPr/>
          <p:nvPr/>
        </p:nvSpPr>
        <p:spPr>
          <a:xfrm>
            <a:off x="0" y="24"/>
            <a:ext cx="9144000" cy="92867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89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Nottingham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07504" y="908720"/>
            <a:ext cx="3081421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 err="1"/>
              <a:t>Postdocs</a:t>
            </a:r>
            <a:endParaRPr lang="de-DE" sz="2400" b="1" u="sng" dirty="0"/>
          </a:p>
          <a:p>
            <a:r>
              <a:rPr lang="de-DE" sz="2400" dirty="0"/>
              <a:t>Carlos </a:t>
            </a:r>
            <a:r>
              <a:rPr lang="de-DE" sz="2400" dirty="0" err="1"/>
              <a:t>Espigares</a:t>
            </a:r>
            <a:r>
              <a:rPr lang="de-DE" sz="2400" dirty="0"/>
              <a:t> Perez</a:t>
            </a:r>
          </a:p>
          <a:p>
            <a:r>
              <a:rPr lang="de-DE" sz="2400" dirty="0"/>
              <a:t>Ricardo Gutierrez</a:t>
            </a:r>
          </a:p>
          <a:p>
            <a:r>
              <a:rPr lang="de-DE" sz="2400" dirty="0"/>
              <a:t>Alexander </a:t>
            </a:r>
            <a:r>
              <a:rPr lang="de-DE" sz="2400" dirty="0" err="1"/>
              <a:t>Karabanov</a:t>
            </a:r>
            <a:endParaRPr lang="de-DE" sz="2400" dirty="0"/>
          </a:p>
          <a:p>
            <a:r>
              <a:rPr lang="de-DE" sz="2400" dirty="0" err="1"/>
              <a:t>Zhihao</a:t>
            </a:r>
            <a:r>
              <a:rPr lang="de-DE" sz="2400" dirty="0"/>
              <a:t> </a:t>
            </a:r>
            <a:r>
              <a:rPr lang="de-DE" sz="2400" dirty="0" err="1"/>
              <a:t>Lan</a:t>
            </a:r>
            <a:endParaRPr lang="de-DE" sz="2400" dirty="0"/>
          </a:p>
          <a:p>
            <a:r>
              <a:rPr lang="de-DE" sz="2400" dirty="0"/>
              <a:t>Emanuele Levi</a:t>
            </a:r>
            <a:br>
              <a:rPr lang="de-DE" sz="2400" dirty="0"/>
            </a:br>
            <a:r>
              <a:rPr lang="de-DE" sz="2400" b="1" dirty="0">
                <a:solidFill>
                  <a:srgbClr val="FF0000"/>
                </a:solidFill>
              </a:rPr>
              <a:t>Matteo Marcuzzi</a:t>
            </a:r>
          </a:p>
          <a:p>
            <a:r>
              <a:rPr lang="de-DE" sz="2400" b="1" dirty="0">
                <a:solidFill>
                  <a:srgbClr val="FF0000"/>
                </a:solidFill>
              </a:rPr>
              <a:t>Jiri </a:t>
            </a:r>
            <a:r>
              <a:rPr lang="de-DE" sz="2400" b="1" dirty="0" err="1">
                <a:solidFill>
                  <a:srgbClr val="FF0000"/>
                </a:solidFill>
              </a:rPr>
              <a:t>Minar</a:t>
            </a:r>
            <a:br>
              <a:rPr lang="de-DE" sz="2400" dirty="0"/>
            </a:br>
            <a:r>
              <a:rPr lang="de-DE" sz="2400" dirty="0"/>
              <a:t>Pietro </a:t>
            </a:r>
            <a:r>
              <a:rPr lang="de-DE" sz="2400" dirty="0" err="1"/>
              <a:t>Rotondo</a:t>
            </a:r>
            <a:endParaRPr lang="de-DE" sz="2400" dirty="0"/>
          </a:p>
          <a:p>
            <a:endParaRPr lang="de-DE" sz="2400" dirty="0"/>
          </a:p>
          <a:p>
            <a:r>
              <a:rPr lang="de-DE" sz="2400" b="1" u="sng" dirty="0"/>
              <a:t>PhD-students</a:t>
            </a:r>
          </a:p>
          <a:p>
            <a:r>
              <a:rPr lang="de-DE" sz="2400" dirty="0"/>
              <a:t>Ben Everest</a:t>
            </a:r>
          </a:p>
          <a:p>
            <a:r>
              <a:rPr lang="de-DE" sz="2400" dirty="0"/>
              <a:t>Andreas Kouzelis</a:t>
            </a:r>
          </a:p>
          <a:p>
            <a:r>
              <a:rPr lang="de-DE" sz="2400" dirty="0"/>
              <a:t>Katarzyna Macieszcziak</a:t>
            </a:r>
          </a:p>
          <a:p>
            <a:r>
              <a:rPr lang="de-DE" sz="2400" dirty="0"/>
              <a:t>Dominic Rose</a:t>
            </a:r>
          </a:p>
          <a:p>
            <a:r>
              <a:rPr lang="de-DE" sz="2400" dirty="0"/>
              <a:t>Daniel Wisniewski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059832" y="908720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err="1"/>
              <a:t>Local</a:t>
            </a:r>
            <a:r>
              <a:rPr lang="de-DE" sz="2400" b="1" u="sng" dirty="0"/>
              <a:t> </a:t>
            </a:r>
            <a:r>
              <a:rPr lang="de-DE" sz="2400" b="1" u="sng" dirty="0" err="1"/>
              <a:t>collaborators</a:t>
            </a:r>
            <a:endParaRPr lang="de-DE" sz="2400" b="1" u="sng" dirty="0"/>
          </a:p>
          <a:p>
            <a:r>
              <a:rPr lang="de-DE" sz="2400" dirty="0"/>
              <a:t>A. Armour</a:t>
            </a:r>
          </a:p>
          <a:p>
            <a:r>
              <a:rPr lang="de-DE" sz="2400" dirty="0"/>
              <a:t>J. P. </a:t>
            </a:r>
            <a:r>
              <a:rPr lang="de-DE" sz="2400" dirty="0" err="1"/>
              <a:t>Garrahan</a:t>
            </a:r>
            <a:br>
              <a:rPr lang="de-DE" sz="2400" dirty="0"/>
            </a:br>
            <a:r>
              <a:rPr lang="de-DE" sz="2400" dirty="0"/>
              <a:t>M. </a:t>
            </a:r>
            <a:r>
              <a:rPr lang="de-DE" sz="2400" dirty="0" err="1"/>
              <a:t>Guta</a:t>
            </a:r>
            <a:endParaRPr lang="de-DE" sz="2400" dirty="0"/>
          </a:p>
          <a:p>
            <a:r>
              <a:rPr lang="de-DE" sz="2400" dirty="0"/>
              <a:t>W. </a:t>
            </a:r>
            <a:r>
              <a:rPr lang="de-DE" sz="2400" dirty="0" err="1"/>
              <a:t>Köckenberger</a:t>
            </a:r>
            <a:endParaRPr lang="de-DE" sz="2400" dirty="0"/>
          </a:p>
          <a:p>
            <a:r>
              <a:rPr lang="de-DE" sz="2400" dirty="0"/>
              <a:t>W. Li</a:t>
            </a:r>
          </a:p>
          <a:p>
            <a:r>
              <a:rPr lang="de-DE" sz="2400" dirty="0"/>
              <a:t>B. Olmos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744361" y="4147632"/>
            <a:ext cx="5500047" cy="937554"/>
            <a:chOff x="2528337" y="4147632"/>
            <a:chExt cx="5500047" cy="937554"/>
          </a:xfrm>
        </p:grpSpPr>
        <p:sp>
          <p:nvSpPr>
            <p:cNvPr id="10" name="Rechteck 9"/>
            <p:cNvSpPr/>
            <p:nvPr/>
          </p:nvSpPr>
          <p:spPr>
            <a:xfrm>
              <a:off x="2528337" y="4147632"/>
              <a:ext cx="2808312" cy="937554"/>
            </a:xfrm>
            <a:prstGeom prst="rect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5336648" y="4147632"/>
              <a:ext cx="2691736" cy="865544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5293256" y="5013176"/>
              <a:ext cx="2735128" cy="7201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http://www.catarinagadelha.com/images/UoN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319" y="4214765"/>
              <a:ext cx="2696347" cy="798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Robin Hood Takes Aim by Andy Plat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29200"/>
            <a:ext cx="993276" cy="15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1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and sub-radiance</a:t>
            </a:r>
          </a:p>
        </p:txBody>
      </p:sp>
      <p:pic>
        <p:nvPicPr>
          <p:cNvPr id="52" name="Picture 2" descr="C:\Fisica\Papers\17 - PRL110\arXiv\new\Spectr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6" y="1988840"/>
            <a:ext cx="8784000" cy="477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3851965" y="6321006"/>
            <a:ext cx="609600" cy="44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54" name="Rectangle 53"/>
          <p:cNvSpPr/>
          <p:nvPr/>
        </p:nvSpPr>
        <p:spPr>
          <a:xfrm>
            <a:off x="8061866" y="5570240"/>
            <a:ext cx="324000" cy="445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grpSp>
        <p:nvGrpSpPr>
          <p:cNvPr id="55" name="Group 54"/>
          <p:cNvGrpSpPr/>
          <p:nvPr/>
        </p:nvGrpSpPr>
        <p:grpSpPr>
          <a:xfrm>
            <a:off x="-108520" y="1937289"/>
            <a:ext cx="5034423" cy="3404255"/>
            <a:chOff x="76199" y="1772815"/>
            <a:chExt cx="5034423" cy="3404255"/>
          </a:xfrm>
        </p:grpSpPr>
        <p:sp>
          <p:nvSpPr>
            <p:cNvPr id="56" name="Rectangle 55"/>
            <p:cNvSpPr/>
            <p:nvPr/>
          </p:nvSpPr>
          <p:spPr>
            <a:xfrm>
              <a:off x="76199" y="1772815"/>
              <a:ext cx="4544401" cy="3404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98457" y="2109795"/>
              <a:ext cx="612165" cy="683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06173" y="3669476"/>
              <a:ext cx="653624" cy="683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117091" y="980196"/>
            <a:ext cx="3968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Subradiant</a:t>
            </a:r>
            <a:r>
              <a:rPr lang="en-GB" sz="2400" b="1" dirty="0"/>
              <a:t> states show up in </a:t>
            </a:r>
            <a:br>
              <a:rPr lang="en-GB" sz="2400" b="1" dirty="0"/>
            </a:br>
            <a:r>
              <a:rPr lang="en-GB" sz="2400" b="1" dirty="0"/>
              <a:t>fluorescence spectrum S(</a:t>
            </a:r>
            <a:r>
              <a:rPr lang="en-GB" sz="2400" b="1" dirty="0">
                <a:latin typeface="Symbol" panose="05050102010706020507" pitchFamily="18" charset="2"/>
              </a:rPr>
              <a:t>w</a:t>
            </a:r>
            <a:r>
              <a:rPr lang="en-GB" sz="2400" b="1" dirty="0"/>
              <a:t>)</a:t>
            </a:r>
            <a:endParaRPr lang="en-GB" sz="2400" b="1" dirty="0">
              <a:latin typeface="Symbol" pitchFamily="18" charset="2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627458" y="2652936"/>
            <a:ext cx="3456384" cy="965664"/>
            <a:chOff x="4126916" y="3516389"/>
            <a:chExt cx="3456384" cy="965664"/>
          </a:xfrm>
        </p:grpSpPr>
        <p:cxnSp>
          <p:nvCxnSpPr>
            <p:cNvPr id="61" name="Straight Arrow Connector 60"/>
            <p:cNvCxnSpPr/>
            <p:nvPr/>
          </p:nvCxnSpPr>
          <p:spPr>
            <a:xfrm flipV="1">
              <a:off x="5351423" y="3516389"/>
              <a:ext cx="2231877" cy="576064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126916" y="3712612"/>
              <a:ext cx="1458220" cy="7694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200" dirty="0" err="1"/>
                <a:t>Subradiant</a:t>
              </a:r>
              <a:br>
                <a:rPr lang="en-GB" sz="2200" dirty="0"/>
              </a:br>
              <a:r>
                <a:rPr lang="en-GB" sz="2200" dirty="0"/>
                <a:t>modes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688885" y="4237112"/>
            <a:ext cx="4331061" cy="1080120"/>
            <a:chOff x="4188343" y="5100565"/>
            <a:chExt cx="4331061" cy="1080120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5439824" y="5543007"/>
              <a:ext cx="3079580" cy="63767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188343" y="5100565"/>
              <a:ext cx="1660647" cy="7694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200" dirty="0" err="1"/>
                <a:t>Superradiant</a:t>
              </a:r>
              <a:br>
                <a:rPr lang="en-GB" sz="2200" dirty="0"/>
              </a:br>
              <a:r>
                <a:rPr lang="en-GB" sz="2200" dirty="0"/>
                <a:t>modes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39952" y="930682"/>
            <a:ext cx="2211677" cy="1274182"/>
            <a:chOff x="4875078" y="798135"/>
            <a:chExt cx="2211677" cy="1274182"/>
          </a:xfrm>
        </p:grpSpPr>
        <p:sp>
          <p:nvSpPr>
            <p:cNvPr id="2" name="Oval 1"/>
            <p:cNvSpPr/>
            <p:nvPr/>
          </p:nvSpPr>
          <p:spPr>
            <a:xfrm>
              <a:off x="6156176" y="1133780"/>
              <a:ext cx="648072" cy="576064"/>
            </a:xfrm>
            <a:prstGeom prst="ellipse">
              <a:avLst/>
            </a:prstGeom>
            <a:gradFill flip="none" rotWithShape="1">
              <a:gsLst>
                <a:gs pos="0">
                  <a:srgbClr val="0000F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ight Arrow 2"/>
            <p:cNvSpPr/>
            <p:nvPr/>
          </p:nvSpPr>
          <p:spPr>
            <a:xfrm>
              <a:off x="4875078" y="1157031"/>
              <a:ext cx="1065074" cy="518002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2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Arrow 5"/>
            <p:cNvSpPr/>
            <p:nvPr/>
          </p:nvSpPr>
          <p:spPr>
            <a:xfrm rot="2794348">
              <a:off x="6749832" y="1711037"/>
              <a:ext cx="432048" cy="241799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ight Arrow 23"/>
            <p:cNvSpPr/>
            <p:nvPr/>
          </p:nvSpPr>
          <p:spPr>
            <a:xfrm rot="18805652" flipV="1">
              <a:off x="6696235" y="904965"/>
              <a:ext cx="432048" cy="241799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ight Arrow 24"/>
            <p:cNvSpPr/>
            <p:nvPr/>
          </p:nvSpPr>
          <p:spPr>
            <a:xfrm rot="18805652" flipH="1">
              <a:off x="5832141" y="1735393"/>
              <a:ext cx="432048" cy="241799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ight Arrow 25"/>
            <p:cNvSpPr/>
            <p:nvPr/>
          </p:nvSpPr>
          <p:spPr>
            <a:xfrm rot="2794348" flipH="1" flipV="1">
              <a:off x="5832141" y="893259"/>
              <a:ext cx="432048" cy="241799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01146" y="901286"/>
            <a:ext cx="2089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Phys. Rev. Lett. </a:t>
            </a:r>
            <a:r>
              <a:rPr lang="en-GB" b="1" dirty="0"/>
              <a:t>110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143602 (2013)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7530314" y="4006279"/>
            <a:ext cx="25506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d in unit of 200 nm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2536" y="2204864"/>
            <a:ext cx="9433048" cy="4653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00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scattering off dense atomic gases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31" y="949970"/>
            <a:ext cx="7554652" cy="1872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19" y="3212976"/>
            <a:ext cx="3670573" cy="22758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71800" y="3356992"/>
            <a:ext cx="6077876" cy="3266504"/>
            <a:chOff x="2771800" y="3356992"/>
            <a:chExt cx="6077876" cy="32665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356992"/>
              <a:ext cx="4277676" cy="326650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7164288" y="3612917"/>
              <a:ext cx="0" cy="117005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16200000">
              <a:off x="6245350" y="3852142"/>
              <a:ext cx="11915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increasing </a:t>
              </a:r>
              <a:br>
                <a:rPr lang="en-GB" dirty="0"/>
              </a:br>
              <a:r>
                <a:rPr lang="en-GB" dirty="0"/>
                <a:t>density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211960" y="5733256"/>
              <a:ext cx="1080120" cy="432048"/>
            </a:xfrm>
            <a:prstGeom prst="straightConnector1">
              <a:avLst/>
            </a:prstGeom>
            <a:ln w="158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71800" y="5977165"/>
              <a:ext cx="13181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7030A0"/>
                  </a:solidFill>
                </a:rPr>
                <a:t>Single atom</a:t>
              </a:r>
              <a:br>
                <a:rPr lang="en-GB" dirty="0">
                  <a:solidFill>
                    <a:srgbClr val="7030A0"/>
                  </a:solidFill>
                </a:rPr>
              </a:br>
              <a:r>
                <a:rPr lang="en-GB" dirty="0">
                  <a:solidFill>
                    <a:srgbClr val="7030A0"/>
                  </a:solidFill>
                </a:rPr>
                <a:t>decay signal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220072" y="3501008"/>
              <a:ext cx="126628" cy="275374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5436096" y="2132856"/>
            <a:ext cx="1009853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45949" y="1979548"/>
            <a:ext cx="196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talk on Wednesday</a:t>
            </a:r>
          </a:p>
        </p:txBody>
      </p:sp>
    </p:spTree>
    <p:extLst>
      <p:ext uri="{BB962C8B-B14F-4D97-AF65-F5344CB8AC3E}">
        <p14:creationId xmlns:p14="http://schemas.microsoft.com/office/powerpoint/2010/main" val="312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scattering off dense atomic gases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79920"/>
            <a:ext cx="5832648" cy="189874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3528" y="3185594"/>
            <a:ext cx="3713837" cy="2532600"/>
            <a:chOff x="323528" y="3185594"/>
            <a:chExt cx="3713837" cy="2532600"/>
          </a:xfrm>
        </p:grpSpPr>
        <p:sp>
          <p:nvSpPr>
            <p:cNvPr id="12" name="TextBox 11"/>
            <p:cNvSpPr txBox="1"/>
            <p:nvPr/>
          </p:nvSpPr>
          <p:spPr>
            <a:xfrm>
              <a:off x="323528" y="3185594"/>
              <a:ext cx="3713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Position of atomic resonance line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622" y="3720045"/>
              <a:ext cx="3140588" cy="199814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247954" y="2958687"/>
            <a:ext cx="3599386" cy="2846350"/>
            <a:chOff x="4572000" y="3717032"/>
            <a:chExt cx="3599386" cy="28463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4008" y="3717032"/>
              <a:ext cx="3527378" cy="28463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 rot="16200000">
                  <a:off x="4497092" y="4788299"/>
                  <a:ext cx="42681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497092" y="4788299"/>
                  <a:ext cx="42681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22" t="-14286" r="-35556" b="-128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/>
          <p:cNvCxnSpPr/>
          <p:nvPr/>
        </p:nvCxnSpPr>
        <p:spPr>
          <a:xfrm flipV="1">
            <a:off x="3676305" y="3554926"/>
            <a:ext cx="2119831" cy="594154"/>
          </a:xfrm>
          <a:prstGeom prst="straightConnector1">
            <a:avLst/>
          </a:prstGeom>
          <a:ln w="444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654255">
            <a:off x="4061364" y="3409432"/>
            <a:ext cx="104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exp. data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528" y="5805264"/>
            <a:ext cx="8602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/>
              <a:t>Conventional </a:t>
            </a:r>
            <a:r>
              <a:rPr lang="en-GB" sz="2000" dirty="0" err="1"/>
              <a:t>meanfield</a:t>
            </a:r>
            <a:r>
              <a:rPr lang="en-GB" sz="2000" dirty="0"/>
              <a:t> theory predicts </a:t>
            </a:r>
            <a:r>
              <a:rPr lang="en-GB" sz="2000" dirty="0" err="1"/>
              <a:t>lineshift</a:t>
            </a:r>
            <a:r>
              <a:rPr lang="en-GB" sz="2000" dirty="0"/>
              <a:t> proportional to density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however:</a:t>
            </a:r>
            <a:r>
              <a:rPr lang="en-GB" sz="2000" dirty="0"/>
              <a:t> </a:t>
            </a:r>
            <a:r>
              <a:rPr lang="en-GB" sz="2000" dirty="0" err="1"/>
              <a:t>lineshift</a:t>
            </a:r>
            <a:r>
              <a:rPr lang="en-GB" sz="2000" dirty="0"/>
              <a:t> absent in experiment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Shift can be (theoretically) produced by assuming inhomogeneous broadening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382636" y="4007408"/>
            <a:ext cx="0" cy="11700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2463698" y="4246633"/>
            <a:ext cx="119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increasing </a:t>
            </a:r>
            <a:br>
              <a:rPr lang="en-GB" dirty="0"/>
            </a:br>
            <a:r>
              <a:rPr lang="en-GB" dirty="0"/>
              <a:t>density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76256" y="1309593"/>
            <a:ext cx="1232645" cy="1015095"/>
            <a:chOff x="3910303" y="4635702"/>
            <a:chExt cx="1232645" cy="101509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274719" y="5503290"/>
              <a:ext cx="868229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74719" y="4774202"/>
              <a:ext cx="868229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914679" y="4635702"/>
                  <a:ext cx="3109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↑〉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4679" y="4635702"/>
                  <a:ext cx="31098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1569" t="-2174" r="-27451" b="-326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910303" y="5373798"/>
                  <a:ext cx="3109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↓〉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0303" y="5373798"/>
                  <a:ext cx="31098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1569" t="-4444" r="-27451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 flipV="1">
              <a:off x="4706767" y="4995742"/>
              <a:ext cx="0" cy="507549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499992" y="4995742"/>
              <a:ext cx="640889" cy="9009"/>
            </a:xfrm>
            <a:prstGeom prst="line">
              <a:avLst/>
            </a:prstGeom>
            <a:ln w="158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251960" y="4857242"/>
                  <a:ext cx="1907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1960" y="4857242"/>
                  <a:ext cx="19075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2258" r="-2903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03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24"/>
            <a:ext cx="9144000" cy="29249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18780" y="980728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Dipole-dipole, van-der-Waals</a:t>
            </a:r>
            <a:b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dressed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</a:t>
            </a:r>
            <a:endParaRPr lang="de-DE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95736" y="3645024"/>
            <a:ext cx="4790322" cy="2419747"/>
            <a:chOff x="4211960" y="1452846"/>
            <a:chExt cx="4790322" cy="2419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1452846"/>
              <a:ext cx="4718314" cy="21427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740352" y="3595594"/>
                  <a:ext cx="6934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352" y="3595594"/>
                  <a:ext cx="69345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425" t="-2222" r="-885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11960" y="1452846"/>
                  <a:ext cx="657809" cy="429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dirty="0"/>
                    <a:t>E/(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GB" dirty="0"/>
                    <a:t>)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1452846"/>
                  <a:ext cx="657809" cy="429285"/>
                </a:xfrm>
                <a:prstGeom prst="rect">
                  <a:avLst/>
                </a:prstGeom>
                <a:blipFill>
                  <a:blip r:embed="rId5"/>
                  <a:stretch>
                    <a:fillRect l="-22222" r="-22222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50114" y="3912735"/>
                <a:ext cx="804387" cy="282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∝1/</m:t>
                      </m:r>
                      <m:sSubSup>
                        <m:sSub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14" y="3912735"/>
                <a:ext cx="804387" cy="282129"/>
              </a:xfrm>
              <a:prstGeom prst="rect">
                <a:avLst/>
              </a:prstGeom>
              <a:blipFill>
                <a:blip r:embed="rId6"/>
                <a:stretch>
                  <a:fillRect l="-4545" t="-2174" r="-1515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20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der Waals vs.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dipole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-dipole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09961" y="3348517"/>
            <a:ext cx="1247087" cy="862071"/>
            <a:chOff x="6084168" y="2634417"/>
            <a:chExt cx="1247087" cy="86207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084168" y="3357989"/>
              <a:ext cx="86822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84168" y="2781925"/>
              <a:ext cx="86822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020272" y="2634417"/>
                  <a:ext cx="3109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↑〉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2634417"/>
                  <a:ext cx="31098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569" t="-4444" r="-27451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015896" y="3219489"/>
                  <a:ext cx="3109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↓〉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896" y="3219489"/>
                  <a:ext cx="31098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1569" t="-4444" r="-27451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4800426" y="3346965"/>
            <a:ext cx="1247087" cy="862071"/>
            <a:chOff x="6084168" y="2634417"/>
            <a:chExt cx="1247087" cy="862071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084168" y="3357989"/>
              <a:ext cx="86822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084168" y="2781925"/>
              <a:ext cx="86822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020272" y="2634417"/>
                  <a:ext cx="3109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↑〉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2634417"/>
                  <a:ext cx="31098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569" t="-4444" r="-27451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015896" y="3219489"/>
                  <a:ext cx="3109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↓〉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896" y="3219489"/>
                  <a:ext cx="31098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1569" t="-4444" r="-27451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Oval 35"/>
          <p:cNvSpPr/>
          <p:nvPr/>
        </p:nvSpPr>
        <p:spPr>
          <a:xfrm>
            <a:off x="3172067" y="4005391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183738" y="3991613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eft Brace 37"/>
          <p:cNvSpPr/>
          <p:nvPr/>
        </p:nvSpPr>
        <p:spPr>
          <a:xfrm>
            <a:off x="2673523" y="3497520"/>
            <a:ext cx="108338" cy="57301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358171" y="3655038"/>
                <a:ext cx="330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171" y="3655038"/>
                <a:ext cx="330027" cy="276999"/>
              </a:xfrm>
              <a:prstGeom prst="rect">
                <a:avLst/>
              </a:prstGeom>
              <a:blipFill>
                <a:blip r:embed="rId6"/>
                <a:stretch>
                  <a:fillRect l="-11111" r="-185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26431" y="5138338"/>
            <a:ext cx="8106009" cy="1675038"/>
            <a:chOff x="426431" y="5138338"/>
            <a:chExt cx="8106009" cy="1675038"/>
          </a:xfrm>
        </p:grpSpPr>
        <p:sp>
          <p:nvSpPr>
            <p:cNvPr id="54" name="Rectangle 53"/>
            <p:cNvSpPr/>
            <p:nvPr/>
          </p:nvSpPr>
          <p:spPr>
            <a:xfrm>
              <a:off x="426431" y="5140939"/>
              <a:ext cx="8106009" cy="16724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2642" y="5138338"/>
              <a:ext cx="14950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Hamiltonian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336135" y="5534267"/>
                  <a:ext cx="5595314" cy="1034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=ℏ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2 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135" y="5534267"/>
                  <a:ext cx="5595314" cy="103464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90883" y="1026802"/>
            <a:ext cx="5897435" cy="1096460"/>
            <a:chOff x="190883" y="1026802"/>
            <a:chExt cx="5897435" cy="1096460"/>
          </a:xfrm>
        </p:grpSpPr>
        <p:sp>
          <p:nvSpPr>
            <p:cNvPr id="40" name="TextBox 39"/>
            <p:cNvSpPr txBox="1"/>
            <p:nvPr/>
          </p:nvSpPr>
          <p:spPr>
            <a:xfrm>
              <a:off x="190883" y="1026802"/>
              <a:ext cx="4787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- </a:t>
              </a:r>
              <a:r>
                <a:rPr lang="en-GB" sz="2000" b="1" dirty="0"/>
                <a:t>Near field:</a:t>
              </a:r>
              <a:r>
                <a:rPr lang="en-GB" sz="2000" dirty="0"/>
                <a:t> static dipole-dipole interactions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746296" y="1548618"/>
                  <a:ext cx="4342022" cy="5746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−3 (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⋅ 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⋅ 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6296" y="1548618"/>
                  <a:ext cx="4342022" cy="5746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85527" y="4592324"/>
                <a:ext cx="12844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527" y="4592324"/>
                <a:ext cx="1284454" cy="276999"/>
              </a:xfrm>
              <a:prstGeom prst="rect">
                <a:avLst/>
              </a:prstGeom>
              <a:blipFill>
                <a:blip r:embed="rId9"/>
                <a:stretch>
                  <a:fillRect l="-4762" r="-476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892865" y="4538650"/>
            <a:ext cx="17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Dipole operator: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9294" y="2184882"/>
            <a:ext cx="8741072" cy="2972310"/>
            <a:chOff x="109294" y="2184882"/>
            <a:chExt cx="8741072" cy="2972310"/>
          </a:xfrm>
        </p:grpSpPr>
        <p:sp>
          <p:nvSpPr>
            <p:cNvPr id="5" name="TextBox 4"/>
            <p:cNvSpPr txBox="1"/>
            <p:nvPr/>
          </p:nvSpPr>
          <p:spPr>
            <a:xfrm>
              <a:off x="109294" y="2184882"/>
              <a:ext cx="67975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- Interaction between two polar molecules in their ground state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7326" y="2700585"/>
              <a:ext cx="1383519" cy="2456607"/>
              <a:chOff x="2613998" y="1510190"/>
              <a:chExt cx="1383519" cy="2456607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613998" y="1520113"/>
                <a:ext cx="0" cy="226201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/>
              <p:cNvGrpSpPr/>
              <p:nvPr/>
            </p:nvGrpSpPr>
            <p:grpSpPr>
              <a:xfrm>
                <a:off x="2613998" y="1700808"/>
                <a:ext cx="868229" cy="2082911"/>
                <a:chOff x="2743217" y="2256351"/>
                <a:chExt cx="1512168" cy="2082911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43217" y="4339262"/>
                  <a:ext cx="151216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743217" y="3912535"/>
                  <a:ext cx="151216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743217" y="3192455"/>
                  <a:ext cx="151216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743217" y="2256351"/>
                  <a:ext cx="151216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3506677" y="3597465"/>
                <a:ext cx="490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J=0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06677" y="3022989"/>
                <a:ext cx="490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J=1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506677" y="1510190"/>
                <a:ext cx="490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J=3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506677" y="2455482"/>
                <a:ext cx="490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J=2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146622" y="3140968"/>
              <a:ext cx="1703744" cy="1136651"/>
              <a:chOff x="3911959" y="5406266"/>
              <a:chExt cx="1703744" cy="1136651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911959" y="5406266"/>
                <a:ext cx="1703744" cy="1136651"/>
                <a:chOff x="269454" y="1002626"/>
                <a:chExt cx="1703744" cy="1136651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303957" y="1015560"/>
                  <a:ext cx="16692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Polar molecules</a:t>
                  </a: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269454" y="1002626"/>
                  <a:ext cx="1703744" cy="113665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4083746" y="5803769"/>
                <a:ext cx="593981" cy="542525"/>
                <a:chOff x="3062128" y="5926845"/>
                <a:chExt cx="593981" cy="542525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3062128" y="6047800"/>
                  <a:ext cx="432048" cy="421570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334317" y="5926845"/>
                  <a:ext cx="321792" cy="331740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809405" y="5816856"/>
                <a:ext cx="593981" cy="542525"/>
                <a:chOff x="3062128" y="5926845"/>
                <a:chExt cx="593981" cy="542525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3062128" y="6047800"/>
                  <a:ext cx="432048" cy="421570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3334317" y="5926845"/>
                  <a:ext cx="321792" cy="331740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4" name="Group 23"/>
          <p:cNvGrpSpPr/>
          <p:nvPr/>
        </p:nvGrpSpPr>
        <p:grpSpPr>
          <a:xfrm>
            <a:off x="6876256" y="1679022"/>
            <a:ext cx="2121833" cy="381826"/>
            <a:chOff x="6516216" y="1062681"/>
            <a:chExt cx="2121833" cy="381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6516216" y="1062681"/>
                  <a:ext cx="5037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1062681"/>
                  <a:ext cx="50372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6835440" y="1075175"/>
              <a:ext cx="1802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…dipole operator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7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/>
      <p:bldP spid="42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der Waals vs. dipole-dipole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39552" y="1628800"/>
                <a:ext cx="8404096" cy="1672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↓↓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         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≪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GB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en-GB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GB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ℏ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 ℏ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𝜖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≫</m:t>
                                </m:r>
                                <m:sSup>
                                  <m:sSupPr>
                                    <m:ctrlP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GB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en-GB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GB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ℏ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8404096" cy="1672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5322" y="1008949"/>
            <a:ext cx="2357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Ground state energy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6296" y="1139325"/>
            <a:ext cx="1436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characteristic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length scale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4355976" y="1216895"/>
            <a:ext cx="4536504" cy="20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-16586" y="3445453"/>
            <a:ext cx="7437621" cy="3381858"/>
            <a:chOff x="-16586" y="3445453"/>
            <a:chExt cx="7437621" cy="3381858"/>
          </a:xfrm>
        </p:grpSpPr>
        <p:grpSp>
          <p:nvGrpSpPr>
            <p:cNvPr id="52" name="Group 51"/>
            <p:cNvGrpSpPr/>
            <p:nvPr/>
          </p:nvGrpSpPr>
          <p:grpSpPr>
            <a:xfrm>
              <a:off x="640744" y="3819899"/>
              <a:ext cx="4219288" cy="3007412"/>
              <a:chOff x="467544" y="3872600"/>
              <a:chExt cx="4219288" cy="3007412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3872600"/>
                <a:ext cx="4219288" cy="300741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619672" y="4380373"/>
                    <a:ext cx="323358" cy="58913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den>
                          </m:f>
                        </m:oMath>
                      </m:oMathPara>
                    </a14:m>
                    <a:endParaRPr lang="en-GB" b="0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672" y="4380373"/>
                    <a:ext cx="323358" cy="58913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911646" y="5214221"/>
                    <a:ext cx="323358" cy="58958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bSup>
                            </m:den>
                          </m:f>
                        </m:oMath>
                      </m:oMathPara>
                    </a14:m>
                    <a:endParaRPr lang="en-GB" b="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1646" y="5214221"/>
                    <a:ext cx="323358" cy="5895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TextBox 49"/>
            <p:cNvSpPr txBox="1"/>
            <p:nvPr/>
          </p:nvSpPr>
          <p:spPr>
            <a:xfrm>
              <a:off x="-16586" y="3445453"/>
              <a:ext cx="2840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</a:rPr>
                <a:t>Dipole-dipole interaction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59327" y="4393680"/>
              <a:ext cx="2961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0000FF"/>
                  </a:solidFill>
                </a:rPr>
                <a:t>Van-der-Waals interaction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987824" y="3933056"/>
              <a:ext cx="0" cy="230425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41600" y="4793383"/>
                <a:ext cx="446321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GB" sz="2000" dirty="0">
                    <a:solidFill>
                      <a:srgbClr val="0000FF"/>
                    </a:solidFill>
                  </a:rPr>
                  <a:t>interaction is not large enough 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to overcome single particle energy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gap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 van-der-Waals interaction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600" y="4793383"/>
                <a:ext cx="4463210" cy="1015663"/>
              </a:xfrm>
              <a:prstGeom prst="rect">
                <a:avLst/>
              </a:prstGeom>
              <a:blipFill>
                <a:blip r:embed="rId7"/>
                <a:stretch>
                  <a:fillRect l="-1503" t="-3593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2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 molecules and static dipoles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3" y="1958154"/>
            <a:ext cx="4486357" cy="33737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2928" y="1089754"/>
            <a:ext cx="5479192" cy="841130"/>
            <a:chOff x="172928" y="1089754"/>
            <a:chExt cx="5479192" cy="841130"/>
          </a:xfrm>
        </p:grpSpPr>
        <p:sp>
          <p:nvSpPr>
            <p:cNvPr id="3" name="TextBox 2"/>
            <p:cNvSpPr txBox="1"/>
            <p:nvPr/>
          </p:nvSpPr>
          <p:spPr>
            <a:xfrm>
              <a:off x="172928" y="1089754"/>
              <a:ext cx="5479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Polar molecule in strong electric field (z-direction)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547664" y="1623107"/>
                  <a:ext cx="185525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664" y="1623107"/>
                  <a:ext cx="185525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961" t="-1961" r="-987" b="-294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29841" y="2956974"/>
            <a:ext cx="3469283" cy="3474158"/>
            <a:chOff x="229841" y="2956974"/>
            <a:chExt cx="3469283" cy="3474158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403648" y="2956974"/>
              <a:ext cx="432048" cy="241446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29841" y="5415469"/>
              <a:ext cx="346928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Field-free states</a:t>
              </a:r>
              <a:br>
                <a:rPr lang="en-GB" sz="2000" dirty="0"/>
              </a:br>
              <a:r>
                <a:rPr lang="en-GB" sz="2000" dirty="0"/>
                <a:t>- spherically symmetric</a:t>
              </a:r>
            </a:p>
            <a:p>
              <a:r>
                <a:rPr lang="en-GB" sz="2000" dirty="0"/>
                <a:t>- no permanent dipole moment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10035" y="1634883"/>
            <a:ext cx="4684041" cy="2658213"/>
            <a:chOff x="3510035" y="1634883"/>
            <a:chExt cx="4684041" cy="2658213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3510035" y="2478936"/>
              <a:ext cx="2142085" cy="181416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57356" y="1634883"/>
              <a:ext cx="2536720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Strong field</a:t>
              </a:r>
              <a:br>
                <a:rPr lang="en-GB" sz="2000" dirty="0"/>
              </a:br>
              <a:r>
                <a:rPr lang="en-GB" sz="2000" dirty="0"/>
                <a:t>- hybridises states</a:t>
              </a:r>
              <a:br>
                <a:rPr lang="en-GB" sz="2000" dirty="0"/>
              </a:br>
              <a:r>
                <a:rPr lang="en-GB" sz="2000" dirty="0"/>
                <a:t>- energy proportional</a:t>
              </a:r>
              <a:br>
                <a:rPr lang="en-GB" sz="2000" dirty="0"/>
              </a:br>
              <a:r>
                <a:rPr lang="en-GB" sz="2000" dirty="0"/>
                <a:t>  to field strength</a:t>
              </a:r>
            </a:p>
            <a:p>
              <a:r>
                <a:rPr lang="en-GB" sz="2000" dirty="0"/>
                <a:t>- static dipole moment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65735" y="3787184"/>
            <a:ext cx="2638938" cy="2403097"/>
            <a:chOff x="5765735" y="3787184"/>
            <a:chExt cx="2638938" cy="2403097"/>
          </a:xfrm>
        </p:grpSpPr>
        <p:cxnSp>
          <p:nvCxnSpPr>
            <p:cNvPr id="18" name="Straight Connector 17"/>
            <p:cNvCxnSpPr>
              <a:stCxn id="2" idx="1"/>
              <a:endCxn id="17" idx="1"/>
            </p:cNvCxnSpPr>
            <p:nvPr/>
          </p:nvCxnSpPr>
          <p:spPr>
            <a:xfrm flipV="1">
              <a:off x="6222935" y="4579272"/>
              <a:ext cx="1481413" cy="48913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Arrow 16"/>
            <p:cNvSpPr/>
            <p:nvPr/>
          </p:nvSpPr>
          <p:spPr>
            <a:xfrm rot="16200000">
              <a:off x="7308304" y="4075216"/>
              <a:ext cx="792088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/>
            <p:cNvSpPr/>
            <p:nvPr/>
          </p:nvSpPr>
          <p:spPr>
            <a:xfrm>
              <a:off x="5765735" y="4473365"/>
              <a:ext cx="914400" cy="914400"/>
            </a:xfrm>
            <a:prstGeom prst="arc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57567" y="4579272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Symbol" panose="05050102010706020507" pitchFamily="18" charset="2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940152" y="5634423"/>
                  <a:ext cx="2464521" cy="5558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𝜋𝜖</m:t>
                            </m:r>
                          </m:den>
                        </m:f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1−3 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5634423"/>
                  <a:ext cx="2464521" cy="55585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ight Arrow 1"/>
            <p:cNvSpPr/>
            <p:nvPr/>
          </p:nvSpPr>
          <p:spPr>
            <a:xfrm rot="16200000">
              <a:off x="5826891" y="4564355"/>
              <a:ext cx="792088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131840" y="3933056"/>
            <a:ext cx="567284" cy="540309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8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Dressed interactions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88024" y="1052736"/>
            <a:ext cx="4414809" cy="3312368"/>
            <a:chOff x="4788024" y="1052736"/>
            <a:chExt cx="4414809" cy="33123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1052736"/>
              <a:ext cx="4414809" cy="331236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296629" y="2486573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|00&gt;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92080" y="138349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|10&gt;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919" y="1124744"/>
            <a:ext cx="45100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/>
              <a:t>select state with static dipole moment</a:t>
            </a:r>
            <a:br>
              <a:rPr lang="en-GB" sz="2000" dirty="0"/>
            </a:br>
            <a:r>
              <a:rPr lang="en-GB" sz="2000" dirty="0"/>
              <a:t>to state without static dipole moment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couple them off-resonantly with laser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28384" y="980728"/>
            <a:ext cx="335340" cy="3168352"/>
            <a:chOff x="8028384" y="980728"/>
            <a:chExt cx="335340" cy="316835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028384" y="980728"/>
              <a:ext cx="0" cy="3168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052741" y="3068960"/>
                  <a:ext cx="3109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∣↑〉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2741" y="3068960"/>
                  <a:ext cx="31098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569" t="-2174" r="-27451" b="-326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052740" y="1484951"/>
                  <a:ext cx="3109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∣↓〉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2740" y="1484951"/>
                  <a:ext cx="31098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1569" t="-4444" r="-27451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61919" y="4149080"/>
            <a:ext cx="4226350" cy="1276056"/>
            <a:chOff x="61919" y="4149080"/>
            <a:chExt cx="4226350" cy="1276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1919" y="4149080"/>
                  <a:ext cx="2880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Tx/>
                    <a:buChar char="-"/>
                  </a:pPr>
                  <a:r>
                    <a:rPr lang="en-GB" sz="2000" dirty="0"/>
                    <a:t>only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∣↑〉</m:t>
                      </m:r>
                    </m:oMath>
                  </a14:m>
                  <a:r>
                    <a:rPr lang="en-GB" sz="2000" dirty="0"/>
                    <a:t>-states interact</a:t>
                  </a: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9" y="4149080"/>
                  <a:ext cx="2880212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2326" t="-10769" r="-1691" b="-2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67544" y="4639023"/>
                  <a:ext cx="3820725" cy="7861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den>
                        </m:f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↑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〉〈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↑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∣⊗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↑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〉〈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∣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639023"/>
                  <a:ext cx="3820725" cy="78611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187" y="5609207"/>
                <a:ext cx="767056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GB" sz="2000" dirty="0"/>
                  <a:t>prepare particles in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↓</m:t>
                    </m:r>
                    <m:r>
                      <a:rPr lang="en-GB" sz="200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GB" sz="2000" dirty="0"/>
                  <a:t>-state</a:t>
                </a:r>
              </a:p>
              <a:p>
                <a:pPr marL="342900" indent="-342900">
                  <a:buFontTx/>
                  <a:buChar char="-"/>
                </a:pPr>
                <a:r>
                  <a:rPr lang="en-GB" sz="2000" dirty="0"/>
                  <a:t>calculate effective interaction through virtual excitation to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∣↑〉</m:t>
                    </m:r>
                  </m:oMath>
                </a14:m>
                <a:r>
                  <a:rPr lang="en-GB" sz="2000" dirty="0"/>
                  <a:t>-states </a:t>
                </a:r>
                <a:br>
                  <a:rPr lang="en-GB" sz="2000" dirty="0"/>
                </a:br>
                <a:r>
                  <a:rPr lang="en-GB" sz="2000" dirty="0"/>
                  <a:t>(4</a:t>
                </a:r>
                <a:r>
                  <a:rPr lang="en-GB" sz="2000" baseline="30000" dirty="0"/>
                  <a:t>th</a:t>
                </a:r>
                <a:r>
                  <a:rPr lang="en-GB" sz="2000" dirty="0"/>
                  <a:t> order perturbation theory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7" y="5609207"/>
                <a:ext cx="7670561" cy="1015663"/>
              </a:xfrm>
              <a:prstGeom prst="rect">
                <a:avLst/>
              </a:prstGeom>
              <a:blipFill>
                <a:blip r:embed="rId12"/>
                <a:stretch>
                  <a:fillRect l="-874" t="-4192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49863" y="2420081"/>
            <a:ext cx="3467809" cy="1592392"/>
            <a:chOff x="749863" y="2420081"/>
            <a:chExt cx="3467809" cy="159239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051720" y="3287669"/>
              <a:ext cx="868229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51720" y="2558581"/>
              <a:ext cx="868229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691680" y="2420081"/>
                  <a:ext cx="3109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↑〉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2420081"/>
                  <a:ext cx="310983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1569" t="-2222" r="-27451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687304" y="3158177"/>
                  <a:ext cx="3109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↓〉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7304" y="3158177"/>
                  <a:ext cx="310983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1569" t="-2174" r="-27451" b="-326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flipV="1">
              <a:off x="2483768" y="2780121"/>
              <a:ext cx="0" cy="507549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276993" y="2780121"/>
              <a:ext cx="640889" cy="9009"/>
            </a:xfrm>
            <a:prstGeom prst="line">
              <a:avLst/>
            </a:prstGeom>
            <a:ln w="158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028961" y="2641621"/>
                  <a:ext cx="1907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8961" y="2641621"/>
                  <a:ext cx="190758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32258" r="-29032" b="-65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49863" y="3704696"/>
                  <a:ext cx="346780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∣↑〉〈↑∣+</m:t>
                      </m:r>
                    </m:oMath>
                  </a14:m>
                  <a:r>
                    <a:rPr lang="en-GB" sz="20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∣↑〉〈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↓∣</m:t>
                      </m:r>
                    </m:oMath>
                  </a14:m>
                  <a:r>
                    <a:rPr lang="en-GB" sz="2000" dirty="0"/>
                    <a:t>+ </a:t>
                  </a:r>
                  <a14:m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↓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〉〈↑∣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863" y="3704696"/>
                  <a:ext cx="3467809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2460" t="-26000" r="-2812" b="-5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581042" y="2863969"/>
                  <a:ext cx="2099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042" y="2863969"/>
                  <a:ext cx="209994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25714" r="-25714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602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Dressed interactions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3528" y="1052736"/>
            <a:ext cx="8678754" cy="2491755"/>
            <a:chOff x="323528" y="1052736"/>
            <a:chExt cx="8678754" cy="2491755"/>
          </a:xfrm>
        </p:grpSpPr>
        <p:sp>
          <p:nvSpPr>
            <p:cNvPr id="2" name="TextBox 1"/>
            <p:cNvSpPr txBox="1"/>
            <p:nvPr/>
          </p:nvSpPr>
          <p:spPr>
            <a:xfrm>
              <a:off x="323528" y="1052736"/>
              <a:ext cx="2643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/>
                <a:t>Dressed state potential</a:t>
              </a:r>
              <a:endParaRPr lang="en-GB" sz="2000" b="1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211960" y="1124744"/>
              <a:ext cx="4790322" cy="2419747"/>
              <a:chOff x="4211960" y="1452846"/>
              <a:chExt cx="4790322" cy="241974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968" y="1452846"/>
                <a:ext cx="4718314" cy="214274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7740352" y="3595594"/>
                    <a:ext cx="69345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0352" y="3595594"/>
                    <a:ext cx="693459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425" t="-2222" r="-88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211960" y="1452846"/>
                    <a:ext cx="657809" cy="42928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dirty="0"/>
                      <a:t>E/(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a14:m>
                    <a:r>
                      <a:rPr lang="en-GB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1960" y="1452846"/>
                    <a:ext cx="657809" cy="4292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2" r="-2222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TextBox 11"/>
            <p:cNvSpPr txBox="1"/>
            <p:nvPr/>
          </p:nvSpPr>
          <p:spPr>
            <a:xfrm>
              <a:off x="395536" y="1700808"/>
              <a:ext cx="2734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GB" sz="2000" dirty="0"/>
                <a:t>long-range: 1/r</a:t>
              </a:r>
              <a:r>
                <a:rPr lang="en-GB" sz="2000" baseline="30000" dirty="0"/>
                <a:t>3</a:t>
              </a:r>
              <a:r>
                <a:rPr lang="en-GB" sz="2000" dirty="0"/>
                <a:t> – tail</a:t>
              </a:r>
            </a:p>
            <a:p>
              <a:pPr marL="285750" indent="-285750">
                <a:buFontTx/>
                <a:buChar char="-"/>
              </a:pPr>
              <a:r>
                <a:rPr lang="en-GB" sz="2000" dirty="0"/>
                <a:t>short-range: flat top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0691" y="2852936"/>
              <a:ext cx="1574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u="sng" dirty="0"/>
                <a:t>length scale: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986875" y="2564904"/>
                  <a:ext cx="1591782" cy="7748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6875" y="2564904"/>
                  <a:ext cx="1591782" cy="7748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644008" y="1392455"/>
            <a:ext cx="2026717" cy="2700257"/>
            <a:chOff x="4644008" y="1392455"/>
            <a:chExt cx="2026717" cy="2700257"/>
          </a:xfrm>
        </p:grpSpPr>
        <p:sp>
          <p:nvSpPr>
            <p:cNvPr id="35" name="TextBox 34"/>
            <p:cNvSpPr txBox="1"/>
            <p:nvPr/>
          </p:nvSpPr>
          <p:spPr>
            <a:xfrm>
              <a:off x="4644008" y="3692602"/>
              <a:ext cx="18123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dressed regime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866338" y="1392455"/>
                  <a:ext cx="804387" cy="2821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∝1/</m:t>
                        </m:r>
                        <m:sSubSup>
                          <m:sSubSup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338" y="1392455"/>
                  <a:ext cx="804387" cy="282129"/>
                </a:xfrm>
                <a:prstGeom prst="rect">
                  <a:avLst/>
                </a:prstGeom>
                <a:blipFill>
                  <a:blip r:embed="rId7"/>
                  <a:stretch>
                    <a:fillRect l="-3788" t="-2128" r="-2273" b="-319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716016" y="4110933"/>
            <a:ext cx="3938561" cy="1121074"/>
            <a:chOff x="4716016" y="4110933"/>
            <a:chExt cx="3938561" cy="1121074"/>
          </a:xfrm>
        </p:grpSpPr>
        <p:grpSp>
          <p:nvGrpSpPr>
            <p:cNvPr id="25" name="Group 24"/>
            <p:cNvGrpSpPr/>
            <p:nvPr/>
          </p:nvGrpSpPr>
          <p:grpSpPr>
            <a:xfrm>
              <a:off x="4716016" y="4216912"/>
              <a:ext cx="1232645" cy="1015095"/>
              <a:chOff x="6941821" y="4289604"/>
              <a:chExt cx="1232645" cy="1015095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7306237" y="5157192"/>
                <a:ext cx="86822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306237" y="4428104"/>
                <a:ext cx="86822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6946197" y="4289604"/>
                    <a:ext cx="31098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↑〉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6197" y="4289604"/>
                    <a:ext cx="310983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1569" t="-2222" r="-27451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941821" y="5027700"/>
                    <a:ext cx="31098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↓〉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1821" y="5027700"/>
                    <a:ext cx="310983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1569" t="-2222" r="-27451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Arrow Connector 31"/>
              <p:cNvCxnSpPr/>
              <p:nvPr/>
            </p:nvCxnSpPr>
            <p:spPr>
              <a:xfrm flipV="1">
                <a:off x="7738285" y="4649644"/>
                <a:ext cx="0" cy="507549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7531510" y="4649644"/>
                <a:ext cx="640889" cy="9009"/>
              </a:xfrm>
              <a:prstGeom prst="line">
                <a:avLst/>
              </a:prstGeom>
              <a:ln w="15875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7283478" y="4511144"/>
                    <a:ext cx="19075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83478" y="4511144"/>
                    <a:ext cx="19075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2258" r="-2903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516216" y="4509120"/>
                  <a:ext cx="1734770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=∣↓〉−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∣↑〉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4509120"/>
                  <a:ext cx="1734770" cy="5186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/>
            <p:cNvSpPr txBox="1"/>
            <p:nvPr/>
          </p:nvSpPr>
          <p:spPr>
            <a:xfrm>
              <a:off x="6312461" y="4110933"/>
              <a:ext cx="234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u="sng" dirty="0"/>
                <a:t>dressed atomic state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16016" y="5505528"/>
            <a:ext cx="3420937" cy="1064724"/>
            <a:chOff x="4716016" y="5505528"/>
            <a:chExt cx="3420937" cy="1064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026999" y="5945722"/>
                  <a:ext cx="3109954" cy="6245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𝑖𝑛𝑡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6999" y="5945722"/>
                  <a:ext cx="3109954" cy="62453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16016" y="5505528"/>
              <a:ext cx="2091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u="sng" dirty="0"/>
                <a:t>interaction energy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496" y="3692602"/>
            <a:ext cx="3316502" cy="3192782"/>
            <a:chOff x="35496" y="3692602"/>
            <a:chExt cx="3316502" cy="3192782"/>
          </a:xfrm>
        </p:grpSpPr>
        <p:sp>
          <p:nvSpPr>
            <p:cNvPr id="51" name="TextBox 50"/>
            <p:cNvSpPr txBox="1"/>
            <p:nvPr/>
          </p:nvSpPr>
          <p:spPr>
            <a:xfrm>
              <a:off x="35496" y="3692602"/>
              <a:ext cx="1943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blockade regime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87663" y="4195339"/>
                  <a:ext cx="4183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↑↑〉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663" y="4195339"/>
                  <a:ext cx="418384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4493" t="-2174" r="-20290" b="-326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Connector 72"/>
            <p:cNvCxnSpPr/>
            <p:nvPr/>
          </p:nvCxnSpPr>
          <p:spPr>
            <a:xfrm>
              <a:off x="1251366" y="4365104"/>
              <a:ext cx="868229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251366" y="4586696"/>
              <a:ext cx="868229" cy="0"/>
            </a:xfrm>
            <a:prstGeom prst="line">
              <a:avLst/>
            </a:prstGeom>
            <a:ln w="158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35496" y="5740891"/>
              <a:ext cx="3316502" cy="1144493"/>
              <a:chOff x="35496" y="5740891"/>
              <a:chExt cx="3316502" cy="1144493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1259417" y="6746885"/>
                <a:ext cx="86822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67544" y="6017745"/>
                <a:ext cx="86822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787664" y="6608385"/>
                    <a:ext cx="41838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↓↓〉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664" y="6608385"/>
                    <a:ext cx="418383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4493" t="-2222" r="-20290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/>
              <p:cNvCxnSpPr/>
              <p:nvPr/>
            </p:nvCxnSpPr>
            <p:spPr>
              <a:xfrm>
                <a:off x="467544" y="6239337"/>
                <a:ext cx="868229" cy="0"/>
              </a:xfrm>
              <a:prstGeom prst="line">
                <a:avLst/>
              </a:prstGeom>
              <a:ln w="15875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5496" y="5877272"/>
                    <a:ext cx="41838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↓↑〉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96" y="5877272"/>
                    <a:ext cx="418383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4706" t="-2174" r="-22059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Connector 67"/>
              <p:cNvCxnSpPr/>
              <p:nvPr/>
            </p:nvCxnSpPr>
            <p:spPr>
              <a:xfrm>
                <a:off x="1979712" y="6014938"/>
                <a:ext cx="86822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979712" y="6236530"/>
                <a:ext cx="868229" cy="0"/>
              </a:xfrm>
              <a:prstGeom prst="line">
                <a:avLst/>
              </a:prstGeom>
              <a:ln w="15875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933614" y="5877272"/>
                    <a:ext cx="41838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↓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3614" y="5877272"/>
                    <a:ext cx="418384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4493" t="-2174" r="-20290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6" name="Straight Arrow Connector 75"/>
              <p:cNvCxnSpPr/>
              <p:nvPr/>
            </p:nvCxnSpPr>
            <p:spPr>
              <a:xfrm flipH="1" flipV="1">
                <a:off x="932417" y="6230033"/>
                <a:ext cx="789807" cy="50755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H="1" flipV="1">
                <a:off x="1691680" y="5746408"/>
                <a:ext cx="789807" cy="50755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V="1">
                <a:off x="1691680" y="6233818"/>
                <a:ext cx="789807" cy="50755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940869" y="5740891"/>
                <a:ext cx="789807" cy="50755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/>
          <p:nvPr/>
        </p:nvSpPr>
        <p:spPr>
          <a:xfrm>
            <a:off x="29614" y="4662532"/>
            <a:ext cx="4094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- interacting level too far off-resonant</a:t>
            </a:r>
            <a:br>
              <a:rPr lang="en-GB" sz="2000" dirty="0"/>
            </a:br>
            <a:r>
              <a:rPr lang="en-GB" sz="2000" dirty="0"/>
              <a:t>  (even virtual excitation strongly </a:t>
            </a:r>
            <a:br>
              <a:rPr lang="en-GB" sz="2000" dirty="0"/>
            </a:br>
            <a:r>
              <a:rPr lang="en-GB" sz="2000" dirty="0"/>
              <a:t>   suppressed)</a:t>
            </a:r>
          </a:p>
        </p:txBody>
      </p:sp>
    </p:spTree>
    <p:extLst>
      <p:ext uri="{BB962C8B-B14F-4D97-AF65-F5344CB8AC3E}">
        <p14:creationId xmlns:p14="http://schemas.microsoft.com/office/powerpoint/2010/main" val="238306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realisation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" y="957404"/>
            <a:ext cx="6291523" cy="19973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35896" y="1772816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445854" y="2194821"/>
            <a:ext cx="361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tomorrow’s subject (see also R. </a:t>
            </a:r>
            <a:r>
              <a:rPr lang="en-GB" dirty="0" err="1">
                <a:solidFill>
                  <a:srgbClr val="FF0000"/>
                </a:solidFill>
              </a:rPr>
              <a:t>Löw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5536" y="3429000"/>
            <a:ext cx="8148949" cy="3456384"/>
            <a:chOff x="395536" y="3429000"/>
            <a:chExt cx="8148949" cy="34563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6" y="3921493"/>
              <a:ext cx="8148949" cy="296389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7544" y="3429000"/>
              <a:ext cx="1917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MW-spectroscopy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048468"/>
            <a:ext cx="2573203" cy="3028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2200" y="92867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baseline="30000" dirty="0"/>
              <a:t>133</a:t>
            </a:r>
            <a:r>
              <a:rPr lang="en-GB" sz="2400" b="1" dirty="0"/>
              <a:t>Cs</a:t>
            </a:r>
          </a:p>
        </p:txBody>
      </p:sp>
    </p:spTree>
    <p:extLst>
      <p:ext uri="{BB962C8B-B14F-4D97-AF65-F5344CB8AC3E}">
        <p14:creationId xmlns:p14="http://schemas.microsoft.com/office/powerpoint/2010/main" val="29666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24"/>
            <a:ext cx="9144000" cy="92867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89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0"/>
            <a:ext cx="8835628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at Nottingham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812" y="1039342"/>
            <a:ext cx="3941335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Atomic physics and quantum optics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5496" y="3645024"/>
            <a:ext cx="515436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Many-body physics </a:t>
            </a:r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(mainly out of equilibrium)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813" y="4215773"/>
            <a:ext cx="8965327" cy="2514176"/>
            <a:chOff x="49813" y="4215773"/>
            <a:chExt cx="8965327" cy="2514176"/>
          </a:xfrm>
        </p:grpSpPr>
        <p:sp>
          <p:nvSpPr>
            <p:cNvPr id="86" name="Rectangle 85"/>
            <p:cNvSpPr/>
            <p:nvPr/>
          </p:nvSpPr>
          <p:spPr>
            <a:xfrm>
              <a:off x="49813" y="4215773"/>
              <a:ext cx="3226044" cy="70788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2000" dirty="0"/>
                <a:t>phase transitions in open</a:t>
              </a:r>
              <a:br>
                <a:rPr lang="en-GB" sz="2000" dirty="0"/>
              </a:br>
              <a:r>
                <a:rPr lang="en-GB" sz="2000" dirty="0"/>
                <a:t>many-body quantum systems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79640" y="4215773"/>
              <a:ext cx="2412840" cy="7078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GB" sz="2000" dirty="0"/>
                <a:t>Hyperpolarisation</a:t>
              </a:r>
              <a:br>
                <a:rPr lang="en-GB" sz="2000" dirty="0"/>
              </a:br>
              <a:r>
                <a:rPr lang="en-GB" sz="2000" dirty="0"/>
                <a:t>of nuclear ensembles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516472" y="4215773"/>
              <a:ext cx="2207656" cy="70788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GB" sz="2000" dirty="0"/>
                <a:t>strongly correlated </a:t>
              </a:r>
              <a:br>
                <a:rPr lang="en-GB" sz="2000" dirty="0"/>
              </a:br>
              <a:r>
                <a:rPr lang="en-GB" sz="2000" dirty="0"/>
                <a:t>dynamics</a:t>
              </a:r>
            </a:p>
          </p:txBody>
        </p:sp>
        <p:pic>
          <p:nvPicPr>
            <p:cNvPr id="1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82277" y="5301208"/>
              <a:ext cx="2341851" cy="1246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503" y="5119015"/>
              <a:ext cx="2042249" cy="1610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1640" y="5215476"/>
              <a:ext cx="1780114" cy="52537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5478162"/>
              <a:ext cx="2786956" cy="831158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02110" y="1646215"/>
            <a:ext cx="8934386" cy="1998809"/>
            <a:chOff x="102110" y="1646215"/>
            <a:chExt cx="8934386" cy="1998809"/>
          </a:xfrm>
        </p:grpSpPr>
        <p:sp>
          <p:nvSpPr>
            <p:cNvPr id="84" name="TextBox 83"/>
            <p:cNvSpPr txBox="1"/>
            <p:nvPr/>
          </p:nvSpPr>
          <p:spPr>
            <a:xfrm>
              <a:off x="102110" y="1646215"/>
              <a:ext cx="3461778" cy="40011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dirty="0"/>
                <a:t>excited atoms and ions in fields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635896" y="1651330"/>
              <a:ext cx="2899539" cy="40011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dirty="0"/>
                <a:t>atom-photon interactions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09962" y="1660738"/>
              <a:ext cx="2326534" cy="40011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GB" sz="2000" dirty="0"/>
                <a:t>atom interferometry</a:t>
              </a: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3419872" y="1897959"/>
              <a:ext cx="3495986" cy="1747065"/>
              <a:chOff x="4091146" y="3767650"/>
              <a:chExt cx="8965607" cy="4480423"/>
            </a:xfrm>
          </p:grpSpPr>
          <p:grpSp>
            <p:nvGrpSpPr>
              <p:cNvPr id="93" name="Group 212"/>
              <p:cNvGrpSpPr/>
              <p:nvPr/>
            </p:nvGrpSpPr>
            <p:grpSpPr>
              <a:xfrm rot="17326824">
                <a:off x="7436919" y="4513592"/>
                <a:ext cx="2714304" cy="1222420"/>
                <a:chOff x="0" y="0"/>
                <a:chExt cx="2714302" cy="1222419"/>
              </a:xfrm>
            </p:grpSpPr>
            <p:pic>
              <p:nvPicPr>
                <p:cNvPr id="148" name="pulse_orange.pdf"/>
                <p:cNvPicPr>
                  <a:picLocks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2714303" cy="122242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49" name="Shape 211"/>
                <p:cNvSpPr/>
                <p:nvPr/>
              </p:nvSpPr>
              <p:spPr>
                <a:xfrm>
                  <a:off x="1949959" y="703970"/>
                  <a:ext cx="199654" cy="1"/>
                </a:xfrm>
                <a:prstGeom prst="line">
                  <a:avLst/>
                </a:prstGeom>
                <a:noFill/>
                <a:ln w="19050" cap="flat">
                  <a:solidFill>
                    <a:srgbClr val="FF93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</p:grpSp>
          <p:grpSp>
            <p:nvGrpSpPr>
              <p:cNvPr id="94" name="Group 215"/>
              <p:cNvGrpSpPr/>
              <p:nvPr/>
            </p:nvGrpSpPr>
            <p:grpSpPr>
              <a:xfrm rot="13767781">
                <a:off x="5765053" y="4694252"/>
                <a:ext cx="2714304" cy="1222420"/>
                <a:chOff x="0" y="0"/>
                <a:chExt cx="2714302" cy="1222419"/>
              </a:xfrm>
            </p:grpSpPr>
            <p:pic>
              <p:nvPicPr>
                <p:cNvPr id="146" name="pulse_orange.pdf"/>
                <p:cNvPicPr>
                  <a:picLocks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2714303" cy="122242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47" name="Shape 214"/>
                <p:cNvSpPr/>
                <p:nvPr/>
              </p:nvSpPr>
              <p:spPr>
                <a:xfrm>
                  <a:off x="1949959" y="703970"/>
                  <a:ext cx="199654" cy="1"/>
                </a:xfrm>
                <a:prstGeom prst="line">
                  <a:avLst/>
                </a:prstGeom>
                <a:noFill/>
                <a:ln w="19050" cap="flat">
                  <a:solidFill>
                    <a:srgbClr val="FF93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4091146" y="5723021"/>
                <a:ext cx="6725076" cy="2525052"/>
                <a:chOff x="4091146" y="5723021"/>
                <a:chExt cx="6725076" cy="2525052"/>
              </a:xfrm>
            </p:grpSpPr>
            <p:grpSp>
              <p:nvGrpSpPr>
                <p:cNvPr id="101" name="Group 209"/>
                <p:cNvGrpSpPr/>
                <p:nvPr/>
              </p:nvGrpSpPr>
              <p:grpSpPr>
                <a:xfrm rot="8189301">
                  <a:off x="5974603" y="7025652"/>
                  <a:ext cx="2714304" cy="1222421"/>
                  <a:chOff x="0" y="0"/>
                  <a:chExt cx="2714302" cy="1222419"/>
                </a:xfrm>
              </p:grpSpPr>
              <p:pic>
                <p:nvPicPr>
                  <p:cNvPr id="144" name="pulse_orange.pdf"/>
                  <p:cNvPicPr>
                    <a:picLocks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714303" cy="122242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145" name="Shape 208"/>
                  <p:cNvSpPr/>
                  <p:nvPr/>
                </p:nvSpPr>
                <p:spPr>
                  <a:xfrm>
                    <a:off x="1949959" y="703970"/>
                    <a:ext cx="199654" cy="1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FF93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  <a:endParaRPr/>
                  </a:p>
                </p:txBody>
              </p:sp>
            </p:grpSp>
            <p:grpSp>
              <p:nvGrpSpPr>
                <p:cNvPr id="102" name="Group 218"/>
                <p:cNvGrpSpPr/>
                <p:nvPr/>
              </p:nvGrpSpPr>
              <p:grpSpPr>
                <a:xfrm rot="2168150">
                  <a:off x="8101919" y="6915162"/>
                  <a:ext cx="2714303" cy="1222421"/>
                  <a:chOff x="0" y="0"/>
                  <a:chExt cx="2714302" cy="1222419"/>
                </a:xfrm>
              </p:grpSpPr>
              <p:pic>
                <p:nvPicPr>
                  <p:cNvPr id="142" name="pulse_orange.pdf"/>
                  <p:cNvPicPr>
                    <a:picLocks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714303" cy="122242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143" name="Shape 217"/>
                  <p:cNvSpPr/>
                  <p:nvPr/>
                </p:nvSpPr>
                <p:spPr>
                  <a:xfrm>
                    <a:off x="1949959" y="703970"/>
                    <a:ext cx="199654" cy="1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FF93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  <a:endParaRPr/>
                  </a:p>
                </p:txBody>
              </p:sp>
            </p:grpSp>
            <p:grpSp>
              <p:nvGrpSpPr>
                <p:cNvPr id="103" name="Group 253"/>
                <p:cNvGrpSpPr/>
                <p:nvPr/>
              </p:nvGrpSpPr>
              <p:grpSpPr>
                <a:xfrm>
                  <a:off x="6629567" y="5771282"/>
                  <a:ext cx="3791953" cy="1413696"/>
                  <a:chOff x="0" y="0"/>
                  <a:chExt cx="3791949" cy="1413694"/>
                </a:xfrm>
              </p:grpSpPr>
              <p:grpSp>
                <p:nvGrpSpPr>
                  <p:cNvPr id="109" name="Group 251"/>
                  <p:cNvGrpSpPr/>
                  <p:nvPr/>
                </p:nvGrpSpPr>
                <p:grpSpPr>
                  <a:xfrm>
                    <a:off x="0" y="0"/>
                    <a:ext cx="3791950" cy="1413695"/>
                    <a:chOff x="776006" y="-124061"/>
                    <a:chExt cx="3791949" cy="1413694"/>
                  </a:xfrm>
                </p:grpSpPr>
                <p:pic>
                  <p:nvPicPr>
                    <p:cNvPr id="111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2663219" y="639257"/>
                      <a:ext cx="338129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12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1041141" y="99680"/>
                      <a:ext cx="338130" cy="336017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13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1135867" y="832340"/>
                      <a:ext cx="338130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14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1139113" y="470601"/>
                      <a:ext cx="338129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15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1450544" y="609454"/>
                      <a:ext cx="338130" cy="336017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16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1691640" y="892822"/>
                      <a:ext cx="338130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17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1752318" y="48379"/>
                      <a:ext cx="338130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18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1790030" y="479245"/>
                      <a:ext cx="338130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19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079512" y="910111"/>
                      <a:ext cx="338129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20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2851897" y="330834"/>
                      <a:ext cx="338130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21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3384027" y="607162"/>
                      <a:ext cx="338130" cy="336017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22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4033296" y="221985"/>
                      <a:ext cx="338129" cy="336017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23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3676536" y="832340"/>
                      <a:ext cx="338130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24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3663879" y="221985"/>
                      <a:ext cx="338130" cy="336017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25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2854559" y="-23644"/>
                      <a:ext cx="338129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26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2112001" y="-124062"/>
                      <a:ext cx="338129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27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3178090" y="-124062"/>
                      <a:ext cx="338129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28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3153301" y="953617"/>
                      <a:ext cx="338130" cy="336017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29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3648076" y="-23644"/>
                      <a:ext cx="338129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30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3093738" y="466010"/>
                      <a:ext cx="338130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31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2537218" y="888075"/>
                      <a:ext cx="338130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32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2461472" y="-124062"/>
                      <a:ext cx="338130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33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2488841" y="230732"/>
                      <a:ext cx="338129" cy="33601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34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776006" y="465900"/>
                      <a:ext cx="338351" cy="33623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35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3265147" y="221875"/>
                      <a:ext cx="338351" cy="336237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36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2184420" y="656199"/>
                      <a:ext cx="338351" cy="336237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37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1444821" y="206374"/>
                      <a:ext cx="338351" cy="33623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38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2100105" y="215450"/>
                      <a:ext cx="338351" cy="33623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39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3084889" y="703487"/>
                      <a:ext cx="338351" cy="33623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40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3783832" y="454763"/>
                      <a:ext cx="338351" cy="336237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141" name="sphere_green.pn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4229606" y="488082"/>
                      <a:ext cx="338351" cy="336236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  <p:pic>
                <p:nvPicPr>
                  <p:cNvPr id="110" name="sphere_red.png"/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1554998" y="515053"/>
                    <a:ext cx="406378" cy="406378"/>
                  </a:xfrm>
                  <a:prstGeom prst="rect">
                    <a:avLst/>
                  </a:prstGeom>
                  <a:ln w="254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104" name="Group 267"/>
                <p:cNvGrpSpPr/>
                <p:nvPr/>
              </p:nvGrpSpPr>
              <p:grpSpPr>
                <a:xfrm>
                  <a:off x="4091146" y="5723021"/>
                  <a:ext cx="3012266" cy="1413695"/>
                  <a:chOff x="4128160" y="465820"/>
                  <a:chExt cx="3012265" cy="1413695"/>
                </a:xfrm>
              </p:grpSpPr>
              <p:sp>
                <p:nvSpPr>
                  <p:cNvPr id="105" name="Shape 258"/>
                  <p:cNvSpPr/>
                  <p:nvPr/>
                </p:nvSpPr>
                <p:spPr>
                  <a:xfrm>
                    <a:off x="4271101" y="1282140"/>
                    <a:ext cx="199654" cy="1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FF93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  <a:endParaRPr/>
                  </a:p>
                </p:txBody>
              </p:sp>
              <p:grpSp>
                <p:nvGrpSpPr>
                  <p:cNvPr id="106" name="Group 266"/>
                  <p:cNvGrpSpPr/>
                  <p:nvPr/>
                </p:nvGrpSpPr>
                <p:grpSpPr>
                  <a:xfrm>
                    <a:off x="4128160" y="465820"/>
                    <a:ext cx="3012265" cy="1413695"/>
                    <a:chOff x="-97435" y="0"/>
                    <a:chExt cx="3012265" cy="1413695"/>
                  </a:xfrm>
                </p:grpSpPr>
                <p:pic>
                  <p:nvPicPr>
                    <p:cNvPr id="107" name="pulse_envelope_orange.pdf"/>
                    <p:cNvPicPr>
                      <a:picLocks/>
                    </p:cNvPicPr>
                    <p:nvPr/>
                  </p:nvPicPr>
                  <p:blipFill>
                    <a:blip r:embed="rId10">
                      <a:extLst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-97435" y="0"/>
                      <a:ext cx="3012265" cy="1413695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sp>
                  <p:nvSpPr>
                    <p:cNvPr id="108" name="Shape 265"/>
                    <p:cNvSpPr/>
                    <p:nvPr/>
                  </p:nvSpPr>
                  <p:spPr>
                    <a:xfrm>
                      <a:off x="2153706" y="816320"/>
                      <a:ext cx="199654" cy="1"/>
                    </a:xfrm>
                    <a:prstGeom prst="line">
                      <a:avLst/>
                    </a:prstGeom>
                    <a:noFill/>
                    <a:ln w="19050" cap="flat">
                      <a:solidFill>
                        <a:srgbClr val="FF9300"/>
                      </a:solidFill>
                      <a:prstDash val="solid"/>
                      <a:miter lim="400000"/>
                      <a:tailEnd type="triangle" w="med" len="med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2400"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96" name="Group 272"/>
              <p:cNvGrpSpPr/>
              <p:nvPr/>
            </p:nvGrpSpPr>
            <p:grpSpPr>
              <a:xfrm>
                <a:off x="10275978" y="5777343"/>
                <a:ext cx="2780775" cy="1305054"/>
                <a:chOff x="129184" y="0"/>
                <a:chExt cx="2780774" cy="1305053"/>
              </a:xfrm>
            </p:grpSpPr>
            <p:grpSp>
              <p:nvGrpSpPr>
                <p:cNvPr id="97" name="Group 270"/>
                <p:cNvGrpSpPr/>
                <p:nvPr/>
              </p:nvGrpSpPr>
              <p:grpSpPr>
                <a:xfrm>
                  <a:off x="129184" y="0"/>
                  <a:ext cx="2780776" cy="1305054"/>
                  <a:chOff x="0" y="0"/>
                  <a:chExt cx="2780774" cy="1305053"/>
                </a:xfrm>
              </p:grpSpPr>
              <p:pic>
                <p:nvPicPr>
                  <p:cNvPr id="99" name="pulse_envelope_orange.pdf"/>
                  <p:cNvPicPr>
                    <a:picLocks/>
                  </p:cNvPicPr>
                  <p:nvPr/>
                </p:nvPicPr>
                <p:blipFill>
                  <a:blip r:embed="rId10">
                    <a:extLst/>
                  </a:blip>
                  <a:srcRect/>
                  <a:stretch>
                    <a:fillRect/>
                  </a:stretch>
                </p:blipFill>
                <p:spPr>
                  <a:xfrm>
                    <a:off x="0" y="0"/>
                    <a:ext cx="2780775" cy="1305054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100" name="Shape 269"/>
                  <p:cNvSpPr/>
                  <p:nvPr/>
                </p:nvSpPr>
                <p:spPr>
                  <a:xfrm>
                    <a:off x="1988196" y="753586"/>
                    <a:ext cx="184311" cy="1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FF93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  <a:endParaRPr/>
                  </a:p>
                </p:txBody>
              </p:sp>
            </p:grpSp>
            <p:pic>
              <p:nvPicPr>
                <p:cNvPr id="98" name="stop-sign-icon.pn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900970" y="247812"/>
                  <a:ext cx="1045608" cy="104560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4684" y="2105220"/>
              <a:ext cx="2519124" cy="1365955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08304" y="2204864"/>
              <a:ext cx="1444800" cy="1401730"/>
            </a:xfrm>
            <a:prstGeom prst="rect">
              <a:avLst/>
            </a:prstGeom>
          </p:spPr>
        </p:pic>
      </p:grpSp>
      <p:sp>
        <p:nvSpPr>
          <p:cNvPr id="78" name="TextBox 77"/>
          <p:cNvSpPr txBox="1"/>
          <p:nvPr/>
        </p:nvSpPr>
        <p:spPr>
          <a:xfrm>
            <a:off x="6695874" y="4967818"/>
            <a:ext cx="1937005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Open Position</a:t>
            </a:r>
          </a:p>
        </p:txBody>
      </p:sp>
    </p:spTree>
    <p:extLst>
      <p:ext uri="{BB962C8B-B14F-4D97-AF65-F5344CB8AC3E}">
        <p14:creationId xmlns:p14="http://schemas.microsoft.com/office/powerpoint/2010/main" val="33225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5" grpId="0"/>
      <p:bldP spid="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Dressed interactions - Outlook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496" y="928670"/>
            <a:ext cx="8971279" cy="2717904"/>
            <a:chOff x="35496" y="928670"/>
            <a:chExt cx="8971279" cy="27179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96" y="928670"/>
              <a:ext cx="6048672" cy="13774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2160" y="1020527"/>
              <a:ext cx="2994615" cy="262604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23887" y="2632395"/>
            <a:ext cx="4702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 Ensemble of bosons in 2d form crystals of </a:t>
            </a:r>
            <a:br>
              <a:rPr lang="en-GB" dirty="0"/>
            </a:br>
            <a:r>
              <a:rPr lang="en-GB" dirty="0"/>
              <a:t>  superfluid droplets at low enough temperature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8" y="3585040"/>
            <a:ext cx="6010400" cy="171616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3887" y="3855155"/>
            <a:ext cx="8598896" cy="2892105"/>
            <a:chOff x="423887" y="3855155"/>
            <a:chExt cx="8598896" cy="28921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6127" y="3855155"/>
              <a:ext cx="2806656" cy="289210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23887" y="5445224"/>
              <a:ext cx="43887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- dressed potentials can be used to engineer </a:t>
              </a:r>
              <a:br>
                <a:rPr lang="en-GB" dirty="0"/>
              </a:br>
              <a:r>
                <a:rPr lang="en-GB" dirty="0"/>
                <a:t>  many-body interactions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75817" y="6186032"/>
              <a:ext cx="2596183" cy="561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548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-2738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033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/>
              <a:t>cold atoms, molecules and ions allow to engineer spin systems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1" y="1692273"/>
            <a:ext cx="39219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/>
              <a:t>tuneable power-law interactions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exchange interactions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dipole-dipole interactions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van-der-Waals interactions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dressed-state interactions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3513202"/>
            <a:ext cx="6105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/>
              <a:t>interactions mediated through photon exchange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collective dissipation </a:t>
            </a:r>
            <a:r>
              <a:rPr lang="en-GB" sz="2000" dirty="0">
                <a:sym typeface="Wingdings" panose="05000000000000000000" pitchFamily="2" charset="2"/>
              </a:rPr>
              <a:t> super and sub-radiance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87520" y="4494599"/>
            <a:ext cx="44885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tomorrow:</a:t>
            </a:r>
          </a:p>
          <a:p>
            <a:endParaRPr lang="en-GB" sz="2000" b="1" dirty="0"/>
          </a:p>
          <a:p>
            <a:pPr marL="342900" indent="-342900">
              <a:buFontTx/>
              <a:buChar char="-"/>
            </a:pPr>
            <a:r>
              <a:rPr lang="en-GB" sz="2000" dirty="0"/>
              <a:t>interacting atoms in Rydberg states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many-body dynamics with competing </a:t>
            </a:r>
            <a:br>
              <a:rPr lang="en-GB" sz="2000" dirty="0"/>
            </a:br>
            <a:r>
              <a:rPr lang="en-GB" sz="2000" dirty="0"/>
              <a:t>classical and quantum dynamics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dynamics in more than statics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non-equilibrium phase transitions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582226" y="1692273"/>
            <a:ext cx="1981835" cy="2016493"/>
            <a:chOff x="6953716" y="2427575"/>
            <a:chExt cx="1981835" cy="2016493"/>
          </a:xfrm>
        </p:grpSpPr>
        <p:grpSp>
          <p:nvGrpSpPr>
            <p:cNvPr id="13" name="Group 12"/>
            <p:cNvGrpSpPr/>
            <p:nvPr/>
          </p:nvGrpSpPr>
          <p:grpSpPr>
            <a:xfrm>
              <a:off x="7143328" y="2949362"/>
              <a:ext cx="1588663" cy="1215079"/>
              <a:chOff x="7277377" y="3203586"/>
              <a:chExt cx="1588663" cy="1215079"/>
            </a:xfrm>
          </p:grpSpPr>
          <p:grpSp>
            <p:nvGrpSpPr>
              <p:cNvPr id="16" name="Gruppieren 30"/>
              <p:cNvGrpSpPr/>
              <p:nvPr/>
            </p:nvGrpSpPr>
            <p:grpSpPr>
              <a:xfrm rot="18039761">
                <a:off x="6962659" y="3518304"/>
                <a:ext cx="1205500" cy="576064"/>
                <a:chOff x="3805307" y="1596387"/>
                <a:chExt cx="4204441" cy="1816102"/>
              </a:xfrm>
            </p:grpSpPr>
            <p:sp>
              <p:nvSpPr>
                <p:cNvPr id="21" name="Ellipse 31"/>
                <p:cNvSpPr/>
                <p:nvPr/>
              </p:nvSpPr>
              <p:spPr>
                <a:xfrm rot="20633433">
                  <a:off x="3805307" y="1596387"/>
                  <a:ext cx="4204441" cy="181610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" name="Ellipse 32"/>
                <p:cNvSpPr/>
                <p:nvPr/>
              </p:nvSpPr>
              <p:spPr>
                <a:xfrm>
                  <a:off x="4283968" y="2348880"/>
                  <a:ext cx="936104" cy="93610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3200" dirty="0"/>
                </a:p>
              </p:txBody>
            </p:sp>
            <p:sp>
              <p:nvSpPr>
                <p:cNvPr id="23" name="Ellipse 33"/>
                <p:cNvSpPr/>
                <p:nvPr/>
              </p:nvSpPr>
              <p:spPr>
                <a:xfrm>
                  <a:off x="7236296" y="1793520"/>
                  <a:ext cx="432048" cy="432048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" name="Gruppieren 30"/>
              <p:cNvGrpSpPr/>
              <p:nvPr/>
            </p:nvGrpSpPr>
            <p:grpSpPr>
              <a:xfrm rot="18039761">
                <a:off x="7975258" y="3527883"/>
                <a:ext cx="1205500" cy="576064"/>
                <a:chOff x="3805307" y="1596387"/>
                <a:chExt cx="4204441" cy="1816102"/>
              </a:xfrm>
            </p:grpSpPr>
            <p:sp>
              <p:nvSpPr>
                <p:cNvPr id="18" name="Ellipse 31"/>
                <p:cNvSpPr/>
                <p:nvPr/>
              </p:nvSpPr>
              <p:spPr>
                <a:xfrm rot="20633433">
                  <a:off x="3805307" y="1596387"/>
                  <a:ext cx="4204441" cy="181610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" name="Ellipse 32"/>
                <p:cNvSpPr/>
                <p:nvPr/>
              </p:nvSpPr>
              <p:spPr>
                <a:xfrm>
                  <a:off x="4283968" y="2348880"/>
                  <a:ext cx="936104" cy="93610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3200" dirty="0"/>
                </a:p>
              </p:txBody>
            </p:sp>
            <p:sp>
              <p:nvSpPr>
                <p:cNvPr id="20" name="Ellipse 33"/>
                <p:cNvSpPr/>
                <p:nvPr/>
              </p:nvSpPr>
              <p:spPr>
                <a:xfrm>
                  <a:off x="7236296" y="1793520"/>
                  <a:ext cx="432048" cy="432048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7134965" y="2488793"/>
              <a:ext cx="1584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Rydberg atoms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53716" y="2427575"/>
              <a:ext cx="1981835" cy="20164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r="33098"/>
          <a:stretch/>
        </p:blipFill>
        <p:spPr bwMode="auto">
          <a:xfrm>
            <a:off x="6507137" y="4725144"/>
            <a:ext cx="208152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2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26" name="Textfeld 17"/>
          <p:cNvSpPr txBox="1"/>
          <p:nvPr/>
        </p:nvSpPr>
        <p:spPr>
          <a:xfrm>
            <a:off x="323528" y="819869"/>
            <a:ext cx="48374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sz="2400" b="1" dirty="0"/>
              <a:t>Cold atomic systems </a:t>
            </a:r>
          </a:p>
          <a:p>
            <a:pPr marL="457200" indent="-457200"/>
            <a:r>
              <a:rPr lang="de-DE" sz="2400" dirty="0"/>
              <a:t>	- Energy scales and length scales</a:t>
            </a:r>
          </a:p>
          <a:p>
            <a:pPr marL="457200" indent="-457200"/>
            <a:r>
              <a:rPr lang="de-DE" sz="2400" dirty="0"/>
              <a:t>	- </a:t>
            </a: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does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seek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achieve</a:t>
            </a:r>
            <a:r>
              <a:rPr lang="de-DE" sz="2400" dirty="0"/>
              <a:t>?</a:t>
            </a:r>
          </a:p>
        </p:txBody>
      </p:sp>
      <p:sp>
        <p:nvSpPr>
          <p:cNvPr id="10" name="Textfeld 17"/>
          <p:cNvSpPr txBox="1"/>
          <p:nvPr/>
        </p:nvSpPr>
        <p:spPr>
          <a:xfrm>
            <a:off x="322219" y="2097430"/>
            <a:ext cx="517667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sz="2400" b="1" dirty="0">
                <a:solidFill>
                  <a:srgbClr val="0000FF"/>
                </a:solidFill>
              </a:rPr>
              <a:t>Long-range interactions in </a:t>
            </a:r>
            <a:r>
              <a:rPr lang="de-DE" sz="2400" b="1" dirty="0" err="1">
                <a:solidFill>
                  <a:srgbClr val="0000FF"/>
                </a:solidFill>
              </a:rPr>
              <a:t>trapped</a:t>
            </a:r>
            <a:r>
              <a:rPr lang="de-DE" sz="2400" b="1" dirty="0">
                <a:solidFill>
                  <a:srgbClr val="0000FF"/>
                </a:solidFill>
              </a:rPr>
              <a:t> </a:t>
            </a:r>
            <a:r>
              <a:rPr lang="de-DE" sz="2400" b="1" dirty="0" err="1">
                <a:solidFill>
                  <a:srgbClr val="0000FF"/>
                </a:solidFill>
              </a:rPr>
              <a:t>ions</a:t>
            </a:r>
            <a:endParaRPr lang="de-DE" sz="2400" b="1" dirty="0">
              <a:solidFill>
                <a:srgbClr val="0000FF"/>
              </a:solidFill>
            </a:endParaRPr>
          </a:p>
          <a:p>
            <a:pPr marL="457200" indent="-457200"/>
            <a:r>
              <a:rPr lang="de-DE" sz="2400" dirty="0">
                <a:solidFill>
                  <a:srgbClr val="0000FF"/>
                </a:solidFill>
              </a:rPr>
              <a:t>	- few-level systems</a:t>
            </a:r>
          </a:p>
          <a:p>
            <a:pPr marL="457200" indent="-457200"/>
            <a:r>
              <a:rPr lang="de-DE" sz="2400" dirty="0">
                <a:solidFill>
                  <a:srgbClr val="0000FF"/>
                </a:solidFill>
              </a:rPr>
              <a:t>	- </a:t>
            </a:r>
            <a:r>
              <a:rPr lang="de-DE" sz="2400" dirty="0" err="1">
                <a:solidFill>
                  <a:srgbClr val="0000FF"/>
                </a:solidFill>
              </a:rPr>
              <a:t>spin</a:t>
            </a:r>
            <a:r>
              <a:rPr lang="de-DE" sz="2400" dirty="0">
                <a:solidFill>
                  <a:srgbClr val="0000FF"/>
                </a:solidFill>
              </a:rPr>
              <a:t>-phonon </a:t>
            </a:r>
            <a:r>
              <a:rPr lang="de-DE" sz="2400" dirty="0" err="1">
                <a:solidFill>
                  <a:srgbClr val="0000FF"/>
                </a:solidFill>
              </a:rPr>
              <a:t>coupling</a:t>
            </a:r>
            <a:endParaRPr lang="de-DE" sz="2400" dirty="0">
              <a:solidFill>
                <a:srgbClr val="0000FF"/>
              </a:solidFill>
            </a:endParaRPr>
          </a:p>
          <a:p>
            <a:pPr marL="457200" indent="-457200"/>
            <a:r>
              <a:rPr lang="de-DE" sz="2400" dirty="0">
                <a:solidFill>
                  <a:srgbClr val="0000FF"/>
                </a:solidFill>
              </a:rPr>
              <a:t>	- effective </a:t>
            </a:r>
            <a:r>
              <a:rPr lang="de-DE" sz="2400" dirty="0" err="1">
                <a:solidFill>
                  <a:srgbClr val="0000FF"/>
                </a:solidFill>
              </a:rPr>
              <a:t>spin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models</a:t>
            </a:r>
            <a:br>
              <a:rPr lang="de-DE" sz="2400" dirty="0">
                <a:solidFill>
                  <a:srgbClr val="0000FF"/>
                </a:solidFill>
              </a:rPr>
            </a:br>
            <a:r>
              <a:rPr lang="de-DE" sz="2400" dirty="0">
                <a:solidFill>
                  <a:srgbClr val="0000FF"/>
                </a:solidFill>
              </a:rPr>
              <a:t>  (</a:t>
            </a:r>
            <a:r>
              <a:rPr lang="de-DE" sz="2400" i="1" dirty="0" err="1">
                <a:solidFill>
                  <a:srgbClr val="0000FF"/>
                </a:solidFill>
              </a:rPr>
              <a:t>see</a:t>
            </a:r>
            <a:r>
              <a:rPr lang="de-DE" sz="2400" i="1" dirty="0">
                <a:solidFill>
                  <a:srgbClr val="0000FF"/>
                </a:solidFill>
              </a:rPr>
              <a:t> C. Roos‘ </a:t>
            </a:r>
            <a:r>
              <a:rPr lang="de-DE" sz="2400" i="1" dirty="0" err="1">
                <a:solidFill>
                  <a:srgbClr val="0000FF"/>
                </a:solidFill>
              </a:rPr>
              <a:t>talk</a:t>
            </a:r>
            <a:r>
              <a:rPr lang="de-DE" sz="2400" i="1" dirty="0">
                <a:solidFill>
                  <a:srgbClr val="0000FF"/>
                </a:solidFill>
              </a:rPr>
              <a:t> on </a:t>
            </a:r>
            <a:r>
              <a:rPr lang="de-DE" sz="2400" i="1" dirty="0" err="1">
                <a:solidFill>
                  <a:srgbClr val="0000FF"/>
                </a:solidFill>
              </a:rPr>
              <a:t>Wednesday</a:t>
            </a:r>
            <a:r>
              <a:rPr lang="de-DE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1" name="Textfeld 17"/>
          <p:cNvSpPr txBox="1"/>
          <p:nvPr/>
        </p:nvSpPr>
        <p:spPr>
          <a:xfrm>
            <a:off x="323528" y="4041646"/>
            <a:ext cx="886326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sz="2400" b="1" dirty="0"/>
              <a:t>Atoms and polar molecules</a:t>
            </a:r>
            <a:endParaRPr lang="de-DE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/>
            <a:r>
              <a:rPr lang="de-DE" sz="2400" dirty="0"/>
              <a:t>	- coupling to the radiation field</a:t>
            </a:r>
          </a:p>
          <a:p>
            <a:pPr marL="457200" indent="-457200"/>
            <a:r>
              <a:rPr lang="de-DE" sz="2400" dirty="0"/>
              <a:t>	- long range interactions and dissipation</a:t>
            </a:r>
          </a:p>
          <a:p>
            <a:pPr marL="457200" indent="-457200"/>
            <a:r>
              <a:rPr lang="de-DE" sz="2400" dirty="0"/>
              <a:t>	- super- </a:t>
            </a:r>
            <a:r>
              <a:rPr lang="de-DE" sz="2400" dirty="0" err="1"/>
              <a:t>and</a:t>
            </a:r>
            <a:r>
              <a:rPr lang="de-DE" sz="2400" dirty="0"/>
              <a:t> sub-</a:t>
            </a:r>
            <a:r>
              <a:rPr lang="de-DE" sz="2400" dirty="0" err="1"/>
              <a:t>radiance</a:t>
            </a:r>
            <a:r>
              <a:rPr lang="de-DE" sz="2400" dirty="0"/>
              <a:t> </a:t>
            </a:r>
            <a:r>
              <a:rPr lang="de-DE" sz="2400" i="1" dirty="0"/>
              <a:t>(</a:t>
            </a:r>
            <a:r>
              <a:rPr lang="de-DE" sz="2400" i="1" dirty="0" err="1"/>
              <a:t>see</a:t>
            </a:r>
            <a:r>
              <a:rPr lang="de-DE" sz="2400" i="1" dirty="0"/>
              <a:t> R. Kaiser‘s </a:t>
            </a:r>
            <a:r>
              <a:rPr lang="de-DE" sz="2400" i="1" dirty="0" err="1"/>
              <a:t>and</a:t>
            </a:r>
            <a:r>
              <a:rPr lang="de-DE" sz="2400" i="1" dirty="0"/>
              <a:t> R. </a:t>
            </a:r>
            <a:r>
              <a:rPr lang="de-DE" sz="2400" i="1" dirty="0" err="1"/>
              <a:t>Bachelard‘s</a:t>
            </a:r>
            <a:r>
              <a:rPr lang="de-DE" sz="2400" i="1" dirty="0"/>
              <a:t> </a:t>
            </a:r>
            <a:r>
              <a:rPr lang="de-DE" sz="2400" i="1" dirty="0" err="1"/>
              <a:t>talks</a:t>
            </a:r>
            <a:r>
              <a:rPr lang="de-DE" sz="2400" i="1" dirty="0"/>
              <a:t>)</a:t>
            </a:r>
          </a:p>
          <a:p>
            <a:pPr marL="457200" indent="-457200"/>
            <a:r>
              <a:rPr lang="de-DE" sz="2400" dirty="0"/>
              <a:t>	- van-der-Waals vs. </a:t>
            </a:r>
            <a:r>
              <a:rPr lang="de-DE" sz="2400" dirty="0" err="1"/>
              <a:t>dipole</a:t>
            </a:r>
            <a:r>
              <a:rPr lang="de-DE" sz="2400" dirty="0"/>
              <a:t>-dipole interaction</a:t>
            </a:r>
          </a:p>
        </p:txBody>
      </p:sp>
      <p:sp>
        <p:nvSpPr>
          <p:cNvPr id="12" name="Textfeld 17"/>
          <p:cNvSpPr txBox="1"/>
          <p:nvPr/>
        </p:nvSpPr>
        <p:spPr>
          <a:xfrm>
            <a:off x="323528" y="6152296"/>
            <a:ext cx="5087931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sz="2400" b="1" dirty="0">
                <a:solidFill>
                  <a:srgbClr val="0000FF"/>
                </a:solidFill>
              </a:rPr>
              <a:t>Static dipoles and dressed interactions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38410" y="1050702"/>
            <a:ext cx="3516284" cy="2308324"/>
          </a:xfrm>
          <a:prstGeom prst="rect">
            <a:avLst/>
          </a:prstGeom>
          <a:solidFill>
            <a:srgbClr val="FFFF00"/>
          </a:solidFill>
          <a:ln w="412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Disclaimer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Long-range interactions</a:t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interactions that </a:t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sz="2400" i="1" dirty="0">
                <a:solidFill>
                  <a:srgbClr val="FF0000"/>
                </a:solidFill>
              </a:rPr>
              <a:t>extend over some distance</a:t>
            </a:r>
          </a:p>
        </p:txBody>
      </p:sp>
    </p:spTree>
    <p:extLst>
      <p:ext uri="{BB962C8B-B14F-4D97-AF65-F5344CB8AC3E}">
        <p14:creationId xmlns:p14="http://schemas.microsoft.com/office/powerpoint/2010/main" val="18344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-24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scales and length scales</a:t>
            </a:r>
          </a:p>
        </p:txBody>
      </p:sp>
      <p:grpSp>
        <p:nvGrpSpPr>
          <p:cNvPr id="226" name="Group 225"/>
          <p:cNvGrpSpPr/>
          <p:nvPr/>
        </p:nvGrpSpPr>
        <p:grpSpPr>
          <a:xfrm>
            <a:off x="15739730" y="9136062"/>
            <a:ext cx="8468057" cy="3810000"/>
            <a:chOff x="15884697" y="8755062"/>
            <a:chExt cx="9193212" cy="4267200"/>
          </a:xfrm>
        </p:grpSpPr>
        <p:pic>
          <p:nvPicPr>
            <p:cNvPr id="227" name="Picture 7" descr="C:\Fisica\Burocracia\Post-doc\Anne McLaren\2012\glas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4697" y="8869362"/>
              <a:ext cx="9193212" cy="415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" name="Rounded Rectangle 227"/>
            <p:cNvSpPr/>
            <p:nvPr/>
          </p:nvSpPr>
          <p:spPr>
            <a:xfrm>
              <a:off x="15884697" y="8755062"/>
              <a:ext cx="9193212" cy="40561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3703" y="1063578"/>
            <a:ext cx="318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Rev. Mod. Phys. </a:t>
            </a:r>
            <a:r>
              <a:rPr lang="en-GB" b="1" dirty="0"/>
              <a:t>82</a:t>
            </a:r>
            <a:r>
              <a:rPr lang="en-GB" dirty="0"/>
              <a:t>, 2313 (2010)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20546" y="1555872"/>
            <a:ext cx="5353050" cy="3390900"/>
            <a:chOff x="1475656" y="1944323"/>
            <a:chExt cx="5353050" cy="3390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5656" y="1944323"/>
              <a:ext cx="5353050" cy="339090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174582" y="3064471"/>
              <a:ext cx="4443684" cy="796577"/>
            </a:xfrm>
            <a:prstGeom prst="line">
              <a:avLst/>
            </a:prstGeom>
            <a:ln w="349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699792" y="2858125"/>
              <a:ext cx="130676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rgbClr val="7030A0"/>
                  </a:solidFill>
                </a:rPr>
                <a:t>pol. mol. d-d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76689" y="4663968"/>
            <a:ext cx="1981835" cy="2016493"/>
            <a:chOff x="6958205" y="4684225"/>
            <a:chExt cx="1981835" cy="2016493"/>
          </a:xfrm>
        </p:grpSpPr>
        <p:grpSp>
          <p:nvGrpSpPr>
            <p:cNvPr id="9" name="Group 8"/>
            <p:cNvGrpSpPr/>
            <p:nvPr/>
          </p:nvGrpSpPr>
          <p:grpSpPr>
            <a:xfrm>
              <a:off x="7287230" y="5498762"/>
              <a:ext cx="1307835" cy="1060616"/>
              <a:chOff x="167821" y="4535149"/>
              <a:chExt cx="1307835" cy="1060616"/>
            </a:xfrm>
          </p:grpSpPr>
          <p:sp>
            <p:nvSpPr>
              <p:cNvPr id="76" name="Right Arrow 75"/>
              <p:cNvSpPr/>
              <p:nvPr/>
            </p:nvSpPr>
            <p:spPr>
              <a:xfrm rot="16200000" flipV="1">
                <a:off x="650084" y="4943410"/>
                <a:ext cx="1022705" cy="20618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ight Arrow 7"/>
              <p:cNvSpPr/>
              <p:nvPr/>
            </p:nvSpPr>
            <p:spPr>
              <a:xfrm rot="16200000" flipV="1">
                <a:off x="-82792" y="4981321"/>
                <a:ext cx="1022705" cy="20618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167821" y="4718063"/>
                <a:ext cx="1307835" cy="665460"/>
                <a:chOff x="450790" y="5251806"/>
                <a:chExt cx="1307835" cy="665460"/>
              </a:xfrm>
            </p:grpSpPr>
            <p:grpSp>
              <p:nvGrpSpPr>
                <p:cNvPr id="68" name="Gruppieren 30"/>
                <p:cNvGrpSpPr/>
                <p:nvPr/>
              </p:nvGrpSpPr>
              <p:grpSpPr>
                <a:xfrm rot="18039761">
                  <a:off x="406092" y="5296504"/>
                  <a:ext cx="665459" cy="576064"/>
                  <a:chOff x="3842286" y="1832592"/>
                  <a:chExt cx="2320932" cy="1816102"/>
                </a:xfrm>
              </p:grpSpPr>
              <p:sp>
                <p:nvSpPr>
                  <p:cNvPr id="73" name="Ellipse 31"/>
                  <p:cNvSpPr/>
                  <p:nvPr/>
                </p:nvSpPr>
                <p:spPr>
                  <a:xfrm rot="20633433">
                    <a:off x="3842286" y="1832592"/>
                    <a:ext cx="2320932" cy="1816102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  <a:alpha val="3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4" name="Ellipse 32"/>
                  <p:cNvSpPr/>
                  <p:nvPr/>
                </p:nvSpPr>
                <p:spPr>
                  <a:xfrm>
                    <a:off x="4283968" y="2348880"/>
                    <a:ext cx="936104" cy="936104"/>
                  </a:xfrm>
                  <a:prstGeom prst="ellipse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200" dirty="0"/>
                  </a:p>
                </p:txBody>
              </p:sp>
              <p:sp>
                <p:nvSpPr>
                  <p:cNvPr id="75" name="Ellipse 33"/>
                  <p:cNvSpPr/>
                  <p:nvPr/>
                </p:nvSpPr>
                <p:spPr>
                  <a:xfrm>
                    <a:off x="5506339" y="2660315"/>
                    <a:ext cx="432048" cy="43204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69" name="Gruppieren 30"/>
                <p:cNvGrpSpPr/>
                <p:nvPr/>
              </p:nvGrpSpPr>
              <p:grpSpPr>
                <a:xfrm rot="18039761">
                  <a:off x="1137863" y="5296505"/>
                  <a:ext cx="665459" cy="576064"/>
                  <a:chOff x="3842286" y="1832592"/>
                  <a:chExt cx="2320932" cy="1816102"/>
                </a:xfrm>
              </p:grpSpPr>
              <p:sp>
                <p:nvSpPr>
                  <p:cNvPr id="70" name="Ellipse 31"/>
                  <p:cNvSpPr/>
                  <p:nvPr/>
                </p:nvSpPr>
                <p:spPr>
                  <a:xfrm rot="20633433">
                    <a:off x="3842286" y="1832592"/>
                    <a:ext cx="2320932" cy="1816102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  <a:alpha val="3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1" name="Ellipse 32"/>
                  <p:cNvSpPr/>
                  <p:nvPr/>
                </p:nvSpPr>
                <p:spPr>
                  <a:xfrm>
                    <a:off x="4283968" y="2348880"/>
                    <a:ext cx="936104" cy="936104"/>
                  </a:xfrm>
                  <a:prstGeom prst="ellipse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200" dirty="0"/>
                  </a:p>
                </p:txBody>
              </p:sp>
              <p:sp>
                <p:nvSpPr>
                  <p:cNvPr id="72" name="Ellipse 33"/>
                  <p:cNvSpPr/>
                  <p:nvPr/>
                </p:nvSpPr>
                <p:spPr>
                  <a:xfrm>
                    <a:off x="5506339" y="2660315"/>
                    <a:ext cx="432048" cy="43204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sp>
          <p:nvSpPr>
            <p:cNvPr id="89" name="TextBox 88"/>
            <p:cNvSpPr txBox="1"/>
            <p:nvPr/>
          </p:nvSpPr>
          <p:spPr>
            <a:xfrm>
              <a:off x="6958205" y="4684225"/>
              <a:ext cx="19077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Atoms with large </a:t>
              </a:r>
              <a:br>
                <a:rPr lang="en-GB" dirty="0"/>
              </a:br>
              <a:r>
                <a:rPr lang="en-GB" dirty="0"/>
                <a:t>magnetic moment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58205" y="4684225"/>
              <a:ext cx="1981835" cy="20164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72200" y="2407318"/>
            <a:ext cx="1981835" cy="2016493"/>
            <a:chOff x="6953716" y="2427575"/>
            <a:chExt cx="1981835" cy="2016493"/>
          </a:xfrm>
        </p:grpSpPr>
        <p:grpSp>
          <p:nvGrpSpPr>
            <p:cNvPr id="6" name="Group 5"/>
            <p:cNvGrpSpPr/>
            <p:nvPr/>
          </p:nvGrpSpPr>
          <p:grpSpPr>
            <a:xfrm>
              <a:off x="7143328" y="2949362"/>
              <a:ext cx="1588663" cy="1215079"/>
              <a:chOff x="7277377" y="3203586"/>
              <a:chExt cx="1588663" cy="1215079"/>
            </a:xfrm>
          </p:grpSpPr>
          <p:grpSp>
            <p:nvGrpSpPr>
              <p:cNvPr id="47" name="Gruppieren 30"/>
              <p:cNvGrpSpPr/>
              <p:nvPr/>
            </p:nvGrpSpPr>
            <p:grpSpPr>
              <a:xfrm rot="18039761">
                <a:off x="6962659" y="3518304"/>
                <a:ext cx="1205500" cy="576064"/>
                <a:chOff x="3805307" y="1596387"/>
                <a:chExt cx="4204441" cy="1816102"/>
              </a:xfrm>
            </p:grpSpPr>
            <p:sp>
              <p:nvSpPr>
                <p:cNvPr id="48" name="Ellipse 31"/>
                <p:cNvSpPr/>
                <p:nvPr/>
              </p:nvSpPr>
              <p:spPr>
                <a:xfrm rot="20633433">
                  <a:off x="3805307" y="1596387"/>
                  <a:ext cx="4204441" cy="181610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0" name="Ellipse 32"/>
                <p:cNvSpPr/>
                <p:nvPr/>
              </p:nvSpPr>
              <p:spPr>
                <a:xfrm>
                  <a:off x="4283968" y="2348880"/>
                  <a:ext cx="936104" cy="93610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3200" dirty="0"/>
                </a:p>
              </p:txBody>
            </p:sp>
            <p:sp>
              <p:nvSpPr>
                <p:cNvPr id="51" name="Ellipse 33"/>
                <p:cNvSpPr/>
                <p:nvPr/>
              </p:nvSpPr>
              <p:spPr>
                <a:xfrm>
                  <a:off x="7236296" y="1793520"/>
                  <a:ext cx="432048" cy="432048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2" name="Gruppieren 30"/>
              <p:cNvGrpSpPr/>
              <p:nvPr/>
            </p:nvGrpSpPr>
            <p:grpSpPr>
              <a:xfrm rot="18039761">
                <a:off x="7975258" y="3527883"/>
                <a:ext cx="1205500" cy="576064"/>
                <a:chOff x="3805307" y="1596387"/>
                <a:chExt cx="4204441" cy="1816102"/>
              </a:xfrm>
            </p:grpSpPr>
            <p:sp>
              <p:nvSpPr>
                <p:cNvPr id="53" name="Ellipse 31"/>
                <p:cNvSpPr/>
                <p:nvPr/>
              </p:nvSpPr>
              <p:spPr>
                <a:xfrm rot="20633433">
                  <a:off x="3805307" y="1596387"/>
                  <a:ext cx="4204441" cy="181610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" name="Ellipse 32"/>
                <p:cNvSpPr/>
                <p:nvPr/>
              </p:nvSpPr>
              <p:spPr>
                <a:xfrm>
                  <a:off x="4283968" y="2348880"/>
                  <a:ext cx="936104" cy="93610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3200" dirty="0"/>
                </a:p>
              </p:txBody>
            </p:sp>
            <p:sp>
              <p:nvSpPr>
                <p:cNvPr id="55" name="Ellipse 33"/>
                <p:cNvSpPr/>
                <p:nvPr/>
              </p:nvSpPr>
              <p:spPr>
                <a:xfrm>
                  <a:off x="7236296" y="1793520"/>
                  <a:ext cx="432048" cy="432048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90" name="TextBox 89"/>
            <p:cNvSpPr txBox="1"/>
            <p:nvPr/>
          </p:nvSpPr>
          <p:spPr>
            <a:xfrm>
              <a:off x="7134965" y="2488793"/>
              <a:ext cx="1584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Rydberg atoms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953716" y="2427575"/>
              <a:ext cx="1981835" cy="20164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52135" y="1170708"/>
            <a:ext cx="2446251" cy="1033528"/>
            <a:chOff x="6590245" y="1015290"/>
            <a:chExt cx="2446251" cy="1033528"/>
          </a:xfrm>
        </p:grpSpPr>
        <p:grpSp>
          <p:nvGrpSpPr>
            <p:cNvPr id="10" name="Group 9"/>
            <p:cNvGrpSpPr/>
            <p:nvPr/>
          </p:nvGrpSpPr>
          <p:grpSpPr>
            <a:xfrm>
              <a:off x="6642627" y="1448012"/>
              <a:ext cx="2297413" cy="503238"/>
              <a:chOff x="6642627" y="1448012"/>
              <a:chExt cx="2297413" cy="503238"/>
            </a:xfrm>
          </p:grpSpPr>
          <p:sp>
            <p:nvSpPr>
              <p:cNvPr id="78" name="Freeform 64"/>
              <p:cNvSpPr>
                <a:spLocks/>
              </p:cNvSpPr>
              <p:nvPr/>
            </p:nvSpPr>
            <p:spPr bwMode="auto">
              <a:xfrm>
                <a:off x="6642627" y="1448012"/>
                <a:ext cx="1179877" cy="503238"/>
              </a:xfrm>
              <a:custGeom>
                <a:avLst/>
                <a:gdLst>
                  <a:gd name="T0" fmla="*/ 0 w 952"/>
                  <a:gd name="T1" fmla="*/ 0 h 1180"/>
                  <a:gd name="T2" fmla="*/ 952 w 952"/>
                  <a:gd name="T3" fmla="*/ 118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52" h="1180">
                    <a:moveTo>
                      <a:pt x="0" y="0"/>
                    </a:moveTo>
                    <a:cubicBezTo>
                      <a:pt x="260" y="578"/>
                      <a:pt x="521" y="1157"/>
                      <a:pt x="952" y="1180"/>
                    </a:cubicBezTo>
                  </a:path>
                </a:pathLst>
              </a:custGeom>
              <a:noFill/>
              <a:ln w="2857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9" name="Freeform 65"/>
              <p:cNvSpPr>
                <a:spLocks/>
              </p:cNvSpPr>
              <p:nvPr/>
            </p:nvSpPr>
            <p:spPr bwMode="auto">
              <a:xfrm flipH="1">
                <a:off x="7815936" y="1448012"/>
                <a:ext cx="1124104" cy="503238"/>
              </a:xfrm>
              <a:custGeom>
                <a:avLst/>
                <a:gdLst>
                  <a:gd name="T0" fmla="*/ 0 w 952"/>
                  <a:gd name="T1" fmla="*/ 0 h 1180"/>
                  <a:gd name="T2" fmla="*/ 952 w 952"/>
                  <a:gd name="T3" fmla="*/ 118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52" h="1180">
                    <a:moveTo>
                      <a:pt x="0" y="0"/>
                    </a:moveTo>
                    <a:cubicBezTo>
                      <a:pt x="260" y="578"/>
                      <a:pt x="521" y="1157"/>
                      <a:pt x="952" y="1180"/>
                    </a:cubicBezTo>
                  </a:path>
                </a:pathLst>
              </a:custGeom>
              <a:noFill/>
              <a:ln w="2857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81" name="Ellipse 32"/>
            <p:cNvSpPr/>
            <p:nvPr/>
          </p:nvSpPr>
          <p:spPr>
            <a:xfrm rot="18039761">
              <a:off x="7107342" y="1514835"/>
              <a:ext cx="268400" cy="29693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sp>
          <p:nvSpPr>
            <p:cNvPr id="82" name="Ellipse 32"/>
            <p:cNvSpPr/>
            <p:nvPr/>
          </p:nvSpPr>
          <p:spPr>
            <a:xfrm rot="18039761">
              <a:off x="8217360" y="1505207"/>
              <a:ext cx="268400" cy="29693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137257" y="1015290"/>
              <a:ext cx="1388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Trapped ions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590245" y="1019307"/>
              <a:ext cx="2446251" cy="10295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560" y="5152842"/>
            <a:ext cx="1649019" cy="1516518"/>
            <a:chOff x="186677" y="4743722"/>
            <a:chExt cx="1649019" cy="1516518"/>
          </a:xfrm>
        </p:grpSpPr>
        <p:grpSp>
          <p:nvGrpSpPr>
            <p:cNvPr id="7" name="Group 6"/>
            <p:cNvGrpSpPr/>
            <p:nvPr/>
          </p:nvGrpSpPr>
          <p:grpSpPr>
            <a:xfrm>
              <a:off x="361809" y="5431009"/>
              <a:ext cx="1307835" cy="665460"/>
              <a:chOff x="450790" y="5251806"/>
              <a:chExt cx="1307835" cy="665460"/>
            </a:xfrm>
          </p:grpSpPr>
          <p:grpSp>
            <p:nvGrpSpPr>
              <p:cNvPr id="56" name="Gruppieren 30"/>
              <p:cNvGrpSpPr/>
              <p:nvPr/>
            </p:nvGrpSpPr>
            <p:grpSpPr>
              <a:xfrm rot="18039761">
                <a:off x="406092" y="5296504"/>
                <a:ext cx="665459" cy="576064"/>
                <a:chOff x="3842286" y="1832592"/>
                <a:chExt cx="2320932" cy="1816102"/>
              </a:xfrm>
            </p:grpSpPr>
            <p:sp>
              <p:nvSpPr>
                <p:cNvPr id="57" name="Ellipse 31"/>
                <p:cNvSpPr/>
                <p:nvPr/>
              </p:nvSpPr>
              <p:spPr>
                <a:xfrm rot="20633433">
                  <a:off x="3842286" y="1832592"/>
                  <a:ext cx="2320932" cy="181610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" name="Ellipse 32"/>
                <p:cNvSpPr/>
                <p:nvPr/>
              </p:nvSpPr>
              <p:spPr>
                <a:xfrm>
                  <a:off x="4283968" y="2348880"/>
                  <a:ext cx="936104" cy="93610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3200" dirty="0"/>
                </a:p>
              </p:txBody>
            </p:sp>
            <p:sp>
              <p:nvSpPr>
                <p:cNvPr id="59" name="Ellipse 33"/>
                <p:cNvSpPr/>
                <p:nvPr/>
              </p:nvSpPr>
              <p:spPr>
                <a:xfrm>
                  <a:off x="5506339" y="2660315"/>
                  <a:ext cx="432048" cy="432049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0" name="Gruppieren 30"/>
              <p:cNvGrpSpPr/>
              <p:nvPr/>
            </p:nvGrpSpPr>
            <p:grpSpPr>
              <a:xfrm rot="18039761">
                <a:off x="1137863" y="5296505"/>
                <a:ext cx="665459" cy="576064"/>
                <a:chOff x="3842286" y="1832592"/>
                <a:chExt cx="2320932" cy="1816102"/>
              </a:xfrm>
            </p:grpSpPr>
            <p:sp>
              <p:nvSpPr>
                <p:cNvPr id="61" name="Ellipse 31"/>
                <p:cNvSpPr/>
                <p:nvPr/>
              </p:nvSpPr>
              <p:spPr>
                <a:xfrm rot="20633433">
                  <a:off x="3842286" y="1832592"/>
                  <a:ext cx="2320932" cy="181610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" name="Ellipse 32"/>
                <p:cNvSpPr/>
                <p:nvPr/>
              </p:nvSpPr>
              <p:spPr>
                <a:xfrm>
                  <a:off x="4283968" y="2348880"/>
                  <a:ext cx="936104" cy="93610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3200" dirty="0"/>
                </a:p>
              </p:txBody>
            </p:sp>
            <p:sp>
              <p:nvSpPr>
                <p:cNvPr id="63" name="Ellipse 33"/>
                <p:cNvSpPr/>
                <p:nvPr/>
              </p:nvSpPr>
              <p:spPr>
                <a:xfrm>
                  <a:off x="5506339" y="2660315"/>
                  <a:ext cx="432048" cy="432049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88" name="TextBox 87"/>
            <p:cNvSpPr txBox="1"/>
            <p:nvPr/>
          </p:nvSpPr>
          <p:spPr>
            <a:xfrm>
              <a:off x="274425" y="4747694"/>
              <a:ext cx="14068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Ground state</a:t>
              </a:r>
              <a:br>
                <a:rPr lang="en-GB" dirty="0"/>
              </a:br>
              <a:r>
                <a:rPr lang="en-GB" dirty="0"/>
                <a:t>atoms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6677" y="4743722"/>
              <a:ext cx="1649019" cy="15165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5197" y="164053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5K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347864" y="5406266"/>
            <a:ext cx="1703744" cy="1136651"/>
            <a:chOff x="3911959" y="5406266"/>
            <a:chExt cx="1703744" cy="1136651"/>
          </a:xfrm>
        </p:grpSpPr>
        <p:grpSp>
          <p:nvGrpSpPr>
            <p:cNvPr id="24" name="Group 23"/>
            <p:cNvGrpSpPr/>
            <p:nvPr/>
          </p:nvGrpSpPr>
          <p:grpSpPr>
            <a:xfrm>
              <a:off x="3911959" y="5406266"/>
              <a:ext cx="1703744" cy="1136651"/>
              <a:chOff x="269454" y="1002626"/>
              <a:chExt cx="1703744" cy="113665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03957" y="1015560"/>
                <a:ext cx="1669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Polar molecules</a:t>
                </a: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69454" y="1002626"/>
                <a:ext cx="1703744" cy="113665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083746" y="5803769"/>
              <a:ext cx="593981" cy="542525"/>
              <a:chOff x="3062128" y="5926845"/>
              <a:chExt cx="593981" cy="54252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062128" y="6047800"/>
                <a:ext cx="432048" cy="42157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334317" y="5926845"/>
                <a:ext cx="321792" cy="33174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809405" y="5816856"/>
              <a:ext cx="593981" cy="542525"/>
              <a:chOff x="3062128" y="5926845"/>
              <a:chExt cx="593981" cy="542525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3062128" y="6047800"/>
                <a:ext cx="432048" cy="42157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334317" y="5926845"/>
                <a:ext cx="321792" cy="33174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8337265" y="5785373"/>
            <a:ext cx="431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</a:t>
            </a:r>
            <a:br>
              <a:rPr lang="en-GB" dirty="0"/>
            </a:br>
            <a:r>
              <a:rPr lang="en-GB" dirty="0" err="1"/>
              <a:t>Dy</a:t>
            </a:r>
            <a:br>
              <a:rPr lang="en-GB" dirty="0"/>
            </a:br>
            <a:r>
              <a:rPr lang="en-GB" dirty="0" err="1"/>
              <a:t>Er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5076056" y="5457998"/>
            <a:ext cx="54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LiCs</a:t>
            </a:r>
            <a:endParaRPr lang="en-GB" dirty="0"/>
          </a:p>
          <a:p>
            <a:r>
              <a:rPr lang="en-GB" dirty="0" err="1"/>
              <a:t>KRb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2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70004" y="1628800"/>
            <a:ext cx="4483737" cy="4473788"/>
            <a:chOff x="4570004" y="1628800"/>
            <a:chExt cx="4483737" cy="4473788"/>
          </a:xfrm>
        </p:grpSpPr>
        <p:sp>
          <p:nvSpPr>
            <p:cNvPr id="13" name="TextBox 12"/>
            <p:cNvSpPr txBox="1"/>
            <p:nvPr/>
          </p:nvSpPr>
          <p:spPr>
            <a:xfrm>
              <a:off x="4788024" y="1628800"/>
              <a:ext cx="27894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Quantum simulation of</a:t>
              </a:r>
              <a:br>
                <a:rPr lang="en-GB" sz="2000" b="1" dirty="0"/>
              </a:br>
              <a:r>
                <a:rPr lang="en-GB" sz="2000" b="1" dirty="0"/>
                <a:t>many-body spin systems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7844" y="2924944"/>
              <a:ext cx="3263011" cy="2501369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4570004" y="5733256"/>
              <a:ext cx="4483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A. </a:t>
              </a:r>
              <a:r>
                <a:rPr lang="fr-FR" dirty="0" err="1"/>
                <a:t>Micheli</a:t>
              </a:r>
              <a:r>
                <a:rPr lang="fr-FR" dirty="0"/>
                <a:t> et al., Nature </a:t>
              </a:r>
              <a:r>
                <a:rPr lang="fr-FR" dirty="0" err="1"/>
                <a:t>Physics</a:t>
              </a:r>
              <a:r>
                <a:rPr lang="fr-FR" dirty="0"/>
                <a:t> </a:t>
              </a:r>
              <a:r>
                <a:rPr lang="fr-FR" b="1" dirty="0"/>
                <a:t>2</a:t>
              </a:r>
              <a:r>
                <a:rPr lang="fr-FR" dirty="0"/>
                <a:t>, 341 (2006) </a:t>
              </a:r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9512" y="1628800"/>
            <a:ext cx="3991941" cy="3096344"/>
            <a:chOff x="179512" y="1628800"/>
            <a:chExt cx="3991941" cy="3096344"/>
          </a:xfrm>
        </p:grpSpPr>
        <p:sp>
          <p:nvSpPr>
            <p:cNvPr id="119" name="TextBox 118"/>
            <p:cNvSpPr txBox="1"/>
            <p:nvPr/>
          </p:nvSpPr>
          <p:spPr>
            <a:xfrm>
              <a:off x="179512" y="1628800"/>
              <a:ext cx="32672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Implementation of quantum </a:t>
              </a:r>
              <a:br>
                <a:rPr lang="en-GB" sz="2000" b="1" dirty="0"/>
              </a:br>
              <a:r>
                <a:rPr lang="en-GB" sz="2000" b="1" dirty="0"/>
                <a:t>computation protocols</a:t>
              </a:r>
            </a:p>
          </p:txBody>
        </p:sp>
        <p:pic>
          <p:nvPicPr>
            <p:cNvPr id="1026" name="Picture 2" descr="https://upload.wikimedia.org/wikipedia/commons/thumb/6/6b/Shor%27s_algorithm.svg/450px-Shor%27s_algorithm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356992"/>
              <a:ext cx="3847925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19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simulation of spin systems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2953801" y="1036704"/>
            <a:ext cx="1383519" cy="2456607"/>
            <a:chOff x="2613998" y="1510190"/>
            <a:chExt cx="1383519" cy="245660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613998" y="1520113"/>
              <a:ext cx="0" cy="22620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2613998" y="1700808"/>
              <a:ext cx="868229" cy="2082911"/>
              <a:chOff x="2743217" y="2256351"/>
              <a:chExt cx="1512168" cy="2082911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43217" y="4339262"/>
                <a:ext cx="151216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743217" y="3912535"/>
                <a:ext cx="151216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743217" y="3192455"/>
                <a:ext cx="151216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743217" y="2256351"/>
                <a:ext cx="151216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506677" y="3597465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J=0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6677" y="3022989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J=1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06677" y="1510190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J=3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06677" y="2455482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J=2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94474" y="2204864"/>
            <a:ext cx="2087366" cy="1357119"/>
            <a:chOff x="383303" y="729620"/>
            <a:chExt cx="2087366" cy="1357119"/>
          </a:xfrm>
        </p:grpSpPr>
        <p:sp>
          <p:nvSpPr>
            <p:cNvPr id="2" name="TextBox 1"/>
            <p:cNvSpPr txBox="1"/>
            <p:nvPr/>
          </p:nvSpPr>
          <p:spPr>
            <a:xfrm>
              <a:off x="383303" y="729620"/>
              <a:ext cx="20873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Rotational spectrum</a:t>
              </a:r>
              <a:br>
                <a:rPr lang="en-GB" dirty="0"/>
              </a:br>
              <a:r>
                <a:rPr lang="en-GB" dirty="0"/>
                <a:t>(rigid rotor)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35363" y="1809740"/>
                  <a:ext cx="19195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63" y="1809740"/>
                  <a:ext cx="191950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540" t="-2222" r="-4127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TextBox 74"/>
          <p:cNvSpPr txBox="1"/>
          <p:nvPr/>
        </p:nvSpPr>
        <p:spPr>
          <a:xfrm>
            <a:off x="5167139" y="3861048"/>
            <a:ext cx="145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Interactions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2453324" y="5567761"/>
                <a:ext cx="35612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(∣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〉〈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∣⊗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〉〈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24" y="5567761"/>
                <a:ext cx="3561296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698324" y="4243486"/>
            <a:ext cx="2795575" cy="2101860"/>
            <a:chOff x="2698324" y="4243486"/>
            <a:chExt cx="2795575" cy="2101860"/>
          </a:xfrm>
        </p:grpSpPr>
        <p:grpSp>
          <p:nvGrpSpPr>
            <p:cNvPr id="87" name="Group 86"/>
            <p:cNvGrpSpPr/>
            <p:nvPr/>
          </p:nvGrpSpPr>
          <p:grpSpPr>
            <a:xfrm>
              <a:off x="3040395" y="4723556"/>
              <a:ext cx="868229" cy="576064"/>
              <a:chOff x="6084168" y="2781925"/>
              <a:chExt cx="868229" cy="57606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6084168" y="3357989"/>
                <a:ext cx="8682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084168" y="2781925"/>
                <a:ext cx="8682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Oval 89"/>
            <p:cNvSpPr/>
            <p:nvPr/>
          </p:nvSpPr>
          <p:spPr>
            <a:xfrm>
              <a:off x="3418519" y="465121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625670" y="4724046"/>
              <a:ext cx="868229" cy="576064"/>
              <a:chOff x="6084168" y="2781925"/>
              <a:chExt cx="868229" cy="576064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6084168" y="3357989"/>
                <a:ext cx="8682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6084168" y="2781925"/>
                <a:ext cx="8682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Oval 93"/>
            <p:cNvSpPr/>
            <p:nvPr/>
          </p:nvSpPr>
          <p:spPr>
            <a:xfrm>
              <a:off x="4987776" y="5235522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Arc 95"/>
            <p:cNvSpPr/>
            <p:nvPr/>
          </p:nvSpPr>
          <p:spPr>
            <a:xfrm rot="1767821">
              <a:off x="3582788" y="4760427"/>
              <a:ext cx="502475" cy="736783"/>
            </a:xfrm>
            <a:prstGeom prst="arc">
              <a:avLst/>
            </a:prstGeom>
            <a:ln w="41275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Arc 96"/>
            <p:cNvSpPr/>
            <p:nvPr/>
          </p:nvSpPr>
          <p:spPr>
            <a:xfrm rot="1767821" flipH="1" flipV="1">
              <a:off x="4449031" y="4550672"/>
              <a:ext cx="502475" cy="736783"/>
            </a:xfrm>
            <a:prstGeom prst="arc">
              <a:avLst/>
            </a:prstGeom>
            <a:ln w="41275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752097" y="4243486"/>
              <a:ext cx="1065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exchange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2698324" y="5976014"/>
                  <a:ext cx="23801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324" y="5976014"/>
                  <a:ext cx="2380139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6134729" y="4217148"/>
            <a:ext cx="2901820" cy="2596228"/>
            <a:chOff x="6134729" y="4217148"/>
            <a:chExt cx="2901820" cy="2596228"/>
          </a:xfrm>
        </p:grpSpPr>
        <p:grpSp>
          <p:nvGrpSpPr>
            <p:cNvPr id="76" name="Group 75"/>
            <p:cNvGrpSpPr/>
            <p:nvPr/>
          </p:nvGrpSpPr>
          <p:grpSpPr>
            <a:xfrm>
              <a:off x="6458650" y="4715970"/>
              <a:ext cx="868229" cy="576064"/>
              <a:chOff x="6084168" y="2781925"/>
              <a:chExt cx="868229" cy="576064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6084168" y="3357989"/>
                <a:ext cx="8682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084168" y="2781925"/>
                <a:ext cx="8682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Oval 81"/>
            <p:cNvSpPr/>
            <p:nvPr/>
          </p:nvSpPr>
          <p:spPr>
            <a:xfrm>
              <a:off x="6836774" y="4643632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7663939" y="4708550"/>
              <a:ext cx="868229" cy="576064"/>
              <a:chOff x="6084168" y="2781925"/>
              <a:chExt cx="868229" cy="576064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6084168" y="3357989"/>
                <a:ext cx="8682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084168" y="2781925"/>
                <a:ext cx="8682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Oval 85"/>
            <p:cNvSpPr/>
            <p:nvPr/>
          </p:nvSpPr>
          <p:spPr>
            <a:xfrm>
              <a:off x="8042063" y="4636212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677663" y="4217148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density-density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6134729" y="5596348"/>
                  <a:ext cx="2901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〉〈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∣⊗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〉〈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729" y="5596348"/>
                  <a:ext cx="2901820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6417467" y="5949280"/>
                  <a:ext cx="12943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7467" y="5949280"/>
                  <a:ext cx="129432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>
                  <a:off x="6446274" y="6329204"/>
                  <a:ext cx="2495748" cy="484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en-GB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dirty="0"/>
                    <a:t> </a:t>
                  </a:r>
                  <a14:m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1)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6274" y="6329204"/>
                  <a:ext cx="2495748" cy="484172"/>
                </a:xfrm>
                <a:prstGeom prst="rect">
                  <a:avLst/>
                </a:prstGeom>
                <a:blipFill>
                  <a:blip r:embed="rId14"/>
                  <a:stretch>
                    <a:fillRect b="-12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46534" y="2924944"/>
                <a:ext cx="939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" y="2924944"/>
                <a:ext cx="939103" cy="276999"/>
              </a:xfrm>
              <a:prstGeom prst="rect">
                <a:avLst/>
              </a:prstGeom>
              <a:blipFill>
                <a:blip r:embed="rId15"/>
                <a:stretch>
                  <a:fillRect l="-5844" t="-4444" r="-1948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/>
          <p:cNvGrpSpPr/>
          <p:nvPr/>
        </p:nvGrpSpPr>
        <p:grpSpPr>
          <a:xfrm>
            <a:off x="358443" y="924197"/>
            <a:ext cx="1703744" cy="1136651"/>
            <a:chOff x="3911959" y="5406266"/>
            <a:chExt cx="1703744" cy="1136651"/>
          </a:xfrm>
        </p:grpSpPr>
        <p:grpSp>
          <p:nvGrpSpPr>
            <p:cNvPr id="100" name="Group 99"/>
            <p:cNvGrpSpPr/>
            <p:nvPr/>
          </p:nvGrpSpPr>
          <p:grpSpPr>
            <a:xfrm>
              <a:off x="3911959" y="5406266"/>
              <a:ext cx="1703744" cy="1136651"/>
              <a:chOff x="269454" y="1002626"/>
              <a:chExt cx="1703744" cy="1136651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303957" y="1015560"/>
                <a:ext cx="1669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Polar molecules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69454" y="1002626"/>
                <a:ext cx="1703744" cy="113665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083746" y="5803769"/>
              <a:ext cx="593981" cy="542525"/>
              <a:chOff x="3062128" y="5926845"/>
              <a:chExt cx="593981" cy="542525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062128" y="6047800"/>
                <a:ext cx="432048" cy="42157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334317" y="5926845"/>
                <a:ext cx="321792" cy="33174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4809405" y="5816856"/>
              <a:ext cx="593981" cy="542525"/>
              <a:chOff x="3062128" y="5926845"/>
              <a:chExt cx="593981" cy="542525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062128" y="6047800"/>
                <a:ext cx="432048" cy="42157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334317" y="5926845"/>
                <a:ext cx="321792" cy="33174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436096" y="1437056"/>
            <a:ext cx="3312368" cy="1919936"/>
            <a:chOff x="5436096" y="1437056"/>
            <a:chExt cx="3312368" cy="1919936"/>
          </a:xfrm>
        </p:grpSpPr>
        <p:sp>
          <p:nvSpPr>
            <p:cNvPr id="46" name="TextBox 45"/>
            <p:cNvSpPr txBox="1"/>
            <p:nvPr/>
          </p:nvSpPr>
          <p:spPr>
            <a:xfrm>
              <a:off x="5565794" y="1542074"/>
              <a:ext cx="3038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Few level approximation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637915" y="2228480"/>
              <a:ext cx="1247087" cy="862071"/>
              <a:chOff x="6084168" y="2634417"/>
              <a:chExt cx="1247087" cy="862071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6084168" y="3357989"/>
                <a:ext cx="86822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084168" y="2781925"/>
                <a:ext cx="86822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7020272" y="2634417"/>
                    <a:ext cx="31098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↑〉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0272" y="2634417"/>
                    <a:ext cx="31098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1569" t="-4444" r="-27451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015896" y="3219489"/>
                    <a:ext cx="31098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↓〉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5896" y="3219489"/>
                    <a:ext cx="31098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569" t="-4444" r="-27451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7286953" y="2330373"/>
              <a:ext cx="13324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fictitious</a:t>
              </a:r>
              <a:br>
                <a:rPr lang="en-GB" dirty="0"/>
              </a:br>
              <a:r>
                <a:rPr lang="en-GB" dirty="0"/>
                <a:t>spin particle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5436096" y="1437056"/>
              <a:ext cx="3312368" cy="1919936"/>
            </a:xfrm>
            <a:prstGeom prst="rect">
              <a:avLst/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863" y="3848072"/>
            <a:ext cx="2489593" cy="2965304"/>
            <a:chOff x="25863" y="3848072"/>
            <a:chExt cx="2489593" cy="2965304"/>
          </a:xfrm>
        </p:grpSpPr>
        <p:grpSp>
          <p:nvGrpSpPr>
            <p:cNvPr id="8" name="Group 7"/>
            <p:cNvGrpSpPr/>
            <p:nvPr/>
          </p:nvGrpSpPr>
          <p:grpSpPr>
            <a:xfrm>
              <a:off x="67285" y="3892986"/>
              <a:ext cx="2448171" cy="2632358"/>
              <a:chOff x="179512" y="3737500"/>
              <a:chExt cx="2448171" cy="2632358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179512" y="3737500"/>
                <a:ext cx="24481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/>
                  <a:t>Local fields, e.g. laser</a:t>
                </a: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732035" y="4561373"/>
                <a:ext cx="1247087" cy="862071"/>
                <a:chOff x="6084168" y="2634417"/>
                <a:chExt cx="1247087" cy="862071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6084168" y="3357989"/>
                  <a:ext cx="868229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6084168" y="2781925"/>
                  <a:ext cx="868229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7020272" y="2634417"/>
                      <a:ext cx="31098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↑〉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0" name="TextBox 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20272" y="2634417"/>
                      <a:ext cx="310983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1569" t="-2174" r="-27451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7015896" y="3219489"/>
                      <a:ext cx="31098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↓〉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5896" y="3219489"/>
                      <a:ext cx="310983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1569" t="-2174" r="-27451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3" name="Straight Arrow Connector 72"/>
              <p:cNvCxnSpPr/>
              <p:nvPr/>
            </p:nvCxnSpPr>
            <p:spPr>
              <a:xfrm>
                <a:off x="1166149" y="4715970"/>
                <a:ext cx="0" cy="568974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1094141" y="522002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/>
                  <p:cNvSpPr/>
                  <p:nvPr/>
                </p:nvSpPr>
                <p:spPr>
                  <a:xfrm>
                    <a:off x="255096" y="5573142"/>
                    <a:ext cx="226889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(∣↑〉〈↓∣+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〉〈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1" name="Rectangle 10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096" y="5573142"/>
                    <a:ext cx="2268891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>
                  <a:xfrm>
                    <a:off x="503145" y="6000526"/>
                    <a:ext cx="86421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2" name="Rectangle 10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145" y="6000526"/>
                    <a:ext cx="864211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4" name="Rectangle 73"/>
            <p:cNvSpPr/>
            <p:nvPr/>
          </p:nvSpPr>
          <p:spPr>
            <a:xfrm>
              <a:off x="25863" y="3848072"/>
              <a:ext cx="2457905" cy="2965304"/>
            </a:xfrm>
            <a:prstGeom prst="rect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2546143" y="3848072"/>
            <a:ext cx="6490406" cy="296530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03" grpId="0"/>
      <p:bldP spid="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24"/>
            <a:ext cx="9144000" cy="1628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Long-range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</a:t>
            </a:r>
            <a:b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trapped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</a:t>
            </a:r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endParaRPr lang="de-DE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66" y="2636912"/>
            <a:ext cx="5985792" cy="24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1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19"/>
          <p:cNvSpPr/>
          <p:nvPr/>
        </p:nvSpPr>
        <p:spPr>
          <a:xfrm rot="5199948">
            <a:off x="5705419" y="1988563"/>
            <a:ext cx="1530165" cy="3320422"/>
          </a:xfrm>
          <a:prstGeom prst="downArrow">
            <a:avLst/>
          </a:prstGeom>
          <a:gradFill flip="none" rotWithShape="1">
            <a:gsLst>
              <a:gs pos="18000">
                <a:srgbClr val="FF0000"/>
              </a:gs>
              <a:gs pos="0">
                <a:schemeClr val="accent3">
                  <a:lumMod val="0"/>
                  <a:lumOff val="100000"/>
                </a:schemeClr>
              </a:gs>
              <a:gs pos="71664">
                <a:srgbClr val="FF0000"/>
              </a:gs>
              <a:gs pos="54000">
                <a:schemeClr val="bg1"/>
              </a:gs>
              <a:gs pos="43000">
                <a:srgbClr val="FF0000"/>
              </a:gs>
              <a:gs pos="29000">
                <a:schemeClr val="bg1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hteck 48"/>
          <p:cNvSpPr/>
          <p:nvPr/>
        </p:nvSpPr>
        <p:spPr>
          <a:xfrm>
            <a:off x="0" y="24"/>
            <a:ext cx="9144000" cy="9286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57256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Emergent long-range interactions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03902" y="1485458"/>
            <a:ext cx="2297413" cy="503238"/>
            <a:chOff x="6642627" y="1448012"/>
            <a:chExt cx="2297413" cy="503238"/>
          </a:xfrm>
        </p:grpSpPr>
        <p:sp>
          <p:nvSpPr>
            <p:cNvPr id="58" name="Freeform 64"/>
            <p:cNvSpPr>
              <a:spLocks/>
            </p:cNvSpPr>
            <p:nvPr/>
          </p:nvSpPr>
          <p:spPr bwMode="auto">
            <a:xfrm>
              <a:off x="6642627" y="1448012"/>
              <a:ext cx="1179877" cy="503238"/>
            </a:xfrm>
            <a:custGeom>
              <a:avLst/>
              <a:gdLst>
                <a:gd name="T0" fmla="*/ 0 w 952"/>
                <a:gd name="T1" fmla="*/ 0 h 1180"/>
                <a:gd name="T2" fmla="*/ 952 w 952"/>
                <a:gd name="T3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2" h="1180">
                  <a:moveTo>
                    <a:pt x="0" y="0"/>
                  </a:moveTo>
                  <a:cubicBezTo>
                    <a:pt x="260" y="578"/>
                    <a:pt x="521" y="1157"/>
                    <a:pt x="952" y="1180"/>
                  </a:cubicBezTo>
                </a:path>
              </a:pathLst>
            </a:custGeom>
            <a:noFill/>
            <a:ln w="28575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59" name="Freeform 65"/>
            <p:cNvSpPr>
              <a:spLocks/>
            </p:cNvSpPr>
            <p:nvPr/>
          </p:nvSpPr>
          <p:spPr bwMode="auto">
            <a:xfrm flipH="1">
              <a:off x="7815936" y="1448012"/>
              <a:ext cx="1124104" cy="503238"/>
            </a:xfrm>
            <a:custGeom>
              <a:avLst/>
              <a:gdLst>
                <a:gd name="T0" fmla="*/ 0 w 952"/>
                <a:gd name="T1" fmla="*/ 0 h 1180"/>
                <a:gd name="T2" fmla="*/ 952 w 952"/>
                <a:gd name="T3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2" h="1180">
                  <a:moveTo>
                    <a:pt x="0" y="0"/>
                  </a:moveTo>
                  <a:cubicBezTo>
                    <a:pt x="260" y="578"/>
                    <a:pt x="521" y="1157"/>
                    <a:pt x="952" y="1180"/>
                  </a:cubicBezTo>
                </a:path>
              </a:pathLst>
            </a:custGeom>
            <a:noFill/>
            <a:ln w="28575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4352" y="1556918"/>
            <a:ext cx="1406948" cy="278028"/>
            <a:chOff x="754352" y="1556918"/>
            <a:chExt cx="1406948" cy="278028"/>
          </a:xfrm>
        </p:grpSpPr>
        <p:sp>
          <p:nvSpPr>
            <p:cNvPr id="53" name="Ellipse 32"/>
            <p:cNvSpPr/>
            <p:nvPr/>
          </p:nvSpPr>
          <p:spPr>
            <a:xfrm rot="18039761">
              <a:off x="768617" y="1552281"/>
              <a:ext cx="268400" cy="29693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sp>
          <p:nvSpPr>
            <p:cNvPr id="54" name="Ellipse 32"/>
            <p:cNvSpPr/>
            <p:nvPr/>
          </p:nvSpPr>
          <p:spPr>
            <a:xfrm rot="18039761">
              <a:off x="1878635" y="1542653"/>
              <a:ext cx="268400" cy="29693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98532" y="1052736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Trapped ions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51520" y="1056753"/>
            <a:ext cx="2446251" cy="10295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5496" y="2232735"/>
            <a:ext cx="3221553" cy="3677937"/>
            <a:chOff x="35496" y="2232735"/>
            <a:chExt cx="3221553" cy="36779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96" y="2235567"/>
              <a:ext cx="3221553" cy="367510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6265" y="2232735"/>
              <a:ext cx="912429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aseline="30000" dirty="0"/>
                <a:t>171</a:t>
              </a:r>
              <a:r>
                <a:rPr lang="en-GB" sz="2400" dirty="0"/>
                <a:t>Yb</a:t>
              </a:r>
              <a:r>
                <a:rPr lang="en-GB" sz="2400" baseline="30000" dirty="0"/>
                <a:t>+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4941168"/>
            <a:ext cx="2848754" cy="1782682"/>
            <a:chOff x="0" y="4941168"/>
            <a:chExt cx="2848754" cy="1782682"/>
          </a:xfrm>
        </p:grpSpPr>
        <p:sp>
          <p:nvSpPr>
            <p:cNvPr id="10" name="Oval 9"/>
            <p:cNvSpPr/>
            <p:nvPr/>
          </p:nvSpPr>
          <p:spPr>
            <a:xfrm>
              <a:off x="0" y="4941168"/>
              <a:ext cx="1008112" cy="10081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61910" y="6079354"/>
                  <a:ext cx="22868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∣↑〉=∣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=1,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=0〉 </m:t>
                        </m:r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10" y="6079354"/>
                  <a:ext cx="228684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067" t="-2174" b="-326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607247" y="6446851"/>
                  <a:ext cx="22252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∣↓〉=∣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=0,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=0〉 </m:t>
                        </m:r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247" y="6446851"/>
                  <a:ext cx="222528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466" t="-4444" r="-1096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4283968" y="981889"/>
            <a:ext cx="3231590" cy="1031051"/>
            <a:chOff x="4283968" y="981889"/>
            <a:chExt cx="3231590" cy="1031051"/>
          </a:xfrm>
        </p:grpSpPr>
        <p:sp>
          <p:nvSpPr>
            <p:cNvPr id="12" name="TextBox 11"/>
            <p:cNvSpPr txBox="1"/>
            <p:nvPr/>
          </p:nvSpPr>
          <p:spPr>
            <a:xfrm>
              <a:off x="4283968" y="981889"/>
              <a:ext cx="32315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External dynamics – Phonons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148064" y="1340768"/>
                  <a:ext cx="2059282" cy="672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𝑝h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ℏ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064" y="1340768"/>
                  <a:ext cx="2059282" cy="6721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3417818" y="2006801"/>
            <a:ext cx="5887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Goal:</a:t>
            </a:r>
            <a:r>
              <a:rPr lang="en-GB" sz="2000" dirty="0"/>
              <a:t> create coupling between electrons and phonons </a:t>
            </a:r>
            <a:br>
              <a:rPr lang="en-GB" sz="2000" dirty="0"/>
            </a:br>
            <a:r>
              <a:rPr lang="en-GB" sz="2000" dirty="0"/>
              <a:t>           to create effective spin-spin interaction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38530" y="2807374"/>
            <a:ext cx="4050739" cy="1106201"/>
            <a:chOff x="3838530" y="2807374"/>
            <a:chExt cx="4050739" cy="1106201"/>
          </a:xfrm>
        </p:grpSpPr>
        <p:sp>
          <p:nvSpPr>
            <p:cNvPr id="15" name="TextBox 14"/>
            <p:cNvSpPr txBox="1"/>
            <p:nvPr/>
          </p:nvSpPr>
          <p:spPr>
            <a:xfrm>
              <a:off x="3838530" y="2807374"/>
              <a:ext cx="16106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AC Stark shift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591856" y="3410337"/>
              <a:ext cx="2297413" cy="503238"/>
              <a:chOff x="456302" y="1637858"/>
              <a:chExt cx="2297413" cy="503238"/>
            </a:xfrm>
          </p:grpSpPr>
          <p:sp>
            <p:nvSpPr>
              <p:cNvPr id="139" name="Freeform 64"/>
              <p:cNvSpPr>
                <a:spLocks/>
              </p:cNvSpPr>
              <p:nvPr/>
            </p:nvSpPr>
            <p:spPr bwMode="auto">
              <a:xfrm>
                <a:off x="456302" y="1637858"/>
                <a:ext cx="1179877" cy="503238"/>
              </a:xfrm>
              <a:custGeom>
                <a:avLst/>
                <a:gdLst>
                  <a:gd name="T0" fmla="*/ 0 w 952"/>
                  <a:gd name="T1" fmla="*/ 0 h 1180"/>
                  <a:gd name="T2" fmla="*/ 952 w 952"/>
                  <a:gd name="T3" fmla="*/ 118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52" h="1180">
                    <a:moveTo>
                      <a:pt x="0" y="0"/>
                    </a:moveTo>
                    <a:cubicBezTo>
                      <a:pt x="260" y="578"/>
                      <a:pt x="521" y="1157"/>
                      <a:pt x="952" y="1180"/>
                    </a:cubicBezTo>
                  </a:path>
                </a:pathLst>
              </a:custGeom>
              <a:noFill/>
              <a:ln w="2857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0" name="Freeform 65"/>
              <p:cNvSpPr>
                <a:spLocks/>
              </p:cNvSpPr>
              <p:nvPr/>
            </p:nvSpPr>
            <p:spPr bwMode="auto">
              <a:xfrm flipH="1">
                <a:off x="1629611" y="1637858"/>
                <a:ext cx="1124104" cy="503238"/>
              </a:xfrm>
              <a:custGeom>
                <a:avLst/>
                <a:gdLst>
                  <a:gd name="T0" fmla="*/ 0 w 952"/>
                  <a:gd name="T1" fmla="*/ 0 h 1180"/>
                  <a:gd name="T2" fmla="*/ 952 w 952"/>
                  <a:gd name="T3" fmla="*/ 118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52" h="1180">
                    <a:moveTo>
                      <a:pt x="0" y="0"/>
                    </a:moveTo>
                    <a:cubicBezTo>
                      <a:pt x="260" y="578"/>
                      <a:pt x="521" y="1157"/>
                      <a:pt x="952" y="1180"/>
                    </a:cubicBezTo>
                  </a:path>
                </a:pathLst>
              </a:custGeom>
              <a:noFill/>
              <a:ln w="2857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1" name="Ellipse 32"/>
              <p:cNvSpPr/>
              <p:nvPr/>
            </p:nvSpPr>
            <p:spPr>
              <a:xfrm rot="18039761">
                <a:off x="921017" y="1704681"/>
                <a:ext cx="268400" cy="29693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200" dirty="0"/>
              </a:p>
            </p:txBody>
          </p:sp>
          <p:sp>
            <p:nvSpPr>
              <p:cNvPr id="142" name="Ellipse 32"/>
              <p:cNvSpPr/>
              <p:nvPr/>
            </p:nvSpPr>
            <p:spPr>
              <a:xfrm rot="18039761">
                <a:off x="2031035" y="1695053"/>
                <a:ext cx="268400" cy="29693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200" dirty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5930863" y="2814792"/>
            <a:ext cx="2871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</a:t>
            </a:r>
            <a:r>
              <a:rPr lang="en-GB" sz="2000" dirty="0"/>
              <a:t>(x)…electric field of laser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910303" y="4635702"/>
            <a:ext cx="1232645" cy="1015095"/>
            <a:chOff x="3910303" y="4635702"/>
            <a:chExt cx="1232645" cy="1015095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4274719" y="5503290"/>
              <a:ext cx="868229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274719" y="4774202"/>
              <a:ext cx="868229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3914679" y="4635702"/>
                  <a:ext cx="3109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↑〉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4679" y="4635702"/>
                  <a:ext cx="31098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1569" t="-2174" r="-27451" b="-326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3910303" y="5373798"/>
                  <a:ext cx="3109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↓〉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0303" y="5373798"/>
                  <a:ext cx="31098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1569" t="-4444" r="-27451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flipV="1">
              <a:off x="4706767" y="4995742"/>
              <a:ext cx="0" cy="507549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4499992" y="4995742"/>
              <a:ext cx="640889" cy="9009"/>
            </a:xfrm>
            <a:prstGeom prst="line">
              <a:avLst/>
            </a:prstGeom>
            <a:ln w="158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251960" y="4857242"/>
                  <a:ext cx="1907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1960" y="4857242"/>
                  <a:ext cx="19075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2258" r="-2903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5207611" y="4365104"/>
            <a:ext cx="2460733" cy="1484857"/>
            <a:chOff x="5207611" y="4365104"/>
            <a:chExt cx="2460733" cy="1484857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5416357" y="5732043"/>
              <a:ext cx="868229" cy="121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5416357" y="4553968"/>
              <a:ext cx="868229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5220072" y="4778706"/>
              <a:ext cx="1092581" cy="13923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6602026" y="4365104"/>
                  <a:ext cx="975588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2026" y="4365104"/>
                  <a:ext cx="975588" cy="55399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6481160" y="5295963"/>
                  <a:ext cx="118718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∼−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1160" y="5295963"/>
                  <a:ext cx="1187184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9" name="Straight Connector 148"/>
            <p:cNvCxnSpPr/>
            <p:nvPr/>
          </p:nvCxnSpPr>
          <p:spPr>
            <a:xfrm>
              <a:off x="5207611" y="5503309"/>
              <a:ext cx="1092581" cy="13923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ight Brace 36"/>
            <p:cNvSpPr/>
            <p:nvPr/>
          </p:nvSpPr>
          <p:spPr>
            <a:xfrm>
              <a:off x="6386918" y="4553968"/>
              <a:ext cx="45719" cy="231699"/>
            </a:xfrm>
            <a:prstGeom prst="righ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ight Brace 149"/>
            <p:cNvSpPr/>
            <p:nvPr/>
          </p:nvSpPr>
          <p:spPr>
            <a:xfrm>
              <a:off x="6372200" y="5517232"/>
              <a:ext cx="45719" cy="231699"/>
            </a:xfrm>
            <a:prstGeom prst="righ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8530" y="6021288"/>
            <a:ext cx="4837926" cy="836712"/>
            <a:chOff x="3838530" y="6021288"/>
            <a:chExt cx="4837926" cy="836712"/>
          </a:xfrm>
        </p:grpSpPr>
        <p:sp>
          <p:nvSpPr>
            <p:cNvPr id="19" name="Rectangle 18"/>
            <p:cNvSpPr/>
            <p:nvPr/>
          </p:nvSpPr>
          <p:spPr>
            <a:xfrm>
              <a:off x="3838530" y="6021288"/>
              <a:ext cx="4837926" cy="83671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59486" y="6082209"/>
              <a:ext cx="3222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/>
                <a:t>Position dependent </a:t>
              </a:r>
              <a:br>
                <a:rPr lang="en-GB" sz="2000" dirty="0"/>
              </a:br>
              <a:r>
                <a:rPr lang="en-GB" sz="2000" dirty="0"/>
                <a:t>energy shift: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58201" y="6121866"/>
                  <a:ext cx="2446247" cy="672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201" y="6121866"/>
                  <a:ext cx="2446247" cy="67217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459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7037E-7 L 6.66667E-6 3.7037E-7 C 0.00938 0.00139 0.00209 0.0007 0.01702 -0.00069 C 0.02032 -0.00116 0.02362 -0.00116 0.02692 -0.00139 C 0.03195 0.00023 0.02727 -0.00139 0.02362 -0.00139 C 0.00817 -0.00139 -0.00711 -0.00092 -0.0224 -0.00069 C -0.02396 -0.00046 -0.02552 -0.00092 -0.02691 3.7037E-7 C -0.02761 0.00046 -0.02535 0.0007 -0.02465 0.0007 C -0.02118 0.0007 -0.01771 0.00023 -0.01424 3.7037E-7 C -0.00971 -0.00023 -0.00242 3.7037E-7 6.66667E-6 3.7037E-7 Z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Wahr"/>
  <p:tag name="USEBOLDAMS" val="Falsch"/>
  <p:tag name="TEX2PS" val="latex $(base).tex; dvips -D $(res) -E -o $(base).ps $(base).dvi"/>
  <p:tag name="EXTERNALEDITCOMMAND" val="notepad %"/>
  <p:tag name="GHOSTSCRIPTCOMMAND" val="&quot;C:\Program Files\gs\gs8.71\bin\gswin32c&quot;"/>
  <p:tag name="DEFAULTBITMAP" val="pngmono"/>
  <p:tag name="DEFAULTBLEND" val="Falsch"/>
  <p:tag name="DEFAULTTRANSPARENT" val="Falsch"/>
  <p:tag name="DEFAULTWORKAROUNDTRANSPARENCYBUG" val="Falsch"/>
  <p:tag name="DEFAULTRESOLUTION" val="1200"/>
  <p:tag name="DEFAULTMAGNIFICATION" val="2"/>
  <p:tag name="DEFAULTFONTSIZE" val="10"/>
  <p:tag name="DEFAULTWIDTH" val="404"/>
  <p:tag name="DEFAULTHEIGHT" val="307"/>
  <p:tag name="FIRSTIGOR@WYRARHNIL68GDT52" val="5112"/>
  <p:tag name="DEFAULTDISPLAYSOURCE" val="\documentclass{slides}\pagestyle{empty}&#10;\begin{document}&#10;&#10;\end{document}&#10;"/>
  <p:tag name="EMBEDFONTS" val="0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11751</TotalTime>
  <Words>1079</Words>
  <Application>Microsoft Office PowerPoint</Application>
  <PresentationFormat>On-screen Show (4:3)</PresentationFormat>
  <Paragraphs>395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Symbol</vt:lpstr>
      <vt:lpstr>Wingdings</vt:lpstr>
      <vt:lpstr>Larissa-Design</vt:lpstr>
      <vt:lpstr>Long-range interactions in cold atomic systems</vt:lpstr>
      <vt:lpstr>Nottingham</vt:lpstr>
      <vt:lpstr>Research at Nottingham</vt:lpstr>
      <vt:lpstr>Outline</vt:lpstr>
      <vt:lpstr>Energy scales and length scales</vt:lpstr>
      <vt:lpstr>What does one seek to achieve?</vt:lpstr>
      <vt:lpstr>Quantum simulation of spin systems</vt:lpstr>
      <vt:lpstr>Long-range spin interactions in trapped ion systems</vt:lpstr>
      <vt:lpstr>Emergent long-range interactions</vt:lpstr>
      <vt:lpstr>Emergent long-range interactions</vt:lpstr>
      <vt:lpstr>Emergent long-range interactions</vt:lpstr>
      <vt:lpstr>Experiments</vt:lpstr>
      <vt:lpstr>Long-range interactions through photon exchange --- Collective dissipation</vt:lpstr>
      <vt:lpstr>Atoms and molecules in free space</vt:lpstr>
      <vt:lpstr>Atoms and molecules in free space</vt:lpstr>
      <vt:lpstr>Atoms and molecules in free space</vt:lpstr>
      <vt:lpstr>Interaction vs. dissipation</vt:lpstr>
      <vt:lpstr>Interaction vs. dissipation</vt:lpstr>
      <vt:lpstr>Super and sub-radiance</vt:lpstr>
      <vt:lpstr>Super and sub-radiance</vt:lpstr>
      <vt:lpstr>Light scattering off dense atomic gases</vt:lpstr>
      <vt:lpstr>Light scattering off dense atomic gases</vt:lpstr>
      <vt:lpstr>Dipole-dipole, van-der-Waals and dressed interactions</vt:lpstr>
      <vt:lpstr>van der Waals vs. dipole-dipole</vt:lpstr>
      <vt:lpstr>van der Waals vs. dipole-dipole</vt:lpstr>
      <vt:lpstr>Polar molecules and static dipoles</vt:lpstr>
      <vt:lpstr>Dressed interactions</vt:lpstr>
      <vt:lpstr>Dressed interactions</vt:lpstr>
      <vt:lpstr>Experimental realisation</vt:lpstr>
      <vt:lpstr>Dressed interactions - Outlook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Quantum Simulation with Rydberg Atoms</dc:title>
  <dc:creator>Igor</dc:creator>
  <cp:lastModifiedBy>Lesanovsky Igor</cp:lastModifiedBy>
  <cp:revision>2190</cp:revision>
  <dcterms:created xsi:type="dcterms:W3CDTF">2009-09-06T14:38:30Z</dcterms:created>
  <dcterms:modified xsi:type="dcterms:W3CDTF">2016-08-17T15:15:36Z</dcterms:modified>
</cp:coreProperties>
</file>