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avi" ContentType="video/x-msvide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3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4.xml" ContentType="application/vnd.openxmlformats-officedocument.presentationml.notesSlide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20.xml" ContentType="application/vnd.openxmlformats-officedocument.presentationml.tags+xml"/>
  <Override PartName="/ppt/notesSlides/notesSlide7.xml" ContentType="application/vnd.openxmlformats-officedocument.presentationml.notesSlide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notesSlides/notesSlide11.xml" ContentType="application/vnd.openxmlformats-officedocument.presentationml.notesSlide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notesSlides/notesSlide12.xml" ContentType="application/vnd.openxmlformats-officedocument.presentationml.notesSlide+xml"/>
  <Override PartName="/ppt/tags/tag48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tags/tag49.xml" ContentType="application/vnd.openxmlformats-officedocument.presentationml.tags+xml"/>
  <Override PartName="/ppt/notesSlides/notesSlide19.xml" ContentType="application/vnd.openxmlformats-officedocument.presentationml.notesSlide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321" r:id="rId2"/>
    <p:sldId id="566" r:id="rId3"/>
    <p:sldId id="515" r:id="rId4"/>
    <p:sldId id="576" r:id="rId5"/>
    <p:sldId id="575" r:id="rId6"/>
    <p:sldId id="559" r:id="rId7"/>
    <p:sldId id="560" r:id="rId8"/>
    <p:sldId id="561" r:id="rId9"/>
    <p:sldId id="567" r:id="rId10"/>
    <p:sldId id="562" r:id="rId11"/>
    <p:sldId id="568" r:id="rId12"/>
    <p:sldId id="490" r:id="rId13"/>
    <p:sldId id="547" r:id="rId14"/>
    <p:sldId id="563" r:id="rId15"/>
    <p:sldId id="569" r:id="rId16"/>
    <p:sldId id="548" r:id="rId17"/>
    <p:sldId id="540" r:id="rId18"/>
    <p:sldId id="541" r:id="rId19"/>
    <p:sldId id="493" r:id="rId20"/>
    <p:sldId id="555" r:id="rId21"/>
    <p:sldId id="552" r:id="rId22"/>
    <p:sldId id="549" r:id="rId23"/>
    <p:sldId id="550" r:id="rId24"/>
    <p:sldId id="570" r:id="rId25"/>
    <p:sldId id="551" r:id="rId26"/>
    <p:sldId id="556" r:id="rId27"/>
    <p:sldId id="557" r:id="rId28"/>
    <p:sldId id="558" r:id="rId29"/>
    <p:sldId id="571" r:id="rId30"/>
    <p:sldId id="572" r:id="rId31"/>
    <p:sldId id="573" r:id="rId32"/>
    <p:sldId id="574" r:id="rId33"/>
    <p:sldId id="485" r:id="rId34"/>
  </p:sldIdLst>
  <p:sldSz cx="9144000" cy="6858000" type="screen4x3"/>
  <p:notesSz cx="6858000" cy="9144000"/>
  <p:custDataLst>
    <p:tags r:id="rId36"/>
  </p:custData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E38B"/>
    <a:srgbClr val="E35BE3"/>
    <a:srgbClr val="18B851"/>
    <a:srgbClr val="FF4343"/>
    <a:srgbClr val="8B3331"/>
    <a:srgbClr val="FFFFFF"/>
    <a:srgbClr val="6C2826"/>
    <a:srgbClr val="CB4B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893" autoAdjust="0"/>
    <p:restoredTop sz="92669" autoAdjust="0"/>
  </p:normalViewPr>
  <p:slideViewPr>
    <p:cSldViewPr>
      <p:cViewPr varScale="1">
        <p:scale>
          <a:sx n="106" d="100"/>
          <a:sy n="106" d="100"/>
        </p:scale>
        <p:origin x="1638" y="12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222E62-D273-4362-ADBA-AA86B84C4364}" type="datetimeFigureOut">
              <a:rPr lang="de-DE" smtClean="0"/>
              <a:pPr/>
              <a:t>17.08.2016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3E6981-CDE7-4055-B112-80ABA2400B4D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125053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3E6981-CDE7-4055-B112-80ABA2400B4D}" type="slidenum">
              <a:rPr lang="de-DE" smtClean="0"/>
              <a:pPr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223565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indent="-228600">
              <a:buNone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3E6981-CDE7-4055-B112-80ABA2400B4D}" type="slidenum">
              <a:rPr lang="de-DE" smtClean="0"/>
              <a:pPr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068229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indent="-228600">
              <a:buNone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3E6981-CDE7-4055-B112-80ABA2400B4D}" type="slidenum">
              <a:rPr lang="de-DE" smtClean="0"/>
              <a:pPr/>
              <a:t>16</a:t>
            </a:fld>
            <a:endParaRPr lang="de-DE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indent="-228600">
              <a:buNone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3E6981-CDE7-4055-B112-80ABA2400B4D}" type="slidenum">
              <a:rPr lang="de-DE" smtClean="0"/>
              <a:pPr/>
              <a:t>17</a:t>
            </a:fld>
            <a:endParaRPr lang="de-DE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indent="-228600">
              <a:buNone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3E6981-CDE7-4055-B112-80ABA2400B4D}" type="slidenum">
              <a:rPr lang="de-DE" smtClean="0"/>
              <a:pPr/>
              <a:t>18</a:t>
            </a:fld>
            <a:endParaRPr lang="de-DE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indent="-228600">
              <a:buNone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3E6981-CDE7-4055-B112-80ABA2400B4D}" type="slidenum">
              <a:rPr lang="de-DE" smtClean="0"/>
              <a:pPr/>
              <a:t>19</a:t>
            </a:fld>
            <a:endParaRPr lang="de-DE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indent="-228600">
              <a:buNone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3E6981-CDE7-4055-B112-80ABA2400B4D}" type="slidenum">
              <a:rPr lang="de-DE" smtClean="0"/>
              <a:pPr/>
              <a:t>20</a:t>
            </a:fld>
            <a:endParaRPr lang="de-DE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38E6E5-E911-4C35-8835-64F07D532887}" type="slidenum">
              <a:rPr lang="en-GB" smtClean="0"/>
              <a:pPr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361647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indent="-228600">
              <a:buNone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3E6981-CDE7-4055-B112-80ABA2400B4D}" type="slidenum">
              <a:rPr lang="de-DE" smtClean="0"/>
              <a:pPr/>
              <a:t>24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04632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indent="-228600">
              <a:buNone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3E6981-CDE7-4055-B112-80ABA2400B4D}" type="slidenum">
              <a:rPr lang="de-DE" smtClean="0"/>
              <a:pPr/>
              <a:t>25</a:t>
            </a:fld>
            <a:endParaRPr lang="de-DE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indent="-228600">
              <a:buNone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3E6981-CDE7-4055-B112-80ABA2400B4D}" type="slidenum">
              <a:rPr lang="de-DE" smtClean="0"/>
              <a:pPr/>
              <a:t>26</a:t>
            </a:fld>
            <a:endParaRPr lang="de-DE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indent="-228600">
              <a:buNone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3E6981-CDE7-4055-B112-80ABA2400B4D}" type="slidenum">
              <a:rPr lang="de-DE" smtClean="0"/>
              <a:pPr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8230532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indent="-228600">
              <a:buNone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3E6981-CDE7-4055-B112-80ABA2400B4D}" type="slidenum">
              <a:rPr lang="de-DE" smtClean="0"/>
              <a:pPr/>
              <a:t>27</a:t>
            </a:fld>
            <a:endParaRPr lang="de-DE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indent="-228600">
              <a:buNone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3E6981-CDE7-4055-B112-80ABA2400B4D}" type="slidenum">
              <a:rPr lang="de-DE" smtClean="0"/>
              <a:pPr/>
              <a:t>28</a:t>
            </a:fld>
            <a:endParaRPr lang="de-DE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indent="-228600">
              <a:buNone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3E6981-CDE7-4055-B112-80ABA2400B4D}" type="slidenum">
              <a:rPr lang="de-DE" smtClean="0"/>
              <a:pPr/>
              <a:t>30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5874192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indent="-228600">
              <a:buNone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3E6981-CDE7-4055-B112-80ABA2400B4D}" type="slidenum">
              <a:rPr lang="de-DE" smtClean="0"/>
              <a:pPr/>
              <a:t>31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3278119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indent="-228600">
              <a:buNone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3E6981-CDE7-4055-B112-80ABA2400B4D}" type="slidenum">
              <a:rPr lang="de-DE" smtClean="0"/>
              <a:pPr/>
              <a:t>32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3654282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indent="-228600">
              <a:buNone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3E6981-CDE7-4055-B112-80ABA2400B4D}" type="slidenum">
              <a:rPr lang="de-DE" smtClean="0"/>
              <a:pPr/>
              <a:t>33</a:t>
            </a:fld>
            <a:endParaRPr lang="de-DE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3E6981-CDE7-4055-B112-80ABA2400B4D}" type="slidenum">
              <a:rPr lang="de-DE" smtClean="0"/>
              <a:pPr/>
              <a:t>7</a:t>
            </a:fld>
            <a:endParaRPr lang="de-DE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3E6981-CDE7-4055-B112-80ABA2400B4D}" type="slidenum">
              <a:rPr lang="de-DE" smtClean="0"/>
              <a:pPr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428819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indent="-228600">
              <a:buNone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3E6981-CDE7-4055-B112-80ABA2400B4D}" type="slidenum">
              <a:rPr lang="de-DE" smtClean="0"/>
              <a:pPr/>
              <a:t>10</a:t>
            </a:fld>
            <a:endParaRPr lang="de-DE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indent="-228600">
              <a:buNone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3E6981-CDE7-4055-B112-80ABA2400B4D}" type="slidenum">
              <a:rPr lang="de-DE" smtClean="0"/>
              <a:pPr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851606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indent="-228600">
              <a:buNone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3E6981-CDE7-4055-B112-80ABA2400B4D}" type="slidenum">
              <a:rPr lang="de-DE" smtClean="0"/>
              <a:pPr/>
              <a:t>12</a:t>
            </a:fld>
            <a:endParaRPr lang="de-DE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indent="-228600">
              <a:buNone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3E6981-CDE7-4055-B112-80ABA2400B4D}" type="slidenum">
              <a:rPr lang="de-DE" smtClean="0"/>
              <a:pPr/>
              <a:t>13</a:t>
            </a:fld>
            <a:endParaRPr lang="de-DE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indent="-228600">
              <a:buNone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3E6981-CDE7-4055-B112-80ABA2400B4D}" type="slidenum">
              <a:rPr lang="de-DE" smtClean="0"/>
              <a:pPr/>
              <a:t>14</a:t>
            </a:fld>
            <a:endParaRPr lang="de-DE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17.08.2016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17.08.2016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/>
              <a:t>Titel durch Klicken hinzufügen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17.08.2016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17.08.2016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17.08.2016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17.08.2016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17.08.2016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17.08.2016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17.08.2016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17.08.2016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17.08.2016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A50D42-C9CD-4801-B293-61D1F53EC57E}" type="datetimeFigureOut">
              <a:rPr lang="de-DE" smtClean="0"/>
              <a:pPr/>
              <a:t>17.08.2016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6AE60A-B69C-4790-82F7-3882EDF23186}" type="slidenum">
              <a:rPr lang="de-DE" smtClean="0"/>
              <a:pPr/>
              <a:t>‹#›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tags" Target="../tags/tag19.xml"/><Relationship Id="rId7" Type="http://schemas.openxmlformats.org/officeDocument/2006/relationships/image" Target="../media/image35.png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image" Target="../media/image34.png"/><Relationship Id="rId5" Type="http://schemas.openxmlformats.org/officeDocument/2006/relationships/notesSlide" Target="../notesSlides/notesSlide5.xml"/><Relationship Id="rId10" Type="http://schemas.openxmlformats.org/officeDocument/2006/relationships/image" Target="../media/image38.png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0.xml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tags" Target="../tags/tag23.xml"/><Relationship Id="rId7" Type="http://schemas.openxmlformats.org/officeDocument/2006/relationships/image" Target="../media/image41.png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6.xml"/><Relationship Id="rId10" Type="http://schemas.openxmlformats.org/officeDocument/2006/relationships/image" Target="../media/image44.png"/><Relationship Id="rId4" Type="http://schemas.openxmlformats.org/officeDocument/2006/relationships/tags" Target="../tags/tag24.xml"/><Relationship Id="rId9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tags" Target="../tags/tag32.xml"/><Relationship Id="rId13" Type="http://schemas.openxmlformats.org/officeDocument/2006/relationships/image" Target="../media/image49.png"/><Relationship Id="rId3" Type="http://schemas.openxmlformats.org/officeDocument/2006/relationships/tags" Target="../tags/tag27.xml"/><Relationship Id="rId7" Type="http://schemas.openxmlformats.org/officeDocument/2006/relationships/tags" Target="../tags/tag31.xml"/><Relationship Id="rId12" Type="http://schemas.openxmlformats.org/officeDocument/2006/relationships/notesSlide" Target="../notesSlides/notesSlide11.xml"/><Relationship Id="rId2" Type="http://schemas.openxmlformats.org/officeDocument/2006/relationships/tags" Target="../tags/tag26.xml"/><Relationship Id="rId16" Type="http://schemas.openxmlformats.org/officeDocument/2006/relationships/image" Target="../media/image52.png"/><Relationship Id="rId1" Type="http://schemas.openxmlformats.org/officeDocument/2006/relationships/tags" Target="../tags/tag25.xml"/><Relationship Id="rId6" Type="http://schemas.openxmlformats.org/officeDocument/2006/relationships/tags" Target="../tags/tag30.xml"/><Relationship Id="rId11" Type="http://schemas.openxmlformats.org/officeDocument/2006/relationships/slideLayout" Target="../slideLayouts/slideLayout6.xml"/><Relationship Id="rId5" Type="http://schemas.openxmlformats.org/officeDocument/2006/relationships/tags" Target="../tags/tag29.xml"/><Relationship Id="rId15" Type="http://schemas.openxmlformats.org/officeDocument/2006/relationships/image" Target="../media/image51.png"/><Relationship Id="rId10" Type="http://schemas.openxmlformats.org/officeDocument/2006/relationships/tags" Target="../tags/tag34.xml"/><Relationship Id="rId4" Type="http://schemas.openxmlformats.org/officeDocument/2006/relationships/tags" Target="../tags/tag28.xml"/><Relationship Id="rId9" Type="http://schemas.openxmlformats.org/officeDocument/2006/relationships/tags" Target="../tags/tag33.xml"/><Relationship Id="rId14" Type="http://schemas.openxmlformats.org/officeDocument/2006/relationships/image" Target="../media/image5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tags" Target="../tags/tag42.xml"/><Relationship Id="rId13" Type="http://schemas.openxmlformats.org/officeDocument/2006/relationships/tags" Target="../tags/tag47.xml"/><Relationship Id="rId18" Type="http://schemas.openxmlformats.org/officeDocument/2006/relationships/image" Target="../media/image54.png"/><Relationship Id="rId3" Type="http://schemas.openxmlformats.org/officeDocument/2006/relationships/tags" Target="../tags/tag37.xml"/><Relationship Id="rId21" Type="http://schemas.openxmlformats.org/officeDocument/2006/relationships/image" Target="../media/image57.png"/><Relationship Id="rId7" Type="http://schemas.openxmlformats.org/officeDocument/2006/relationships/tags" Target="../tags/tag41.xml"/><Relationship Id="rId12" Type="http://schemas.openxmlformats.org/officeDocument/2006/relationships/tags" Target="../tags/tag46.xml"/><Relationship Id="rId17" Type="http://schemas.openxmlformats.org/officeDocument/2006/relationships/image" Target="../media/image53.png"/><Relationship Id="rId2" Type="http://schemas.openxmlformats.org/officeDocument/2006/relationships/tags" Target="../tags/tag36.xml"/><Relationship Id="rId16" Type="http://schemas.openxmlformats.org/officeDocument/2006/relationships/image" Target="../media/image49.png"/><Relationship Id="rId20" Type="http://schemas.openxmlformats.org/officeDocument/2006/relationships/image" Target="../media/image56.png"/><Relationship Id="rId1" Type="http://schemas.openxmlformats.org/officeDocument/2006/relationships/tags" Target="../tags/tag35.xml"/><Relationship Id="rId6" Type="http://schemas.openxmlformats.org/officeDocument/2006/relationships/tags" Target="../tags/tag40.xml"/><Relationship Id="rId11" Type="http://schemas.openxmlformats.org/officeDocument/2006/relationships/tags" Target="../tags/tag45.xml"/><Relationship Id="rId5" Type="http://schemas.openxmlformats.org/officeDocument/2006/relationships/tags" Target="../tags/tag39.xml"/><Relationship Id="rId15" Type="http://schemas.openxmlformats.org/officeDocument/2006/relationships/notesSlide" Target="../notesSlides/notesSlide12.xml"/><Relationship Id="rId23" Type="http://schemas.openxmlformats.org/officeDocument/2006/relationships/image" Target="../media/image59.png"/><Relationship Id="rId10" Type="http://schemas.openxmlformats.org/officeDocument/2006/relationships/tags" Target="../tags/tag44.xml"/><Relationship Id="rId19" Type="http://schemas.openxmlformats.org/officeDocument/2006/relationships/image" Target="../media/image55.png"/><Relationship Id="rId4" Type="http://schemas.openxmlformats.org/officeDocument/2006/relationships/tags" Target="../tags/tag38.xml"/><Relationship Id="rId9" Type="http://schemas.openxmlformats.org/officeDocument/2006/relationships/tags" Target="../tags/tag43.xml"/><Relationship Id="rId14" Type="http://schemas.openxmlformats.org/officeDocument/2006/relationships/slideLayout" Target="../slideLayouts/slideLayout6.xml"/><Relationship Id="rId22" Type="http://schemas.openxmlformats.org/officeDocument/2006/relationships/image" Target="../media/image5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48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5" Type="http://schemas.openxmlformats.org/officeDocument/2006/relationships/image" Target="../media/image62.png"/><Relationship Id="rId4" Type="http://schemas.openxmlformats.org/officeDocument/2006/relationships/notesSlide" Target="../notesSlides/notesSlide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0.png"/><Relationship Id="rId2" Type="http://schemas.openxmlformats.org/officeDocument/2006/relationships/image" Target="../media/image36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png"/><Relationship Id="rId4" Type="http://schemas.openxmlformats.org/officeDocument/2006/relationships/image" Target="../media/image37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4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680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49.xml"/><Relationship Id="rId6" Type="http://schemas.openxmlformats.org/officeDocument/2006/relationships/image" Target="../media/image6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69.png"/><Relationship Id="rId2" Type="http://schemas.openxmlformats.org/officeDocument/2006/relationships/tags" Target="../tags/tag51.xml"/><Relationship Id="rId1" Type="http://schemas.openxmlformats.org/officeDocument/2006/relationships/tags" Target="../tags/tag50.xml"/><Relationship Id="rId6" Type="http://schemas.openxmlformats.org/officeDocument/2006/relationships/image" Target="../media/image68.png"/><Relationship Id="rId11" Type="http://schemas.openxmlformats.org/officeDocument/2006/relationships/image" Target="../media/image75.png"/><Relationship Id="rId5" Type="http://schemas.openxmlformats.org/officeDocument/2006/relationships/image" Target="../media/image67.png"/><Relationship Id="rId10" Type="http://schemas.openxmlformats.org/officeDocument/2006/relationships/image" Target="../media/image71.png"/><Relationship Id="rId4" Type="http://schemas.openxmlformats.org/officeDocument/2006/relationships/notesSlide" Target="../notesSlides/notesSlide20.xml"/><Relationship Id="rId9" Type="http://schemas.openxmlformats.org/officeDocument/2006/relationships/image" Target="../media/image73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7" Type="http://schemas.openxmlformats.org/officeDocument/2006/relationships/image" Target="../media/image70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90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7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78.png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4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tags" Target="../tags/tag7.xml"/><Relationship Id="rId7" Type="http://schemas.openxmlformats.org/officeDocument/2006/relationships/image" Target="../media/image15.png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image" Target="../media/image14.png"/><Relationship Id="rId5" Type="http://schemas.openxmlformats.org/officeDocument/2006/relationships/notesSlide" Target="../notesSlides/notesSlide3.xml"/><Relationship Id="rId10" Type="http://schemas.openxmlformats.org/officeDocument/2006/relationships/image" Target="../media/image16.png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.xml"/><Relationship Id="rId13" Type="http://schemas.openxmlformats.org/officeDocument/2006/relationships/image" Target="../media/image21.png"/><Relationship Id="rId3" Type="http://schemas.openxmlformats.org/officeDocument/2006/relationships/tags" Target="../tags/tag10.xml"/><Relationship Id="rId7" Type="http://schemas.openxmlformats.org/officeDocument/2006/relationships/tags" Target="../tags/tag14.xml"/><Relationship Id="rId12" Type="http://schemas.openxmlformats.org/officeDocument/2006/relationships/image" Target="../media/image20.png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tags" Target="../tags/tag13.xml"/><Relationship Id="rId11" Type="http://schemas.openxmlformats.org/officeDocument/2006/relationships/image" Target="../media/image19.png"/><Relationship Id="rId5" Type="http://schemas.openxmlformats.org/officeDocument/2006/relationships/tags" Target="../tags/tag12.xml"/><Relationship Id="rId15" Type="http://schemas.openxmlformats.org/officeDocument/2006/relationships/image" Target="../media/image23.png"/><Relationship Id="rId10" Type="http://schemas.openxmlformats.org/officeDocument/2006/relationships/image" Target="../media/image18.png"/><Relationship Id="rId4" Type="http://schemas.openxmlformats.org/officeDocument/2006/relationships/tags" Target="../tags/tag11.xml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8" Type="http://schemas.openxmlformats.org/officeDocument/2006/relationships/image" Target="../media/image32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5.png"/><Relationship Id="rId17" Type="http://schemas.openxmlformats.org/officeDocument/2006/relationships/image" Target="../media/image31.png"/><Relationship Id="rId2" Type="http://schemas.openxmlformats.org/officeDocument/2006/relationships/tags" Target="../tags/tag16.xml"/><Relationship Id="rId16" Type="http://schemas.openxmlformats.org/officeDocument/2006/relationships/image" Target="../media/image30.png"/><Relationship Id="rId1" Type="http://schemas.openxmlformats.org/officeDocument/2006/relationships/tags" Target="../tags/tag15.xml"/><Relationship Id="rId6" Type="http://schemas.openxmlformats.org/officeDocument/2006/relationships/image" Target="../media/image27.png"/><Relationship Id="rId5" Type="http://schemas.openxmlformats.org/officeDocument/2006/relationships/image" Target="../media/image24.png"/><Relationship Id="rId15" Type="http://schemas.openxmlformats.org/officeDocument/2006/relationships/image" Target="../media/image29.png"/><Relationship Id="rId19" Type="http://schemas.openxmlformats.org/officeDocument/2006/relationships/image" Target="../media/image33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28.png"/><Relationship Id="rId14" Type="http://schemas.openxmlformats.org/officeDocument/2006/relationships/image" Target="NUL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hteck 48"/>
          <p:cNvSpPr/>
          <p:nvPr/>
        </p:nvSpPr>
        <p:spPr>
          <a:xfrm>
            <a:off x="0" y="0"/>
            <a:ext cx="9144000" cy="2420888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-36512" y="476672"/>
            <a:ext cx="9144000" cy="1440160"/>
          </a:xfrm>
        </p:spPr>
        <p:txBody>
          <a:bodyPr>
            <a:noAutofit/>
          </a:bodyPr>
          <a:lstStyle/>
          <a:p>
            <a:r>
              <a:rPr lang="en-GB" sz="5200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Out-of-equilibrium dynamics</a:t>
            </a:r>
            <a:br>
              <a:rPr lang="en-GB" sz="5200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GB" sz="5200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long-range interacting</a:t>
            </a:r>
            <a:br>
              <a:rPr lang="en-GB" sz="5200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GB" sz="5200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Rydberg gases</a:t>
            </a:r>
          </a:p>
        </p:txBody>
      </p:sp>
      <p:sp>
        <p:nvSpPr>
          <p:cNvPr id="52" name="Textfeld 51"/>
          <p:cNvSpPr txBox="1"/>
          <p:nvPr/>
        </p:nvSpPr>
        <p:spPr>
          <a:xfrm>
            <a:off x="5868144" y="3968543"/>
            <a:ext cx="270971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000" b="1" dirty="0"/>
              <a:t>Igor Lesanovsky</a:t>
            </a:r>
          </a:p>
        </p:txBody>
      </p:sp>
      <p:sp>
        <p:nvSpPr>
          <p:cNvPr id="14" name="Textfeld 13"/>
          <p:cNvSpPr txBox="1"/>
          <p:nvPr/>
        </p:nvSpPr>
        <p:spPr>
          <a:xfrm>
            <a:off x="5868144" y="4459178"/>
            <a:ext cx="278133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000"/>
              <a:t>Trieste 26/07/16</a:t>
            </a:r>
            <a:endParaRPr lang="de-DE" sz="3000" dirty="0"/>
          </a:p>
        </p:txBody>
      </p:sp>
      <p:pic>
        <p:nvPicPr>
          <p:cNvPr id="4098" name="Picture 2" descr="C:\Temp\LOGO-ERC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419"/>
          <a:stretch/>
        </p:blipFill>
        <p:spPr bwMode="auto">
          <a:xfrm>
            <a:off x="5652120" y="5589240"/>
            <a:ext cx="1078165" cy="800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://www.catarinagadelha.com/images/UoN-log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4706" y="2693473"/>
            <a:ext cx="2696347" cy="798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www.epsrc.ac.uk/files/aboutus/logos-and-indentity/colour-master-logo-high-resolution/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5661248"/>
            <a:ext cx="1107816" cy="6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860408"/>
            <a:ext cx="4320480" cy="3872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/>
          <p:cNvSpPr/>
          <p:nvPr/>
        </p:nvSpPr>
        <p:spPr>
          <a:xfrm>
            <a:off x="5652120" y="5733256"/>
            <a:ext cx="2736304" cy="109188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0" name="Group 9"/>
          <p:cNvGrpSpPr/>
          <p:nvPr/>
        </p:nvGrpSpPr>
        <p:grpSpPr>
          <a:xfrm>
            <a:off x="5292080" y="3563724"/>
            <a:ext cx="3028867" cy="1366991"/>
            <a:chOff x="5148064" y="4221088"/>
            <a:chExt cx="3028867" cy="1366991"/>
          </a:xfrm>
        </p:grpSpPr>
        <p:sp>
          <p:nvSpPr>
            <p:cNvPr id="43" name="Rechteck 43"/>
            <p:cNvSpPr/>
            <p:nvPr/>
          </p:nvSpPr>
          <p:spPr bwMode="auto">
            <a:xfrm>
              <a:off x="5148064" y="4221088"/>
              <a:ext cx="3028867" cy="936104"/>
            </a:xfrm>
            <a:prstGeom prst="rect">
              <a:avLst/>
            </a:prstGeom>
            <a:solidFill>
              <a:schemeClr val="accent2">
                <a:lumMod val="60000"/>
                <a:lumOff val="40000"/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7" name="Textfeld 36"/>
            <p:cNvSpPr txBox="1"/>
            <p:nvPr/>
          </p:nvSpPr>
          <p:spPr bwMode="auto">
            <a:xfrm>
              <a:off x="5580112" y="5157192"/>
              <a:ext cx="2034531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200" dirty="0"/>
                <a:t>dephasing noise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1043607" y="3563724"/>
            <a:ext cx="3888433" cy="1366991"/>
            <a:chOff x="899591" y="4221088"/>
            <a:chExt cx="3888433" cy="1366991"/>
          </a:xfrm>
        </p:grpSpPr>
        <p:sp>
          <p:nvSpPr>
            <p:cNvPr id="44" name="Rechteck 43"/>
            <p:cNvSpPr/>
            <p:nvPr/>
          </p:nvSpPr>
          <p:spPr bwMode="auto">
            <a:xfrm>
              <a:off x="899591" y="4221088"/>
              <a:ext cx="3888433" cy="936104"/>
            </a:xfrm>
            <a:prstGeom prst="rect">
              <a:avLst/>
            </a:prstGeom>
            <a:solidFill>
              <a:schemeClr val="accent2">
                <a:lumMod val="60000"/>
                <a:lumOff val="40000"/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6" name="Textfeld 35"/>
            <p:cNvSpPr txBox="1"/>
            <p:nvPr/>
          </p:nvSpPr>
          <p:spPr bwMode="auto">
            <a:xfrm>
              <a:off x="1907704" y="5157192"/>
              <a:ext cx="2092432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200" dirty="0"/>
                <a:t>‚classical‘ energy</a:t>
              </a:r>
            </a:p>
          </p:txBody>
        </p:sp>
      </p:grpSp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57256"/>
          </a:xfr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de-DE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Effective dynamics @ strong noise</a:t>
            </a:r>
          </a:p>
        </p:txBody>
      </p:sp>
      <p:sp>
        <p:nvSpPr>
          <p:cNvPr id="31" name="Textfeld 30"/>
          <p:cNvSpPr txBox="1"/>
          <p:nvPr/>
        </p:nvSpPr>
        <p:spPr>
          <a:xfrm>
            <a:off x="107504" y="980728"/>
            <a:ext cx="820872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de-DE" sz="2400" dirty="0"/>
              <a:t>evolution governed by Q-Master equation </a:t>
            </a:r>
            <a:r>
              <a:rPr lang="de-DE" sz="2400" dirty="0">
                <a:sym typeface="Wingdings" panose="05000000000000000000" pitchFamily="2" charset="2"/>
              </a:rPr>
              <a:t> difficult to solve</a:t>
            </a:r>
            <a:endParaRPr lang="de-DE" sz="2400" dirty="0"/>
          </a:p>
          <a:p>
            <a:pPr marL="342900" indent="-342900">
              <a:buFontTx/>
              <a:buChar char="-"/>
            </a:pPr>
            <a:r>
              <a:rPr lang="de-DE" sz="2400" dirty="0"/>
              <a:t>exploit separation of time-scales </a:t>
            </a:r>
          </a:p>
        </p:txBody>
      </p:sp>
      <p:pic>
        <p:nvPicPr>
          <p:cNvPr id="1026" name="Picture 2" descr="C:\Users\ppziwl\Desktop\laeqed6752453757095131116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5218434"/>
            <a:ext cx="1437120" cy="458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3" name="Group 32"/>
          <p:cNvGrpSpPr/>
          <p:nvPr/>
        </p:nvGrpSpPr>
        <p:grpSpPr>
          <a:xfrm>
            <a:off x="5749982" y="5290442"/>
            <a:ext cx="2494426" cy="890557"/>
            <a:chOff x="5605966" y="5589240"/>
            <a:chExt cx="2494426" cy="890557"/>
          </a:xfrm>
        </p:grpSpPr>
        <p:pic>
          <p:nvPicPr>
            <p:cNvPr id="1027" name="Picture 3" descr="C:\Users\ppziwl\Desktop\laeqed1565698572015508797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5605966" y="6021288"/>
              <a:ext cx="2494426" cy="4585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26" name="Straight Connector 25"/>
            <p:cNvCxnSpPr/>
            <p:nvPr/>
          </p:nvCxnSpPr>
          <p:spPr>
            <a:xfrm>
              <a:off x="5989083" y="5589240"/>
              <a:ext cx="1679261" cy="360040"/>
            </a:xfrm>
            <a:prstGeom prst="line">
              <a:avLst/>
            </a:prstGeom>
            <a:ln w="539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flipV="1">
              <a:off x="5989083" y="5589240"/>
              <a:ext cx="1535245" cy="360040"/>
            </a:xfrm>
            <a:prstGeom prst="line">
              <a:avLst/>
            </a:prstGeom>
            <a:ln w="539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TextBox 23"/>
          <p:cNvSpPr txBox="1"/>
          <p:nvPr/>
        </p:nvSpPr>
        <p:spPr>
          <a:xfrm>
            <a:off x="5580112" y="6221884"/>
            <a:ext cx="28379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only classical configurations</a:t>
            </a:r>
          </a:p>
          <a:p>
            <a:r>
              <a:rPr lang="en-GB" b="1" dirty="0"/>
              <a:t>remain</a:t>
            </a:r>
          </a:p>
        </p:txBody>
      </p:sp>
      <p:grpSp>
        <p:nvGrpSpPr>
          <p:cNvPr id="35" name="Group 34"/>
          <p:cNvGrpSpPr/>
          <p:nvPr/>
        </p:nvGrpSpPr>
        <p:grpSpPr>
          <a:xfrm>
            <a:off x="2923402" y="1916832"/>
            <a:ext cx="3448798" cy="1329243"/>
            <a:chOff x="2923402" y="1916832"/>
            <a:chExt cx="3448798" cy="1329243"/>
          </a:xfrm>
        </p:grpSpPr>
        <p:pic>
          <p:nvPicPr>
            <p:cNvPr id="42" name="Grafik 41" descr="txp_fig.png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8" cstate="print">
              <a:lum/>
            </a:blip>
            <a:stretch>
              <a:fillRect/>
            </a:stretch>
          </p:blipFill>
          <p:spPr>
            <a:xfrm>
              <a:off x="3211016" y="2309971"/>
              <a:ext cx="2688082" cy="333002"/>
            </a:xfrm>
            <a:prstGeom prst="rect">
              <a:avLst/>
            </a:prstGeom>
          </p:spPr>
        </p:pic>
        <p:sp>
          <p:nvSpPr>
            <p:cNvPr id="46" name="Textfeld 45"/>
            <p:cNvSpPr txBox="1"/>
            <p:nvPr/>
          </p:nvSpPr>
          <p:spPr bwMode="auto">
            <a:xfrm>
              <a:off x="4103715" y="2670011"/>
              <a:ext cx="73430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800" b="1" dirty="0">
                  <a:solidFill>
                    <a:srgbClr val="FF0000"/>
                  </a:solidFill>
                </a:rPr>
                <a:t>fast</a:t>
              </a:r>
            </a:p>
          </p:txBody>
        </p:sp>
        <p:sp>
          <p:nvSpPr>
            <p:cNvPr id="47" name="Textfeld 46"/>
            <p:cNvSpPr txBox="1"/>
            <p:nvPr/>
          </p:nvSpPr>
          <p:spPr>
            <a:xfrm>
              <a:off x="5174868" y="2650847"/>
              <a:ext cx="87485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800" b="1" dirty="0" err="1">
                  <a:solidFill>
                    <a:srgbClr val="0000FF"/>
                  </a:solidFill>
                </a:rPr>
                <a:t>slow</a:t>
              </a:r>
              <a:endParaRPr lang="de-DE" sz="2800" b="1" dirty="0">
                <a:solidFill>
                  <a:srgbClr val="0000FF"/>
                </a:solidFill>
              </a:endParaRP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2923402" y="1916832"/>
              <a:ext cx="3448798" cy="1329243"/>
            </a:xfrm>
            <a:prstGeom prst="rect">
              <a:avLst/>
            </a:prstGeom>
            <a:noFill/>
            <a:ln w="571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179512" y="3400071"/>
            <a:ext cx="8424936" cy="1613105"/>
            <a:chOff x="179512" y="3400071"/>
            <a:chExt cx="8424936" cy="1613105"/>
          </a:xfrm>
        </p:grpSpPr>
        <p:pic>
          <p:nvPicPr>
            <p:cNvPr id="32" name="Picture 31" descr="txp_fig.png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04772" y="3636492"/>
              <a:ext cx="7939636" cy="758676"/>
            </a:xfrm>
            <a:prstGeom prst="rect">
              <a:avLst/>
            </a:prstGeom>
            <a:noFill/>
            <a:ln/>
            <a:effectLst/>
            <a:extLst>
              <a:ext uri="{909E8E84-426E-40DD-AFC4-6F175D3DCCD1}">
                <a14:hiddenFill xmlns:a14="http://schemas.microsoft.com/office/drawing/2010/main">
                  <a:pattFill prst="pct5">
                    <a:fgClr>
                      <a:srgbClr val="FFFFFF">
                        <a:alpha val="0"/>
                      </a:srgbClr>
                    </a:fgClr>
                    <a:bgClr>
                      <a:srgbClr val="FFFFFF">
                        <a:alpha val="0"/>
                      </a:srgbClr>
                    </a:bgClr>
                  </a:patt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:a14="http://schemas.microsoft.com/office/drawing/2010/main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:a14="http://schemas.microsoft.com/office/drawing/2010/main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55" name="Rectangle 54"/>
            <p:cNvSpPr/>
            <p:nvPr/>
          </p:nvSpPr>
          <p:spPr>
            <a:xfrm>
              <a:off x="179512" y="3400071"/>
              <a:ext cx="8424936" cy="1613105"/>
            </a:xfrm>
            <a:prstGeom prst="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179512" y="5157192"/>
            <a:ext cx="3240360" cy="1613105"/>
            <a:chOff x="179512" y="5157192"/>
            <a:chExt cx="3240360" cy="1613105"/>
          </a:xfrm>
        </p:grpSpPr>
        <p:sp>
          <p:nvSpPr>
            <p:cNvPr id="45" name="Rechteck 44"/>
            <p:cNvSpPr/>
            <p:nvPr/>
          </p:nvSpPr>
          <p:spPr>
            <a:xfrm>
              <a:off x="1115616" y="5362450"/>
              <a:ext cx="2016224" cy="936104"/>
            </a:xfrm>
            <a:prstGeom prst="rect">
              <a:avLst/>
            </a:prstGeom>
            <a:solidFill>
              <a:schemeClr val="accent1">
                <a:lumMod val="75000"/>
                <a:alpha val="5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8" name="Textfeld 37"/>
            <p:cNvSpPr txBox="1"/>
            <p:nvPr/>
          </p:nvSpPr>
          <p:spPr>
            <a:xfrm>
              <a:off x="1221445" y="6300028"/>
              <a:ext cx="1910395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200" dirty="0" err="1"/>
                <a:t>laser</a:t>
              </a:r>
              <a:r>
                <a:rPr lang="de-DE" sz="2200" dirty="0"/>
                <a:t> </a:t>
              </a:r>
              <a:r>
                <a:rPr lang="de-DE" sz="2200" dirty="0" err="1"/>
                <a:t>excitation</a:t>
              </a:r>
              <a:endParaRPr lang="de-DE" sz="2200" dirty="0"/>
            </a:p>
          </p:txBody>
        </p:sp>
        <p:grpSp>
          <p:nvGrpSpPr>
            <p:cNvPr id="41" name="Group 40"/>
            <p:cNvGrpSpPr/>
            <p:nvPr/>
          </p:nvGrpSpPr>
          <p:grpSpPr>
            <a:xfrm>
              <a:off x="179512" y="5157192"/>
              <a:ext cx="3240360" cy="1613105"/>
              <a:chOff x="179512" y="5157192"/>
              <a:chExt cx="3240360" cy="1613105"/>
            </a:xfrm>
          </p:grpSpPr>
          <p:pic>
            <p:nvPicPr>
              <p:cNvPr id="39" name="Grafik 38" descr="txp_fig.png"/>
              <p:cNvPicPr>
                <a:picLocks noChangeAspect="1"/>
              </p:cNvPicPr>
              <p:nvPr>
                <p:custDataLst>
                  <p:tags r:id="rId1"/>
                </p:custDataLst>
              </p:nvPr>
            </p:nvPicPr>
            <p:blipFill>
              <a:blip r:embed="rId10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lum/>
              </a:blip>
              <a:stretch>
                <a:fillRect/>
              </a:stretch>
            </p:blipFill>
            <p:spPr>
              <a:xfrm>
                <a:off x="323528" y="5408709"/>
                <a:ext cx="2736304" cy="765022"/>
              </a:xfrm>
              <a:prstGeom prst="rect">
                <a:avLst/>
              </a:prstGeom>
            </p:spPr>
          </p:pic>
          <p:sp>
            <p:nvSpPr>
              <p:cNvPr id="56" name="Rectangle 55"/>
              <p:cNvSpPr/>
              <p:nvPr/>
            </p:nvSpPr>
            <p:spPr>
              <a:xfrm>
                <a:off x="179512" y="5157192"/>
                <a:ext cx="3240360" cy="1613105"/>
              </a:xfrm>
              <a:prstGeom prst="rect">
                <a:avLst/>
              </a:prstGeom>
              <a:noFill/>
              <a:ln w="57150"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sp>
        <p:nvSpPr>
          <p:cNvPr id="2" name="TextBox 1"/>
          <p:cNvSpPr txBox="1"/>
          <p:nvPr/>
        </p:nvSpPr>
        <p:spPr>
          <a:xfrm>
            <a:off x="3419872" y="5373216"/>
            <a:ext cx="20162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0000FF"/>
                </a:solidFill>
              </a:rPr>
              <a:t>take into</a:t>
            </a:r>
          </a:p>
          <a:p>
            <a:r>
              <a:rPr lang="en-GB" sz="2400" b="1" dirty="0">
                <a:solidFill>
                  <a:srgbClr val="0000FF"/>
                </a:solidFill>
              </a:rPr>
              <a:t>account</a:t>
            </a:r>
          </a:p>
          <a:p>
            <a:r>
              <a:rPr lang="en-GB" sz="2400" b="1" dirty="0" err="1">
                <a:solidFill>
                  <a:srgbClr val="0000FF"/>
                </a:solidFill>
              </a:rPr>
              <a:t>perturbatively</a:t>
            </a:r>
            <a:endParaRPr lang="en-GB" sz="24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9520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4" grpId="0"/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57256"/>
          </a:xfr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de-DE" dirty="0" err="1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Effective</a:t>
            </a:r>
            <a:r>
              <a:rPr lang="de-DE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de-DE" dirty="0" err="1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slow</a:t>
            </a:r>
            <a:r>
              <a:rPr lang="de-DE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</a:t>
            </a:r>
            <a:r>
              <a:rPr lang="de-DE" dirty="0" err="1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dynamics</a:t>
            </a:r>
            <a:endParaRPr lang="de-DE" dirty="0">
              <a:solidFill>
                <a:schemeClr val="accent5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Rechteck 19"/>
          <p:cNvSpPr/>
          <p:nvPr/>
        </p:nvSpPr>
        <p:spPr>
          <a:xfrm>
            <a:off x="2987824" y="2492896"/>
            <a:ext cx="2888704" cy="252028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200" dirty="0" err="1"/>
              <a:t>Liouville</a:t>
            </a:r>
            <a:r>
              <a:rPr lang="de-DE" sz="3200" dirty="0"/>
              <a:t> </a:t>
            </a:r>
            <a:br>
              <a:rPr lang="de-DE" sz="3200" dirty="0"/>
            </a:br>
            <a:r>
              <a:rPr lang="de-DE" sz="3200" dirty="0" err="1"/>
              <a:t>space</a:t>
            </a:r>
            <a:endParaRPr lang="de-DE" sz="3200" dirty="0"/>
          </a:p>
        </p:txBody>
      </p:sp>
      <p:grpSp>
        <p:nvGrpSpPr>
          <p:cNvPr id="9" name="Group 8"/>
          <p:cNvGrpSpPr/>
          <p:nvPr/>
        </p:nvGrpSpPr>
        <p:grpSpPr>
          <a:xfrm>
            <a:off x="251520" y="2492896"/>
            <a:ext cx="4752528" cy="1728192"/>
            <a:chOff x="251520" y="2492896"/>
            <a:chExt cx="4752528" cy="1728192"/>
          </a:xfrm>
        </p:grpSpPr>
        <p:sp>
          <p:nvSpPr>
            <p:cNvPr id="24" name="Rechteck 17"/>
            <p:cNvSpPr/>
            <p:nvPr/>
          </p:nvSpPr>
          <p:spPr>
            <a:xfrm>
              <a:off x="2987824" y="2492896"/>
              <a:ext cx="2016224" cy="1728192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3800" dirty="0">
                  <a:latin typeface="Symbol" pitchFamily="18" charset="2"/>
                </a:rPr>
                <a:t>g+</a:t>
              </a:r>
              <a:r>
                <a:rPr lang="de-DE" sz="3800" dirty="0">
                  <a:latin typeface="Arial" panose="020B0604020202020204" pitchFamily="34" charset="0"/>
                  <a:cs typeface="Arial" panose="020B0604020202020204" pitchFamily="34" charset="0"/>
                </a:rPr>
                <a:t>i(</a:t>
              </a:r>
              <a:r>
                <a:rPr lang="de-DE" sz="3800" dirty="0">
                  <a:latin typeface="Symbol" panose="05050102010706020507" pitchFamily="18" charset="2"/>
                  <a:cs typeface="Arial" panose="020B0604020202020204" pitchFamily="34" charset="0"/>
                </a:rPr>
                <a:t>D</a:t>
              </a:r>
              <a:r>
                <a:rPr lang="de-DE" sz="3800" dirty="0">
                  <a:latin typeface="Arial" panose="020B0604020202020204" pitchFamily="34" charset="0"/>
                  <a:cs typeface="Arial" panose="020B0604020202020204" pitchFamily="34" charset="0"/>
                </a:rPr>
                <a:t>+V)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251520" y="2633717"/>
              <a:ext cx="2664296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200" b="1" dirty="0">
                  <a:solidFill>
                    <a:srgbClr val="8B3331"/>
                  </a:solidFill>
                </a:rPr>
                <a:t>States featuring</a:t>
              </a:r>
              <a:br>
                <a:rPr lang="en-GB" sz="2200" b="1" dirty="0">
                  <a:solidFill>
                    <a:srgbClr val="8B3331"/>
                  </a:solidFill>
                </a:rPr>
              </a:br>
              <a:r>
                <a:rPr lang="en-GB" sz="2200" b="1" dirty="0">
                  <a:solidFill>
                    <a:srgbClr val="8B3331"/>
                  </a:solidFill>
                </a:rPr>
                <a:t>coherent </a:t>
              </a:r>
              <a:r>
                <a:rPr lang="en-GB" sz="2200" b="1" dirty="0" err="1">
                  <a:solidFill>
                    <a:srgbClr val="8B3331"/>
                  </a:solidFill>
                </a:rPr>
                <a:t>superpositions</a:t>
              </a:r>
              <a:endParaRPr lang="en-GB" sz="2200" b="1" dirty="0">
                <a:solidFill>
                  <a:srgbClr val="8B3331"/>
                </a:solidFill>
              </a:endParaRPr>
            </a:p>
            <a:p>
              <a:r>
                <a:rPr lang="en-GB" sz="2200" b="1" dirty="0">
                  <a:solidFill>
                    <a:srgbClr val="8B3331"/>
                  </a:solidFill>
                </a:rPr>
                <a:t>that </a:t>
              </a:r>
              <a:r>
                <a:rPr lang="en-GB" sz="2200" b="1" dirty="0" err="1">
                  <a:solidFill>
                    <a:srgbClr val="8B3331"/>
                  </a:solidFill>
                </a:rPr>
                <a:t>dephase</a:t>
              </a:r>
              <a:r>
                <a:rPr lang="en-GB" sz="2200" b="1" dirty="0">
                  <a:solidFill>
                    <a:srgbClr val="8B3331"/>
                  </a:solidFill>
                </a:rPr>
                <a:t> fast </a:t>
              </a:r>
            </a:p>
          </p:txBody>
        </p:sp>
      </p:grpSp>
      <p:sp>
        <p:nvSpPr>
          <p:cNvPr id="28" name="Textfeld 24"/>
          <p:cNvSpPr txBox="1"/>
          <p:nvPr/>
        </p:nvSpPr>
        <p:spPr>
          <a:xfrm>
            <a:off x="204450" y="977602"/>
            <a:ext cx="743023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/>
              <a:t>Goal: 	</a:t>
            </a:r>
            <a:r>
              <a:rPr lang="de-DE" sz="2400" dirty="0"/>
              <a:t>obtain effective evolution in classical subspace by</a:t>
            </a:r>
          </a:p>
          <a:p>
            <a:r>
              <a:rPr lang="de-DE" sz="2400" b="1" dirty="0"/>
              <a:t>	</a:t>
            </a:r>
            <a:r>
              <a:rPr lang="de-DE" sz="2400" i="1" dirty="0">
                <a:solidFill>
                  <a:schemeClr val="accent2">
                    <a:lumMod val="75000"/>
                  </a:schemeClr>
                </a:solidFill>
              </a:rPr>
              <a:t>„Integrating out the fast degrees of freedom“</a:t>
            </a:r>
            <a:endParaRPr lang="de-DE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511141" y="1844824"/>
            <a:ext cx="16369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u="sng" dirty="0"/>
              <a:t>State space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2987824" y="2492896"/>
            <a:ext cx="5112568" cy="2520280"/>
            <a:chOff x="2987824" y="2492896"/>
            <a:chExt cx="5112568" cy="2520280"/>
          </a:xfrm>
        </p:grpSpPr>
        <p:sp>
          <p:nvSpPr>
            <p:cNvPr id="25" name="Rechteck 46"/>
            <p:cNvSpPr/>
            <p:nvPr/>
          </p:nvSpPr>
          <p:spPr>
            <a:xfrm>
              <a:off x="2987824" y="4221088"/>
              <a:ext cx="2016224" cy="792088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4400" dirty="0">
                  <a:solidFill>
                    <a:schemeClr val="tx1"/>
                  </a:solidFill>
                  <a:latin typeface="Symbol"/>
                  <a:sym typeface="Symbol"/>
                </a:rPr>
                <a:t></a:t>
              </a:r>
              <a:endParaRPr lang="de-DE" sz="4400" dirty="0">
                <a:solidFill>
                  <a:schemeClr val="tx1"/>
                </a:solidFill>
                <a:latin typeface="Symbol"/>
              </a:endParaRPr>
            </a:p>
          </p:txBody>
        </p:sp>
        <p:sp>
          <p:nvSpPr>
            <p:cNvPr id="26" name="Rechteck 47"/>
            <p:cNvSpPr/>
            <p:nvPr/>
          </p:nvSpPr>
          <p:spPr>
            <a:xfrm rot="5400000">
              <a:off x="4572000" y="2924944"/>
              <a:ext cx="1728192" cy="864096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4400" dirty="0">
                  <a:solidFill>
                    <a:schemeClr val="tx1"/>
                  </a:solidFill>
                  <a:latin typeface="Symbol"/>
                  <a:sym typeface="Symbol"/>
                </a:rPr>
                <a:t></a:t>
              </a:r>
              <a:endParaRPr lang="de-DE" sz="4400" dirty="0">
                <a:solidFill>
                  <a:schemeClr val="tx1"/>
                </a:solidFill>
                <a:latin typeface="Symbol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6156176" y="2924944"/>
              <a:ext cx="194421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200" b="1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Weak couplings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5004048" y="4221088"/>
            <a:ext cx="3096344" cy="1795257"/>
            <a:chOff x="5004048" y="4221088"/>
            <a:chExt cx="3096344" cy="1795257"/>
          </a:xfrm>
        </p:grpSpPr>
        <p:sp>
          <p:nvSpPr>
            <p:cNvPr id="27" name="TextBox 26"/>
            <p:cNvSpPr txBox="1"/>
            <p:nvPr/>
          </p:nvSpPr>
          <p:spPr>
            <a:xfrm>
              <a:off x="6156176" y="4231241"/>
              <a:ext cx="1944216" cy="17851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200" b="1" dirty="0">
                  <a:solidFill>
                    <a:srgbClr val="00B050"/>
                  </a:solidFill>
                </a:rPr>
                <a:t>classical</a:t>
              </a:r>
            </a:p>
            <a:p>
              <a:pPr algn="ctr"/>
              <a:r>
                <a:rPr lang="en-GB" sz="2200" b="1" dirty="0">
                  <a:solidFill>
                    <a:srgbClr val="00B050"/>
                  </a:solidFill>
                </a:rPr>
                <a:t>configurations</a:t>
              </a:r>
            </a:p>
            <a:p>
              <a:pPr algn="ctr"/>
              <a:r>
                <a:rPr lang="en-GB" sz="2200" b="1" dirty="0">
                  <a:solidFill>
                    <a:srgbClr val="00B050"/>
                  </a:solidFill>
                </a:rPr>
                <a:t>=</a:t>
              </a:r>
            </a:p>
            <a:p>
              <a:pPr algn="ctr"/>
              <a:r>
                <a:rPr lang="en-GB" sz="2200" b="1" dirty="0">
                  <a:solidFill>
                    <a:srgbClr val="00B050"/>
                  </a:solidFill>
                </a:rPr>
                <a:t>space we are interested in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5004048" y="4221088"/>
              <a:ext cx="3096344" cy="1795257"/>
            </a:xfrm>
            <a:prstGeom prst="rect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/>
                <p:cNvSpPr txBox="1"/>
                <p:nvPr/>
              </p:nvSpPr>
              <p:spPr>
                <a:xfrm>
                  <a:off x="5189073" y="4221088"/>
                  <a:ext cx="652743" cy="70788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4000" b="1" i="1" dirty="0" smtClean="0">
                            <a:latin typeface="Cambria Math" panose="02040503050406030204" pitchFamily="18" charset="0"/>
                          </a:rPr>
                          <m:t>𝝁</m:t>
                        </m:r>
                      </m:oMath>
                    </m:oMathPara>
                  </a14:m>
                  <a:endParaRPr lang="en-GB" sz="4000" b="1" dirty="0">
                    <a:latin typeface="cmmi10"/>
                  </a:endParaRPr>
                </a:p>
              </p:txBody>
            </p:sp>
          </mc:Choice>
          <mc:Fallback xmlns="">
            <p:sp>
              <p:nvSpPr>
                <p:cNvPr id="12" name="TextBox 1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89073" y="4221088"/>
                  <a:ext cx="652743" cy="707886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6" name="Textfeld 24"/>
          <p:cNvSpPr txBox="1"/>
          <p:nvPr/>
        </p:nvSpPr>
        <p:spPr>
          <a:xfrm>
            <a:off x="356850" y="6207695"/>
            <a:ext cx="61164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/>
              <a:t>... the rest is second order perturbation theory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99374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Rectangle 106"/>
          <p:cNvSpPr/>
          <p:nvPr/>
        </p:nvSpPr>
        <p:spPr>
          <a:xfrm>
            <a:off x="2915816" y="1875871"/>
            <a:ext cx="2232248" cy="864096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6" name="Rectangle 105"/>
          <p:cNvSpPr/>
          <p:nvPr/>
        </p:nvSpPr>
        <p:spPr>
          <a:xfrm>
            <a:off x="5984972" y="3284984"/>
            <a:ext cx="2907508" cy="2664296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57256"/>
          </a:xfr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de-DE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Effective master equation</a:t>
            </a:r>
          </a:p>
        </p:txBody>
      </p:sp>
      <p:sp>
        <p:nvSpPr>
          <p:cNvPr id="86" name="Textfeld 33"/>
          <p:cNvSpPr txBox="1"/>
          <p:nvPr/>
        </p:nvSpPr>
        <p:spPr>
          <a:xfrm>
            <a:off x="179512" y="1139552"/>
            <a:ext cx="8424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/>
              <a:t>- formal derivation in [Marcuzzi </a:t>
            </a:r>
            <a:r>
              <a:rPr lang="de-DE" sz="2400" i="1" dirty="0"/>
              <a:t>et al.</a:t>
            </a:r>
            <a:r>
              <a:rPr lang="de-DE" sz="2400" dirty="0"/>
              <a:t>, </a:t>
            </a:r>
            <a:r>
              <a:rPr lang="en-GB" sz="2400" dirty="0"/>
              <a:t>J. Phys. A </a:t>
            </a:r>
            <a:r>
              <a:rPr lang="en-GB" sz="2400" b="1" dirty="0"/>
              <a:t>47</a:t>
            </a:r>
            <a:r>
              <a:rPr lang="en-GB" sz="2400" dirty="0"/>
              <a:t>, 482001 (2014)]</a:t>
            </a:r>
          </a:p>
        </p:txBody>
      </p:sp>
      <p:grpSp>
        <p:nvGrpSpPr>
          <p:cNvPr id="91" name="Group 90"/>
          <p:cNvGrpSpPr/>
          <p:nvPr/>
        </p:nvGrpSpPr>
        <p:grpSpPr>
          <a:xfrm>
            <a:off x="6713888" y="4409530"/>
            <a:ext cx="576064" cy="1224136"/>
            <a:chOff x="827584" y="2276872"/>
            <a:chExt cx="576064" cy="1224136"/>
          </a:xfrm>
        </p:grpSpPr>
        <p:cxnSp>
          <p:nvCxnSpPr>
            <p:cNvPr id="92" name="Straight Connector 91"/>
            <p:cNvCxnSpPr/>
            <p:nvPr/>
          </p:nvCxnSpPr>
          <p:spPr>
            <a:xfrm>
              <a:off x="827584" y="2276872"/>
              <a:ext cx="576064" cy="0"/>
            </a:xfrm>
            <a:prstGeom prst="line">
              <a:avLst/>
            </a:prstGeom>
            <a:ln w="412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Arrow Connector 92"/>
            <p:cNvCxnSpPr/>
            <p:nvPr/>
          </p:nvCxnSpPr>
          <p:spPr>
            <a:xfrm flipH="1" flipV="1">
              <a:off x="928275" y="2276872"/>
              <a:ext cx="1" cy="1224136"/>
            </a:xfrm>
            <a:prstGeom prst="straightConnector1">
              <a:avLst/>
            </a:prstGeom>
            <a:ln w="47625">
              <a:solidFill>
                <a:schemeClr val="accent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Arrow Connector 93"/>
            <p:cNvCxnSpPr/>
            <p:nvPr/>
          </p:nvCxnSpPr>
          <p:spPr>
            <a:xfrm flipH="1">
              <a:off x="1288315" y="2276872"/>
              <a:ext cx="1" cy="1224136"/>
            </a:xfrm>
            <a:prstGeom prst="straightConnector1">
              <a:avLst/>
            </a:prstGeom>
            <a:ln w="47625">
              <a:solidFill>
                <a:schemeClr val="tx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/>
            <p:cNvCxnSpPr/>
            <p:nvPr/>
          </p:nvCxnSpPr>
          <p:spPr>
            <a:xfrm>
              <a:off x="827584" y="3501008"/>
              <a:ext cx="576064" cy="0"/>
            </a:xfrm>
            <a:prstGeom prst="line">
              <a:avLst/>
            </a:prstGeom>
            <a:ln w="412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6" name="Group 95"/>
          <p:cNvGrpSpPr/>
          <p:nvPr/>
        </p:nvGrpSpPr>
        <p:grpSpPr>
          <a:xfrm>
            <a:off x="7952505" y="4409530"/>
            <a:ext cx="576064" cy="1224136"/>
            <a:chOff x="827584" y="2276872"/>
            <a:chExt cx="576064" cy="1224136"/>
          </a:xfrm>
        </p:grpSpPr>
        <p:cxnSp>
          <p:nvCxnSpPr>
            <p:cNvPr id="97" name="Straight Connector 96"/>
            <p:cNvCxnSpPr/>
            <p:nvPr/>
          </p:nvCxnSpPr>
          <p:spPr>
            <a:xfrm>
              <a:off x="827584" y="2276872"/>
              <a:ext cx="576064" cy="0"/>
            </a:xfrm>
            <a:prstGeom prst="line">
              <a:avLst/>
            </a:prstGeom>
            <a:ln w="412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Arrow Connector 97"/>
            <p:cNvCxnSpPr/>
            <p:nvPr/>
          </p:nvCxnSpPr>
          <p:spPr>
            <a:xfrm flipH="1" flipV="1">
              <a:off x="928275" y="2276872"/>
              <a:ext cx="1" cy="1224136"/>
            </a:xfrm>
            <a:prstGeom prst="straightConnector1">
              <a:avLst/>
            </a:prstGeom>
            <a:ln w="47625">
              <a:solidFill>
                <a:schemeClr val="accent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Arrow Connector 98"/>
            <p:cNvCxnSpPr/>
            <p:nvPr/>
          </p:nvCxnSpPr>
          <p:spPr>
            <a:xfrm flipH="1">
              <a:off x="1288315" y="2276872"/>
              <a:ext cx="1" cy="1224136"/>
            </a:xfrm>
            <a:prstGeom prst="straightConnector1">
              <a:avLst/>
            </a:prstGeom>
            <a:ln w="47625">
              <a:solidFill>
                <a:schemeClr val="tx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/>
            <p:cNvCxnSpPr/>
            <p:nvPr/>
          </p:nvCxnSpPr>
          <p:spPr>
            <a:xfrm>
              <a:off x="827584" y="3501008"/>
              <a:ext cx="576064" cy="0"/>
            </a:xfrm>
            <a:prstGeom prst="line">
              <a:avLst/>
            </a:prstGeom>
            <a:ln w="412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01" name="Straight Arrow Connector 100"/>
          <p:cNvCxnSpPr/>
          <p:nvPr/>
        </p:nvCxnSpPr>
        <p:spPr>
          <a:xfrm flipV="1">
            <a:off x="6486378" y="4178698"/>
            <a:ext cx="0" cy="338844"/>
          </a:xfrm>
          <a:prstGeom prst="straightConnector1">
            <a:avLst/>
          </a:prstGeom>
          <a:ln w="539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Arrow Connector 101"/>
          <p:cNvCxnSpPr/>
          <p:nvPr/>
        </p:nvCxnSpPr>
        <p:spPr>
          <a:xfrm>
            <a:off x="6486378" y="5466420"/>
            <a:ext cx="0" cy="338844"/>
          </a:xfrm>
          <a:prstGeom prst="straightConnector1">
            <a:avLst/>
          </a:prstGeom>
          <a:ln w="539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Arrow Connector 102"/>
          <p:cNvCxnSpPr/>
          <p:nvPr/>
        </p:nvCxnSpPr>
        <p:spPr>
          <a:xfrm flipV="1">
            <a:off x="7797003" y="4178698"/>
            <a:ext cx="0" cy="338844"/>
          </a:xfrm>
          <a:prstGeom prst="straightConnector1">
            <a:avLst/>
          </a:prstGeom>
          <a:ln w="539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Arrow Connector 103"/>
          <p:cNvCxnSpPr/>
          <p:nvPr/>
        </p:nvCxnSpPr>
        <p:spPr>
          <a:xfrm>
            <a:off x="7797003" y="5466420"/>
            <a:ext cx="0" cy="338844"/>
          </a:xfrm>
          <a:prstGeom prst="straightConnector1">
            <a:avLst/>
          </a:prstGeom>
          <a:ln w="539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6080297" y="3352057"/>
            <a:ext cx="264097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200" b="1" dirty="0"/>
              <a:t>Flipping dynamics of</a:t>
            </a:r>
          </a:p>
          <a:p>
            <a:r>
              <a:rPr lang="en-GB" sz="2200" b="1" dirty="0"/>
              <a:t>non-interacting spins</a:t>
            </a:r>
          </a:p>
        </p:txBody>
      </p:sp>
      <p:grpSp>
        <p:nvGrpSpPr>
          <p:cNvPr id="1031" name="Group 1030"/>
          <p:cNvGrpSpPr/>
          <p:nvPr/>
        </p:nvGrpSpPr>
        <p:grpSpPr>
          <a:xfrm>
            <a:off x="179512" y="1874443"/>
            <a:ext cx="4032448" cy="4074837"/>
            <a:chOff x="179512" y="1874443"/>
            <a:chExt cx="4032448" cy="4074837"/>
          </a:xfrm>
        </p:grpSpPr>
        <p:sp>
          <p:nvSpPr>
            <p:cNvPr id="148" name="Rectangle 147"/>
            <p:cNvSpPr/>
            <p:nvPr/>
          </p:nvSpPr>
          <p:spPr>
            <a:xfrm>
              <a:off x="2267744" y="1874443"/>
              <a:ext cx="612068" cy="864096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1030" name="Group 1029"/>
            <p:cNvGrpSpPr/>
            <p:nvPr/>
          </p:nvGrpSpPr>
          <p:grpSpPr>
            <a:xfrm>
              <a:off x="179512" y="3284984"/>
              <a:ext cx="4032448" cy="2664296"/>
              <a:chOff x="179512" y="3284984"/>
              <a:chExt cx="4032448" cy="2664296"/>
            </a:xfrm>
          </p:grpSpPr>
          <p:sp>
            <p:nvSpPr>
              <p:cNvPr id="149" name="Rectangle 148"/>
              <p:cNvSpPr/>
              <p:nvPr/>
            </p:nvSpPr>
            <p:spPr>
              <a:xfrm>
                <a:off x="179512" y="3284984"/>
                <a:ext cx="4032448" cy="2664296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121" name="Group 120"/>
              <p:cNvGrpSpPr/>
              <p:nvPr/>
            </p:nvGrpSpPr>
            <p:grpSpPr>
              <a:xfrm>
                <a:off x="767062" y="4337522"/>
                <a:ext cx="576064" cy="1224136"/>
                <a:chOff x="827584" y="2276872"/>
                <a:chExt cx="576064" cy="1224136"/>
              </a:xfrm>
            </p:grpSpPr>
            <p:cxnSp>
              <p:nvCxnSpPr>
                <p:cNvPr id="122" name="Straight Connector 121"/>
                <p:cNvCxnSpPr/>
                <p:nvPr/>
              </p:nvCxnSpPr>
              <p:spPr>
                <a:xfrm>
                  <a:off x="827584" y="2276872"/>
                  <a:ext cx="576064" cy="0"/>
                </a:xfrm>
                <a:prstGeom prst="line">
                  <a:avLst/>
                </a:prstGeom>
                <a:ln w="412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3" name="Straight Connector 122"/>
                <p:cNvCxnSpPr/>
                <p:nvPr/>
              </p:nvCxnSpPr>
              <p:spPr>
                <a:xfrm>
                  <a:off x="827584" y="3501008"/>
                  <a:ext cx="576064" cy="0"/>
                </a:xfrm>
                <a:prstGeom prst="line">
                  <a:avLst/>
                </a:prstGeom>
                <a:ln w="412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4" name="Group 123"/>
              <p:cNvGrpSpPr/>
              <p:nvPr/>
            </p:nvGrpSpPr>
            <p:grpSpPr>
              <a:xfrm>
                <a:off x="2999310" y="4337522"/>
                <a:ext cx="576064" cy="1224136"/>
                <a:chOff x="827584" y="2276872"/>
                <a:chExt cx="576064" cy="1224136"/>
              </a:xfrm>
            </p:grpSpPr>
            <p:cxnSp>
              <p:nvCxnSpPr>
                <p:cNvPr id="125" name="Straight Connector 124"/>
                <p:cNvCxnSpPr/>
                <p:nvPr/>
              </p:nvCxnSpPr>
              <p:spPr>
                <a:xfrm>
                  <a:off x="827584" y="2276872"/>
                  <a:ext cx="576064" cy="0"/>
                </a:xfrm>
                <a:prstGeom prst="line">
                  <a:avLst/>
                </a:prstGeom>
                <a:ln w="412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6" name="Straight Arrow Connector 125"/>
                <p:cNvCxnSpPr/>
                <p:nvPr/>
              </p:nvCxnSpPr>
              <p:spPr>
                <a:xfrm flipH="1" flipV="1">
                  <a:off x="928275" y="2276872"/>
                  <a:ext cx="1" cy="1224136"/>
                </a:xfrm>
                <a:prstGeom prst="straightConnector1">
                  <a:avLst/>
                </a:prstGeom>
                <a:ln w="47625">
                  <a:solidFill>
                    <a:schemeClr val="accent2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7" name="Straight Arrow Connector 126"/>
                <p:cNvCxnSpPr/>
                <p:nvPr/>
              </p:nvCxnSpPr>
              <p:spPr>
                <a:xfrm flipH="1">
                  <a:off x="1288315" y="2276872"/>
                  <a:ext cx="1" cy="1224136"/>
                </a:xfrm>
                <a:prstGeom prst="straightConnector1">
                  <a:avLst/>
                </a:prstGeom>
                <a:ln w="47625">
                  <a:solidFill>
                    <a:schemeClr val="tx2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8" name="Straight Connector 127"/>
                <p:cNvCxnSpPr/>
                <p:nvPr/>
              </p:nvCxnSpPr>
              <p:spPr>
                <a:xfrm>
                  <a:off x="827584" y="3501008"/>
                  <a:ext cx="576064" cy="0"/>
                </a:xfrm>
                <a:prstGeom prst="line">
                  <a:avLst/>
                </a:prstGeom>
                <a:ln w="412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30" name="Straight Arrow Connector 129"/>
              <p:cNvCxnSpPr/>
              <p:nvPr/>
            </p:nvCxnSpPr>
            <p:spPr>
              <a:xfrm flipV="1">
                <a:off x="611560" y="4106690"/>
                <a:ext cx="0" cy="338844"/>
              </a:xfrm>
              <a:prstGeom prst="straightConnector1">
                <a:avLst/>
              </a:prstGeom>
              <a:ln w="539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1" name="Straight Arrow Connector 130"/>
              <p:cNvCxnSpPr/>
              <p:nvPr/>
            </p:nvCxnSpPr>
            <p:spPr>
              <a:xfrm>
                <a:off x="611560" y="5394412"/>
                <a:ext cx="0" cy="338844"/>
              </a:xfrm>
              <a:prstGeom prst="straightConnector1">
                <a:avLst/>
              </a:prstGeom>
              <a:ln w="539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" name="Straight Arrow Connector 131"/>
              <p:cNvCxnSpPr/>
              <p:nvPr/>
            </p:nvCxnSpPr>
            <p:spPr>
              <a:xfrm flipV="1">
                <a:off x="2843808" y="4106690"/>
                <a:ext cx="0" cy="338844"/>
              </a:xfrm>
              <a:prstGeom prst="straightConnector1">
                <a:avLst/>
              </a:prstGeom>
              <a:ln w="539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3" name="Straight Arrow Connector 132"/>
              <p:cNvCxnSpPr/>
              <p:nvPr/>
            </p:nvCxnSpPr>
            <p:spPr>
              <a:xfrm>
                <a:off x="2843808" y="5394412"/>
                <a:ext cx="0" cy="338844"/>
              </a:xfrm>
              <a:prstGeom prst="straightConnector1">
                <a:avLst/>
              </a:prstGeom>
              <a:ln w="539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34" name="Group 133"/>
              <p:cNvGrpSpPr/>
              <p:nvPr/>
            </p:nvGrpSpPr>
            <p:grpSpPr>
              <a:xfrm>
                <a:off x="1703166" y="4337522"/>
                <a:ext cx="576064" cy="1224136"/>
                <a:chOff x="827584" y="2276872"/>
                <a:chExt cx="576064" cy="1224136"/>
              </a:xfrm>
            </p:grpSpPr>
            <p:cxnSp>
              <p:nvCxnSpPr>
                <p:cNvPr id="135" name="Straight Connector 134"/>
                <p:cNvCxnSpPr/>
                <p:nvPr/>
              </p:nvCxnSpPr>
              <p:spPr>
                <a:xfrm>
                  <a:off x="827584" y="2276872"/>
                  <a:ext cx="576064" cy="0"/>
                </a:xfrm>
                <a:prstGeom prst="line">
                  <a:avLst/>
                </a:prstGeom>
                <a:ln w="412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6" name="Straight Connector 135"/>
                <p:cNvCxnSpPr/>
                <p:nvPr/>
              </p:nvCxnSpPr>
              <p:spPr>
                <a:xfrm>
                  <a:off x="827584" y="3501008"/>
                  <a:ext cx="576064" cy="0"/>
                </a:xfrm>
                <a:prstGeom prst="line">
                  <a:avLst/>
                </a:prstGeom>
                <a:ln w="412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37" name="Oval 136"/>
              <p:cNvSpPr/>
              <p:nvPr/>
            </p:nvSpPr>
            <p:spPr>
              <a:xfrm>
                <a:off x="1883186" y="4229510"/>
                <a:ext cx="216024" cy="216024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138" name="Straight Arrow Connector 137"/>
              <p:cNvCxnSpPr/>
              <p:nvPr/>
            </p:nvCxnSpPr>
            <p:spPr>
              <a:xfrm flipV="1">
                <a:off x="1547664" y="4106690"/>
                <a:ext cx="0" cy="338844"/>
              </a:xfrm>
              <a:prstGeom prst="straightConnector1">
                <a:avLst/>
              </a:prstGeom>
              <a:ln w="539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9" name="Straight Arrow Connector 138"/>
              <p:cNvCxnSpPr/>
              <p:nvPr/>
            </p:nvCxnSpPr>
            <p:spPr>
              <a:xfrm>
                <a:off x="1547664" y="5394412"/>
                <a:ext cx="0" cy="338844"/>
              </a:xfrm>
              <a:prstGeom prst="straightConnector1">
                <a:avLst/>
              </a:prstGeom>
              <a:ln w="539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7" name="Oval 146"/>
              <p:cNvSpPr/>
              <p:nvPr/>
            </p:nvSpPr>
            <p:spPr>
              <a:xfrm>
                <a:off x="911078" y="5445224"/>
                <a:ext cx="216024" cy="216024"/>
              </a:xfrm>
              <a:prstGeom prst="ellipse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50" name="TextBox 149"/>
              <p:cNvSpPr txBox="1"/>
              <p:nvPr/>
            </p:nvSpPr>
            <p:spPr>
              <a:xfrm>
                <a:off x="251520" y="3358153"/>
                <a:ext cx="2224455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2200" b="1" dirty="0"/>
                  <a:t>Kinetic constraint</a:t>
                </a:r>
              </a:p>
            </p:txBody>
          </p:sp>
        </p:grpSp>
      </p:grpSp>
      <p:sp>
        <p:nvSpPr>
          <p:cNvPr id="41" name="TextBox 40"/>
          <p:cNvSpPr txBox="1"/>
          <p:nvPr/>
        </p:nvSpPr>
        <p:spPr>
          <a:xfrm>
            <a:off x="5940152" y="6021288"/>
            <a:ext cx="282070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200" dirty="0"/>
              <a:t>- trivial stationary state</a:t>
            </a:r>
          </a:p>
        </p:txBody>
      </p:sp>
      <p:sp>
        <p:nvSpPr>
          <p:cNvPr id="153" name="TextBox 152"/>
          <p:cNvSpPr txBox="1"/>
          <p:nvPr/>
        </p:nvSpPr>
        <p:spPr>
          <a:xfrm>
            <a:off x="179512" y="6022449"/>
            <a:ext cx="410445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dirty="0"/>
              <a:t>- non-trivial dynamics</a:t>
            </a:r>
          </a:p>
        </p:txBody>
      </p:sp>
      <p:grpSp>
        <p:nvGrpSpPr>
          <p:cNvPr id="1029" name="Group 1028"/>
          <p:cNvGrpSpPr/>
          <p:nvPr/>
        </p:nvGrpSpPr>
        <p:grpSpPr>
          <a:xfrm>
            <a:off x="323527" y="3933056"/>
            <a:ext cx="3369666" cy="1944216"/>
            <a:chOff x="323527" y="3933056"/>
            <a:chExt cx="3369666" cy="1944216"/>
          </a:xfrm>
        </p:grpSpPr>
        <p:sp>
          <p:nvSpPr>
            <p:cNvPr id="151" name="Rectangle 150"/>
            <p:cNvSpPr/>
            <p:nvPr/>
          </p:nvSpPr>
          <p:spPr>
            <a:xfrm>
              <a:off x="323527" y="3933056"/>
              <a:ext cx="2152447" cy="1944216"/>
            </a:xfrm>
            <a:prstGeom prst="rect">
              <a:avLst/>
            </a:prstGeom>
            <a:noFill/>
            <a:ln w="508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0" name="Oval 89"/>
            <p:cNvSpPr/>
            <p:nvPr/>
          </p:nvSpPr>
          <p:spPr>
            <a:xfrm>
              <a:off x="2837519" y="4477327"/>
              <a:ext cx="855674" cy="855674"/>
            </a:xfrm>
            <a:prstGeom prst="ellipse">
              <a:avLst/>
            </a:prstGeom>
            <a:noFill/>
            <a:ln w="508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024" name="Straight Connector 1023"/>
            <p:cNvCxnSpPr>
              <a:stCxn id="151" idx="3"/>
              <a:endCxn id="90" idx="2"/>
            </p:cNvCxnSpPr>
            <p:nvPr/>
          </p:nvCxnSpPr>
          <p:spPr>
            <a:xfrm>
              <a:off x="2475974" y="4905164"/>
              <a:ext cx="361545" cy="0"/>
            </a:xfrm>
            <a:prstGeom prst="line">
              <a:avLst/>
            </a:prstGeom>
            <a:ln w="508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5" name="Picture 34" descr="txp_fig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1560" y="2019887"/>
            <a:ext cx="4438376" cy="833049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" grpId="0" animBg="1"/>
      <p:bldP spid="106" grpId="0" animBg="1"/>
      <p:bldP spid="40" grpId="0"/>
      <p:bldP spid="41" grpId="0"/>
      <p:bldP spid="15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/>
          <p:cNvSpPr/>
          <p:nvPr/>
        </p:nvSpPr>
        <p:spPr>
          <a:xfrm>
            <a:off x="539957" y="1916832"/>
            <a:ext cx="3031074" cy="1194519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57256"/>
          </a:xfr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de-DE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Kinetic constraints/facilitation</a:t>
            </a:r>
            <a:endParaRPr lang="de-DE" sz="3200" u="sng" dirty="0">
              <a:solidFill>
                <a:schemeClr val="accent5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67544" y="980728"/>
            <a:ext cx="27083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/>
              <a:t>Resonant excitation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939888" y="3255367"/>
            <a:ext cx="18271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/>
              <a:t>blockaded/slow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2771800" y="3257688"/>
            <a:ext cx="10870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/>
              <a:t>free/fast</a:t>
            </a:r>
          </a:p>
        </p:txBody>
      </p:sp>
      <p:grpSp>
        <p:nvGrpSpPr>
          <p:cNvPr id="26" name="Group 25"/>
          <p:cNvGrpSpPr/>
          <p:nvPr/>
        </p:nvGrpSpPr>
        <p:grpSpPr>
          <a:xfrm>
            <a:off x="35496" y="3597984"/>
            <a:ext cx="3744416" cy="1025535"/>
            <a:chOff x="35496" y="3597984"/>
            <a:chExt cx="3744416" cy="1025535"/>
          </a:xfrm>
        </p:grpSpPr>
        <p:sp>
          <p:nvSpPr>
            <p:cNvPr id="9" name="Down Arrow 8"/>
            <p:cNvSpPr/>
            <p:nvPr/>
          </p:nvSpPr>
          <p:spPr>
            <a:xfrm>
              <a:off x="1401216" y="3729806"/>
              <a:ext cx="216024" cy="504056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Down Arrow 32"/>
            <p:cNvSpPr/>
            <p:nvPr/>
          </p:nvSpPr>
          <p:spPr>
            <a:xfrm>
              <a:off x="1761256" y="3729806"/>
              <a:ext cx="216024" cy="504056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Down Arrow 33"/>
            <p:cNvSpPr/>
            <p:nvPr/>
          </p:nvSpPr>
          <p:spPr>
            <a:xfrm>
              <a:off x="2121296" y="3729806"/>
              <a:ext cx="216024" cy="504056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6" name="Down Arrow 35"/>
            <p:cNvSpPr/>
            <p:nvPr/>
          </p:nvSpPr>
          <p:spPr>
            <a:xfrm>
              <a:off x="2481336" y="3729806"/>
              <a:ext cx="216024" cy="504056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2" name="Down Arrow 41"/>
            <p:cNvSpPr/>
            <p:nvPr/>
          </p:nvSpPr>
          <p:spPr>
            <a:xfrm flipV="1">
              <a:off x="1041176" y="3729806"/>
              <a:ext cx="216024" cy="504056"/>
            </a:xfrm>
            <a:prstGeom prst="down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3" name="Down Arrow 42"/>
            <p:cNvSpPr/>
            <p:nvPr/>
          </p:nvSpPr>
          <p:spPr>
            <a:xfrm>
              <a:off x="2841376" y="3729806"/>
              <a:ext cx="216024" cy="504056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35496" y="3597984"/>
              <a:ext cx="92884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000" dirty="0">
                  <a:solidFill>
                    <a:srgbClr val="FF0000"/>
                  </a:solidFill>
                </a:rPr>
                <a:t>excited</a:t>
              </a:r>
              <a:br>
                <a:rPr lang="en-GB" sz="2000" dirty="0">
                  <a:solidFill>
                    <a:srgbClr val="FF0000"/>
                  </a:solidFill>
                </a:rPr>
              </a:br>
              <a:r>
                <a:rPr lang="en-GB" sz="2000" dirty="0">
                  <a:solidFill>
                    <a:srgbClr val="FF0000"/>
                  </a:solidFill>
                </a:rPr>
                <a:t>atom</a:t>
              </a:r>
            </a:p>
          </p:txBody>
        </p:sp>
        <p:grpSp>
          <p:nvGrpSpPr>
            <p:cNvPr id="44" name="Group 43"/>
            <p:cNvGrpSpPr/>
            <p:nvPr/>
          </p:nvGrpSpPr>
          <p:grpSpPr>
            <a:xfrm>
              <a:off x="1113184" y="4161854"/>
              <a:ext cx="2666728" cy="461665"/>
              <a:chOff x="6523476" y="1497941"/>
              <a:chExt cx="2666728" cy="461665"/>
            </a:xfrm>
          </p:grpSpPr>
          <p:cxnSp>
            <p:nvCxnSpPr>
              <p:cNvPr id="46" name="Straight Arrow Connector 45"/>
              <p:cNvCxnSpPr/>
              <p:nvPr/>
            </p:nvCxnSpPr>
            <p:spPr>
              <a:xfrm flipV="1">
                <a:off x="6523476" y="1758097"/>
                <a:ext cx="2311516" cy="1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7" name="TextBox 46"/>
              <p:cNvSpPr txBox="1"/>
              <p:nvPr/>
            </p:nvSpPr>
            <p:spPr>
              <a:xfrm>
                <a:off x="8899740" y="1497941"/>
                <a:ext cx="29046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2400" i="1" dirty="0"/>
                  <a:t>r</a:t>
                </a:r>
              </a:p>
            </p:txBody>
          </p:sp>
        </p:grpSp>
        <p:sp>
          <p:nvSpPr>
            <p:cNvPr id="50" name="Down Arrow 49"/>
            <p:cNvSpPr/>
            <p:nvPr/>
          </p:nvSpPr>
          <p:spPr>
            <a:xfrm>
              <a:off x="3203848" y="3729806"/>
              <a:ext cx="216024" cy="504056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0" name="Group 9"/>
          <p:cNvGrpSpPr/>
          <p:nvPr/>
        </p:nvGrpSpPr>
        <p:grpSpPr bwMode="auto">
          <a:xfrm>
            <a:off x="1043608" y="3513782"/>
            <a:ext cx="2527423" cy="2953181"/>
            <a:chOff x="1043608" y="3513782"/>
            <a:chExt cx="2527423" cy="2953181"/>
          </a:xfrm>
        </p:grpSpPr>
        <p:sp>
          <p:nvSpPr>
            <p:cNvPr id="67" name="Rectangle 66"/>
            <p:cNvSpPr/>
            <p:nvPr/>
          </p:nvSpPr>
          <p:spPr bwMode="auto">
            <a:xfrm>
              <a:off x="1043608" y="5026849"/>
              <a:ext cx="2527423" cy="1440114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5" name="Straight Connector 14"/>
            <p:cNvCxnSpPr/>
            <p:nvPr/>
          </p:nvCxnSpPr>
          <p:spPr bwMode="auto">
            <a:xfrm>
              <a:off x="2769368" y="3513782"/>
              <a:ext cx="0" cy="1513067"/>
            </a:xfrm>
            <a:prstGeom prst="line">
              <a:avLst/>
            </a:prstGeom>
            <a:ln w="38100">
              <a:solidFill>
                <a:srgbClr val="FFC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" name="Picture 6" descr="txp_fig.png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352577" y="5879365"/>
              <a:ext cx="1824892" cy="412279"/>
            </a:xfrm>
            <a:prstGeom prst="rect">
              <a:avLst/>
            </a:prstGeom>
            <a:noFill/>
            <a:ln/>
            <a:effectLst/>
            <a:extLst>
              <a:ext uri="{909E8E84-426E-40DD-AFC4-6F175D3DCCD1}">
                <a14:hiddenFill xmlns:a14="http://schemas.microsoft.com/office/drawing/2010/main">
                  <a:pattFill prst="pct5">
                    <a:fgClr>
                      <a:srgbClr val="FFFFFF">
                        <a:alpha val="0"/>
                      </a:srgbClr>
                    </a:fgClr>
                    <a:bgClr>
                      <a:srgbClr val="FFFFFF">
                        <a:alpha val="0"/>
                      </a:srgbClr>
                    </a:bgClr>
                  </a:patt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:a14="http://schemas.microsoft.com/office/drawing/2010/main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:a14="http://schemas.microsoft.com/office/drawing/2010/main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61" name="TextBox 60"/>
            <p:cNvSpPr txBox="1"/>
            <p:nvPr/>
          </p:nvSpPr>
          <p:spPr bwMode="auto">
            <a:xfrm>
              <a:off x="1043608" y="5026849"/>
              <a:ext cx="252742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000" b="1" dirty="0"/>
                <a:t>Interaction parameter</a:t>
              </a:r>
            </a:p>
            <a:p>
              <a:r>
                <a:rPr lang="en-GB" sz="2000" b="1" dirty="0"/>
                <a:t>(,,blockade  length’’)</a:t>
              </a:r>
            </a:p>
          </p:txBody>
        </p:sp>
      </p:grpSp>
      <p:pic>
        <p:nvPicPr>
          <p:cNvPr id="66" name="Picture 65" descr="txp_fig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6336" y="2012753"/>
            <a:ext cx="2709658" cy="954582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3" name="TextBox 92"/>
          <p:cNvSpPr txBox="1"/>
          <p:nvPr/>
        </p:nvSpPr>
        <p:spPr>
          <a:xfrm>
            <a:off x="6857931" y="3257688"/>
            <a:ext cx="17145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/>
              <a:t>resonant atom</a:t>
            </a:r>
          </a:p>
        </p:txBody>
      </p:sp>
      <p:sp>
        <p:nvSpPr>
          <p:cNvPr id="94" name="TextBox 93"/>
          <p:cNvSpPr txBox="1"/>
          <p:nvPr/>
        </p:nvSpPr>
        <p:spPr>
          <a:xfrm>
            <a:off x="467544" y="1530349"/>
            <a:ext cx="21907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solidFill>
                  <a:schemeClr val="accent1">
                    <a:lumMod val="75000"/>
                  </a:schemeClr>
                </a:solidFill>
              </a:rPr>
              <a:t>Constraint function</a:t>
            </a:r>
          </a:p>
        </p:txBody>
      </p:sp>
      <p:grpSp>
        <p:nvGrpSpPr>
          <p:cNvPr id="28" name="Group 27"/>
          <p:cNvGrpSpPr/>
          <p:nvPr/>
        </p:nvGrpSpPr>
        <p:grpSpPr>
          <a:xfrm>
            <a:off x="4743702" y="1013827"/>
            <a:ext cx="4148778" cy="3623319"/>
            <a:chOff x="4743702" y="1013827"/>
            <a:chExt cx="4148778" cy="3623319"/>
          </a:xfrm>
        </p:grpSpPr>
        <p:sp>
          <p:nvSpPr>
            <p:cNvPr id="72" name="TextBox 71"/>
            <p:cNvSpPr txBox="1"/>
            <p:nvPr/>
          </p:nvSpPr>
          <p:spPr>
            <a:xfrm>
              <a:off x="4743702" y="1013827"/>
              <a:ext cx="3281604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b="1" dirty="0"/>
                <a:t>Off-resonant excitation </a:t>
              </a:r>
              <a:br>
                <a:rPr lang="en-GB" sz="2400" b="1" dirty="0"/>
              </a:br>
              <a:r>
                <a:rPr lang="en-GB" sz="2400" b="1" dirty="0"/>
                <a:t>(detuning </a:t>
              </a:r>
              <a:r>
                <a:rPr lang="en-GB" sz="2400" b="1" dirty="0">
                  <a:latin typeface="cmmi10"/>
                </a:rPr>
                <a:t>±</a:t>
              </a:r>
              <a:r>
                <a:rPr lang="en-GB" sz="2400" b="1" dirty="0"/>
                <a:t>)</a:t>
              </a:r>
            </a:p>
          </p:txBody>
        </p:sp>
        <p:sp>
          <p:nvSpPr>
            <p:cNvPr id="73" name="Rectangle 72"/>
            <p:cNvSpPr/>
            <p:nvPr/>
          </p:nvSpPr>
          <p:spPr>
            <a:xfrm>
              <a:off x="4788024" y="1930459"/>
              <a:ext cx="4104456" cy="119451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5" name="Down Arrow 74"/>
            <p:cNvSpPr/>
            <p:nvPr/>
          </p:nvSpPr>
          <p:spPr>
            <a:xfrm>
              <a:off x="6297760" y="3743433"/>
              <a:ext cx="216024" cy="504056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6" name="Down Arrow 75"/>
            <p:cNvSpPr/>
            <p:nvPr/>
          </p:nvSpPr>
          <p:spPr>
            <a:xfrm>
              <a:off x="6657800" y="3743433"/>
              <a:ext cx="216024" cy="504056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7" name="Down Arrow 76"/>
            <p:cNvSpPr/>
            <p:nvPr/>
          </p:nvSpPr>
          <p:spPr>
            <a:xfrm>
              <a:off x="7017840" y="3743433"/>
              <a:ext cx="216024" cy="504056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9" name="Down Arrow 78"/>
            <p:cNvSpPr/>
            <p:nvPr/>
          </p:nvSpPr>
          <p:spPr>
            <a:xfrm flipV="1">
              <a:off x="5937720" y="3743433"/>
              <a:ext cx="216024" cy="504056"/>
            </a:xfrm>
            <a:prstGeom prst="down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1" name="Down Arrow 80"/>
            <p:cNvSpPr/>
            <p:nvPr/>
          </p:nvSpPr>
          <p:spPr>
            <a:xfrm>
              <a:off x="7737920" y="3743433"/>
              <a:ext cx="216024" cy="504056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4932040" y="3611611"/>
              <a:ext cx="92884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000" dirty="0">
                  <a:solidFill>
                    <a:srgbClr val="FF0000"/>
                  </a:solidFill>
                </a:rPr>
                <a:t>excited</a:t>
              </a:r>
              <a:br>
                <a:rPr lang="en-GB" sz="2000" dirty="0">
                  <a:solidFill>
                    <a:srgbClr val="FF0000"/>
                  </a:solidFill>
                </a:rPr>
              </a:br>
              <a:r>
                <a:rPr lang="en-GB" sz="2000" dirty="0">
                  <a:solidFill>
                    <a:srgbClr val="FF0000"/>
                  </a:solidFill>
                </a:rPr>
                <a:t>atom</a:t>
              </a:r>
            </a:p>
          </p:txBody>
        </p:sp>
        <p:grpSp>
          <p:nvGrpSpPr>
            <p:cNvPr id="83" name="Group 82"/>
            <p:cNvGrpSpPr/>
            <p:nvPr/>
          </p:nvGrpSpPr>
          <p:grpSpPr>
            <a:xfrm>
              <a:off x="6009728" y="4175481"/>
              <a:ext cx="2666728" cy="461665"/>
              <a:chOff x="6523476" y="1497941"/>
              <a:chExt cx="2666728" cy="461665"/>
            </a:xfrm>
          </p:grpSpPr>
          <p:cxnSp>
            <p:nvCxnSpPr>
              <p:cNvPr id="84" name="Straight Arrow Connector 83"/>
              <p:cNvCxnSpPr/>
              <p:nvPr/>
            </p:nvCxnSpPr>
            <p:spPr>
              <a:xfrm flipV="1">
                <a:off x="6523476" y="1758097"/>
                <a:ext cx="2311516" cy="1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5" name="TextBox 84"/>
              <p:cNvSpPr txBox="1"/>
              <p:nvPr/>
            </p:nvSpPr>
            <p:spPr>
              <a:xfrm>
                <a:off x="8899740" y="1497941"/>
                <a:ext cx="29046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2400" i="1" dirty="0"/>
                  <a:t>r</a:t>
                </a:r>
              </a:p>
            </p:txBody>
          </p:sp>
        </p:grpSp>
        <p:sp>
          <p:nvSpPr>
            <p:cNvPr id="88" name="Down Arrow 87"/>
            <p:cNvSpPr/>
            <p:nvPr/>
          </p:nvSpPr>
          <p:spPr>
            <a:xfrm>
              <a:off x="8100392" y="3743433"/>
              <a:ext cx="216024" cy="504056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92" name="Picture 91" descr="txp_fig.png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950609" y="2050428"/>
              <a:ext cx="3852142" cy="954580"/>
            </a:xfrm>
            <a:prstGeom prst="rect">
              <a:avLst/>
            </a:prstGeom>
            <a:noFill/>
            <a:ln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>
                      <a:alpha val="0"/>
                    </a:srgbClr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:a14="http://schemas.microsoft.com/office/drawing/2010/main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:a14="http://schemas.microsoft.com/office/drawing/2010/main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95" name="Down Arrow 94"/>
            <p:cNvSpPr/>
            <p:nvPr/>
          </p:nvSpPr>
          <p:spPr>
            <a:xfrm>
              <a:off x="7377880" y="3743433"/>
              <a:ext cx="216024" cy="504056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5940152" y="3743433"/>
            <a:ext cx="2527423" cy="2737157"/>
            <a:chOff x="5940152" y="3743433"/>
            <a:chExt cx="2527423" cy="2737157"/>
          </a:xfrm>
        </p:grpSpPr>
        <p:sp>
          <p:nvSpPr>
            <p:cNvPr id="74" name="Rectangle 73"/>
            <p:cNvSpPr/>
            <p:nvPr/>
          </p:nvSpPr>
          <p:spPr>
            <a:xfrm>
              <a:off x="5940152" y="5040476"/>
              <a:ext cx="2527423" cy="1440114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80" name="Straight Connector 79"/>
            <p:cNvCxnSpPr/>
            <p:nvPr/>
          </p:nvCxnSpPr>
          <p:spPr>
            <a:xfrm>
              <a:off x="7485892" y="4235295"/>
              <a:ext cx="0" cy="1513067"/>
            </a:xfrm>
            <a:prstGeom prst="line">
              <a:avLst/>
            </a:prstGeom>
            <a:ln w="38100">
              <a:solidFill>
                <a:schemeClr val="accent3">
                  <a:lumMod val="60000"/>
                  <a:lumOff val="40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5" name="Picture 24" descr="txp_fig.png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1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294625" y="5657863"/>
              <a:ext cx="1626699" cy="413079"/>
            </a:xfrm>
            <a:prstGeom prst="rect">
              <a:avLst/>
            </a:prstGeom>
            <a:noFill/>
            <a:ln/>
            <a:effectLst/>
            <a:extLst>
              <a:ext uri="{909E8E84-426E-40DD-AFC4-6F175D3DCCD1}">
                <a14:hiddenFill xmlns:a14="http://schemas.microsoft.com/office/drawing/2010/main">
                  <a:pattFill prst="pct5">
                    <a:fgClr>
                      <a:srgbClr val="FFFFFF">
                        <a:alpha val="0"/>
                      </a:srgbClr>
                    </a:fgClr>
                    <a:bgClr>
                      <a:srgbClr val="FFFFFF">
                        <a:alpha val="0"/>
                      </a:srgbClr>
                    </a:bgClr>
                  </a:patt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:a14="http://schemas.microsoft.com/office/drawing/2010/main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:a14="http://schemas.microsoft.com/office/drawing/2010/main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90" name="TextBox 89"/>
            <p:cNvSpPr txBox="1"/>
            <p:nvPr/>
          </p:nvSpPr>
          <p:spPr>
            <a:xfrm>
              <a:off x="6084168" y="5098811"/>
              <a:ext cx="206351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000" b="1" dirty="0"/>
                <a:t>Facilitation radius</a:t>
              </a:r>
            </a:p>
          </p:txBody>
        </p:sp>
        <p:sp>
          <p:nvSpPr>
            <p:cNvPr id="78" name="Down Arrow 77"/>
            <p:cNvSpPr/>
            <p:nvPr/>
          </p:nvSpPr>
          <p:spPr>
            <a:xfrm>
              <a:off x="7380312" y="3743433"/>
              <a:ext cx="216024" cy="504056"/>
            </a:xfrm>
            <a:prstGeom prst="downArrow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4196712" y="6525344"/>
            <a:ext cx="50558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u="sng" dirty="0" err="1"/>
              <a:t>Exp</a:t>
            </a:r>
            <a:r>
              <a:rPr lang="en-GB" u="sng" dirty="0"/>
              <a:t> (Stuttgart):</a:t>
            </a:r>
            <a:r>
              <a:rPr lang="en-GB" dirty="0"/>
              <a:t> </a:t>
            </a:r>
            <a:r>
              <a:rPr lang="en-GB" dirty="0" err="1"/>
              <a:t>Urvoy</a:t>
            </a:r>
            <a:r>
              <a:rPr lang="en-GB" dirty="0"/>
              <a:t> et al. PRL </a:t>
            </a:r>
            <a:r>
              <a:rPr lang="en-GB" b="1" dirty="0"/>
              <a:t>114</a:t>
            </a:r>
            <a:r>
              <a:rPr lang="en-GB" dirty="0"/>
              <a:t>, 203002 (2015) 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1403648" y="3717032"/>
            <a:ext cx="1296144" cy="504056"/>
            <a:chOff x="-1548680" y="1844824"/>
            <a:chExt cx="1296144" cy="504056"/>
          </a:xfrm>
          <a:solidFill>
            <a:srgbClr val="FFFF00"/>
          </a:solidFill>
        </p:grpSpPr>
        <p:sp>
          <p:nvSpPr>
            <p:cNvPr id="55" name="Down Arrow 54"/>
            <p:cNvSpPr/>
            <p:nvPr/>
          </p:nvSpPr>
          <p:spPr>
            <a:xfrm>
              <a:off x="-1548680" y="1844824"/>
              <a:ext cx="216024" cy="504056"/>
            </a:xfrm>
            <a:prstGeom prst="downArrow">
              <a:avLst/>
            </a:prstGeom>
            <a:grp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6" name="Down Arrow 55"/>
            <p:cNvSpPr/>
            <p:nvPr/>
          </p:nvSpPr>
          <p:spPr>
            <a:xfrm>
              <a:off x="-1188640" y="1844824"/>
              <a:ext cx="216024" cy="504056"/>
            </a:xfrm>
            <a:prstGeom prst="downArrow">
              <a:avLst/>
            </a:prstGeom>
            <a:grp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7" name="Down Arrow 56"/>
            <p:cNvSpPr/>
            <p:nvPr/>
          </p:nvSpPr>
          <p:spPr>
            <a:xfrm>
              <a:off x="-828600" y="1844824"/>
              <a:ext cx="216024" cy="504056"/>
            </a:xfrm>
            <a:prstGeom prst="downArrow">
              <a:avLst/>
            </a:prstGeom>
            <a:grp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9" name="Down Arrow 58"/>
            <p:cNvSpPr/>
            <p:nvPr/>
          </p:nvSpPr>
          <p:spPr>
            <a:xfrm>
              <a:off x="-468560" y="1844824"/>
              <a:ext cx="216024" cy="504056"/>
            </a:xfrm>
            <a:prstGeom prst="downArrow">
              <a:avLst/>
            </a:prstGeom>
            <a:grp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416875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48" grpId="0"/>
      <p:bldP spid="93" grpId="0"/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ppziwl\Desktop\exp_data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84784"/>
            <a:ext cx="4231123" cy="5328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07504" y="909881"/>
            <a:ext cx="3513911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200" b="1" dirty="0"/>
              <a:t>Pisa experiment (O. </a:t>
            </a:r>
            <a:r>
              <a:rPr lang="en-GB" sz="2200" b="1" dirty="0" err="1"/>
              <a:t>Morsch</a:t>
            </a:r>
            <a:r>
              <a:rPr lang="en-GB" sz="2200" b="1" dirty="0"/>
              <a:t>)</a:t>
            </a:r>
            <a:br>
              <a:rPr lang="en-GB" sz="2200" b="1" dirty="0"/>
            </a:br>
            <a:r>
              <a:rPr lang="en-GB" sz="1600" dirty="0"/>
              <a:t>Phys. Rev. A </a:t>
            </a:r>
            <a:r>
              <a:rPr lang="en-GB" sz="1600" b="1" dirty="0"/>
              <a:t>93</a:t>
            </a:r>
            <a:r>
              <a:rPr lang="en-GB" sz="1600" dirty="0"/>
              <a:t>, 040701 (2016)</a:t>
            </a:r>
            <a:endParaRPr lang="en-GB" sz="1600" b="1" dirty="0"/>
          </a:p>
        </p:txBody>
      </p:sp>
      <p:sp>
        <p:nvSpPr>
          <p:cNvPr id="6" name="Rectangle 5"/>
          <p:cNvSpPr/>
          <p:nvPr/>
        </p:nvSpPr>
        <p:spPr>
          <a:xfrm>
            <a:off x="4572000" y="836712"/>
            <a:ext cx="4572000" cy="602128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772816"/>
            <a:ext cx="2187033" cy="4464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228184" y="6237312"/>
            <a:ext cx="6639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/>
              <a:t>time</a:t>
            </a:r>
          </a:p>
        </p:txBody>
      </p:sp>
      <p:sp>
        <p:nvSpPr>
          <p:cNvPr id="58" name="TextBox 57"/>
          <p:cNvSpPr txBox="1"/>
          <p:nvPr/>
        </p:nvSpPr>
        <p:spPr>
          <a:xfrm rot="16200000">
            <a:off x="3918367" y="3851222"/>
            <a:ext cx="25406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/>
              <a:t>Number of excitations</a:t>
            </a:r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57256"/>
          </a:xfr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de-DE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Kinetic constraints </a:t>
            </a:r>
            <a:r>
              <a:rPr lang="de-DE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are real</a:t>
            </a:r>
            <a:endParaRPr lang="de-DE" sz="3200" u="sng" dirty="0">
              <a:solidFill>
                <a:schemeClr val="accent5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915816" y="1772816"/>
            <a:ext cx="10327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resonant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2411760" y="2915652"/>
            <a:ext cx="12057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facilitation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2051720" y="5795972"/>
            <a:ext cx="20746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18B85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always off-resonant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7812360" y="1844824"/>
            <a:ext cx="10327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resonant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7758773" y="2924944"/>
            <a:ext cx="12057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facilitation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7662274" y="5517232"/>
            <a:ext cx="13742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18B85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always </a:t>
            </a:r>
            <a:br>
              <a:rPr lang="en-GB" b="1" dirty="0">
                <a:solidFill>
                  <a:srgbClr val="18B85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GB" b="1" dirty="0">
                <a:solidFill>
                  <a:srgbClr val="18B85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off-resonant</a:t>
            </a:r>
          </a:p>
        </p:txBody>
      </p:sp>
    </p:spTree>
    <p:extLst>
      <p:ext uri="{BB962C8B-B14F-4D97-AF65-F5344CB8AC3E}">
        <p14:creationId xmlns:p14="http://schemas.microsoft.com/office/powerpoint/2010/main" val="1662824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38889E-6 -1.11111E-6 L -0.50399 0.00255 " pathEditMode="relative" ptsTypes="AA">
                                      <p:cBhvr>
                                        <p:cTn id="29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" grpId="0"/>
      <p:bldP spid="58" grpId="0"/>
      <p:bldP spid="65" grpId="0"/>
      <p:bldP spid="68" grpId="0"/>
      <p:bldP spid="6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57256"/>
          </a:xfr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de-DE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...closer look at resonant dynamics</a:t>
            </a:r>
          </a:p>
        </p:txBody>
      </p:sp>
      <p:sp>
        <p:nvSpPr>
          <p:cNvPr id="18" name="Textfeld 17"/>
          <p:cNvSpPr txBox="1"/>
          <p:nvPr/>
        </p:nvSpPr>
        <p:spPr>
          <a:xfrm>
            <a:off x="329702" y="935915"/>
            <a:ext cx="78772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/>
              <a:t>Snapshots of two-dimensional system (driven on resonance)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551935"/>
            <a:ext cx="4536504" cy="4751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Arrow Connector 2"/>
          <p:cNvCxnSpPr/>
          <p:nvPr/>
        </p:nvCxnSpPr>
        <p:spPr>
          <a:xfrm>
            <a:off x="755576" y="1629961"/>
            <a:ext cx="0" cy="4608512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 rot="16200000">
            <a:off x="105326" y="3504347"/>
            <a:ext cx="72327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200" b="1" dirty="0"/>
              <a:t>time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1115616" y="6454497"/>
            <a:ext cx="5176192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3922911" y="6454497"/>
            <a:ext cx="248241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200" b="1" dirty="0"/>
              <a:t>inverse length scale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5076056" y="1484784"/>
            <a:ext cx="4102533" cy="3261057"/>
            <a:chOff x="5076056" y="1484784"/>
            <a:chExt cx="4102533" cy="3261057"/>
          </a:xfrm>
        </p:grpSpPr>
        <p:pic>
          <p:nvPicPr>
            <p:cNvPr id="21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60082" y="1820669"/>
              <a:ext cx="3604406" cy="28531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TextBox 21"/>
            <p:cNvSpPr txBox="1"/>
            <p:nvPr/>
          </p:nvSpPr>
          <p:spPr>
            <a:xfrm>
              <a:off x="6372200" y="2216629"/>
              <a:ext cx="5421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/>
                <a:t>R=1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6575606" y="3287457"/>
              <a:ext cx="54694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>
                  <a:solidFill>
                    <a:schemeClr val="accent6">
                      <a:lumMod val="75000"/>
                    </a:schemeClr>
                  </a:solidFill>
                </a:rPr>
                <a:t>R=8</a:t>
              </a:r>
            </a:p>
          </p:txBody>
        </p:sp>
        <p:sp>
          <p:nvSpPr>
            <p:cNvPr id="24" name="Textfeld 17"/>
            <p:cNvSpPr txBox="1"/>
            <p:nvPr/>
          </p:nvSpPr>
          <p:spPr>
            <a:xfrm>
              <a:off x="5076056" y="1484784"/>
              <a:ext cx="4102533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200" b="1" dirty="0"/>
                <a:t>Power-law growth of density (1d)</a:t>
              </a:r>
            </a:p>
          </p:txBody>
        </p:sp>
        <p:sp>
          <p:nvSpPr>
            <p:cNvPr id="7" name="Rectangle 6"/>
            <p:cNvSpPr/>
            <p:nvPr/>
          </p:nvSpPr>
          <p:spPr>
            <a:xfrm>
              <a:off x="5092104" y="1484784"/>
              <a:ext cx="4016400" cy="3261057"/>
            </a:xfrm>
            <a:prstGeom prst="rect">
              <a:avLst/>
            </a:prstGeom>
            <a:noFill/>
            <a:ln w="5080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6915846" y="5838363"/>
            <a:ext cx="1832618" cy="83099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wrap="none" rtlCol="0">
            <a:spAutoFit/>
          </a:bodyPr>
          <a:lstStyle/>
          <a:p>
            <a:pPr algn="just"/>
            <a:r>
              <a:rPr lang="en-GB" sz="2400" b="1" dirty="0"/>
              <a:t>,self-similar’ </a:t>
            </a:r>
          </a:p>
          <a:p>
            <a:pPr algn="ctr"/>
            <a:r>
              <a:rPr lang="en-GB" sz="2400" b="1" dirty="0"/>
              <a:t>evolution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555776" y="3115312"/>
            <a:ext cx="1512168" cy="3266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Rectangle 24"/>
          <p:cNvSpPr/>
          <p:nvPr/>
        </p:nvSpPr>
        <p:spPr>
          <a:xfrm>
            <a:off x="4067944" y="4869160"/>
            <a:ext cx="1512168" cy="15121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0" name="Group 9"/>
          <p:cNvGrpSpPr/>
          <p:nvPr/>
        </p:nvGrpSpPr>
        <p:grpSpPr>
          <a:xfrm>
            <a:off x="5092104" y="3429000"/>
            <a:ext cx="1649686" cy="557261"/>
            <a:chOff x="5092104" y="3429000"/>
            <a:chExt cx="1649686" cy="557261"/>
          </a:xfrm>
        </p:grpSpPr>
        <p:sp>
          <p:nvSpPr>
            <p:cNvPr id="2" name="Oval 1"/>
            <p:cNvSpPr/>
            <p:nvPr/>
          </p:nvSpPr>
          <p:spPr>
            <a:xfrm>
              <a:off x="6228184" y="3453320"/>
              <a:ext cx="513606" cy="532941"/>
            </a:xfrm>
            <a:prstGeom prst="ellipse">
              <a:avLst/>
            </a:prstGeom>
            <a:noFill/>
            <a:ln>
              <a:solidFill>
                <a:srgbClr val="FF43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5092104" y="3429000"/>
              <a:ext cx="1208088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500" b="1" dirty="0">
                  <a:solidFill>
                    <a:srgbClr val="FF0000"/>
                  </a:solidFill>
                </a:rPr>
                <a:t>initially</a:t>
              </a:r>
            </a:p>
            <a:p>
              <a:r>
                <a:rPr lang="en-GB" sz="1500" b="1" dirty="0">
                  <a:solidFill>
                    <a:srgbClr val="FF0000"/>
                  </a:solidFill>
                </a:rPr>
                <a:t>uncorrelated</a:t>
              </a:r>
            </a:p>
          </p:txBody>
        </p:sp>
      </p:grpSp>
      <p:sp>
        <p:nvSpPr>
          <p:cNvPr id="26" name="Textfeld 15"/>
          <p:cNvSpPr txBox="1"/>
          <p:nvPr/>
        </p:nvSpPr>
        <p:spPr>
          <a:xfrm>
            <a:off x="5676118" y="4767535"/>
            <a:ext cx="321636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200" dirty="0"/>
              <a:t>PRL </a:t>
            </a:r>
            <a:r>
              <a:rPr lang="de-DE" sz="2200" b="1" dirty="0"/>
              <a:t>111</a:t>
            </a:r>
            <a:r>
              <a:rPr lang="de-DE" sz="2200" dirty="0"/>
              <a:t>, 215305 (2013)</a:t>
            </a:r>
          </a:p>
          <a:p>
            <a:r>
              <a:rPr lang="de-DE" sz="2200" dirty="0"/>
              <a:t>PRE </a:t>
            </a:r>
            <a:r>
              <a:rPr lang="de-DE" sz="2200" b="1" dirty="0"/>
              <a:t>92</a:t>
            </a:r>
            <a:r>
              <a:rPr lang="de-DE" sz="2200" dirty="0"/>
              <a:t>, 062144 (2015)</a:t>
            </a:r>
          </a:p>
        </p:txBody>
      </p:sp>
      <p:grpSp>
        <p:nvGrpSpPr>
          <p:cNvPr id="20" name="Group 19"/>
          <p:cNvGrpSpPr/>
          <p:nvPr/>
        </p:nvGrpSpPr>
        <p:grpSpPr>
          <a:xfrm rot="3762551">
            <a:off x="7926429" y="2028438"/>
            <a:ext cx="1287318" cy="646331"/>
            <a:chOff x="7763001" y="6201446"/>
            <a:chExt cx="1287318" cy="646331"/>
          </a:xfrm>
        </p:grpSpPr>
        <p:sp>
          <p:nvSpPr>
            <p:cNvPr id="19" name="TextBox 18"/>
            <p:cNvSpPr txBox="1"/>
            <p:nvPr/>
          </p:nvSpPr>
          <p:spPr>
            <a:xfrm>
              <a:off x="7763001" y="6201446"/>
              <a:ext cx="1224631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GB" b="1" dirty="0">
                  <a:solidFill>
                    <a:srgbClr val="0070C0"/>
                  </a:solidFill>
                </a:rPr>
                <a:t>Increasing</a:t>
              </a:r>
              <a:br>
                <a:rPr lang="en-GB" b="1" dirty="0">
                  <a:solidFill>
                    <a:srgbClr val="0070C0"/>
                  </a:solidFill>
                </a:rPr>
              </a:br>
              <a:r>
                <a:rPr lang="en-GB" b="1" dirty="0">
                  <a:solidFill>
                    <a:srgbClr val="0070C0"/>
                  </a:solidFill>
                </a:rPr>
                <a:t>interaction</a:t>
              </a:r>
            </a:p>
          </p:txBody>
        </p:sp>
        <p:cxnSp>
          <p:nvCxnSpPr>
            <p:cNvPr id="15" name="Straight Arrow Connector 14"/>
            <p:cNvCxnSpPr/>
            <p:nvPr/>
          </p:nvCxnSpPr>
          <p:spPr>
            <a:xfrm>
              <a:off x="7826183" y="6524612"/>
              <a:ext cx="1224136" cy="0"/>
            </a:xfrm>
            <a:prstGeom prst="straightConnector1">
              <a:avLst/>
            </a:prstGeom>
            <a:ln w="635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094869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5" grpId="0"/>
      <p:bldP spid="16" grpId="0"/>
      <p:bldP spid="8" grpId="0" animBg="1"/>
      <p:bldP spid="11" grpId="0" animBg="1"/>
      <p:bldP spid="2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57256"/>
          </a:xfr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de-DE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Relaxation dynamics</a:t>
            </a:r>
          </a:p>
        </p:txBody>
      </p:sp>
      <p:pic>
        <p:nvPicPr>
          <p:cNvPr id="80" name="Grafik 7" descr="txp_fig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3" cstate="print">
            <a:lum/>
          </a:blip>
          <a:stretch>
            <a:fillRect/>
          </a:stretch>
        </p:blipFill>
        <p:spPr>
          <a:xfrm>
            <a:off x="749640" y="5949280"/>
            <a:ext cx="180542" cy="316952"/>
          </a:xfrm>
          <a:prstGeom prst="rect">
            <a:avLst/>
          </a:prstGeom>
        </p:spPr>
      </p:pic>
      <p:pic>
        <p:nvPicPr>
          <p:cNvPr id="81" name="Grafik 9" descr="txp_fig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3" cstate="print">
            <a:lum/>
          </a:blip>
          <a:stretch>
            <a:fillRect/>
          </a:stretch>
        </p:blipFill>
        <p:spPr>
          <a:xfrm>
            <a:off x="1663918" y="5949280"/>
            <a:ext cx="180542" cy="316952"/>
          </a:xfrm>
          <a:prstGeom prst="rect">
            <a:avLst/>
          </a:prstGeom>
        </p:spPr>
      </p:pic>
      <p:pic>
        <p:nvPicPr>
          <p:cNvPr id="82" name="Grafik 11" descr="txp_fig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3" cstate="print">
            <a:lum/>
          </a:blip>
          <a:stretch>
            <a:fillRect/>
          </a:stretch>
        </p:blipFill>
        <p:spPr>
          <a:xfrm>
            <a:off x="2578196" y="5949280"/>
            <a:ext cx="180542" cy="316952"/>
          </a:xfrm>
          <a:prstGeom prst="rect">
            <a:avLst/>
          </a:prstGeom>
        </p:spPr>
      </p:pic>
      <p:pic>
        <p:nvPicPr>
          <p:cNvPr id="83" name="Grafik 12" descr="txp_fig.pn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 cstate="print">
            <a:lum/>
          </a:blip>
          <a:stretch>
            <a:fillRect/>
          </a:stretch>
        </p:blipFill>
        <p:spPr>
          <a:xfrm>
            <a:off x="3492474" y="5949280"/>
            <a:ext cx="180542" cy="316952"/>
          </a:xfrm>
          <a:prstGeom prst="rect">
            <a:avLst/>
          </a:prstGeom>
        </p:spPr>
      </p:pic>
      <p:pic>
        <p:nvPicPr>
          <p:cNvPr id="84" name="Grafik 13" descr="txp_fig.pn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 cstate="print">
            <a:lum/>
          </a:blip>
          <a:stretch>
            <a:fillRect/>
          </a:stretch>
        </p:blipFill>
        <p:spPr>
          <a:xfrm>
            <a:off x="4406752" y="5949280"/>
            <a:ext cx="180542" cy="316952"/>
          </a:xfrm>
          <a:prstGeom prst="rect">
            <a:avLst/>
          </a:prstGeom>
        </p:spPr>
      </p:pic>
      <p:pic>
        <p:nvPicPr>
          <p:cNvPr id="85" name="Grafik 14" descr="txp_fig.png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3" cstate="print">
            <a:lum/>
          </a:blip>
          <a:stretch>
            <a:fillRect/>
          </a:stretch>
        </p:blipFill>
        <p:spPr>
          <a:xfrm>
            <a:off x="5321030" y="5949280"/>
            <a:ext cx="180542" cy="316952"/>
          </a:xfrm>
          <a:prstGeom prst="rect">
            <a:avLst/>
          </a:prstGeom>
        </p:spPr>
      </p:pic>
      <p:pic>
        <p:nvPicPr>
          <p:cNvPr id="86" name="Grafik 15" descr="txp_fig.png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3" cstate="print">
            <a:lum/>
          </a:blip>
          <a:stretch>
            <a:fillRect/>
          </a:stretch>
        </p:blipFill>
        <p:spPr>
          <a:xfrm>
            <a:off x="6235308" y="5949280"/>
            <a:ext cx="180542" cy="316952"/>
          </a:xfrm>
          <a:prstGeom prst="rect">
            <a:avLst/>
          </a:prstGeom>
        </p:spPr>
      </p:pic>
      <p:pic>
        <p:nvPicPr>
          <p:cNvPr id="87" name="Grafik 16" descr="txp_fig.png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3" cstate="print">
            <a:lum/>
          </a:blip>
          <a:stretch>
            <a:fillRect/>
          </a:stretch>
        </p:blipFill>
        <p:spPr>
          <a:xfrm>
            <a:off x="7149586" y="5949280"/>
            <a:ext cx="180542" cy="316952"/>
          </a:xfrm>
          <a:prstGeom prst="rect">
            <a:avLst/>
          </a:prstGeom>
        </p:spPr>
      </p:pic>
      <p:pic>
        <p:nvPicPr>
          <p:cNvPr id="88" name="Grafik 17" descr="txp_fig.png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3" cstate="print">
            <a:lum/>
          </a:blip>
          <a:stretch>
            <a:fillRect/>
          </a:stretch>
        </p:blipFill>
        <p:spPr>
          <a:xfrm>
            <a:off x="8063866" y="5949280"/>
            <a:ext cx="180542" cy="316952"/>
          </a:xfrm>
          <a:prstGeom prst="rect">
            <a:avLst/>
          </a:prstGeom>
        </p:spPr>
      </p:pic>
      <p:sp>
        <p:nvSpPr>
          <p:cNvPr id="56" name="Textfeld 4"/>
          <p:cNvSpPr txBox="1"/>
          <p:nvPr/>
        </p:nvSpPr>
        <p:spPr>
          <a:xfrm>
            <a:off x="184586" y="980728"/>
            <a:ext cx="47120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/>
              <a:t>Why this scale invariant relaxation?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827584" y="2954562"/>
            <a:ext cx="2315742" cy="1626566"/>
            <a:chOff x="827584" y="2954562"/>
            <a:chExt cx="2315742" cy="1626566"/>
          </a:xfrm>
        </p:grpSpPr>
        <p:grpSp>
          <p:nvGrpSpPr>
            <p:cNvPr id="97" name="Group 96"/>
            <p:cNvGrpSpPr/>
            <p:nvPr/>
          </p:nvGrpSpPr>
          <p:grpSpPr>
            <a:xfrm>
              <a:off x="1055094" y="3185394"/>
              <a:ext cx="576064" cy="1224136"/>
              <a:chOff x="827584" y="2276872"/>
              <a:chExt cx="576064" cy="1224136"/>
            </a:xfrm>
          </p:grpSpPr>
          <p:cxnSp>
            <p:nvCxnSpPr>
              <p:cNvPr id="98" name="Straight Connector 97"/>
              <p:cNvCxnSpPr/>
              <p:nvPr/>
            </p:nvCxnSpPr>
            <p:spPr>
              <a:xfrm>
                <a:off x="827584" y="2276872"/>
                <a:ext cx="576064" cy="0"/>
              </a:xfrm>
              <a:prstGeom prst="line">
                <a:avLst/>
              </a:prstGeom>
              <a:ln w="412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" name="Straight Arrow Connector 98"/>
              <p:cNvCxnSpPr/>
              <p:nvPr/>
            </p:nvCxnSpPr>
            <p:spPr>
              <a:xfrm flipH="1" flipV="1">
                <a:off x="928275" y="2276872"/>
                <a:ext cx="1" cy="1224136"/>
              </a:xfrm>
              <a:prstGeom prst="straightConnector1">
                <a:avLst/>
              </a:prstGeom>
              <a:ln w="47625">
                <a:solidFill>
                  <a:schemeClr val="accent2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Straight Arrow Connector 99"/>
              <p:cNvCxnSpPr/>
              <p:nvPr/>
            </p:nvCxnSpPr>
            <p:spPr>
              <a:xfrm flipH="1">
                <a:off x="1288315" y="2276872"/>
                <a:ext cx="1" cy="1224136"/>
              </a:xfrm>
              <a:prstGeom prst="straightConnector1">
                <a:avLst/>
              </a:prstGeom>
              <a:ln w="47625">
                <a:solidFill>
                  <a:schemeClr val="tx2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Straight Connector 100"/>
              <p:cNvCxnSpPr/>
              <p:nvPr/>
            </p:nvCxnSpPr>
            <p:spPr>
              <a:xfrm>
                <a:off x="827584" y="3501008"/>
                <a:ext cx="576064" cy="0"/>
              </a:xfrm>
              <a:prstGeom prst="line">
                <a:avLst/>
              </a:prstGeom>
              <a:ln w="412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2" name="Group 101"/>
            <p:cNvGrpSpPr/>
            <p:nvPr/>
          </p:nvGrpSpPr>
          <p:grpSpPr>
            <a:xfrm>
              <a:off x="2567262" y="3185394"/>
              <a:ext cx="576064" cy="1224136"/>
              <a:chOff x="827584" y="2276872"/>
              <a:chExt cx="576064" cy="1224136"/>
            </a:xfrm>
          </p:grpSpPr>
          <p:cxnSp>
            <p:nvCxnSpPr>
              <p:cNvPr id="103" name="Straight Connector 102"/>
              <p:cNvCxnSpPr/>
              <p:nvPr/>
            </p:nvCxnSpPr>
            <p:spPr>
              <a:xfrm>
                <a:off x="827584" y="2276872"/>
                <a:ext cx="576064" cy="0"/>
              </a:xfrm>
              <a:prstGeom prst="line">
                <a:avLst/>
              </a:prstGeom>
              <a:ln w="412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" name="Straight Arrow Connector 103"/>
              <p:cNvCxnSpPr/>
              <p:nvPr/>
            </p:nvCxnSpPr>
            <p:spPr>
              <a:xfrm flipH="1" flipV="1">
                <a:off x="928275" y="2276872"/>
                <a:ext cx="1" cy="1224136"/>
              </a:xfrm>
              <a:prstGeom prst="straightConnector1">
                <a:avLst/>
              </a:prstGeom>
              <a:ln w="47625">
                <a:solidFill>
                  <a:schemeClr val="accent2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" name="Straight Arrow Connector 104"/>
              <p:cNvCxnSpPr/>
              <p:nvPr/>
            </p:nvCxnSpPr>
            <p:spPr>
              <a:xfrm flipH="1">
                <a:off x="1288315" y="2276872"/>
                <a:ext cx="1" cy="1224136"/>
              </a:xfrm>
              <a:prstGeom prst="straightConnector1">
                <a:avLst/>
              </a:prstGeom>
              <a:ln w="47625">
                <a:solidFill>
                  <a:schemeClr val="tx2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" name="Straight Connector 105"/>
              <p:cNvCxnSpPr/>
              <p:nvPr/>
            </p:nvCxnSpPr>
            <p:spPr>
              <a:xfrm>
                <a:off x="827584" y="3501008"/>
                <a:ext cx="576064" cy="0"/>
              </a:xfrm>
              <a:prstGeom prst="line">
                <a:avLst/>
              </a:prstGeom>
              <a:ln w="412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07" name="Straight Arrow Connector 106"/>
            <p:cNvCxnSpPr/>
            <p:nvPr/>
          </p:nvCxnSpPr>
          <p:spPr>
            <a:xfrm flipV="1">
              <a:off x="827584" y="2954562"/>
              <a:ext cx="0" cy="338844"/>
            </a:xfrm>
            <a:prstGeom prst="straightConnector1">
              <a:avLst/>
            </a:prstGeom>
            <a:ln w="539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Arrow Connector 107"/>
            <p:cNvCxnSpPr/>
            <p:nvPr/>
          </p:nvCxnSpPr>
          <p:spPr>
            <a:xfrm>
              <a:off x="827584" y="4242284"/>
              <a:ext cx="0" cy="338844"/>
            </a:xfrm>
            <a:prstGeom prst="straightConnector1">
              <a:avLst/>
            </a:prstGeom>
            <a:ln w="539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Arrow Connector 108"/>
            <p:cNvCxnSpPr/>
            <p:nvPr/>
          </p:nvCxnSpPr>
          <p:spPr>
            <a:xfrm flipV="1">
              <a:off x="2411760" y="2954562"/>
              <a:ext cx="0" cy="338844"/>
            </a:xfrm>
            <a:prstGeom prst="straightConnector1">
              <a:avLst/>
            </a:prstGeom>
            <a:ln w="539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Arrow Connector 109"/>
            <p:cNvCxnSpPr/>
            <p:nvPr/>
          </p:nvCxnSpPr>
          <p:spPr>
            <a:xfrm>
              <a:off x="2411760" y="4242284"/>
              <a:ext cx="0" cy="338844"/>
            </a:xfrm>
            <a:prstGeom prst="straightConnector1">
              <a:avLst/>
            </a:prstGeom>
            <a:ln w="539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 12"/>
          <p:cNvGrpSpPr/>
          <p:nvPr/>
        </p:nvGrpSpPr>
        <p:grpSpPr>
          <a:xfrm>
            <a:off x="1366755" y="3533875"/>
            <a:ext cx="278414" cy="428136"/>
            <a:chOff x="-422938" y="2996952"/>
            <a:chExt cx="278414" cy="428136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-396552" y="2996952"/>
              <a:ext cx="252028" cy="428136"/>
            </a:xfrm>
            <a:prstGeom prst="line">
              <a:avLst/>
            </a:prstGeom>
            <a:ln w="603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/>
            <p:cNvCxnSpPr/>
            <p:nvPr/>
          </p:nvCxnSpPr>
          <p:spPr>
            <a:xfrm flipV="1">
              <a:off x="-422938" y="3106222"/>
              <a:ext cx="278414" cy="209596"/>
            </a:xfrm>
            <a:prstGeom prst="line">
              <a:avLst/>
            </a:prstGeom>
            <a:ln w="603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2" name="Group 111"/>
          <p:cNvGrpSpPr/>
          <p:nvPr/>
        </p:nvGrpSpPr>
        <p:grpSpPr>
          <a:xfrm>
            <a:off x="2864912" y="3581477"/>
            <a:ext cx="278414" cy="428136"/>
            <a:chOff x="-422938" y="2996952"/>
            <a:chExt cx="278414" cy="428136"/>
          </a:xfrm>
        </p:grpSpPr>
        <p:cxnSp>
          <p:nvCxnSpPr>
            <p:cNvPr id="113" name="Straight Connector 112"/>
            <p:cNvCxnSpPr/>
            <p:nvPr/>
          </p:nvCxnSpPr>
          <p:spPr>
            <a:xfrm>
              <a:off x="-396552" y="2996952"/>
              <a:ext cx="252028" cy="428136"/>
            </a:xfrm>
            <a:prstGeom prst="line">
              <a:avLst/>
            </a:prstGeom>
            <a:ln w="603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/>
            <p:cNvCxnSpPr/>
            <p:nvPr/>
          </p:nvCxnSpPr>
          <p:spPr>
            <a:xfrm flipV="1">
              <a:off x="-422938" y="3106222"/>
              <a:ext cx="278414" cy="209596"/>
            </a:xfrm>
            <a:prstGeom prst="line">
              <a:avLst/>
            </a:prstGeom>
            <a:ln w="603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Box 13"/>
          <p:cNvSpPr txBox="1"/>
          <p:nvPr/>
        </p:nvSpPr>
        <p:spPr>
          <a:xfrm>
            <a:off x="304091" y="5013176"/>
            <a:ext cx="55567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7"/>
            <a:r>
              <a:rPr lang="de-DE" sz="2400" b="1" dirty="0"/>
              <a:t>...dynamics proceeds more or less like this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07504" y="4941168"/>
            <a:ext cx="9036496" cy="17281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" name="Group 1"/>
          <p:cNvGrpSpPr/>
          <p:nvPr/>
        </p:nvGrpSpPr>
        <p:grpSpPr>
          <a:xfrm>
            <a:off x="4788024" y="2409047"/>
            <a:ext cx="3920121" cy="2963008"/>
            <a:chOff x="4788024" y="2409047"/>
            <a:chExt cx="3920121" cy="2963008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1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48064" y="2409047"/>
              <a:ext cx="3560081" cy="28921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5" name="TextBox 94"/>
            <p:cNvSpPr txBox="1"/>
            <p:nvPr/>
          </p:nvSpPr>
          <p:spPr>
            <a:xfrm>
              <a:off x="6738385" y="4941168"/>
              <a:ext cx="723275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200" b="1" dirty="0"/>
                <a:t>time</a:t>
              </a:r>
            </a:p>
          </p:txBody>
        </p:sp>
        <p:sp>
          <p:nvSpPr>
            <p:cNvPr id="96" name="TextBox 95"/>
            <p:cNvSpPr txBox="1"/>
            <p:nvPr/>
          </p:nvSpPr>
          <p:spPr>
            <a:xfrm rot="16200000">
              <a:off x="4483133" y="3551742"/>
              <a:ext cx="1040670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200" b="1" dirty="0"/>
                <a:t>density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5580112" y="1124744"/>
            <a:ext cx="3350807" cy="1305436"/>
            <a:chOff x="5580112" y="1124744"/>
            <a:chExt cx="3350807" cy="1305436"/>
          </a:xfrm>
        </p:grpSpPr>
        <p:pic>
          <p:nvPicPr>
            <p:cNvPr id="3078" name="Picture 6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84746" y="1264882"/>
              <a:ext cx="2545993" cy="8383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20" name="Straight Arrow Connector 19"/>
            <p:cNvCxnSpPr/>
            <p:nvPr/>
          </p:nvCxnSpPr>
          <p:spPr>
            <a:xfrm>
              <a:off x="5940152" y="2079244"/>
              <a:ext cx="2880320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Arrow Connector 116"/>
            <p:cNvCxnSpPr/>
            <p:nvPr/>
          </p:nvCxnSpPr>
          <p:spPr>
            <a:xfrm flipV="1">
              <a:off x="5940152" y="1124744"/>
              <a:ext cx="0" cy="95450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/>
            <p:cNvSpPr txBox="1"/>
            <p:nvPr/>
          </p:nvSpPr>
          <p:spPr>
            <a:xfrm rot="16200000">
              <a:off x="5481880" y="1511008"/>
              <a:ext cx="5657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/>
                <a:t>rate</a:t>
              </a:r>
            </a:p>
          </p:txBody>
        </p:sp>
        <p:sp>
          <p:nvSpPr>
            <p:cNvPr id="118" name="TextBox 117"/>
            <p:cNvSpPr txBox="1"/>
            <p:nvPr/>
          </p:nvSpPr>
          <p:spPr>
            <a:xfrm>
              <a:off x="6732240" y="2060848"/>
              <a:ext cx="21986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/>
                <a:t>Position of excitation</a:t>
              </a:r>
            </a:p>
          </p:txBody>
        </p:sp>
        <p:sp>
          <p:nvSpPr>
            <p:cNvPr id="119" name="Oval 118"/>
            <p:cNvSpPr/>
            <p:nvPr/>
          </p:nvSpPr>
          <p:spPr>
            <a:xfrm>
              <a:off x="5841432" y="1952836"/>
              <a:ext cx="216024" cy="21602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0" name="Oval 119"/>
            <p:cNvSpPr/>
            <p:nvPr/>
          </p:nvSpPr>
          <p:spPr>
            <a:xfrm>
              <a:off x="8604448" y="1952836"/>
              <a:ext cx="216024" cy="21602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63" name="Textfeld 4"/>
          <p:cNvSpPr txBox="1"/>
          <p:nvPr/>
        </p:nvSpPr>
        <p:spPr>
          <a:xfrm>
            <a:off x="304091" y="1517883"/>
            <a:ext cx="51072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de-DE" sz="2400" dirty="0"/>
              <a:t>rate function highly peaked</a:t>
            </a:r>
          </a:p>
          <a:p>
            <a:pPr marL="342900" indent="-342900">
              <a:buFontTx/>
              <a:buChar char="-"/>
            </a:pPr>
            <a:r>
              <a:rPr lang="de-DE" sz="2400" dirty="0"/>
              <a:t>excitation is dominant process </a:t>
            </a:r>
            <a:br>
              <a:rPr lang="de-DE" sz="2400" dirty="0"/>
            </a:br>
            <a:r>
              <a:rPr lang="de-DE" sz="2400" dirty="0"/>
              <a:t>(reminiscent of deposition dynamics)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7596336" y="908720"/>
            <a:ext cx="1512168" cy="686361"/>
            <a:chOff x="9198149" y="1634483"/>
            <a:chExt cx="3031074" cy="1194519"/>
          </a:xfrm>
        </p:grpSpPr>
        <p:sp>
          <p:nvSpPr>
            <p:cNvPr id="49" name="Rectangle 48"/>
            <p:cNvSpPr/>
            <p:nvPr/>
          </p:nvSpPr>
          <p:spPr>
            <a:xfrm>
              <a:off x="9198149" y="1634483"/>
              <a:ext cx="3031074" cy="1194519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50" name="Picture 49" descr="txp_fig.png"/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1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9324528" y="1730404"/>
              <a:ext cx="2709658" cy="954582"/>
            </a:xfrm>
            <a:prstGeom prst="rect">
              <a:avLst/>
            </a:prstGeom>
            <a:noFill/>
            <a:ln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>
                      <a:alpha val="0"/>
                    </a:srgbClr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:a14="http://schemas.microsoft.com/office/drawing/2010/main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:a14="http://schemas.microsoft.com/office/drawing/2010/main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:a14="http://schemas.microsoft.com/office/drawing/2010/main"/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913498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46"/>
          <p:cNvSpPr/>
          <p:nvPr/>
        </p:nvSpPr>
        <p:spPr>
          <a:xfrm>
            <a:off x="251520" y="3651266"/>
            <a:ext cx="5112568" cy="172194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4" name="Rectangle 93"/>
          <p:cNvSpPr/>
          <p:nvPr/>
        </p:nvSpPr>
        <p:spPr>
          <a:xfrm>
            <a:off x="227789" y="5636320"/>
            <a:ext cx="8664691" cy="9610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7" name="Rectangle 66"/>
          <p:cNvSpPr/>
          <p:nvPr/>
        </p:nvSpPr>
        <p:spPr>
          <a:xfrm>
            <a:off x="5520190" y="3082607"/>
            <a:ext cx="3441293" cy="113732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6" name="Rectangle 65"/>
          <p:cNvSpPr/>
          <p:nvPr/>
        </p:nvSpPr>
        <p:spPr>
          <a:xfrm>
            <a:off x="5523195" y="1426423"/>
            <a:ext cx="3441293" cy="1641376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57256"/>
          </a:xfr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de-DE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Analytical solution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51520" y="1052736"/>
            <a:ext cx="415395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200" b="1" dirty="0"/>
              <a:t>Think in term of particle distances</a:t>
            </a:r>
          </a:p>
        </p:txBody>
      </p:sp>
      <p:grpSp>
        <p:nvGrpSpPr>
          <p:cNvPr id="73" name="Group 72"/>
          <p:cNvGrpSpPr/>
          <p:nvPr/>
        </p:nvGrpSpPr>
        <p:grpSpPr>
          <a:xfrm>
            <a:off x="618767" y="1556792"/>
            <a:ext cx="3817468" cy="532976"/>
            <a:chOff x="4899667" y="2099542"/>
            <a:chExt cx="3817468" cy="532976"/>
          </a:xfrm>
        </p:grpSpPr>
        <p:cxnSp>
          <p:nvCxnSpPr>
            <p:cNvPr id="7" name="Straight Connector 6"/>
            <p:cNvCxnSpPr/>
            <p:nvPr/>
          </p:nvCxnSpPr>
          <p:spPr>
            <a:xfrm>
              <a:off x="5008201" y="2488502"/>
              <a:ext cx="3600400" cy="0"/>
            </a:xfrm>
            <a:prstGeom prst="line">
              <a:avLst/>
            </a:prstGeom>
            <a:ln w="444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9" name="Grafik 7" descr="txp_fig.png"/>
            <p:cNvPicPr>
              <a:picLocks noChangeAspect="1"/>
            </p:cNvPicPr>
            <p:nvPr>
              <p:custDataLst>
                <p:tags r:id="rId12"/>
              </p:custDataLst>
            </p:nvPr>
          </p:nvPicPr>
          <p:blipFill>
            <a:blip r:embed="rId1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/>
            </a:blip>
            <a:stretch>
              <a:fillRect/>
            </a:stretch>
          </p:blipFill>
          <p:spPr>
            <a:xfrm>
              <a:off x="4899667" y="2315566"/>
              <a:ext cx="180542" cy="316952"/>
            </a:xfrm>
            <a:prstGeom prst="rect">
              <a:avLst/>
            </a:prstGeom>
          </p:spPr>
        </p:pic>
        <p:pic>
          <p:nvPicPr>
            <p:cNvPr id="30" name="Grafik 7" descr="txp_fig.png"/>
            <p:cNvPicPr>
              <a:picLocks noChangeAspect="1"/>
            </p:cNvPicPr>
            <p:nvPr>
              <p:custDataLst>
                <p:tags r:id="rId13"/>
              </p:custDataLst>
            </p:nvPr>
          </p:nvPicPr>
          <p:blipFill>
            <a:blip r:embed="rId1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/>
            </a:blip>
            <a:stretch>
              <a:fillRect/>
            </a:stretch>
          </p:blipFill>
          <p:spPr>
            <a:xfrm>
              <a:off x="8536593" y="2315566"/>
              <a:ext cx="180542" cy="316952"/>
            </a:xfrm>
            <a:prstGeom prst="rect">
              <a:avLst/>
            </a:prstGeom>
          </p:spPr>
        </p:pic>
        <p:sp>
          <p:nvSpPr>
            <p:cNvPr id="55" name="TextBox 54"/>
            <p:cNvSpPr txBox="1"/>
            <p:nvPr/>
          </p:nvSpPr>
          <p:spPr>
            <a:xfrm>
              <a:off x="6642843" y="2099542"/>
              <a:ext cx="23756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l</a:t>
              </a:r>
            </a:p>
          </p:txBody>
        </p:sp>
      </p:grpSp>
      <p:grpSp>
        <p:nvGrpSpPr>
          <p:cNvPr id="71" name="Group 70"/>
          <p:cNvGrpSpPr/>
          <p:nvPr/>
        </p:nvGrpSpPr>
        <p:grpSpPr>
          <a:xfrm>
            <a:off x="618767" y="2107132"/>
            <a:ext cx="3817468" cy="513348"/>
            <a:chOff x="4899667" y="2738322"/>
            <a:chExt cx="3817468" cy="513348"/>
          </a:xfrm>
        </p:grpSpPr>
        <p:cxnSp>
          <p:nvCxnSpPr>
            <p:cNvPr id="31" name="Straight Connector 30"/>
            <p:cNvCxnSpPr/>
            <p:nvPr/>
          </p:nvCxnSpPr>
          <p:spPr>
            <a:xfrm>
              <a:off x="5008201" y="3107654"/>
              <a:ext cx="1728192" cy="0"/>
            </a:xfrm>
            <a:prstGeom prst="line">
              <a:avLst/>
            </a:prstGeom>
            <a:ln w="444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2" name="Grafik 7" descr="txp_fig.png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/>
            </a:blip>
            <a:stretch>
              <a:fillRect/>
            </a:stretch>
          </p:blipFill>
          <p:spPr>
            <a:xfrm>
              <a:off x="4899667" y="2934718"/>
              <a:ext cx="180542" cy="316952"/>
            </a:xfrm>
            <a:prstGeom prst="rect">
              <a:avLst/>
            </a:prstGeom>
          </p:spPr>
        </p:pic>
        <p:pic>
          <p:nvPicPr>
            <p:cNvPr id="33" name="Grafik 7" descr="txp_fig.png"/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1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/>
            </a:blip>
            <a:stretch>
              <a:fillRect/>
            </a:stretch>
          </p:blipFill>
          <p:spPr>
            <a:xfrm>
              <a:off x="8536593" y="2934718"/>
              <a:ext cx="180542" cy="316952"/>
            </a:xfrm>
            <a:prstGeom prst="rect">
              <a:avLst/>
            </a:prstGeom>
          </p:spPr>
        </p:pic>
        <p:cxnSp>
          <p:nvCxnSpPr>
            <p:cNvPr id="37" name="Straight Connector 36"/>
            <p:cNvCxnSpPr/>
            <p:nvPr/>
          </p:nvCxnSpPr>
          <p:spPr>
            <a:xfrm>
              <a:off x="6842255" y="3107654"/>
              <a:ext cx="1766346" cy="0"/>
            </a:xfrm>
            <a:prstGeom prst="line">
              <a:avLst/>
            </a:prstGeom>
            <a:ln w="444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0" name="Grafik 7" descr="txp_fig.png"/>
            <p:cNvPicPr>
              <a:picLocks noChangeAspect="1"/>
            </p:cNvPicPr>
            <p:nvPr>
              <p:custDataLst>
                <p:tags r:id="rId11"/>
              </p:custDataLst>
            </p:nvPr>
          </p:nvPicPr>
          <p:blipFill>
            <a:blip r:embed="rId1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/>
            </a:blip>
            <a:stretch>
              <a:fillRect/>
            </a:stretch>
          </p:blipFill>
          <p:spPr>
            <a:xfrm>
              <a:off x="6699867" y="2934718"/>
              <a:ext cx="180542" cy="316952"/>
            </a:xfrm>
            <a:prstGeom prst="rect">
              <a:avLst/>
            </a:prstGeom>
          </p:spPr>
        </p:pic>
        <p:sp>
          <p:nvSpPr>
            <p:cNvPr id="58" name="TextBox 57"/>
            <p:cNvSpPr txBox="1"/>
            <p:nvPr/>
          </p:nvSpPr>
          <p:spPr>
            <a:xfrm>
              <a:off x="5728281" y="2738322"/>
              <a:ext cx="4443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l/2</a:t>
              </a: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7444169" y="2738322"/>
              <a:ext cx="4443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l/2</a:t>
              </a:r>
            </a:p>
          </p:txBody>
        </p:sp>
      </p:grpSp>
      <p:grpSp>
        <p:nvGrpSpPr>
          <p:cNvPr id="74" name="Group 73"/>
          <p:cNvGrpSpPr/>
          <p:nvPr/>
        </p:nvGrpSpPr>
        <p:grpSpPr>
          <a:xfrm>
            <a:off x="611560" y="2644502"/>
            <a:ext cx="3817468" cy="513348"/>
            <a:chOff x="4892460" y="3386394"/>
            <a:chExt cx="3817468" cy="513348"/>
          </a:xfrm>
        </p:grpSpPr>
        <p:pic>
          <p:nvPicPr>
            <p:cNvPr id="42" name="Grafik 7" descr="txp_fig.png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/>
            </a:blip>
            <a:stretch>
              <a:fillRect/>
            </a:stretch>
          </p:blipFill>
          <p:spPr>
            <a:xfrm>
              <a:off x="4892460" y="3582790"/>
              <a:ext cx="180542" cy="316952"/>
            </a:xfrm>
            <a:prstGeom prst="rect">
              <a:avLst/>
            </a:prstGeom>
          </p:spPr>
        </p:pic>
        <p:pic>
          <p:nvPicPr>
            <p:cNvPr id="43" name="Grafik 7" descr="txp_fig.png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1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/>
            </a:blip>
            <a:stretch>
              <a:fillRect/>
            </a:stretch>
          </p:blipFill>
          <p:spPr>
            <a:xfrm>
              <a:off x="8529386" y="3582790"/>
              <a:ext cx="180542" cy="316952"/>
            </a:xfrm>
            <a:prstGeom prst="rect">
              <a:avLst/>
            </a:prstGeom>
          </p:spPr>
        </p:pic>
        <p:cxnSp>
          <p:nvCxnSpPr>
            <p:cNvPr id="44" name="Straight Connector 43"/>
            <p:cNvCxnSpPr/>
            <p:nvPr/>
          </p:nvCxnSpPr>
          <p:spPr>
            <a:xfrm>
              <a:off x="6835048" y="3755726"/>
              <a:ext cx="1766346" cy="0"/>
            </a:xfrm>
            <a:prstGeom prst="line">
              <a:avLst/>
            </a:prstGeom>
            <a:ln w="444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5" name="Grafik 7" descr="txp_fig.png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1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/>
            </a:blip>
            <a:stretch>
              <a:fillRect/>
            </a:stretch>
          </p:blipFill>
          <p:spPr>
            <a:xfrm>
              <a:off x="6692660" y="3582790"/>
              <a:ext cx="180542" cy="316952"/>
            </a:xfrm>
            <a:prstGeom prst="rect">
              <a:avLst/>
            </a:prstGeom>
          </p:spPr>
        </p:pic>
        <p:cxnSp>
          <p:nvCxnSpPr>
            <p:cNvPr id="46" name="Straight Connector 45"/>
            <p:cNvCxnSpPr/>
            <p:nvPr/>
          </p:nvCxnSpPr>
          <p:spPr>
            <a:xfrm>
              <a:off x="5008201" y="3755726"/>
              <a:ext cx="792088" cy="0"/>
            </a:xfrm>
            <a:prstGeom prst="line">
              <a:avLst/>
            </a:prstGeom>
            <a:ln w="444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>
              <a:off x="5944305" y="3755726"/>
              <a:ext cx="792088" cy="0"/>
            </a:xfrm>
            <a:prstGeom prst="line">
              <a:avLst/>
            </a:prstGeom>
            <a:ln w="444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0" name="Grafik 7" descr="txp_fig.png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1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/>
            </a:blip>
            <a:stretch>
              <a:fillRect/>
            </a:stretch>
          </p:blipFill>
          <p:spPr>
            <a:xfrm>
              <a:off x="5803545" y="3582790"/>
              <a:ext cx="180542" cy="316952"/>
            </a:xfrm>
            <a:prstGeom prst="rect">
              <a:avLst/>
            </a:prstGeom>
          </p:spPr>
        </p:pic>
        <p:sp>
          <p:nvSpPr>
            <p:cNvPr id="60" name="TextBox 59"/>
            <p:cNvSpPr txBox="1"/>
            <p:nvPr/>
          </p:nvSpPr>
          <p:spPr>
            <a:xfrm>
              <a:off x="7444169" y="3386394"/>
              <a:ext cx="4443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l/2</a:t>
              </a: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5152217" y="3395686"/>
              <a:ext cx="4443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l/4</a:t>
              </a: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6076017" y="3395686"/>
              <a:ext cx="4443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l/4</a:t>
              </a:r>
            </a:p>
          </p:txBody>
        </p:sp>
      </p:grpSp>
      <p:pic>
        <p:nvPicPr>
          <p:cNvPr id="64" name="Picture 63" descr="txp_fig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92153" y="3570012"/>
            <a:ext cx="805927" cy="559151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 descr="txp_fig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09662" y="2177570"/>
            <a:ext cx="3194686" cy="827249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540025" y="1446493"/>
            <a:ext cx="288502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/>
              <a:t>Excitation rate in strongly</a:t>
            </a:r>
            <a:br>
              <a:rPr lang="en-GB" sz="2000" b="1" dirty="0"/>
            </a:br>
            <a:r>
              <a:rPr lang="en-GB" sz="2000" b="1" dirty="0"/>
              <a:t>interacting limit:</a:t>
            </a:r>
          </a:p>
        </p:txBody>
      </p:sp>
      <p:sp>
        <p:nvSpPr>
          <p:cNvPr id="89" name="TextBox 88"/>
          <p:cNvSpPr txBox="1"/>
          <p:nvPr/>
        </p:nvSpPr>
        <p:spPr>
          <a:xfrm>
            <a:off x="5540025" y="3139807"/>
            <a:ext cx="28430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/>
              <a:t>Distances are ,quantised’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251520" y="3601587"/>
            <a:ext cx="5038189" cy="1634623"/>
            <a:chOff x="251520" y="3601587"/>
            <a:chExt cx="5038189" cy="163462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3" name="TextBox 62"/>
                <p:cNvSpPr txBox="1"/>
                <p:nvPr/>
              </p:nvSpPr>
              <p:spPr>
                <a:xfrm>
                  <a:off x="251520" y="3601587"/>
                  <a:ext cx="3741858" cy="76944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sz="2200" b="1" dirty="0"/>
                    <a:t>Rate equation for </a:t>
                  </a:r>
                  <a:r>
                    <a:rPr lang="en-GB" sz="2200" b="1" dirty="0" err="1"/>
                    <a:t>interparticle</a:t>
                  </a:r>
                  <a:br>
                    <a:rPr lang="en-GB" sz="2200" b="1" dirty="0"/>
                  </a:br>
                  <a:r>
                    <a:rPr lang="en-GB" sz="2200" b="1" dirty="0"/>
                    <a:t>distance distribution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GB" sz="220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200" b="0" i="1" dirty="0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b>
                          <m:r>
                            <a:rPr lang="en-GB" sz="2200" b="0" i="1" dirty="0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d>
                        <m:dPr>
                          <m:ctrlPr>
                            <a:rPr lang="en-GB" sz="220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200" b="0" i="1" dirty="0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</a14:m>
                  <a:endParaRPr lang="en-GB" sz="2200" dirty="0">
                    <a:latin typeface="+mj-lt"/>
                  </a:endParaRPr>
                </a:p>
              </p:txBody>
            </p:sp>
          </mc:Choice>
          <mc:Fallback xmlns="">
            <p:sp>
              <p:nvSpPr>
                <p:cNvPr id="63" name="TextBox 6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1520" y="3601587"/>
                  <a:ext cx="3741858" cy="769441"/>
                </a:xfrm>
                <a:prstGeom prst="rect">
                  <a:avLst/>
                </a:prstGeom>
                <a:blipFill>
                  <a:blip r:embed="rId19"/>
                  <a:stretch>
                    <a:fillRect l="-2117" t="-5556" r="-977" b="-15079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91" name="Picture 90" descr="txp_fig.png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2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71027" y="4599124"/>
              <a:ext cx="4918682" cy="637086"/>
            </a:xfrm>
            <a:prstGeom prst="rect">
              <a:avLst/>
            </a:prstGeom>
            <a:noFill/>
            <a:ln/>
            <a:effectLst/>
            <a:extLst>
              <a:ext uri="{909E8E84-426E-40DD-AFC4-6F175D3DCCD1}">
                <a14:hiddenFill xmlns:a14="http://schemas.microsoft.com/office/drawing/2010/main">
                  <a:pattFill prst="pct5">
                    <a:fgClr>
                      <a:srgbClr val="FFFFFF">
                        <a:alpha val="0"/>
                      </a:srgbClr>
                    </a:fgClr>
                    <a:bgClr>
                      <a:srgbClr val="FFFFFF">
                        <a:alpha val="0"/>
                      </a:srgbClr>
                    </a:bgClr>
                  </a:patt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:a14="http://schemas.microsoft.com/office/drawing/2010/main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:a14="http://schemas.microsoft.com/office/drawing/2010/main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pic>
        <p:nvPicPr>
          <p:cNvPr id="10" name="Picture 9" descr="txp_fig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96416" y="5816244"/>
            <a:ext cx="6780040" cy="637092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3" name="TextBox 92"/>
              <p:cNvSpPr txBox="1"/>
              <p:nvPr/>
            </p:nvSpPr>
            <p:spPr>
              <a:xfrm>
                <a:off x="308189" y="5769867"/>
                <a:ext cx="1428596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2000" b="1" dirty="0"/>
                  <a:t>Continuum</a:t>
                </a:r>
                <a:br>
                  <a:rPr lang="en-GB" sz="2000" b="1" dirty="0"/>
                </a:br>
                <a:r>
                  <a:rPr lang="en-GB" sz="2000" b="1" dirty="0"/>
                  <a:t>limit (n</a:t>
                </a:r>
                <a14:m>
                  <m:oMath xmlns:m="http://schemas.openxmlformats.org/officeDocument/2006/math">
                    <m:r>
                      <a:rPr lang="en-GB" sz="2000" b="1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GB" sz="2000" b="1" dirty="0"/>
                  <a:t>x):</a:t>
                </a:r>
              </a:p>
            </p:txBody>
          </p:sp>
        </mc:Choice>
        <mc:Fallback xmlns="">
          <p:sp>
            <p:nvSpPr>
              <p:cNvPr id="93" name="TextBox 9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8189" y="5769867"/>
                <a:ext cx="1428596" cy="707886"/>
              </a:xfrm>
              <a:prstGeom prst="rect">
                <a:avLst/>
              </a:prstGeom>
              <a:blipFill>
                <a:blip r:embed="rId22"/>
                <a:stretch>
                  <a:fillRect l="-4701" t="-5172" r="-3846" b="-1379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5" name="TextBox 94"/>
          <p:cNvSpPr txBox="1"/>
          <p:nvPr/>
        </p:nvSpPr>
        <p:spPr>
          <a:xfrm>
            <a:off x="5508104" y="980728"/>
            <a:ext cx="18796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u="sng" dirty="0"/>
              <a:t>Approximations</a:t>
            </a:r>
          </a:p>
        </p:txBody>
      </p:sp>
      <p:sp>
        <p:nvSpPr>
          <p:cNvPr id="49" name="Textfeld 15"/>
          <p:cNvSpPr txBox="1"/>
          <p:nvPr/>
        </p:nvSpPr>
        <p:spPr>
          <a:xfrm>
            <a:off x="6324190" y="4221088"/>
            <a:ext cx="32163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200" dirty="0"/>
              <a:t>PRE </a:t>
            </a:r>
            <a:r>
              <a:rPr lang="de-DE" sz="2200" b="1" dirty="0"/>
              <a:t>92</a:t>
            </a:r>
            <a:r>
              <a:rPr lang="de-DE" sz="2200" dirty="0"/>
              <a:t>, 062144 (2015)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4644008" y="4719406"/>
            <a:ext cx="4499992" cy="1507265"/>
            <a:chOff x="4644008" y="4719406"/>
            <a:chExt cx="4499992" cy="1507265"/>
          </a:xfrm>
        </p:grpSpPr>
        <p:grpSp>
          <p:nvGrpSpPr>
            <p:cNvPr id="51" name="Group 50"/>
            <p:cNvGrpSpPr/>
            <p:nvPr/>
          </p:nvGrpSpPr>
          <p:grpSpPr>
            <a:xfrm>
              <a:off x="4644008" y="4719406"/>
              <a:ext cx="3312368" cy="1507265"/>
              <a:chOff x="5264790" y="2631174"/>
              <a:chExt cx="3312368" cy="1507265"/>
            </a:xfrm>
          </p:grpSpPr>
          <p:sp>
            <p:nvSpPr>
              <p:cNvPr id="52" name="Oval 51"/>
              <p:cNvSpPr/>
              <p:nvPr/>
            </p:nvSpPr>
            <p:spPr>
              <a:xfrm>
                <a:off x="5264790" y="3778399"/>
                <a:ext cx="360040" cy="360040"/>
              </a:xfrm>
              <a:prstGeom prst="ellipse">
                <a:avLst/>
              </a:prstGeom>
              <a:noFill/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3" name="TextBox 52"/>
              <p:cNvSpPr txBox="1"/>
              <p:nvPr/>
            </p:nvSpPr>
            <p:spPr>
              <a:xfrm>
                <a:off x="6084168" y="2631174"/>
                <a:ext cx="2492990" cy="646331"/>
              </a:xfrm>
              <a:prstGeom prst="rect">
                <a:avLst/>
              </a:prstGeom>
              <a:noFill/>
              <a:ln w="31750">
                <a:solidFill>
                  <a:schemeClr val="accent6">
                    <a:lumMod val="50000"/>
                  </a:schemeClr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GB" dirty="0"/>
                  <a:t>connected to interaction</a:t>
                </a:r>
              </a:p>
              <a:p>
                <a:r>
                  <a:rPr lang="en-GB" dirty="0"/>
                  <a:t>power law: 2</a:t>
                </a:r>
                <a:r>
                  <a:rPr lang="en-GB" dirty="0">
                    <a:latin typeface="Symbol" panose="05050102010706020507" pitchFamily="18" charset="2"/>
                  </a:rPr>
                  <a:t>a</a:t>
                </a:r>
                <a:r>
                  <a:rPr lang="en-GB" dirty="0"/>
                  <a:t>+1</a:t>
                </a:r>
              </a:p>
            </p:txBody>
          </p:sp>
          <p:cxnSp>
            <p:nvCxnSpPr>
              <p:cNvPr id="54" name="Straight Connector 53"/>
              <p:cNvCxnSpPr/>
              <p:nvPr/>
            </p:nvCxnSpPr>
            <p:spPr>
              <a:xfrm flipV="1">
                <a:off x="5542333" y="3277505"/>
                <a:ext cx="541835" cy="549697"/>
              </a:xfrm>
              <a:prstGeom prst="line">
                <a:avLst/>
              </a:prstGeom>
              <a:ln w="25400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6" name="TextBox 55"/>
                <p:cNvSpPr txBox="1"/>
                <p:nvPr/>
              </p:nvSpPr>
              <p:spPr>
                <a:xfrm>
                  <a:off x="8081338" y="4730142"/>
                  <a:ext cx="1062662" cy="51860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b="0" i="1" smtClean="0">
                            <a:solidFill>
                              <a:srgbClr val="6C2826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  <m:d>
                          <m:dPr>
                            <m:ctrlPr>
                              <a:rPr lang="en-GB" b="0" i="1" smtClean="0">
                                <a:solidFill>
                                  <a:srgbClr val="6C2826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b="0" i="1" smtClean="0">
                                <a:solidFill>
                                  <a:srgbClr val="6C2826"/>
                                </a:solidFill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</m:d>
                        <m:r>
                          <a:rPr lang="en-GB" b="0" i="1" smtClean="0">
                            <a:solidFill>
                              <a:srgbClr val="6C2826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GB" b="0" i="1" smtClean="0">
                                <a:solidFill>
                                  <a:srgbClr val="6C2826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GB" b="0" i="1" smtClean="0">
                                    <a:solidFill>
                                      <a:srgbClr val="6C2826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b="0" i="1" smtClean="0">
                                    <a:solidFill>
                                      <a:srgbClr val="6C2826"/>
                                    </a:solidFill>
                                    <a:latin typeface="Cambria Math" panose="02040503050406030204" pitchFamily="18" charset="0"/>
                                  </a:rPr>
                                  <m:t>𝐶</m:t>
                                </m:r>
                              </m:e>
                              <m:sub>
                                <m:r>
                                  <a:rPr lang="en-GB" b="0" i="1" smtClean="0">
                                    <a:solidFill>
                                      <a:srgbClr val="6C2826"/>
                                    </a:solidFill>
                                    <a:latin typeface="Cambria Math" panose="02040503050406030204" pitchFamily="18" charset="0"/>
                                  </a:rPr>
                                  <m:t>𝛼</m:t>
                                </m:r>
                              </m:sub>
                            </m:sSub>
                          </m:num>
                          <m:den>
                            <m:sSup>
                              <m:sSupPr>
                                <m:ctrlPr>
                                  <a:rPr lang="en-GB" b="0" i="1" smtClean="0">
                                    <a:solidFill>
                                      <a:srgbClr val="6C2826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GB" b="0" i="1" smtClean="0">
                                    <a:solidFill>
                                      <a:srgbClr val="6C2826"/>
                                    </a:solidFill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  <m:sup>
                                <m:r>
                                  <a:rPr lang="en-GB" b="0" i="1" smtClean="0">
                                    <a:solidFill>
                                      <a:srgbClr val="6C2826"/>
                                    </a:solidFill>
                                    <a:latin typeface="Cambria Math" panose="02040503050406030204" pitchFamily="18" charset="0"/>
                                  </a:rPr>
                                  <m:t>𝛼</m:t>
                                </m:r>
                              </m:sup>
                            </m:sSup>
                          </m:den>
                        </m:f>
                      </m:oMath>
                    </m:oMathPara>
                  </a14:m>
                  <a:endParaRPr lang="en-GB" b="0" dirty="0">
                    <a:solidFill>
                      <a:srgbClr val="6C2826"/>
                    </a:solidFill>
                  </a:endParaRPr>
                </a:p>
              </p:txBody>
            </p:sp>
          </mc:Choice>
          <mc:Fallback xmlns="">
            <p:sp>
              <p:nvSpPr>
                <p:cNvPr id="56" name="TextBox 5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081338" y="4730142"/>
                  <a:ext cx="1062662" cy="518604"/>
                </a:xfrm>
                <a:prstGeom prst="rect">
                  <a:avLst/>
                </a:prstGeom>
                <a:blipFill>
                  <a:blip r:embed="rId2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660775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94" grpId="0" animBg="1"/>
      <p:bldP spid="2" grpId="0"/>
      <p:bldP spid="9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/>
          <p:cNvSpPr/>
          <p:nvPr/>
        </p:nvSpPr>
        <p:spPr>
          <a:xfrm>
            <a:off x="410627" y="980728"/>
            <a:ext cx="4593421" cy="129614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57256"/>
          </a:xfr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de-DE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Self-similar evolution</a:t>
            </a:r>
          </a:p>
        </p:txBody>
      </p:sp>
      <p:pic>
        <p:nvPicPr>
          <p:cNvPr id="2" name="Picture 1" descr="txp_fig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20419" y="1510046"/>
            <a:ext cx="3135557" cy="478794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3" name="TextBox 32"/>
          <p:cNvSpPr txBox="1"/>
          <p:nvPr/>
        </p:nvSpPr>
        <p:spPr>
          <a:xfrm>
            <a:off x="430462" y="1037928"/>
            <a:ext cx="23006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/>
              <a:t>Self-similar solution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102209" y="2559521"/>
            <a:ext cx="4929591" cy="4109839"/>
            <a:chOff x="102209" y="2559521"/>
            <a:chExt cx="4929591" cy="4109839"/>
          </a:xfrm>
        </p:grpSpPr>
        <p:pic>
          <p:nvPicPr>
            <p:cNvPr id="4100" name="Picture 4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209" y="2559521"/>
              <a:ext cx="4929591" cy="41098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3635896" y="4869160"/>
              <a:ext cx="12682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/>
                <a:t>short times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755576" y="2996952"/>
              <a:ext cx="11801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/>
                <a:t>long times</a:t>
              </a:r>
            </a:p>
          </p:txBody>
        </p:sp>
      </p:grpSp>
      <p:sp>
        <p:nvSpPr>
          <p:cNvPr id="35" name="Textfeld 4"/>
          <p:cNvSpPr txBox="1"/>
          <p:nvPr/>
        </p:nvSpPr>
        <p:spPr>
          <a:xfrm>
            <a:off x="5220072" y="4433044"/>
            <a:ext cx="3842783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de-DE" sz="2400" dirty="0"/>
              <a:t>once interparticle spacing</a:t>
            </a:r>
            <a:br>
              <a:rPr lang="de-DE" sz="2400" dirty="0"/>
            </a:br>
            <a:r>
              <a:rPr lang="de-DE" sz="2400" dirty="0"/>
              <a:t>is below blockade length R</a:t>
            </a:r>
            <a:br>
              <a:rPr lang="de-DE" sz="2400" dirty="0"/>
            </a:br>
            <a:r>
              <a:rPr lang="de-DE" sz="2400" dirty="0"/>
              <a:t>the system </a:t>
            </a:r>
            <a:r>
              <a:rPr lang="de-DE" sz="2400" b="1" dirty="0"/>
              <a:t>looks the same</a:t>
            </a:r>
            <a:br>
              <a:rPr lang="de-DE" sz="2400" b="1" dirty="0"/>
            </a:br>
            <a:r>
              <a:rPr lang="de-DE" sz="2400" b="1" dirty="0"/>
              <a:t>at all times</a:t>
            </a:r>
            <a:r>
              <a:rPr lang="de-DE" sz="2400" dirty="0"/>
              <a:t> provided that</a:t>
            </a:r>
            <a:br>
              <a:rPr lang="de-DE" sz="2400" dirty="0"/>
            </a:br>
            <a:r>
              <a:rPr lang="de-DE" sz="2400" dirty="0"/>
              <a:t>one rescales the lengths</a:t>
            </a:r>
            <a:br>
              <a:rPr lang="de-DE" sz="2400" dirty="0"/>
            </a:br>
            <a:r>
              <a:rPr lang="de-DE" sz="2400" dirty="0"/>
              <a:t>accordingly</a:t>
            </a:r>
          </a:p>
        </p:txBody>
      </p:sp>
      <p:sp>
        <p:nvSpPr>
          <p:cNvPr id="36" name="Textfeld 4"/>
          <p:cNvSpPr txBox="1"/>
          <p:nvPr/>
        </p:nvSpPr>
        <p:spPr>
          <a:xfrm>
            <a:off x="5292079" y="1418000"/>
            <a:ext cx="377077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GB" sz="2400" dirty="0"/>
              <a:t>surprisingly non-trivial</a:t>
            </a:r>
            <a:br>
              <a:rPr lang="en-GB" sz="2400" dirty="0"/>
            </a:br>
            <a:r>
              <a:rPr lang="en-GB" sz="2400" dirty="0"/>
              <a:t>behaviour in ,most basic’ experiment with  interacting Rydberg atoms</a:t>
            </a:r>
          </a:p>
        </p:txBody>
      </p:sp>
      <p:sp>
        <p:nvSpPr>
          <p:cNvPr id="37" name="Textfeld 4"/>
          <p:cNvSpPr txBox="1"/>
          <p:nvPr/>
        </p:nvSpPr>
        <p:spPr>
          <a:xfrm>
            <a:off x="5292080" y="3140968"/>
            <a:ext cx="335649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de-DE" sz="2400" dirty="0"/>
              <a:t>at short times the </a:t>
            </a:r>
            <a:br>
              <a:rPr lang="de-DE" sz="2400" dirty="0"/>
            </a:br>
            <a:r>
              <a:rPr lang="de-DE" sz="2400" dirty="0"/>
              <a:t>excitations are created</a:t>
            </a:r>
            <a:br>
              <a:rPr lang="de-DE" sz="2400" dirty="0"/>
            </a:br>
            <a:r>
              <a:rPr lang="de-DE" sz="2400" dirty="0"/>
              <a:t>randomly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5292080" y="908720"/>
            <a:ext cx="16995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/>
              <a:t>Conclusions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482699" y="2780928"/>
            <a:ext cx="2377333" cy="18609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5936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/>
      <p:bldP spid="37" grpId="0"/>
      <p:bldP spid="38" grpId="0"/>
      <p:bldP spid="1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57256"/>
          </a:xfr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de-DE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Higher dimensions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95536" y="1052736"/>
            <a:ext cx="672466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GB" sz="2200" dirty="0"/>
              <a:t>reasoning works equally well also in higher dimensions</a:t>
            </a:r>
          </a:p>
          <a:p>
            <a:pPr marL="342900" indent="-342900">
              <a:buFontTx/>
              <a:buChar char="-"/>
            </a:pPr>
            <a:r>
              <a:rPr lang="en-GB" sz="2200" dirty="0"/>
              <a:t>self-similar evolution is also present here </a:t>
            </a:r>
          </a:p>
        </p:txBody>
      </p:sp>
      <p:sp>
        <p:nvSpPr>
          <p:cNvPr id="7" name="Rectangle 6"/>
          <p:cNvSpPr/>
          <p:nvPr/>
        </p:nvSpPr>
        <p:spPr>
          <a:xfrm>
            <a:off x="307422" y="2924944"/>
            <a:ext cx="2987448" cy="28803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Oval 10"/>
          <p:cNvSpPr/>
          <p:nvPr/>
        </p:nvSpPr>
        <p:spPr>
          <a:xfrm>
            <a:off x="235414" y="2830661"/>
            <a:ext cx="144016" cy="144016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Oval 27"/>
          <p:cNvSpPr/>
          <p:nvPr/>
        </p:nvSpPr>
        <p:spPr>
          <a:xfrm>
            <a:off x="3217476" y="2852936"/>
            <a:ext cx="144016" cy="144016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Oval 28"/>
          <p:cNvSpPr/>
          <p:nvPr/>
        </p:nvSpPr>
        <p:spPr>
          <a:xfrm>
            <a:off x="235414" y="5733256"/>
            <a:ext cx="144016" cy="144016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Oval 31"/>
          <p:cNvSpPr/>
          <p:nvPr/>
        </p:nvSpPr>
        <p:spPr>
          <a:xfrm>
            <a:off x="3217476" y="5721846"/>
            <a:ext cx="144016" cy="144016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Oval 32"/>
          <p:cNvSpPr/>
          <p:nvPr/>
        </p:nvSpPr>
        <p:spPr>
          <a:xfrm>
            <a:off x="1729138" y="4293096"/>
            <a:ext cx="144016" cy="144016"/>
          </a:xfrm>
          <a:prstGeom prst="ellipse">
            <a:avLst/>
          </a:prstGeom>
          <a:solidFill>
            <a:srgbClr val="FF43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7" name="Group 16"/>
          <p:cNvGrpSpPr/>
          <p:nvPr/>
        </p:nvGrpSpPr>
        <p:grpSpPr>
          <a:xfrm>
            <a:off x="235414" y="2852936"/>
            <a:ext cx="3126078" cy="3024336"/>
            <a:chOff x="235414" y="2852936"/>
            <a:chExt cx="3126078" cy="3024336"/>
          </a:xfrm>
        </p:grpSpPr>
        <p:sp>
          <p:nvSpPr>
            <p:cNvPr id="36" name="Oval 35"/>
            <p:cNvSpPr/>
            <p:nvPr/>
          </p:nvSpPr>
          <p:spPr>
            <a:xfrm>
              <a:off x="235414" y="4293096"/>
              <a:ext cx="144016" cy="144016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7" name="Oval 36"/>
            <p:cNvSpPr/>
            <p:nvPr/>
          </p:nvSpPr>
          <p:spPr>
            <a:xfrm>
              <a:off x="1729138" y="2852936"/>
              <a:ext cx="144016" cy="144016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8" name="Oval 37"/>
            <p:cNvSpPr/>
            <p:nvPr/>
          </p:nvSpPr>
          <p:spPr>
            <a:xfrm>
              <a:off x="3217476" y="4293096"/>
              <a:ext cx="144016" cy="144016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9" name="Oval 38"/>
            <p:cNvSpPr/>
            <p:nvPr/>
          </p:nvSpPr>
          <p:spPr>
            <a:xfrm>
              <a:off x="1729138" y="5733256"/>
              <a:ext cx="144016" cy="144016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953594" y="3573016"/>
            <a:ext cx="1666468" cy="1512168"/>
            <a:chOff x="953594" y="3573016"/>
            <a:chExt cx="1666468" cy="1512168"/>
          </a:xfrm>
        </p:grpSpPr>
        <p:sp>
          <p:nvSpPr>
            <p:cNvPr id="40" name="Oval 39"/>
            <p:cNvSpPr/>
            <p:nvPr/>
          </p:nvSpPr>
          <p:spPr>
            <a:xfrm>
              <a:off x="1027502" y="4941168"/>
              <a:ext cx="144016" cy="144016"/>
            </a:xfrm>
            <a:prstGeom prst="ellipse">
              <a:avLst/>
            </a:prstGeom>
            <a:solidFill>
              <a:srgbClr val="18B85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1" name="Oval 40"/>
            <p:cNvSpPr/>
            <p:nvPr/>
          </p:nvSpPr>
          <p:spPr>
            <a:xfrm>
              <a:off x="953594" y="3573016"/>
              <a:ext cx="144016" cy="144016"/>
            </a:xfrm>
            <a:prstGeom prst="ellipse">
              <a:avLst/>
            </a:prstGeom>
            <a:solidFill>
              <a:srgbClr val="18B85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2" name="Oval 41"/>
            <p:cNvSpPr/>
            <p:nvPr/>
          </p:nvSpPr>
          <p:spPr>
            <a:xfrm>
              <a:off x="2467662" y="3598932"/>
              <a:ext cx="144016" cy="144016"/>
            </a:xfrm>
            <a:prstGeom prst="ellipse">
              <a:avLst/>
            </a:prstGeom>
            <a:solidFill>
              <a:srgbClr val="18B85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3" name="Oval 42"/>
            <p:cNvSpPr/>
            <p:nvPr/>
          </p:nvSpPr>
          <p:spPr>
            <a:xfrm>
              <a:off x="2476046" y="4941168"/>
              <a:ext cx="144016" cy="144016"/>
            </a:xfrm>
            <a:prstGeom prst="ellipse">
              <a:avLst/>
            </a:prstGeom>
            <a:solidFill>
              <a:srgbClr val="18B85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16" name="video_2D_alpha6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95936" y="2132856"/>
            <a:ext cx="4765668" cy="37600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  <p:bldLst>
      <p:bldP spid="3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://static.bbci.co.uk/weather/0.5.334/images/summary-map/infographmap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4710" y="1105033"/>
            <a:ext cx="3587810" cy="5636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Rechteck 48"/>
          <p:cNvSpPr/>
          <p:nvPr/>
        </p:nvSpPr>
        <p:spPr>
          <a:xfrm>
            <a:off x="0" y="24"/>
            <a:ext cx="9144000" cy="928670"/>
          </a:xfrm>
          <a:prstGeom prst="rect">
            <a:avLst/>
          </a:prstGeom>
          <a:gradFill>
            <a:gsLst>
              <a:gs pos="0">
                <a:schemeClr val="accent3">
                  <a:lumMod val="50000"/>
                </a:schemeClr>
              </a:gs>
              <a:gs pos="89000">
                <a:schemeClr val="accent3">
                  <a:shade val="93000"/>
                  <a:satMod val="130000"/>
                </a:schemeClr>
              </a:gs>
              <a:gs pos="100000">
                <a:schemeClr val="accent3">
                  <a:shade val="94000"/>
                  <a:satMod val="135000"/>
                </a:schemeClr>
              </a:gs>
            </a:gsLst>
          </a:gra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357158" y="0"/>
            <a:ext cx="8429684" cy="857256"/>
          </a:xfrm>
        </p:spPr>
        <p:txBody>
          <a:bodyPr>
            <a:noAutofit/>
          </a:bodyPr>
          <a:lstStyle/>
          <a:p>
            <a:r>
              <a:rPr lang="de-DE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Nottingham</a:t>
            </a:r>
          </a:p>
        </p:txBody>
      </p:sp>
      <p:sp>
        <p:nvSpPr>
          <p:cNvPr id="27" name="Textfeld 26"/>
          <p:cNvSpPr txBox="1"/>
          <p:nvPr/>
        </p:nvSpPr>
        <p:spPr>
          <a:xfrm>
            <a:off x="107504" y="908720"/>
            <a:ext cx="3081421" cy="60016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u="sng" dirty="0" err="1"/>
              <a:t>Postdocs</a:t>
            </a:r>
            <a:endParaRPr lang="de-DE" sz="2400" b="1" u="sng" dirty="0"/>
          </a:p>
          <a:p>
            <a:r>
              <a:rPr lang="de-DE" sz="2400" dirty="0"/>
              <a:t>Carlos </a:t>
            </a:r>
            <a:r>
              <a:rPr lang="de-DE" sz="2400" dirty="0" err="1"/>
              <a:t>Espigares</a:t>
            </a:r>
            <a:r>
              <a:rPr lang="de-DE" sz="2400" dirty="0"/>
              <a:t> Perez</a:t>
            </a:r>
          </a:p>
          <a:p>
            <a:r>
              <a:rPr lang="de-DE" sz="2400" dirty="0">
                <a:solidFill>
                  <a:srgbClr val="FF0000"/>
                </a:solidFill>
              </a:rPr>
              <a:t>Ricardo Gutierrez</a:t>
            </a:r>
          </a:p>
          <a:p>
            <a:r>
              <a:rPr lang="de-DE" sz="2400" dirty="0">
                <a:solidFill>
                  <a:srgbClr val="FF0000"/>
                </a:solidFill>
              </a:rPr>
              <a:t>Alexander </a:t>
            </a:r>
            <a:r>
              <a:rPr lang="de-DE" sz="2400" dirty="0" err="1">
                <a:solidFill>
                  <a:srgbClr val="FF0000"/>
                </a:solidFill>
              </a:rPr>
              <a:t>Karabanov</a:t>
            </a:r>
            <a:endParaRPr lang="de-DE" sz="2400" dirty="0">
              <a:solidFill>
                <a:srgbClr val="FF0000"/>
              </a:solidFill>
            </a:endParaRPr>
          </a:p>
          <a:p>
            <a:r>
              <a:rPr lang="de-DE" sz="2400" dirty="0" err="1"/>
              <a:t>Zhihao</a:t>
            </a:r>
            <a:r>
              <a:rPr lang="de-DE" sz="2400" dirty="0"/>
              <a:t> </a:t>
            </a:r>
            <a:r>
              <a:rPr lang="de-DE" sz="2400" dirty="0" err="1"/>
              <a:t>Lan</a:t>
            </a:r>
            <a:endParaRPr lang="de-DE" sz="2400" dirty="0"/>
          </a:p>
          <a:p>
            <a:r>
              <a:rPr lang="de-DE" sz="2400" dirty="0">
                <a:solidFill>
                  <a:srgbClr val="FF0000"/>
                </a:solidFill>
              </a:rPr>
              <a:t>Emanuele Levi</a:t>
            </a:r>
            <a:br>
              <a:rPr lang="de-DE" sz="2400" dirty="0">
                <a:solidFill>
                  <a:srgbClr val="FF0000"/>
                </a:solidFill>
              </a:rPr>
            </a:br>
            <a:r>
              <a:rPr lang="de-DE" sz="2400" dirty="0">
                <a:solidFill>
                  <a:srgbClr val="FF0000"/>
                </a:solidFill>
              </a:rPr>
              <a:t>Matteo Marcuzzi</a:t>
            </a:r>
          </a:p>
          <a:p>
            <a:r>
              <a:rPr lang="de-DE" sz="2400" dirty="0"/>
              <a:t>Jiri </a:t>
            </a:r>
            <a:r>
              <a:rPr lang="de-DE" sz="2400" dirty="0" err="1"/>
              <a:t>Minar</a:t>
            </a:r>
            <a:br>
              <a:rPr lang="de-DE" sz="2400" dirty="0"/>
            </a:br>
            <a:r>
              <a:rPr lang="de-DE" sz="2400" dirty="0"/>
              <a:t>Pietro </a:t>
            </a:r>
            <a:r>
              <a:rPr lang="de-DE" sz="2400" dirty="0" err="1"/>
              <a:t>Rotondo</a:t>
            </a:r>
            <a:endParaRPr lang="de-DE" sz="2400" dirty="0"/>
          </a:p>
          <a:p>
            <a:endParaRPr lang="de-DE" sz="2400" dirty="0"/>
          </a:p>
          <a:p>
            <a:r>
              <a:rPr lang="de-DE" sz="2400" b="1" u="sng" dirty="0"/>
              <a:t>PhD-students</a:t>
            </a:r>
          </a:p>
          <a:p>
            <a:r>
              <a:rPr lang="de-DE" sz="2400" dirty="0">
                <a:solidFill>
                  <a:srgbClr val="FF0000"/>
                </a:solidFill>
              </a:rPr>
              <a:t>Ben Everest</a:t>
            </a:r>
          </a:p>
          <a:p>
            <a:r>
              <a:rPr lang="de-DE" sz="2400" dirty="0"/>
              <a:t>Andreas Kouzelis</a:t>
            </a:r>
          </a:p>
          <a:p>
            <a:r>
              <a:rPr lang="de-DE" sz="2400" dirty="0"/>
              <a:t>Katarzyna Macieszcziak</a:t>
            </a:r>
          </a:p>
          <a:p>
            <a:r>
              <a:rPr lang="de-DE" sz="2400" dirty="0"/>
              <a:t>Dominic Rose</a:t>
            </a:r>
          </a:p>
          <a:p>
            <a:r>
              <a:rPr lang="de-DE" sz="2400" dirty="0">
                <a:solidFill>
                  <a:srgbClr val="FF0000"/>
                </a:solidFill>
              </a:rPr>
              <a:t>Daniel Wisniewski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3059832" y="908720"/>
            <a:ext cx="273630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u="sng" dirty="0" err="1"/>
              <a:t>Local</a:t>
            </a:r>
            <a:r>
              <a:rPr lang="de-DE" sz="2400" b="1" u="sng" dirty="0"/>
              <a:t> </a:t>
            </a:r>
            <a:r>
              <a:rPr lang="de-DE" sz="2400" b="1" u="sng" dirty="0" err="1"/>
              <a:t>collaborators</a:t>
            </a:r>
            <a:endParaRPr lang="de-DE" sz="2400" b="1" u="sng" dirty="0"/>
          </a:p>
          <a:p>
            <a:r>
              <a:rPr lang="de-DE" sz="2400" dirty="0">
                <a:solidFill>
                  <a:srgbClr val="FF0000"/>
                </a:solidFill>
              </a:rPr>
              <a:t>B. Olmos</a:t>
            </a:r>
          </a:p>
          <a:p>
            <a:r>
              <a:rPr lang="de-DE" sz="2400" dirty="0">
                <a:solidFill>
                  <a:srgbClr val="FF0000"/>
                </a:solidFill>
              </a:rPr>
              <a:t>J. P. </a:t>
            </a:r>
            <a:r>
              <a:rPr lang="de-DE" sz="2400" dirty="0" err="1">
                <a:solidFill>
                  <a:srgbClr val="FF0000"/>
                </a:solidFill>
              </a:rPr>
              <a:t>Garrahan</a:t>
            </a:r>
            <a:br>
              <a:rPr lang="de-DE" sz="2400" dirty="0"/>
            </a:br>
            <a:r>
              <a:rPr lang="de-DE" sz="2400" dirty="0"/>
              <a:t>M. </a:t>
            </a:r>
            <a:r>
              <a:rPr lang="de-DE" sz="2400" dirty="0" err="1"/>
              <a:t>Guta</a:t>
            </a:r>
            <a:endParaRPr lang="de-DE" sz="2400" dirty="0"/>
          </a:p>
          <a:p>
            <a:r>
              <a:rPr lang="de-DE" sz="2400" dirty="0"/>
              <a:t>A. Armour</a:t>
            </a:r>
          </a:p>
          <a:p>
            <a:r>
              <a:rPr lang="de-DE" sz="2400" dirty="0">
                <a:solidFill>
                  <a:srgbClr val="FF0000"/>
                </a:solidFill>
              </a:rPr>
              <a:t>W. Li</a:t>
            </a:r>
          </a:p>
          <a:p>
            <a:r>
              <a:rPr lang="de-DE" sz="2400" dirty="0">
                <a:solidFill>
                  <a:srgbClr val="FF0000"/>
                </a:solidFill>
              </a:rPr>
              <a:t>W. Köckenberger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2744361" y="4147632"/>
            <a:ext cx="5500047" cy="937554"/>
            <a:chOff x="2528337" y="4147632"/>
            <a:chExt cx="5500047" cy="937554"/>
          </a:xfrm>
        </p:grpSpPr>
        <p:sp>
          <p:nvSpPr>
            <p:cNvPr id="10" name="Rechteck 9"/>
            <p:cNvSpPr/>
            <p:nvPr/>
          </p:nvSpPr>
          <p:spPr>
            <a:xfrm>
              <a:off x="2528337" y="4147632"/>
              <a:ext cx="2808312" cy="937554"/>
            </a:xfrm>
            <a:prstGeom prst="rect">
              <a:avLst/>
            </a:prstGeom>
            <a:noFill/>
            <a:ln w="57150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cxnSp>
          <p:nvCxnSpPr>
            <p:cNvPr id="12" name="Gerade Verbindung 11"/>
            <p:cNvCxnSpPr/>
            <p:nvPr/>
          </p:nvCxnSpPr>
          <p:spPr>
            <a:xfrm>
              <a:off x="5336648" y="4147632"/>
              <a:ext cx="2691736" cy="865544"/>
            </a:xfrm>
            <a:prstGeom prst="line">
              <a:avLst/>
            </a:prstGeom>
            <a:ln w="508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Gerade Verbindung 12"/>
            <p:cNvCxnSpPr/>
            <p:nvPr/>
          </p:nvCxnSpPr>
          <p:spPr>
            <a:xfrm flipV="1">
              <a:off x="5293256" y="5013176"/>
              <a:ext cx="2735128" cy="72010"/>
            </a:xfrm>
            <a:prstGeom prst="line">
              <a:avLst/>
            </a:prstGeom>
            <a:ln w="508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28" name="Picture 4" descr="http://www.catarinagadelha.com/images/UoN-logo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84319" y="4214765"/>
              <a:ext cx="2696347" cy="7984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4" name="Picture 2" descr="Robin Hood Takes Aim by Andy Plat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5229200"/>
            <a:ext cx="993276" cy="1525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48279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ppziwl\Desktop\exp_data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84784"/>
            <a:ext cx="4231123" cy="5328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07504" y="1053897"/>
            <a:ext cx="213327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200" b="1" dirty="0"/>
              <a:t>Pisa experiment </a:t>
            </a:r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57256"/>
          </a:xfr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de-DE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Experimental signatures?</a:t>
            </a:r>
            <a:endParaRPr lang="de-DE" sz="3200" u="sng" dirty="0">
              <a:solidFill>
                <a:schemeClr val="accent5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915816" y="1772816"/>
            <a:ext cx="10327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resonant</a:t>
            </a:r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1680" y="2013683"/>
            <a:ext cx="3338792" cy="4111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TextBox 34"/>
          <p:cNvSpPr txBox="1"/>
          <p:nvPr/>
        </p:nvSpPr>
        <p:spPr>
          <a:xfrm>
            <a:off x="6933082" y="6125234"/>
            <a:ext cx="6639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/>
              <a:t>time</a:t>
            </a:r>
          </a:p>
        </p:txBody>
      </p:sp>
      <p:sp>
        <p:nvSpPr>
          <p:cNvPr id="37" name="TextBox 36"/>
          <p:cNvSpPr txBox="1"/>
          <p:nvPr/>
        </p:nvSpPr>
        <p:spPr>
          <a:xfrm rot="16200000">
            <a:off x="3933755" y="3883160"/>
            <a:ext cx="25406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/>
              <a:t>Number of excitations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309065" y="4797152"/>
            <a:ext cx="21578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</a:rPr>
              <a:t>red:</a:t>
            </a:r>
            <a:r>
              <a:rPr lang="en-GB" sz="2400" dirty="0"/>
              <a:t> </a:t>
            </a:r>
            <a:r>
              <a:rPr lang="en-GB" sz="2400" dirty="0" err="1"/>
              <a:t>numerics</a:t>
            </a:r>
            <a:br>
              <a:rPr lang="en-GB" sz="2400" dirty="0"/>
            </a:br>
            <a:r>
              <a:rPr lang="en-GB" sz="2400" b="1" dirty="0"/>
              <a:t>black:</a:t>
            </a:r>
            <a:r>
              <a:rPr lang="en-GB" sz="2400" dirty="0"/>
              <a:t> t</a:t>
            </a:r>
            <a:r>
              <a:rPr lang="en-GB" sz="2400" baseline="30000" dirty="0"/>
              <a:t>1/5</a:t>
            </a:r>
            <a:r>
              <a:rPr lang="en-GB" sz="2400" dirty="0"/>
              <a:t> curve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5481680" y="1196752"/>
            <a:ext cx="319138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200" b="1" dirty="0"/>
              <a:t>3D Data</a:t>
            </a:r>
          </a:p>
          <a:p>
            <a:r>
              <a:rPr lang="en-GB" sz="2200" dirty="0"/>
              <a:t> - expected exponent: 1/5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683568" y="1911538"/>
            <a:ext cx="3672408" cy="4253766"/>
            <a:chOff x="683568" y="1911538"/>
            <a:chExt cx="3672408" cy="4253766"/>
          </a:xfrm>
        </p:grpSpPr>
        <p:sp>
          <p:nvSpPr>
            <p:cNvPr id="2" name="Rectangle 1"/>
            <p:cNvSpPr/>
            <p:nvPr/>
          </p:nvSpPr>
          <p:spPr>
            <a:xfrm rot="18440410">
              <a:off x="446353" y="2829129"/>
              <a:ext cx="2304256" cy="469073"/>
            </a:xfrm>
            <a:prstGeom prst="rect">
              <a:avLst/>
            </a:prstGeom>
            <a:solidFill>
              <a:srgbClr val="FF0000">
                <a:alpha val="1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2051720" y="1988840"/>
              <a:ext cx="2304256" cy="476330"/>
            </a:xfrm>
            <a:prstGeom prst="rect">
              <a:avLst/>
            </a:prstGeom>
            <a:solidFill>
              <a:srgbClr val="FF0000">
                <a:alpha val="1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ectangle 15"/>
            <p:cNvSpPr/>
            <p:nvPr/>
          </p:nvSpPr>
          <p:spPr>
            <a:xfrm rot="16200000">
              <a:off x="-216532" y="4761148"/>
              <a:ext cx="2304256" cy="504056"/>
            </a:xfrm>
            <a:prstGeom prst="rect">
              <a:avLst/>
            </a:prstGeom>
            <a:solidFill>
              <a:srgbClr val="FF0000">
                <a:alpha val="1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6" name="Rectangle 5"/>
          <p:cNvSpPr/>
          <p:nvPr/>
        </p:nvSpPr>
        <p:spPr>
          <a:xfrm>
            <a:off x="2771800" y="3880701"/>
            <a:ext cx="1638835" cy="14925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1347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/>
      <p:bldP spid="35" grpId="0"/>
      <p:bldP spid="37" grpId="0"/>
      <p:bldP spid="21" grpId="0"/>
      <p:bldP spid="3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Titel 3"/>
          <p:cNvSpPr>
            <a:spLocks noGrp="1"/>
          </p:cNvSpPr>
          <p:nvPr>
            <p:ph type="title"/>
          </p:nvPr>
        </p:nvSpPr>
        <p:spPr>
          <a:xfrm>
            <a:off x="0" y="1988840"/>
            <a:ext cx="9144000" cy="2232248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de-DE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Off-resonant excitation dynamics</a:t>
            </a:r>
            <a:br>
              <a:rPr lang="de-DE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de-DE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 a non-equilibrium</a:t>
            </a:r>
            <a:br>
              <a:rPr lang="de-DE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de-DE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phase transition</a:t>
            </a:r>
          </a:p>
        </p:txBody>
      </p:sp>
    </p:spTree>
    <p:extLst>
      <p:ext uri="{BB962C8B-B14F-4D97-AF65-F5344CB8AC3E}">
        <p14:creationId xmlns:p14="http://schemas.microsoft.com/office/powerpoint/2010/main" val="33008197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35"/>
          <p:cNvSpPr txBox="1"/>
          <p:nvPr/>
        </p:nvSpPr>
        <p:spPr>
          <a:xfrm>
            <a:off x="179512" y="929185"/>
            <a:ext cx="27078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+mj-lt"/>
                <a:cs typeface="Times New Roman" panose="02020603050405020304" pitchFamily="18" charset="0"/>
              </a:rPr>
              <a:t>The contact process</a:t>
            </a:r>
          </a:p>
        </p:txBody>
      </p:sp>
      <p:sp>
        <p:nvSpPr>
          <p:cNvPr id="90" name="Rounded Rectangle 89"/>
          <p:cNvSpPr/>
          <p:nvPr/>
        </p:nvSpPr>
        <p:spPr>
          <a:xfrm>
            <a:off x="6056254" y="1615791"/>
            <a:ext cx="938725" cy="969578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91" name="Straight Connector 90"/>
          <p:cNvCxnSpPr/>
          <p:nvPr/>
        </p:nvCxnSpPr>
        <p:spPr>
          <a:xfrm>
            <a:off x="6081975" y="1789881"/>
            <a:ext cx="840996" cy="0"/>
          </a:xfrm>
          <a:prstGeom prst="line">
            <a:avLst/>
          </a:prstGeom>
          <a:ln w="63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/>
          <p:cNvCxnSpPr/>
          <p:nvPr/>
        </p:nvCxnSpPr>
        <p:spPr>
          <a:xfrm>
            <a:off x="6081974" y="2069973"/>
            <a:ext cx="840997" cy="0"/>
          </a:xfrm>
          <a:prstGeom prst="line">
            <a:avLst/>
          </a:prstGeom>
          <a:ln w="63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/>
          <p:cNvCxnSpPr/>
          <p:nvPr/>
        </p:nvCxnSpPr>
        <p:spPr>
          <a:xfrm>
            <a:off x="6081975" y="2350065"/>
            <a:ext cx="840996" cy="0"/>
          </a:xfrm>
          <a:prstGeom prst="line">
            <a:avLst/>
          </a:prstGeom>
          <a:ln w="63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93"/>
          <p:cNvCxnSpPr/>
          <p:nvPr/>
        </p:nvCxnSpPr>
        <p:spPr>
          <a:xfrm>
            <a:off x="6248343" y="1766011"/>
            <a:ext cx="0" cy="713877"/>
          </a:xfrm>
          <a:prstGeom prst="line">
            <a:avLst/>
          </a:prstGeom>
          <a:ln w="63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/>
          <p:cNvCxnSpPr/>
          <p:nvPr/>
        </p:nvCxnSpPr>
        <p:spPr>
          <a:xfrm>
            <a:off x="6528554" y="1766011"/>
            <a:ext cx="0" cy="713877"/>
          </a:xfrm>
          <a:prstGeom prst="line">
            <a:avLst/>
          </a:prstGeom>
          <a:ln w="63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/>
          <p:cNvCxnSpPr/>
          <p:nvPr/>
        </p:nvCxnSpPr>
        <p:spPr>
          <a:xfrm>
            <a:off x="6810669" y="1766011"/>
            <a:ext cx="0" cy="713877"/>
          </a:xfrm>
          <a:prstGeom prst="line">
            <a:avLst/>
          </a:prstGeom>
          <a:ln w="63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Oval 96"/>
          <p:cNvSpPr/>
          <p:nvPr/>
        </p:nvSpPr>
        <p:spPr>
          <a:xfrm>
            <a:off x="6468679" y="2015973"/>
            <a:ext cx="108000" cy="108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8" name="Oval 97"/>
          <p:cNvSpPr/>
          <p:nvPr/>
        </p:nvSpPr>
        <p:spPr>
          <a:xfrm>
            <a:off x="6194344" y="2015973"/>
            <a:ext cx="108000" cy="108000"/>
          </a:xfrm>
          <a:prstGeom prst="ellipse">
            <a:avLst/>
          </a:prstGeom>
          <a:noFill/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9" name="Oval 98"/>
          <p:cNvSpPr/>
          <p:nvPr/>
        </p:nvSpPr>
        <p:spPr>
          <a:xfrm>
            <a:off x="6194343" y="1735881"/>
            <a:ext cx="108000" cy="108000"/>
          </a:xfrm>
          <a:prstGeom prst="ellipse">
            <a:avLst/>
          </a:prstGeom>
          <a:noFill/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0" name="Oval 99"/>
          <p:cNvSpPr/>
          <p:nvPr/>
        </p:nvSpPr>
        <p:spPr>
          <a:xfrm>
            <a:off x="6756670" y="1730015"/>
            <a:ext cx="108000" cy="108000"/>
          </a:xfrm>
          <a:prstGeom prst="ellipse">
            <a:avLst/>
          </a:prstGeom>
          <a:noFill/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1" name="Oval 100"/>
          <p:cNvSpPr/>
          <p:nvPr/>
        </p:nvSpPr>
        <p:spPr>
          <a:xfrm>
            <a:off x="6756670" y="2015973"/>
            <a:ext cx="108000" cy="108000"/>
          </a:xfrm>
          <a:prstGeom prst="ellipse">
            <a:avLst/>
          </a:prstGeom>
          <a:noFill/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2" name="Oval 101"/>
          <p:cNvSpPr/>
          <p:nvPr/>
        </p:nvSpPr>
        <p:spPr>
          <a:xfrm>
            <a:off x="6194343" y="2296065"/>
            <a:ext cx="108000" cy="108000"/>
          </a:xfrm>
          <a:prstGeom prst="ellipse">
            <a:avLst/>
          </a:prstGeom>
          <a:noFill/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3" name="Oval 102"/>
          <p:cNvSpPr/>
          <p:nvPr/>
        </p:nvSpPr>
        <p:spPr>
          <a:xfrm>
            <a:off x="6474555" y="2296065"/>
            <a:ext cx="108000" cy="108000"/>
          </a:xfrm>
          <a:prstGeom prst="ellipse">
            <a:avLst/>
          </a:prstGeom>
          <a:noFill/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4" name="Oval 103"/>
          <p:cNvSpPr/>
          <p:nvPr/>
        </p:nvSpPr>
        <p:spPr>
          <a:xfrm>
            <a:off x="6756669" y="2296065"/>
            <a:ext cx="108000" cy="108000"/>
          </a:xfrm>
          <a:prstGeom prst="ellipse">
            <a:avLst/>
          </a:prstGeom>
          <a:noFill/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5" name="Oval 104"/>
          <p:cNvSpPr/>
          <p:nvPr/>
        </p:nvSpPr>
        <p:spPr>
          <a:xfrm>
            <a:off x="6474555" y="1730015"/>
            <a:ext cx="108000" cy="108000"/>
          </a:xfrm>
          <a:prstGeom prst="ellipse">
            <a:avLst/>
          </a:prstGeom>
          <a:noFill/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6" name="Rounded Rectangle 155"/>
          <p:cNvSpPr/>
          <p:nvPr/>
        </p:nvSpPr>
        <p:spPr>
          <a:xfrm>
            <a:off x="764279" y="1430846"/>
            <a:ext cx="1826010" cy="1218422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57" name="Straight Connector 156"/>
          <p:cNvCxnSpPr/>
          <p:nvPr/>
        </p:nvCxnSpPr>
        <p:spPr>
          <a:xfrm>
            <a:off x="914577" y="1604935"/>
            <a:ext cx="1603703" cy="0"/>
          </a:xfrm>
          <a:prstGeom prst="line">
            <a:avLst/>
          </a:prstGeom>
          <a:ln w="63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Straight Connector 157"/>
          <p:cNvCxnSpPr/>
          <p:nvPr/>
        </p:nvCxnSpPr>
        <p:spPr>
          <a:xfrm>
            <a:off x="914577" y="1885027"/>
            <a:ext cx="1603703" cy="0"/>
          </a:xfrm>
          <a:prstGeom prst="line">
            <a:avLst/>
          </a:prstGeom>
          <a:ln w="63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9" name="Straight Connector 158"/>
          <p:cNvCxnSpPr/>
          <p:nvPr/>
        </p:nvCxnSpPr>
        <p:spPr>
          <a:xfrm>
            <a:off x="914577" y="2165119"/>
            <a:ext cx="1603703" cy="0"/>
          </a:xfrm>
          <a:prstGeom prst="line">
            <a:avLst/>
          </a:prstGeom>
          <a:ln w="63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0" name="Straight Connector 159"/>
          <p:cNvCxnSpPr/>
          <p:nvPr/>
        </p:nvCxnSpPr>
        <p:spPr>
          <a:xfrm>
            <a:off x="914577" y="2445210"/>
            <a:ext cx="1603702" cy="0"/>
          </a:xfrm>
          <a:prstGeom prst="line">
            <a:avLst/>
          </a:prstGeom>
          <a:ln w="63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1" name="Straight Connector 160"/>
          <p:cNvCxnSpPr/>
          <p:nvPr/>
        </p:nvCxnSpPr>
        <p:spPr>
          <a:xfrm>
            <a:off x="996959" y="1581065"/>
            <a:ext cx="1" cy="899906"/>
          </a:xfrm>
          <a:prstGeom prst="line">
            <a:avLst/>
          </a:prstGeom>
          <a:ln w="63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2" name="Straight Connector 161"/>
          <p:cNvCxnSpPr/>
          <p:nvPr/>
        </p:nvCxnSpPr>
        <p:spPr>
          <a:xfrm>
            <a:off x="1275366" y="1581065"/>
            <a:ext cx="1" cy="899906"/>
          </a:xfrm>
          <a:prstGeom prst="line">
            <a:avLst/>
          </a:prstGeom>
          <a:ln w="63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3" name="Straight Connector 162"/>
          <p:cNvCxnSpPr/>
          <p:nvPr/>
        </p:nvCxnSpPr>
        <p:spPr>
          <a:xfrm>
            <a:off x="1560411" y="1581065"/>
            <a:ext cx="1" cy="899906"/>
          </a:xfrm>
          <a:prstGeom prst="line">
            <a:avLst/>
          </a:prstGeom>
          <a:ln w="63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4" name="Straight Connector 163"/>
          <p:cNvCxnSpPr/>
          <p:nvPr/>
        </p:nvCxnSpPr>
        <p:spPr>
          <a:xfrm>
            <a:off x="1843652" y="1581065"/>
            <a:ext cx="1" cy="899906"/>
          </a:xfrm>
          <a:prstGeom prst="line">
            <a:avLst/>
          </a:prstGeom>
          <a:ln w="63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5" name="Straight Connector 164"/>
          <p:cNvCxnSpPr/>
          <p:nvPr/>
        </p:nvCxnSpPr>
        <p:spPr>
          <a:xfrm>
            <a:off x="2123863" y="1581065"/>
            <a:ext cx="1" cy="899906"/>
          </a:xfrm>
          <a:prstGeom prst="line">
            <a:avLst/>
          </a:prstGeom>
          <a:ln w="63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6" name="Straight Connector 165"/>
          <p:cNvCxnSpPr/>
          <p:nvPr/>
        </p:nvCxnSpPr>
        <p:spPr>
          <a:xfrm>
            <a:off x="2405978" y="1581065"/>
            <a:ext cx="1" cy="899906"/>
          </a:xfrm>
          <a:prstGeom prst="line">
            <a:avLst/>
          </a:prstGeom>
          <a:ln w="63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7" name="Oval 166"/>
          <p:cNvSpPr/>
          <p:nvPr/>
        </p:nvSpPr>
        <p:spPr>
          <a:xfrm>
            <a:off x="952113" y="1561792"/>
            <a:ext cx="108000" cy="108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8" name="Oval 167"/>
          <p:cNvSpPr/>
          <p:nvPr/>
        </p:nvSpPr>
        <p:spPr>
          <a:xfrm>
            <a:off x="1222137" y="1561792"/>
            <a:ext cx="108000" cy="108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9" name="Oval 168"/>
          <p:cNvSpPr/>
          <p:nvPr/>
        </p:nvSpPr>
        <p:spPr>
          <a:xfrm>
            <a:off x="1506411" y="1827852"/>
            <a:ext cx="108000" cy="108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0" name="Oval 169"/>
          <p:cNvSpPr/>
          <p:nvPr/>
        </p:nvSpPr>
        <p:spPr>
          <a:xfrm>
            <a:off x="1222137" y="2111119"/>
            <a:ext cx="108000" cy="108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1" name="Oval 170"/>
          <p:cNvSpPr/>
          <p:nvPr/>
        </p:nvSpPr>
        <p:spPr>
          <a:xfrm>
            <a:off x="1506411" y="2111119"/>
            <a:ext cx="108000" cy="108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2" name="Oval 171"/>
          <p:cNvSpPr/>
          <p:nvPr/>
        </p:nvSpPr>
        <p:spPr>
          <a:xfrm>
            <a:off x="2069864" y="1550935"/>
            <a:ext cx="108000" cy="108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3" name="Oval 172"/>
          <p:cNvSpPr/>
          <p:nvPr/>
        </p:nvSpPr>
        <p:spPr>
          <a:xfrm>
            <a:off x="2063988" y="1831027"/>
            <a:ext cx="108000" cy="108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4" name="Oval 173"/>
          <p:cNvSpPr/>
          <p:nvPr/>
        </p:nvSpPr>
        <p:spPr>
          <a:xfrm>
            <a:off x="1789652" y="2391210"/>
            <a:ext cx="108000" cy="108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5" name="Oval 174"/>
          <p:cNvSpPr/>
          <p:nvPr/>
        </p:nvSpPr>
        <p:spPr>
          <a:xfrm>
            <a:off x="1508156" y="2397190"/>
            <a:ext cx="108000" cy="108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6" name="Oval 175"/>
          <p:cNvSpPr/>
          <p:nvPr/>
        </p:nvSpPr>
        <p:spPr>
          <a:xfrm>
            <a:off x="1222137" y="2397190"/>
            <a:ext cx="108000" cy="108000"/>
          </a:xfrm>
          <a:prstGeom prst="ellipse">
            <a:avLst/>
          </a:prstGeom>
          <a:noFill/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7" name="Oval 176"/>
          <p:cNvSpPr/>
          <p:nvPr/>
        </p:nvSpPr>
        <p:spPr>
          <a:xfrm>
            <a:off x="942959" y="2397190"/>
            <a:ext cx="108000" cy="108000"/>
          </a:xfrm>
          <a:prstGeom prst="ellipse">
            <a:avLst/>
          </a:prstGeom>
          <a:noFill/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8" name="Oval 177"/>
          <p:cNvSpPr/>
          <p:nvPr/>
        </p:nvSpPr>
        <p:spPr>
          <a:xfrm>
            <a:off x="942959" y="2111119"/>
            <a:ext cx="108000" cy="108000"/>
          </a:xfrm>
          <a:prstGeom prst="ellipse">
            <a:avLst/>
          </a:prstGeom>
          <a:noFill/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9" name="Oval 178"/>
          <p:cNvSpPr/>
          <p:nvPr/>
        </p:nvSpPr>
        <p:spPr>
          <a:xfrm>
            <a:off x="942959" y="1827852"/>
            <a:ext cx="108000" cy="108000"/>
          </a:xfrm>
          <a:prstGeom prst="ellipse">
            <a:avLst/>
          </a:prstGeom>
          <a:noFill/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0" name="Oval 179"/>
          <p:cNvSpPr/>
          <p:nvPr/>
        </p:nvSpPr>
        <p:spPr>
          <a:xfrm>
            <a:off x="1221366" y="1831027"/>
            <a:ext cx="108000" cy="108000"/>
          </a:xfrm>
          <a:prstGeom prst="ellipse">
            <a:avLst/>
          </a:prstGeom>
          <a:noFill/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1" name="Oval 180"/>
          <p:cNvSpPr/>
          <p:nvPr/>
        </p:nvSpPr>
        <p:spPr>
          <a:xfrm>
            <a:off x="1789653" y="1831027"/>
            <a:ext cx="108000" cy="108000"/>
          </a:xfrm>
          <a:prstGeom prst="ellipse">
            <a:avLst/>
          </a:prstGeom>
          <a:noFill/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2" name="Oval 181"/>
          <p:cNvSpPr/>
          <p:nvPr/>
        </p:nvSpPr>
        <p:spPr>
          <a:xfrm>
            <a:off x="1506412" y="1550935"/>
            <a:ext cx="108000" cy="108000"/>
          </a:xfrm>
          <a:prstGeom prst="ellipse">
            <a:avLst/>
          </a:prstGeom>
          <a:noFill/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3" name="Oval 182"/>
          <p:cNvSpPr/>
          <p:nvPr/>
        </p:nvSpPr>
        <p:spPr>
          <a:xfrm>
            <a:off x="1789652" y="1550935"/>
            <a:ext cx="108000" cy="108000"/>
          </a:xfrm>
          <a:prstGeom prst="ellipse">
            <a:avLst/>
          </a:prstGeom>
          <a:noFill/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4" name="Oval 183"/>
          <p:cNvSpPr/>
          <p:nvPr/>
        </p:nvSpPr>
        <p:spPr>
          <a:xfrm>
            <a:off x="2351979" y="1545069"/>
            <a:ext cx="108000" cy="108000"/>
          </a:xfrm>
          <a:prstGeom prst="ellipse">
            <a:avLst/>
          </a:prstGeom>
          <a:noFill/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5" name="Oval 184"/>
          <p:cNvSpPr/>
          <p:nvPr/>
        </p:nvSpPr>
        <p:spPr>
          <a:xfrm>
            <a:off x="2351979" y="1831027"/>
            <a:ext cx="108000" cy="108000"/>
          </a:xfrm>
          <a:prstGeom prst="ellipse">
            <a:avLst/>
          </a:prstGeom>
          <a:noFill/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6" name="Oval 185"/>
          <p:cNvSpPr/>
          <p:nvPr/>
        </p:nvSpPr>
        <p:spPr>
          <a:xfrm>
            <a:off x="1789652" y="2111119"/>
            <a:ext cx="108000" cy="108000"/>
          </a:xfrm>
          <a:prstGeom prst="ellipse">
            <a:avLst/>
          </a:prstGeom>
          <a:noFill/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7" name="Oval 186"/>
          <p:cNvSpPr/>
          <p:nvPr/>
        </p:nvSpPr>
        <p:spPr>
          <a:xfrm>
            <a:off x="2069864" y="2111119"/>
            <a:ext cx="108000" cy="108000"/>
          </a:xfrm>
          <a:prstGeom prst="ellipse">
            <a:avLst/>
          </a:prstGeom>
          <a:noFill/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8" name="Oval 187"/>
          <p:cNvSpPr/>
          <p:nvPr/>
        </p:nvSpPr>
        <p:spPr>
          <a:xfrm>
            <a:off x="2351978" y="2111119"/>
            <a:ext cx="108000" cy="108000"/>
          </a:xfrm>
          <a:prstGeom prst="ellipse">
            <a:avLst/>
          </a:prstGeom>
          <a:noFill/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9" name="Oval 188"/>
          <p:cNvSpPr/>
          <p:nvPr/>
        </p:nvSpPr>
        <p:spPr>
          <a:xfrm>
            <a:off x="2069864" y="2390960"/>
            <a:ext cx="108000" cy="108000"/>
          </a:xfrm>
          <a:prstGeom prst="ellipse">
            <a:avLst/>
          </a:prstGeom>
          <a:noFill/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0" name="Oval 189"/>
          <p:cNvSpPr/>
          <p:nvPr/>
        </p:nvSpPr>
        <p:spPr>
          <a:xfrm>
            <a:off x="2351978" y="2390960"/>
            <a:ext cx="108000" cy="108000"/>
          </a:xfrm>
          <a:prstGeom prst="ellipse">
            <a:avLst/>
          </a:prstGeom>
          <a:noFill/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1" name="CasellaDiTesto 35"/>
          <p:cNvSpPr txBox="1"/>
          <p:nvPr/>
        </p:nvSpPr>
        <p:spPr>
          <a:xfrm>
            <a:off x="5136913" y="1084674"/>
            <a:ext cx="27915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+mj-lt"/>
                <a:cs typeface="Times New Roman" panose="02020603050405020304" pitchFamily="18" charset="0"/>
              </a:rPr>
              <a:t>Local dynamical rules:</a:t>
            </a:r>
          </a:p>
        </p:txBody>
      </p:sp>
      <p:sp>
        <p:nvSpPr>
          <p:cNvPr id="194" name="CasellaDiTesto 35"/>
          <p:cNvSpPr txBox="1"/>
          <p:nvPr/>
        </p:nvSpPr>
        <p:spPr>
          <a:xfrm>
            <a:off x="251520" y="2801393"/>
            <a:ext cx="21575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u="sng" dirty="0">
                <a:latin typeface="+mj-lt"/>
                <a:cs typeface="Times New Roman" panose="02020603050405020304" pitchFamily="18" charset="0"/>
              </a:rPr>
              <a:t>single-component </a:t>
            </a:r>
            <a:br>
              <a:rPr lang="en-US" sz="2000" b="1" u="sng" dirty="0">
                <a:latin typeface="+mj-lt"/>
                <a:cs typeface="Times New Roman" panose="02020603050405020304" pitchFamily="18" charset="0"/>
              </a:rPr>
            </a:br>
            <a:r>
              <a:rPr lang="en-US" sz="2000" b="1" u="sng" dirty="0">
                <a:latin typeface="+mj-lt"/>
                <a:cs typeface="Times New Roman" panose="02020603050405020304" pitchFamily="18" charset="0"/>
              </a:rPr>
              <a:t>order parameter:</a:t>
            </a:r>
          </a:p>
        </p:txBody>
      </p:sp>
      <p:sp>
        <p:nvSpPr>
          <p:cNvPr id="195" name="CasellaDiTesto 35"/>
          <p:cNvSpPr txBox="1"/>
          <p:nvPr/>
        </p:nvSpPr>
        <p:spPr>
          <a:xfrm>
            <a:off x="251520" y="3460938"/>
            <a:ext cx="24801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+mj-lt"/>
                <a:cs typeface="Times New Roman" panose="02020603050405020304" pitchFamily="18" charset="0"/>
              </a:rPr>
              <a:t>density of active sites</a:t>
            </a:r>
          </a:p>
        </p:txBody>
      </p:sp>
      <p:sp>
        <p:nvSpPr>
          <p:cNvPr id="200" name="Rounded Rectangle 199"/>
          <p:cNvSpPr/>
          <p:nvPr/>
        </p:nvSpPr>
        <p:spPr>
          <a:xfrm>
            <a:off x="4803777" y="3224008"/>
            <a:ext cx="938725" cy="969578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01" name="Straight Connector 200"/>
          <p:cNvCxnSpPr/>
          <p:nvPr/>
        </p:nvCxnSpPr>
        <p:spPr>
          <a:xfrm>
            <a:off x="4829498" y="3398098"/>
            <a:ext cx="840996" cy="0"/>
          </a:xfrm>
          <a:prstGeom prst="line">
            <a:avLst/>
          </a:prstGeom>
          <a:ln w="63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2" name="Straight Connector 201"/>
          <p:cNvCxnSpPr/>
          <p:nvPr/>
        </p:nvCxnSpPr>
        <p:spPr>
          <a:xfrm>
            <a:off x="4829497" y="3678190"/>
            <a:ext cx="840997" cy="0"/>
          </a:xfrm>
          <a:prstGeom prst="line">
            <a:avLst/>
          </a:prstGeom>
          <a:ln w="63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3" name="Straight Connector 202"/>
          <p:cNvCxnSpPr/>
          <p:nvPr/>
        </p:nvCxnSpPr>
        <p:spPr>
          <a:xfrm>
            <a:off x="4829498" y="3958282"/>
            <a:ext cx="840996" cy="0"/>
          </a:xfrm>
          <a:prstGeom prst="line">
            <a:avLst/>
          </a:prstGeom>
          <a:ln w="63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4" name="Straight Connector 203"/>
          <p:cNvCxnSpPr/>
          <p:nvPr/>
        </p:nvCxnSpPr>
        <p:spPr>
          <a:xfrm>
            <a:off x="4995866" y="3374228"/>
            <a:ext cx="0" cy="713877"/>
          </a:xfrm>
          <a:prstGeom prst="line">
            <a:avLst/>
          </a:prstGeom>
          <a:ln w="63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" name="Straight Connector 204"/>
          <p:cNvCxnSpPr/>
          <p:nvPr/>
        </p:nvCxnSpPr>
        <p:spPr>
          <a:xfrm>
            <a:off x="5276077" y="3374228"/>
            <a:ext cx="0" cy="713877"/>
          </a:xfrm>
          <a:prstGeom prst="line">
            <a:avLst/>
          </a:prstGeom>
          <a:ln w="63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6" name="Straight Connector 205"/>
          <p:cNvCxnSpPr/>
          <p:nvPr/>
        </p:nvCxnSpPr>
        <p:spPr>
          <a:xfrm>
            <a:off x="5558192" y="3374228"/>
            <a:ext cx="0" cy="713877"/>
          </a:xfrm>
          <a:prstGeom prst="line">
            <a:avLst/>
          </a:prstGeom>
          <a:ln w="63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8" name="Oval 207"/>
          <p:cNvSpPr/>
          <p:nvPr/>
        </p:nvSpPr>
        <p:spPr>
          <a:xfrm>
            <a:off x="4941867" y="3624190"/>
            <a:ext cx="108000" cy="108000"/>
          </a:xfrm>
          <a:prstGeom prst="ellipse">
            <a:avLst/>
          </a:prstGeom>
          <a:noFill/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9" name="Oval 208"/>
          <p:cNvSpPr/>
          <p:nvPr/>
        </p:nvSpPr>
        <p:spPr>
          <a:xfrm>
            <a:off x="4941866" y="3344098"/>
            <a:ext cx="108000" cy="108000"/>
          </a:xfrm>
          <a:prstGeom prst="ellipse">
            <a:avLst/>
          </a:prstGeom>
          <a:noFill/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0" name="Oval 209"/>
          <p:cNvSpPr/>
          <p:nvPr/>
        </p:nvSpPr>
        <p:spPr>
          <a:xfrm>
            <a:off x="5504193" y="3338232"/>
            <a:ext cx="108000" cy="108000"/>
          </a:xfrm>
          <a:prstGeom prst="ellipse">
            <a:avLst/>
          </a:prstGeom>
          <a:noFill/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1" name="Oval 210"/>
          <p:cNvSpPr/>
          <p:nvPr/>
        </p:nvSpPr>
        <p:spPr>
          <a:xfrm>
            <a:off x="5504193" y="3624190"/>
            <a:ext cx="108000" cy="108000"/>
          </a:xfrm>
          <a:prstGeom prst="ellipse">
            <a:avLst/>
          </a:prstGeom>
          <a:noFill/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2" name="Oval 211"/>
          <p:cNvSpPr/>
          <p:nvPr/>
        </p:nvSpPr>
        <p:spPr>
          <a:xfrm>
            <a:off x="4941866" y="3904282"/>
            <a:ext cx="108000" cy="108000"/>
          </a:xfrm>
          <a:prstGeom prst="ellipse">
            <a:avLst/>
          </a:prstGeom>
          <a:noFill/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3" name="Oval 212"/>
          <p:cNvSpPr/>
          <p:nvPr/>
        </p:nvSpPr>
        <p:spPr>
          <a:xfrm>
            <a:off x="5222078" y="3904282"/>
            <a:ext cx="108000" cy="108000"/>
          </a:xfrm>
          <a:prstGeom prst="ellipse">
            <a:avLst/>
          </a:prstGeom>
          <a:noFill/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4" name="Oval 213"/>
          <p:cNvSpPr/>
          <p:nvPr/>
        </p:nvSpPr>
        <p:spPr>
          <a:xfrm>
            <a:off x="5504192" y="3904282"/>
            <a:ext cx="108000" cy="108000"/>
          </a:xfrm>
          <a:prstGeom prst="ellipse">
            <a:avLst/>
          </a:prstGeom>
          <a:noFill/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5" name="Oval 214"/>
          <p:cNvSpPr/>
          <p:nvPr/>
        </p:nvSpPr>
        <p:spPr>
          <a:xfrm>
            <a:off x="5222078" y="3338232"/>
            <a:ext cx="108000" cy="108000"/>
          </a:xfrm>
          <a:prstGeom prst="ellipse">
            <a:avLst/>
          </a:prstGeom>
          <a:noFill/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6" name="Rounded Rectangle 215"/>
          <p:cNvSpPr/>
          <p:nvPr/>
        </p:nvSpPr>
        <p:spPr>
          <a:xfrm>
            <a:off x="6611223" y="3224008"/>
            <a:ext cx="938725" cy="969578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17" name="Straight Connector 216"/>
          <p:cNvCxnSpPr/>
          <p:nvPr/>
        </p:nvCxnSpPr>
        <p:spPr>
          <a:xfrm>
            <a:off x="6636944" y="3398098"/>
            <a:ext cx="840996" cy="0"/>
          </a:xfrm>
          <a:prstGeom prst="line">
            <a:avLst/>
          </a:prstGeom>
          <a:ln w="63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8" name="Straight Connector 217"/>
          <p:cNvCxnSpPr/>
          <p:nvPr/>
        </p:nvCxnSpPr>
        <p:spPr>
          <a:xfrm>
            <a:off x="6636943" y="3678190"/>
            <a:ext cx="840997" cy="0"/>
          </a:xfrm>
          <a:prstGeom prst="line">
            <a:avLst/>
          </a:prstGeom>
          <a:ln w="63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9" name="Straight Connector 218"/>
          <p:cNvCxnSpPr/>
          <p:nvPr/>
        </p:nvCxnSpPr>
        <p:spPr>
          <a:xfrm>
            <a:off x="6636944" y="3958282"/>
            <a:ext cx="840996" cy="0"/>
          </a:xfrm>
          <a:prstGeom prst="line">
            <a:avLst/>
          </a:prstGeom>
          <a:ln w="63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0" name="Straight Connector 219"/>
          <p:cNvCxnSpPr/>
          <p:nvPr/>
        </p:nvCxnSpPr>
        <p:spPr>
          <a:xfrm>
            <a:off x="6803312" y="3374228"/>
            <a:ext cx="0" cy="713877"/>
          </a:xfrm>
          <a:prstGeom prst="line">
            <a:avLst/>
          </a:prstGeom>
          <a:ln w="63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1" name="Straight Connector 220"/>
          <p:cNvCxnSpPr/>
          <p:nvPr/>
        </p:nvCxnSpPr>
        <p:spPr>
          <a:xfrm>
            <a:off x="7083523" y="3374228"/>
            <a:ext cx="0" cy="713877"/>
          </a:xfrm>
          <a:prstGeom prst="line">
            <a:avLst/>
          </a:prstGeom>
          <a:ln w="63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2" name="Straight Connector 221"/>
          <p:cNvCxnSpPr/>
          <p:nvPr/>
        </p:nvCxnSpPr>
        <p:spPr>
          <a:xfrm>
            <a:off x="7365638" y="3374228"/>
            <a:ext cx="0" cy="713877"/>
          </a:xfrm>
          <a:prstGeom prst="line">
            <a:avLst/>
          </a:prstGeom>
          <a:ln w="63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3" name="Oval 222"/>
          <p:cNvSpPr/>
          <p:nvPr/>
        </p:nvSpPr>
        <p:spPr>
          <a:xfrm>
            <a:off x="7023648" y="3624190"/>
            <a:ext cx="108000" cy="108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4" name="Oval 223"/>
          <p:cNvSpPr/>
          <p:nvPr/>
        </p:nvSpPr>
        <p:spPr>
          <a:xfrm>
            <a:off x="6749313" y="3624190"/>
            <a:ext cx="108000" cy="108000"/>
          </a:xfrm>
          <a:prstGeom prst="ellipse">
            <a:avLst/>
          </a:prstGeom>
          <a:noFill/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5" name="Oval 224"/>
          <p:cNvSpPr/>
          <p:nvPr/>
        </p:nvSpPr>
        <p:spPr>
          <a:xfrm>
            <a:off x="6749312" y="3344098"/>
            <a:ext cx="108000" cy="108000"/>
          </a:xfrm>
          <a:prstGeom prst="ellipse">
            <a:avLst/>
          </a:prstGeom>
          <a:noFill/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6" name="Oval 225"/>
          <p:cNvSpPr/>
          <p:nvPr/>
        </p:nvSpPr>
        <p:spPr>
          <a:xfrm>
            <a:off x="7311639" y="3338232"/>
            <a:ext cx="108000" cy="108000"/>
          </a:xfrm>
          <a:prstGeom prst="ellipse">
            <a:avLst/>
          </a:prstGeom>
          <a:noFill/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8" name="Oval 227"/>
          <p:cNvSpPr/>
          <p:nvPr/>
        </p:nvSpPr>
        <p:spPr>
          <a:xfrm>
            <a:off x="6749312" y="3904282"/>
            <a:ext cx="108000" cy="108000"/>
          </a:xfrm>
          <a:prstGeom prst="ellipse">
            <a:avLst/>
          </a:prstGeom>
          <a:noFill/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9" name="Oval 228"/>
          <p:cNvSpPr/>
          <p:nvPr/>
        </p:nvSpPr>
        <p:spPr>
          <a:xfrm>
            <a:off x="7029524" y="3904282"/>
            <a:ext cx="108000" cy="108000"/>
          </a:xfrm>
          <a:prstGeom prst="ellipse">
            <a:avLst/>
          </a:prstGeom>
          <a:noFill/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0" name="Oval 229"/>
          <p:cNvSpPr/>
          <p:nvPr/>
        </p:nvSpPr>
        <p:spPr>
          <a:xfrm>
            <a:off x="7311638" y="3904282"/>
            <a:ext cx="108000" cy="108000"/>
          </a:xfrm>
          <a:prstGeom prst="ellipse">
            <a:avLst/>
          </a:prstGeom>
          <a:noFill/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1" name="Oval 230"/>
          <p:cNvSpPr/>
          <p:nvPr/>
        </p:nvSpPr>
        <p:spPr>
          <a:xfrm>
            <a:off x="7029524" y="3338232"/>
            <a:ext cx="108000" cy="108000"/>
          </a:xfrm>
          <a:prstGeom prst="ellipse">
            <a:avLst/>
          </a:prstGeom>
          <a:noFill/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2" name="Oval 231"/>
          <p:cNvSpPr/>
          <p:nvPr/>
        </p:nvSpPr>
        <p:spPr>
          <a:xfrm>
            <a:off x="5222078" y="3624190"/>
            <a:ext cx="108000" cy="108000"/>
          </a:xfrm>
          <a:prstGeom prst="ellipse">
            <a:avLst/>
          </a:prstGeom>
          <a:noFill/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3" name="Oval 232"/>
          <p:cNvSpPr/>
          <p:nvPr/>
        </p:nvSpPr>
        <p:spPr>
          <a:xfrm>
            <a:off x="7311638" y="3624190"/>
            <a:ext cx="108000" cy="108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4" name="Rounded Rectangle 233"/>
          <p:cNvSpPr/>
          <p:nvPr/>
        </p:nvSpPr>
        <p:spPr>
          <a:xfrm>
            <a:off x="7790372" y="3224008"/>
            <a:ext cx="938725" cy="969578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35" name="Straight Connector 234"/>
          <p:cNvCxnSpPr/>
          <p:nvPr/>
        </p:nvCxnSpPr>
        <p:spPr>
          <a:xfrm>
            <a:off x="7816093" y="3398098"/>
            <a:ext cx="840996" cy="0"/>
          </a:xfrm>
          <a:prstGeom prst="line">
            <a:avLst/>
          </a:prstGeom>
          <a:ln w="63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6" name="Straight Connector 235"/>
          <p:cNvCxnSpPr/>
          <p:nvPr/>
        </p:nvCxnSpPr>
        <p:spPr>
          <a:xfrm>
            <a:off x="7816092" y="3678190"/>
            <a:ext cx="840997" cy="0"/>
          </a:xfrm>
          <a:prstGeom prst="line">
            <a:avLst/>
          </a:prstGeom>
          <a:ln w="63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7" name="Straight Connector 236"/>
          <p:cNvCxnSpPr/>
          <p:nvPr/>
        </p:nvCxnSpPr>
        <p:spPr>
          <a:xfrm>
            <a:off x="7816093" y="3958282"/>
            <a:ext cx="840996" cy="0"/>
          </a:xfrm>
          <a:prstGeom prst="line">
            <a:avLst/>
          </a:prstGeom>
          <a:ln w="63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8" name="Straight Connector 237"/>
          <p:cNvCxnSpPr/>
          <p:nvPr/>
        </p:nvCxnSpPr>
        <p:spPr>
          <a:xfrm>
            <a:off x="7982461" y="3374228"/>
            <a:ext cx="0" cy="713877"/>
          </a:xfrm>
          <a:prstGeom prst="line">
            <a:avLst/>
          </a:prstGeom>
          <a:ln w="63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9" name="Straight Connector 238"/>
          <p:cNvCxnSpPr/>
          <p:nvPr/>
        </p:nvCxnSpPr>
        <p:spPr>
          <a:xfrm>
            <a:off x="8262672" y="3374228"/>
            <a:ext cx="0" cy="713877"/>
          </a:xfrm>
          <a:prstGeom prst="line">
            <a:avLst/>
          </a:prstGeom>
          <a:ln w="63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0" name="Straight Connector 239"/>
          <p:cNvCxnSpPr/>
          <p:nvPr/>
        </p:nvCxnSpPr>
        <p:spPr>
          <a:xfrm>
            <a:off x="8544787" y="3374228"/>
            <a:ext cx="0" cy="713877"/>
          </a:xfrm>
          <a:prstGeom prst="line">
            <a:avLst/>
          </a:prstGeom>
          <a:ln w="63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1" name="Oval 240"/>
          <p:cNvSpPr/>
          <p:nvPr/>
        </p:nvSpPr>
        <p:spPr>
          <a:xfrm>
            <a:off x="8202797" y="3624190"/>
            <a:ext cx="108000" cy="108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2" name="Oval 241"/>
          <p:cNvSpPr/>
          <p:nvPr/>
        </p:nvSpPr>
        <p:spPr>
          <a:xfrm>
            <a:off x="7928462" y="3624190"/>
            <a:ext cx="108000" cy="108000"/>
          </a:xfrm>
          <a:prstGeom prst="ellipse">
            <a:avLst/>
          </a:prstGeom>
          <a:noFill/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3" name="Oval 242"/>
          <p:cNvSpPr/>
          <p:nvPr/>
        </p:nvSpPr>
        <p:spPr>
          <a:xfrm>
            <a:off x="7928461" y="3344098"/>
            <a:ext cx="108000" cy="108000"/>
          </a:xfrm>
          <a:prstGeom prst="ellipse">
            <a:avLst/>
          </a:prstGeom>
          <a:noFill/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4" name="Oval 243"/>
          <p:cNvSpPr/>
          <p:nvPr/>
        </p:nvSpPr>
        <p:spPr>
          <a:xfrm>
            <a:off x="8490788" y="3338232"/>
            <a:ext cx="108000" cy="108000"/>
          </a:xfrm>
          <a:prstGeom prst="ellipse">
            <a:avLst/>
          </a:prstGeom>
          <a:noFill/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5" name="Oval 244"/>
          <p:cNvSpPr/>
          <p:nvPr/>
        </p:nvSpPr>
        <p:spPr>
          <a:xfrm>
            <a:off x="7928461" y="3904282"/>
            <a:ext cx="108000" cy="108000"/>
          </a:xfrm>
          <a:prstGeom prst="ellipse">
            <a:avLst/>
          </a:prstGeom>
          <a:noFill/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7" name="Oval 246"/>
          <p:cNvSpPr/>
          <p:nvPr/>
        </p:nvSpPr>
        <p:spPr>
          <a:xfrm>
            <a:off x="8490787" y="3904282"/>
            <a:ext cx="108000" cy="108000"/>
          </a:xfrm>
          <a:prstGeom prst="ellipse">
            <a:avLst/>
          </a:prstGeom>
          <a:noFill/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8" name="Oval 247"/>
          <p:cNvSpPr/>
          <p:nvPr/>
        </p:nvSpPr>
        <p:spPr>
          <a:xfrm>
            <a:off x="8208673" y="3338232"/>
            <a:ext cx="108000" cy="108000"/>
          </a:xfrm>
          <a:prstGeom prst="ellipse">
            <a:avLst/>
          </a:prstGeom>
          <a:noFill/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0" name="Oval 249"/>
          <p:cNvSpPr/>
          <p:nvPr/>
        </p:nvSpPr>
        <p:spPr>
          <a:xfrm>
            <a:off x="8490788" y="3625641"/>
            <a:ext cx="108000" cy="108000"/>
          </a:xfrm>
          <a:prstGeom prst="ellipse">
            <a:avLst/>
          </a:prstGeom>
          <a:noFill/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1" name="Oval 250"/>
          <p:cNvSpPr/>
          <p:nvPr/>
        </p:nvSpPr>
        <p:spPr>
          <a:xfrm>
            <a:off x="8202797" y="3910411"/>
            <a:ext cx="108000" cy="108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2" name="Rounded Rectangle 251"/>
          <p:cNvSpPr/>
          <p:nvPr/>
        </p:nvSpPr>
        <p:spPr>
          <a:xfrm>
            <a:off x="6611223" y="4304129"/>
            <a:ext cx="938725" cy="969578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53" name="Straight Connector 252"/>
          <p:cNvCxnSpPr/>
          <p:nvPr/>
        </p:nvCxnSpPr>
        <p:spPr>
          <a:xfrm>
            <a:off x="6636944" y="4478219"/>
            <a:ext cx="840996" cy="0"/>
          </a:xfrm>
          <a:prstGeom prst="line">
            <a:avLst/>
          </a:prstGeom>
          <a:ln w="63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4" name="Straight Connector 253"/>
          <p:cNvCxnSpPr/>
          <p:nvPr/>
        </p:nvCxnSpPr>
        <p:spPr>
          <a:xfrm>
            <a:off x="6636943" y="4758311"/>
            <a:ext cx="840997" cy="0"/>
          </a:xfrm>
          <a:prstGeom prst="line">
            <a:avLst/>
          </a:prstGeom>
          <a:ln w="63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5" name="Straight Connector 254"/>
          <p:cNvCxnSpPr/>
          <p:nvPr/>
        </p:nvCxnSpPr>
        <p:spPr>
          <a:xfrm>
            <a:off x="6636944" y="5038403"/>
            <a:ext cx="840996" cy="0"/>
          </a:xfrm>
          <a:prstGeom prst="line">
            <a:avLst/>
          </a:prstGeom>
          <a:ln w="63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6" name="Straight Connector 255"/>
          <p:cNvCxnSpPr/>
          <p:nvPr/>
        </p:nvCxnSpPr>
        <p:spPr>
          <a:xfrm>
            <a:off x="6803312" y="4454349"/>
            <a:ext cx="0" cy="713877"/>
          </a:xfrm>
          <a:prstGeom prst="line">
            <a:avLst/>
          </a:prstGeom>
          <a:ln w="63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7" name="Straight Connector 256"/>
          <p:cNvCxnSpPr/>
          <p:nvPr/>
        </p:nvCxnSpPr>
        <p:spPr>
          <a:xfrm>
            <a:off x="7083523" y="4454349"/>
            <a:ext cx="0" cy="713877"/>
          </a:xfrm>
          <a:prstGeom prst="line">
            <a:avLst/>
          </a:prstGeom>
          <a:ln w="63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8" name="Straight Connector 257"/>
          <p:cNvCxnSpPr/>
          <p:nvPr/>
        </p:nvCxnSpPr>
        <p:spPr>
          <a:xfrm>
            <a:off x="7365638" y="4454349"/>
            <a:ext cx="0" cy="713877"/>
          </a:xfrm>
          <a:prstGeom prst="line">
            <a:avLst/>
          </a:prstGeom>
          <a:ln w="63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9" name="Oval 258"/>
          <p:cNvSpPr/>
          <p:nvPr/>
        </p:nvSpPr>
        <p:spPr>
          <a:xfrm>
            <a:off x="7023648" y="4704311"/>
            <a:ext cx="108000" cy="108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0" name="Oval 259"/>
          <p:cNvSpPr/>
          <p:nvPr/>
        </p:nvSpPr>
        <p:spPr>
          <a:xfrm>
            <a:off x="6749313" y="4704311"/>
            <a:ext cx="108000" cy="108000"/>
          </a:xfrm>
          <a:prstGeom prst="ellipse">
            <a:avLst/>
          </a:prstGeom>
          <a:noFill/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1" name="Oval 260"/>
          <p:cNvSpPr/>
          <p:nvPr/>
        </p:nvSpPr>
        <p:spPr>
          <a:xfrm>
            <a:off x="6749312" y="4424219"/>
            <a:ext cx="108000" cy="108000"/>
          </a:xfrm>
          <a:prstGeom prst="ellipse">
            <a:avLst/>
          </a:prstGeom>
          <a:noFill/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2" name="Oval 261"/>
          <p:cNvSpPr/>
          <p:nvPr/>
        </p:nvSpPr>
        <p:spPr>
          <a:xfrm>
            <a:off x="7311639" y="4418353"/>
            <a:ext cx="108000" cy="108000"/>
          </a:xfrm>
          <a:prstGeom prst="ellipse">
            <a:avLst/>
          </a:prstGeom>
          <a:noFill/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3" name="Oval 262"/>
          <p:cNvSpPr/>
          <p:nvPr/>
        </p:nvSpPr>
        <p:spPr>
          <a:xfrm>
            <a:off x="6749312" y="4984403"/>
            <a:ext cx="108000" cy="108000"/>
          </a:xfrm>
          <a:prstGeom prst="ellipse">
            <a:avLst/>
          </a:prstGeom>
          <a:noFill/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4" name="Oval 263"/>
          <p:cNvSpPr/>
          <p:nvPr/>
        </p:nvSpPr>
        <p:spPr>
          <a:xfrm>
            <a:off x="7029524" y="4984403"/>
            <a:ext cx="108000" cy="108000"/>
          </a:xfrm>
          <a:prstGeom prst="ellipse">
            <a:avLst/>
          </a:prstGeom>
          <a:noFill/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5" name="Oval 264"/>
          <p:cNvSpPr/>
          <p:nvPr/>
        </p:nvSpPr>
        <p:spPr>
          <a:xfrm>
            <a:off x="7311638" y="4984403"/>
            <a:ext cx="108000" cy="108000"/>
          </a:xfrm>
          <a:prstGeom prst="ellipse">
            <a:avLst/>
          </a:prstGeom>
          <a:noFill/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8" name="Rounded Rectangle 267"/>
          <p:cNvSpPr/>
          <p:nvPr/>
        </p:nvSpPr>
        <p:spPr>
          <a:xfrm>
            <a:off x="7790372" y="4304129"/>
            <a:ext cx="938725" cy="969578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69" name="Straight Connector 268"/>
          <p:cNvCxnSpPr/>
          <p:nvPr/>
        </p:nvCxnSpPr>
        <p:spPr>
          <a:xfrm>
            <a:off x="7816093" y="4478219"/>
            <a:ext cx="840996" cy="0"/>
          </a:xfrm>
          <a:prstGeom prst="line">
            <a:avLst/>
          </a:prstGeom>
          <a:ln w="63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0" name="Straight Connector 269"/>
          <p:cNvCxnSpPr/>
          <p:nvPr/>
        </p:nvCxnSpPr>
        <p:spPr>
          <a:xfrm>
            <a:off x="7816092" y="4758311"/>
            <a:ext cx="840997" cy="0"/>
          </a:xfrm>
          <a:prstGeom prst="line">
            <a:avLst/>
          </a:prstGeom>
          <a:ln w="63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1" name="Straight Connector 270"/>
          <p:cNvCxnSpPr/>
          <p:nvPr/>
        </p:nvCxnSpPr>
        <p:spPr>
          <a:xfrm>
            <a:off x="7816093" y="5038403"/>
            <a:ext cx="840996" cy="0"/>
          </a:xfrm>
          <a:prstGeom prst="line">
            <a:avLst/>
          </a:prstGeom>
          <a:ln w="63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2" name="Straight Connector 271"/>
          <p:cNvCxnSpPr/>
          <p:nvPr/>
        </p:nvCxnSpPr>
        <p:spPr>
          <a:xfrm>
            <a:off x="7982461" y="4454349"/>
            <a:ext cx="0" cy="713877"/>
          </a:xfrm>
          <a:prstGeom prst="line">
            <a:avLst/>
          </a:prstGeom>
          <a:ln w="63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3" name="Straight Connector 272"/>
          <p:cNvCxnSpPr/>
          <p:nvPr/>
        </p:nvCxnSpPr>
        <p:spPr>
          <a:xfrm>
            <a:off x="8262672" y="4454349"/>
            <a:ext cx="0" cy="713877"/>
          </a:xfrm>
          <a:prstGeom prst="line">
            <a:avLst/>
          </a:prstGeom>
          <a:ln w="63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4" name="Straight Connector 273"/>
          <p:cNvCxnSpPr/>
          <p:nvPr/>
        </p:nvCxnSpPr>
        <p:spPr>
          <a:xfrm>
            <a:off x="8544787" y="4454349"/>
            <a:ext cx="0" cy="713877"/>
          </a:xfrm>
          <a:prstGeom prst="line">
            <a:avLst/>
          </a:prstGeom>
          <a:ln w="63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5" name="Oval 274"/>
          <p:cNvSpPr/>
          <p:nvPr/>
        </p:nvSpPr>
        <p:spPr>
          <a:xfrm>
            <a:off x="8202797" y="4704311"/>
            <a:ext cx="108000" cy="108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7" name="Oval 276"/>
          <p:cNvSpPr/>
          <p:nvPr/>
        </p:nvSpPr>
        <p:spPr>
          <a:xfrm>
            <a:off x="7928461" y="4424219"/>
            <a:ext cx="108000" cy="108000"/>
          </a:xfrm>
          <a:prstGeom prst="ellipse">
            <a:avLst/>
          </a:prstGeom>
          <a:noFill/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8" name="Oval 277"/>
          <p:cNvSpPr/>
          <p:nvPr/>
        </p:nvSpPr>
        <p:spPr>
          <a:xfrm>
            <a:off x="8490788" y="4418353"/>
            <a:ext cx="108000" cy="108000"/>
          </a:xfrm>
          <a:prstGeom prst="ellipse">
            <a:avLst/>
          </a:prstGeom>
          <a:noFill/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9" name="Oval 278"/>
          <p:cNvSpPr/>
          <p:nvPr/>
        </p:nvSpPr>
        <p:spPr>
          <a:xfrm>
            <a:off x="7928461" y="4984403"/>
            <a:ext cx="108000" cy="108000"/>
          </a:xfrm>
          <a:prstGeom prst="ellipse">
            <a:avLst/>
          </a:prstGeom>
          <a:noFill/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0" name="Oval 279"/>
          <p:cNvSpPr/>
          <p:nvPr/>
        </p:nvSpPr>
        <p:spPr>
          <a:xfrm>
            <a:off x="8490787" y="4984403"/>
            <a:ext cx="108000" cy="108000"/>
          </a:xfrm>
          <a:prstGeom prst="ellipse">
            <a:avLst/>
          </a:prstGeom>
          <a:noFill/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1" name="Oval 280"/>
          <p:cNvSpPr/>
          <p:nvPr/>
        </p:nvSpPr>
        <p:spPr>
          <a:xfrm>
            <a:off x="8208673" y="4418353"/>
            <a:ext cx="108000" cy="108000"/>
          </a:xfrm>
          <a:prstGeom prst="ellipse">
            <a:avLst/>
          </a:prstGeom>
          <a:noFill/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2" name="Oval 281"/>
          <p:cNvSpPr/>
          <p:nvPr/>
        </p:nvSpPr>
        <p:spPr>
          <a:xfrm>
            <a:off x="8490788" y="4705762"/>
            <a:ext cx="108000" cy="108000"/>
          </a:xfrm>
          <a:prstGeom prst="ellipse">
            <a:avLst/>
          </a:prstGeom>
          <a:noFill/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0" name="Oval 289"/>
          <p:cNvSpPr/>
          <p:nvPr/>
        </p:nvSpPr>
        <p:spPr>
          <a:xfrm>
            <a:off x="7023648" y="4423289"/>
            <a:ext cx="108000" cy="108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1" name="Oval 290"/>
          <p:cNvSpPr/>
          <p:nvPr/>
        </p:nvSpPr>
        <p:spPr>
          <a:xfrm>
            <a:off x="7311639" y="4704311"/>
            <a:ext cx="108000" cy="108000"/>
          </a:xfrm>
          <a:prstGeom prst="ellipse">
            <a:avLst/>
          </a:prstGeom>
          <a:noFill/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2" name="Oval 291"/>
          <p:cNvSpPr/>
          <p:nvPr/>
        </p:nvSpPr>
        <p:spPr>
          <a:xfrm>
            <a:off x="8208673" y="4984403"/>
            <a:ext cx="108000" cy="108000"/>
          </a:xfrm>
          <a:prstGeom prst="ellipse">
            <a:avLst/>
          </a:prstGeom>
          <a:noFill/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3" name="Oval 292"/>
          <p:cNvSpPr/>
          <p:nvPr/>
        </p:nvSpPr>
        <p:spPr>
          <a:xfrm>
            <a:off x="7928462" y="4704311"/>
            <a:ext cx="108000" cy="108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4" name="TextBox 293"/>
              <p:cNvSpPr txBox="1"/>
              <p:nvPr/>
            </p:nvSpPr>
            <p:spPr>
              <a:xfrm>
                <a:off x="4946797" y="2428460"/>
                <a:ext cx="380232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sz="2000" i="1">
                          <a:latin typeface="Cambria Math"/>
                          <a:ea typeface="Cambria Math"/>
                        </a:rPr>
                        <m:t>Γ</m:t>
                      </m:r>
                    </m:oMath>
                  </m:oMathPara>
                </a14:m>
                <a:endParaRPr lang="en-GB" sz="2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94" name="TextBox 29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46797" y="2428460"/>
                <a:ext cx="380232" cy="400110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5" name="TextBox 294"/>
              <p:cNvSpPr txBox="1"/>
              <p:nvPr/>
            </p:nvSpPr>
            <p:spPr>
              <a:xfrm>
                <a:off x="7770719" y="2429454"/>
                <a:ext cx="379784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sz="2000" i="1" smtClean="0">
                          <a:latin typeface="Cambria Math"/>
                          <a:ea typeface="Cambria Math"/>
                        </a:rPr>
                        <m:t>𝜆</m:t>
                      </m:r>
                    </m:oMath>
                  </m:oMathPara>
                </a14:m>
                <a:endParaRPr lang="en-GB" sz="2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95" name="TextBox 29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70719" y="2429454"/>
                <a:ext cx="379784" cy="400110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6" name="CasellaDiTesto 35"/>
          <p:cNvSpPr txBox="1"/>
          <p:nvPr/>
        </p:nvSpPr>
        <p:spPr>
          <a:xfrm>
            <a:off x="4748270" y="4259091"/>
            <a:ext cx="10472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cs typeface="Times New Roman" panose="02020603050405020304" pitchFamily="18" charset="0"/>
              </a:rPr>
              <a:t>DECAY</a:t>
            </a:r>
          </a:p>
        </p:txBody>
      </p:sp>
      <p:sp>
        <p:nvSpPr>
          <p:cNvPr id="297" name="CasellaDiTesto 35"/>
          <p:cNvSpPr txBox="1"/>
          <p:nvPr/>
        </p:nvSpPr>
        <p:spPr>
          <a:xfrm>
            <a:off x="6857312" y="5384249"/>
            <a:ext cx="16334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+mj-lt"/>
                <a:cs typeface="Times New Roman" panose="02020603050405020304" pitchFamily="18" charset="0"/>
              </a:rPr>
              <a:t>BRANCHING</a:t>
            </a:r>
          </a:p>
        </p:txBody>
      </p:sp>
      <p:sp>
        <p:nvSpPr>
          <p:cNvPr id="300" name="Bent Arrow 299"/>
          <p:cNvSpPr/>
          <p:nvPr/>
        </p:nvSpPr>
        <p:spPr>
          <a:xfrm rot="5400000">
            <a:off x="7014132" y="2254383"/>
            <a:ext cx="932371" cy="671551"/>
          </a:xfrm>
          <a:prstGeom prst="bentArrow">
            <a:avLst>
              <a:gd name="adj1" fmla="val 12740"/>
              <a:gd name="adj2" fmla="val 14784"/>
              <a:gd name="adj3" fmla="val 16827"/>
              <a:gd name="adj4" fmla="val 4375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301" name="Bent Arrow 300"/>
          <p:cNvSpPr/>
          <p:nvPr/>
        </p:nvSpPr>
        <p:spPr>
          <a:xfrm rot="5400000" flipV="1">
            <a:off x="5092008" y="2271313"/>
            <a:ext cx="932371" cy="652848"/>
          </a:xfrm>
          <a:prstGeom prst="bentArrow">
            <a:avLst>
              <a:gd name="adj1" fmla="val 12740"/>
              <a:gd name="adj2" fmla="val 14784"/>
              <a:gd name="adj3" fmla="val 16827"/>
              <a:gd name="adj4" fmla="val 4375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47" name="Titel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57256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de-DE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non-equilibrium phase transition</a:t>
            </a:r>
          </a:p>
        </p:txBody>
      </p:sp>
      <p:sp>
        <p:nvSpPr>
          <p:cNvPr id="148" name="Rounded Rectangle 147"/>
          <p:cNvSpPr/>
          <p:nvPr/>
        </p:nvSpPr>
        <p:spPr>
          <a:xfrm>
            <a:off x="2739546" y="1960458"/>
            <a:ext cx="2125727" cy="1108502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9" name="CasellaDiTesto 35"/>
          <p:cNvSpPr txBox="1"/>
          <p:nvPr/>
        </p:nvSpPr>
        <p:spPr>
          <a:xfrm>
            <a:off x="2774058" y="2012722"/>
            <a:ext cx="22299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Unique absorbing state </a:t>
            </a:r>
            <a:br>
              <a:rPr lang="en-US" sz="2000" b="1" dirty="0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</a:b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(no active sites)</a:t>
            </a:r>
          </a:p>
        </p:txBody>
      </p:sp>
      <p:sp>
        <p:nvSpPr>
          <p:cNvPr id="150" name="Circular Arrow 149"/>
          <p:cNvSpPr/>
          <p:nvPr/>
        </p:nvSpPr>
        <p:spPr>
          <a:xfrm rot="19649001" flipH="1">
            <a:off x="4009781" y="1224830"/>
            <a:ext cx="1850872" cy="1395025"/>
          </a:xfrm>
          <a:prstGeom prst="circularArrow">
            <a:avLst>
              <a:gd name="adj1" fmla="val 3832"/>
              <a:gd name="adj2" fmla="val 412024"/>
              <a:gd name="adj3" fmla="val 19242163"/>
              <a:gd name="adj4" fmla="val 13120020"/>
              <a:gd name="adj5" fmla="val 6507"/>
            </a:avLst>
          </a:prstGeom>
          <a:solidFill>
            <a:schemeClr val="tx1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5864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0" dur="500"/>
                                        <p:tgtEl>
                                          <p:spTgt spid="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" dur="500"/>
                                        <p:tgtEl>
                                          <p:spTgt spid="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7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0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3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6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9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2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5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8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1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4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7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0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3" dur="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6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9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2" dur="5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000"/>
                            </p:stCondLst>
                            <p:childTnLst>
                              <p:par>
                                <p:cTn id="12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6" dur="5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1" dur="500"/>
                                        <p:tgtEl>
                                          <p:spTgt spid="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4" dur="500"/>
                                        <p:tgtEl>
                                          <p:spTgt spid="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500"/>
                            </p:stCondLst>
                            <p:childTnLst>
                              <p:par>
                                <p:cTn id="13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8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1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4"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7" dur="5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0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3" dur="5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6" dur="5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9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2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5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8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1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4" dur="5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7" dur="5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0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3" dur="5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1000"/>
                            </p:stCondLst>
                            <p:childTnLst>
                              <p:par>
                                <p:cTn id="18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7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0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3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6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9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2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5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8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1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4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7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0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3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6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9" dur="5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2" dur="5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3" fill="hold">
                            <p:stCondLst>
                              <p:cond delay="1500"/>
                            </p:stCondLst>
                            <p:childTnLst>
                              <p:par>
                                <p:cTn id="23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6" dur="5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9" dur="5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2" dur="5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5" dur="5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8" dur="5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1" dur="5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4" dur="5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7" dur="5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0" dur="5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3" dur="5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6" dur="5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9" dur="5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2" dur="5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5" dur="5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8" dur="500"/>
                                        <p:tgtEl>
                                          <p:spTgt spid="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1" dur="500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2" fill="hold">
                            <p:stCondLst>
                              <p:cond delay="2000"/>
                            </p:stCondLst>
                            <p:childTnLst>
                              <p:par>
                                <p:cTn id="28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5" dur="5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8" dur="5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1" dur="5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4" dur="5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7" dur="5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0" dur="5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3" dur="5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6" dur="5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9" dur="5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2" dur="50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5" dur="5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8" dur="50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1" dur="5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4" dur="500"/>
                                        <p:tgtEl>
                                          <p:spTgt spid="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7" dur="5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0" dur="1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3" dur="500"/>
                                        <p:tgtEl>
                                          <p:spTgt spid="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4" fill="hold">
                      <p:stCondLst>
                        <p:cond delay="indefinite"/>
                      </p:stCondLst>
                      <p:childTnLst>
                        <p:par>
                          <p:cTn id="335" fill="hold">
                            <p:stCondLst>
                              <p:cond delay="0"/>
                            </p:stCondLst>
                            <p:childTnLst>
                              <p:par>
                                <p:cTn id="33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8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9" fill="hold">
                            <p:stCondLst>
                              <p:cond delay="500"/>
                            </p:stCondLst>
                            <p:childTnLst>
                              <p:par>
                                <p:cTn id="34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2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5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91" grpId="0"/>
      <p:bldP spid="194" grpId="0"/>
      <p:bldP spid="195" grpId="0"/>
      <p:bldP spid="200" grpId="0" animBg="1"/>
      <p:bldP spid="208" grpId="0" animBg="1"/>
      <p:bldP spid="209" grpId="0" animBg="1"/>
      <p:bldP spid="210" grpId="0" animBg="1"/>
      <p:bldP spid="211" grpId="0" animBg="1"/>
      <p:bldP spid="212" grpId="0" animBg="1"/>
      <p:bldP spid="213" grpId="0" animBg="1"/>
      <p:bldP spid="214" grpId="0" animBg="1"/>
      <p:bldP spid="215" grpId="0" animBg="1"/>
      <p:bldP spid="216" grpId="0" animBg="1"/>
      <p:bldP spid="223" grpId="0" animBg="1"/>
      <p:bldP spid="224" grpId="0" animBg="1"/>
      <p:bldP spid="225" grpId="0" animBg="1"/>
      <p:bldP spid="226" grpId="0" animBg="1"/>
      <p:bldP spid="228" grpId="0" animBg="1"/>
      <p:bldP spid="229" grpId="0" animBg="1"/>
      <p:bldP spid="230" grpId="0" animBg="1"/>
      <p:bldP spid="231" grpId="0" animBg="1"/>
      <p:bldP spid="232" grpId="0" animBg="1"/>
      <p:bldP spid="233" grpId="0" animBg="1"/>
      <p:bldP spid="234" grpId="0" animBg="1"/>
      <p:bldP spid="241" grpId="0" animBg="1"/>
      <p:bldP spid="242" grpId="0" animBg="1"/>
      <p:bldP spid="243" grpId="0" animBg="1"/>
      <p:bldP spid="244" grpId="0" animBg="1"/>
      <p:bldP spid="245" grpId="0" animBg="1"/>
      <p:bldP spid="247" grpId="0" animBg="1"/>
      <p:bldP spid="248" grpId="0" animBg="1"/>
      <p:bldP spid="250" grpId="0" animBg="1"/>
      <p:bldP spid="251" grpId="0" animBg="1"/>
      <p:bldP spid="252" grpId="0" animBg="1"/>
      <p:bldP spid="259" grpId="0" animBg="1"/>
      <p:bldP spid="260" grpId="0" animBg="1"/>
      <p:bldP spid="261" grpId="0" animBg="1"/>
      <p:bldP spid="262" grpId="0" animBg="1"/>
      <p:bldP spid="263" grpId="0" animBg="1"/>
      <p:bldP spid="264" grpId="0" animBg="1"/>
      <p:bldP spid="265" grpId="0" animBg="1"/>
      <p:bldP spid="268" grpId="0" animBg="1"/>
      <p:bldP spid="275" grpId="0" animBg="1"/>
      <p:bldP spid="277" grpId="0" animBg="1"/>
      <p:bldP spid="278" grpId="0" animBg="1"/>
      <p:bldP spid="279" grpId="0" animBg="1"/>
      <p:bldP spid="280" grpId="0" animBg="1"/>
      <p:bldP spid="281" grpId="0" animBg="1"/>
      <p:bldP spid="282" grpId="0" animBg="1"/>
      <p:bldP spid="290" grpId="0" animBg="1"/>
      <p:bldP spid="291" grpId="0" animBg="1"/>
      <p:bldP spid="292" grpId="0" animBg="1"/>
      <p:bldP spid="293" grpId="0" animBg="1"/>
      <p:bldP spid="294" grpId="0" animBg="1"/>
      <p:bldP spid="295" grpId="0" animBg="1"/>
      <p:bldP spid="296" grpId="0"/>
      <p:bldP spid="297" grpId="0"/>
      <p:bldP spid="300" grpId="0" animBg="1"/>
      <p:bldP spid="301" grpId="0" animBg="1"/>
      <p:bldP spid="148" grpId="0" animBg="1"/>
      <p:bldP spid="149" grpId="0"/>
      <p:bldP spid="15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Titel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57256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de-DE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non-equilibrium phase transition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79512" y="929185"/>
            <a:ext cx="8549585" cy="4855174"/>
            <a:chOff x="179512" y="929185"/>
            <a:chExt cx="8549585" cy="4855174"/>
          </a:xfrm>
        </p:grpSpPr>
        <p:sp>
          <p:nvSpPr>
            <p:cNvPr id="437" name="CasellaDiTesto 35"/>
            <p:cNvSpPr txBox="1"/>
            <p:nvPr/>
          </p:nvSpPr>
          <p:spPr>
            <a:xfrm>
              <a:off x="179512" y="929185"/>
              <a:ext cx="270785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latin typeface="+mj-lt"/>
                  <a:cs typeface="Times New Roman" panose="02020603050405020304" pitchFamily="18" charset="0"/>
                </a:rPr>
                <a:t>The contact process</a:t>
              </a:r>
            </a:p>
          </p:txBody>
        </p:sp>
        <p:sp>
          <p:nvSpPr>
            <p:cNvPr id="438" name="Rounded Rectangle 437"/>
            <p:cNvSpPr/>
            <p:nvPr/>
          </p:nvSpPr>
          <p:spPr>
            <a:xfrm>
              <a:off x="6056254" y="1615791"/>
              <a:ext cx="938725" cy="969578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439" name="Straight Connector 438"/>
            <p:cNvCxnSpPr/>
            <p:nvPr/>
          </p:nvCxnSpPr>
          <p:spPr>
            <a:xfrm>
              <a:off x="6081975" y="1789881"/>
              <a:ext cx="840996" cy="0"/>
            </a:xfrm>
            <a:prstGeom prst="line">
              <a:avLst/>
            </a:prstGeom>
            <a:ln w="63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0" name="Straight Connector 439"/>
            <p:cNvCxnSpPr/>
            <p:nvPr/>
          </p:nvCxnSpPr>
          <p:spPr>
            <a:xfrm>
              <a:off x="6081974" y="2069973"/>
              <a:ext cx="840997" cy="0"/>
            </a:xfrm>
            <a:prstGeom prst="line">
              <a:avLst/>
            </a:prstGeom>
            <a:ln w="63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1" name="Straight Connector 440"/>
            <p:cNvCxnSpPr/>
            <p:nvPr/>
          </p:nvCxnSpPr>
          <p:spPr>
            <a:xfrm>
              <a:off x="6081975" y="2350065"/>
              <a:ext cx="840996" cy="0"/>
            </a:xfrm>
            <a:prstGeom prst="line">
              <a:avLst/>
            </a:prstGeom>
            <a:ln w="63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2" name="Straight Connector 441"/>
            <p:cNvCxnSpPr/>
            <p:nvPr/>
          </p:nvCxnSpPr>
          <p:spPr>
            <a:xfrm>
              <a:off x="6248343" y="1766011"/>
              <a:ext cx="0" cy="713877"/>
            </a:xfrm>
            <a:prstGeom prst="line">
              <a:avLst/>
            </a:prstGeom>
            <a:ln w="63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3" name="Straight Connector 442"/>
            <p:cNvCxnSpPr/>
            <p:nvPr/>
          </p:nvCxnSpPr>
          <p:spPr>
            <a:xfrm>
              <a:off x="6528554" y="1766011"/>
              <a:ext cx="0" cy="713877"/>
            </a:xfrm>
            <a:prstGeom prst="line">
              <a:avLst/>
            </a:prstGeom>
            <a:ln w="63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4" name="Straight Connector 443"/>
            <p:cNvCxnSpPr/>
            <p:nvPr/>
          </p:nvCxnSpPr>
          <p:spPr>
            <a:xfrm>
              <a:off x="6810669" y="1766011"/>
              <a:ext cx="0" cy="713877"/>
            </a:xfrm>
            <a:prstGeom prst="line">
              <a:avLst/>
            </a:prstGeom>
            <a:ln w="63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5" name="Oval 444"/>
            <p:cNvSpPr/>
            <p:nvPr/>
          </p:nvSpPr>
          <p:spPr>
            <a:xfrm>
              <a:off x="6468679" y="2015973"/>
              <a:ext cx="108000" cy="108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46" name="Oval 445"/>
            <p:cNvSpPr/>
            <p:nvPr/>
          </p:nvSpPr>
          <p:spPr>
            <a:xfrm>
              <a:off x="6194344" y="2015973"/>
              <a:ext cx="108000" cy="108000"/>
            </a:xfrm>
            <a:prstGeom prst="ellipse">
              <a:avLst/>
            </a:prstGeom>
            <a:noFill/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47" name="Oval 446"/>
            <p:cNvSpPr/>
            <p:nvPr/>
          </p:nvSpPr>
          <p:spPr>
            <a:xfrm>
              <a:off x="6194343" y="1735881"/>
              <a:ext cx="108000" cy="108000"/>
            </a:xfrm>
            <a:prstGeom prst="ellipse">
              <a:avLst/>
            </a:prstGeom>
            <a:noFill/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48" name="Oval 447"/>
            <p:cNvSpPr/>
            <p:nvPr/>
          </p:nvSpPr>
          <p:spPr>
            <a:xfrm>
              <a:off x="6756670" y="1730015"/>
              <a:ext cx="108000" cy="108000"/>
            </a:xfrm>
            <a:prstGeom prst="ellipse">
              <a:avLst/>
            </a:prstGeom>
            <a:noFill/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49" name="Oval 448"/>
            <p:cNvSpPr/>
            <p:nvPr/>
          </p:nvSpPr>
          <p:spPr>
            <a:xfrm>
              <a:off x="6756670" y="2015973"/>
              <a:ext cx="108000" cy="108000"/>
            </a:xfrm>
            <a:prstGeom prst="ellipse">
              <a:avLst/>
            </a:prstGeom>
            <a:noFill/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50" name="Oval 449"/>
            <p:cNvSpPr/>
            <p:nvPr/>
          </p:nvSpPr>
          <p:spPr>
            <a:xfrm>
              <a:off x="6194343" y="2296065"/>
              <a:ext cx="108000" cy="108000"/>
            </a:xfrm>
            <a:prstGeom prst="ellipse">
              <a:avLst/>
            </a:prstGeom>
            <a:noFill/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51" name="Oval 450"/>
            <p:cNvSpPr/>
            <p:nvPr/>
          </p:nvSpPr>
          <p:spPr>
            <a:xfrm>
              <a:off x="6474555" y="2296065"/>
              <a:ext cx="108000" cy="108000"/>
            </a:xfrm>
            <a:prstGeom prst="ellipse">
              <a:avLst/>
            </a:prstGeom>
            <a:noFill/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52" name="Oval 451"/>
            <p:cNvSpPr/>
            <p:nvPr/>
          </p:nvSpPr>
          <p:spPr>
            <a:xfrm>
              <a:off x="6756669" y="2296065"/>
              <a:ext cx="108000" cy="108000"/>
            </a:xfrm>
            <a:prstGeom prst="ellipse">
              <a:avLst/>
            </a:prstGeom>
            <a:noFill/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53" name="Oval 452"/>
            <p:cNvSpPr/>
            <p:nvPr/>
          </p:nvSpPr>
          <p:spPr>
            <a:xfrm>
              <a:off x="6474555" y="1730015"/>
              <a:ext cx="108000" cy="108000"/>
            </a:xfrm>
            <a:prstGeom prst="ellipse">
              <a:avLst/>
            </a:prstGeom>
            <a:noFill/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54" name="Rounded Rectangle 453"/>
            <p:cNvSpPr/>
            <p:nvPr/>
          </p:nvSpPr>
          <p:spPr>
            <a:xfrm>
              <a:off x="764279" y="1430846"/>
              <a:ext cx="1826010" cy="121842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455" name="Straight Connector 454"/>
            <p:cNvCxnSpPr/>
            <p:nvPr/>
          </p:nvCxnSpPr>
          <p:spPr>
            <a:xfrm>
              <a:off x="914577" y="1604935"/>
              <a:ext cx="1603703" cy="0"/>
            </a:xfrm>
            <a:prstGeom prst="line">
              <a:avLst/>
            </a:prstGeom>
            <a:ln w="63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6" name="Straight Connector 455"/>
            <p:cNvCxnSpPr/>
            <p:nvPr/>
          </p:nvCxnSpPr>
          <p:spPr>
            <a:xfrm>
              <a:off x="914577" y="1885027"/>
              <a:ext cx="1603703" cy="0"/>
            </a:xfrm>
            <a:prstGeom prst="line">
              <a:avLst/>
            </a:prstGeom>
            <a:ln w="63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7" name="Straight Connector 456"/>
            <p:cNvCxnSpPr/>
            <p:nvPr/>
          </p:nvCxnSpPr>
          <p:spPr>
            <a:xfrm>
              <a:off x="914577" y="2165119"/>
              <a:ext cx="1603703" cy="0"/>
            </a:xfrm>
            <a:prstGeom prst="line">
              <a:avLst/>
            </a:prstGeom>
            <a:ln w="63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8" name="Straight Connector 457"/>
            <p:cNvCxnSpPr/>
            <p:nvPr/>
          </p:nvCxnSpPr>
          <p:spPr>
            <a:xfrm>
              <a:off x="914577" y="2445210"/>
              <a:ext cx="1603702" cy="0"/>
            </a:xfrm>
            <a:prstGeom prst="line">
              <a:avLst/>
            </a:prstGeom>
            <a:ln w="63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9" name="Straight Connector 458"/>
            <p:cNvCxnSpPr/>
            <p:nvPr/>
          </p:nvCxnSpPr>
          <p:spPr>
            <a:xfrm>
              <a:off x="996959" y="1581065"/>
              <a:ext cx="1" cy="899906"/>
            </a:xfrm>
            <a:prstGeom prst="line">
              <a:avLst/>
            </a:prstGeom>
            <a:ln w="63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0" name="Straight Connector 459"/>
            <p:cNvCxnSpPr/>
            <p:nvPr/>
          </p:nvCxnSpPr>
          <p:spPr>
            <a:xfrm>
              <a:off x="1275366" y="1581065"/>
              <a:ext cx="1" cy="899906"/>
            </a:xfrm>
            <a:prstGeom prst="line">
              <a:avLst/>
            </a:prstGeom>
            <a:ln w="63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1" name="Straight Connector 460"/>
            <p:cNvCxnSpPr/>
            <p:nvPr/>
          </p:nvCxnSpPr>
          <p:spPr>
            <a:xfrm>
              <a:off x="1560411" y="1581065"/>
              <a:ext cx="1" cy="899906"/>
            </a:xfrm>
            <a:prstGeom prst="line">
              <a:avLst/>
            </a:prstGeom>
            <a:ln w="63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2" name="Straight Connector 461"/>
            <p:cNvCxnSpPr/>
            <p:nvPr/>
          </p:nvCxnSpPr>
          <p:spPr>
            <a:xfrm>
              <a:off x="1843652" y="1581065"/>
              <a:ext cx="1" cy="899906"/>
            </a:xfrm>
            <a:prstGeom prst="line">
              <a:avLst/>
            </a:prstGeom>
            <a:ln w="63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3" name="Straight Connector 462"/>
            <p:cNvCxnSpPr/>
            <p:nvPr/>
          </p:nvCxnSpPr>
          <p:spPr>
            <a:xfrm>
              <a:off x="2123863" y="1581065"/>
              <a:ext cx="1" cy="899906"/>
            </a:xfrm>
            <a:prstGeom prst="line">
              <a:avLst/>
            </a:prstGeom>
            <a:ln w="63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4" name="Straight Connector 463"/>
            <p:cNvCxnSpPr/>
            <p:nvPr/>
          </p:nvCxnSpPr>
          <p:spPr>
            <a:xfrm>
              <a:off x="2405978" y="1581065"/>
              <a:ext cx="1" cy="899906"/>
            </a:xfrm>
            <a:prstGeom prst="line">
              <a:avLst/>
            </a:prstGeom>
            <a:ln w="63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5" name="Oval 464"/>
            <p:cNvSpPr/>
            <p:nvPr/>
          </p:nvSpPr>
          <p:spPr>
            <a:xfrm>
              <a:off x="952113" y="1561792"/>
              <a:ext cx="108000" cy="108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66" name="Oval 465"/>
            <p:cNvSpPr/>
            <p:nvPr/>
          </p:nvSpPr>
          <p:spPr>
            <a:xfrm>
              <a:off x="1222137" y="1561792"/>
              <a:ext cx="108000" cy="108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67" name="Oval 466"/>
            <p:cNvSpPr/>
            <p:nvPr/>
          </p:nvSpPr>
          <p:spPr>
            <a:xfrm>
              <a:off x="1506411" y="1827852"/>
              <a:ext cx="108000" cy="108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68" name="Oval 467"/>
            <p:cNvSpPr/>
            <p:nvPr/>
          </p:nvSpPr>
          <p:spPr>
            <a:xfrm>
              <a:off x="1222137" y="2111119"/>
              <a:ext cx="108000" cy="108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69" name="Oval 468"/>
            <p:cNvSpPr/>
            <p:nvPr/>
          </p:nvSpPr>
          <p:spPr>
            <a:xfrm>
              <a:off x="1506411" y="2111119"/>
              <a:ext cx="108000" cy="108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70" name="Oval 469"/>
            <p:cNvSpPr/>
            <p:nvPr/>
          </p:nvSpPr>
          <p:spPr>
            <a:xfrm>
              <a:off x="2069864" y="1550935"/>
              <a:ext cx="108000" cy="108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71" name="Oval 470"/>
            <p:cNvSpPr/>
            <p:nvPr/>
          </p:nvSpPr>
          <p:spPr>
            <a:xfrm>
              <a:off x="2063988" y="1831027"/>
              <a:ext cx="108000" cy="108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72" name="Oval 471"/>
            <p:cNvSpPr/>
            <p:nvPr/>
          </p:nvSpPr>
          <p:spPr>
            <a:xfrm>
              <a:off x="1789652" y="2391210"/>
              <a:ext cx="108000" cy="108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73" name="Oval 472"/>
            <p:cNvSpPr/>
            <p:nvPr/>
          </p:nvSpPr>
          <p:spPr>
            <a:xfrm>
              <a:off x="1508156" y="2397190"/>
              <a:ext cx="108000" cy="108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74" name="Oval 473"/>
            <p:cNvSpPr/>
            <p:nvPr/>
          </p:nvSpPr>
          <p:spPr>
            <a:xfrm>
              <a:off x="1222137" y="2397190"/>
              <a:ext cx="108000" cy="108000"/>
            </a:xfrm>
            <a:prstGeom prst="ellipse">
              <a:avLst/>
            </a:prstGeom>
            <a:noFill/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75" name="Oval 474"/>
            <p:cNvSpPr/>
            <p:nvPr/>
          </p:nvSpPr>
          <p:spPr>
            <a:xfrm>
              <a:off x="942959" y="2397190"/>
              <a:ext cx="108000" cy="108000"/>
            </a:xfrm>
            <a:prstGeom prst="ellipse">
              <a:avLst/>
            </a:prstGeom>
            <a:noFill/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76" name="Oval 475"/>
            <p:cNvSpPr/>
            <p:nvPr/>
          </p:nvSpPr>
          <p:spPr>
            <a:xfrm>
              <a:off x="942959" y="2111119"/>
              <a:ext cx="108000" cy="108000"/>
            </a:xfrm>
            <a:prstGeom prst="ellipse">
              <a:avLst/>
            </a:prstGeom>
            <a:noFill/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77" name="Oval 476"/>
            <p:cNvSpPr/>
            <p:nvPr/>
          </p:nvSpPr>
          <p:spPr>
            <a:xfrm>
              <a:off x="942959" y="1827852"/>
              <a:ext cx="108000" cy="108000"/>
            </a:xfrm>
            <a:prstGeom prst="ellipse">
              <a:avLst/>
            </a:prstGeom>
            <a:noFill/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78" name="Oval 477"/>
            <p:cNvSpPr/>
            <p:nvPr/>
          </p:nvSpPr>
          <p:spPr>
            <a:xfrm>
              <a:off x="1221366" y="1831027"/>
              <a:ext cx="108000" cy="108000"/>
            </a:xfrm>
            <a:prstGeom prst="ellipse">
              <a:avLst/>
            </a:prstGeom>
            <a:noFill/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79" name="Oval 478"/>
            <p:cNvSpPr/>
            <p:nvPr/>
          </p:nvSpPr>
          <p:spPr>
            <a:xfrm>
              <a:off x="1789653" y="1831027"/>
              <a:ext cx="108000" cy="108000"/>
            </a:xfrm>
            <a:prstGeom prst="ellipse">
              <a:avLst/>
            </a:prstGeom>
            <a:noFill/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80" name="Oval 479"/>
            <p:cNvSpPr/>
            <p:nvPr/>
          </p:nvSpPr>
          <p:spPr>
            <a:xfrm>
              <a:off x="1506412" y="1550935"/>
              <a:ext cx="108000" cy="108000"/>
            </a:xfrm>
            <a:prstGeom prst="ellipse">
              <a:avLst/>
            </a:prstGeom>
            <a:noFill/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81" name="Oval 480"/>
            <p:cNvSpPr/>
            <p:nvPr/>
          </p:nvSpPr>
          <p:spPr>
            <a:xfrm>
              <a:off x="1789652" y="1550935"/>
              <a:ext cx="108000" cy="108000"/>
            </a:xfrm>
            <a:prstGeom prst="ellipse">
              <a:avLst/>
            </a:prstGeom>
            <a:noFill/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82" name="Oval 481"/>
            <p:cNvSpPr/>
            <p:nvPr/>
          </p:nvSpPr>
          <p:spPr>
            <a:xfrm>
              <a:off x="2351979" y="1545069"/>
              <a:ext cx="108000" cy="108000"/>
            </a:xfrm>
            <a:prstGeom prst="ellipse">
              <a:avLst/>
            </a:prstGeom>
            <a:noFill/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83" name="Oval 482"/>
            <p:cNvSpPr/>
            <p:nvPr/>
          </p:nvSpPr>
          <p:spPr>
            <a:xfrm>
              <a:off x="2351979" y="1831027"/>
              <a:ext cx="108000" cy="108000"/>
            </a:xfrm>
            <a:prstGeom prst="ellipse">
              <a:avLst/>
            </a:prstGeom>
            <a:noFill/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84" name="Oval 483"/>
            <p:cNvSpPr/>
            <p:nvPr/>
          </p:nvSpPr>
          <p:spPr>
            <a:xfrm>
              <a:off x="1789652" y="2111119"/>
              <a:ext cx="108000" cy="108000"/>
            </a:xfrm>
            <a:prstGeom prst="ellipse">
              <a:avLst/>
            </a:prstGeom>
            <a:noFill/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85" name="Oval 484"/>
            <p:cNvSpPr/>
            <p:nvPr/>
          </p:nvSpPr>
          <p:spPr>
            <a:xfrm>
              <a:off x="2069864" y="2111119"/>
              <a:ext cx="108000" cy="108000"/>
            </a:xfrm>
            <a:prstGeom prst="ellipse">
              <a:avLst/>
            </a:prstGeom>
            <a:noFill/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86" name="Oval 485"/>
            <p:cNvSpPr/>
            <p:nvPr/>
          </p:nvSpPr>
          <p:spPr>
            <a:xfrm>
              <a:off x="2351978" y="2111119"/>
              <a:ext cx="108000" cy="108000"/>
            </a:xfrm>
            <a:prstGeom prst="ellipse">
              <a:avLst/>
            </a:prstGeom>
            <a:noFill/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87" name="Oval 486"/>
            <p:cNvSpPr/>
            <p:nvPr/>
          </p:nvSpPr>
          <p:spPr>
            <a:xfrm>
              <a:off x="2069864" y="2390960"/>
              <a:ext cx="108000" cy="108000"/>
            </a:xfrm>
            <a:prstGeom prst="ellipse">
              <a:avLst/>
            </a:prstGeom>
            <a:noFill/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88" name="Oval 487"/>
            <p:cNvSpPr/>
            <p:nvPr/>
          </p:nvSpPr>
          <p:spPr>
            <a:xfrm>
              <a:off x="2351978" y="2390960"/>
              <a:ext cx="108000" cy="108000"/>
            </a:xfrm>
            <a:prstGeom prst="ellipse">
              <a:avLst/>
            </a:prstGeom>
            <a:noFill/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89" name="CasellaDiTesto 35"/>
            <p:cNvSpPr txBox="1"/>
            <p:nvPr/>
          </p:nvSpPr>
          <p:spPr>
            <a:xfrm>
              <a:off x="5136913" y="1084674"/>
              <a:ext cx="279154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latin typeface="+mj-lt"/>
                  <a:cs typeface="Times New Roman" panose="02020603050405020304" pitchFamily="18" charset="0"/>
                </a:rPr>
                <a:t>Local dynamical rules:</a:t>
              </a:r>
            </a:p>
          </p:txBody>
        </p:sp>
        <p:sp>
          <p:nvSpPr>
            <p:cNvPr id="490" name="CasellaDiTesto 35"/>
            <p:cNvSpPr txBox="1"/>
            <p:nvPr/>
          </p:nvSpPr>
          <p:spPr>
            <a:xfrm>
              <a:off x="251520" y="2801393"/>
              <a:ext cx="215751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u="sng" dirty="0">
                  <a:latin typeface="+mj-lt"/>
                  <a:cs typeface="Times New Roman" panose="02020603050405020304" pitchFamily="18" charset="0"/>
                </a:rPr>
                <a:t>single-component </a:t>
              </a:r>
              <a:br>
                <a:rPr lang="en-US" sz="2000" b="1" u="sng" dirty="0">
                  <a:latin typeface="+mj-lt"/>
                  <a:cs typeface="Times New Roman" panose="02020603050405020304" pitchFamily="18" charset="0"/>
                </a:rPr>
              </a:br>
              <a:r>
                <a:rPr lang="en-US" sz="2000" b="1" u="sng" dirty="0">
                  <a:latin typeface="+mj-lt"/>
                  <a:cs typeface="Times New Roman" panose="02020603050405020304" pitchFamily="18" charset="0"/>
                </a:rPr>
                <a:t>order parameter:</a:t>
              </a:r>
            </a:p>
          </p:txBody>
        </p:sp>
        <p:sp>
          <p:nvSpPr>
            <p:cNvPr id="491" name="CasellaDiTesto 35"/>
            <p:cNvSpPr txBox="1"/>
            <p:nvPr/>
          </p:nvSpPr>
          <p:spPr>
            <a:xfrm>
              <a:off x="251520" y="3460938"/>
              <a:ext cx="248016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latin typeface="+mj-lt"/>
                  <a:cs typeface="Times New Roman" panose="02020603050405020304" pitchFamily="18" charset="0"/>
                </a:rPr>
                <a:t>density of active sites</a:t>
              </a:r>
            </a:p>
          </p:txBody>
        </p:sp>
        <p:sp>
          <p:nvSpPr>
            <p:cNvPr id="492" name="Rounded Rectangle 491"/>
            <p:cNvSpPr/>
            <p:nvPr/>
          </p:nvSpPr>
          <p:spPr>
            <a:xfrm>
              <a:off x="4803777" y="3224008"/>
              <a:ext cx="938725" cy="969578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493" name="Straight Connector 492"/>
            <p:cNvCxnSpPr/>
            <p:nvPr/>
          </p:nvCxnSpPr>
          <p:spPr>
            <a:xfrm>
              <a:off x="4829498" y="3398098"/>
              <a:ext cx="840996" cy="0"/>
            </a:xfrm>
            <a:prstGeom prst="line">
              <a:avLst/>
            </a:prstGeom>
            <a:ln w="63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4" name="Straight Connector 493"/>
            <p:cNvCxnSpPr/>
            <p:nvPr/>
          </p:nvCxnSpPr>
          <p:spPr>
            <a:xfrm>
              <a:off x="4829497" y="3678190"/>
              <a:ext cx="840997" cy="0"/>
            </a:xfrm>
            <a:prstGeom prst="line">
              <a:avLst/>
            </a:prstGeom>
            <a:ln w="63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5" name="Straight Connector 494"/>
            <p:cNvCxnSpPr/>
            <p:nvPr/>
          </p:nvCxnSpPr>
          <p:spPr>
            <a:xfrm>
              <a:off x="4829498" y="3958282"/>
              <a:ext cx="840996" cy="0"/>
            </a:xfrm>
            <a:prstGeom prst="line">
              <a:avLst/>
            </a:prstGeom>
            <a:ln w="63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6" name="Straight Connector 495"/>
            <p:cNvCxnSpPr/>
            <p:nvPr/>
          </p:nvCxnSpPr>
          <p:spPr>
            <a:xfrm>
              <a:off x="4995866" y="3374228"/>
              <a:ext cx="0" cy="713877"/>
            </a:xfrm>
            <a:prstGeom prst="line">
              <a:avLst/>
            </a:prstGeom>
            <a:ln w="63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7" name="Straight Connector 496"/>
            <p:cNvCxnSpPr/>
            <p:nvPr/>
          </p:nvCxnSpPr>
          <p:spPr>
            <a:xfrm>
              <a:off x="5276077" y="3374228"/>
              <a:ext cx="0" cy="713877"/>
            </a:xfrm>
            <a:prstGeom prst="line">
              <a:avLst/>
            </a:prstGeom>
            <a:ln w="63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8" name="Straight Connector 497"/>
            <p:cNvCxnSpPr/>
            <p:nvPr/>
          </p:nvCxnSpPr>
          <p:spPr>
            <a:xfrm>
              <a:off x="5558192" y="3374228"/>
              <a:ext cx="0" cy="713877"/>
            </a:xfrm>
            <a:prstGeom prst="line">
              <a:avLst/>
            </a:prstGeom>
            <a:ln w="63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9" name="Oval 498"/>
            <p:cNvSpPr/>
            <p:nvPr/>
          </p:nvSpPr>
          <p:spPr>
            <a:xfrm>
              <a:off x="4941867" y="3624190"/>
              <a:ext cx="108000" cy="108000"/>
            </a:xfrm>
            <a:prstGeom prst="ellipse">
              <a:avLst/>
            </a:prstGeom>
            <a:noFill/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00" name="Oval 499"/>
            <p:cNvSpPr/>
            <p:nvPr/>
          </p:nvSpPr>
          <p:spPr>
            <a:xfrm>
              <a:off x="4941866" y="3344098"/>
              <a:ext cx="108000" cy="108000"/>
            </a:xfrm>
            <a:prstGeom prst="ellipse">
              <a:avLst/>
            </a:prstGeom>
            <a:noFill/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01" name="Oval 500"/>
            <p:cNvSpPr/>
            <p:nvPr/>
          </p:nvSpPr>
          <p:spPr>
            <a:xfrm>
              <a:off x="5504193" y="3338232"/>
              <a:ext cx="108000" cy="108000"/>
            </a:xfrm>
            <a:prstGeom prst="ellipse">
              <a:avLst/>
            </a:prstGeom>
            <a:noFill/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02" name="Oval 501"/>
            <p:cNvSpPr/>
            <p:nvPr/>
          </p:nvSpPr>
          <p:spPr>
            <a:xfrm>
              <a:off x="5504193" y="3624190"/>
              <a:ext cx="108000" cy="108000"/>
            </a:xfrm>
            <a:prstGeom prst="ellipse">
              <a:avLst/>
            </a:prstGeom>
            <a:noFill/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03" name="Oval 502"/>
            <p:cNvSpPr/>
            <p:nvPr/>
          </p:nvSpPr>
          <p:spPr>
            <a:xfrm>
              <a:off x="4941866" y="3904282"/>
              <a:ext cx="108000" cy="108000"/>
            </a:xfrm>
            <a:prstGeom prst="ellipse">
              <a:avLst/>
            </a:prstGeom>
            <a:noFill/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04" name="Oval 503"/>
            <p:cNvSpPr/>
            <p:nvPr/>
          </p:nvSpPr>
          <p:spPr>
            <a:xfrm>
              <a:off x="5222078" y="3904282"/>
              <a:ext cx="108000" cy="108000"/>
            </a:xfrm>
            <a:prstGeom prst="ellipse">
              <a:avLst/>
            </a:prstGeom>
            <a:noFill/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05" name="Oval 504"/>
            <p:cNvSpPr/>
            <p:nvPr/>
          </p:nvSpPr>
          <p:spPr>
            <a:xfrm>
              <a:off x="5504192" y="3904282"/>
              <a:ext cx="108000" cy="108000"/>
            </a:xfrm>
            <a:prstGeom prst="ellipse">
              <a:avLst/>
            </a:prstGeom>
            <a:noFill/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06" name="Oval 505"/>
            <p:cNvSpPr/>
            <p:nvPr/>
          </p:nvSpPr>
          <p:spPr>
            <a:xfrm>
              <a:off x="5222078" y="3338232"/>
              <a:ext cx="108000" cy="108000"/>
            </a:xfrm>
            <a:prstGeom prst="ellipse">
              <a:avLst/>
            </a:prstGeom>
            <a:noFill/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07" name="Rounded Rectangle 506"/>
            <p:cNvSpPr/>
            <p:nvPr/>
          </p:nvSpPr>
          <p:spPr>
            <a:xfrm>
              <a:off x="6611223" y="3224008"/>
              <a:ext cx="938725" cy="969578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508" name="Straight Connector 507"/>
            <p:cNvCxnSpPr/>
            <p:nvPr/>
          </p:nvCxnSpPr>
          <p:spPr>
            <a:xfrm>
              <a:off x="6636944" y="3398098"/>
              <a:ext cx="840996" cy="0"/>
            </a:xfrm>
            <a:prstGeom prst="line">
              <a:avLst/>
            </a:prstGeom>
            <a:ln w="63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9" name="Straight Connector 508"/>
            <p:cNvCxnSpPr/>
            <p:nvPr/>
          </p:nvCxnSpPr>
          <p:spPr>
            <a:xfrm>
              <a:off x="6636943" y="3678190"/>
              <a:ext cx="840997" cy="0"/>
            </a:xfrm>
            <a:prstGeom prst="line">
              <a:avLst/>
            </a:prstGeom>
            <a:ln w="63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0" name="Straight Connector 509"/>
            <p:cNvCxnSpPr/>
            <p:nvPr/>
          </p:nvCxnSpPr>
          <p:spPr>
            <a:xfrm>
              <a:off x="6636944" y="3958282"/>
              <a:ext cx="840996" cy="0"/>
            </a:xfrm>
            <a:prstGeom prst="line">
              <a:avLst/>
            </a:prstGeom>
            <a:ln w="63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1" name="Straight Connector 510"/>
            <p:cNvCxnSpPr/>
            <p:nvPr/>
          </p:nvCxnSpPr>
          <p:spPr>
            <a:xfrm>
              <a:off x="6803312" y="3374228"/>
              <a:ext cx="0" cy="713877"/>
            </a:xfrm>
            <a:prstGeom prst="line">
              <a:avLst/>
            </a:prstGeom>
            <a:ln w="63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2" name="Straight Connector 511"/>
            <p:cNvCxnSpPr/>
            <p:nvPr/>
          </p:nvCxnSpPr>
          <p:spPr>
            <a:xfrm>
              <a:off x="7083523" y="3374228"/>
              <a:ext cx="0" cy="713877"/>
            </a:xfrm>
            <a:prstGeom prst="line">
              <a:avLst/>
            </a:prstGeom>
            <a:ln w="63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3" name="Straight Connector 512"/>
            <p:cNvCxnSpPr/>
            <p:nvPr/>
          </p:nvCxnSpPr>
          <p:spPr>
            <a:xfrm>
              <a:off x="7365638" y="3374228"/>
              <a:ext cx="0" cy="713877"/>
            </a:xfrm>
            <a:prstGeom prst="line">
              <a:avLst/>
            </a:prstGeom>
            <a:ln w="63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4" name="Oval 513"/>
            <p:cNvSpPr/>
            <p:nvPr/>
          </p:nvSpPr>
          <p:spPr>
            <a:xfrm>
              <a:off x="7023648" y="3624190"/>
              <a:ext cx="108000" cy="108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15" name="Oval 514"/>
            <p:cNvSpPr/>
            <p:nvPr/>
          </p:nvSpPr>
          <p:spPr>
            <a:xfrm>
              <a:off x="6749313" y="3624190"/>
              <a:ext cx="108000" cy="108000"/>
            </a:xfrm>
            <a:prstGeom prst="ellipse">
              <a:avLst/>
            </a:prstGeom>
            <a:noFill/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16" name="Oval 515"/>
            <p:cNvSpPr/>
            <p:nvPr/>
          </p:nvSpPr>
          <p:spPr>
            <a:xfrm>
              <a:off x="6749312" y="3344098"/>
              <a:ext cx="108000" cy="108000"/>
            </a:xfrm>
            <a:prstGeom prst="ellipse">
              <a:avLst/>
            </a:prstGeom>
            <a:noFill/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17" name="Oval 516"/>
            <p:cNvSpPr/>
            <p:nvPr/>
          </p:nvSpPr>
          <p:spPr>
            <a:xfrm>
              <a:off x="7311639" y="3338232"/>
              <a:ext cx="108000" cy="108000"/>
            </a:xfrm>
            <a:prstGeom prst="ellipse">
              <a:avLst/>
            </a:prstGeom>
            <a:noFill/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18" name="Oval 517"/>
            <p:cNvSpPr/>
            <p:nvPr/>
          </p:nvSpPr>
          <p:spPr>
            <a:xfrm>
              <a:off x="6749312" y="3904282"/>
              <a:ext cx="108000" cy="108000"/>
            </a:xfrm>
            <a:prstGeom prst="ellipse">
              <a:avLst/>
            </a:prstGeom>
            <a:noFill/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19" name="Oval 518"/>
            <p:cNvSpPr/>
            <p:nvPr/>
          </p:nvSpPr>
          <p:spPr>
            <a:xfrm>
              <a:off x="7029524" y="3904282"/>
              <a:ext cx="108000" cy="108000"/>
            </a:xfrm>
            <a:prstGeom prst="ellipse">
              <a:avLst/>
            </a:prstGeom>
            <a:noFill/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20" name="Oval 519"/>
            <p:cNvSpPr/>
            <p:nvPr/>
          </p:nvSpPr>
          <p:spPr>
            <a:xfrm>
              <a:off x="7311638" y="3904282"/>
              <a:ext cx="108000" cy="108000"/>
            </a:xfrm>
            <a:prstGeom prst="ellipse">
              <a:avLst/>
            </a:prstGeom>
            <a:noFill/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21" name="Oval 520"/>
            <p:cNvSpPr/>
            <p:nvPr/>
          </p:nvSpPr>
          <p:spPr>
            <a:xfrm>
              <a:off x="7029524" y="3338232"/>
              <a:ext cx="108000" cy="108000"/>
            </a:xfrm>
            <a:prstGeom prst="ellipse">
              <a:avLst/>
            </a:prstGeom>
            <a:noFill/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22" name="Oval 521"/>
            <p:cNvSpPr/>
            <p:nvPr/>
          </p:nvSpPr>
          <p:spPr>
            <a:xfrm>
              <a:off x="5222078" y="3624190"/>
              <a:ext cx="108000" cy="108000"/>
            </a:xfrm>
            <a:prstGeom prst="ellipse">
              <a:avLst/>
            </a:prstGeom>
            <a:noFill/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23" name="Oval 522"/>
            <p:cNvSpPr/>
            <p:nvPr/>
          </p:nvSpPr>
          <p:spPr>
            <a:xfrm>
              <a:off x="7311638" y="3624190"/>
              <a:ext cx="108000" cy="108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24" name="Rounded Rectangle 523"/>
            <p:cNvSpPr/>
            <p:nvPr/>
          </p:nvSpPr>
          <p:spPr>
            <a:xfrm>
              <a:off x="7790372" y="3224008"/>
              <a:ext cx="938725" cy="969578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525" name="Straight Connector 524"/>
            <p:cNvCxnSpPr/>
            <p:nvPr/>
          </p:nvCxnSpPr>
          <p:spPr>
            <a:xfrm>
              <a:off x="7816093" y="3398098"/>
              <a:ext cx="840996" cy="0"/>
            </a:xfrm>
            <a:prstGeom prst="line">
              <a:avLst/>
            </a:prstGeom>
            <a:ln w="63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6" name="Straight Connector 525"/>
            <p:cNvCxnSpPr/>
            <p:nvPr/>
          </p:nvCxnSpPr>
          <p:spPr>
            <a:xfrm>
              <a:off x="7816092" y="3678190"/>
              <a:ext cx="840997" cy="0"/>
            </a:xfrm>
            <a:prstGeom prst="line">
              <a:avLst/>
            </a:prstGeom>
            <a:ln w="63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7" name="Straight Connector 526"/>
            <p:cNvCxnSpPr/>
            <p:nvPr/>
          </p:nvCxnSpPr>
          <p:spPr>
            <a:xfrm>
              <a:off x="7816093" y="3958282"/>
              <a:ext cx="840996" cy="0"/>
            </a:xfrm>
            <a:prstGeom prst="line">
              <a:avLst/>
            </a:prstGeom>
            <a:ln w="63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8" name="Straight Connector 527"/>
            <p:cNvCxnSpPr/>
            <p:nvPr/>
          </p:nvCxnSpPr>
          <p:spPr>
            <a:xfrm>
              <a:off x="7982461" y="3374228"/>
              <a:ext cx="0" cy="713877"/>
            </a:xfrm>
            <a:prstGeom prst="line">
              <a:avLst/>
            </a:prstGeom>
            <a:ln w="63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9" name="Straight Connector 528"/>
            <p:cNvCxnSpPr/>
            <p:nvPr/>
          </p:nvCxnSpPr>
          <p:spPr>
            <a:xfrm>
              <a:off x="8262672" y="3374228"/>
              <a:ext cx="0" cy="713877"/>
            </a:xfrm>
            <a:prstGeom prst="line">
              <a:avLst/>
            </a:prstGeom>
            <a:ln w="63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0" name="Straight Connector 529"/>
            <p:cNvCxnSpPr/>
            <p:nvPr/>
          </p:nvCxnSpPr>
          <p:spPr>
            <a:xfrm>
              <a:off x="8544787" y="3374228"/>
              <a:ext cx="0" cy="713877"/>
            </a:xfrm>
            <a:prstGeom prst="line">
              <a:avLst/>
            </a:prstGeom>
            <a:ln w="63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1" name="Oval 530"/>
            <p:cNvSpPr/>
            <p:nvPr/>
          </p:nvSpPr>
          <p:spPr>
            <a:xfrm>
              <a:off x="8202797" y="3624190"/>
              <a:ext cx="108000" cy="108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32" name="Oval 531"/>
            <p:cNvSpPr/>
            <p:nvPr/>
          </p:nvSpPr>
          <p:spPr>
            <a:xfrm>
              <a:off x="7928462" y="3624190"/>
              <a:ext cx="108000" cy="108000"/>
            </a:xfrm>
            <a:prstGeom prst="ellipse">
              <a:avLst/>
            </a:prstGeom>
            <a:noFill/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33" name="Oval 532"/>
            <p:cNvSpPr/>
            <p:nvPr/>
          </p:nvSpPr>
          <p:spPr>
            <a:xfrm>
              <a:off x="7928461" y="3344098"/>
              <a:ext cx="108000" cy="108000"/>
            </a:xfrm>
            <a:prstGeom prst="ellipse">
              <a:avLst/>
            </a:prstGeom>
            <a:noFill/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34" name="Oval 533"/>
            <p:cNvSpPr/>
            <p:nvPr/>
          </p:nvSpPr>
          <p:spPr>
            <a:xfrm>
              <a:off x="8490788" y="3338232"/>
              <a:ext cx="108000" cy="108000"/>
            </a:xfrm>
            <a:prstGeom prst="ellipse">
              <a:avLst/>
            </a:prstGeom>
            <a:noFill/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35" name="Oval 534"/>
            <p:cNvSpPr/>
            <p:nvPr/>
          </p:nvSpPr>
          <p:spPr>
            <a:xfrm>
              <a:off x="7928461" y="3904282"/>
              <a:ext cx="108000" cy="108000"/>
            </a:xfrm>
            <a:prstGeom prst="ellipse">
              <a:avLst/>
            </a:prstGeom>
            <a:noFill/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36" name="Oval 535"/>
            <p:cNvSpPr/>
            <p:nvPr/>
          </p:nvSpPr>
          <p:spPr>
            <a:xfrm>
              <a:off x="8490787" y="3904282"/>
              <a:ext cx="108000" cy="108000"/>
            </a:xfrm>
            <a:prstGeom prst="ellipse">
              <a:avLst/>
            </a:prstGeom>
            <a:noFill/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37" name="Oval 536"/>
            <p:cNvSpPr/>
            <p:nvPr/>
          </p:nvSpPr>
          <p:spPr>
            <a:xfrm>
              <a:off x="8208673" y="3338232"/>
              <a:ext cx="108000" cy="108000"/>
            </a:xfrm>
            <a:prstGeom prst="ellipse">
              <a:avLst/>
            </a:prstGeom>
            <a:noFill/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38" name="Oval 537"/>
            <p:cNvSpPr/>
            <p:nvPr/>
          </p:nvSpPr>
          <p:spPr>
            <a:xfrm>
              <a:off x="8490788" y="3625641"/>
              <a:ext cx="108000" cy="108000"/>
            </a:xfrm>
            <a:prstGeom prst="ellipse">
              <a:avLst/>
            </a:prstGeom>
            <a:noFill/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39" name="Oval 538"/>
            <p:cNvSpPr/>
            <p:nvPr/>
          </p:nvSpPr>
          <p:spPr>
            <a:xfrm>
              <a:off x="8202797" y="3910411"/>
              <a:ext cx="108000" cy="108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40" name="Rounded Rectangle 539"/>
            <p:cNvSpPr/>
            <p:nvPr/>
          </p:nvSpPr>
          <p:spPr>
            <a:xfrm>
              <a:off x="6611223" y="4304129"/>
              <a:ext cx="938725" cy="969578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541" name="Straight Connector 540"/>
            <p:cNvCxnSpPr/>
            <p:nvPr/>
          </p:nvCxnSpPr>
          <p:spPr>
            <a:xfrm>
              <a:off x="6636944" y="4478219"/>
              <a:ext cx="840996" cy="0"/>
            </a:xfrm>
            <a:prstGeom prst="line">
              <a:avLst/>
            </a:prstGeom>
            <a:ln w="63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2" name="Straight Connector 541"/>
            <p:cNvCxnSpPr/>
            <p:nvPr/>
          </p:nvCxnSpPr>
          <p:spPr>
            <a:xfrm>
              <a:off x="6636943" y="4758311"/>
              <a:ext cx="840997" cy="0"/>
            </a:xfrm>
            <a:prstGeom prst="line">
              <a:avLst/>
            </a:prstGeom>
            <a:ln w="63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3" name="Straight Connector 542"/>
            <p:cNvCxnSpPr/>
            <p:nvPr/>
          </p:nvCxnSpPr>
          <p:spPr>
            <a:xfrm>
              <a:off x="6636944" y="5038403"/>
              <a:ext cx="840996" cy="0"/>
            </a:xfrm>
            <a:prstGeom prst="line">
              <a:avLst/>
            </a:prstGeom>
            <a:ln w="63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4" name="Straight Connector 543"/>
            <p:cNvCxnSpPr/>
            <p:nvPr/>
          </p:nvCxnSpPr>
          <p:spPr>
            <a:xfrm>
              <a:off x="6803312" y="4454349"/>
              <a:ext cx="0" cy="713877"/>
            </a:xfrm>
            <a:prstGeom prst="line">
              <a:avLst/>
            </a:prstGeom>
            <a:ln w="63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5" name="Straight Connector 544"/>
            <p:cNvCxnSpPr/>
            <p:nvPr/>
          </p:nvCxnSpPr>
          <p:spPr>
            <a:xfrm>
              <a:off x="7083523" y="4454349"/>
              <a:ext cx="0" cy="713877"/>
            </a:xfrm>
            <a:prstGeom prst="line">
              <a:avLst/>
            </a:prstGeom>
            <a:ln w="63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6" name="Straight Connector 545"/>
            <p:cNvCxnSpPr/>
            <p:nvPr/>
          </p:nvCxnSpPr>
          <p:spPr>
            <a:xfrm>
              <a:off x="7365638" y="4454349"/>
              <a:ext cx="0" cy="713877"/>
            </a:xfrm>
            <a:prstGeom prst="line">
              <a:avLst/>
            </a:prstGeom>
            <a:ln w="63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7" name="Oval 546"/>
            <p:cNvSpPr/>
            <p:nvPr/>
          </p:nvSpPr>
          <p:spPr>
            <a:xfrm>
              <a:off x="7023648" y="4704311"/>
              <a:ext cx="108000" cy="108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48" name="Oval 547"/>
            <p:cNvSpPr/>
            <p:nvPr/>
          </p:nvSpPr>
          <p:spPr>
            <a:xfrm>
              <a:off x="6749313" y="4704311"/>
              <a:ext cx="108000" cy="108000"/>
            </a:xfrm>
            <a:prstGeom prst="ellipse">
              <a:avLst/>
            </a:prstGeom>
            <a:noFill/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49" name="Oval 548"/>
            <p:cNvSpPr/>
            <p:nvPr/>
          </p:nvSpPr>
          <p:spPr>
            <a:xfrm>
              <a:off x="6749312" y="4424219"/>
              <a:ext cx="108000" cy="108000"/>
            </a:xfrm>
            <a:prstGeom prst="ellipse">
              <a:avLst/>
            </a:prstGeom>
            <a:noFill/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50" name="Oval 549"/>
            <p:cNvSpPr/>
            <p:nvPr/>
          </p:nvSpPr>
          <p:spPr>
            <a:xfrm>
              <a:off x="7311639" y="4418353"/>
              <a:ext cx="108000" cy="108000"/>
            </a:xfrm>
            <a:prstGeom prst="ellipse">
              <a:avLst/>
            </a:prstGeom>
            <a:noFill/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51" name="Oval 550"/>
            <p:cNvSpPr/>
            <p:nvPr/>
          </p:nvSpPr>
          <p:spPr>
            <a:xfrm>
              <a:off x="6749312" y="4984403"/>
              <a:ext cx="108000" cy="108000"/>
            </a:xfrm>
            <a:prstGeom prst="ellipse">
              <a:avLst/>
            </a:prstGeom>
            <a:noFill/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52" name="Oval 551"/>
            <p:cNvSpPr/>
            <p:nvPr/>
          </p:nvSpPr>
          <p:spPr>
            <a:xfrm>
              <a:off x="7029524" y="4984403"/>
              <a:ext cx="108000" cy="108000"/>
            </a:xfrm>
            <a:prstGeom prst="ellipse">
              <a:avLst/>
            </a:prstGeom>
            <a:noFill/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53" name="Oval 552"/>
            <p:cNvSpPr/>
            <p:nvPr/>
          </p:nvSpPr>
          <p:spPr>
            <a:xfrm>
              <a:off x="7311638" y="4984403"/>
              <a:ext cx="108000" cy="108000"/>
            </a:xfrm>
            <a:prstGeom prst="ellipse">
              <a:avLst/>
            </a:prstGeom>
            <a:noFill/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54" name="Rounded Rectangle 553"/>
            <p:cNvSpPr/>
            <p:nvPr/>
          </p:nvSpPr>
          <p:spPr>
            <a:xfrm>
              <a:off x="7790372" y="4304129"/>
              <a:ext cx="938725" cy="969578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555" name="Straight Connector 554"/>
            <p:cNvCxnSpPr/>
            <p:nvPr/>
          </p:nvCxnSpPr>
          <p:spPr>
            <a:xfrm>
              <a:off x="7816093" y="4478219"/>
              <a:ext cx="840996" cy="0"/>
            </a:xfrm>
            <a:prstGeom prst="line">
              <a:avLst/>
            </a:prstGeom>
            <a:ln w="63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6" name="Straight Connector 555"/>
            <p:cNvCxnSpPr/>
            <p:nvPr/>
          </p:nvCxnSpPr>
          <p:spPr>
            <a:xfrm>
              <a:off x="7816092" y="4758311"/>
              <a:ext cx="840997" cy="0"/>
            </a:xfrm>
            <a:prstGeom prst="line">
              <a:avLst/>
            </a:prstGeom>
            <a:ln w="63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7" name="Straight Connector 556"/>
            <p:cNvCxnSpPr/>
            <p:nvPr/>
          </p:nvCxnSpPr>
          <p:spPr>
            <a:xfrm>
              <a:off x="7816093" y="5038403"/>
              <a:ext cx="840996" cy="0"/>
            </a:xfrm>
            <a:prstGeom prst="line">
              <a:avLst/>
            </a:prstGeom>
            <a:ln w="63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8" name="Straight Connector 557"/>
            <p:cNvCxnSpPr/>
            <p:nvPr/>
          </p:nvCxnSpPr>
          <p:spPr>
            <a:xfrm>
              <a:off x="7982461" y="4454349"/>
              <a:ext cx="0" cy="713877"/>
            </a:xfrm>
            <a:prstGeom prst="line">
              <a:avLst/>
            </a:prstGeom>
            <a:ln w="63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9" name="Straight Connector 558"/>
            <p:cNvCxnSpPr/>
            <p:nvPr/>
          </p:nvCxnSpPr>
          <p:spPr>
            <a:xfrm>
              <a:off x="8262672" y="4454349"/>
              <a:ext cx="0" cy="713877"/>
            </a:xfrm>
            <a:prstGeom prst="line">
              <a:avLst/>
            </a:prstGeom>
            <a:ln w="63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0" name="Straight Connector 559"/>
            <p:cNvCxnSpPr/>
            <p:nvPr/>
          </p:nvCxnSpPr>
          <p:spPr>
            <a:xfrm>
              <a:off x="8544787" y="4454349"/>
              <a:ext cx="0" cy="713877"/>
            </a:xfrm>
            <a:prstGeom prst="line">
              <a:avLst/>
            </a:prstGeom>
            <a:ln w="63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1" name="Oval 560"/>
            <p:cNvSpPr/>
            <p:nvPr/>
          </p:nvSpPr>
          <p:spPr>
            <a:xfrm>
              <a:off x="8202797" y="4704311"/>
              <a:ext cx="108000" cy="108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62" name="Oval 561"/>
            <p:cNvSpPr/>
            <p:nvPr/>
          </p:nvSpPr>
          <p:spPr>
            <a:xfrm>
              <a:off x="7928461" y="4424219"/>
              <a:ext cx="108000" cy="108000"/>
            </a:xfrm>
            <a:prstGeom prst="ellipse">
              <a:avLst/>
            </a:prstGeom>
            <a:noFill/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63" name="Oval 562"/>
            <p:cNvSpPr/>
            <p:nvPr/>
          </p:nvSpPr>
          <p:spPr>
            <a:xfrm>
              <a:off x="8490788" y="4418353"/>
              <a:ext cx="108000" cy="108000"/>
            </a:xfrm>
            <a:prstGeom prst="ellipse">
              <a:avLst/>
            </a:prstGeom>
            <a:noFill/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64" name="Oval 563"/>
            <p:cNvSpPr/>
            <p:nvPr/>
          </p:nvSpPr>
          <p:spPr>
            <a:xfrm>
              <a:off x="7928461" y="4984403"/>
              <a:ext cx="108000" cy="108000"/>
            </a:xfrm>
            <a:prstGeom prst="ellipse">
              <a:avLst/>
            </a:prstGeom>
            <a:noFill/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65" name="Oval 564"/>
            <p:cNvSpPr/>
            <p:nvPr/>
          </p:nvSpPr>
          <p:spPr>
            <a:xfrm>
              <a:off x="8490787" y="4984403"/>
              <a:ext cx="108000" cy="108000"/>
            </a:xfrm>
            <a:prstGeom prst="ellipse">
              <a:avLst/>
            </a:prstGeom>
            <a:noFill/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66" name="Oval 565"/>
            <p:cNvSpPr/>
            <p:nvPr/>
          </p:nvSpPr>
          <p:spPr>
            <a:xfrm>
              <a:off x="8208673" y="4418353"/>
              <a:ext cx="108000" cy="108000"/>
            </a:xfrm>
            <a:prstGeom prst="ellipse">
              <a:avLst/>
            </a:prstGeom>
            <a:noFill/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67" name="Oval 566"/>
            <p:cNvSpPr/>
            <p:nvPr/>
          </p:nvSpPr>
          <p:spPr>
            <a:xfrm>
              <a:off x="8490788" y="4705762"/>
              <a:ext cx="108000" cy="108000"/>
            </a:xfrm>
            <a:prstGeom prst="ellipse">
              <a:avLst/>
            </a:prstGeom>
            <a:noFill/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68" name="Oval 567"/>
            <p:cNvSpPr/>
            <p:nvPr/>
          </p:nvSpPr>
          <p:spPr>
            <a:xfrm>
              <a:off x="7023648" y="4423289"/>
              <a:ext cx="108000" cy="108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69" name="Oval 568"/>
            <p:cNvSpPr/>
            <p:nvPr/>
          </p:nvSpPr>
          <p:spPr>
            <a:xfrm>
              <a:off x="7311639" y="4704311"/>
              <a:ext cx="108000" cy="108000"/>
            </a:xfrm>
            <a:prstGeom prst="ellipse">
              <a:avLst/>
            </a:prstGeom>
            <a:noFill/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70" name="Oval 569"/>
            <p:cNvSpPr/>
            <p:nvPr/>
          </p:nvSpPr>
          <p:spPr>
            <a:xfrm>
              <a:off x="8208673" y="4984403"/>
              <a:ext cx="108000" cy="108000"/>
            </a:xfrm>
            <a:prstGeom prst="ellipse">
              <a:avLst/>
            </a:prstGeom>
            <a:noFill/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71" name="Oval 570"/>
            <p:cNvSpPr/>
            <p:nvPr/>
          </p:nvSpPr>
          <p:spPr>
            <a:xfrm>
              <a:off x="7928462" y="4704311"/>
              <a:ext cx="108000" cy="108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72" name="TextBox 571"/>
                <p:cNvSpPr txBox="1"/>
                <p:nvPr/>
              </p:nvSpPr>
              <p:spPr>
                <a:xfrm>
                  <a:off x="4946797" y="2428460"/>
                  <a:ext cx="380232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l-GR" sz="2000" i="1">
                            <a:latin typeface="Cambria Math"/>
                            <a:ea typeface="Cambria Math"/>
                          </a:rPr>
                          <m:t>Γ</m:t>
                        </m:r>
                      </m:oMath>
                    </m:oMathPara>
                  </a14:m>
                  <a:endParaRPr lang="en-GB" sz="20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572" name="TextBox 57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46797" y="2428460"/>
                  <a:ext cx="380232" cy="400110"/>
                </a:xfrm>
                <a:prstGeom prst="rect">
                  <a:avLst/>
                </a:prstGeom>
                <a:blipFill rotWithShape="1"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73" name="TextBox 572"/>
                <p:cNvSpPr txBox="1"/>
                <p:nvPr/>
              </p:nvSpPr>
              <p:spPr>
                <a:xfrm>
                  <a:off x="7770719" y="2429454"/>
                  <a:ext cx="379784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l-GR" sz="2000" i="1" smtClean="0">
                            <a:latin typeface="Cambria Math"/>
                            <a:ea typeface="Cambria Math"/>
                          </a:rPr>
                          <m:t>𝜆</m:t>
                        </m:r>
                      </m:oMath>
                    </m:oMathPara>
                  </a14:m>
                  <a:endParaRPr lang="en-GB" sz="20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573" name="TextBox 57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70719" y="2429454"/>
                  <a:ext cx="379784" cy="400110"/>
                </a:xfrm>
                <a:prstGeom prst="rect">
                  <a:avLst/>
                </a:prstGeom>
                <a:blipFill rotWithShape="1"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74" name="CasellaDiTesto 35"/>
            <p:cNvSpPr txBox="1"/>
            <p:nvPr/>
          </p:nvSpPr>
          <p:spPr>
            <a:xfrm>
              <a:off x="4748270" y="4259091"/>
              <a:ext cx="104720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cs typeface="Times New Roman" panose="02020603050405020304" pitchFamily="18" charset="0"/>
                </a:rPr>
                <a:t>DECAY</a:t>
              </a:r>
            </a:p>
          </p:txBody>
        </p:sp>
        <p:sp>
          <p:nvSpPr>
            <p:cNvPr id="575" name="CasellaDiTesto 35"/>
            <p:cNvSpPr txBox="1"/>
            <p:nvPr/>
          </p:nvSpPr>
          <p:spPr>
            <a:xfrm>
              <a:off x="6857312" y="5384249"/>
              <a:ext cx="163347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latin typeface="+mj-lt"/>
                  <a:cs typeface="Times New Roman" panose="02020603050405020304" pitchFamily="18" charset="0"/>
                </a:rPr>
                <a:t>BRANCHING</a:t>
              </a:r>
            </a:p>
          </p:txBody>
        </p:sp>
        <p:sp>
          <p:nvSpPr>
            <p:cNvPr id="576" name="Bent Arrow 575"/>
            <p:cNvSpPr/>
            <p:nvPr/>
          </p:nvSpPr>
          <p:spPr>
            <a:xfrm rot="5400000">
              <a:off x="7014132" y="2254383"/>
              <a:ext cx="932371" cy="671551"/>
            </a:xfrm>
            <a:prstGeom prst="bentArrow">
              <a:avLst>
                <a:gd name="adj1" fmla="val 12740"/>
                <a:gd name="adj2" fmla="val 14784"/>
                <a:gd name="adj3" fmla="val 16827"/>
                <a:gd name="adj4" fmla="val 4375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577" name="Bent Arrow 576"/>
            <p:cNvSpPr/>
            <p:nvPr/>
          </p:nvSpPr>
          <p:spPr>
            <a:xfrm rot="5400000" flipV="1">
              <a:off x="5092008" y="2271313"/>
              <a:ext cx="932371" cy="652848"/>
            </a:xfrm>
            <a:prstGeom prst="bentArrow">
              <a:avLst>
                <a:gd name="adj1" fmla="val 12740"/>
                <a:gd name="adj2" fmla="val 14784"/>
                <a:gd name="adj3" fmla="val 16827"/>
                <a:gd name="adj4" fmla="val 4375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578" name="Rounded Rectangle 577"/>
            <p:cNvSpPr/>
            <p:nvPr/>
          </p:nvSpPr>
          <p:spPr>
            <a:xfrm>
              <a:off x="2739546" y="1960458"/>
              <a:ext cx="2125727" cy="1108502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79" name="CasellaDiTesto 35"/>
            <p:cNvSpPr txBox="1"/>
            <p:nvPr/>
          </p:nvSpPr>
          <p:spPr>
            <a:xfrm>
              <a:off x="2774058" y="2012722"/>
              <a:ext cx="222999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chemeClr val="accent5">
                      <a:lumMod val="50000"/>
                    </a:schemeClr>
                  </a:solidFill>
                  <a:cs typeface="Times New Roman" panose="02020603050405020304" pitchFamily="18" charset="0"/>
                </a:rPr>
                <a:t>Unique absorbing state </a:t>
              </a:r>
              <a:br>
                <a:rPr lang="en-US" sz="2000" b="1" dirty="0">
                  <a:solidFill>
                    <a:schemeClr val="accent5">
                      <a:lumMod val="50000"/>
                    </a:schemeClr>
                  </a:solidFill>
                  <a:cs typeface="Times New Roman" panose="02020603050405020304" pitchFamily="18" charset="0"/>
                </a:rPr>
              </a:br>
              <a:r>
                <a:rPr lang="en-US" sz="2000" b="1" dirty="0">
                  <a:solidFill>
                    <a:schemeClr val="accent5">
                      <a:lumMod val="50000"/>
                    </a:schemeClr>
                  </a:solidFill>
                  <a:cs typeface="Times New Roman" panose="02020603050405020304" pitchFamily="18" charset="0"/>
                </a:rPr>
                <a:t>(no active sites)</a:t>
              </a:r>
            </a:p>
          </p:txBody>
        </p:sp>
        <p:sp>
          <p:nvSpPr>
            <p:cNvPr id="580" name="Circular Arrow 579"/>
            <p:cNvSpPr/>
            <p:nvPr/>
          </p:nvSpPr>
          <p:spPr>
            <a:xfrm rot="19649001" flipH="1">
              <a:off x="4009781" y="1224830"/>
              <a:ext cx="1850872" cy="1395025"/>
            </a:xfrm>
            <a:prstGeom prst="circularArrow">
              <a:avLst>
                <a:gd name="adj1" fmla="val 3832"/>
                <a:gd name="adj2" fmla="val 412024"/>
                <a:gd name="adj3" fmla="val 19242163"/>
                <a:gd name="adj4" fmla="val 13120020"/>
                <a:gd name="adj5" fmla="val 6507"/>
              </a:avLst>
            </a:prstGeom>
            <a:solidFill>
              <a:schemeClr val="tx1"/>
            </a:solidFill>
            <a:ln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702025" y="3155335"/>
            <a:ext cx="5600314" cy="3199528"/>
            <a:chOff x="702025" y="2624649"/>
            <a:chExt cx="5600314" cy="3199528"/>
          </a:xfrm>
        </p:grpSpPr>
        <p:pic>
          <p:nvPicPr>
            <p:cNvPr id="582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2025" y="3650795"/>
              <a:ext cx="3161284" cy="21733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83" name="Rectangle 582"/>
            <p:cNvSpPr/>
            <p:nvPr/>
          </p:nvSpPr>
          <p:spPr>
            <a:xfrm>
              <a:off x="2069863" y="3650795"/>
              <a:ext cx="1793445" cy="1578405"/>
            </a:xfrm>
            <a:prstGeom prst="rect">
              <a:avLst/>
            </a:prstGeom>
            <a:solidFill>
              <a:srgbClr val="FF0000">
                <a:alpha val="25098"/>
              </a:srgbClr>
            </a:soli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584" name="Straight Connector 583"/>
            <p:cNvCxnSpPr/>
            <p:nvPr/>
          </p:nvCxnSpPr>
          <p:spPr>
            <a:xfrm>
              <a:off x="2069864" y="3673922"/>
              <a:ext cx="0" cy="1612337"/>
            </a:xfrm>
            <a:prstGeom prst="line">
              <a:avLst/>
            </a:prstGeom>
            <a:ln w="19050">
              <a:solidFill>
                <a:schemeClr val="tx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5" name="Rectangle 584"/>
            <p:cNvSpPr/>
            <p:nvPr/>
          </p:nvSpPr>
          <p:spPr>
            <a:xfrm>
              <a:off x="1115616" y="3650795"/>
              <a:ext cx="948372" cy="1578405"/>
            </a:xfrm>
            <a:prstGeom prst="rect">
              <a:avLst/>
            </a:prstGeom>
            <a:solidFill>
              <a:srgbClr val="CCC1DA">
                <a:alpha val="50196"/>
              </a:srgbClr>
            </a:soli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86" name="CasellaDiTesto 35"/>
            <p:cNvSpPr txBox="1"/>
            <p:nvPr/>
          </p:nvSpPr>
          <p:spPr>
            <a:xfrm>
              <a:off x="1045005" y="4217860"/>
              <a:ext cx="108371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accent4">
                      <a:lumMod val="75000"/>
                    </a:schemeClr>
                  </a:solidFill>
                  <a:latin typeface="+mj-lt"/>
                  <a:cs typeface="Times New Roman" panose="02020603050405020304" pitchFamily="18" charset="0"/>
                </a:rPr>
                <a:t>INACTIVE PHASE</a:t>
              </a:r>
            </a:p>
          </p:txBody>
        </p:sp>
        <p:sp>
          <p:nvSpPr>
            <p:cNvPr id="587" name="CasellaDiTesto 35"/>
            <p:cNvSpPr txBox="1"/>
            <p:nvPr/>
          </p:nvSpPr>
          <p:spPr>
            <a:xfrm>
              <a:off x="2592217" y="4467295"/>
              <a:ext cx="108371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rgbClr val="FF0000"/>
                  </a:solidFill>
                  <a:cs typeface="Times New Roman" panose="02020603050405020304" pitchFamily="18" charset="0"/>
                </a:rPr>
                <a:t>ACTIVE PHASE</a:t>
              </a:r>
            </a:p>
          </p:txBody>
        </p:sp>
        <p:sp>
          <p:nvSpPr>
            <p:cNvPr id="588" name="Bent Arrow 587"/>
            <p:cNvSpPr/>
            <p:nvPr/>
          </p:nvSpPr>
          <p:spPr>
            <a:xfrm rot="10800000">
              <a:off x="4283964" y="2624649"/>
              <a:ext cx="2018375" cy="2412568"/>
            </a:xfrm>
            <a:prstGeom prst="bentArrow">
              <a:avLst>
                <a:gd name="adj1" fmla="val 3428"/>
                <a:gd name="adj2" fmla="val 6130"/>
                <a:gd name="adj3" fmla="val 8901"/>
                <a:gd name="adj4" fmla="val 43750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</p:grpSp>
      <p:sp>
        <p:nvSpPr>
          <p:cNvPr id="589" name="TextBox 588"/>
          <p:cNvSpPr txBox="1"/>
          <p:nvPr/>
        </p:nvSpPr>
        <p:spPr>
          <a:xfrm>
            <a:off x="401370" y="6341258"/>
            <a:ext cx="66821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- transition belongs to directed percolation universality class</a:t>
            </a:r>
          </a:p>
        </p:txBody>
      </p:sp>
    </p:spTree>
    <p:extLst>
      <p:ext uri="{BB962C8B-B14F-4D97-AF65-F5344CB8AC3E}">
        <p14:creationId xmlns:p14="http://schemas.microsoft.com/office/powerpoint/2010/main" val="1291180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57256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de-DE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Non-equilibrium phase transition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175380" y="908720"/>
            <a:ext cx="32288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/>
              <a:t>Why is this interesting ?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179512" y="1384900"/>
            <a:ext cx="901669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GB" sz="2200" dirty="0"/>
              <a:t>simplest non-equilibrium universality class</a:t>
            </a:r>
          </a:p>
          <a:p>
            <a:pPr marL="342900" indent="-342900">
              <a:buFontTx/>
              <a:buChar char="-"/>
            </a:pPr>
            <a:r>
              <a:rPr lang="en-GB" sz="2200" dirty="0"/>
              <a:t>currently only one realisation in 2D [Takeuchi et al. PRL 99, 234503 (2007)]</a:t>
            </a:r>
            <a:br>
              <a:rPr lang="en-GB" sz="2200" dirty="0"/>
            </a:br>
            <a:r>
              <a:rPr lang="en-GB" sz="2200" dirty="0"/>
              <a:t>			and one in 1D [Shi et al. Nat. Phys. 12, 254 (2016)]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4355976" y="908720"/>
            <a:ext cx="484215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200" dirty="0"/>
              <a:t>M </a:t>
            </a:r>
            <a:r>
              <a:rPr lang="en-GB" sz="2200" dirty="0" err="1"/>
              <a:t>Marcuzzi</a:t>
            </a:r>
            <a:r>
              <a:rPr lang="en-GB" sz="2200" dirty="0"/>
              <a:t> et al., NJP </a:t>
            </a:r>
            <a:r>
              <a:rPr lang="en-GB" sz="2200" b="1" dirty="0"/>
              <a:t>17</a:t>
            </a:r>
            <a:r>
              <a:rPr lang="en-GB" sz="2200" dirty="0"/>
              <a:t>, 072003 (2015)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79512" y="2492896"/>
            <a:ext cx="38771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/>
              <a:t>How about Rydberg atoms…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498340" y="4941168"/>
            <a:ext cx="8211247" cy="1049805"/>
            <a:chOff x="498340" y="4941168"/>
            <a:chExt cx="8211247" cy="1049805"/>
          </a:xfrm>
        </p:grpSpPr>
        <p:sp>
          <p:nvSpPr>
            <p:cNvPr id="249" name="TextBox 248"/>
            <p:cNvSpPr txBox="1"/>
            <p:nvPr/>
          </p:nvSpPr>
          <p:spPr>
            <a:xfrm>
              <a:off x="498340" y="5221532"/>
              <a:ext cx="5779531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342900" indent="-342900">
                <a:buFontTx/>
                <a:buChar char="-"/>
              </a:pPr>
              <a:r>
                <a:rPr lang="en-GB" sz="2200" b="1" dirty="0">
                  <a:solidFill>
                    <a:srgbClr val="C00000"/>
                  </a:solidFill>
                </a:rPr>
                <a:t>unique absorbing state does not exist</a:t>
              </a:r>
              <a:r>
                <a:rPr lang="en-GB" sz="2200" dirty="0"/>
                <a:t>, due to</a:t>
              </a:r>
              <a:br>
                <a:rPr lang="en-GB" sz="2200" dirty="0"/>
              </a:br>
              <a:endParaRPr lang="en-GB" sz="2200" dirty="0"/>
            </a:p>
          </p:txBody>
        </p:sp>
        <p:grpSp>
          <p:nvGrpSpPr>
            <p:cNvPr id="250" name="Group 249"/>
            <p:cNvGrpSpPr/>
            <p:nvPr/>
          </p:nvGrpSpPr>
          <p:grpSpPr>
            <a:xfrm>
              <a:off x="6300192" y="4972034"/>
              <a:ext cx="938725" cy="969578"/>
              <a:chOff x="14249934" y="4005940"/>
              <a:chExt cx="938725" cy="969578"/>
            </a:xfrm>
          </p:grpSpPr>
          <p:sp>
            <p:nvSpPr>
              <p:cNvPr id="251" name="Rounded Rectangle 250"/>
              <p:cNvSpPr/>
              <p:nvPr/>
            </p:nvSpPr>
            <p:spPr>
              <a:xfrm>
                <a:off x="14249934" y="4005940"/>
                <a:ext cx="938725" cy="96957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252" name="Straight Connector 251"/>
              <p:cNvCxnSpPr/>
              <p:nvPr/>
            </p:nvCxnSpPr>
            <p:spPr>
              <a:xfrm>
                <a:off x="14275655" y="4180030"/>
                <a:ext cx="840996" cy="0"/>
              </a:xfrm>
              <a:prstGeom prst="line">
                <a:avLst/>
              </a:prstGeom>
              <a:ln w="635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3" name="Straight Connector 252"/>
              <p:cNvCxnSpPr/>
              <p:nvPr/>
            </p:nvCxnSpPr>
            <p:spPr>
              <a:xfrm>
                <a:off x="14275654" y="4460122"/>
                <a:ext cx="840997" cy="0"/>
              </a:xfrm>
              <a:prstGeom prst="line">
                <a:avLst/>
              </a:prstGeom>
              <a:ln w="635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4" name="Straight Connector 253"/>
              <p:cNvCxnSpPr/>
              <p:nvPr/>
            </p:nvCxnSpPr>
            <p:spPr>
              <a:xfrm>
                <a:off x="14275655" y="4740214"/>
                <a:ext cx="840996" cy="0"/>
              </a:xfrm>
              <a:prstGeom prst="line">
                <a:avLst/>
              </a:prstGeom>
              <a:ln w="635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5" name="Straight Connector 254"/>
              <p:cNvCxnSpPr/>
              <p:nvPr/>
            </p:nvCxnSpPr>
            <p:spPr>
              <a:xfrm>
                <a:off x="14442023" y="4156160"/>
                <a:ext cx="0" cy="713877"/>
              </a:xfrm>
              <a:prstGeom prst="line">
                <a:avLst/>
              </a:prstGeom>
              <a:ln w="635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6" name="Straight Connector 255"/>
              <p:cNvCxnSpPr/>
              <p:nvPr/>
            </p:nvCxnSpPr>
            <p:spPr>
              <a:xfrm>
                <a:off x="14722234" y="4156160"/>
                <a:ext cx="0" cy="713877"/>
              </a:xfrm>
              <a:prstGeom prst="line">
                <a:avLst/>
              </a:prstGeom>
              <a:ln w="635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7" name="Straight Connector 256"/>
              <p:cNvCxnSpPr/>
              <p:nvPr/>
            </p:nvCxnSpPr>
            <p:spPr>
              <a:xfrm>
                <a:off x="15004349" y="4156160"/>
                <a:ext cx="0" cy="713877"/>
              </a:xfrm>
              <a:prstGeom prst="line">
                <a:avLst/>
              </a:prstGeom>
              <a:ln w="635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8" name="Oval 257"/>
              <p:cNvSpPr/>
              <p:nvPr/>
            </p:nvSpPr>
            <p:spPr>
              <a:xfrm>
                <a:off x="14388024" y="4406122"/>
                <a:ext cx="108000" cy="108000"/>
              </a:xfrm>
              <a:prstGeom prst="ellipse">
                <a:avLst/>
              </a:prstGeom>
              <a:noFill/>
              <a:ln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59" name="Oval 258"/>
              <p:cNvSpPr/>
              <p:nvPr/>
            </p:nvSpPr>
            <p:spPr>
              <a:xfrm>
                <a:off x="14388023" y="4126030"/>
                <a:ext cx="108000" cy="108000"/>
              </a:xfrm>
              <a:prstGeom prst="ellipse">
                <a:avLst/>
              </a:prstGeom>
              <a:noFill/>
              <a:ln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60" name="Oval 259"/>
              <p:cNvSpPr/>
              <p:nvPr/>
            </p:nvSpPr>
            <p:spPr>
              <a:xfrm>
                <a:off x="14950350" y="4120164"/>
                <a:ext cx="108000" cy="108000"/>
              </a:xfrm>
              <a:prstGeom prst="ellipse">
                <a:avLst/>
              </a:prstGeom>
              <a:noFill/>
              <a:ln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61" name="Oval 260"/>
              <p:cNvSpPr/>
              <p:nvPr/>
            </p:nvSpPr>
            <p:spPr>
              <a:xfrm>
                <a:off x="14950350" y="4406122"/>
                <a:ext cx="108000" cy="108000"/>
              </a:xfrm>
              <a:prstGeom prst="ellipse">
                <a:avLst/>
              </a:prstGeom>
              <a:noFill/>
              <a:ln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62" name="Oval 261"/>
              <p:cNvSpPr/>
              <p:nvPr/>
            </p:nvSpPr>
            <p:spPr>
              <a:xfrm>
                <a:off x="14388023" y="4686214"/>
                <a:ext cx="108000" cy="108000"/>
              </a:xfrm>
              <a:prstGeom prst="ellipse">
                <a:avLst/>
              </a:prstGeom>
              <a:noFill/>
              <a:ln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63" name="Oval 262"/>
              <p:cNvSpPr/>
              <p:nvPr/>
            </p:nvSpPr>
            <p:spPr>
              <a:xfrm>
                <a:off x="14668235" y="4686214"/>
                <a:ext cx="108000" cy="108000"/>
              </a:xfrm>
              <a:prstGeom prst="ellipse">
                <a:avLst/>
              </a:prstGeom>
              <a:noFill/>
              <a:ln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64" name="Oval 263"/>
              <p:cNvSpPr/>
              <p:nvPr/>
            </p:nvSpPr>
            <p:spPr>
              <a:xfrm>
                <a:off x="14950349" y="4686214"/>
                <a:ext cx="108000" cy="108000"/>
              </a:xfrm>
              <a:prstGeom prst="ellipse">
                <a:avLst/>
              </a:prstGeom>
              <a:noFill/>
              <a:ln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65" name="Oval 264"/>
              <p:cNvSpPr/>
              <p:nvPr/>
            </p:nvSpPr>
            <p:spPr>
              <a:xfrm>
                <a:off x="14668235" y="4120164"/>
                <a:ext cx="108000" cy="108000"/>
              </a:xfrm>
              <a:prstGeom prst="ellipse">
                <a:avLst/>
              </a:prstGeom>
              <a:noFill/>
              <a:ln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66" name="Oval 265"/>
              <p:cNvSpPr/>
              <p:nvPr/>
            </p:nvSpPr>
            <p:spPr>
              <a:xfrm>
                <a:off x="14668235" y="4406122"/>
                <a:ext cx="108000" cy="108000"/>
              </a:xfrm>
              <a:prstGeom prst="ellipse">
                <a:avLst/>
              </a:prstGeom>
              <a:noFill/>
              <a:ln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267" name="Group 266"/>
            <p:cNvGrpSpPr/>
            <p:nvPr/>
          </p:nvGrpSpPr>
          <p:grpSpPr>
            <a:xfrm>
              <a:off x="7770862" y="4941168"/>
              <a:ext cx="938725" cy="969578"/>
              <a:chOff x="15502411" y="2397723"/>
              <a:chExt cx="938725" cy="969578"/>
            </a:xfrm>
          </p:grpSpPr>
          <p:sp>
            <p:nvSpPr>
              <p:cNvPr id="268" name="Rounded Rectangle 267"/>
              <p:cNvSpPr/>
              <p:nvPr/>
            </p:nvSpPr>
            <p:spPr>
              <a:xfrm>
                <a:off x="15502411" y="2397723"/>
                <a:ext cx="938725" cy="96957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269" name="Straight Connector 268"/>
              <p:cNvCxnSpPr/>
              <p:nvPr/>
            </p:nvCxnSpPr>
            <p:spPr>
              <a:xfrm>
                <a:off x="15528132" y="2571813"/>
                <a:ext cx="840996" cy="0"/>
              </a:xfrm>
              <a:prstGeom prst="line">
                <a:avLst/>
              </a:prstGeom>
              <a:ln w="635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0" name="Straight Connector 269"/>
              <p:cNvCxnSpPr/>
              <p:nvPr/>
            </p:nvCxnSpPr>
            <p:spPr>
              <a:xfrm>
                <a:off x="15528131" y="2851905"/>
                <a:ext cx="840997" cy="0"/>
              </a:xfrm>
              <a:prstGeom prst="line">
                <a:avLst/>
              </a:prstGeom>
              <a:ln w="635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1" name="Straight Connector 270"/>
              <p:cNvCxnSpPr/>
              <p:nvPr/>
            </p:nvCxnSpPr>
            <p:spPr>
              <a:xfrm>
                <a:off x="15528132" y="3131997"/>
                <a:ext cx="840996" cy="0"/>
              </a:xfrm>
              <a:prstGeom prst="line">
                <a:avLst/>
              </a:prstGeom>
              <a:ln w="635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2" name="Straight Connector 271"/>
              <p:cNvCxnSpPr/>
              <p:nvPr/>
            </p:nvCxnSpPr>
            <p:spPr>
              <a:xfrm>
                <a:off x="15694500" y="2547943"/>
                <a:ext cx="0" cy="713877"/>
              </a:xfrm>
              <a:prstGeom prst="line">
                <a:avLst/>
              </a:prstGeom>
              <a:ln w="635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3" name="Straight Connector 272"/>
              <p:cNvCxnSpPr/>
              <p:nvPr/>
            </p:nvCxnSpPr>
            <p:spPr>
              <a:xfrm>
                <a:off x="15974711" y="2547943"/>
                <a:ext cx="0" cy="713877"/>
              </a:xfrm>
              <a:prstGeom prst="line">
                <a:avLst/>
              </a:prstGeom>
              <a:ln w="635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4" name="Straight Connector 273"/>
              <p:cNvCxnSpPr/>
              <p:nvPr/>
            </p:nvCxnSpPr>
            <p:spPr>
              <a:xfrm>
                <a:off x="16256826" y="2547943"/>
                <a:ext cx="0" cy="713877"/>
              </a:xfrm>
              <a:prstGeom prst="line">
                <a:avLst/>
              </a:prstGeom>
              <a:ln w="635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5" name="Oval 274"/>
              <p:cNvSpPr/>
              <p:nvPr/>
            </p:nvSpPr>
            <p:spPr>
              <a:xfrm>
                <a:off x="15914836" y="2797905"/>
                <a:ext cx="108000" cy="10800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76" name="Oval 275"/>
              <p:cNvSpPr/>
              <p:nvPr/>
            </p:nvSpPr>
            <p:spPr>
              <a:xfrm>
                <a:off x="15640501" y="2797905"/>
                <a:ext cx="108000" cy="108000"/>
              </a:xfrm>
              <a:prstGeom prst="ellipse">
                <a:avLst/>
              </a:prstGeom>
              <a:noFill/>
              <a:ln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77" name="Oval 276"/>
              <p:cNvSpPr/>
              <p:nvPr/>
            </p:nvSpPr>
            <p:spPr>
              <a:xfrm>
                <a:off x="15640500" y="2517813"/>
                <a:ext cx="108000" cy="108000"/>
              </a:xfrm>
              <a:prstGeom prst="ellipse">
                <a:avLst/>
              </a:prstGeom>
              <a:noFill/>
              <a:ln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78" name="Oval 277"/>
              <p:cNvSpPr/>
              <p:nvPr/>
            </p:nvSpPr>
            <p:spPr>
              <a:xfrm>
                <a:off x="16202827" y="2511947"/>
                <a:ext cx="108000" cy="108000"/>
              </a:xfrm>
              <a:prstGeom prst="ellipse">
                <a:avLst/>
              </a:prstGeom>
              <a:noFill/>
              <a:ln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79" name="Oval 278"/>
              <p:cNvSpPr/>
              <p:nvPr/>
            </p:nvSpPr>
            <p:spPr>
              <a:xfrm>
                <a:off x="16202827" y="2797905"/>
                <a:ext cx="108000" cy="108000"/>
              </a:xfrm>
              <a:prstGeom prst="ellipse">
                <a:avLst/>
              </a:prstGeom>
              <a:noFill/>
              <a:ln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80" name="Oval 279"/>
              <p:cNvSpPr/>
              <p:nvPr/>
            </p:nvSpPr>
            <p:spPr>
              <a:xfrm>
                <a:off x="15640500" y="3077997"/>
                <a:ext cx="108000" cy="108000"/>
              </a:xfrm>
              <a:prstGeom prst="ellipse">
                <a:avLst/>
              </a:prstGeom>
              <a:noFill/>
              <a:ln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81" name="Oval 280"/>
              <p:cNvSpPr/>
              <p:nvPr/>
            </p:nvSpPr>
            <p:spPr>
              <a:xfrm>
                <a:off x="15920712" y="3077997"/>
                <a:ext cx="108000" cy="108000"/>
              </a:xfrm>
              <a:prstGeom prst="ellipse">
                <a:avLst/>
              </a:prstGeom>
              <a:noFill/>
              <a:ln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82" name="Oval 281"/>
              <p:cNvSpPr/>
              <p:nvPr/>
            </p:nvSpPr>
            <p:spPr>
              <a:xfrm>
                <a:off x="16202826" y="3077997"/>
                <a:ext cx="108000" cy="108000"/>
              </a:xfrm>
              <a:prstGeom prst="ellipse">
                <a:avLst/>
              </a:prstGeom>
              <a:noFill/>
              <a:ln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83" name="Oval 282"/>
              <p:cNvSpPr/>
              <p:nvPr/>
            </p:nvSpPr>
            <p:spPr>
              <a:xfrm>
                <a:off x="15920712" y="2511947"/>
                <a:ext cx="108000" cy="108000"/>
              </a:xfrm>
              <a:prstGeom prst="ellipse">
                <a:avLst/>
              </a:prstGeom>
              <a:noFill/>
              <a:ln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284" name="Right Arrow 283"/>
            <p:cNvSpPr/>
            <p:nvPr/>
          </p:nvSpPr>
          <p:spPr>
            <a:xfrm>
              <a:off x="7338814" y="5330969"/>
              <a:ext cx="360040" cy="190493"/>
            </a:xfrm>
            <a:prstGeom prst="right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85" name="TextBox 284"/>
          <p:cNvSpPr txBox="1"/>
          <p:nvPr/>
        </p:nvSpPr>
        <p:spPr>
          <a:xfrm>
            <a:off x="503707" y="5805264"/>
            <a:ext cx="594419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GB" sz="2200" b="1" dirty="0">
                <a:solidFill>
                  <a:srgbClr val="C00000"/>
                </a:solidFill>
              </a:rPr>
              <a:t>interactions extend beyond nearest neighbour</a:t>
            </a:r>
            <a:endParaRPr lang="en-GB" sz="2200" dirty="0"/>
          </a:p>
        </p:txBody>
      </p:sp>
      <p:sp>
        <p:nvSpPr>
          <p:cNvPr id="286" name="TextBox 285"/>
          <p:cNvSpPr txBox="1"/>
          <p:nvPr/>
        </p:nvSpPr>
        <p:spPr>
          <a:xfrm>
            <a:off x="496116" y="6238473"/>
            <a:ext cx="249170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GB" sz="2200" b="1" dirty="0">
                <a:solidFill>
                  <a:srgbClr val="C00000"/>
                </a:solidFill>
              </a:rPr>
              <a:t>finite size effects</a:t>
            </a:r>
            <a:endParaRPr lang="en-GB" sz="2200" dirty="0"/>
          </a:p>
        </p:txBody>
      </p:sp>
      <p:grpSp>
        <p:nvGrpSpPr>
          <p:cNvPr id="13" name="Group 12"/>
          <p:cNvGrpSpPr/>
          <p:nvPr/>
        </p:nvGrpSpPr>
        <p:grpSpPr>
          <a:xfrm>
            <a:off x="467544" y="2924944"/>
            <a:ext cx="5644966" cy="978347"/>
            <a:chOff x="467544" y="2924944"/>
            <a:chExt cx="5644966" cy="978347"/>
          </a:xfrm>
        </p:grpSpPr>
        <p:sp>
          <p:nvSpPr>
            <p:cNvPr id="33" name="TextBox 32"/>
            <p:cNvSpPr txBox="1"/>
            <p:nvPr/>
          </p:nvSpPr>
          <p:spPr>
            <a:xfrm>
              <a:off x="467544" y="3133850"/>
              <a:ext cx="3008259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342900" indent="-342900">
                <a:buFontTx/>
                <a:buChar char="-"/>
              </a:pPr>
              <a:r>
                <a:rPr lang="en-GB" sz="2200" b="1" dirty="0">
                  <a:solidFill>
                    <a:srgbClr val="00B050"/>
                  </a:solidFill>
                </a:rPr>
                <a:t>branching</a:t>
              </a:r>
              <a:br>
                <a:rPr lang="en-GB" sz="2200" dirty="0"/>
              </a:br>
              <a:r>
                <a:rPr lang="en-GB" sz="2200" dirty="0"/>
                <a:t>(facilitated excitation)</a:t>
              </a:r>
            </a:p>
          </p:txBody>
        </p:sp>
        <p:grpSp>
          <p:nvGrpSpPr>
            <p:cNvPr id="3" name="Group 2"/>
            <p:cNvGrpSpPr/>
            <p:nvPr/>
          </p:nvGrpSpPr>
          <p:grpSpPr>
            <a:xfrm>
              <a:off x="3563888" y="2924944"/>
              <a:ext cx="938725" cy="969578"/>
              <a:chOff x="15502411" y="2397723"/>
              <a:chExt cx="938725" cy="969578"/>
            </a:xfrm>
          </p:grpSpPr>
          <p:sp>
            <p:nvSpPr>
              <p:cNvPr id="36" name="Rounded Rectangle 35"/>
              <p:cNvSpPr/>
              <p:nvPr/>
            </p:nvSpPr>
            <p:spPr>
              <a:xfrm>
                <a:off x="15502411" y="2397723"/>
                <a:ext cx="938725" cy="96957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37" name="Straight Connector 36"/>
              <p:cNvCxnSpPr/>
              <p:nvPr/>
            </p:nvCxnSpPr>
            <p:spPr>
              <a:xfrm>
                <a:off x="15528132" y="2571813"/>
                <a:ext cx="840996" cy="0"/>
              </a:xfrm>
              <a:prstGeom prst="line">
                <a:avLst/>
              </a:prstGeom>
              <a:ln w="635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/>
              <p:cNvCxnSpPr/>
              <p:nvPr/>
            </p:nvCxnSpPr>
            <p:spPr>
              <a:xfrm>
                <a:off x="15528131" y="2851905"/>
                <a:ext cx="840997" cy="0"/>
              </a:xfrm>
              <a:prstGeom prst="line">
                <a:avLst/>
              </a:prstGeom>
              <a:ln w="635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/>
              <p:cNvCxnSpPr/>
              <p:nvPr/>
            </p:nvCxnSpPr>
            <p:spPr>
              <a:xfrm>
                <a:off x="15528132" y="3131997"/>
                <a:ext cx="840996" cy="0"/>
              </a:xfrm>
              <a:prstGeom prst="line">
                <a:avLst/>
              </a:prstGeom>
              <a:ln w="635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/>
              <p:cNvCxnSpPr/>
              <p:nvPr/>
            </p:nvCxnSpPr>
            <p:spPr>
              <a:xfrm>
                <a:off x="15694500" y="2547943"/>
                <a:ext cx="0" cy="713877"/>
              </a:xfrm>
              <a:prstGeom prst="line">
                <a:avLst/>
              </a:prstGeom>
              <a:ln w="635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/>
              <p:cNvCxnSpPr/>
              <p:nvPr/>
            </p:nvCxnSpPr>
            <p:spPr>
              <a:xfrm>
                <a:off x="15974711" y="2547943"/>
                <a:ext cx="0" cy="713877"/>
              </a:xfrm>
              <a:prstGeom prst="line">
                <a:avLst/>
              </a:prstGeom>
              <a:ln w="635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/>
              <p:cNvCxnSpPr/>
              <p:nvPr/>
            </p:nvCxnSpPr>
            <p:spPr>
              <a:xfrm>
                <a:off x="16256826" y="2547943"/>
                <a:ext cx="0" cy="713877"/>
              </a:xfrm>
              <a:prstGeom prst="line">
                <a:avLst/>
              </a:prstGeom>
              <a:ln w="635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" name="Oval 42"/>
              <p:cNvSpPr/>
              <p:nvPr/>
            </p:nvSpPr>
            <p:spPr>
              <a:xfrm>
                <a:off x="15914836" y="2797905"/>
                <a:ext cx="108000" cy="10800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4" name="Oval 43"/>
              <p:cNvSpPr/>
              <p:nvPr/>
            </p:nvSpPr>
            <p:spPr>
              <a:xfrm>
                <a:off x="15640501" y="2797905"/>
                <a:ext cx="108000" cy="108000"/>
              </a:xfrm>
              <a:prstGeom prst="ellipse">
                <a:avLst/>
              </a:prstGeom>
              <a:noFill/>
              <a:ln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9" name="Oval 48"/>
              <p:cNvSpPr/>
              <p:nvPr/>
            </p:nvSpPr>
            <p:spPr>
              <a:xfrm>
                <a:off x="15640500" y="2517813"/>
                <a:ext cx="108000" cy="108000"/>
              </a:xfrm>
              <a:prstGeom prst="ellipse">
                <a:avLst/>
              </a:prstGeom>
              <a:noFill/>
              <a:ln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2" name="Oval 51"/>
              <p:cNvSpPr/>
              <p:nvPr/>
            </p:nvSpPr>
            <p:spPr>
              <a:xfrm>
                <a:off x="16202827" y="2511947"/>
                <a:ext cx="108000" cy="108000"/>
              </a:xfrm>
              <a:prstGeom prst="ellipse">
                <a:avLst/>
              </a:prstGeom>
              <a:noFill/>
              <a:ln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3" name="Oval 52"/>
              <p:cNvSpPr/>
              <p:nvPr/>
            </p:nvSpPr>
            <p:spPr>
              <a:xfrm>
                <a:off x="16202827" y="2797905"/>
                <a:ext cx="108000" cy="108000"/>
              </a:xfrm>
              <a:prstGeom prst="ellipse">
                <a:avLst/>
              </a:prstGeom>
              <a:noFill/>
              <a:ln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4" name="Oval 63"/>
              <p:cNvSpPr/>
              <p:nvPr/>
            </p:nvSpPr>
            <p:spPr>
              <a:xfrm>
                <a:off x="15640500" y="3077997"/>
                <a:ext cx="108000" cy="108000"/>
              </a:xfrm>
              <a:prstGeom prst="ellipse">
                <a:avLst/>
              </a:prstGeom>
              <a:noFill/>
              <a:ln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6" name="Oval 65"/>
              <p:cNvSpPr/>
              <p:nvPr/>
            </p:nvSpPr>
            <p:spPr>
              <a:xfrm>
                <a:off x="15920712" y="3077997"/>
                <a:ext cx="108000" cy="108000"/>
              </a:xfrm>
              <a:prstGeom prst="ellipse">
                <a:avLst/>
              </a:prstGeom>
              <a:noFill/>
              <a:ln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7" name="Oval 66"/>
              <p:cNvSpPr/>
              <p:nvPr/>
            </p:nvSpPr>
            <p:spPr>
              <a:xfrm>
                <a:off x="16202826" y="3077997"/>
                <a:ext cx="108000" cy="108000"/>
              </a:xfrm>
              <a:prstGeom prst="ellipse">
                <a:avLst/>
              </a:prstGeom>
              <a:noFill/>
              <a:ln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8" name="Oval 67"/>
              <p:cNvSpPr/>
              <p:nvPr/>
            </p:nvSpPr>
            <p:spPr>
              <a:xfrm>
                <a:off x="15920712" y="2511947"/>
                <a:ext cx="108000" cy="108000"/>
              </a:xfrm>
              <a:prstGeom prst="ellipse">
                <a:avLst/>
              </a:prstGeom>
              <a:noFill/>
              <a:ln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5173785" y="2928484"/>
              <a:ext cx="938725" cy="969578"/>
              <a:chOff x="16057380" y="4005940"/>
              <a:chExt cx="938725" cy="969578"/>
            </a:xfrm>
          </p:grpSpPr>
          <p:sp>
            <p:nvSpPr>
              <p:cNvPr id="232" name="Rounded Rectangle 231"/>
              <p:cNvSpPr/>
              <p:nvPr/>
            </p:nvSpPr>
            <p:spPr>
              <a:xfrm>
                <a:off x="16057380" y="4005940"/>
                <a:ext cx="938725" cy="96957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233" name="Straight Connector 232"/>
              <p:cNvCxnSpPr/>
              <p:nvPr/>
            </p:nvCxnSpPr>
            <p:spPr>
              <a:xfrm>
                <a:off x="16083101" y="4180030"/>
                <a:ext cx="840996" cy="0"/>
              </a:xfrm>
              <a:prstGeom prst="line">
                <a:avLst/>
              </a:prstGeom>
              <a:ln w="635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4" name="Straight Connector 233"/>
              <p:cNvCxnSpPr/>
              <p:nvPr/>
            </p:nvCxnSpPr>
            <p:spPr>
              <a:xfrm>
                <a:off x="16083100" y="4460122"/>
                <a:ext cx="840997" cy="0"/>
              </a:xfrm>
              <a:prstGeom prst="line">
                <a:avLst/>
              </a:prstGeom>
              <a:ln w="635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5" name="Straight Connector 234"/>
              <p:cNvCxnSpPr/>
              <p:nvPr/>
            </p:nvCxnSpPr>
            <p:spPr>
              <a:xfrm>
                <a:off x="16083101" y="4740214"/>
                <a:ext cx="840996" cy="0"/>
              </a:xfrm>
              <a:prstGeom prst="line">
                <a:avLst/>
              </a:prstGeom>
              <a:ln w="635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6" name="Straight Connector 235"/>
              <p:cNvCxnSpPr/>
              <p:nvPr/>
            </p:nvCxnSpPr>
            <p:spPr>
              <a:xfrm>
                <a:off x="16249469" y="4156160"/>
                <a:ext cx="0" cy="713877"/>
              </a:xfrm>
              <a:prstGeom prst="line">
                <a:avLst/>
              </a:prstGeom>
              <a:ln w="635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7" name="Straight Connector 236"/>
              <p:cNvCxnSpPr/>
              <p:nvPr/>
            </p:nvCxnSpPr>
            <p:spPr>
              <a:xfrm>
                <a:off x="16529680" y="4156160"/>
                <a:ext cx="0" cy="713877"/>
              </a:xfrm>
              <a:prstGeom prst="line">
                <a:avLst/>
              </a:prstGeom>
              <a:ln w="635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8" name="Straight Connector 237"/>
              <p:cNvCxnSpPr/>
              <p:nvPr/>
            </p:nvCxnSpPr>
            <p:spPr>
              <a:xfrm>
                <a:off x="16811795" y="4156160"/>
                <a:ext cx="0" cy="713877"/>
              </a:xfrm>
              <a:prstGeom prst="line">
                <a:avLst/>
              </a:prstGeom>
              <a:ln w="635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9" name="Oval 238"/>
              <p:cNvSpPr/>
              <p:nvPr/>
            </p:nvSpPr>
            <p:spPr>
              <a:xfrm>
                <a:off x="16469805" y="4406122"/>
                <a:ext cx="108000" cy="10800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40" name="Oval 239"/>
              <p:cNvSpPr/>
              <p:nvPr/>
            </p:nvSpPr>
            <p:spPr>
              <a:xfrm>
                <a:off x="16195470" y="4406122"/>
                <a:ext cx="108000" cy="108000"/>
              </a:xfrm>
              <a:prstGeom prst="ellipse">
                <a:avLst/>
              </a:prstGeom>
              <a:noFill/>
              <a:ln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41" name="Oval 240"/>
              <p:cNvSpPr/>
              <p:nvPr/>
            </p:nvSpPr>
            <p:spPr>
              <a:xfrm>
                <a:off x="16195469" y="4126030"/>
                <a:ext cx="108000" cy="108000"/>
              </a:xfrm>
              <a:prstGeom prst="ellipse">
                <a:avLst/>
              </a:prstGeom>
              <a:noFill/>
              <a:ln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42" name="Oval 241"/>
              <p:cNvSpPr/>
              <p:nvPr/>
            </p:nvSpPr>
            <p:spPr>
              <a:xfrm>
                <a:off x="16757796" y="4120164"/>
                <a:ext cx="108000" cy="108000"/>
              </a:xfrm>
              <a:prstGeom prst="ellipse">
                <a:avLst/>
              </a:prstGeom>
              <a:noFill/>
              <a:ln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43" name="Oval 242"/>
              <p:cNvSpPr/>
              <p:nvPr/>
            </p:nvSpPr>
            <p:spPr>
              <a:xfrm>
                <a:off x="16195469" y="4686214"/>
                <a:ext cx="108000" cy="108000"/>
              </a:xfrm>
              <a:prstGeom prst="ellipse">
                <a:avLst/>
              </a:prstGeom>
              <a:noFill/>
              <a:ln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44" name="Oval 243"/>
              <p:cNvSpPr/>
              <p:nvPr/>
            </p:nvSpPr>
            <p:spPr>
              <a:xfrm>
                <a:off x="16475681" y="4686214"/>
                <a:ext cx="108000" cy="108000"/>
              </a:xfrm>
              <a:prstGeom prst="ellipse">
                <a:avLst/>
              </a:prstGeom>
              <a:noFill/>
              <a:ln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45" name="Oval 244"/>
              <p:cNvSpPr/>
              <p:nvPr/>
            </p:nvSpPr>
            <p:spPr>
              <a:xfrm>
                <a:off x="16757795" y="4686214"/>
                <a:ext cx="108000" cy="108000"/>
              </a:xfrm>
              <a:prstGeom prst="ellipse">
                <a:avLst/>
              </a:prstGeom>
              <a:noFill/>
              <a:ln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46" name="Oval 245"/>
              <p:cNvSpPr/>
              <p:nvPr/>
            </p:nvSpPr>
            <p:spPr>
              <a:xfrm>
                <a:off x="16475681" y="4120164"/>
                <a:ext cx="108000" cy="108000"/>
              </a:xfrm>
              <a:prstGeom prst="ellipse">
                <a:avLst/>
              </a:prstGeom>
              <a:noFill/>
              <a:ln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47" name="Oval 246"/>
              <p:cNvSpPr/>
              <p:nvPr/>
            </p:nvSpPr>
            <p:spPr>
              <a:xfrm>
                <a:off x="16757795" y="4406122"/>
                <a:ext cx="108000" cy="10800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7" name="Right Arrow 6"/>
            <p:cNvSpPr/>
            <p:nvPr/>
          </p:nvSpPr>
          <p:spPr>
            <a:xfrm>
              <a:off x="4716016" y="3287419"/>
              <a:ext cx="360040" cy="190493"/>
            </a:xfrm>
            <a:prstGeom prst="right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467544" y="4087471"/>
            <a:ext cx="5619245" cy="979244"/>
            <a:chOff x="467544" y="4087471"/>
            <a:chExt cx="5619245" cy="979244"/>
          </a:xfrm>
        </p:grpSpPr>
        <p:grpSp>
          <p:nvGrpSpPr>
            <p:cNvPr id="197" name="Group 196"/>
            <p:cNvGrpSpPr/>
            <p:nvPr/>
          </p:nvGrpSpPr>
          <p:grpSpPr>
            <a:xfrm>
              <a:off x="5148064" y="4097137"/>
              <a:ext cx="938725" cy="969578"/>
              <a:chOff x="14249934" y="4005940"/>
              <a:chExt cx="938725" cy="969578"/>
            </a:xfrm>
          </p:grpSpPr>
          <p:sp>
            <p:nvSpPr>
              <p:cNvPr id="198" name="Rounded Rectangle 197"/>
              <p:cNvSpPr/>
              <p:nvPr/>
            </p:nvSpPr>
            <p:spPr>
              <a:xfrm>
                <a:off x="14249934" y="4005940"/>
                <a:ext cx="938725" cy="96957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199" name="Straight Connector 198"/>
              <p:cNvCxnSpPr/>
              <p:nvPr/>
            </p:nvCxnSpPr>
            <p:spPr>
              <a:xfrm>
                <a:off x="14275655" y="4180030"/>
                <a:ext cx="840996" cy="0"/>
              </a:xfrm>
              <a:prstGeom prst="line">
                <a:avLst/>
              </a:prstGeom>
              <a:ln w="635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0" name="Straight Connector 199"/>
              <p:cNvCxnSpPr/>
              <p:nvPr/>
            </p:nvCxnSpPr>
            <p:spPr>
              <a:xfrm>
                <a:off x="14275654" y="4460122"/>
                <a:ext cx="840997" cy="0"/>
              </a:xfrm>
              <a:prstGeom prst="line">
                <a:avLst/>
              </a:prstGeom>
              <a:ln w="635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1" name="Straight Connector 200"/>
              <p:cNvCxnSpPr/>
              <p:nvPr/>
            </p:nvCxnSpPr>
            <p:spPr>
              <a:xfrm>
                <a:off x="14275655" y="4740214"/>
                <a:ext cx="840996" cy="0"/>
              </a:xfrm>
              <a:prstGeom prst="line">
                <a:avLst/>
              </a:prstGeom>
              <a:ln w="635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2" name="Straight Connector 201"/>
              <p:cNvCxnSpPr/>
              <p:nvPr/>
            </p:nvCxnSpPr>
            <p:spPr>
              <a:xfrm>
                <a:off x="14442023" y="4156160"/>
                <a:ext cx="0" cy="713877"/>
              </a:xfrm>
              <a:prstGeom prst="line">
                <a:avLst/>
              </a:prstGeom>
              <a:ln w="635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3" name="Straight Connector 202"/>
              <p:cNvCxnSpPr/>
              <p:nvPr/>
            </p:nvCxnSpPr>
            <p:spPr>
              <a:xfrm>
                <a:off x="14722234" y="4156160"/>
                <a:ext cx="0" cy="713877"/>
              </a:xfrm>
              <a:prstGeom prst="line">
                <a:avLst/>
              </a:prstGeom>
              <a:ln w="635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4" name="Straight Connector 203"/>
              <p:cNvCxnSpPr/>
              <p:nvPr/>
            </p:nvCxnSpPr>
            <p:spPr>
              <a:xfrm>
                <a:off x="15004349" y="4156160"/>
                <a:ext cx="0" cy="713877"/>
              </a:xfrm>
              <a:prstGeom prst="line">
                <a:avLst/>
              </a:prstGeom>
              <a:ln w="635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5" name="Oval 204"/>
              <p:cNvSpPr/>
              <p:nvPr/>
            </p:nvSpPr>
            <p:spPr>
              <a:xfrm>
                <a:off x="14388024" y="4406122"/>
                <a:ext cx="108000" cy="108000"/>
              </a:xfrm>
              <a:prstGeom prst="ellipse">
                <a:avLst/>
              </a:prstGeom>
              <a:noFill/>
              <a:ln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06" name="Oval 205"/>
              <p:cNvSpPr/>
              <p:nvPr/>
            </p:nvSpPr>
            <p:spPr>
              <a:xfrm>
                <a:off x="14388023" y="4126030"/>
                <a:ext cx="108000" cy="108000"/>
              </a:xfrm>
              <a:prstGeom prst="ellipse">
                <a:avLst/>
              </a:prstGeom>
              <a:noFill/>
              <a:ln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07" name="Oval 206"/>
              <p:cNvSpPr/>
              <p:nvPr/>
            </p:nvSpPr>
            <p:spPr>
              <a:xfrm>
                <a:off x="14950350" y="4120164"/>
                <a:ext cx="108000" cy="108000"/>
              </a:xfrm>
              <a:prstGeom prst="ellipse">
                <a:avLst/>
              </a:prstGeom>
              <a:noFill/>
              <a:ln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08" name="Oval 207"/>
              <p:cNvSpPr/>
              <p:nvPr/>
            </p:nvSpPr>
            <p:spPr>
              <a:xfrm>
                <a:off x="14950350" y="4406122"/>
                <a:ext cx="108000" cy="108000"/>
              </a:xfrm>
              <a:prstGeom prst="ellipse">
                <a:avLst/>
              </a:prstGeom>
              <a:noFill/>
              <a:ln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09" name="Oval 208"/>
              <p:cNvSpPr/>
              <p:nvPr/>
            </p:nvSpPr>
            <p:spPr>
              <a:xfrm>
                <a:off x="14388023" y="4686214"/>
                <a:ext cx="108000" cy="108000"/>
              </a:xfrm>
              <a:prstGeom prst="ellipse">
                <a:avLst/>
              </a:prstGeom>
              <a:noFill/>
              <a:ln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10" name="Oval 209"/>
              <p:cNvSpPr/>
              <p:nvPr/>
            </p:nvSpPr>
            <p:spPr>
              <a:xfrm>
                <a:off x="14668235" y="4686214"/>
                <a:ext cx="108000" cy="108000"/>
              </a:xfrm>
              <a:prstGeom prst="ellipse">
                <a:avLst/>
              </a:prstGeom>
              <a:noFill/>
              <a:ln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11" name="Oval 210"/>
              <p:cNvSpPr/>
              <p:nvPr/>
            </p:nvSpPr>
            <p:spPr>
              <a:xfrm>
                <a:off x="14950349" y="4686214"/>
                <a:ext cx="108000" cy="108000"/>
              </a:xfrm>
              <a:prstGeom prst="ellipse">
                <a:avLst/>
              </a:prstGeom>
              <a:noFill/>
              <a:ln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12" name="Oval 211"/>
              <p:cNvSpPr/>
              <p:nvPr/>
            </p:nvSpPr>
            <p:spPr>
              <a:xfrm>
                <a:off x="14668235" y="4120164"/>
                <a:ext cx="108000" cy="108000"/>
              </a:xfrm>
              <a:prstGeom prst="ellipse">
                <a:avLst/>
              </a:prstGeom>
              <a:noFill/>
              <a:ln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13" name="Oval 212"/>
              <p:cNvSpPr/>
              <p:nvPr/>
            </p:nvSpPr>
            <p:spPr>
              <a:xfrm>
                <a:off x="14668235" y="4406122"/>
                <a:ext cx="108000" cy="108000"/>
              </a:xfrm>
              <a:prstGeom prst="ellipse">
                <a:avLst/>
              </a:prstGeom>
              <a:noFill/>
              <a:ln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214" name="TextBox 213"/>
            <p:cNvSpPr txBox="1"/>
            <p:nvPr/>
          </p:nvSpPr>
          <p:spPr>
            <a:xfrm>
              <a:off x="467544" y="4232648"/>
              <a:ext cx="2421304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342900" indent="-342900">
                <a:buFontTx/>
                <a:buChar char="-"/>
              </a:pPr>
              <a:r>
                <a:rPr lang="en-GB" sz="2200" b="1" dirty="0">
                  <a:solidFill>
                    <a:srgbClr val="00B050"/>
                  </a:solidFill>
                </a:rPr>
                <a:t>decay</a:t>
              </a:r>
              <a:br>
                <a:rPr lang="en-GB" sz="2200" dirty="0"/>
              </a:br>
              <a:r>
                <a:rPr lang="en-GB" sz="2200" dirty="0"/>
                <a:t>(radiative decay)</a:t>
              </a:r>
            </a:p>
          </p:txBody>
        </p:sp>
        <p:grpSp>
          <p:nvGrpSpPr>
            <p:cNvPr id="215" name="Group 214"/>
            <p:cNvGrpSpPr/>
            <p:nvPr/>
          </p:nvGrpSpPr>
          <p:grpSpPr>
            <a:xfrm>
              <a:off x="3563888" y="4087471"/>
              <a:ext cx="938725" cy="969578"/>
              <a:chOff x="15502411" y="2397723"/>
              <a:chExt cx="938725" cy="969578"/>
            </a:xfrm>
          </p:grpSpPr>
          <p:sp>
            <p:nvSpPr>
              <p:cNvPr id="216" name="Rounded Rectangle 215"/>
              <p:cNvSpPr/>
              <p:nvPr/>
            </p:nvSpPr>
            <p:spPr>
              <a:xfrm>
                <a:off x="15502411" y="2397723"/>
                <a:ext cx="938725" cy="96957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217" name="Straight Connector 216"/>
              <p:cNvCxnSpPr/>
              <p:nvPr/>
            </p:nvCxnSpPr>
            <p:spPr>
              <a:xfrm>
                <a:off x="15528132" y="2571813"/>
                <a:ext cx="840996" cy="0"/>
              </a:xfrm>
              <a:prstGeom prst="line">
                <a:avLst/>
              </a:prstGeom>
              <a:ln w="635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8" name="Straight Connector 217"/>
              <p:cNvCxnSpPr/>
              <p:nvPr/>
            </p:nvCxnSpPr>
            <p:spPr>
              <a:xfrm>
                <a:off x="15528131" y="2851905"/>
                <a:ext cx="840997" cy="0"/>
              </a:xfrm>
              <a:prstGeom prst="line">
                <a:avLst/>
              </a:prstGeom>
              <a:ln w="635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9" name="Straight Connector 218"/>
              <p:cNvCxnSpPr/>
              <p:nvPr/>
            </p:nvCxnSpPr>
            <p:spPr>
              <a:xfrm>
                <a:off x="15528132" y="3131997"/>
                <a:ext cx="840996" cy="0"/>
              </a:xfrm>
              <a:prstGeom prst="line">
                <a:avLst/>
              </a:prstGeom>
              <a:ln w="635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0" name="Straight Connector 219"/>
              <p:cNvCxnSpPr/>
              <p:nvPr/>
            </p:nvCxnSpPr>
            <p:spPr>
              <a:xfrm>
                <a:off x="15694500" y="2547943"/>
                <a:ext cx="0" cy="713877"/>
              </a:xfrm>
              <a:prstGeom prst="line">
                <a:avLst/>
              </a:prstGeom>
              <a:ln w="635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1" name="Straight Connector 220"/>
              <p:cNvCxnSpPr/>
              <p:nvPr/>
            </p:nvCxnSpPr>
            <p:spPr>
              <a:xfrm>
                <a:off x="15974711" y="2547943"/>
                <a:ext cx="0" cy="713877"/>
              </a:xfrm>
              <a:prstGeom prst="line">
                <a:avLst/>
              </a:prstGeom>
              <a:ln w="635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2" name="Straight Connector 221"/>
              <p:cNvCxnSpPr/>
              <p:nvPr/>
            </p:nvCxnSpPr>
            <p:spPr>
              <a:xfrm>
                <a:off x="16256826" y="2547943"/>
                <a:ext cx="0" cy="713877"/>
              </a:xfrm>
              <a:prstGeom prst="line">
                <a:avLst/>
              </a:prstGeom>
              <a:ln w="635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3" name="Oval 222"/>
              <p:cNvSpPr/>
              <p:nvPr/>
            </p:nvSpPr>
            <p:spPr>
              <a:xfrm>
                <a:off x="15914836" y="2797905"/>
                <a:ext cx="108000" cy="10800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24" name="Oval 223"/>
              <p:cNvSpPr/>
              <p:nvPr/>
            </p:nvSpPr>
            <p:spPr>
              <a:xfrm>
                <a:off x="15640501" y="2797905"/>
                <a:ext cx="108000" cy="108000"/>
              </a:xfrm>
              <a:prstGeom prst="ellipse">
                <a:avLst/>
              </a:prstGeom>
              <a:noFill/>
              <a:ln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25" name="Oval 224"/>
              <p:cNvSpPr/>
              <p:nvPr/>
            </p:nvSpPr>
            <p:spPr>
              <a:xfrm>
                <a:off x="15640500" y="2517813"/>
                <a:ext cx="108000" cy="108000"/>
              </a:xfrm>
              <a:prstGeom prst="ellipse">
                <a:avLst/>
              </a:prstGeom>
              <a:noFill/>
              <a:ln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26" name="Oval 225"/>
              <p:cNvSpPr/>
              <p:nvPr/>
            </p:nvSpPr>
            <p:spPr>
              <a:xfrm>
                <a:off x="16202827" y="2511947"/>
                <a:ext cx="108000" cy="108000"/>
              </a:xfrm>
              <a:prstGeom prst="ellipse">
                <a:avLst/>
              </a:prstGeom>
              <a:noFill/>
              <a:ln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27" name="Oval 226"/>
              <p:cNvSpPr/>
              <p:nvPr/>
            </p:nvSpPr>
            <p:spPr>
              <a:xfrm>
                <a:off x="16202827" y="2797905"/>
                <a:ext cx="108000" cy="108000"/>
              </a:xfrm>
              <a:prstGeom prst="ellipse">
                <a:avLst/>
              </a:prstGeom>
              <a:noFill/>
              <a:ln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28" name="Oval 227"/>
              <p:cNvSpPr/>
              <p:nvPr/>
            </p:nvSpPr>
            <p:spPr>
              <a:xfrm>
                <a:off x="15640500" y="3077997"/>
                <a:ext cx="108000" cy="108000"/>
              </a:xfrm>
              <a:prstGeom prst="ellipse">
                <a:avLst/>
              </a:prstGeom>
              <a:noFill/>
              <a:ln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29" name="Oval 228"/>
              <p:cNvSpPr/>
              <p:nvPr/>
            </p:nvSpPr>
            <p:spPr>
              <a:xfrm>
                <a:off x="15920712" y="3077997"/>
                <a:ext cx="108000" cy="108000"/>
              </a:xfrm>
              <a:prstGeom prst="ellipse">
                <a:avLst/>
              </a:prstGeom>
              <a:noFill/>
              <a:ln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30" name="Oval 229"/>
              <p:cNvSpPr/>
              <p:nvPr/>
            </p:nvSpPr>
            <p:spPr>
              <a:xfrm>
                <a:off x="16202826" y="3077997"/>
                <a:ext cx="108000" cy="108000"/>
              </a:xfrm>
              <a:prstGeom prst="ellipse">
                <a:avLst/>
              </a:prstGeom>
              <a:noFill/>
              <a:ln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31" name="Oval 230"/>
              <p:cNvSpPr/>
              <p:nvPr/>
            </p:nvSpPr>
            <p:spPr>
              <a:xfrm>
                <a:off x="15920712" y="2511947"/>
                <a:ext cx="108000" cy="108000"/>
              </a:xfrm>
              <a:prstGeom prst="ellipse">
                <a:avLst/>
              </a:prstGeom>
              <a:noFill/>
              <a:ln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248" name="Right Arrow 247"/>
            <p:cNvSpPr/>
            <p:nvPr/>
          </p:nvSpPr>
          <p:spPr>
            <a:xfrm>
              <a:off x="4688396" y="4448388"/>
              <a:ext cx="360040" cy="190493"/>
            </a:xfrm>
            <a:prstGeom prst="right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4760741" y="4149080"/>
                <a:ext cx="17633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GB" b="0" i="0" smtClean="0">
                          <a:latin typeface="Cambria Math" panose="02040503050406030204" pitchFamily="18" charset="0"/>
                        </a:rPr>
                        <m:t>Γ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60741" y="4149080"/>
                <a:ext cx="176330" cy="276999"/>
              </a:xfrm>
              <a:prstGeom prst="rect">
                <a:avLst/>
              </a:prstGeom>
              <a:blipFill>
                <a:blip r:embed="rId3"/>
                <a:stretch>
                  <a:fillRect l="-34483" r="-27586" b="-6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3" name="TextBox 122"/>
              <p:cNvSpPr txBox="1"/>
              <p:nvPr/>
            </p:nvSpPr>
            <p:spPr>
              <a:xfrm>
                <a:off x="4767078" y="2996952"/>
                <a:ext cx="17710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𝜆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23" name="TextBox 1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67078" y="2996952"/>
                <a:ext cx="177100" cy="276999"/>
              </a:xfrm>
              <a:prstGeom prst="rect">
                <a:avLst/>
              </a:prstGeom>
              <a:blipFill>
                <a:blip r:embed="rId4"/>
                <a:stretch>
                  <a:fillRect l="-34483" r="-31034" b="-888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82077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285" grpId="0"/>
      <p:bldP spid="286" grpId="0"/>
      <p:bldP spid="2" grpId="0"/>
      <p:bldP spid="12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57256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de-DE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Numerical experiment</a:t>
            </a:r>
          </a:p>
        </p:txBody>
      </p:sp>
      <p:sp>
        <p:nvSpPr>
          <p:cNvPr id="196" name="Circular Arrow 195"/>
          <p:cNvSpPr/>
          <p:nvPr/>
        </p:nvSpPr>
        <p:spPr>
          <a:xfrm rot="19649001" flipH="1">
            <a:off x="13455938" y="2006762"/>
            <a:ext cx="1850872" cy="1395025"/>
          </a:xfrm>
          <a:prstGeom prst="circularArrow">
            <a:avLst>
              <a:gd name="adj1" fmla="val 3832"/>
              <a:gd name="adj2" fmla="val 412024"/>
              <a:gd name="adj3" fmla="val 19242163"/>
              <a:gd name="adj4" fmla="val 13120020"/>
              <a:gd name="adj5" fmla="val 6507"/>
            </a:avLst>
          </a:prstGeom>
          <a:solidFill>
            <a:schemeClr val="tx1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4" t="50000"/>
          <a:stretch/>
        </p:blipFill>
        <p:spPr bwMode="auto">
          <a:xfrm>
            <a:off x="2890589" y="4337720"/>
            <a:ext cx="6001891" cy="2520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8" b="49127"/>
          <a:stretch/>
        </p:blipFill>
        <p:spPr bwMode="auto">
          <a:xfrm>
            <a:off x="2954213" y="1454425"/>
            <a:ext cx="5904656" cy="2550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7" name="TextBox 286"/>
          <p:cNvSpPr txBox="1"/>
          <p:nvPr/>
        </p:nvSpPr>
        <p:spPr>
          <a:xfrm>
            <a:off x="35496" y="836712"/>
            <a:ext cx="516481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200" b="1" dirty="0"/>
              <a:t>1D System (clean contact process, 50 sites)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078286" y="1244214"/>
            <a:ext cx="12137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/>
              <a:t>Dynamics</a:t>
            </a:r>
          </a:p>
        </p:txBody>
      </p:sp>
      <p:sp>
        <p:nvSpPr>
          <p:cNvPr id="288" name="TextBox 287"/>
          <p:cNvSpPr txBox="1"/>
          <p:nvPr/>
        </p:nvSpPr>
        <p:spPr>
          <a:xfrm>
            <a:off x="7223292" y="1196559"/>
            <a:ext cx="8771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/>
              <a:t>Statics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1234405" y="2652445"/>
            <a:ext cx="2433896" cy="769441"/>
            <a:chOff x="2204120" y="1774338"/>
            <a:chExt cx="2433896" cy="769441"/>
          </a:xfrm>
        </p:grpSpPr>
        <p:cxnSp>
          <p:nvCxnSpPr>
            <p:cNvPr id="8" name="Straight Arrow Connector 7"/>
            <p:cNvCxnSpPr/>
            <p:nvPr/>
          </p:nvCxnSpPr>
          <p:spPr>
            <a:xfrm>
              <a:off x="3419872" y="2240868"/>
              <a:ext cx="1218144" cy="180020"/>
            </a:xfrm>
            <a:prstGeom prst="straightConnector1">
              <a:avLst/>
            </a:prstGeom>
            <a:ln w="349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2204120" y="1774338"/>
              <a:ext cx="165618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200" dirty="0"/>
                <a:t>collapsed</a:t>
              </a:r>
            </a:p>
            <a:p>
              <a:r>
                <a:rPr lang="en-GB" sz="2200" dirty="0"/>
                <a:t>data </a:t>
              </a:r>
            </a:p>
          </p:txBody>
        </p:sp>
      </p:grpSp>
      <p:sp>
        <p:nvSpPr>
          <p:cNvPr id="289" name="TextBox 288"/>
          <p:cNvSpPr txBox="1"/>
          <p:nvPr/>
        </p:nvSpPr>
        <p:spPr>
          <a:xfrm>
            <a:off x="35496" y="3934217"/>
            <a:ext cx="679570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200" b="1" dirty="0"/>
              <a:t>1D System (Rydberg, van-der-Waals interaction, 50 sites)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107504" y="4489864"/>
            <a:ext cx="5688632" cy="1446550"/>
            <a:chOff x="107504" y="4489864"/>
            <a:chExt cx="5688632" cy="1446550"/>
          </a:xfrm>
        </p:grpSpPr>
        <p:cxnSp>
          <p:nvCxnSpPr>
            <p:cNvPr id="290" name="Straight Arrow Connector 289"/>
            <p:cNvCxnSpPr>
              <a:stCxn id="291" idx="3"/>
            </p:cNvCxnSpPr>
            <p:nvPr/>
          </p:nvCxnSpPr>
          <p:spPr>
            <a:xfrm>
              <a:off x="2645602" y="5213139"/>
              <a:ext cx="3150534" cy="384721"/>
            </a:xfrm>
            <a:prstGeom prst="straightConnector1">
              <a:avLst/>
            </a:prstGeom>
            <a:ln w="34925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1" name="TextBox 290"/>
            <p:cNvSpPr txBox="1"/>
            <p:nvPr/>
          </p:nvSpPr>
          <p:spPr>
            <a:xfrm>
              <a:off x="107504" y="4489864"/>
              <a:ext cx="2538098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200" dirty="0">
                  <a:solidFill>
                    <a:srgbClr val="0000FF"/>
                  </a:solidFill>
                </a:rPr>
                <a:t>critical curve bends up after some time</a:t>
              </a:r>
            </a:p>
            <a:p>
              <a:r>
                <a:rPr lang="en-GB" sz="2200" dirty="0">
                  <a:solidFill>
                    <a:srgbClr val="0000FF"/>
                  </a:solidFill>
                </a:rPr>
                <a:t>due to spontaneous</a:t>
              </a:r>
              <a:br>
                <a:rPr lang="en-GB" sz="2200" dirty="0">
                  <a:solidFill>
                    <a:srgbClr val="0000FF"/>
                  </a:solidFill>
                </a:rPr>
              </a:br>
              <a:r>
                <a:rPr lang="en-GB" sz="2200" dirty="0">
                  <a:solidFill>
                    <a:srgbClr val="0000FF"/>
                  </a:solidFill>
                </a:rPr>
                <a:t>,birth’-processes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1472057" y="1471036"/>
            <a:ext cx="3722788" cy="927877"/>
            <a:chOff x="1472057" y="1471036"/>
            <a:chExt cx="3722788" cy="927877"/>
          </a:xfrm>
        </p:grpSpPr>
        <p:cxnSp>
          <p:nvCxnSpPr>
            <p:cNvPr id="292" name="Straight Arrow Connector 291"/>
            <p:cNvCxnSpPr/>
            <p:nvPr/>
          </p:nvCxnSpPr>
          <p:spPr>
            <a:xfrm>
              <a:off x="2372157" y="1814465"/>
              <a:ext cx="2822688" cy="584448"/>
            </a:xfrm>
            <a:prstGeom prst="straightConnector1">
              <a:avLst/>
            </a:prstGeom>
            <a:ln w="3492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3" name="TextBox 292"/>
            <p:cNvSpPr txBox="1"/>
            <p:nvPr/>
          </p:nvSpPr>
          <p:spPr>
            <a:xfrm>
              <a:off x="1472057" y="1471036"/>
              <a:ext cx="122413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200" dirty="0">
                  <a:solidFill>
                    <a:srgbClr val="C00000"/>
                  </a:solidFill>
                </a:rPr>
                <a:t>critical</a:t>
              </a:r>
              <a:br>
                <a:rPr lang="en-GB" sz="2200" dirty="0">
                  <a:solidFill>
                    <a:srgbClr val="C00000"/>
                  </a:solidFill>
                </a:rPr>
              </a:br>
              <a:r>
                <a:rPr lang="en-GB" sz="2200" dirty="0">
                  <a:solidFill>
                    <a:srgbClr val="C00000"/>
                  </a:solidFill>
                </a:rPr>
                <a:t>curve</a:t>
              </a:r>
            </a:p>
          </p:txBody>
        </p:sp>
      </p:grpSp>
      <p:sp>
        <p:nvSpPr>
          <p:cNvPr id="22" name="Rectangle 21"/>
          <p:cNvSpPr/>
          <p:nvPr/>
        </p:nvSpPr>
        <p:spPr>
          <a:xfrm>
            <a:off x="6012160" y="1124744"/>
            <a:ext cx="2952328" cy="28803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4" name="Rectangle 293"/>
          <p:cNvSpPr/>
          <p:nvPr/>
        </p:nvSpPr>
        <p:spPr>
          <a:xfrm>
            <a:off x="6156176" y="4293096"/>
            <a:ext cx="2952328" cy="28803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7897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2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2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89" grpId="0"/>
      <p:bldP spid="22" grpId="0" animBg="1"/>
      <p:bldP spid="29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7168"/>
          <p:cNvSpPr/>
          <p:nvPr/>
        </p:nvSpPr>
        <p:spPr>
          <a:xfrm>
            <a:off x="323528" y="5013176"/>
            <a:ext cx="8640960" cy="1727031"/>
          </a:xfrm>
          <a:prstGeom prst="rect">
            <a:avLst/>
          </a:prstGeom>
          <a:solidFill>
            <a:srgbClr val="FFFF00">
              <a:alpha val="45000"/>
            </a:srgbClr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tangle 19"/>
          <p:cNvSpPr/>
          <p:nvPr/>
        </p:nvSpPr>
        <p:spPr>
          <a:xfrm>
            <a:off x="2074484" y="5661248"/>
            <a:ext cx="2088232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57256"/>
          </a:xfr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de-DE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Quantum vs. classical fluctuations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75380" y="908720"/>
            <a:ext cx="384060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200" dirty="0"/>
              <a:t>…so far effective classical model</a:t>
            </a:r>
          </a:p>
        </p:txBody>
      </p:sp>
      <p:grpSp>
        <p:nvGrpSpPr>
          <p:cNvPr id="7171" name="Group 7170"/>
          <p:cNvGrpSpPr/>
          <p:nvPr/>
        </p:nvGrpSpPr>
        <p:grpSpPr>
          <a:xfrm>
            <a:off x="5788963" y="1608759"/>
            <a:ext cx="2952328" cy="2663135"/>
            <a:chOff x="5788963" y="1608759"/>
            <a:chExt cx="2952328" cy="2663135"/>
          </a:xfrm>
        </p:grpSpPr>
        <p:sp>
          <p:nvSpPr>
            <p:cNvPr id="81" name="Rectangle 80"/>
            <p:cNvSpPr/>
            <p:nvPr/>
          </p:nvSpPr>
          <p:spPr>
            <a:xfrm>
              <a:off x="5788963" y="2111654"/>
              <a:ext cx="2952328" cy="2160240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70" name="Picture 2" descr="C:\Users\ppziwl\Desktop\laeqed6752453757095131116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84091" y="2327678"/>
              <a:ext cx="1437120" cy="4585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2" name="Picture 3" descr="C:\Users\ppziwl\Desktop\laeqed1565698572015508797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6030841" y="3525353"/>
              <a:ext cx="2494426" cy="4585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76" name="Straight Arrow Connector 75"/>
            <p:cNvCxnSpPr/>
            <p:nvPr/>
          </p:nvCxnSpPr>
          <p:spPr>
            <a:xfrm>
              <a:off x="7283297" y="2808960"/>
              <a:ext cx="0" cy="621611"/>
            </a:xfrm>
            <a:prstGeom prst="straightConnector1">
              <a:avLst/>
            </a:prstGeom>
            <a:ln w="47625">
              <a:solidFill>
                <a:schemeClr val="accent4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4" name="TextBox 83"/>
            <p:cNvSpPr txBox="1"/>
            <p:nvPr/>
          </p:nvSpPr>
          <p:spPr>
            <a:xfrm>
              <a:off x="5796872" y="1608759"/>
              <a:ext cx="1410964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200" b="1" dirty="0"/>
                <a:t>Dephasing</a:t>
              </a:r>
            </a:p>
          </p:txBody>
        </p:sp>
      </p:grpSp>
      <p:sp>
        <p:nvSpPr>
          <p:cNvPr id="85" name="TextBox 84"/>
          <p:cNvSpPr txBox="1"/>
          <p:nvPr/>
        </p:nvSpPr>
        <p:spPr>
          <a:xfrm>
            <a:off x="179512" y="4479503"/>
            <a:ext cx="584967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200" dirty="0"/>
              <a:t>- remove dephasing to enter the quantum regime</a:t>
            </a:r>
          </a:p>
        </p:txBody>
      </p:sp>
      <p:sp>
        <p:nvSpPr>
          <p:cNvPr id="86" name="TextBox 85"/>
          <p:cNvSpPr txBox="1"/>
          <p:nvPr/>
        </p:nvSpPr>
        <p:spPr>
          <a:xfrm>
            <a:off x="323528" y="5086345"/>
            <a:ext cx="245176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200" b="1" dirty="0"/>
              <a:t>Model Hamiltonian</a:t>
            </a:r>
          </a:p>
        </p:txBody>
      </p:sp>
      <p:pic>
        <p:nvPicPr>
          <p:cNvPr id="19" name="Picture 18" descr="txp_fig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3568" y="5661248"/>
            <a:ext cx="3839188" cy="629318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168" name="TextBox 7167"/>
          <p:cNvSpPr txBox="1"/>
          <p:nvPr/>
        </p:nvSpPr>
        <p:spPr>
          <a:xfrm>
            <a:off x="1943470" y="6093296"/>
            <a:ext cx="32273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>
                <a:solidFill>
                  <a:schemeClr val="accent6">
                    <a:lumMod val="75000"/>
                  </a:schemeClr>
                </a:solidFill>
              </a:rPr>
              <a:t>,Quantum kinetic constraint’</a:t>
            </a:r>
          </a:p>
        </p:txBody>
      </p:sp>
      <p:grpSp>
        <p:nvGrpSpPr>
          <p:cNvPr id="7174" name="Group 7173"/>
          <p:cNvGrpSpPr/>
          <p:nvPr/>
        </p:nvGrpSpPr>
        <p:grpSpPr>
          <a:xfrm>
            <a:off x="4258397" y="1608759"/>
            <a:ext cx="900407" cy="2663135"/>
            <a:chOff x="4258397" y="1608759"/>
            <a:chExt cx="900407" cy="2663135"/>
          </a:xfrm>
        </p:grpSpPr>
        <p:sp>
          <p:nvSpPr>
            <p:cNvPr id="68" name="Rectangle 67"/>
            <p:cNvSpPr/>
            <p:nvPr/>
          </p:nvSpPr>
          <p:spPr>
            <a:xfrm>
              <a:off x="4276795" y="2111654"/>
              <a:ext cx="864096" cy="216024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66" name="Straight Arrow Connector 65"/>
            <p:cNvCxnSpPr/>
            <p:nvPr/>
          </p:nvCxnSpPr>
          <p:spPr>
            <a:xfrm flipH="1">
              <a:off x="4708842" y="2737975"/>
              <a:ext cx="1" cy="1224136"/>
            </a:xfrm>
            <a:prstGeom prst="straightConnector1">
              <a:avLst/>
            </a:prstGeom>
            <a:ln w="47625">
              <a:solidFill>
                <a:schemeClr val="tx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0" name="Group 59"/>
            <p:cNvGrpSpPr/>
            <p:nvPr/>
          </p:nvGrpSpPr>
          <p:grpSpPr>
            <a:xfrm>
              <a:off x="4420811" y="2723722"/>
              <a:ext cx="576064" cy="1224136"/>
              <a:chOff x="827584" y="2276872"/>
              <a:chExt cx="576064" cy="1224136"/>
            </a:xfrm>
          </p:grpSpPr>
          <p:cxnSp>
            <p:nvCxnSpPr>
              <p:cNvPr id="61" name="Straight Connector 60"/>
              <p:cNvCxnSpPr/>
              <p:nvPr/>
            </p:nvCxnSpPr>
            <p:spPr>
              <a:xfrm>
                <a:off x="827584" y="2276872"/>
                <a:ext cx="576064" cy="0"/>
              </a:xfrm>
              <a:prstGeom prst="line">
                <a:avLst/>
              </a:prstGeom>
              <a:ln w="412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/>
              <p:cNvCxnSpPr/>
              <p:nvPr/>
            </p:nvCxnSpPr>
            <p:spPr>
              <a:xfrm>
                <a:off x="827584" y="3501008"/>
                <a:ext cx="576064" cy="0"/>
              </a:xfrm>
              <a:prstGeom prst="line">
                <a:avLst/>
              </a:prstGeom>
              <a:ln w="412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3" name="Oval 62"/>
            <p:cNvSpPr/>
            <p:nvPr/>
          </p:nvSpPr>
          <p:spPr>
            <a:xfrm>
              <a:off x="4600831" y="2615710"/>
              <a:ext cx="216024" cy="21602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4258397" y="1608759"/>
              <a:ext cx="889667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200" b="1" dirty="0"/>
                <a:t>Decay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172" name="TextBox 7171"/>
                <p:cNvSpPr txBox="1"/>
                <p:nvPr/>
              </p:nvSpPr>
              <p:spPr>
                <a:xfrm>
                  <a:off x="4703230" y="3045410"/>
                  <a:ext cx="455574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2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𝜸</m:t>
                        </m:r>
                      </m:oMath>
                    </m:oMathPara>
                  </a14:m>
                  <a:endParaRPr lang="en-GB" sz="2400" b="1" dirty="0">
                    <a:solidFill>
                      <a:srgbClr val="002060"/>
                    </a:solidFill>
                    <a:latin typeface="cmmi10"/>
                  </a:endParaRPr>
                </a:p>
              </p:txBody>
            </p:sp>
          </mc:Choice>
          <mc:Fallback xmlns="">
            <p:sp>
              <p:nvSpPr>
                <p:cNvPr id="7172" name="TextBox 717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03230" y="3045410"/>
                  <a:ext cx="455574" cy="461665"/>
                </a:xfrm>
                <a:prstGeom prst="rect">
                  <a:avLst/>
                </a:prstGeom>
                <a:blipFill>
                  <a:blip r:embed="rId7"/>
                  <a:stretch>
                    <a:fillRect b="-12000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7173" name="Group 7172"/>
          <p:cNvGrpSpPr/>
          <p:nvPr/>
        </p:nvGrpSpPr>
        <p:grpSpPr>
          <a:xfrm>
            <a:off x="683568" y="1340768"/>
            <a:ext cx="2592288" cy="2931126"/>
            <a:chOff x="683568" y="1340768"/>
            <a:chExt cx="2592288" cy="2931126"/>
          </a:xfrm>
        </p:grpSpPr>
        <p:sp>
          <p:nvSpPr>
            <p:cNvPr id="12" name="Rectangle 11"/>
            <p:cNvSpPr/>
            <p:nvPr/>
          </p:nvSpPr>
          <p:spPr>
            <a:xfrm>
              <a:off x="755576" y="2111654"/>
              <a:ext cx="2520280" cy="216024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33" name="Group 32"/>
            <p:cNvGrpSpPr/>
            <p:nvPr/>
          </p:nvGrpSpPr>
          <p:grpSpPr>
            <a:xfrm>
              <a:off x="2333130" y="2734320"/>
              <a:ext cx="576064" cy="1224136"/>
              <a:chOff x="827584" y="2276872"/>
              <a:chExt cx="576064" cy="1224136"/>
            </a:xfrm>
          </p:grpSpPr>
          <p:cxnSp>
            <p:nvCxnSpPr>
              <p:cNvPr id="51" name="Straight Connector 50"/>
              <p:cNvCxnSpPr/>
              <p:nvPr/>
            </p:nvCxnSpPr>
            <p:spPr>
              <a:xfrm>
                <a:off x="827584" y="2276872"/>
                <a:ext cx="576064" cy="0"/>
              </a:xfrm>
              <a:prstGeom prst="line">
                <a:avLst/>
              </a:prstGeom>
              <a:ln w="412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/>
              <p:cNvCxnSpPr/>
              <p:nvPr/>
            </p:nvCxnSpPr>
            <p:spPr>
              <a:xfrm>
                <a:off x="827584" y="3501008"/>
                <a:ext cx="576064" cy="0"/>
              </a:xfrm>
              <a:prstGeom prst="line">
                <a:avLst/>
              </a:prstGeom>
              <a:ln w="412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9" name="Group 38"/>
            <p:cNvGrpSpPr/>
            <p:nvPr/>
          </p:nvGrpSpPr>
          <p:grpSpPr>
            <a:xfrm>
              <a:off x="1191937" y="2732144"/>
              <a:ext cx="576064" cy="1224136"/>
              <a:chOff x="827584" y="2276872"/>
              <a:chExt cx="576064" cy="1224136"/>
            </a:xfrm>
          </p:grpSpPr>
          <p:cxnSp>
            <p:nvCxnSpPr>
              <p:cNvPr id="45" name="Straight Connector 44"/>
              <p:cNvCxnSpPr/>
              <p:nvPr/>
            </p:nvCxnSpPr>
            <p:spPr>
              <a:xfrm>
                <a:off x="827584" y="2276872"/>
                <a:ext cx="576064" cy="0"/>
              </a:xfrm>
              <a:prstGeom prst="line">
                <a:avLst/>
              </a:prstGeom>
              <a:ln w="412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/>
              <p:cNvCxnSpPr/>
              <p:nvPr/>
            </p:nvCxnSpPr>
            <p:spPr>
              <a:xfrm>
                <a:off x="827584" y="3501008"/>
                <a:ext cx="576064" cy="0"/>
              </a:xfrm>
              <a:prstGeom prst="line">
                <a:avLst/>
              </a:prstGeom>
              <a:ln w="412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0" name="Oval 39"/>
            <p:cNvSpPr/>
            <p:nvPr/>
          </p:nvSpPr>
          <p:spPr>
            <a:xfrm>
              <a:off x="1371957" y="2624132"/>
              <a:ext cx="216024" cy="21602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41" name="Straight Arrow Connector 40"/>
            <p:cNvCxnSpPr/>
            <p:nvPr/>
          </p:nvCxnSpPr>
          <p:spPr>
            <a:xfrm flipV="1">
              <a:off x="1036435" y="2501312"/>
              <a:ext cx="0" cy="338844"/>
            </a:xfrm>
            <a:prstGeom prst="straightConnector1">
              <a:avLst/>
            </a:prstGeom>
            <a:ln w="539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/>
            <p:cNvCxnSpPr/>
            <p:nvPr/>
          </p:nvCxnSpPr>
          <p:spPr>
            <a:xfrm>
              <a:off x="1036435" y="3789034"/>
              <a:ext cx="0" cy="338844"/>
            </a:xfrm>
            <a:prstGeom prst="straightConnector1">
              <a:avLst/>
            </a:prstGeom>
            <a:ln w="539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Oval 42"/>
            <p:cNvSpPr/>
            <p:nvPr/>
          </p:nvSpPr>
          <p:spPr>
            <a:xfrm>
              <a:off x="2515495" y="3824303"/>
              <a:ext cx="216024" cy="216024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58" name="Straight Connector 57"/>
            <p:cNvCxnSpPr/>
            <p:nvPr/>
          </p:nvCxnSpPr>
          <p:spPr>
            <a:xfrm>
              <a:off x="2332579" y="2399686"/>
              <a:ext cx="576064" cy="0"/>
            </a:xfrm>
            <a:prstGeom prst="line">
              <a:avLst/>
            </a:prstGeom>
            <a:ln w="41275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/>
            <p:cNvSpPr txBox="1"/>
            <p:nvPr/>
          </p:nvSpPr>
          <p:spPr>
            <a:xfrm>
              <a:off x="683568" y="1340768"/>
              <a:ext cx="2544671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200" b="1" dirty="0"/>
                <a:t>Coherent excitation </a:t>
              </a:r>
              <a:br>
                <a:rPr lang="en-GB" sz="2200" b="1" dirty="0"/>
              </a:br>
              <a:r>
                <a:rPr lang="en-GB" sz="2200" b="1" dirty="0"/>
                <a:t>and interaction</a:t>
              </a:r>
            </a:p>
          </p:txBody>
        </p:sp>
        <p:cxnSp>
          <p:nvCxnSpPr>
            <p:cNvPr id="59" name="Straight Arrow Connector 58"/>
            <p:cNvCxnSpPr/>
            <p:nvPr/>
          </p:nvCxnSpPr>
          <p:spPr>
            <a:xfrm flipV="1">
              <a:off x="2623507" y="2369591"/>
              <a:ext cx="0" cy="1588865"/>
            </a:xfrm>
            <a:prstGeom prst="straightConnector1">
              <a:avLst/>
            </a:prstGeom>
            <a:ln w="47625">
              <a:solidFill>
                <a:srgbClr val="E35BE3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5" name="TextBox 94"/>
            <p:cNvSpPr txBox="1"/>
            <p:nvPr/>
          </p:nvSpPr>
          <p:spPr>
            <a:xfrm>
              <a:off x="2627784" y="2924944"/>
              <a:ext cx="42191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b="1" dirty="0">
                  <a:solidFill>
                    <a:srgbClr val="E35BE3"/>
                  </a:solidFill>
                  <a:latin typeface="Symbol"/>
                  <a:sym typeface="Symbol"/>
                </a:rPr>
                <a:t></a:t>
              </a:r>
              <a:endParaRPr lang="en-GB" sz="2400" b="1" dirty="0">
                <a:solidFill>
                  <a:srgbClr val="E35BE3"/>
                </a:solidFill>
                <a:latin typeface="Symbol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5361467" y="5350173"/>
            <a:ext cx="3337242" cy="1015663"/>
            <a:chOff x="5361467" y="5350173"/>
            <a:chExt cx="3337242" cy="1015663"/>
          </a:xfrm>
        </p:grpSpPr>
        <p:grpSp>
          <p:nvGrpSpPr>
            <p:cNvPr id="98" name="Group 97"/>
            <p:cNvGrpSpPr/>
            <p:nvPr/>
          </p:nvGrpSpPr>
          <p:grpSpPr>
            <a:xfrm>
              <a:off x="5361467" y="5373216"/>
              <a:ext cx="938725" cy="969578"/>
              <a:chOff x="6056254" y="1615791"/>
              <a:chExt cx="938725" cy="969578"/>
            </a:xfrm>
          </p:grpSpPr>
          <p:sp>
            <p:nvSpPr>
              <p:cNvPr id="99" name="Rounded Rectangle 98"/>
              <p:cNvSpPr/>
              <p:nvPr/>
            </p:nvSpPr>
            <p:spPr>
              <a:xfrm>
                <a:off x="6056254" y="1615791"/>
                <a:ext cx="938725" cy="96957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100" name="Straight Connector 99"/>
              <p:cNvCxnSpPr/>
              <p:nvPr/>
            </p:nvCxnSpPr>
            <p:spPr>
              <a:xfrm>
                <a:off x="6081975" y="1789881"/>
                <a:ext cx="840996" cy="0"/>
              </a:xfrm>
              <a:prstGeom prst="line">
                <a:avLst/>
              </a:prstGeom>
              <a:ln w="635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Straight Connector 100"/>
              <p:cNvCxnSpPr/>
              <p:nvPr/>
            </p:nvCxnSpPr>
            <p:spPr>
              <a:xfrm>
                <a:off x="6081974" y="2069973"/>
                <a:ext cx="840997" cy="0"/>
              </a:xfrm>
              <a:prstGeom prst="line">
                <a:avLst/>
              </a:prstGeom>
              <a:ln w="635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Straight Connector 101"/>
              <p:cNvCxnSpPr/>
              <p:nvPr/>
            </p:nvCxnSpPr>
            <p:spPr>
              <a:xfrm>
                <a:off x="6081975" y="2350065"/>
                <a:ext cx="840996" cy="0"/>
              </a:xfrm>
              <a:prstGeom prst="line">
                <a:avLst/>
              </a:prstGeom>
              <a:ln w="635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Straight Connector 102"/>
              <p:cNvCxnSpPr/>
              <p:nvPr/>
            </p:nvCxnSpPr>
            <p:spPr>
              <a:xfrm>
                <a:off x="6248343" y="1766011"/>
                <a:ext cx="0" cy="713877"/>
              </a:xfrm>
              <a:prstGeom prst="line">
                <a:avLst/>
              </a:prstGeom>
              <a:ln w="635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" name="Straight Connector 103"/>
              <p:cNvCxnSpPr/>
              <p:nvPr/>
            </p:nvCxnSpPr>
            <p:spPr>
              <a:xfrm>
                <a:off x="6528554" y="1766011"/>
                <a:ext cx="0" cy="713877"/>
              </a:xfrm>
              <a:prstGeom prst="line">
                <a:avLst/>
              </a:prstGeom>
              <a:ln w="635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" name="Straight Connector 104"/>
              <p:cNvCxnSpPr/>
              <p:nvPr/>
            </p:nvCxnSpPr>
            <p:spPr>
              <a:xfrm>
                <a:off x="6810669" y="1766011"/>
                <a:ext cx="0" cy="713877"/>
              </a:xfrm>
              <a:prstGeom prst="line">
                <a:avLst/>
              </a:prstGeom>
              <a:ln w="635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6" name="Oval 105"/>
              <p:cNvSpPr/>
              <p:nvPr/>
            </p:nvSpPr>
            <p:spPr>
              <a:xfrm>
                <a:off x="6468679" y="2015973"/>
                <a:ext cx="108000" cy="10800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7" name="Oval 106"/>
              <p:cNvSpPr/>
              <p:nvPr/>
            </p:nvSpPr>
            <p:spPr>
              <a:xfrm>
                <a:off x="6194344" y="2015973"/>
                <a:ext cx="108000" cy="108000"/>
              </a:xfrm>
              <a:prstGeom prst="ellipse">
                <a:avLst/>
              </a:prstGeom>
              <a:noFill/>
              <a:ln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8" name="Oval 107"/>
              <p:cNvSpPr/>
              <p:nvPr/>
            </p:nvSpPr>
            <p:spPr>
              <a:xfrm>
                <a:off x="6194343" y="1735881"/>
                <a:ext cx="108000" cy="108000"/>
              </a:xfrm>
              <a:prstGeom prst="ellipse">
                <a:avLst/>
              </a:prstGeom>
              <a:noFill/>
              <a:ln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9" name="Oval 108"/>
              <p:cNvSpPr/>
              <p:nvPr/>
            </p:nvSpPr>
            <p:spPr>
              <a:xfrm>
                <a:off x="6756670" y="1730015"/>
                <a:ext cx="108000" cy="108000"/>
              </a:xfrm>
              <a:prstGeom prst="ellipse">
                <a:avLst/>
              </a:prstGeom>
              <a:noFill/>
              <a:ln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0" name="Oval 109"/>
              <p:cNvSpPr/>
              <p:nvPr/>
            </p:nvSpPr>
            <p:spPr>
              <a:xfrm>
                <a:off x="6756670" y="2015973"/>
                <a:ext cx="108000" cy="108000"/>
              </a:xfrm>
              <a:prstGeom prst="ellipse">
                <a:avLst/>
              </a:prstGeom>
              <a:noFill/>
              <a:ln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1" name="Oval 110"/>
              <p:cNvSpPr/>
              <p:nvPr/>
            </p:nvSpPr>
            <p:spPr>
              <a:xfrm>
                <a:off x="6194343" y="2296065"/>
                <a:ext cx="108000" cy="108000"/>
              </a:xfrm>
              <a:prstGeom prst="ellipse">
                <a:avLst/>
              </a:prstGeom>
              <a:noFill/>
              <a:ln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2" name="Oval 111"/>
              <p:cNvSpPr/>
              <p:nvPr/>
            </p:nvSpPr>
            <p:spPr>
              <a:xfrm>
                <a:off x="6474555" y="2296065"/>
                <a:ext cx="108000" cy="108000"/>
              </a:xfrm>
              <a:prstGeom prst="ellipse">
                <a:avLst/>
              </a:prstGeom>
              <a:noFill/>
              <a:ln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3" name="Oval 112"/>
              <p:cNvSpPr/>
              <p:nvPr/>
            </p:nvSpPr>
            <p:spPr>
              <a:xfrm>
                <a:off x="6756669" y="2296065"/>
                <a:ext cx="108000" cy="108000"/>
              </a:xfrm>
              <a:prstGeom prst="ellipse">
                <a:avLst/>
              </a:prstGeom>
              <a:noFill/>
              <a:ln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4" name="Oval 113"/>
              <p:cNvSpPr/>
              <p:nvPr/>
            </p:nvSpPr>
            <p:spPr>
              <a:xfrm>
                <a:off x="6474555" y="1730015"/>
                <a:ext cx="108000" cy="108000"/>
              </a:xfrm>
              <a:prstGeom prst="ellipse">
                <a:avLst/>
              </a:prstGeom>
              <a:noFill/>
              <a:ln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15" name="Group 114"/>
            <p:cNvGrpSpPr/>
            <p:nvPr/>
          </p:nvGrpSpPr>
          <p:grpSpPr>
            <a:xfrm>
              <a:off x="7759984" y="5381143"/>
              <a:ext cx="938725" cy="969578"/>
              <a:chOff x="7790372" y="4304129"/>
              <a:chExt cx="938725" cy="969578"/>
            </a:xfrm>
          </p:grpSpPr>
          <p:sp>
            <p:nvSpPr>
              <p:cNvPr id="116" name="Rounded Rectangle 115"/>
              <p:cNvSpPr/>
              <p:nvPr/>
            </p:nvSpPr>
            <p:spPr>
              <a:xfrm>
                <a:off x="7790372" y="4304129"/>
                <a:ext cx="938725" cy="96957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117" name="Straight Connector 116"/>
              <p:cNvCxnSpPr/>
              <p:nvPr/>
            </p:nvCxnSpPr>
            <p:spPr>
              <a:xfrm>
                <a:off x="7816093" y="4478219"/>
                <a:ext cx="840996" cy="0"/>
              </a:xfrm>
              <a:prstGeom prst="line">
                <a:avLst/>
              </a:prstGeom>
              <a:ln w="635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" name="Straight Connector 117"/>
              <p:cNvCxnSpPr/>
              <p:nvPr/>
            </p:nvCxnSpPr>
            <p:spPr>
              <a:xfrm>
                <a:off x="7816092" y="4758311"/>
                <a:ext cx="840997" cy="0"/>
              </a:xfrm>
              <a:prstGeom prst="line">
                <a:avLst/>
              </a:prstGeom>
              <a:ln w="635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" name="Straight Connector 118"/>
              <p:cNvCxnSpPr/>
              <p:nvPr/>
            </p:nvCxnSpPr>
            <p:spPr>
              <a:xfrm>
                <a:off x="7816093" y="5038403"/>
                <a:ext cx="840996" cy="0"/>
              </a:xfrm>
              <a:prstGeom prst="line">
                <a:avLst/>
              </a:prstGeom>
              <a:ln w="635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0" name="Straight Connector 119"/>
              <p:cNvCxnSpPr/>
              <p:nvPr/>
            </p:nvCxnSpPr>
            <p:spPr>
              <a:xfrm>
                <a:off x="7982461" y="4454349"/>
                <a:ext cx="0" cy="713877"/>
              </a:xfrm>
              <a:prstGeom prst="line">
                <a:avLst/>
              </a:prstGeom>
              <a:ln w="635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1" name="Straight Connector 120"/>
              <p:cNvCxnSpPr/>
              <p:nvPr/>
            </p:nvCxnSpPr>
            <p:spPr>
              <a:xfrm>
                <a:off x="8262672" y="4454349"/>
                <a:ext cx="0" cy="713877"/>
              </a:xfrm>
              <a:prstGeom prst="line">
                <a:avLst/>
              </a:prstGeom>
              <a:ln w="635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" name="Straight Connector 121"/>
              <p:cNvCxnSpPr/>
              <p:nvPr/>
            </p:nvCxnSpPr>
            <p:spPr>
              <a:xfrm>
                <a:off x="8544787" y="4454349"/>
                <a:ext cx="0" cy="713877"/>
              </a:xfrm>
              <a:prstGeom prst="line">
                <a:avLst/>
              </a:prstGeom>
              <a:ln w="635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3" name="Oval 122"/>
              <p:cNvSpPr/>
              <p:nvPr/>
            </p:nvSpPr>
            <p:spPr>
              <a:xfrm>
                <a:off x="8202797" y="4704311"/>
                <a:ext cx="108000" cy="10800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4" name="Oval 123"/>
              <p:cNvSpPr/>
              <p:nvPr/>
            </p:nvSpPr>
            <p:spPr>
              <a:xfrm>
                <a:off x="7928461" y="4424219"/>
                <a:ext cx="108000" cy="108000"/>
              </a:xfrm>
              <a:prstGeom prst="ellipse">
                <a:avLst/>
              </a:prstGeom>
              <a:noFill/>
              <a:ln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5" name="Oval 124"/>
              <p:cNvSpPr/>
              <p:nvPr/>
            </p:nvSpPr>
            <p:spPr>
              <a:xfrm>
                <a:off x="8490788" y="4418353"/>
                <a:ext cx="108000" cy="108000"/>
              </a:xfrm>
              <a:prstGeom prst="ellipse">
                <a:avLst/>
              </a:prstGeom>
              <a:noFill/>
              <a:ln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6" name="Oval 125"/>
              <p:cNvSpPr/>
              <p:nvPr/>
            </p:nvSpPr>
            <p:spPr>
              <a:xfrm>
                <a:off x="7928461" y="4984403"/>
                <a:ext cx="108000" cy="108000"/>
              </a:xfrm>
              <a:prstGeom prst="ellipse">
                <a:avLst/>
              </a:prstGeom>
              <a:noFill/>
              <a:ln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7" name="Oval 126"/>
              <p:cNvSpPr/>
              <p:nvPr/>
            </p:nvSpPr>
            <p:spPr>
              <a:xfrm>
                <a:off x="8490787" y="4984403"/>
                <a:ext cx="108000" cy="108000"/>
              </a:xfrm>
              <a:prstGeom prst="ellipse">
                <a:avLst/>
              </a:prstGeom>
              <a:noFill/>
              <a:ln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8" name="Oval 127"/>
              <p:cNvSpPr/>
              <p:nvPr/>
            </p:nvSpPr>
            <p:spPr>
              <a:xfrm>
                <a:off x="8208673" y="4418353"/>
                <a:ext cx="108000" cy="108000"/>
              </a:xfrm>
              <a:prstGeom prst="ellipse">
                <a:avLst/>
              </a:prstGeom>
              <a:noFill/>
              <a:ln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9" name="Oval 128"/>
              <p:cNvSpPr/>
              <p:nvPr/>
            </p:nvSpPr>
            <p:spPr>
              <a:xfrm>
                <a:off x="8490788" y="4705762"/>
                <a:ext cx="108000" cy="108000"/>
              </a:xfrm>
              <a:prstGeom prst="ellipse">
                <a:avLst/>
              </a:prstGeom>
              <a:noFill/>
              <a:ln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0" name="Oval 129"/>
              <p:cNvSpPr/>
              <p:nvPr/>
            </p:nvSpPr>
            <p:spPr>
              <a:xfrm>
                <a:off x="8208673" y="4984403"/>
                <a:ext cx="108000" cy="108000"/>
              </a:xfrm>
              <a:prstGeom prst="ellipse">
                <a:avLst/>
              </a:prstGeom>
              <a:noFill/>
              <a:ln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1" name="Oval 130"/>
              <p:cNvSpPr/>
              <p:nvPr/>
            </p:nvSpPr>
            <p:spPr>
              <a:xfrm>
                <a:off x="7928462" y="4704311"/>
                <a:ext cx="108000" cy="10800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7176" name="Group 7175"/>
            <p:cNvGrpSpPr/>
            <p:nvPr/>
          </p:nvGrpSpPr>
          <p:grpSpPr>
            <a:xfrm>
              <a:off x="6415244" y="5350173"/>
              <a:ext cx="1253100" cy="1015663"/>
              <a:chOff x="6372200" y="5350173"/>
              <a:chExt cx="1253100" cy="1015663"/>
            </a:xfrm>
          </p:grpSpPr>
          <p:cxnSp>
            <p:nvCxnSpPr>
              <p:cNvPr id="132" name="Straight Arrow Connector 131"/>
              <p:cNvCxnSpPr/>
              <p:nvPr/>
            </p:nvCxnSpPr>
            <p:spPr>
              <a:xfrm flipH="1">
                <a:off x="6561634" y="5858005"/>
                <a:ext cx="890686" cy="11875"/>
              </a:xfrm>
              <a:prstGeom prst="straightConnector1">
                <a:avLst/>
              </a:prstGeom>
              <a:ln w="47625">
                <a:solidFill>
                  <a:schemeClr val="accent6">
                    <a:lumMod val="75000"/>
                  </a:schemeClr>
                </a:solidFill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4" name="TextBox 133"/>
              <p:cNvSpPr txBox="1"/>
              <p:nvPr/>
            </p:nvSpPr>
            <p:spPr>
              <a:xfrm>
                <a:off x="6372200" y="5350173"/>
                <a:ext cx="1253100" cy="10156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GB" sz="2000" b="1" dirty="0">
                    <a:solidFill>
                      <a:schemeClr val="accent6">
                        <a:lumMod val="75000"/>
                      </a:schemeClr>
                    </a:solidFill>
                  </a:rPr>
                  <a:t>quantum </a:t>
                </a:r>
                <a:br>
                  <a:rPr lang="en-GB" sz="2000" b="1" dirty="0">
                    <a:solidFill>
                      <a:schemeClr val="accent6">
                        <a:lumMod val="75000"/>
                      </a:schemeClr>
                    </a:solidFill>
                  </a:rPr>
                </a:br>
                <a:br>
                  <a:rPr lang="en-GB" sz="2000" b="1" dirty="0">
                    <a:solidFill>
                      <a:schemeClr val="accent6">
                        <a:lumMod val="75000"/>
                      </a:schemeClr>
                    </a:solidFill>
                  </a:rPr>
                </a:br>
                <a:r>
                  <a:rPr lang="en-GB" sz="2000" b="1" dirty="0">
                    <a:solidFill>
                      <a:schemeClr val="accent6">
                        <a:lumMod val="75000"/>
                      </a:schemeClr>
                    </a:solidFill>
                  </a:rPr>
                  <a:t>branching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53375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69" grpId="0" animBg="1"/>
      <p:bldP spid="20" grpId="0" animBg="1"/>
      <p:bldP spid="85" grpId="0"/>
      <p:bldP spid="86" grpId="0"/>
      <p:bldP spid="716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ppziwl\Dropbox\PHYSICS\PRESENTATIONS\TALK_DURBAN_09-15\histogram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4589036"/>
            <a:ext cx="2966348" cy="2230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ppziwl\Dropbox\PHYSICS\PRESENTATIONS\TALK_DURBAN_09-15\histogram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05"/>
          <a:stretch/>
        </p:blipFill>
        <p:spPr bwMode="auto">
          <a:xfrm>
            <a:off x="-1" y="4536504"/>
            <a:ext cx="3275857" cy="2284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57256"/>
          </a:xfr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de-DE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Quantum vs. classical fluctuations</a:t>
            </a:r>
          </a:p>
        </p:txBody>
      </p:sp>
      <p:sp>
        <p:nvSpPr>
          <p:cNvPr id="97" name="TextBox 96"/>
          <p:cNvSpPr txBox="1"/>
          <p:nvPr/>
        </p:nvSpPr>
        <p:spPr>
          <a:xfrm>
            <a:off x="107504" y="1052736"/>
            <a:ext cx="505010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200" b="1" dirty="0"/>
              <a:t>Mean field treatment </a:t>
            </a:r>
            <a:r>
              <a:rPr lang="en-GB" sz="2200" dirty="0"/>
              <a:t>(stationary density)</a:t>
            </a:r>
          </a:p>
        </p:txBody>
      </p:sp>
      <p:pic>
        <p:nvPicPr>
          <p:cNvPr id="5" name="Picture 4" descr="txp_fig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99592" y="1628800"/>
            <a:ext cx="3453411" cy="764029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5538339" y="1628800"/>
            <a:ext cx="3312368" cy="1810356"/>
            <a:chOff x="5508104" y="1618644"/>
            <a:chExt cx="3312368" cy="1810356"/>
          </a:xfrm>
        </p:grpSpPr>
        <p:cxnSp>
          <p:nvCxnSpPr>
            <p:cNvPr id="7" name="Straight Arrow Connector 6"/>
            <p:cNvCxnSpPr/>
            <p:nvPr/>
          </p:nvCxnSpPr>
          <p:spPr>
            <a:xfrm flipV="1">
              <a:off x="5508104" y="1618644"/>
              <a:ext cx="0" cy="1810356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Arrow Connector 99"/>
            <p:cNvCxnSpPr/>
            <p:nvPr/>
          </p:nvCxnSpPr>
          <p:spPr>
            <a:xfrm>
              <a:off x="5508104" y="3429000"/>
              <a:ext cx="3312368" cy="0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6" name="Straight Connector 15"/>
          <p:cNvCxnSpPr/>
          <p:nvPr/>
        </p:nvCxnSpPr>
        <p:spPr>
          <a:xfrm>
            <a:off x="5538339" y="3439156"/>
            <a:ext cx="3096344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oup 22"/>
          <p:cNvGrpSpPr/>
          <p:nvPr/>
        </p:nvGrpSpPr>
        <p:grpSpPr>
          <a:xfrm flipV="1">
            <a:off x="6618459" y="1888934"/>
            <a:ext cx="2297459" cy="1416200"/>
            <a:chOff x="6132088" y="3822116"/>
            <a:chExt cx="2297459" cy="1416200"/>
          </a:xfrm>
        </p:grpSpPr>
        <p:sp>
          <p:nvSpPr>
            <p:cNvPr id="106" name="Freeform 105"/>
            <p:cNvSpPr/>
            <p:nvPr/>
          </p:nvSpPr>
          <p:spPr>
            <a:xfrm rot="948706" flipH="1">
              <a:off x="6350004" y="3822116"/>
              <a:ext cx="1926570" cy="1150057"/>
            </a:xfrm>
            <a:custGeom>
              <a:avLst/>
              <a:gdLst>
                <a:gd name="connsiteX0" fmla="*/ 0 w 1768724"/>
                <a:gd name="connsiteY0" fmla="*/ 886351 h 989220"/>
                <a:gd name="connsiteX1" fmla="*/ 1767092 w 1768724"/>
                <a:gd name="connsiteY1" fmla="*/ 908790 h 989220"/>
                <a:gd name="connsiteX2" fmla="*/ 252442 w 1768724"/>
                <a:gd name="connsiteY2" fmla="*/ 0 h 989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68724" h="989220">
                  <a:moveTo>
                    <a:pt x="0" y="886351"/>
                  </a:moveTo>
                  <a:cubicBezTo>
                    <a:pt x="862509" y="971433"/>
                    <a:pt x="1725018" y="1056515"/>
                    <a:pt x="1767092" y="908790"/>
                  </a:cubicBezTo>
                  <a:cubicBezTo>
                    <a:pt x="1809166" y="761065"/>
                    <a:pt x="1030804" y="380532"/>
                    <a:pt x="252442" y="0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7" name="Rectangle 106"/>
            <p:cNvSpPr/>
            <p:nvPr/>
          </p:nvSpPr>
          <p:spPr>
            <a:xfrm>
              <a:off x="6132088" y="4614939"/>
              <a:ext cx="2297459" cy="6233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6272" y="1866343"/>
            <a:ext cx="2016224" cy="660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5148064" y="1628800"/>
            <a:ext cx="3193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/>
              <a:t>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8212908" y="3511164"/>
                <a:ext cx="748475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GB" sz="2200" b="0" i="0" dirty="0" smtClean="0">
                          <a:latin typeface="Cambria Math" panose="02040503050406030204" pitchFamily="18" charset="0"/>
                          <a:sym typeface="Symbol"/>
                        </a:rPr>
                        <m:t>Ω</m:t>
                      </m:r>
                      <m:r>
                        <a:rPr lang="en-GB" sz="2200" b="0" i="1" dirty="0" smtClean="0">
                          <a:latin typeface="Cambria Math" panose="02040503050406030204" pitchFamily="18" charset="0"/>
                          <a:sym typeface="Symbol"/>
                        </a:rPr>
                        <m:t>/</m:t>
                      </m:r>
                      <m:r>
                        <a:rPr lang="en-GB" sz="2200" b="0" i="1" dirty="0" smtClean="0">
                          <a:latin typeface="Cambria Math" panose="02040503050406030204" pitchFamily="18" charset="0"/>
                          <a:sym typeface="Symbol"/>
                        </a:rPr>
                        <m:t>𝛾</m:t>
                      </m:r>
                    </m:oMath>
                  </m:oMathPara>
                </a14:m>
                <a:endParaRPr lang="en-GB" sz="2200" dirty="0">
                  <a:latin typeface="cmmi10"/>
                </a:endParaRPr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12908" y="3511164"/>
                <a:ext cx="748475" cy="430887"/>
              </a:xfrm>
              <a:prstGeom prst="rect">
                <a:avLst/>
              </a:prstGeom>
              <a:blipFill>
                <a:blip r:embed="rId9"/>
                <a:stretch>
                  <a:fillRect b="-1831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TextBox 26"/>
          <p:cNvSpPr txBox="1"/>
          <p:nvPr/>
        </p:nvSpPr>
        <p:spPr>
          <a:xfrm>
            <a:off x="6978618" y="3079116"/>
            <a:ext cx="16258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absorbing state</a:t>
            </a:r>
          </a:p>
        </p:txBody>
      </p:sp>
      <p:sp>
        <p:nvSpPr>
          <p:cNvPr id="108" name="TextBox 107"/>
          <p:cNvSpPr txBox="1"/>
          <p:nvPr/>
        </p:nvSpPr>
        <p:spPr>
          <a:xfrm>
            <a:off x="6954273" y="1628800"/>
            <a:ext cx="15594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stable solution</a:t>
            </a:r>
          </a:p>
        </p:txBody>
      </p:sp>
      <p:cxnSp>
        <p:nvCxnSpPr>
          <p:cNvPr id="29" name="Straight Connector 28"/>
          <p:cNvCxnSpPr/>
          <p:nvPr/>
        </p:nvCxnSpPr>
        <p:spPr>
          <a:xfrm>
            <a:off x="6742895" y="2512688"/>
            <a:ext cx="0" cy="926845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179512" y="2564904"/>
            <a:ext cx="490762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200" dirty="0"/>
              <a:t>- transition present also in quantum case </a:t>
            </a:r>
            <a:br>
              <a:rPr lang="en-GB" sz="2200" dirty="0"/>
            </a:br>
            <a:r>
              <a:rPr lang="en-GB" sz="2200" dirty="0"/>
              <a:t>  and is of ,,1</a:t>
            </a:r>
            <a:r>
              <a:rPr lang="en-GB" sz="2200" baseline="30000" dirty="0"/>
              <a:t>st</a:t>
            </a:r>
            <a:r>
              <a:rPr lang="en-GB" sz="2200" dirty="0"/>
              <a:t> order”</a:t>
            </a:r>
          </a:p>
        </p:txBody>
      </p:sp>
      <p:sp>
        <p:nvSpPr>
          <p:cNvPr id="7170" name="TextBox 7169"/>
          <p:cNvSpPr txBox="1"/>
          <p:nvPr/>
        </p:nvSpPr>
        <p:spPr>
          <a:xfrm>
            <a:off x="1806181" y="4774932"/>
            <a:ext cx="5661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P(n)</a:t>
            </a:r>
          </a:p>
        </p:txBody>
      </p:sp>
      <p:sp>
        <p:nvSpPr>
          <p:cNvPr id="7175" name="TextBox 7174"/>
          <p:cNvSpPr txBox="1"/>
          <p:nvPr/>
        </p:nvSpPr>
        <p:spPr>
          <a:xfrm>
            <a:off x="107504" y="3429000"/>
            <a:ext cx="308263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200" b="1" dirty="0" err="1"/>
              <a:t>Numerics</a:t>
            </a:r>
            <a:r>
              <a:rPr lang="en-GB" sz="2200" b="1" dirty="0"/>
              <a:t> (12 sites in 1D)</a:t>
            </a:r>
          </a:p>
        </p:txBody>
      </p:sp>
      <p:pic>
        <p:nvPicPr>
          <p:cNvPr id="7177" name="Picture 7176" descr="txp_fig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54706" y="3568403"/>
            <a:ext cx="631805" cy="302801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8" name="TextBox 117"/>
              <p:cNvSpPr txBox="1"/>
              <p:nvPr/>
            </p:nvSpPr>
            <p:spPr>
              <a:xfrm>
                <a:off x="4612422" y="4778422"/>
                <a:ext cx="1096326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sz="2200" b="0" i="0" dirty="0" smtClean="0">
                        <a:latin typeface="Cambria Math" panose="02040503050406030204" pitchFamily="18" charset="0"/>
                        <a:sym typeface="Symbol"/>
                      </a:rPr>
                      <m:t>Ω</m:t>
                    </m:r>
                    <m:r>
                      <a:rPr lang="en-GB" sz="2200" b="0" i="1" dirty="0" smtClean="0">
                        <a:latin typeface="Cambria Math" panose="02040503050406030204" pitchFamily="18" charset="0"/>
                        <a:sym typeface="Symbol"/>
                      </a:rPr>
                      <m:t>/</m:t>
                    </m:r>
                    <m:r>
                      <a:rPr lang="en-GB" sz="2200" b="0" i="1" dirty="0" smtClean="0">
                        <a:latin typeface="Cambria Math" panose="02040503050406030204" pitchFamily="18" charset="0"/>
                        <a:sym typeface="Symbol"/>
                      </a:rPr>
                      <m:t>𝛾</m:t>
                    </m:r>
                  </m:oMath>
                </a14:m>
                <a:r>
                  <a:rPr lang="en-GB" sz="2200" dirty="0">
                    <a:latin typeface="cmmi10"/>
                  </a:rPr>
                  <a:t> </a:t>
                </a:r>
                <a:r>
                  <a:rPr lang="en-GB" sz="2200" dirty="0"/>
                  <a:t>= 8</a:t>
                </a:r>
                <a:endParaRPr lang="en-GB" sz="2200" dirty="0">
                  <a:latin typeface="cmmi10"/>
                </a:endParaRPr>
              </a:p>
            </p:txBody>
          </p:sp>
        </mc:Choice>
        <mc:Fallback xmlns="">
          <p:sp>
            <p:nvSpPr>
              <p:cNvPr id="118" name="TextBox 1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12422" y="4778422"/>
                <a:ext cx="1096326" cy="430887"/>
              </a:xfrm>
              <a:prstGeom prst="rect">
                <a:avLst/>
              </a:prstGeom>
              <a:blipFill>
                <a:blip r:embed="rId11"/>
                <a:stretch>
                  <a:fillRect l="-559" t="-9859" r="-6704" b="-2676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1" name="TextBox 120"/>
          <p:cNvSpPr txBox="1"/>
          <p:nvPr/>
        </p:nvSpPr>
        <p:spPr>
          <a:xfrm>
            <a:off x="6170196" y="4959598"/>
            <a:ext cx="2722284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200" dirty="0"/>
              <a:t>- bimodal distribution </a:t>
            </a:r>
            <a:br>
              <a:rPr lang="en-GB" sz="2200" dirty="0"/>
            </a:br>
            <a:r>
              <a:rPr lang="en-GB" sz="2200" dirty="0"/>
              <a:t>  suggests 1</a:t>
            </a:r>
            <a:r>
              <a:rPr lang="en-GB" sz="2200" baseline="30000" dirty="0"/>
              <a:t>st</a:t>
            </a:r>
            <a:r>
              <a:rPr lang="en-GB" sz="2200" dirty="0"/>
              <a:t> order </a:t>
            </a:r>
            <a:br>
              <a:rPr lang="en-GB" sz="2200" dirty="0"/>
            </a:br>
            <a:r>
              <a:rPr lang="en-GB" sz="2200" dirty="0"/>
              <a:t>  transition</a:t>
            </a:r>
          </a:p>
        </p:txBody>
      </p:sp>
      <p:sp>
        <p:nvSpPr>
          <p:cNvPr id="122" name="TextBox 121"/>
          <p:cNvSpPr txBox="1"/>
          <p:nvPr/>
        </p:nvSpPr>
        <p:spPr>
          <a:xfrm>
            <a:off x="236389" y="3883695"/>
            <a:ext cx="426360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200" dirty="0"/>
              <a:t>- ,steady state’ distribution function</a:t>
            </a:r>
          </a:p>
          <a:p>
            <a:r>
              <a:rPr lang="en-GB" sz="2200" dirty="0"/>
              <a:t>- initial state with n=1</a:t>
            </a:r>
          </a:p>
        </p:txBody>
      </p:sp>
    </p:spTree>
    <p:extLst>
      <p:ext uri="{BB962C8B-B14F-4D97-AF65-F5344CB8AC3E}">
        <p14:creationId xmlns:p14="http://schemas.microsoft.com/office/powerpoint/2010/main" val="419931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108" grpId="0"/>
      <p:bldP spid="31" grpId="0"/>
      <p:bldP spid="7170" grpId="0"/>
      <p:bldP spid="7175" grpId="0"/>
      <p:bldP spid="118" grpId="0"/>
      <p:bldP spid="121" grpId="0"/>
      <p:bldP spid="12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57256"/>
          </a:xfr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de-DE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Quantum vs. classical fluctuations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260719" y="1052736"/>
            <a:ext cx="611148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200" dirty="0"/>
              <a:t>- what if quantum and classical branching compete?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62919" y="1628800"/>
            <a:ext cx="190007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200" b="1" dirty="0"/>
              <a:t>Phase diagram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07504" y="3157147"/>
            <a:ext cx="3672408" cy="3656229"/>
            <a:chOff x="107504" y="3157147"/>
            <a:chExt cx="3672408" cy="3656229"/>
          </a:xfrm>
        </p:grpSpPr>
        <p:sp>
          <p:nvSpPr>
            <p:cNvPr id="2" name="TextBox 1"/>
            <p:cNvSpPr txBox="1"/>
            <p:nvPr/>
          </p:nvSpPr>
          <p:spPr>
            <a:xfrm rot="16200000">
              <a:off x="-337650" y="3602301"/>
              <a:ext cx="135197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b="1" dirty="0">
                  <a:solidFill>
                    <a:srgbClr val="C00000"/>
                  </a:solidFill>
                </a:rPr>
                <a:t>quantum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2563104" y="6351711"/>
              <a:ext cx="121680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b="1" dirty="0">
                  <a:solidFill>
                    <a:schemeClr val="tx2"/>
                  </a:solidFill>
                </a:rPr>
                <a:t>classical</a:t>
              </a:r>
            </a:p>
          </p:txBody>
        </p:sp>
      </p:grpSp>
      <p:pic>
        <p:nvPicPr>
          <p:cNvPr id="18" name="Picture 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043191"/>
            <a:ext cx="4920897" cy="4410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4499992" y="4077072"/>
            <a:ext cx="4165074" cy="1368152"/>
            <a:chOff x="4499992" y="5445224"/>
            <a:chExt cx="4165074" cy="1368152"/>
          </a:xfrm>
        </p:grpSpPr>
        <p:cxnSp>
          <p:nvCxnSpPr>
            <p:cNvPr id="6" name="Straight Connector 5"/>
            <p:cNvCxnSpPr/>
            <p:nvPr/>
          </p:nvCxnSpPr>
          <p:spPr>
            <a:xfrm flipV="1">
              <a:off x="4499992" y="5949280"/>
              <a:ext cx="1512168" cy="864096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/>
            <p:cNvSpPr txBox="1"/>
            <p:nvPr/>
          </p:nvSpPr>
          <p:spPr>
            <a:xfrm>
              <a:off x="6012160" y="5445224"/>
              <a:ext cx="2652906" cy="769441"/>
            </a:xfrm>
            <a:prstGeom prst="rect">
              <a:avLst/>
            </a:prstGeom>
            <a:noFill/>
            <a:ln w="38100">
              <a:solidFill>
                <a:srgbClr val="FFC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GB" sz="2200" dirty="0"/>
                <a:t>Continuous transition</a:t>
              </a:r>
              <a:br>
                <a:rPr lang="en-GB" sz="2200" dirty="0"/>
              </a:br>
              <a:r>
                <a:rPr lang="en-GB" sz="2200" dirty="0"/>
                <a:t>in classical limit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1547664" y="1989420"/>
            <a:ext cx="7334256" cy="1511588"/>
            <a:chOff x="1547664" y="1989420"/>
            <a:chExt cx="7334256" cy="1511588"/>
          </a:xfrm>
        </p:grpSpPr>
        <p:sp>
          <p:nvSpPr>
            <p:cNvPr id="42" name="TextBox 41"/>
            <p:cNvSpPr txBox="1"/>
            <p:nvPr/>
          </p:nvSpPr>
          <p:spPr>
            <a:xfrm>
              <a:off x="6012160" y="1989420"/>
              <a:ext cx="2869760" cy="1107996"/>
            </a:xfrm>
            <a:prstGeom prst="rect">
              <a:avLst/>
            </a:prstGeom>
            <a:noFill/>
            <a:ln w="38100">
              <a:solidFill>
                <a:srgbClr val="FFC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GB" sz="2200" dirty="0"/>
                <a:t>First order transition</a:t>
              </a:r>
            </a:p>
            <a:p>
              <a:r>
                <a:rPr lang="en-GB" sz="2200" dirty="0"/>
                <a:t>in limit where quantum</a:t>
              </a:r>
              <a:br>
                <a:rPr lang="en-GB" sz="2200" dirty="0"/>
              </a:br>
              <a:r>
                <a:rPr lang="en-GB" sz="2200" dirty="0"/>
                <a:t>processes dominate</a:t>
              </a:r>
            </a:p>
          </p:txBody>
        </p:sp>
        <p:cxnSp>
          <p:nvCxnSpPr>
            <p:cNvPr id="43" name="Straight Connector 42"/>
            <p:cNvCxnSpPr/>
            <p:nvPr/>
          </p:nvCxnSpPr>
          <p:spPr>
            <a:xfrm flipV="1">
              <a:off x="1547664" y="2204864"/>
              <a:ext cx="4464496" cy="1296144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TextBox 6"/>
          <p:cNvSpPr txBox="1"/>
          <p:nvPr/>
        </p:nvSpPr>
        <p:spPr>
          <a:xfrm>
            <a:off x="5684427" y="6453336"/>
            <a:ext cx="34240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Phys. Rev. Lett.</a:t>
            </a:r>
            <a:r>
              <a:rPr lang="en-GB" b="1" dirty="0"/>
              <a:t> 116</a:t>
            </a:r>
            <a:r>
              <a:rPr lang="en-GB" dirty="0"/>
              <a:t>, 245701 (2016)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256076" y="1475938"/>
            <a:ext cx="34989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>
                <a:solidFill>
                  <a:srgbClr val="FF0000"/>
                </a:solidFill>
              </a:rPr>
              <a:t>POSTER BY MATTEO MARCUZZI</a:t>
            </a:r>
          </a:p>
        </p:txBody>
      </p:sp>
    </p:spTree>
    <p:extLst>
      <p:ext uri="{BB962C8B-B14F-4D97-AF65-F5344CB8AC3E}">
        <p14:creationId xmlns:p14="http://schemas.microsoft.com/office/powerpoint/2010/main" val="3883720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Titel 3"/>
          <p:cNvSpPr>
            <a:spLocks noGrp="1"/>
          </p:cNvSpPr>
          <p:nvPr>
            <p:ph type="title"/>
          </p:nvPr>
        </p:nvSpPr>
        <p:spPr>
          <a:xfrm>
            <a:off x="0" y="1988840"/>
            <a:ext cx="9144000" cy="2232248"/>
          </a:xfr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de-DE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Hyperpolarisation</a:t>
            </a:r>
            <a:br>
              <a:rPr lang="de-DE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de-DE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---</a:t>
            </a:r>
            <a:br>
              <a:rPr lang="de-DE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de-DE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Dynamical Nuclear Polarisation</a:t>
            </a:r>
          </a:p>
        </p:txBody>
      </p:sp>
    </p:spTree>
    <p:extLst>
      <p:ext uri="{BB962C8B-B14F-4D97-AF65-F5344CB8AC3E}">
        <p14:creationId xmlns:p14="http://schemas.microsoft.com/office/powerpoint/2010/main" val="24394044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hteck 48"/>
          <p:cNvSpPr/>
          <p:nvPr/>
        </p:nvSpPr>
        <p:spPr>
          <a:xfrm>
            <a:off x="0" y="24"/>
            <a:ext cx="9144000" cy="92867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357158" y="0"/>
            <a:ext cx="8429684" cy="857256"/>
          </a:xfrm>
        </p:spPr>
        <p:txBody>
          <a:bodyPr>
            <a:noAutofit/>
          </a:bodyPr>
          <a:lstStyle/>
          <a:p>
            <a:r>
              <a:rPr lang="de-DE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Outline</a:t>
            </a:r>
          </a:p>
        </p:txBody>
      </p:sp>
      <p:sp>
        <p:nvSpPr>
          <p:cNvPr id="26" name="Textfeld 17"/>
          <p:cNvSpPr txBox="1"/>
          <p:nvPr/>
        </p:nvSpPr>
        <p:spPr>
          <a:xfrm>
            <a:off x="323528" y="836712"/>
            <a:ext cx="6996852" cy="24929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lnSpc>
                <a:spcPct val="150000"/>
              </a:lnSpc>
            </a:pPr>
            <a:r>
              <a:rPr lang="de-DE" sz="2400" b="1" dirty="0">
                <a:solidFill>
                  <a:srgbClr val="7030A0"/>
                </a:solidFill>
              </a:rPr>
              <a:t>1) ,Soft-matter‘ physics with excited atoms</a:t>
            </a:r>
          </a:p>
          <a:p>
            <a:pPr marL="457200" indent="-457200"/>
            <a:r>
              <a:rPr lang="de-DE" sz="2400" dirty="0">
                <a:solidFill>
                  <a:srgbClr val="7030A0"/>
                </a:solidFill>
              </a:rPr>
              <a:t>	- </a:t>
            </a:r>
            <a:r>
              <a:rPr lang="de-DE" sz="2400" dirty="0" err="1">
                <a:solidFill>
                  <a:srgbClr val="7030A0"/>
                </a:solidFill>
              </a:rPr>
              <a:t>dynamics</a:t>
            </a:r>
            <a:r>
              <a:rPr lang="de-DE" sz="2400" dirty="0">
                <a:solidFill>
                  <a:srgbClr val="7030A0"/>
                </a:solidFill>
              </a:rPr>
              <a:t> </a:t>
            </a:r>
            <a:r>
              <a:rPr lang="de-DE" sz="2400" dirty="0" err="1">
                <a:solidFill>
                  <a:srgbClr val="7030A0"/>
                </a:solidFill>
              </a:rPr>
              <a:t>is</a:t>
            </a:r>
            <a:r>
              <a:rPr lang="de-DE" sz="2400" dirty="0">
                <a:solidFill>
                  <a:srgbClr val="7030A0"/>
                </a:solidFill>
              </a:rPr>
              <a:t> </a:t>
            </a:r>
            <a:r>
              <a:rPr lang="de-DE" sz="2400" dirty="0" err="1">
                <a:solidFill>
                  <a:srgbClr val="7030A0"/>
                </a:solidFill>
              </a:rPr>
              <a:t>more</a:t>
            </a:r>
            <a:r>
              <a:rPr lang="de-DE" sz="2400" dirty="0">
                <a:solidFill>
                  <a:srgbClr val="7030A0"/>
                </a:solidFill>
              </a:rPr>
              <a:t> </a:t>
            </a:r>
            <a:r>
              <a:rPr lang="de-DE" sz="2400" dirty="0" err="1">
                <a:solidFill>
                  <a:srgbClr val="7030A0"/>
                </a:solidFill>
              </a:rPr>
              <a:t>than</a:t>
            </a:r>
            <a:r>
              <a:rPr lang="de-DE" sz="2400" dirty="0">
                <a:solidFill>
                  <a:srgbClr val="7030A0"/>
                </a:solidFill>
              </a:rPr>
              <a:t> </a:t>
            </a:r>
            <a:r>
              <a:rPr lang="de-DE" sz="2400" dirty="0" err="1">
                <a:solidFill>
                  <a:srgbClr val="7030A0"/>
                </a:solidFill>
              </a:rPr>
              <a:t>statics</a:t>
            </a:r>
            <a:r>
              <a:rPr lang="de-DE" sz="2400" dirty="0">
                <a:solidFill>
                  <a:srgbClr val="7030A0"/>
                </a:solidFill>
              </a:rPr>
              <a:t> (</a:t>
            </a:r>
            <a:r>
              <a:rPr lang="de-DE" sz="2400" dirty="0" err="1">
                <a:solidFill>
                  <a:srgbClr val="7030A0"/>
                </a:solidFill>
              </a:rPr>
              <a:t>kinetic</a:t>
            </a:r>
            <a:r>
              <a:rPr lang="de-DE" sz="2400" dirty="0">
                <a:solidFill>
                  <a:srgbClr val="7030A0"/>
                </a:solidFill>
              </a:rPr>
              <a:t> </a:t>
            </a:r>
            <a:r>
              <a:rPr lang="de-DE" sz="2400" dirty="0" err="1">
                <a:solidFill>
                  <a:srgbClr val="7030A0"/>
                </a:solidFill>
              </a:rPr>
              <a:t>constraints</a:t>
            </a:r>
            <a:r>
              <a:rPr lang="de-DE" sz="2400" dirty="0">
                <a:solidFill>
                  <a:srgbClr val="7030A0"/>
                </a:solidFill>
              </a:rPr>
              <a:t>)</a:t>
            </a:r>
          </a:p>
          <a:p>
            <a:pPr marL="457200" indent="-457200"/>
            <a:r>
              <a:rPr lang="de-DE" sz="2400" dirty="0">
                <a:solidFill>
                  <a:srgbClr val="7030A0"/>
                </a:solidFill>
              </a:rPr>
              <a:t>	- atomic physics (Rydberg atoms)</a:t>
            </a:r>
          </a:p>
          <a:p>
            <a:pPr marL="457200" indent="-457200"/>
            <a:r>
              <a:rPr lang="de-DE" sz="2400" dirty="0">
                <a:solidFill>
                  <a:srgbClr val="7030A0"/>
                </a:solidFill>
              </a:rPr>
              <a:t>	- limit of strong noise and emergent</a:t>
            </a:r>
            <a:br>
              <a:rPr lang="de-DE" sz="2400" dirty="0">
                <a:solidFill>
                  <a:srgbClr val="7030A0"/>
                </a:solidFill>
              </a:rPr>
            </a:br>
            <a:r>
              <a:rPr lang="de-DE" sz="2400" dirty="0">
                <a:solidFill>
                  <a:srgbClr val="7030A0"/>
                </a:solidFill>
              </a:rPr>
              <a:t>  kinetic constraints</a:t>
            </a:r>
            <a:endParaRPr lang="de-DE" sz="2400" dirty="0">
              <a:solidFill>
                <a:srgbClr val="7030A0"/>
              </a:solidFill>
              <a:sym typeface="Wingdings" panose="05000000000000000000" pitchFamily="2" charset="2"/>
            </a:endParaRPr>
          </a:p>
          <a:p>
            <a:pPr marL="457200" indent="-457200"/>
            <a:r>
              <a:rPr lang="de-DE" sz="2400" dirty="0">
                <a:solidFill>
                  <a:srgbClr val="7030A0"/>
                </a:solidFill>
              </a:rPr>
              <a:t>	</a:t>
            </a:r>
          </a:p>
        </p:txBody>
      </p:sp>
      <p:sp>
        <p:nvSpPr>
          <p:cNvPr id="10" name="Textfeld 17"/>
          <p:cNvSpPr txBox="1"/>
          <p:nvPr/>
        </p:nvSpPr>
        <p:spPr>
          <a:xfrm>
            <a:off x="322219" y="2826802"/>
            <a:ext cx="5410264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lnSpc>
                <a:spcPct val="150000"/>
              </a:lnSpc>
            </a:pPr>
            <a:r>
              <a:rPr lang="de-DE" sz="2400" b="1" dirty="0"/>
              <a:t>2) Self-similar relaxation dynamics</a:t>
            </a:r>
            <a:endParaRPr lang="de-DE" sz="2400" b="1" dirty="0">
              <a:solidFill>
                <a:schemeClr val="bg1">
                  <a:lumMod val="50000"/>
                </a:schemeClr>
              </a:solidFill>
            </a:endParaRPr>
          </a:p>
          <a:p>
            <a:pPr marL="457200" indent="-457200"/>
            <a:r>
              <a:rPr lang="de-DE" sz="2400" dirty="0"/>
              <a:t>	- connection of </a:t>
            </a:r>
            <a:r>
              <a:rPr lang="de-DE" sz="2400" dirty="0" err="1"/>
              <a:t>Rydberg</a:t>
            </a:r>
            <a:r>
              <a:rPr lang="de-DE" sz="2400" dirty="0"/>
              <a:t> gas </a:t>
            </a:r>
            <a:r>
              <a:rPr lang="de-DE" sz="2400" dirty="0" err="1"/>
              <a:t>dynamics</a:t>
            </a:r>
            <a:r>
              <a:rPr lang="de-DE" sz="2400" dirty="0"/>
              <a:t> </a:t>
            </a:r>
            <a:br>
              <a:rPr lang="de-DE" sz="2400" dirty="0"/>
            </a:br>
            <a:r>
              <a:rPr lang="de-DE" sz="2400" dirty="0"/>
              <a:t>  </a:t>
            </a:r>
            <a:r>
              <a:rPr lang="de-DE" sz="2400" dirty="0" err="1"/>
              <a:t>to</a:t>
            </a:r>
            <a:r>
              <a:rPr lang="de-DE" sz="2400" dirty="0"/>
              <a:t> </a:t>
            </a:r>
            <a:r>
              <a:rPr lang="de-DE" sz="2400" dirty="0" err="1"/>
              <a:t>deposition</a:t>
            </a:r>
            <a:r>
              <a:rPr lang="de-DE" sz="2400" dirty="0"/>
              <a:t> problem</a:t>
            </a:r>
          </a:p>
          <a:p>
            <a:pPr marL="457200" indent="-457200"/>
            <a:r>
              <a:rPr lang="de-DE" sz="2400" dirty="0"/>
              <a:t>	- scaling solution</a:t>
            </a:r>
          </a:p>
        </p:txBody>
      </p:sp>
      <p:sp>
        <p:nvSpPr>
          <p:cNvPr id="11" name="Textfeld 17"/>
          <p:cNvSpPr txBox="1"/>
          <p:nvPr/>
        </p:nvSpPr>
        <p:spPr>
          <a:xfrm>
            <a:off x="323528" y="4437112"/>
            <a:ext cx="6517682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lnSpc>
                <a:spcPct val="150000"/>
              </a:lnSpc>
            </a:pPr>
            <a:r>
              <a:rPr lang="de-DE" sz="2400" b="1" dirty="0"/>
              <a:t>3) Non-equilibrium phase transition</a:t>
            </a:r>
            <a:endParaRPr lang="de-DE" sz="2400" b="1" dirty="0">
              <a:solidFill>
                <a:schemeClr val="bg1">
                  <a:lumMod val="50000"/>
                </a:schemeClr>
              </a:solidFill>
            </a:endParaRPr>
          </a:p>
          <a:p>
            <a:pPr marL="457200" indent="-457200"/>
            <a:r>
              <a:rPr lang="de-DE" sz="2400" dirty="0"/>
              <a:t>	- signatures of directed percolation universality</a:t>
            </a:r>
          </a:p>
          <a:p>
            <a:pPr marL="457200" indent="-457200"/>
            <a:r>
              <a:rPr lang="de-DE" sz="2400" dirty="0"/>
              <a:t>	- quantum effects</a:t>
            </a:r>
          </a:p>
        </p:txBody>
      </p:sp>
      <p:sp>
        <p:nvSpPr>
          <p:cNvPr id="12" name="Textfeld 17"/>
          <p:cNvSpPr txBox="1"/>
          <p:nvPr/>
        </p:nvSpPr>
        <p:spPr>
          <a:xfrm>
            <a:off x="323528" y="5725705"/>
            <a:ext cx="767075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lnSpc>
                <a:spcPct val="150000"/>
              </a:lnSpc>
            </a:pPr>
            <a:r>
              <a:rPr lang="de-DE" sz="2400" b="1" dirty="0"/>
              <a:t>4) Connection to a problem of ,the real world‘</a:t>
            </a:r>
          </a:p>
          <a:p>
            <a:pPr marL="457200" indent="-457200"/>
            <a:r>
              <a:rPr lang="de-DE" sz="2400" dirty="0"/>
              <a:t>	- </a:t>
            </a:r>
            <a:r>
              <a:rPr lang="de-DE" sz="2400" b="1" dirty="0"/>
              <a:t>D</a:t>
            </a:r>
            <a:r>
              <a:rPr lang="de-DE" sz="2400" dirty="0"/>
              <a:t>ynamical </a:t>
            </a:r>
            <a:r>
              <a:rPr lang="de-DE" sz="2400" b="1" dirty="0"/>
              <a:t>N</a:t>
            </a:r>
            <a:r>
              <a:rPr lang="de-DE" sz="2400" dirty="0"/>
              <a:t>uclear </a:t>
            </a:r>
            <a:r>
              <a:rPr lang="de-DE" sz="2400" b="1" dirty="0"/>
              <a:t>P</a:t>
            </a:r>
            <a:r>
              <a:rPr lang="de-DE" sz="2400" dirty="0"/>
              <a:t>olarisation as constrained diffusion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6084168" y="2132856"/>
            <a:ext cx="2584396" cy="1724462"/>
            <a:chOff x="764279" y="1430846"/>
            <a:chExt cx="1826010" cy="1218422"/>
          </a:xfrm>
        </p:grpSpPr>
        <p:sp>
          <p:nvSpPr>
            <p:cNvPr id="13" name="Rounded Rectangle 12"/>
            <p:cNvSpPr/>
            <p:nvPr/>
          </p:nvSpPr>
          <p:spPr>
            <a:xfrm>
              <a:off x="764279" y="1430846"/>
              <a:ext cx="1826010" cy="121842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4" name="Straight Connector 13"/>
            <p:cNvCxnSpPr/>
            <p:nvPr/>
          </p:nvCxnSpPr>
          <p:spPr>
            <a:xfrm>
              <a:off x="914577" y="1604935"/>
              <a:ext cx="1603703" cy="0"/>
            </a:xfrm>
            <a:prstGeom prst="line">
              <a:avLst/>
            </a:prstGeom>
            <a:ln w="63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914577" y="1885027"/>
              <a:ext cx="1603703" cy="0"/>
            </a:xfrm>
            <a:prstGeom prst="line">
              <a:avLst/>
            </a:prstGeom>
            <a:ln w="63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914577" y="2165119"/>
              <a:ext cx="1603703" cy="0"/>
            </a:xfrm>
            <a:prstGeom prst="line">
              <a:avLst/>
            </a:prstGeom>
            <a:ln w="63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914577" y="2445210"/>
              <a:ext cx="1603702" cy="0"/>
            </a:xfrm>
            <a:prstGeom prst="line">
              <a:avLst/>
            </a:prstGeom>
            <a:ln w="63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996959" y="1581065"/>
              <a:ext cx="1" cy="899906"/>
            </a:xfrm>
            <a:prstGeom prst="line">
              <a:avLst/>
            </a:prstGeom>
            <a:ln w="63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1275366" y="1581065"/>
              <a:ext cx="1" cy="899906"/>
            </a:xfrm>
            <a:prstGeom prst="line">
              <a:avLst/>
            </a:prstGeom>
            <a:ln w="63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1560411" y="1581065"/>
              <a:ext cx="1" cy="899906"/>
            </a:xfrm>
            <a:prstGeom prst="line">
              <a:avLst/>
            </a:prstGeom>
            <a:ln w="63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1843652" y="1581065"/>
              <a:ext cx="1" cy="899906"/>
            </a:xfrm>
            <a:prstGeom prst="line">
              <a:avLst/>
            </a:prstGeom>
            <a:ln w="63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2123863" y="1581065"/>
              <a:ext cx="1" cy="899906"/>
            </a:xfrm>
            <a:prstGeom prst="line">
              <a:avLst/>
            </a:prstGeom>
            <a:ln w="63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2405978" y="1581065"/>
              <a:ext cx="1" cy="899906"/>
            </a:xfrm>
            <a:prstGeom prst="line">
              <a:avLst/>
            </a:prstGeom>
            <a:ln w="63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Oval 24"/>
            <p:cNvSpPr/>
            <p:nvPr/>
          </p:nvSpPr>
          <p:spPr>
            <a:xfrm>
              <a:off x="952113" y="1561792"/>
              <a:ext cx="108000" cy="108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Oval 26"/>
            <p:cNvSpPr/>
            <p:nvPr/>
          </p:nvSpPr>
          <p:spPr>
            <a:xfrm>
              <a:off x="1222137" y="1561792"/>
              <a:ext cx="108000" cy="108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Oval 27"/>
            <p:cNvSpPr/>
            <p:nvPr/>
          </p:nvSpPr>
          <p:spPr>
            <a:xfrm>
              <a:off x="1506411" y="1827852"/>
              <a:ext cx="108000" cy="108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Oval 28"/>
            <p:cNvSpPr/>
            <p:nvPr/>
          </p:nvSpPr>
          <p:spPr>
            <a:xfrm>
              <a:off x="1222137" y="2111119"/>
              <a:ext cx="108000" cy="108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Oval 29"/>
            <p:cNvSpPr/>
            <p:nvPr/>
          </p:nvSpPr>
          <p:spPr>
            <a:xfrm>
              <a:off x="1506411" y="2111119"/>
              <a:ext cx="108000" cy="108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Oval 30"/>
            <p:cNvSpPr/>
            <p:nvPr/>
          </p:nvSpPr>
          <p:spPr>
            <a:xfrm>
              <a:off x="2069864" y="1550935"/>
              <a:ext cx="108000" cy="108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2" name="Oval 31"/>
            <p:cNvSpPr/>
            <p:nvPr/>
          </p:nvSpPr>
          <p:spPr>
            <a:xfrm>
              <a:off x="2063988" y="1831027"/>
              <a:ext cx="108000" cy="108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Oval 32"/>
            <p:cNvSpPr/>
            <p:nvPr/>
          </p:nvSpPr>
          <p:spPr>
            <a:xfrm>
              <a:off x="1789652" y="2391210"/>
              <a:ext cx="108000" cy="108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Oval 33"/>
            <p:cNvSpPr/>
            <p:nvPr/>
          </p:nvSpPr>
          <p:spPr>
            <a:xfrm>
              <a:off x="1508156" y="2397190"/>
              <a:ext cx="108000" cy="108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5" name="Oval 34"/>
            <p:cNvSpPr/>
            <p:nvPr/>
          </p:nvSpPr>
          <p:spPr>
            <a:xfrm>
              <a:off x="1222137" y="2397190"/>
              <a:ext cx="108000" cy="108000"/>
            </a:xfrm>
            <a:prstGeom prst="ellipse">
              <a:avLst/>
            </a:prstGeom>
            <a:noFill/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6" name="Oval 35"/>
            <p:cNvSpPr/>
            <p:nvPr/>
          </p:nvSpPr>
          <p:spPr>
            <a:xfrm>
              <a:off x="942959" y="2397190"/>
              <a:ext cx="108000" cy="108000"/>
            </a:xfrm>
            <a:prstGeom prst="ellipse">
              <a:avLst/>
            </a:prstGeom>
            <a:noFill/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7" name="Oval 36"/>
            <p:cNvSpPr/>
            <p:nvPr/>
          </p:nvSpPr>
          <p:spPr>
            <a:xfrm>
              <a:off x="942959" y="2111119"/>
              <a:ext cx="108000" cy="108000"/>
            </a:xfrm>
            <a:prstGeom prst="ellipse">
              <a:avLst/>
            </a:prstGeom>
            <a:noFill/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8" name="Oval 37"/>
            <p:cNvSpPr/>
            <p:nvPr/>
          </p:nvSpPr>
          <p:spPr>
            <a:xfrm>
              <a:off x="942959" y="1827852"/>
              <a:ext cx="108000" cy="108000"/>
            </a:xfrm>
            <a:prstGeom prst="ellipse">
              <a:avLst/>
            </a:prstGeom>
            <a:noFill/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9" name="Oval 38"/>
            <p:cNvSpPr/>
            <p:nvPr/>
          </p:nvSpPr>
          <p:spPr>
            <a:xfrm>
              <a:off x="1221366" y="1831027"/>
              <a:ext cx="108000" cy="108000"/>
            </a:xfrm>
            <a:prstGeom prst="ellipse">
              <a:avLst/>
            </a:prstGeom>
            <a:noFill/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0" name="Oval 39"/>
            <p:cNvSpPr/>
            <p:nvPr/>
          </p:nvSpPr>
          <p:spPr>
            <a:xfrm>
              <a:off x="1789653" y="1831027"/>
              <a:ext cx="108000" cy="108000"/>
            </a:xfrm>
            <a:prstGeom prst="ellipse">
              <a:avLst/>
            </a:prstGeom>
            <a:noFill/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1" name="Oval 40"/>
            <p:cNvSpPr/>
            <p:nvPr/>
          </p:nvSpPr>
          <p:spPr>
            <a:xfrm>
              <a:off x="1506412" y="1550935"/>
              <a:ext cx="108000" cy="108000"/>
            </a:xfrm>
            <a:prstGeom prst="ellipse">
              <a:avLst/>
            </a:prstGeom>
            <a:noFill/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2" name="Oval 41"/>
            <p:cNvSpPr/>
            <p:nvPr/>
          </p:nvSpPr>
          <p:spPr>
            <a:xfrm>
              <a:off x="1789652" y="1550935"/>
              <a:ext cx="108000" cy="108000"/>
            </a:xfrm>
            <a:prstGeom prst="ellipse">
              <a:avLst/>
            </a:prstGeom>
            <a:noFill/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3" name="Oval 42"/>
            <p:cNvSpPr/>
            <p:nvPr/>
          </p:nvSpPr>
          <p:spPr>
            <a:xfrm>
              <a:off x="2351979" y="1545069"/>
              <a:ext cx="108000" cy="108000"/>
            </a:xfrm>
            <a:prstGeom prst="ellipse">
              <a:avLst/>
            </a:prstGeom>
            <a:noFill/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4" name="Oval 43"/>
            <p:cNvSpPr/>
            <p:nvPr/>
          </p:nvSpPr>
          <p:spPr>
            <a:xfrm>
              <a:off x="2351979" y="1831027"/>
              <a:ext cx="108000" cy="108000"/>
            </a:xfrm>
            <a:prstGeom prst="ellipse">
              <a:avLst/>
            </a:prstGeom>
            <a:noFill/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5" name="Oval 44"/>
            <p:cNvSpPr/>
            <p:nvPr/>
          </p:nvSpPr>
          <p:spPr>
            <a:xfrm>
              <a:off x="1789652" y="2111119"/>
              <a:ext cx="108000" cy="108000"/>
            </a:xfrm>
            <a:prstGeom prst="ellipse">
              <a:avLst/>
            </a:prstGeom>
            <a:noFill/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6" name="Oval 45"/>
            <p:cNvSpPr/>
            <p:nvPr/>
          </p:nvSpPr>
          <p:spPr>
            <a:xfrm>
              <a:off x="2069864" y="2111119"/>
              <a:ext cx="108000" cy="108000"/>
            </a:xfrm>
            <a:prstGeom prst="ellipse">
              <a:avLst/>
            </a:prstGeom>
            <a:noFill/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7" name="Oval 46"/>
            <p:cNvSpPr/>
            <p:nvPr/>
          </p:nvSpPr>
          <p:spPr>
            <a:xfrm>
              <a:off x="2351978" y="2111119"/>
              <a:ext cx="108000" cy="108000"/>
            </a:xfrm>
            <a:prstGeom prst="ellipse">
              <a:avLst/>
            </a:prstGeom>
            <a:noFill/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8" name="Oval 47"/>
            <p:cNvSpPr/>
            <p:nvPr/>
          </p:nvSpPr>
          <p:spPr>
            <a:xfrm>
              <a:off x="2069864" y="2390960"/>
              <a:ext cx="108000" cy="108000"/>
            </a:xfrm>
            <a:prstGeom prst="ellipse">
              <a:avLst/>
            </a:prstGeom>
            <a:noFill/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0" name="Oval 49"/>
            <p:cNvSpPr/>
            <p:nvPr/>
          </p:nvSpPr>
          <p:spPr>
            <a:xfrm>
              <a:off x="2351978" y="2390960"/>
              <a:ext cx="108000" cy="108000"/>
            </a:xfrm>
            <a:prstGeom prst="ellipse">
              <a:avLst/>
            </a:prstGeom>
            <a:noFill/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834415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57256"/>
          </a:xfr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de-DE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Hyperpolarisation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47392" y="924232"/>
            <a:ext cx="360265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200" b="1" dirty="0"/>
              <a:t>Magnetic Resonance Imaging</a:t>
            </a:r>
            <a:endParaRPr lang="en-GB" sz="2200" dirty="0"/>
          </a:p>
        </p:txBody>
      </p:sp>
      <p:pic>
        <p:nvPicPr>
          <p:cNvPr id="19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5" y="908721"/>
            <a:ext cx="1526403" cy="1104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4682549" y="2417531"/>
            <a:ext cx="3921899" cy="707886"/>
            <a:chOff x="4682549" y="2199347"/>
            <a:chExt cx="3921899" cy="707886"/>
          </a:xfrm>
        </p:grpSpPr>
        <p:sp>
          <p:nvSpPr>
            <p:cNvPr id="20" name="TextBox 19"/>
            <p:cNvSpPr txBox="1"/>
            <p:nvPr/>
          </p:nvSpPr>
          <p:spPr>
            <a:xfrm>
              <a:off x="5652120" y="2199347"/>
              <a:ext cx="2952328" cy="707886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GB" sz="2000" b="1" u="sng" dirty="0"/>
                <a:t>Out of equilibrium:</a:t>
              </a:r>
              <a:r>
                <a:rPr lang="en-GB" sz="2000" dirty="0"/>
                <a:t> </a:t>
              </a:r>
              <a:br>
                <a:rPr lang="en-GB" sz="2000" dirty="0"/>
              </a:br>
              <a:r>
                <a:rPr lang="en-GB" sz="2000" dirty="0"/>
                <a:t>0.6-0.8 at 1K and B=3-4 T</a:t>
              </a:r>
            </a:p>
          </p:txBody>
        </p:sp>
        <p:sp>
          <p:nvSpPr>
            <p:cNvPr id="10" name="Right Arrow 9"/>
            <p:cNvSpPr/>
            <p:nvPr/>
          </p:nvSpPr>
          <p:spPr>
            <a:xfrm>
              <a:off x="4682549" y="2348880"/>
              <a:ext cx="969571" cy="360040"/>
            </a:xfrm>
            <a:prstGeom prst="rightArrow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1" name="Rectangle 20"/>
          <p:cNvSpPr/>
          <p:nvPr/>
        </p:nvSpPr>
        <p:spPr>
          <a:xfrm>
            <a:off x="598642" y="1368725"/>
            <a:ext cx="510133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Tx/>
              <a:buChar char="-"/>
            </a:pPr>
            <a:r>
              <a:rPr lang="en-GB" sz="2000" dirty="0"/>
              <a:t>sensitivity depends on polarisation strength</a:t>
            </a:r>
          </a:p>
          <a:p>
            <a:pPr marL="342900" indent="-342900">
              <a:buFontTx/>
              <a:buChar char="-"/>
            </a:pPr>
            <a:r>
              <a:rPr lang="en-GB" sz="2000" dirty="0"/>
              <a:t>strong B-fields required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4684811" y="3274368"/>
            <a:ext cx="4304640" cy="3250976"/>
            <a:chOff x="4684811" y="3056184"/>
            <a:chExt cx="4304640" cy="3250976"/>
          </a:xfrm>
        </p:grpSpPr>
        <p:pic>
          <p:nvPicPr>
            <p:cNvPr id="63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88024" y="3544611"/>
              <a:ext cx="4199898" cy="12525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4" name="TextBox 63"/>
            <p:cNvSpPr txBox="1"/>
            <p:nvPr/>
          </p:nvSpPr>
          <p:spPr>
            <a:xfrm>
              <a:off x="5049175" y="3056184"/>
              <a:ext cx="350454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000" b="1" dirty="0"/>
                <a:t>Dynamical Nuclear Polarisation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4684811" y="4983721"/>
              <a:ext cx="4304640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>
                <a:buFontTx/>
                <a:buChar char="-"/>
              </a:pPr>
              <a:r>
                <a:rPr lang="en-GB" sz="2000" dirty="0"/>
                <a:t>Paramagnetic centres (electrons) are</a:t>
              </a:r>
              <a:br>
                <a:rPr lang="en-GB" sz="2000" dirty="0"/>
              </a:br>
              <a:r>
                <a:rPr lang="en-GB" sz="2000" dirty="0"/>
                <a:t>driven by microwave radiation</a:t>
              </a:r>
            </a:p>
            <a:p>
              <a:pPr marL="285750" indent="-285750">
                <a:buFontTx/>
                <a:buChar char="-"/>
              </a:pPr>
              <a:r>
                <a:rPr lang="en-GB" sz="2000" dirty="0"/>
                <a:t>Polarisation is transferred to nuclei</a:t>
              </a:r>
            </a:p>
            <a:p>
              <a:pPr marL="285750" indent="-285750">
                <a:buFontTx/>
                <a:buChar char="-"/>
              </a:pPr>
              <a:r>
                <a:rPr lang="en-GB" sz="2000" dirty="0"/>
                <a:t>Nuclear polarisation spreads</a:t>
              </a:r>
            </a:p>
          </p:txBody>
        </p:sp>
      </p:grpSp>
      <p:pic>
        <p:nvPicPr>
          <p:cNvPr id="6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4739023"/>
            <a:ext cx="2389870" cy="1712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179512" y="2135016"/>
            <a:ext cx="4320480" cy="2376264"/>
            <a:chOff x="179512" y="1916832"/>
            <a:chExt cx="4320480" cy="2376264"/>
          </a:xfrm>
        </p:grpSpPr>
        <p:sp>
          <p:nvSpPr>
            <p:cNvPr id="9" name="TextBox 8"/>
            <p:cNvSpPr txBox="1"/>
            <p:nvPr/>
          </p:nvSpPr>
          <p:spPr>
            <a:xfrm>
              <a:off x="429014" y="2060848"/>
              <a:ext cx="3897734" cy="1015663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 rtlCol="0">
              <a:spAutoFit/>
            </a:bodyPr>
            <a:lstStyle/>
            <a:p>
              <a:r>
                <a:rPr lang="en-GB" sz="2000" b="1" u="sng" dirty="0"/>
                <a:t>Thermal equilibrium:</a:t>
              </a:r>
              <a:r>
                <a:rPr lang="en-GB" sz="2000" dirty="0"/>
                <a:t> 	</a:t>
              </a:r>
            </a:p>
            <a:p>
              <a:r>
                <a:rPr lang="en-GB" sz="2000" dirty="0"/>
                <a:t>10</a:t>
              </a:r>
              <a:r>
                <a:rPr lang="en-GB" sz="2000" baseline="30000" dirty="0"/>
                <a:t>-6</a:t>
              </a:r>
              <a:r>
                <a:rPr lang="en-GB" sz="2000" dirty="0"/>
                <a:t> at 300K and B=7 T</a:t>
              </a:r>
            </a:p>
            <a:p>
              <a:r>
                <a:rPr lang="en-GB" sz="2000" i="1" dirty="0"/>
                <a:t>brute force: 0.1 at 0.01K and B=14 T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Rectangle 21"/>
                <p:cNvSpPr/>
                <p:nvPr/>
              </p:nvSpPr>
              <p:spPr>
                <a:xfrm>
                  <a:off x="294090" y="3717612"/>
                  <a:ext cx="547329" cy="43088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de-DE" sz="2200" dirty="0">
                      <a:solidFill>
                        <a:srgbClr val="0000FF"/>
                      </a:solidFill>
                    </a:rPr>
                    <a:t>|</a:t>
                  </a:r>
                  <a14:m>
                    <m:oMath xmlns:m="http://schemas.openxmlformats.org/officeDocument/2006/math">
                      <m:d>
                        <m:dPr>
                          <m:begChr m:val=""/>
                          <m:endChr m:val="⟩"/>
                          <m:ctrlPr>
                            <a:rPr lang="en-GB" sz="22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2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↓</m:t>
                          </m:r>
                        </m:e>
                      </m:d>
                    </m:oMath>
                  </a14:m>
                  <a:endParaRPr lang="de-DE" sz="22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22" name="Rectangle 2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4090" y="3717612"/>
                  <a:ext cx="547329" cy="430887"/>
                </a:xfrm>
                <a:prstGeom prst="rect">
                  <a:avLst/>
                </a:prstGeom>
                <a:blipFill>
                  <a:blip r:embed="rId6"/>
                  <a:stretch>
                    <a:fillRect l="-28889" t="-126761" r="-112222" b="-188732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Rectangle 22"/>
                <p:cNvSpPr/>
                <p:nvPr/>
              </p:nvSpPr>
              <p:spPr>
                <a:xfrm>
                  <a:off x="295853" y="3213556"/>
                  <a:ext cx="546945" cy="43088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de-DE" sz="2200" dirty="0">
                      <a:solidFill>
                        <a:srgbClr val="FF0000"/>
                      </a:solidFill>
                    </a:rPr>
                    <a:t>|</a:t>
                  </a:r>
                  <a14:m>
                    <m:oMath xmlns:m="http://schemas.openxmlformats.org/officeDocument/2006/math">
                      <m:r>
                        <a:rPr lang="en-GB" sz="2200" i="1" dirty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↑〉</m:t>
                      </m:r>
                    </m:oMath>
                  </a14:m>
                  <a:endParaRPr lang="en-GB" sz="2200" dirty="0"/>
                </a:p>
              </p:txBody>
            </p:sp>
          </mc:Choice>
          <mc:Fallback xmlns="">
            <p:sp>
              <p:nvSpPr>
                <p:cNvPr id="23" name="Rectangle 2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5853" y="3213556"/>
                  <a:ext cx="546945" cy="430887"/>
                </a:xfrm>
                <a:prstGeom prst="rect">
                  <a:avLst/>
                </a:prstGeom>
                <a:blipFill>
                  <a:blip r:embed="rId7"/>
                  <a:stretch>
                    <a:fillRect l="-14607" t="-9859" r="-7865" b="-28169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6" name="Group 15"/>
            <p:cNvGrpSpPr/>
            <p:nvPr/>
          </p:nvGrpSpPr>
          <p:grpSpPr>
            <a:xfrm>
              <a:off x="971600" y="3345270"/>
              <a:ext cx="386747" cy="671514"/>
              <a:chOff x="827584" y="3705310"/>
              <a:chExt cx="386747" cy="671514"/>
            </a:xfrm>
          </p:grpSpPr>
          <p:grpSp>
            <p:nvGrpSpPr>
              <p:cNvPr id="11" name="Group 10"/>
              <p:cNvGrpSpPr/>
              <p:nvPr/>
            </p:nvGrpSpPr>
            <p:grpSpPr>
              <a:xfrm>
                <a:off x="827584" y="3789040"/>
                <a:ext cx="386747" cy="504056"/>
                <a:chOff x="7209589" y="4581128"/>
                <a:chExt cx="1049394" cy="1384547"/>
              </a:xfrm>
            </p:grpSpPr>
            <p:sp>
              <p:nvSpPr>
                <p:cNvPr id="24" name="Line 14"/>
                <p:cNvSpPr>
                  <a:spLocks noChangeShapeType="1"/>
                </p:cNvSpPr>
                <p:nvPr/>
              </p:nvSpPr>
              <p:spPr bwMode="auto">
                <a:xfrm flipV="1">
                  <a:off x="7209589" y="4581128"/>
                  <a:ext cx="1008112" cy="0"/>
                </a:xfrm>
                <a:prstGeom prst="line">
                  <a:avLst/>
                </a:prstGeom>
                <a:noFill/>
                <a:ln w="5080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endParaRPr lang="de-DE"/>
                </a:p>
              </p:txBody>
            </p:sp>
            <p:sp>
              <p:nvSpPr>
                <p:cNvPr id="25" name="Line 14"/>
                <p:cNvSpPr>
                  <a:spLocks noChangeShapeType="1"/>
                </p:cNvSpPr>
                <p:nvPr/>
              </p:nvSpPr>
              <p:spPr bwMode="auto">
                <a:xfrm flipV="1">
                  <a:off x="7250871" y="5965675"/>
                  <a:ext cx="1008112" cy="0"/>
                </a:xfrm>
                <a:prstGeom prst="line">
                  <a:avLst/>
                </a:prstGeom>
                <a:noFill/>
                <a:ln w="50800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endParaRPr lang="de-DE" dirty="0"/>
                </a:p>
              </p:txBody>
            </p:sp>
          </p:grpSp>
          <p:sp>
            <p:nvSpPr>
              <p:cNvPr id="15" name="Oval 14"/>
              <p:cNvSpPr/>
              <p:nvPr/>
            </p:nvSpPr>
            <p:spPr>
              <a:xfrm>
                <a:off x="931887" y="3705310"/>
                <a:ext cx="162926" cy="167458"/>
              </a:xfrm>
              <a:prstGeom prst="ellipse">
                <a:avLst/>
              </a:prstGeom>
              <a:gradFill flip="none" rotWithShape="1">
                <a:gsLst>
                  <a:gs pos="0">
                    <a:schemeClr val="dk1">
                      <a:lumMod val="67000"/>
                    </a:schemeClr>
                  </a:gs>
                  <a:gs pos="48000">
                    <a:schemeClr val="dk1">
                      <a:lumMod val="97000"/>
                      <a:lumOff val="3000"/>
                    </a:schemeClr>
                  </a:gs>
                  <a:gs pos="100000">
                    <a:schemeClr val="dk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8" name="Oval 37"/>
              <p:cNvSpPr/>
              <p:nvPr/>
            </p:nvSpPr>
            <p:spPr>
              <a:xfrm>
                <a:off x="931887" y="4209366"/>
                <a:ext cx="162926" cy="167458"/>
              </a:xfrm>
              <a:prstGeom prst="ellipse">
                <a:avLst/>
              </a:prstGeom>
              <a:gradFill flip="none" rotWithShape="1">
                <a:gsLst>
                  <a:gs pos="0">
                    <a:schemeClr val="dk1">
                      <a:lumMod val="67000"/>
                    </a:schemeClr>
                  </a:gs>
                  <a:gs pos="48000">
                    <a:schemeClr val="dk1">
                      <a:lumMod val="97000"/>
                      <a:lumOff val="3000"/>
                    </a:schemeClr>
                  </a:gs>
                  <a:gs pos="100000">
                    <a:schemeClr val="dk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45" name="Group 44"/>
            <p:cNvGrpSpPr/>
            <p:nvPr/>
          </p:nvGrpSpPr>
          <p:grpSpPr>
            <a:xfrm>
              <a:off x="1681490" y="3345270"/>
              <a:ext cx="386747" cy="671514"/>
              <a:chOff x="827584" y="3705310"/>
              <a:chExt cx="386747" cy="671514"/>
            </a:xfrm>
          </p:grpSpPr>
          <p:grpSp>
            <p:nvGrpSpPr>
              <p:cNvPr id="46" name="Group 45"/>
              <p:cNvGrpSpPr/>
              <p:nvPr/>
            </p:nvGrpSpPr>
            <p:grpSpPr>
              <a:xfrm>
                <a:off x="827584" y="3789040"/>
                <a:ext cx="386747" cy="504056"/>
                <a:chOff x="7209589" y="4581128"/>
                <a:chExt cx="1049394" cy="1384547"/>
              </a:xfrm>
            </p:grpSpPr>
            <p:sp>
              <p:nvSpPr>
                <p:cNvPr id="49" name="Line 14"/>
                <p:cNvSpPr>
                  <a:spLocks noChangeShapeType="1"/>
                </p:cNvSpPr>
                <p:nvPr/>
              </p:nvSpPr>
              <p:spPr bwMode="auto">
                <a:xfrm flipV="1">
                  <a:off x="7209589" y="4581128"/>
                  <a:ext cx="1008112" cy="0"/>
                </a:xfrm>
                <a:prstGeom prst="line">
                  <a:avLst/>
                </a:prstGeom>
                <a:noFill/>
                <a:ln w="5080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endParaRPr lang="de-DE"/>
                </a:p>
              </p:txBody>
            </p:sp>
            <p:sp>
              <p:nvSpPr>
                <p:cNvPr id="50" name="Line 14"/>
                <p:cNvSpPr>
                  <a:spLocks noChangeShapeType="1"/>
                </p:cNvSpPr>
                <p:nvPr/>
              </p:nvSpPr>
              <p:spPr bwMode="auto">
                <a:xfrm flipV="1">
                  <a:off x="7250871" y="5965675"/>
                  <a:ext cx="1008112" cy="0"/>
                </a:xfrm>
                <a:prstGeom prst="line">
                  <a:avLst/>
                </a:prstGeom>
                <a:noFill/>
                <a:ln w="50800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endParaRPr lang="de-DE" dirty="0"/>
                </a:p>
              </p:txBody>
            </p:sp>
          </p:grpSp>
          <p:sp>
            <p:nvSpPr>
              <p:cNvPr id="47" name="Oval 46"/>
              <p:cNvSpPr/>
              <p:nvPr/>
            </p:nvSpPr>
            <p:spPr>
              <a:xfrm>
                <a:off x="931887" y="3705310"/>
                <a:ext cx="162926" cy="167458"/>
              </a:xfrm>
              <a:prstGeom prst="ellipse">
                <a:avLst/>
              </a:prstGeom>
              <a:gradFill flip="none" rotWithShape="1">
                <a:gsLst>
                  <a:gs pos="0">
                    <a:schemeClr val="dk1">
                      <a:lumMod val="67000"/>
                    </a:schemeClr>
                  </a:gs>
                  <a:gs pos="48000">
                    <a:schemeClr val="dk1">
                      <a:lumMod val="97000"/>
                      <a:lumOff val="3000"/>
                    </a:schemeClr>
                  </a:gs>
                  <a:gs pos="100000">
                    <a:schemeClr val="dk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8" name="Oval 47"/>
              <p:cNvSpPr/>
              <p:nvPr/>
            </p:nvSpPr>
            <p:spPr>
              <a:xfrm>
                <a:off x="931887" y="4209366"/>
                <a:ext cx="162926" cy="167458"/>
              </a:xfrm>
              <a:prstGeom prst="ellipse">
                <a:avLst/>
              </a:prstGeom>
              <a:gradFill flip="none" rotWithShape="1">
                <a:gsLst>
                  <a:gs pos="0">
                    <a:schemeClr val="dk1">
                      <a:lumMod val="67000"/>
                    </a:schemeClr>
                  </a:gs>
                  <a:gs pos="48000">
                    <a:schemeClr val="dk1">
                      <a:lumMod val="97000"/>
                      <a:lumOff val="3000"/>
                    </a:schemeClr>
                  </a:gs>
                  <a:gs pos="100000">
                    <a:schemeClr val="dk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51" name="Group 50"/>
            <p:cNvGrpSpPr/>
            <p:nvPr/>
          </p:nvGrpSpPr>
          <p:grpSpPr>
            <a:xfrm>
              <a:off x="2421827" y="3345270"/>
              <a:ext cx="386747" cy="671514"/>
              <a:chOff x="827584" y="3705310"/>
              <a:chExt cx="386747" cy="671514"/>
            </a:xfrm>
          </p:grpSpPr>
          <p:grpSp>
            <p:nvGrpSpPr>
              <p:cNvPr id="52" name="Group 51"/>
              <p:cNvGrpSpPr/>
              <p:nvPr/>
            </p:nvGrpSpPr>
            <p:grpSpPr>
              <a:xfrm>
                <a:off x="827584" y="3789040"/>
                <a:ext cx="386747" cy="504056"/>
                <a:chOff x="7209589" y="4581128"/>
                <a:chExt cx="1049394" cy="1384547"/>
              </a:xfrm>
            </p:grpSpPr>
            <p:sp>
              <p:nvSpPr>
                <p:cNvPr id="55" name="Line 14"/>
                <p:cNvSpPr>
                  <a:spLocks noChangeShapeType="1"/>
                </p:cNvSpPr>
                <p:nvPr/>
              </p:nvSpPr>
              <p:spPr bwMode="auto">
                <a:xfrm flipV="1">
                  <a:off x="7209589" y="4581128"/>
                  <a:ext cx="1008112" cy="0"/>
                </a:xfrm>
                <a:prstGeom prst="line">
                  <a:avLst/>
                </a:prstGeom>
                <a:noFill/>
                <a:ln w="5080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endParaRPr lang="de-DE"/>
                </a:p>
              </p:txBody>
            </p:sp>
            <p:sp>
              <p:nvSpPr>
                <p:cNvPr id="56" name="Line 14"/>
                <p:cNvSpPr>
                  <a:spLocks noChangeShapeType="1"/>
                </p:cNvSpPr>
                <p:nvPr/>
              </p:nvSpPr>
              <p:spPr bwMode="auto">
                <a:xfrm flipV="1">
                  <a:off x="7250871" y="5965675"/>
                  <a:ext cx="1008112" cy="0"/>
                </a:xfrm>
                <a:prstGeom prst="line">
                  <a:avLst/>
                </a:prstGeom>
                <a:noFill/>
                <a:ln w="50800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endParaRPr lang="de-DE" dirty="0"/>
                </a:p>
              </p:txBody>
            </p:sp>
          </p:grpSp>
          <p:sp>
            <p:nvSpPr>
              <p:cNvPr id="53" name="Oval 52"/>
              <p:cNvSpPr/>
              <p:nvPr/>
            </p:nvSpPr>
            <p:spPr>
              <a:xfrm>
                <a:off x="931887" y="3705310"/>
                <a:ext cx="162926" cy="167458"/>
              </a:xfrm>
              <a:prstGeom prst="ellipse">
                <a:avLst/>
              </a:prstGeom>
              <a:gradFill flip="none" rotWithShape="1">
                <a:gsLst>
                  <a:gs pos="0">
                    <a:schemeClr val="dk1">
                      <a:lumMod val="67000"/>
                    </a:schemeClr>
                  </a:gs>
                  <a:gs pos="48000">
                    <a:schemeClr val="dk1">
                      <a:lumMod val="97000"/>
                      <a:lumOff val="3000"/>
                    </a:schemeClr>
                  </a:gs>
                  <a:gs pos="100000">
                    <a:schemeClr val="dk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4" name="Oval 53"/>
              <p:cNvSpPr/>
              <p:nvPr/>
            </p:nvSpPr>
            <p:spPr>
              <a:xfrm>
                <a:off x="931887" y="4209366"/>
                <a:ext cx="162926" cy="167458"/>
              </a:xfrm>
              <a:prstGeom prst="ellipse">
                <a:avLst/>
              </a:prstGeom>
              <a:gradFill flip="none" rotWithShape="1">
                <a:gsLst>
                  <a:gs pos="0">
                    <a:schemeClr val="dk1">
                      <a:lumMod val="67000"/>
                    </a:schemeClr>
                  </a:gs>
                  <a:gs pos="48000">
                    <a:schemeClr val="dk1">
                      <a:lumMod val="97000"/>
                      <a:lumOff val="3000"/>
                    </a:schemeClr>
                  </a:gs>
                  <a:gs pos="100000">
                    <a:schemeClr val="dk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57" name="Group 56"/>
            <p:cNvGrpSpPr/>
            <p:nvPr/>
          </p:nvGrpSpPr>
          <p:grpSpPr>
            <a:xfrm>
              <a:off x="3177378" y="3345270"/>
              <a:ext cx="386747" cy="671514"/>
              <a:chOff x="827584" y="3705310"/>
              <a:chExt cx="386747" cy="671514"/>
            </a:xfrm>
          </p:grpSpPr>
          <p:grpSp>
            <p:nvGrpSpPr>
              <p:cNvPr id="58" name="Group 57"/>
              <p:cNvGrpSpPr/>
              <p:nvPr/>
            </p:nvGrpSpPr>
            <p:grpSpPr>
              <a:xfrm>
                <a:off x="827584" y="3789040"/>
                <a:ext cx="386747" cy="504056"/>
                <a:chOff x="7209589" y="4581128"/>
                <a:chExt cx="1049394" cy="1384547"/>
              </a:xfrm>
            </p:grpSpPr>
            <p:sp>
              <p:nvSpPr>
                <p:cNvPr id="61" name="Line 14"/>
                <p:cNvSpPr>
                  <a:spLocks noChangeShapeType="1"/>
                </p:cNvSpPr>
                <p:nvPr/>
              </p:nvSpPr>
              <p:spPr bwMode="auto">
                <a:xfrm flipV="1">
                  <a:off x="7209589" y="4581128"/>
                  <a:ext cx="1008112" cy="0"/>
                </a:xfrm>
                <a:prstGeom prst="line">
                  <a:avLst/>
                </a:prstGeom>
                <a:noFill/>
                <a:ln w="5080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endParaRPr lang="de-DE"/>
                </a:p>
              </p:txBody>
            </p:sp>
            <p:sp>
              <p:nvSpPr>
                <p:cNvPr id="62" name="Line 14"/>
                <p:cNvSpPr>
                  <a:spLocks noChangeShapeType="1"/>
                </p:cNvSpPr>
                <p:nvPr/>
              </p:nvSpPr>
              <p:spPr bwMode="auto">
                <a:xfrm flipV="1">
                  <a:off x="7250871" y="5965675"/>
                  <a:ext cx="1008112" cy="0"/>
                </a:xfrm>
                <a:prstGeom prst="line">
                  <a:avLst/>
                </a:prstGeom>
                <a:noFill/>
                <a:ln w="50800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endParaRPr lang="de-DE" dirty="0"/>
                </a:p>
              </p:txBody>
            </p:sp>
          </p:grpSp>
          <p:sp>
            <p:nvSpPr>
              <p:cNvPr id="59" name="Oval 58"/>
              <p:cNvSpPr/>
              <p:nvPr/>
            </p:nvSpPr>
            <p:spPr>
              <a:xfrm>
                <a:off x="931887" y="3705310"/>
                <a:ext cx="162926" cy="167458"/>
              </a:xfrm>
              <a:prstGeom prst="ellipse">
                <a:avLst/>
              </a:prstGeom>
              <a:gradFill flip="none" rotWithShape="1">
                <a:gsLst>
                  <a:gs pos="0">
                    <a:schemeClr val="dk1">
                      <a:lumMod val="67000"/>
                    </a:schemeClr>
                  </a:gs>
                  <a:gs pos="48000">
                    <a:schemeClr val="dk1">
                      <a:lumMod val="97000"/>
                      <a:lumOff val="3000"/>
                    </a:schemeClr>
                  </a:gs>
                  <a:gs pos="100000">
                    <a:schemeClr val="dk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0" name="Oval 59"/>
              <p:cNvSpPr/>
              <p:nvPr/>
            </p:nvSpPr>
            <p:spPr>
              <a:xfrm>
                <a:off x="931887" y="4209366"/>
                <a:ext cx="162926" cy="167458"/>
              </a:xfrm>
              <a:prstGeom prst="ellipse">
                <a:avLst/>
              </a:prstGeom>
              <a:gradFill flip="none" rotWithShape="1">
                <a:gsLst>
                  <a:gs pos="0">
                    <a:schemeClr val="dk1">
                      <a:lumMod val="67000"/>
                    </a:schemeClr>
                  </a:gs>
                  <a:gs pos="48000">
                    <a:schemeClr val="dk1">
                      <a:lumMod val="97000"/>
                      <a:lumOff val="3000"/>
                    </a:schemeClr>
                  </a:gs>
                  <a:gs pos="100000">
                    <a:schemeClr val="dk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2" name="Rectangle 1"/>
            <p:cNvSpPr/>
            <p:nvPr/>
          </p:nvSpPr>
          <p:spPr>
            <a:xfrm>
              <a:off x="179512" y="1916832"/>
              <a:ext cx="4320480" cy="2376264"/>
            </a:xfrm>
            <a:prstGeom prst="rect">
              <a:avLst/>
            </a:prstGeom>
            <a:noFill/>
            <a:ln w="38100"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3324457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57256"/>
          </a:xfr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de-DE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Hyperpolarisation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47392" y="924232"/>
            <a:ext cx="268567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200" b="1" dirty="0"/>
              <a:t>Challenges for theory</a:t>
            </a:r>
            <a:endParaRPr lang="en-GB" sz="2200" dirty="0"/>
          </a:p>
        </p:txBody>
      </p:sp>
      <p:sp>
        <p:nvSpPr>
          <p:cNvPr id="3" name="TextBox 2"/>
          <p:cNvSpPr txBox="1"/>
          <p:nvPr/>
        </p:nvSpPr>
        <p:spPr>
          <a:xfrm>
            <a:off x="395536" y="1484784"/>
            <a:ext cx="535883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GB" sz="2000" dirty="0"/>
              <a:t>understanding of the role of diffusion</a:t>
            </a:r>
          </a:p>
          <a:p>
            <a:pPr marL="285750" indent="-285750">
              <a:buFontTx/>
              <a:buChar char="-"/>
            </a:pPr>
            <a:r>
              <a:rPr lang="en-GB" sz="2000" dirty="0"/>
              <a:t>simulation of large scale systems</a:t>
            </a:r>
          </a:p>
          <a:p>
            <a:pPr marL="285750" indent="-285750">
              <a:buFontTx/>
              <a:buChar char="-"/>
            </a:pPr>
            <a:r>
              <a:rPr lang="en-GB" sz="2000" dirty="0"/>
              <a:t>optimisation of Dynamical Nuclear Polarisation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107504" y="6237312"/>
            <a:ext cx="70780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A. </a:t>
            </a:r>
            <a:r>
              <a:rPr lang="en-GB" dirty="0" err="1"/>
              <a:t>Karabanov</a:t>
            </a:r>
            <a:r>
              <a:rPr lang="en-GB" dirty="0"/>
              <a:t>, D. Wisniewski, IL, W. </a:t>
            </a:r>
            <a:r>
              <a:rPr lang="en-GB" dirty="0" err="1"/>
              <a:t>Kockenberger</a:t>
            </a:r>
            <a:r>
              <a:rPr lang="en-GB" dirty="0"/>
              <a:t>, PRL </a:t>
            </a:r>
            <a:r>
              <a:rPr lang="en-GB" b="1" dirty="0"/>
              <a:t>115</a:t>
            </a:r>
            <a:r>
              <a:rPr lang="en-GB" dirty="0"/>
              <a:t>, 020204 (2015)</a:t>
            </a:r>
          </a:p>
          <a:p>
            <a:pPr algn="r"/>
            <a:r>
              <a:rPr lang="en-GB" dirty="0"/>
              <a:t>Journal of Magnetic Resonance </a:t>
            </a:r>
            <a:r>
              <a:rPr lang="en-GB" b="1" dirty="0"/>
              <a:t>264</a:t>
            </a:r>
            <a:r>
              <a:rPr lang="en-GB" dirty="0"/>
              <a:t>, 30 (2016) 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147392" y="2636912"/>
            <a:ext cx="6507948" cy="3525810"/>
            <a:chOff x="147392" y="2636912"/>
            <a:chExt cx="6507948" cy="3525810"/>
          </a:xfrm>
        </p:grpSpPr>
        <p:sp>
          <p:nvSpPr>
            <p:cNvPr id="42" name="TextBox 41"/>
            <p:cNvSpPr txBox="1"/>
            <p:nvPr/>
          </p:nvSpPr>
          <p:spPr>
            <a:xfrm>
              <a:off x="147392" y="2636912"/>
              <a:ext cx="1159292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200" b="1" dirty="0"/>
                <a:t>Solution</a:t>
              </a:r>
              <a:endParaRPr lang="en-GB" sz="2200" dirty="0"/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395536" y="3068960"/>
              <a:ext cx="418890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>
                <a:buFontTx/>
                <a:buChar char="-"/>
              </a:pPr>
              <a:r>
                <a:rPr lang="en-GB" sz="2000" dirty="0"/>
                <a:t>employ </a:t>
              </a:r>
              <a:r>
                <a:rPr lang="en-GB" sz="2000" b="1" dirty="0"/>
                <a:t>,Rydberg gas methodology’</a:t>
              </a: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1259632" y="3550908"/>
              <a:ext cx="5395708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342900" indent="-342900">
                <a:buFontTx/>
                <a:buChar char="-"/>
              </a:pPr>
              <a:r>
                <a:rPr lang="en-GB" sz="2000" dirty="0"/>
                <a:t>analytical forms for diffusion rates</a:t>
              </a:r>
            </a:p>
            <a:p>
              <a:pPr marL="342900" indent="-342900">
                <a:buFontTx/>
                <a:buChar char="-"/>
              </a:pPr>
              <a:r>
                <a:rPr lang="en-GB" sz="2000" dirty="0"/>
                <a:t>reduction of quantum many-body dynamics</a:t>
              </a:r>
              <a:br>
                <a:rPr lang="en-GB" sz="2000" dirty="0"/>
              </a:br>
              <a:r>
                <a:rPr lang="en-GB" sz="2000" dirty="0"/>
                <a:t>to classical </a:t>
              </a:r>
              <a:r>
                <a:rPr lang="en-GB" sz="2000" b="1" dirty="0"/>
                <a:t>kinetically constrained spin system</a:t>
              </a:r>
            </a:p>
          </p:txBody>
        </p:sp>
        <p:pic>
          <p:nvPicPr>
            <p:cNvPr id="66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13908" y="4698370"/>
              <a:ext cx="4009536" cy="14643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" name="Group 4"/>
          <p:cNvGrpSpPr/>
          <p:nvPr/>
        </p:nvGrpSpPr>
        <p:grpSpPr>
          <a:xfrm>
            <a:off x="6543294" y="1169664"/>
            <a:ext cx="2555776" cy="2734563"/>
            <a:chOff x="6543294" y="1169664"/>
            <a:chExt cx="2555776" cy="2734563"/>
          </a:xfrm>
        </p:grpSpPr>
        <p:grpSp>
          <p:nvGrpSpPr>
            <p:cNvPr id="68" name="Group 67"/>
            <p:cNvGrpSpPr/>
            <p:nvPr/>
          </p:nvGrpSpPr>
          <p:grpSpPr>
            <a:xfrm>
              <a:off x="6543294" y="1169664"/>
              <a:ext cx="2511538" cy="2734563"/>
              <a:chOff x="6516216" y="4078813"/>
              <a:chExt cx="2511538" cy="2734563"/>
            </a:xfrm>
          </p:grpSpPr>
          <p:pic>
            <p:nvPicPr>
              <p:cNvPr id="69" name="Picture 5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16216" y="5013176"/>
                <a:ext cx="2511538" cy="1800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70" name="Straight Arrow Connector 69"/>
              <p:cNvCxnSpPr/>
              <p:nvPr/>
            </p:nvCxnSpPr>
            <p:spPr>
              <a:xfrm flipH="1">
                <a:off x="7524328" y="4724563"/>
                <a:ext cx="288032" cy="864677"/>
              </a:xfrm>
              <a:prstGeom prst="straightConnector1">
                <a:avLst/>
              </a:prstGeom>
              <a:ln w="3175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1" name="TextBox 70"/>
              <p:cNvSpPr txBox="1"/>
              <p:nvPr/>
            </p:nvSpPr>
            <p:spPr>
              <a:xfrm>
                <a:off x="7020272" y="4078813"/>
                <a:ext cx="1861920" cy="646331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en-GB" b="1" dirty="0"/>
                  <a:t>solid: </a:t>
                </a:r>
                <a:r>
                  <a:rPr lang="en-GB" dirty="0"/>
                  <a:t>exact</a:t>
                </a:r>
              </a:p>
              <a:p>
                <a:r>
                  <a:rPr lang="en-GB" b="1" dirty="0"/>
                  <a:t>Dashed: </a:t>
                </a:r>
                <a:r>
                  <a:rPr lang="en-GB" dirty="0"/>
                  <a:t>effective </a:t>
                </a:r>
              </a:p>
            </p:txBody>
          </p:sp>
        </p:grpSp>
        <p:sp>
          <p:nvSpPr>
            <p:cNvPr id="72" name="Oval 71"/>
            <p:cNvSpPr/>
            <p:nvPr/>
          </p:nvSpPr>
          <p:spPr>
            <a:xfrm>
              <a:off x="8523006" y="3400171"/>
              <a:ext cx="576064" cy="36004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5368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57256"/>
          </a:xfr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de-DE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Hyperpolarisation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79512" y="909881"/>
            <a:ext cx="764908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200" b="1" u="sng" dirty="0"/>
              <a:t>Example:</a:t>
            </a:r>
            <a:r>
              <a:rPr lang="en-GB" sz="2200" dirty="0"/>
              <a:t> 1330 </a:t>
            </a:r>
            <a:r>
              <a:rPr lang="en-GB" sz="2200" baseline="30000" dirty="0"/>
              <a:t>13</a:t>
            </a:r>
            <a:r>
              <a:rPr lang="en-GB" sz="2200" dirty="0"/>
              <a:t>C spins coupled to a single electron (solid effect)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63231" y="1698502"/>
            <a:ext cx="164423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200" b="1" dirty="0"/>
              <a:t>Polarisation </a:t>
            </a:r>
            <a:br>
              <a:rPr lang="en-GB" sz="2200" b="1" dirty="0"/>
            </a:br>
            <a:r>
              <a:rPr lang="en-GB" sz="2200" b="1" dirty="0" err="1"/>
              <a:t>buildup</a:t>
            </a:r>
            <a:endParaRPr lang="en-GB" sz="2200" b="1" dirty="0"/>
          </a:p>
        </p:txBody>
      </p:sp>
      <p:grpSp>
        <p:nvGrpSpPr>
          <p:cNvPr id="3" name="Group 2"/>
          <p:cNvGrpSpPr/>
          <p:nvPr/>
        </p:nvGrpSpPr>
        <p:grpSpPr>
          <a:xfrm>
            <a:off x="2935272" y="1363144"/>
            <a:ext cx="5537501" cy="1688112"/>
            <a:chOff x="323528" y="2075587"/>
            <a:chExt cx="8733569" cy="2662436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528" y="2137851"/>
              <a:ext cx="8077840" cy="25379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EEF3FA"/>
                </a:clrFrom>
                <a:clrTo>
                  <a:srgbClr val="EEF3FA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32440" y="2075587"/>
              <a:ext cx="524657" cy="26624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44208" y="3356992"/>
            <a:ext cx="2480416" cy="2016224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179347" y="2892869"/>
            <a:ext cx="5218011" cy="1779594"/>
            <a:chOff x="179347" y="2892869"/>
            <a:chExt cx="5218011" cy="1779594"/>
          </a:xfrm>
        </p:grpSpPr>
        <p:grpSp>
          <p:nvGrpSpPr>
            <p:cNvPr id="5" name="Group 4"/>
            <p:cNvGrpSpPr/>
            <p:nvPr/>
          </p:nvGrpSpPr>
          <p:grpSpPr>
            <a:xfrm>
              <a:off x="179347" y="2892869"/>
              <a:ext cx="5218011" cy="1167853"/>
              <a:chOff x="179347" y="2892869"/>
              <a:chExt cx="5218011" cy="1167853"/>
            </a:xfrm>
          </p:grpSpPr>
          <p:sp>
            <p:nvSpPr>
              <p:cNvPr id="11" name="TextBox 10"/>
              <p:cNvSpPr txBox="1"/>
              <p:nvPr/>
            </p:nvSpPr>
            <p:spPr>
              <a:xfrm>
                <a:off x="179347" y="2892869"/>
                <a:ext cx="2126544" cy="430887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GB" sz="2200" b="1" dirty="0"/>
                  <a:t>work in progress</a:t>
                </a: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517624" y="3352836"/>
                <a:ext cx="4879734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Tx/>
                  <a:buChar char="-"/>
                </a:pPr>
                <a:r>
                  <a:rPr lang="en-GB" sz="2000" dirty="0"/>
                  <a:t>two </a:t>
                </a:r>
                <a:r>
                  <a:rPr lang="en-GB" sz="2000"/>
                  <a:t>interacting electrons </a:t>
                </a:r>
                <a:r>
                  <a:rPr lang="en-GB" sz="2000" dirty="0"/>
                  <a:t>(cross effect)</a:t>
                </a:r>
              </a:p>
              <a:p>
                <a:pPr marL="285750" indent="-285750">
                  <a:buFontTx/>
                  <a:buChar char="-"/>
                </a:pPr>
                <a:r>
                  <a:rPr lang="en-GB" sz="2000" dirty="0"/>
                  <a:t>three-spin interactions accelerate build up</a:t>
                </a:r>
              </a:p>
            </p:txBody>
          </p:sp>
        </p:grp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15064" y="4279259"/>
              <a:ext cx="1411960" cy="393204"/>
            </a:xfrm>
            <a:prstGeom prst="rect">
              <a:avLst/>
            </a:prstGeom>
          </p:spPr>
        </p:pic>
      </p:grpSp>
      <p:grpSp>
        <p:nvGrpSpPr>
          <p:cNvPr id="7" name="Group 6"/>
          <p:cNvGrpSpPr/>
          <p:nvPr/>
        </p:nvGrpSpPr>
        <p:grpSpPr>
          <a:xfrm>
            <a:off x="2503873" y="4193972"/>
            <a:ext cx="3200150" cy="549976"/>
            <a:chOff x="2503873" y="4193972"/>
            <a:chExt cx="3200150" cy="549976"/>
          </a:xfrm>
        </p:grpSpPr>
        <p:grpSp>
          <p:nvGrpSpPr>
            <p:cNvPr id="17" name="Group 16"/>
            <p:cNvGrpSpPr/>
            <p:nvPr/>
          </p:nvGrpSpPr>
          <p:grpSpPr>
            <a:xfrm>
              <a:off x="2503873" y="4216932"/>
              <a:ext cx="1060015" cy="527016"/>
              <a:chOff x="3174986" y="5071382"/>
              <a:chExt cx="1060015" cy="527016"/>
            </a:xfrm>
          </p:grpSpPr>
          <p:sp>
            <p:nvSpPr>
              <p:cNvPr id="15" name="Down Arrow 14"/>
              <p:cNvSpPr/>
              <p:nvPr/>
            </p:nvSpPr>
            <p:spPr>
              <a:xfrm>
                <a:off x="3174986" y="5071382"/>
                <a:ext cx="256509" cy="517858"/>
              </a:xfrm>
              <a:prstGeom prst="downArrow">
                <a:avLst/>
              </a:prstGeom>
            </p:spPr>
            <p:style>
              <a:lnRef idx="3">
                <a:schemeClr val="lt1"/>
              </a:lnRef>
              <a:fillRef idx="1">
                <a:schemeClr val="dk1"/>
              </a:fillRef>
              <a:effectRef idx="1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8" name="Down Arrow 17"/>
              <p:cNvSpPr/>
              <p:nvPr/>
            </p:nvSpPr>
            <p:spPr>
              <a:xfrm flipV="1">
                <a:off x="3576739" y="5071382"/>
                <a:ext cx="256509" cy="517858"/>
              </a:xfrm>
              <a:prstGeom prst="downArrow">
                <a:avLst/>
              </a:prstGeom>
            </p:spPr>
            <p:style>
              <a:lnRef idx="3">
                <a:schemeClr val="lt1"/>
              </a:lnRef>
              <a:fillRef idx="1">
                <a:schemeClr val="dk1"/>
              </a:fillRef>
              <a:effectRef idx="1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0" name="Down Arrow 19"/>
              <p:cNvSpPr/>
              <p:nvPr/>
            </p:nvSpPr>
            <p:spPr>
              <a:xfrm>
                <a:off x="3978492" y="5080540"/>
                <a:ext cx="256509" cy="517858"/>
              </a:xfrm>
              <a:prstGeom prst="downArrow">
                <a:avLst/>
              </a:prstGeom>
            </p:spPr>
            <p:style>
              <a:lnRef idx="3">
                <a:schemeClr val="lt1"/>
              </a:lnRef>
              <a:fillRef idx="1">
                <a:schemeClr val="accent2"/>
              </a:fillRef>
              <a:effectRef idx="1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22" name="Group 21"/>
            <p:cNvGrpSpPr/>
            <p:nvPr/>
          </p:nvGrpSpPr>
          <p:grpSpPr>
            <a:xfrm flipV="1">
              <a:off x="4644008" y="4193972"/>
              <a:ext cx="1060015" cy="527016"/>
              <a:chOff x="3174986" y="5071382"/>
              <a:chExt cx="1060015" cy="527016"/>
            </a:xfrm>
          </p:grpSpPr>
          <p:sp>
            <p:nvSpPr>
              <p:cNvPr id="23" name="Down Arrow 22"/>
              <p:cNvSpPr/>
              <p:nvPr/>
            </p:nvSpPr>
            <p:spPr>
              <a:xfrm>
                <a:off x="3174986" y="5071382"/>
                <a:ext cx="256509" cy="517858"/>
              </a:xfrm>
              <a:prstGeom prst="downArrow">
                <a:avLst/>
              </a:prstGeom>
            </p:spPr>
            <p:style>
              <a:lnRef idx="3">
                <a:schemeClr val="lt1"/>
              </a:lnRef>
              <a:fillRef idx="1">
                <a:schemeClr val="dk1"/>
              </a:fillRef>
              <a:effectRef idx="1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4" name="Down Arrow 23"/>
              <p:cNvSpPr/>
              <p:nvPr/>
            </p:nvSpPr>
            <p:spPr>
              <a:xfrm flipV="1">
                <a:off x="3576739" y="5071382"/>
                <a:ext cx="256509" cy="517858"/>
              </a:xfrm>
              <a:prstGeom prst="downArrow">
                <a:avLst/>
              </a:prstGeom>
            </p:spPr>
            <p:style>
              <a:lnRef idx="3">
                <a:schemeClr val="lt1"/>
              </a:lnRef>
              <a:fillRef idx="1">
                <a:schemeClr val="dk1"/>
              </a:fillRef>
              <a:effectRef idx="1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5" name="Down Arrow 24"/>
              <p:cNvSpPr/>
              <p:nvPr/>
            </p:nvSpPr>
            <p:spPr>
              <a:xfrm>
                <a:off x="3978492" y="5080540"/>
                <a:ext cx="256509" cy="517858"/>
              </a:xfrm>
              <a:prstGeom prst="downArrow">
                <a:avLst/>
              </a:prstGeom>
            </p:spPr>
            <p:style>
              <a:lnRef idx="3">
                <a:schemeClr val="lt1"/>
              </a:lnRef>
              <a:fillRef idx="1">
                <a:schemeClr val="accent2"/>
              </a:fillRef>
              <a:effectRef idx="1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cxnSp>
          <p:nvCxnSpPr>
            <p:cNvPr id="21" name="Straight Arrow Connector 20"/>
            <p:cNvCxnSpPr/>
            <p:nvPr/>
          </p:nvCxnSpPr>
          <p:spPr>
            <a:xfrm>
              <a:off x="3779912" y="4432956"/>
              <a:ext cx="664585" cy="0"/>
            </a:xfrm>
            <a:prstGeom prst="straightConnector1">
              <a:avLst/>
            </a:prstGeom>
            <a:ln w="635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 7"/>
          <p:cNvGrpSpPr/>
          <p:nvPr/>
        </p:nvGrpSpPr>
        <p:grpSpPr>
          <a:xfrm>
            <a:off x="517623" y="4900158"/>
            <a:ext cx="8268056" cy="1870827"/>
            <a:chOff x="517623" y="4900158"/>
            <a:chExt cx="8268056" cy="1870827"/>
          </a:xfrm>
        </p:grpSpPr>
        <p:sp>
          <p:nvSpPr>
            <p:cNvPr id="28" name="TextBox 27"/>
            <p:cNvSpPr txBox="1"/>
            <p:nvPr/>
          </p:nvSpPr>
          <p:spPr>
            <a:xfrm>
              <a:off x="517623" y="4900158"/>
              <a:ext cx="456272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>
                <a:buFontTx/>
                <a:buChar char="-"/>
              </a:pPr>
              <a:r>
                <a:rPr lang="en-GB" sz="2000" dirty="0"/>
                <a:t>strong dependence on e</a:t>
              </a:r>
              <a:r>
                <a:rPr lang="en-GB" sz="2000" baseline="30000" dirty="0"/>
                <a:t>-</a:t>
              </a:r>
              <a:r>
                <a:rPr lang="en-GB" sz="2000" dirty="0"/>
                <a:t>-e</a:t>
              </a:r>
              <a:r>
                <a:rPr lang="en-GB" sz="2000" baseline="30000" dirty="0"/>
                <a:t>-</a:t>
              </a:r>
              <a:r>
                <a:rPr lang="en-GB" sz="2000" dirty="0"/>
                <a:t> interaction </a:t>
              </a:r>
            </a:p>
          </p:txBody>
        </p:sp>
        <p:grpSp>
          <p:nvGrpSpPr>
            <p:cNvPr id="29" name="Group 28"/>
            <p:cNvGrpSpPr/>
            <p:nvPr/>
          </p:nvGrpSpPr>
          <p:grpSpPr>
            <a:xfrm>
              <a:off x="1122045" y="5408776"/>
              <a:ext cx="4710304" cy="1328028"/>
              <a:chOff x="1287150" y="5731970"/>
              <a:chExt cx="3944101" cy="1112004"/>
            </a:xfrm>
          </p:grpSpPr>
          <p:pic>
            <p:nvPicPr>
              <p:cNvPr id="26" name="Picture 25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287150" y="5731970"/>
                <a:ext cx="3944101" cy="879091"/>
              </a:xfrm>
              <a:prstGeom prst="rect">
                <a:avLst/>
              </a:prstGeom>
            </p:spPr>
          </p:pic>
          <p:pic>
            <p:nvPicPr>
              <p:cNvPr id="27" name="Picture 26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619169" y="6607153"/>
                <a:ext cx="3528895" cy="236821"/>
              </a:xfrm>
              <a:prstGeom prst="rect">
                <a:avLst/>
              </a:prstGeom>
            </p:spPr>
          </p:pic>
        </p:grpSp>
        <p:cxnSp>
          <p:nvCxnSpPr>
            <p:cNvPr id="2048" name="Straight Arrow Connector 2047"/>
            <p:cNvCxnSpPr/>
            <p:nvPr/>
          </p:nvCxnSpPr>
          <p:spPr>
            <a:xfrm flipH="1" flipV="1">
              <a:off x="4788024" y="6093296"/>
              <a:ext cx="1656184" cy="216024"/>
            </a:xfrm>
            <a:prstGeom prst="straightConnector1">
              <a:avLst/>
            </a:prstGeom>
            <a:ln w="317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49" name="TextBox 2048"/>
            <p:cNvSpPr txBox="1"/>
            <p:nvPr/>
          </p:nvSpPr>
          <p:spPr>
            <a:xfrm>
              <a:off x="6583153" y="5847655"/>
              <a:ext cx="2202526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rgbClr val="FF0000"/>
                  </a:solidFill>
                </a:rPr>
                <a:t>three-body processes</a:t>
              </a:r>
              <a:br>
                <a:rPr lang="en-GB" dirty="0">
                  <a:solidFill>
                    <a:srgbClr val="FF0000"/>
                  </a:solidFill>
                </a:rPr>
              </a:br>
              <a:r>
                <a:rPr lang="en-GB" dirty="0">
                  <a:solidFill>
                    <a:srgbClr val="FF0000"/>
                  </a:solidFill>
                </a:rPr>
                <a:t>more important than</a:t>
              </a:r>
            </a:p>
            <a:p>
              <a:r>
                <a:rPr lang="en-GB" dirty="0">
                  <a:solidFill>
                    <a:srgbClr val="FF0000"/>
                  </a:solidFill>
                </a:rPr>
                <a:t>two-body processes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79714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" name="Rectangle 1023"/>
          <p:cNvSpPr/>
          <p:nvPr/>
        </p:nvSpPr>
        <p:spPr>
          <a:xfrm>
            <a:off x="5940152" y="908720"/>
            <a:ext cx="3191188" cy="5902488"/>
          </a:xfrm>
          <a:prstGeom prst="rect">
            <a:avLst/>
          </a:prstGeom>
          <a:solidFill>
            <a:srgbClr val="FFE3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57256"/>
          </a:xfr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de-DE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Summary</a:t>
            </a:r>
          </a:p>
        </p:txBody>
      </p:sp>
      <p:sp>
        <p:nvSpPr>
          <p:cNvPr id="13" name="Textfeld 12"/>
          <p:cNvSpPr txBox="1"/>
          <p:nvPr/>
        </p:nvSpPr>
        <p:spPr>
          <a:xfrm>
            <a:off x="35496" y="836712"/>
            <a:ext cx="53571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e-DE" sz="2400" b="1" dirty="0"/>
              <a:t>Rydberg soft matter – kinetic constraints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35496" y="6021288"/>
            <a:ext cx="6552728" cy="830997"/>
            <a:chOff x="1403648" y="5805264"/>
            <a:chExt cx="6552728" cy="830997"/>
          </a:xfrm>
        </p:grpSpPr>
        <p:sp>
          <p:nvSpPr>
            <p:cNvPr id="19" name="Textfeld 15"/>
            <p:cNvSpPr txBox="1"/>
            <p:nvPr/>
          </p:nvSpPr>
          <p:spPr>
            <a:xfrm>
              <a:off x="1403648" y="5805264"/>
              <a:ext cx="655272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2400" dirty="0"/>
                <a:t>A. Karabanov et al., </a:t>
              </a:r>
              <a:r>
                <a:rPr lang="en-GB" sz="2400" dirty="0"/>
                <a:t>PRL </a:t>
              </a:r>
              <a:r>
                <a:rPr lang="en-GB" sz="2400" b="1" dirty="0"/>
                <a:t>115</a:t>
              </a:r>
              <a:r>
                <a:rPr lang="en-GB" sz="2400" dirty="0"/>
                <a:t>, 020204 (2015)</a:t>
              </a:r>
            </a:p>
            <a:p>
              <a:r>
                <a:rPr lang="de-DE" sz="2400" dirty="0"/>
                <a:t>D. Wisniewski et al., J. Mag. Res. </a:t>
              </a:r>
              <a:r>
                <a:rPr lang="de-DE" sz="2400" b="1" dirty="0"/>
                <a:t>264</a:t>
              </a:r>
              <a:r>
                <a:rPr lang="de-DE" sz="2400" dirty="0"/>
                <a:t>, 30 (2016)</a:t>
              </a: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1403648" y="5805264"/>
              <a:ext cx="5904656" cy="794321"/>
            </a:xfrm>
            <a:prstGeom prst="rect">
              <a:avLst/>
            </a:prstGeom>
            <a:solidFill>
              <a:schemeClr val="accent5">
                <a:lumMod val="40000"/>
                <a:lumOff val="60000"/>
                <a:alpha val="3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4" name="Textfeld 12"/>
          <p:cNvSpPr txBox="1"/>
          <p:nvPr/>
        </p:nvSpPr>
        <p:spPr>
          <a:xfrm>
            <a:off x="-396552" y="5190291"/>
            <a:ext cx="449770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1"/>
            <a:r>
              <a:rPr lang="de-DE" sz="2400" b="1" dirty="0">
                <a:sym typeface="Wingdings" pitchFamily="2" charset="2"/>
              </a:rPr>
              <a:t>Practical applications for NMR</a:t>
            </a:r>
            <a:br>
              <a:rPr lang="de-DE" sz="2400" b="1" dirty="0">
                <a:sym typeface="Wingdings" pitchFamily="2" charset="2"/>
              </a:rPr>
            </a:br>
            <a:r>
              <a:rPr lang="de-DE" sz="2400" dirty="0">
                <a:sym typeface="Wingdings" pitchFamily="2" charset="2"/>
              </a:rPr>
              <a:t>Dynamical nuclear polarisation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54676" y="2607295"/>
            <a:ext cx="6552728" cy="461665"/>
            <a:chOff x="1331640" y="6322094"/>
            <a:chExt cx="6552728" cy="461665"/>
          </a:xfrm>
        </p:grpSpPr>
        <p:sp>
          <p:nvSpPr>
            <p:cNvPr id="22" name="Textfeld 15"/>
            <p:cNvSpPr txBox="1"/>
            <p:nvPr/>
          </p:nvSpPr>
          <p:spPr>
            <a:xfrm>
              <a:off x="1331640" y="6322094"/>
              <a:ext cx="655272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2400" dirty="0"/>
                <a:t>R. Gutierrez et al., PRE </a:t>
              </a:r>
              <a:r>
                <a:rPr lang="de-DE" sz="2400" b="1" dirty="0"/>
                <a:t>92</a:t>
              </a:r>
              <a:r>
                <a:rPr lang="de-DE" sz="2400" dirty="0"/>
                <a:t>, 062114 (2015)</a:t>
              </a: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1379650" y="6322094"/>
              <a:ext cx="5400600" cy="461665"/>
            </a:xfrm>
            <a:prstGeom prst="rect">
              <a:avLst/>
            </a:prstGeom>
            <a:solidFill>
              <a:schemeClr val="accent3">
                <a:lumMod val="40000"/>
                <a:lumOff val="60000"/>
                <a:alpha val="3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35496" y="3769093"/>
            <a:ext cx="5688632" cy="1220276"/>
            <a:chOff x="104202" y="4160770"/>
            <a:chExt cx="5688632" cy="1220276"/>
          </a:xfrm>
        </p:grpSpPr>
        <p:sp>
          <p:nvSpPr>
            <p:cNvPr id="16" name="Textfeld 15"/>
            <p:cNvSpPr txBox="1"/>
            <p:nvPr/>
          </p:nvSpPr>
          <p:spPr>
            <a:xfrm>
              <a:off x="104202" y="4180717"/>
              <a:ext cx="568863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2400" dirty="0"/>
                <a:t>M. Marcuzzi et al., NJP </a:t>
              </a:r>
              <a:r>
                <a:rPr lang="de-DE" sz="2400" b="1" dirty="0"/>
                <a:t>17</a:t>
              </a:r>
              <a:r>
                <a:rPr lang="de-DE" sz="2400" dirty="0"/>
                <a:t>, 072003 (2015)</a:t>
              </a:r>
            </a:p>
            <a:p>
              <a:r>
                <a:rPr lang="de-DE" sz="2400" dirty="0"/>
                <a:t>B. Everest et al., PRA </a:t>
              </a:r>
              <a:r>
                <a:rPr lang="de-DE" sz="2400" b="1" dirty="0"/>
                <a:t>93</a:t>
              </a:r>
              <a:r>
                <a:rPr lang="de-DE" sz="2400" dirty="0"/>
                <a:t>, 023409 (2016) </a:t>
              </a:r>
            </a:p>
            <a:p>
              <a:r>
                <a:rPr lang="de-DE" sz="2400" dirty="0"/>
                <a:t>M. Marcuzzi et al., PRL </a:t>
              </a:r>
              <a:r>
                <a:rPr lang="de-DE" sz="2400" b="1" dirty="0"/>
                <a:t>116</a:t>
              </a:r>
              <a:r>
                <a:rPr lang="de-DE" sz="2400" dirty="0"/>
                <a:t>, 245701 (2016)</a:t>
              </a:r>
            </a:p>
          </p:txBody>
        </p:sp>
        <p:sp>
          <p:nvSpPr>
            <p:cNvPr id="2" name="Rectangle 1"/>
            <p:cNvSpPr/>
            <p:nvPr/>
          </p:nvSpPr>
          <p:spPr>
            <a:xfrm>
              <a:off x="128054" y="4160770"/>
              <a:ext cx="5524066" cy="1159022"/>
            </a:xfrm>
            <a:prstGeom prst="rect">
              <a:avLst/>
            </a:prstGeom>
            <a:solidFill>
              <a:schemeClr val="accent2">
                <a:alpha val="2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7" name="Textfeld 12"/>
          <p:cNvSpPr txBox="1"/>
          <p:nvPr/>
        </p:nvSpPr>
        <p:spPr>
          <a:xfrm>
            <a:off x="-407055" y="3308791"/>
            <a:ext cx="50510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1"/>
            <a:r>
              <a:rPr lang="de-DE" sz="2400" b="1" dirty="0">
                <a:sym typeface="Wingdings" pitchFamily="2" charset="2"/>
              </a:rPr>
              <a:t>Non-equilibrium phase transition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940152" y="908720"/>
            <a:ext cx="3244799" cy="20159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u="sng" dirty="0">
                <a:solidFill>
                  <a:schemeClr val="tx2"/>
                </a:solidFill>
              </a:rPr>
              <a:t>Most recent …</a:t>
            </a:r>
            <a:endParaRPr lang="en-GB" sz="2400" u="sng" dirty="0">
              <a:solidFill>
                <a:schemeClr val="tx2"/>
              </a:solidFill>
            </a:endParaRPr>
          </a:p>
          <a:p>
            <a:pPr>
              <a:spcBef>
                <a:spcPts val="600"/>
              </a:spcBef>
            </a:pPr>
            <a:r>
              <a:rPr lang="en-GB" sz="2400" b="1" dirty="0">
                <a:solidFill>
                  <a:schemeClr val="tx2"/>
                </a:solidFill>
              </a:rPr>
              <a:t>Classification of kinetic </a:t>
            </a:r>
            <a:br>
              <a:rPr lang="en-GB" sz="2400" b="1" dirty="0">
                <a:solidFill>
                  <a:schemeClr val="tx2"/>
                </a:solidFill>
              </a:rPr>
            </a:br>
            <a:r>
              <a:rPr lang="en-GB" sz="2400" b="1" dirty="0">
                <a:solidFill>
                  <a:schemeClr val="tx2"/>
                </a:solidFill>
              </a:rPr>
              <a:t>constraints</a:t>
            </a:r>
          </a:p>
          <a:p>
            <a:r>
              <a:rPr lang="en-GB" sz="2400" dirty="0">
                <a:solidFill>
                  <a:schemeClr val="tx2"/>
                </a:solidFill>
              </a:rPr>
              <a:t>arXiv:1602.05839 (2016)</a:t>
            </a:r>
          </a:p>
          <a:p>
            <a:endParaRPr lang="en-GB" sz="2400" b="1" dirty="0">
              <a:solidFill>
                <a:schemeClr val="tx2"/>
              </a:solidFill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39650" y="1484784"/>
            <a:ext cx="5688632" cy="474672"/>
            <a:chOff x="552212" y="1281170"/>
            <a:chExt cx="5688632" cy="474672"/>
          </a:xfrm>
        </p:grpSpPr>
        <p:sp>
          <p:nvSpPr>
            <p:cNvPr id="26" name="Textfeld 15"/>
            <p:cNvSpPr txBox="1"/>
            <p:nvPr/>
          </p:nvSpPr>
          <p:spPr>
            <a:xfrm>
              <a:off x="552212" y="1281767"/>
              <a:ext cx="568863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2400" dirty="0"/>
                <a:t>M.M. Valado et al., PRA </a:t>
              </a:r>
              <a:r>
                <a:rPr lang="de-DE" sz="2400" b="1" dirty="0"/>
                <a:t>93</a:t>
              </a:r>
              <a:r>
                <a:rPr lang="de-DE" sz="2400" dirty="0"/>
                <a:t>, 040701 (2016)</a:t>
              </a: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620066" y="1281170"/>
              <a:ext cx="5603964" cy="474672"/>
            </a:xfrm>
            <a:prstGeom prst="rect">
              <a:avLst/>
            </a:prstGeom>
            <a:solidFill>
              <a:srgbClr val="FFC000">
                <a:alpha val="2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8" name="Textfeld 12"/>
          <p:cNvSpPr txBox="1"/>
          <p:nvPr/>
        </p:nvSpPr>
        <p:spPr>
          <a:xfrm>
            <a:off x="2286" y="1988840"/>
            <a:ext cx="2967864" cy="5890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e-DE" sz="2400" b="1" dirty="0"/>
              <a:t>Self-similar relaxation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5254022"/>
            <a:ext cx="1973858" cy="141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5976664" y="4028871"/>
            <a:ext cx="305983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u="sng" dirty="0">
                <a:solidFill>
                  <a:schemeClr val="tx2"/>
                </a:solidFill>
              </a:rPr>
              <a:t>Future</a:t>
            </a:r>
          </a:p>
          <a:p>
            <a:endParaRPr lang="en-GB" sz="2400" b="1" dirty="0">
              <a:solidFill>
                <a:schemeClr val="tx2"/>
              </a:solidFill>
            </a:endParaRPr>
          </a:p>
          <a:p>
            <a:r>
              <a:rPr lang="en-GB" sz="2400" b="1" dirty="0">
                <a:solidFill>
                  <a:schemeClr val="tx2"/>
                </a:solidFill>
              </a:rPr>
              <a:t>Multi-species systems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940152" y="2780928"/>
            <a:ext cx="2533401" cy="1950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" grpId="0" animBg="1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hteck 48"/>
          <p:cNvSpPr/>
          <p:nvPr/>
        </p:nvSpPr>
        <p:spPr>
          <a:xfrm>
            <a:off x="0" y="0"/>
            <a:ext cx="9144000" cy="92867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357158" y="-24"/>
            <a:ext cx="8429684" cy="857256"/>
          </a:xfrm>
        </p:spPr>
        <p:txBody>
          <a:bodyPr>
            <a:noAutofit/>
          </a:bodyPr>
          <a:lstStyle/>
          <a:p>
            <a:r>
              <a:rPr lang="de-DE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Dynamics is more than statics...</a:t>
            </a:r>
          </a:p>
        </p:txBody>
      </p:sp>
      <p:grpSp>
        <p:nvGrpSpPr>
          <p:cNvPr id="226" name="Group 225"/>
          <p:cNvGrpSpPr/>
          <p:nvPr/>
        </p:nvGrpSpPr>
        <p:grpSpPr>
          <a:xfrm>
            <a:off x="15739730" y="9136062"/>
            <a:ext cx="8468057" cy="3810000"/>
            <a:chOff x="15884697" y="8755062"/>
            <a:chExt cx="9193212" cy="4267200"/>
          </a:xfrm>
        </p:grpSpPr>
        <p:pic>
          <p:nvPicPr>
            <p:cNvPr id="227" name="Picture 7" descr="C:\Fisica\Burocracia\Post-doc\Anne McLaren\2012\glass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84697" y="8869362"/>
              <a:ext cx="9193212" cy="41529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8" name="Rounded Rectangle 227"/>
            <p:cNvSpPr/>
            <p:nvPr/>
          </p:nvSpPr>
          <p:spPr>
            <a:xfrm>
              <a:off x="15884697" y="8755062"/>
              <a:ext cx="9193212" cy="4056167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107504" y="3861048"/>
            <a:ext cx="8856984" cy="2996952"/>
            <a:chOff x="107504" y="3861048"/>
            <a:chExt cx="8856984" cy="2996952"/>
          </a:xfrm>
        </p:grpSpPr>
        <p:pic>
          <p:nvPicPr>
            <p:cNvPr id="138" name="Picture 5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5886"/>
            <a:stretch/>
          </p:blipFill>
          <p:spPr bwMode="auto">
            <a:xfrm>
              <a:off x="107504" y="4140473"/>
              <a:ext cx="3055913" cy="27175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9" name="Picture 5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504"/>
            <a:stretch/>
          </p:blipFill>
          <p:spPr bwMode="auto">
            <a:xfrm>
              <a:off x="6053471" y="4095849"/>
              <a:ext cx="2911017" cy="27175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" name="Left-Right Arrow 29"/>
            <p:cNvSpPr/>
            <p:nvPr/>
          </p:nvSpPr>
          <p:spPr>
            <a:xfrm>
              <a:off x="3059832" y="3861048"/>
              <a:ext cx="2952328" cy="990116"/>
            </a:xfrm>
            <a:prstGeom prst="left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200" b="1" dirty="0"/>
                <a:t>Different dynamics</a:t>
              </a:r>
            </a:p>
          </p:txBody>
        </p:sp>
        <p:sp>
          <p:nvSpPr>
            <p:cNvPr id="234" name="TextBox 233"/>
            <p:cNvSpPr txBox="1"/>
            <p:nvPr/>
          </p:nvSpPr>
          <p:spPr>
            <a:xfrm>
              <a:off x="3275856" y="4869160"/>
              <a:ext cx="2664296" cy="1938992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GB" sz="2400" dirty="0"/>
                <a:t>Stationary state</a:t>
              </a:r>
              <a:br>
                <a:rPr lang="en-GB" sz="2400" dirty="0"/>
              </a:br>
              <a:r>
                <a:rPr lang="en-GB" sz="2400" dirty="0"/>
                <a:t>is the same</a:t>
              </a:r>
            </a:p>
            <a:p>
              <a:pPr algn="ctr"/>
              <a:endParaRPr lang="en-GB" sz="2400" dirty="0"/>
            </a:p>
            <a:p>
              <a:pPr algn="ctr"/>
              <a:r>
                <a:rPr lang="en-GB" sz="2400" b="1" dirty="0"/>
                <a:t>Idealized Models of glasses (FA, East)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251520" y="980728"/>
            <a:ext cx="3240360" cy="2779569"/>
            <a:chOff x="251520" y="980728"/>
            <a:chExt cx="3240360" cy="2779569"/>
          </a:xfrm>
        </p:grpSpPr>
        <p:sp>
          <p:nvSpPr>
            <p:cNvPr id="189" name="Textfeld 5"/>
            <p:cNvSpPr txBox="1"/>
            <p:nvPr/>
          </p:nvSpPr>
          <p:spPr>
            <a:xfrm>
              <a:off x="251520" y="980728"/>
              <a:ext cx="324036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2400" b="1" dirty="0"/>
                <a:t>Non-interacting system</a:t>
              </a:r>
            </a:p>
          </p:txBody>
        </p:sp>
        <p:grpSp>
          <p:nvGrpSpPr>
            <p:cNvPr id="21" name="Group 20"/>
            <p:cNvGrpSpPr/>
            <p:nvPr/>
          </p:nvGrpSpPr>
          <p:grpSpPr>
            <a:xfrm>
              <a:off x="911078" y="1673226"/>
              <a:ext cx="576064" cy="1224136"/>
              <a:chOff x="827584" y="2276872"/>
              <a:chExt cx="576064" cy="1224136"/>
            </a:xfrm>
          </p:grpSpPr>
          <p:cxnSp>
            <p:nvCxnSpPr>
              <p:cNvPr id="230" name="Straight Connector 229"/>
              <p:cNvCxnSpPr/>
              <p:nvPr/>
            </p:nvCxnSpPr>
            <p:spPr>
              <a:xfrm>
                <a:off x="827584" y="2276872"/>
                <a:ext cx="576064" cy="0"/>
              </a:xfrm>
              <a:prstGeom prst="line">
                <a:avLst/>
              </a:prstGeom>
              <a:ln w="412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Arrow Connector 12"/>
              <p:cNvCxnSpPr/>
              <p:nvPr/>
            </p:nvCxnSpPr>
            <p:spPr>
              <a:xfrm flipH="1" flipV="1">
                <a:off x="928275" y="2276872"/>
                <a:ext cx="1" cy="1224136"/>
              </a:xfrm>
              <a:prstGeom prst="straightConnector1">
                <a:avLst/>
              </a:prstGeom>
              <a:ln w="47625">
                <a:solidFill>
                  <a:schemeClr val="accent2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1" name="Straight Arrow Connector 230"/>
              <p:cNvCxnSpPr/>
              <p:nvPr/>
            </p:nvCxnSpPr>
            <p:spPr>
              <a:xfrm flipH="1">
                <a:off x="1288315" y="2276872"/>
                <a:ext cx="1" cy="1224136"/>
              </a:xfrm>
              <a:prstGeom prst="straightConnector1">
                <a:avLst/>
              </a:prstGeom>
              <a:ln w="47625">
                <a:solidFill>
                  <a:schemeClr val="tx2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9" name="Straight Connector 228"/>
              <p:cNvCxnSpPr/>
              <p:nvPr/>
            </p:nvCxnSpPr>
            <p:spPr>
              <a:xfrm>
                <a:off x="827584" y="3501008"/>
                <a:ext cx="576064" cy="0"/>
              </a:xfrm>
              <a:prstGeom prst="line">
                <a:avLst/>
              </a:prstGeom>
              <a:ln w="412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8" name="Group 97"/>
            <p:cNvGrpSpPr/>
            <p:nvPr/>
          </p:nvGrpSpPr>
          <p:grpSpPr>
            <a:xfrm>
              <a:off x="2423246" y="1673226"/>
              <a:ext cx="576064" cy="1224136"/>
              <a:chOff x="827584" y="2276872"/>
              <a:chExt cx="576064" cy="1224136"/>
            </a:xfrm>
          </p:grpSpPr>
          <p:cxnSp>
            <p:nvCxnSpPr>
              <p:cNvPr id="99" name="Straight Connector 98"/>
              <p:cNvCxnSpPr/>
              <p:nvPr/>
            </p:nvCxnSpPr>
            <p:spPr>
              <a:xfrm>
                <a:off x="827584" y="2276872"/>
                <a:ext cx="576064" cy="0"/>
              </a:xfrm>
              <a:prstGeom prst="line">
                <a:avLst/>
              </a:prstGeom>
              <a:ln w="412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Straight Arrow Connector 99"/>
              <p:cNvCxnSpPr/>
              <p:nvPr/>
            </p:nvCxnSpPr>
            <p:spPr>
              <a:xfrm flipH="1" flipV="1">
                <a:off x="928275" y="2276872"/>
                <a:ext cx="1" cy="1224136"/>
              </a:xfrm>
              <a:prstGeom prst="straightConnector1">
                <a:avLst/>
              </a:prstGeom>
              <a:ln w="47625">
                <a:solidFill>
                  <a:schemeClr val="accent2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Straight Arrow Connector 100"/>
              <p:cNvCxnSpPr/>
              <p:nvPr/>
            </p:nvCxnSpPr>
            <p:spPr>
              <a:xfrm flipH="1">
                <a:off x="1288315" y="2276872"/>
                <a:ext cx="1" cy="1224136"/>
              </a:xfrm>
              <a:prstGeom prst="straightConnector1">
                <a:avLst/>
              </a:prstGeom>
              <a:ln w="47625">
                <a:solidFill>
                  <a:schemeClr val="tx2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Straight Connector 101"/>
              <p:cNvCxnSpPr/>
              <p:nvPr/>
            </p:nvCxnSpPr>
            <p:spPr>
              <a:xfrm>
                <a:off x="827584" y="3501008"/>
                <a:ext cx="576064" cy="0"/>
              </a:xfrm>
              <a:prstGeom prst="line">
                <a:avLst/>
              </a:prstGeom>
              <a:ln w="412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" name="TextBox 10"/>
            <p:cNvSpPr txBox="1"/>
            <p:nvPr/>
          </p:nvSpPr>
          <p:spPr>
            <a:xfrm>
              <a:off x="330765" y="3329410"/>
              <a:ext cx="3081869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200" dirty="0"/>
                <a:t>- Spins flip independently</a:t>
              </a:r>
            </a:p>
          </p:txBody>
        </p:sp>
        <p:cxnSp>
          <p:nvCxnSpPr>
            <p:cNvPr id="33" name="Straight Arrow Connector 32"/>
            <p:cNvCxnSpPr/>
            <p:nvPr/>
          </p:nvCxnSpPr>
          <p:spPr>
            <a:xfrm flipV="1">
              <a:off x="683568" y="1442394"/>
              <a:ext cx="0" cy="338844"/>
            </a:xfrm>
            <a:prstGeom prst="straightConnector1">
              <a:avLst/>
            </a:prstGeom>
            <a:ln w="539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Straight Arrow Connector 149"/>
            <p:cNvCxnSpPr/>
            <p:nvPr/>
          </p:nvCxnSpPr>
          <p:spPr>
            <a:xfrm>
              <a:off x="683568" y="2730116"/>
              <a:ext cx="0" cy="338844"/>
            </a:xfrm>
            <a:prstGeom prst="straightConnector1">
              <a:avLst/>
            </a:prstGeom>
            <a:ln w="539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Straight Arrow Connector 150"/>
            <p:cNvCxnSpPr/>
            <p:nvPr/>
          </p:nvCxnSpPr>
          <p:spPr>
            <a:xfrm flipV="1">
              <a:off x="2267744" y="1442394"/>
              <a:ext cx="0" cy="338844"/>
            </a:xfrm>
            <a:prstGeom prst="straightConnector1">
              <a:avLst/>
            </a:prstGeom>
            <a:ln w="539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Straight Arrow Connector 151"/>
            <p:cNvCxnSpPr/>
            <p:nvPr/>
          </p:nvCxnSpPr>
          <p:spPr>
            <a:xfrm>
              <a:off x="2267744" y="2730116"/>
              <a:ext cx="0" cy="338844"/>
            </a:xfrm>
            <a:prstGeom prst="straightConnector1">
              <a:avLst/>
            </a:prstGeom>
            <a:ln w="539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" name="Group 38"/>
          <p:cNvGrpSpPr/>
          <p:nvPr/>
        </p:nvGrpSpPr>
        <p:grpSpPr>
          <a:xfrm>
            <a:off x="5076056" y="980728"/>
            <a:ext cx="4032448" cy="2952328"/>
            <a:chOff x="5076056" y="980728"/>
            <a:chExt cx="4032448" cy="2952328"/>
          </a:xfrm>
        </p:grpSpPr>
        <p:sp>
          <p:nvSpPr>
            <p:cNvPr id="116" name="Textfeld 5"/>
            <p:cNvSpPr txBox="1"/>
            <p:nvPr/>
          </p:nvSpPr>
          <p:spPr>
            <a:xfrm>
              <a:off x="5076056" y="980728"/>
              <a:ext cx="403244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2400" b="1" dirty="0"/>
                <a:t>Kinetically constrained system</a:t>
              </a:r>
            </a:p>
          </p:txBody>
        </p:sp>
        <p:grpSp>
          <p:nvGrpSpPr>
            <p:cNvPr id="117" name="Group 116"/>
            <p:cNvGrpSpPr/>
            <p:nvPr/>
          </p:nvGrpSpPr>
          <p:grpSpPr>
            <a:xfrm>
              <a:off x="6023646" y="1673226"/>
              <a:ext cx="576064" cy="1224136"/>
              <a:chOff x="827584" y="2276872"/>
              <a:chExt cx="576064" cy="1224136"/>
            </a:xfrm>
          </p:grpSpPr>
          <p:cxnSp>
            <p:nvCxnSpPr>
              <p:cNvPr id="118" name="Straight Connector 117"/>
              <p:cNvCxnSpPr/>
              <p:nvPr/>
            </p:nvCxnSpPr>
            <p:spPr>
              <a:xfrm>
                <a:off x="827584" y="2276872"/>
                <a:ext cx="576064" cy="0"/>
              </a:xfrm>
              <a:prstGeom prst="line">
                <a:avLst/>
              </a:prstGeom>
              <a:ln w="412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1" name="Straight Connector 120"/>
              <p:cNvCxnSpPr/>
              <p:nvPr/>
            </p:nvCxnSpPr>
            <p:spPr>
              <a:xfrm>
                <a:off x="827584" y="3501008"/>
                <a:ext cx="576064" cy="0"/>
              </a:xfrm>
              <a:prstGeom prst="line">
                <a:avLst/>
              </a:prstGeom>
              <a:ln w="412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6" name="Group 125"/>
            <p:cNvGrpSpPr/>
            <p:nvPr/>
          </p:nvGrpSpPr>
          <p:grpSpPr>
            <a:xfrm>
              <a:off x="7535814" y="1673226"/>
              <a:ext cx="576064" cy="1224136"/>
              <a:chOff x="827584" y="2276872"/>
              <a:chExt cx="576064" cy="1224136"/>
            </a:xfrm>
          </p:grpSpPr>
          <p:cxnSp>
            <p:nvCxnSpPr>
              <p:cNvPr id="127" name="Straight Connector 126"/>
              <p:cNvCxnSpPr/>
              <p:nvPr/>
            </p:nvCxnSpPr>
            <p:spPr>
              <a:xfrm>
                <a:off x="827584" y="2276872"/>
                <a:ext cx="576064" cy="0"/>
              </a:xfrm>
              <a:prstGeom prst="line">
                <a:avLst/>
              </a:prstGeom>
              <a:ln w="412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8" name="Straight Arrow Connector 127"/>
              <p:cNvCxnSpPr/>
              <p:nvPr/>
            </p:nvCxnSpPr>
            <p:spPr>
              <a:xfrm flipH="1" flipV="1">
                <a:off x="928275" y="2276872"/>
                <a:ext cx="1" cy="1224136"/>
              </a:xfrm>
              <a:prstGeom prst="straightConnector1">
                <a:avLst/>
              </a:prstGeom>
              <a:ln w="47625">
                <a:solidFill>
                  <a:schemeClr val="accent2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9" name="Straight Arrow Connector 128"/>
              <p:cNvCxnSpPr/>
              <p:nvPr/>
            </p:nvCxnSpPr>
            <p:spPr>
              <a:xfrm flipH="1">
                <a:off x="1288315" y="2276872"/>
                <a:ext cx="1" cy="1224136"/>
              </a:xfrm>
              <a:prstGeom prst="straightConnector1">
                <a:avLst/>
              </a:prstGeom>
              <a:ln w="47625">
                <a:solidFill>
                  <a:schemeClr val="tx2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0" name="Straight Connector 129"/>
              <p:cNvCxnSpPr/>
              <p:nvPr/>
            </p:nvCxnSpPr>
            <p:spPr>
              <a:xfrm>
                <a:off x="827584" y="3501008"/>
                <a:ext cx="576064" cy="0"/>
              </a:xfrm>
              <a:prstGeom prst="line">
                <a:avLst/>
              </a:prstGeom>
              <a:ln w="412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" name="Oval 2"/>
            <p:cNvSpPr/>
            <p:nvPr/>
          </p:nvSpPr>
          <p:spPr>
            <a:xfrm>
              <a:off x="6203666" y="1565214"/>
              <a:ext cx="216024" cy="21602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7" name="TextBox 136"/>
            <p:cNvSpPr txBox="1"/>
            <p:nvPr/>
          </p:nvSpPr>
          <p:spPr>
            <a:xfrm>
              <a:off x="5364088" y="3163615"/>
              <a:ext cx="3053913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200" dirty="0"/>
                <a:t>- Spins flip only if their </a:t>
              </a:r>
              <a:br>
                <a:rPr lang="en-GB" sz="2200" dirty="0"/>
              </a:br>
              <a:r>
                <a:rPr lang="en-GB" sz="2200" dirty="0"/>
                <a:t>  left neighbour is excited</a:t>
              </a:r>
            </a:p>
          </p:txBody>
        </p:sp>
        <p:cxnSp>
          <p:nvCxnSpPr>
            <p:cNvPr id="153" name="Straight Arrow Connector 152"/>
            <p:cNvCxnSpPr/>
            <p:nvPr/>
          </p:nvCxnSpPr>
          <p:spPr>
            <a:xfrm flipV="1">
              <a:off x="5868144" y="1442394"/>
              <a:ext cx="0" cy="338844"/>
            </a:xfrm>
            <a:prstGeom prst="straightConnector1">
              <a:avLst/>
            </a:prstGeom>
            <a:ln w="539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Straight Arrow Connector 153"/>
            <p:cNvCxnSpPr/>
            <p:nvPr/>
          </p:nvCxnSpPr>
          <p:spPr>
            <a:xfrm>
              <a:off x="5868144" y="2730116"/>
              <a:ext cx="0" cy="338844"/>
            </a:xfrm>
            <a:prstGeom prst="straightConnector1">
              <a:avLst/>
            </a:prstGeom>
            <a:ln w="539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Straight Arrow Connector 154"/>
            <p:cNvCxnSpPr/>
            <p:nvPr/>
          </p:nvCxnSpPr>
          <p:spPr>
            <a:xfrm flipV="1">
              <a:off x="7380312" y="1442394"/>
              <a:ext cx="0" cy="338844"/>
            </a:xfrm>
            <a:prstGeom prst="straightConnector1">
              <a:avLst/>
            </a:prstGeom>
            <a:ln w="539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Straight Arrow Connector 155"/>
            <p:cNvCxnSpPr/>
            <p:nvPr/>
          </p:nvCxnSpPr>
          <p:spPr>
            <a:xfrm>
              <a:off x="7380312" y="2730116"/>
              <a:ext cx="0" cy="338844"/>
            </a:xfrm>
            <a:prstGeom prst="straightConnector1">
              <a:avLst/>
            </a:prstGeom>
            <a:ln w="539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936188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57256"/>
          </a:xfr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de-DE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,Rydberg soft-matter‘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7504" y="980728"/>
            <a:ext cx="3858121" cy="83099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GB" sz="2400" dirty="0"/>
              <a:t>Are there actual systems with manifest kinetic </a:t>
            </a:r>
            <a:r>
              <a:rPr lang="en-GB" sz="2400" dirty="0" err="1"/>
              <a:t>contraints</a:t>
            </a:r>
            <a:r>
              <a:rPr lang="en-GB" sz="2400" dirty="0"/>
              <a:t>?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35496" y="2060848"/>
            <a:ext cx="3889889" cy="4024397"/>
            <a:chOff x="106047" y="2572955"/>
            <a:chExt cx="3889889" cy="4024397"/>
          </a:xfrm>
        </p:grpSpPr>
        <p:grpSp>
          <p:nvGrpSpPr>
            <p:cNvPr id="14" name="Group 13"/>
            <p:cNvGrpSpPr/>
            <p:nvPr/>
          </p:nvGrpSpPr>
          <p:grpSpPr>
            <a:xfrm>
              <a:off x="467544" y="4869160"/>
              <a:ext cx="3024336" cy="1386721"/>
              <a:chOff x="518640" y="3851658"/>
              <a:chExt cx="3024336" cy="1386721"/>
            </a:xfrm>
          </p:grpSpPr>
          <p:grpSp>
            <p:nvGrpSpPr>
              <p:cNvPr id="18" name="Gruppieren 30"/>
              <p:cNvGrpSpPr/>
              <p:nvPr/>
            </p:nvGrpSpPr>
            <p:grpSpPr>
              <a:xfrm rot="18039761">
                <a:off x="203922" y="4166376"/>
                <a:ext cx="1205500" cy="576064"/>
                <a:chOff x="3805307" y="1596387"/>
                <a:chExt cx="4204441" cy="1816102"/>
              </a:xfrm>
            </p:grpSpPr>
            <p:sp>
              <p:nvSpPr>
                <p:cNvPr id="30" name="Ellipse 31"/>
                <p:cNvSpPr/>
                <p:nvPr/>
              </p:nvSpPr>
              <p:spPr>
                <a:xfrm rot="20633433">
                  <a:off x="3805307" y="1596387"/>
                  <a:ext cx="4204441" cy="1816102"/>
                </a:xfrm>
                <a:prstGeom prst="ellipse">
                  <a:avLst/>
                </a:prstGeom>
                <a:solidFill>
                  <a:schemeClr val="tx2">
                    <a:lumMod val="60000"/>
                    <a:lumOff val="40000"/>
                    <a:alpha val="33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31" name="Ellipse 32"/>
                <p:cNvSpPr/>
                <p:nvPr/>
              </p:nvSpPr>
              <p:spPr>
                <a:xfrm>
                  <a:off x="4283968" y="2348880"/>
                  <a:ext cx="936104" cy="936104"/>
                </a:xfrm>
                <a:prstGeom prst="ellipse">
                  <a:avLst/>
                </a:prstGeom>
              </p:spPr>
              <p:style>
                <a:lnRef idx="0">
                  <a:schemeClr val="accent2"/>
                </a:lnRef>
                <a:fillRef idx="3">
                  <a:schemeClr val="accent2"/>
                </a:fillRef>
                <a:effectRef idx="3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sz="3200" dirty="0"/>
                </a:p>
              </p:txBody>
            </p:sp>
            <p:sp>
              <p:nvSpPr>
                <p:cNvPr id="32" name="Ellipse 33"/>
                <p:cNvSpPr/>
                <p:nvPr/>
              </p:nvSpPr>
              <p:spPr>
                <a:xfrm>
                  <a:off x="7236296" y="1793520"/>
                  <a:ext cx="432048" cy="432048"/>
                </a:xfrm>
                <a:prstGeom prst="ellipse">
                  <a:avLst/>
                </a:prstGeom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</p:grpSp>
          <p:grpSp>
            <p:nvGrpSpPr>
              <p:cNvPr id="19" name="Gruppieren 29"/>
              <p:cNvGrpSpPr/>
              <p:nvPr/>
            </p:nvGrpSpPr>
            <p:grpSpPr>
              <a:xfrm rot="18039761">
                <a:off x="2652194" y="4238384"/>
                <a:ext cx="1205500" cy="576064"/>
                <a:chOff x="3805307" y="1596387"/>
                <a:chExt cx="4204441" cy="1816102"/>
              </a:xfrm>
            </p:grpSpPr>
            <p:sp>
              <p:nvSpPr>
                <p:cNvPr id="27" name="Ellipse 24"/>
                <p:cNvSpPr/>
                <p:nvPr/>
              </p:nvSpPr>
              <p:spPr>
                <a:xfrm rot="20633433">
                  <a:off x="3805307" y="1596387"/>
                  <a:ext cx="4204441" cy="1816102"/>
                </a:xfrm>
                <a:prstGeom prst="ellipse">
                  <a:avLst/>
                </a:prstGeom>
                <a:solidFill>
                  <a:schemeClr val="tx2">
                    <a:lumMod val="60000"/>
                    <a:lumOff val="40000"/>
                    <a:alpha val="33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28" name="Ellipse 25"/>
                <p:cNvSpPr/>
                <p:nvPr/>
              </p:nvSpPr>
              <p:spPr>
                <a:xfrm>
                  <a:off x="4283968" y="2348880"/>
                  <a:ext cx="936104" cy="936104"/>
                </a:xfrm>
                <a:prstGeom prst="ellipse">
                  <a:avLst/>
                </a:prstGeom>
              </p:spPr>
              <p:style>
                <a:lnRef idx="0">
                  <a:schemeClr val="accent2"/>
                </a:lnRef>
                <a:fillRef idx="3">
                  <a:schemeClr val="accent2"/>
                </a:fillRef>
                <a:effectRef idx="3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sz="3200" dirty="0"/>
                </a:p>
              </p:txBody>
            </p:sp>
            <p:sp>
              <p:nvSpPr>
                <p:cNvPr id="29" name="Ellipse 27"/>
                <p:cNvSpPr/>
                <p:nvPr/>
              </p:nvSpPr>
              <p:spPr>
                <a:xfrm>
                  <a:off x="7236296" y="1793520"/>
                  <a:ext cx="432048" cy="432048"/>
                </a:xfrm>
                <a:prstGeom prst="ellipse">
                  <a:avLst/>
                </a:prstGeom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</p:grpSp>
          <p:grpSp>
            <p:nvGrpSpPr>
              <p:cNvPr id="20" name="Gruppieren 53"/>
              <p:cNvGrpSpPr/>
              <p:nvPr/>
            </p:nvGrpSpPr>
            <p:grpSpPr>
              <a:xfrm>
                <a:off x="827583" y="4365105"/>
                <a:ext cx="2389912" cy="873274"/>
                <a:chOff x="5796136" y="1916832"/>
                <a:chExt cx="2389912" cy="873274"/>
              </a:xfrm>
            </p:grpSpPr>
            <p:cxnSp>
              <p:nvCxnSpPr>
                <p:cNvPr id="21" name="Gerade Verbindung mit Pfeil 17"/>
                <p:cNvCxnSpPr/>
                <p:nvPr/>
              </p:nvCxnSpPr>
              <p:spPr>
                <a:xfrm>
                  <a:off x="5796136" y="1916832"/>
                  <a:ext cx="1152128" cy="864096"/>
                </a:xfrm>
                <a:prstGeom prst="straightConnector1">
                  <a:avLst/>
                </a:prstGeom>
                <a:ln w="44450">
                  <a:solidFill>
                    <a:schemeClr val="tx1"/>
                  </a:solidFill>
                  <a:headEnd type="arrow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Gerade Verbindung mit Pfeil 34"/>
                <p:cNvCxnSpPr/>
                <p:nvPr/>
              </p:nvCxnSpPr>
              <p:spPr>
                <a:xfrm rot="10800000" flipV="1">
                  <a:off x="6961912" y="1996379"/>
                  <a:ext cx="1224136" cy="792088"/>
                </a:xfrm>
                <a:prstGeom prst="straightConnector1">
                  <a:avLst/>
                </a:prstGeom>
                <a:ln w="44450">
                  <a:solidFill>
                    <a:schemeClr val="tx1"/>
                  </a:solidFill>
                  <a:headEnd type="arrow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23" name="Grafik 41" descr="txp_fig.png"/>
                <p:cNvPicPr>
                  <a:picLocks noChangeAspect="1"/>
                </p:cNvPicPr>
                <p:nvPr>
                  <p:custDataLst>
                    <p:tags r:id="rId1"/>
                  </p:custDataLst>
                </p:nvPr>
              </p:nvPicPr>
              <p:blipFill>
                <a:blip r:embed="rId5" cstate="print">
                  <a:lum/>
                </a:blip>
                <a:stretch>
                  <a:fillRect/>
                </a:stretch>
              </p:blipFill>
              <p:spPr>
                <a:xfrm>
                  <a:off x="6012160" y="2420888"/>
                  <a:ext cx="367410" cy="268753"/>
                </a:xfrm>
                <a:prstGeom prst="rect">
                  <a:avLst/>
                </a:prstGeom>
              </p:spPr>
            </p:pic>
            <p:pic>
              <p:nvPicPr>
                <p:cNvPr id="24" name="Grafik 43" descr="txp_fig.png"/>
                <p:cNvPicPr>
                  <a:picLocks noChangeAspect="1"/>
                </p:cNvPicPr>
                <p:nvPr>
                  <p:custDataLst>
                    <p:tags r:id="rId2"/>
                  </p:custDataLst>
                </p:nvPr>
              </p:nvPicPr>
              <p:blipFill>
                <a:blip r:embed="rId6" cstate="print">
                  <a:lum/>
                </a:blip>
                <a:stretch>
                  <a:fillRect/>
                </a:stretch>
              </p:blipFill>
              <p:spPr>
                <a:xfrm>
                  <a:off x="7236296" y="1988840"/>
                  <a:ext cx="381017" cy="268752"/>
                </a:xfrm>
                <a:prstGeom prst="rect">
                  <a:avLst/>
                </a:prstGeom>
              </p:spPr>
            </p:pic>
            <p:cxnSp>
              <p:nvCxnSpPr>
                <p:cNvPr id="25" name="Gerade Verbindung mit Pfeil 45"/>
                <p:cNvCxnSpPr/>
                <p:nvPr/>
              </p:nvCxnSpPr>
              <p:spPr>
                <a:xfrm rot="5400000" flipH="1" flipV="1">
                  <a:off x="6660232" y="2492896"/>
                  <a:ext cx="576064" cy="1588"/>
                </a:xfrm>
                <a:prstGeom prst="straightConnector1">
                  <a:avLst/>
                </a:prstGeom>
                <a:ln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Gerade Verbindung mit Pfeil 46"/>
                <p:cNvCxnSpPr/>
                <p:nvPr/>
              </p:nvCxnSpPr>
              <p:spPr>
                <a:xfrm flipV="1">
                  <a:off x="6948264" y="2780928"/>
                  <a:ext cx="568474" cy="9178"/>
                </a:xfrm>
                <a:prstGeom prst="straightConnector1">
                  <a:avLst/>
                </a:prstGeom>
                <a:ln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15" name="TextBox 14"/>
            <p:cNvSpPr txBox="1"/>
            <p:nvPr/>
          </p:nvSpPr>
          <p:spPr>
            <a:xfrm>
              <a:off x="347112" y="3933056"/>
              <a:ext cx="3360792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b="1" dirty="0"/>
                <a:t>Cold gases of interacting </a:t>
              </a:r>
              <a:br>
                <a:rPr lang="en-GB" sz="2400" b="1" dirty="0"/>
              </a:br>
              <a:r>
                <a:rPr lang="en-GB" sz="2400" b="1" dirty="0"/>
                <a:t>excited (Rydberg) atoms</a:t>
              </a:r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106047" y="3933056"/>
              <a:ext cx="3889889" cy="2664296"/>
            </a:xfrm>
            <a:prstGeom prst="roundRect">
              <a:avLst/>
            </a:prstGeom>
            <a:noFill/>
            <a:ln w="444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Down Arrow 16"/>
            <p:cNvSpPr/>
            <p:nvPr/>
          </p:nvSpPr>
          <p:spPr>
            <a:xfrm>
              <a:off x="1461021" y="2572955"/>
              <a:ext cx="733401" cy="1152128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" name="Rectangle 1"/>
          <p:cNvSpPr/>
          <p:nvPr/>
        </p:nvSpPr>
        <p:spPr>
          <a:xfrm>
            <a:off x="4035546" y="4532927"/>
            <a:ext cx="5144966" cy="120032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lvl="1"/>
            <a:r>
              <a:rPr lang="de-DE" sz="2400" b="1" u="sng" dirty="0"/>
              <a:t>Quantum effects</a:t>
            </a:r>
          </a:p>
          <a:p>
            <a:pPr marL="800100" lvl="1" indent="-342900">
              <a:buFontTx/>
              <a:buChar char="-"/>
            </a:pPr>
            <a:r>
              <a:rPr lang="de-DE" sz="2400" dirty="0"/>
              <a:t>degree of „quantumness“ is </a:t>
            </a:r>
            <a:br>
              <a:rPr lang="de-DE" sz="2400" dirty="0"/>
            </a:br>
            <a:r>
              <a:rPr lang="de-DE" sz="2400" dirty="0"/>
              <a:t>controllable</a:t>
            </a:r>
          </a:p>
        </p:txBody>
      </p:sp>
      <p:sp>
        <p:nvSpPr>
          <p:cNvPr id="3" name="Rectangle 2"/>
          <p:cNvSpPr/>
          <p:nvPr/>
        </p:nvSpPr>
        <p:spPr>
          <a:xfrm>
            <a:off x="4035546" y="980728"/>
            <a:ext cx="5144966" cy="2092881"/>
          </a:xfrm>
          <a:prstGeom prst="rect">
            <a:avLst/>
          </a:prstGeom>
          <a:solidFill>
            <a:schemeClr val="accent1">
              <a:alpha val="42000"/>
            </a:schemeClr>
          </a:solidFill>
        </p:spPr>
        <p:txBody>
          <a:bodyPr wrap="square">
            <a:spAutoFit/>
          </a:bodyPr>
          <a:lstStyle/>
          <a:p>
            <a:pPr lvl="1"/>
            <a:r>
              <a:rPr lang="de-DE" sz="2400" b="1" u="sng" dirty="0"/>
              <a:t>Slow/glassy relaxation</a:t>
            </a:r>
          </a:p>
          <a:p>
            <a:pPr marL="800100" lvl="1" indent="-342900">
              <a:spcAft>
                <a:spcPts val="600"/>
              </a:spcAft>
              <a:buFontTx/>
              <a:buChar char="-"/>
            </a:pPr>
            <a:r>
              <a:rPr lang="de-DE" sz="2400" dirty="0"/>
              <a:t>emergence of new timescales</a:t>
            </a:r>
          </a:p>
          <a:p>
            <a:pPr marL="800100" lvl="1" indent="-342900">
              <a:spcAft>
                <a:spcPts val="600"/>
              </a:spcAft>
              <a:buFontTx/>
              <a:buChar char="-"/>
            </a:pPr>
            <a:r>
              <a:rPr lang="de-DE" sz="2400" dirty="0"/>
              <a:t>transient phenomena – metastability</a:t>
            </a:r>
          </a:p>
          <a:p>
            <a:pPr marL="800100" lvl="1" indent="-342900">
              <a:spcAft>
                <a:spcPts val="600"/>
              </a:spcAft>
              <a:buFontTx/>
              <a:buChar char="-"/>
            </a:pPr>
            <a:r>
              <a:rPr lang="de-DE" sz="2400" dirty="0"/>
              <a:t>non-equilibrium stationary states</a:t>
            </a:r>
          </a:p>
        </p:txBody>
      </p:sp>
      <p:sp>
        <p:nvSpPr>
          <p:cNvPr id="5" name="Rectangle 4"/>
          <p:cNvSpPr/>
          <p:nvPr/>
        </p:nvSpPr>
        <p:spPr>
          <a:xfrm>
            <a:off x="4035546" y="3390091"/>
            <a:ext cx="5144966" cy="83099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lvl="1"/>
            <a:r>
              <a:rPr lang="de-DE" sz="2400" b="1" u="sng" dirty="0">
                <a:solidFill>
                  <a:srgbClr val="0000FF"/>
                </a:solidFill>
              </a:rPr>
              <a:t>Collective dynamics</a:t>
            </a:r>
            <a:endParaRPr lang="de-DE" sz="2400" b="1" dirty="0">
              <a:solidFill>
                <a:srgbClr val="0000FF"/>
              </a:solidFill>
            </a:endParaRPr>
          </a:p>
          <a:p>
            <a:pPr marL="800100" lvl="1" indent="-342900">
              <a:buFontTx/>
              <a:buChar char="-"/>
            </a:pPr>
            <a:r>
              <a:rPr lang="de-DE" sz="2400" dirty="0">
                <a:solidFill>
                  <a:srgbClr val="0000FF"/>
                </a:solidFill>
              </a:rPr>
              <a:t>nucleation, aggregation, growth</a:t>
            </a:r>
          </a:p>
        </p:txBody>
      </p:sp>
      <p:sp>
        <p:nvSpPr>
          <p:cNvPr id="33" name="Rectangle 32"/>
          <p:cNvSpPr/>
          <p:nvPr/>
        </p:nvSpPr>
        <p:spPr>
          <a:xfrm>
            <a:off x="4035546" y="6021288"/>
            <a:ext cx="5144966" cy="46166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lvl="1"/>
            <a:r>
              <a:rPr lang="de-DE" sz="2400" b="1" u="sng" dirty="0">
                <a:solidFill>
                  <a:srgbClr val="0000FF"/>
                </a:solidFill>
              </a:rPr>
              <a:t>Exotic interactions</a:t>
            </a:r>
          </a:p>
        </p:txBody>
      </p:sp>
    </p:spTree>
    <p:extLst>
      <p:ext uri="{BB962C8B-B14F-4D97-AF65-F5344CB8AC3E}">
        <p14:creationId xmlns:p14="http://schemas.microsoft.com/office/powerpoint/2010/main" val="2050490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" grpId="0" animBg="1"/>
      <p:bldP spid="3" grpId="0" animBg="1"/>
      <p:bldP spid="5" grpId="0" animBg="1"/>
      <p:bldP spid="3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hteck 48"/>
          <p:cNvSpPr/>
          <p:nvPr/>
        </p:nvSpPr>
        <p:spPr>
          <a:xfrm>
            <a:off x="0" y="24"/>
            <a:ext cx="9144000" cy="92867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357158" y="0"/>
            <a:ext cx="8429684" cy="857256"/>
          </a:xfrm>
        </p:spPr>
        <p:txBody>
          <a:bodyPr>
            <a:noAutofit/>
          </a:bodyPr>
          <a:lstStyle/>
          <a:p>
            <a:r>
              <a:rPr lang="de-DE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Atoms in </a:t>
            </a:r>
            <a:r>
              <a:rPr lang="de-DE" dirty="0" err="1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Rydberg</a:t>
            </a:r>
            <a:r>
              <a:rPr lang="de-DE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dirty="0" err="1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states</a:t>
            </a:r>
            <a:endParaRPr lang="de-DE" dirty="0">
              <a:solidFill>
                <a:schemeClr val="accent5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3" name="Gruppieren 83"/>
          <p:cNvGrpSpPr/>
          <p:nvPr/>
        </p:nvGrpSpPr>
        <p:grpSpPr>
          <a:xfrm>
            <a:off x="3347864" y="4005064"/>
            <a:ext cx="5544616" cy="2837929"/>
            <a:chOff x="3347864" y="4005064"/>
            <a:chExt cx="5544616" cy="2837929"/>
          </a:xfrm>
        </p:grpSpPr>
        <p:pic>
          <p:nvPicPr>
            <p:cNvPr id="98307" name="Picture 3" descr="D:\PHYSIK\PRESENTATIONS\LECTURE_GRANADA_09-11\wv.png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2884" t="13172" r="9198" b="9369"/>
            <a:stretch>
              <a:fillRect/>
            </a:stretch>
          </p:blipFill>
          <p:spPr bwMode="auto">
            <a:xfrm>
              <a:off x="3779912" y="4365104"/>
              <a:ext cx="4680520" cy="2137560"/>
            </a:xfrm>
            <a:prstGeom prst="rect">
              <a:avLst/>
            </a:prstGeom>
            <a:noFill/>
          </p:spPr>
        </p:pic>
        <p:sp>
          <p:nvSpPr>
            <p:cNvPr id="25" name="Textfeld 24"/>
            <p:cNvSpPr txBox="1"/>
            <p:nvPr/>
          </p:nvSpPr>
          <p:spPr>
            <a:xfrm>
              <a:off x="4572000" y="4437112"/>
              <a:ext cx="188545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400" dirty="0"/>
                <a:t>Rubidium 39s</a:t>
              </a:r>
            </a:p>
          </p:txBody>
        </p:sp>
        <p:cxnSp>
          <p:nvCxnSpPr>
            <p:cNvPr id="27" name="Gerade Verbindung mit Pfeil 26"/>
            <p:cNvCxnSpPr/>
            <p:nvPr/>
          </p:nvCxnSpPr>
          <p:spPr>
            <a:xfrm>
              <a:off x="3779912" y="6453336"/>
              <a:ext cx="5112568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8" name="Gerade Verbindung mit Pfeil 27"/>
            <p:cNvCxnSpPr/>
            <p:nvPr/>
          </p:nvCxnSpPr>
          <p:spPr>
            <a:xfrm rot="5400000" flipH="1" flipV="1">
              <a:off x="2592574" y="5264410"/>
              <a:ext cx="2376264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30" name="Textfeld 29"/>
            <p:cNvSpPr txBox="1"/>
            <p:nvPr/>
          </p:nvSpPr>
          <p:spPr>
            <a:xfrm rot="16200000">
              <a:off x="2647127" y="4993833"/>
              <a:ext cx="186313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400" dirty="0"/>
                <a:t>radial </a:t>
              </a:r>
              <a:r>
                <a:rPr lang="de-DE" sz="2400" dirty="0" err="1"/>
                <a:t>density</a:t>
              </a:r>
              <a:endParaRPr lang="de-DE" sz="2400" dirty="0"/>
            </a:p>
          </p:txBody>
        </p:sp>
        <p:sp>
          <p:nvSpPr>
            <p:cNvPr id="31" name="Textfeld 30"/>
            <p:cNvSpPr txBox="1"/>
            <p:nvPr/>
          </p:nvSpPr>
          <p:spPr>
            <a:xfrm>
              <a:off x="8600412" y="6381328"/>
              <a:ext cx="29206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400" dirty="0"/>
                <a:t>r</a:t>
              </a:r>
            </a:p>
          </p:txBody>
        </p:sp>
        <p:sp>
          <p:nvSpPr>
            <p:cNvPr id="32" name="Textfeld 31"/>
            <p:cNvSpPr txBox="1"/>
            <p:nvPr/>
          </p:nvSpPr>
          <p:spPr>
            <a:xfrm>
              <a:off x="7133587" y="4005064"/>
              <a:ext cx="8947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/>
                <a:t>121 </a:t>
              </a:r>
              <a:r>
                <a:rPr lang="de-DE" dirty="0" err="1"/>
                <a:t>nm</a:t>
              </a:r>
              <a:endParaRPr lang="de-DE" dirty="0"/>
            </a:p>
          </p:txBody>
        </p:sp>
      </p:grpSp>
      <p:grpSp>
        <p:nvGrpSpPr>
          <p:cNvPr id="6" name="Gruppieren 82"/>
          <p:cNvGrpSpPr/>
          <p:nvPr/>
        </p:nvGrpSpPr>
        <p:grpSpPr>
          <a:xfrm>
            <a:off x="179512" y="1080120"/>
            <a:ext cx="3168352" cy="5733256"/>
            <a:chOff x="179512" y="1080120"/>
            <a:chExt cx="3168352" cy="5733256"/>
          </a:xfrm>
        </p:grpSpPr>
        <p:sp>
          <p:nvSpPr>
            <p:cNvPr id="80" name="Rechteck 79"/>
            <p:cNvSpPr/>
            <p:nvPr/>
          </p:nvSpPr>
          <p:spPr>
            <a:xfrm>
              <a:off x="179512" y="1080120"/>
              <a:ext cx="3168352" cy="5733256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6" name="Line 7"/>
            <p:cNvSpPr>
              <a:spLocks noChangeShapeType="1"/>
            </p:cNvSpPr>
            <p:nvPr/>
          </p:nvSpPr>
          <p:spPr bwMode="auto">
            <a:xfrm>
              <a:off x="1494903" y="2375301"/>
              <a:ext cx="865188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7" name="Line 8"/>
            <p:cNvSpPr>
              <a:spLocks noChangeShapeType="1"/>
            </p:cNvSpPr>
            <p:nvPr/>
          </p:nvSpPr>
          <p:spPr bwMode="auto">
            <a:xfrm>
              <a:off x="1494903" y="3311926"/>
              <a:ext cx="865188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8" name="Text Box 9"/>
            <p:cNvSpPr txBox="1">
              <a:spLocks noChangeArrowheads="1"/>
            </p:cNvSpPr>
            <p:nvPr/>
          </p:nvSpPr>
          <p:spPr bwMode="auto">
            <a:xfrm>
              <a:off x="828153" y="2180039"/>
              <a:ext cx="571500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buFontTx/>
                <a:buNone/>
              </a:pPr>
              <a:r>
                <a:rPr lang="de-DE" sz="1800" b="0"/>
                <a:t>n+1</a:t>
              </a:r>
            </a:p>
          </p:txBody>
        </p:sp>
        <p:sp>
          <p:nvSpPr>
            <p:cNvPr id="55" name="Text Box 10"/>
            <p:cNvSpPr txBox="1">
              <a:spLocks noChangeArrowheads="1"/>
            </p:cNvSpPr>
            <p:nvPr/>
          </p:nvSpPr>
          <p:spPr bwMode="auto">
            <a:xfrm>
              <a:off x="1112316" y="3096026"/>
              <a:ext cx="31115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buFontTx/>
                <a:buNone/>
              </a:pPr>
              <a:r>
                <a:rPr lang="de-DE" sz="1800" b="0"/>
                <a:t>n</a:t>
              </a:r>
            </a:p>
          </p:txBody>
        </p:sp>
        <p:sp>
          <p:nvSpPr>
            <p:cNvPr id="64" name="Line 11"/>
            <p:cNvSpPr>
              <a:spLocks noChangeShapeType="1"/>
            </p:cNvSpPr>
            <p:nvPr/>
          </p:nvSpPr>
          <p:spPr bwMode="auto">
            <a:xfrm>
              <a:off x="1498078" y="2515001"/>
              <a:ext cx="8636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/>
            <a:p>
              <a:endParaRPr lang="de-DE"/>
            </a:p>
          </p:txBody>
        </p:sp>
        <p:sp>
          <p:nvSpPr>
            <p:cNvPr id="65" name="Line 12"/>
            <p:cNvSpPr>
              <a:spLocks noChangeShapeType="1"/>
            </p:cNvSpPr>
            <p:nvPr/>
          </p:nvSpPr>
          <p:spPr bwMode="auto">
            <a:xfrm>
              <a:off x="1498078" y="2803926"/>
              <a:ext cx="8636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/>
            <a:p>
              <a:endParaRPr lang="de-DE"/>
            </a:p>
          </p:txBody>
        </p:sp>
        <p:sp>
          <p:nvSpPr>
            <p:cNvPr id="66" name="Line 13"/>
            <p:cNvSpPr>
              <a:spLocks noChangeShapeType="1"/>
            </p:cNvSpPr>
            <p:nvPr/>
          </p:nvSpPr>
          <p:spPr bwMode="auto">
            <a:xfrm>
              <a:off x="1498078" y="3451626"/>
              <a:ext cx="8636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/>
            <a:p>
              <a:endParaRPr lang="de-DE"/>
            </a:p>
          </p:txBody>
        </p:sp>
        <p:sp>
          <p:nvSpPr>
            <p:cNvPr id="67" name="Line 14"/>
            <p:cNvSpPr>
              <a:spLocks noChangeShapeType="1"/>
            </p:cNvSpPr>
            <p:nvPr/>
          </p:nvSpPr>
          <p:spPr bwMode="auto">
            <a:xfrm>
              <a:off x="1498078" y="3740551"/>
              <a:ext cx="8636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/>
            <a:p>
              <a:endParaRPr lang="de-DE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0" name="Text Box 16"/>
                <p:cNvSpPr txBox="1">
                  <a:spLocks noChangeArrowheads="1"/>
                </p:cNvSpPr>
                <p:nvPr/>
              </p:nvSpPr>
              <p:spPr bwMode="auto">
                <a:xfrm>
                  <a:off x="465921" y="6192688"/>
                  <a:ext cx="2733119" cy="369332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algn="ctr">
                    <a:buFontTx/>
                    <a:buNone/>
                  </a:pPr>
                  <a:r>
                    <a:rPr lang="de-DE" b="0" dirty="0"/>
                    <a:t>quantum </a:t>
                  </a:r>
                  <a:r>
                    <a:rPr lang="de-DE" b="0" dirty="0" err="1"/>
                    <a:t>defect</a:t>
                  </a:r>
                  <a:r>
                    <a:rPr lang="de-DE" b="0" dirty="0"/>
                    <a:t>:  </a:t>
                  </a:r>
                  <a:r>
                    <a:rPr lang="de-DE" b="0" dirty="0">
                      <a:latin typeface="Symbol" pitchFamily="18" charset="2"/>
                      <a:sym typeface="Symbol" pitchFamily="18" charset="2"/>
                    </a:rPr>
                    <a:t></a:t>
                  </a:r>
                  <a:r>
                    <a:rPr lang="de-DE" b="0" dirty="0"/>
                    <a:t>(l&gt;4)</a:t>
                  </a:r>
                  <a14:m>
                    <m:oMath xmlns:m="http://schemas.openxmlformats.org/officeDocument/2006/math"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≈</m:t>
                      </m:r>
                    </m:oMath>
                  </a14:m>
                  <a:r>
                    <a:rPr lang="de-DE" b="0" dirty="0"/>
                    <a:t>0</a:t>
                  </a:r>
                </a:p>
              </p:txBody>
            </p:sp>
          </mc:Choice>
          <mc:Fallback xmlns="">
            <p:sp>
              <p:nvSpPr>
                <p:cNvPr id="70" name="Text Box 1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465921" y="6192688"/>
                  <a:ext cx="2733119" cy="369332"/>
                </a:xfrm>
                <a:prstGeom prst="rect">
                  <a:avLst/>
                </a:prstGeom>
                <a:blipFill>
                  <a:blip r:embed="rId4"/>
                  <a:stretch>
                    <a:fillRect l="-668" t="-13333" r="-445" b="-26667"/>
                  </a:stretch>
                </a:blipFill>
                <a:ln w="9525" algn="ctr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4" name="Line 7"/>
            <p:cNvSpPr>
              <a:spLocks noChangeShapeType="1"/>
            </p:cNvSpPr>
            <p:nvPr/>
          </p:nvSpPr>
          <p:spPr bwMode="auto">
            <a:xfrm>
              <a:off x="1479168" y="4293397"/>
              <a:ext cx="865188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75" name="Text Box 9"/>
            <p:cNvSpPr txBox="1">
              <a:spLocks noChangeArrowheads="1"/>
            </p:cNvSpPr>
            <p:nvPr/>
          </p:nvSpPr>
          <p:spPr bwMode="auto">
            <a:xfrm>
              <a:off x="812418" y="4098135"/>
              <a:ext cx="494046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buFontTx/>
                <a:buNone/>
              </a:pPr>
              <a:r>
                <a:rPr lang="de-DE" dirty="0"/>
                <a:t>n</a:t>
              </a:r>
              <a:r>
                <a:rPr lang="de-DE" sz="1800" b="0" dirty="0"/>
                <a:t>-1</a:t>
              </a:r>
            </a:p>
          </p:txBody>
        </p:sp>
        <p:sp>
          <p:nvSpPr>
            <p:cNvPr id="76" name="Line 11"/>
            <p:cNvSpPr>
              <a:spLocks noChangeShapeType="1"/>
            </p:cNvSpPr>
            <p:nvPr/>
          </p:nvSpPr>
          <p:spPr bwMode="auto">
            <a:xfrm>
              <a:off x="1482343" y="4433097"/>
              <a:ext cx="8636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/>
            <a:p>
              <a:endParaRPr lang="de-DE"/>
            </a:p>
          </p:txBody>
        </p:sp>
        <p:sp>
          <p:nvSpPr>
            <p:cNvPr id="77" name="Line 12"/>
            <p:cNvSpPr>
              <a:spLocks noChangeShapeType="1"/>
            </p:cNvSpPr>
            <p:nvPr/>
          </p:nvSpPr>
          <p:spPr bwMode="auto">
            <a:xfrm>
              <a:off x="1482343" y="4722022"/>
              <a:ext cx="8636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/>
            <a:p>
              <a:endParaRPr lang="de-DE"/>
            </a:p>
          </p:txBody>
        </p:sp>
        <p:pic>
          <p:nvPicPr>
            <p:cNvPr id="79" name="Grafik 78" descr="txp_fig.png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/>
            </a:blip>
            <a:stretch>
              <a:fillRect/>
            </a:stretch>
          </p:blipFill>
          <p:spPr>
            <a:xfrm>
              <a:off x="467544" y="5328592"/>
              <a:ext cx="2746242" cy="504056"/>
            </a:xfrm>
            <a:prstGeom prst="rect">
              <a:avLst/>
            </a:prstGeom>
          </p:spPr>
        </p:pic>
        <p:sp>
          <p:nvSpPr>
            <p:cNvPr id="81" name="Textfeld 80"/>
            <p:cNvSpPr txBox="1"/>
            <p:nvPr/>
          </p:nvSpPr>
          <p:spPr>
            <a:xfrm>
              <a:off x="323528" y="1080120"/>
              <a:ext cx="299800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400" b="1" dirty="0" err="1"/>
                <a:t>Energy</a:t>
              </a:r>
              <a:r>
                <a:rPr lang="de-DE" sz="2400" b="1" dirty="0"/>
                <a:t> </a:t>
              </a:r>
              <a:r>
                <a:rPr lang="de-DE" sz="2400" b="1" dirty="0" err="1"/>
                <a:t>level</a:t>
              </a:r>
              <a:r>
                <a:rPr lang="de-DE" sz="2400" b="1" dirty="0"/>
                <a:t> </a:t>
              </a:r>
              <a:r>
                <a:rPr lang="de-DE" sz="2400" b="1" dirty="0" err="1"/>
                <a:t>spectrum</a:t>
              </a:r>
              <a:endParaRPr lang="de-DE" sz="2400" b="1" dirty="0"/>
            </a:p>
          </p:txBody>
        </p:sp>
      </p:grpSp>
      <p:sp>
        <p:nvSpPr>
          <p:cNvPr id="71" name="Rectangle 26"/>
          <p:cNvSpPr>
            <a:spLocks noChangeArrowheads="1"/>
          </p:cNvSpPr>
          <p:nvPr/>
        </p:nvSpPr>
        <p:spPr bwMode="auto">
          <a:xfrm>
            <a:off x="1399658" y="3670698"/>
            <a:ext cx="1071570" cy="142876"/>
          </a:xfrm>
          <a:prstGeom prst="rect">
            <a:avLst/>
          </a:prstGeom>
          <a:noFill/>
          <a:ln w="28575">
            <a:solidFill>
              <a:srgbClr val="FF505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72" name="Textfeld 71"/>
          <p:cNvSpPr txBox="1"/>
          <p:nvPr/>
        </p:nvSpPr>
        <p:spPr>
          <a:xfrm>
            <a:off x="899592" y="3456384"/>
            <a:ext cx="5196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b="1" dirty="0" err="1">
                <a:solidFill>
                  <a:srgbClr val="FF0000"/>
                </a:solidFill>
              </a:rPr>
              <a:t>ns</a:t>
            </a:r>
            <a:endParaRPr lang="de-DE" sz="2800" b="1" dirty="0">
              <a:solidFill>
                <a:srgbClr val="FF0000"/>
              </a:solidFill>
            </a:endParaRPr>
          </a:p>
        </p:txBody>
      </p:sp>
      <p:pic>
        <p:nvPicPr>
          <p:cNvPr id="2" name="Picture 3" descr="D:\PHYSIK\PRESENTATIONS\LECTURE_GRANADA_09-11\periodic_table_of_elements.jpg"/>
          <p:cNvPicPr>
            <a:picLocks noChangeAspect="1" noChangeArrowheads="1"/>
          </p:cNvPicPr>
          <p:nvPr/>
        </p:nvPicPr>
        <p:blipFill>
          <a:blip r:embed="rId6" cstate="print"/>
          <a:srcRect t="173" r="73441" b="28006"/>
          <a:stretch>
            <a:fillRect/>
          </a:stretch>
        </p:blipFill>
        <p:spPr bwMode="auto">
          <a:xfrm>
            <a:off x="179512" y="1196752"/>
            <a:ext cx="3384376" cy="5389769"/>
          </a:xfrm>
          <a:prstGeom prst="rect">
            <a:avLst/>
          </a:prstGeom>
          <a:noFill/>
        </p:spPr>
      </p:pic>
      <p:sp>
        <p:nvSpPr>
          <p:cNvPr id="34" name="Rechteck 33"/>
          <p:cNvSpPr/>
          <p:nvPr/>
        </p:nvSpPr>
        <p:spPr>
          <a:xfrm>
            <a:off x="232012" y="1228298"/>
            <a:ext cx="655091" cy="5281683"/>
          </a:xfrm>
          <a:prstGeom prst="rect">
            <a:avLst/>
          </a:prstGeom>
          <a:solidFill>
            <a:srgbClr val="FF0000">
              <a:alpha val="44000"/>
            </a:srgbClr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0" name="Ellipse 38"/>
          <p:cNvSpPr/>
          <p:nvPr/>
        </p:nvSpPr>
        <p:spPr>
          <a:xfrm rot="20633433">
            <a:off x="3805307" y="1596387"/>
            <a:ext cx="4204441" cy="1816102"/>
          </a:xfrm>
          <a:prstGeom prst="ellipse">
            <a:avLst/>
          </a:prstGeom>
          <a:solidFill>
            <a:schemeClr val="tx2">
              <a:lumMod val="60000"/>
              <a:lumOff val="40000"/>
              <a:alpha val="3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1" name="Ellipse 34"/>
          <p:cNvSpPr/>
          <p:nvPr/>
        </p:nvSpPr>
        <p:spPr>
          <a:xfrm>
            <a:off x="4283968" y="2348880"/>
            <a:ext cx="936104" cy="936104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/>
              <a:t>Core</a:t>
            </a:r>
          </a:p>
          <a:p>
            <a:pPr algn="ctr"/>
            <a:r>
              <a:rPr lang="de-DE" sz="3200" dirty="0"/>
              <a:t>+</a:t>
            </a:r>
          </a:p>
        </p:txBody>
      </p:sp>
      <p:grpSp>
        <p:nvGrpSpPr>
          <p:cNvPr id="43" name="Gruppieren 39"/>
          <p:cNvGrpSpPr/>
          <p:nvPr/>
        </p:nvGrpSpPr>
        <p:grpSpPr>
          <a:xfrm>
            <a:off x="7236296" y="1484784"/>
            <a:ext cx="432048" cy="923330"/>
            <a:chOff x="7092280" y="1392072"/>
            <a:chExt cx="432048" cy="923330"/>
          </a:xfrm>
        </p:grpSpPr>
        <p:sp>
          <p:nvSpPr>
            <p:cNvPr id="45" name="Ellipse 36"/>
            <p:cNvSpPr/>
            <p:nvPr/>
          </p:nvSpPr>
          <p:spPr>
            <a:xfrm>
              <a:off x="7092280" y="1700808"/>
              <a:ext cx="432048" cy="432048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0" name="Textfeld 37"/>
            <p:cNvSpPr txBox="1"/>
            <p:nvPr/>
          </p:nvSpPr>
          <p:spPr>
            <a:xfrm>
              <a:off x="7095407" y="1392072"/>
              <a:ext cx="396262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5400" dirty="0">
                  <a:solidFill>
                    <a:schemeClr val="bg1"/>
                  </a:solidFill>
                </a:rPr>
                <a:t>-</a:t>
              </a:r>
            </a:p>
          </p:txBody>
        </p:sp>
      </p:grpSp>
      <p:cxnSp>
        <p:nvCxnSpPr>
          <p:cNvPr id="51" name="Gerade Verbindung mit Pfeil 41"/>
          <p:cNvCxnSpPr/>
          <p:nvPr/>
        </p:nvCxnSpPr>
        <p:spPr>
          <a:xfrm flipV="1">
            <a:off x="5220072" y="2060848"/>
            <a:ext cx="2016224" cy="576064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52" name="Textfeld 43"/>
          <p:cNvSpPr txBox="1"/>
          <p:nvPr/>
        </p:nvSpPr>
        <p:spPr>
          <a:xfrm rot="20588477">
            <a:off x="5310138" y="2365248"/>
            <a:ext cx="20585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>
                <a:solidFill>
                  <a:schemeClr val="accent4">
                    <a:lumMod val="75000"/>
                  </a:schemeClr>
                </a:solidFill>
              </a:rPr>
              <a:t>100 </a:t>
            </a:r>
            <a:r>
              <a:rPr lang="de-DE" sz="2400" dirty="0" err="1">
                <a:solidFill>
                  <a:schemeClr val="accent4">
                    <a:lumMod val="75000"/>
                  </a:schemeClr>
                </a:solidFill>
              </a:rPr>
              <a:t>nm</a:t>
            </a:r>
            <a:r>
              <a:rPr lang="de-DE" sz="2400" dirty="0">
                <a:solidFill>
                  <a:schemeClr val="accent4">
                    <a:lumMod val="75000"/>
                  </a:schemeClr>
                </a:solidFill>
              </a:rPr>
              <a:t> – 1 µm</a:t>
            </a:r>
          </a:p>
        </p:txBody>
      </p:sp>
    </p:spTree>
    <p:extLst>
      <p:ext uri="{BB962C8B-B14F-4D97-AF65-F5344CB8AC3E}">
        <p14:creationId xmlns:p14="http://schemas.microsoft.com/office/powerpoint/2010/main" val="2114596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blinds(horizontal)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 animBg="1"/>
      <p:bldP spid="72" grpId="0"/>
      <p:bldP spid="34" grpId="0" animBg="1"/>
      <p:bldP spid="34" grpId="1" animBg="1"/>
      <p:bldP spid="40" grpId="0" animBg="1"/>
      <p:bldP spid="41" grpId="0" animBg="1"/>
      <p:bldP spid="5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hteck 51"/>
          <p:cNvSpPr/>
          <p:nvPr/>
        </p:nvSpPr>
        <p:spPr>
          <a:xfrm>
            <a:off x="539552" y="3068960"/>
            <a:ext cx="8064896" cy="172819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9" name="Rechteck 48"/>
          <p:cNvSpPr/>
          <p:nvPr/>
        </p:nvSpPr>
        <p:spPr>
          <a:xfrm>
            <a:off x="0" y="-27384"/>
            <a:ext cx="9144000" cy="92867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357158" y="0"/>
            <a:ext cx="8429684" cy="857256"/>
          </a:xfrm>
        </p:spPr>
        <p:txBody>
          <a:bodyPr>
            <a:noAutofit/>
          </a:bodyPr>
          <a:lstStyle/>
          <a:p>
            <a:r>
              <a:rPr lang="de-DE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Atoms in </a:t>
            </a:r>
            <a:r>
              <a:rPr lang="de-DE" dirty="0" err="1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Rydberg</a:t>
            </a:r>
            <a:r>
              <a:rPr lang="de-DE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dirty="0" err="1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states</a:t>
            </a:r>
            <a:endParaRPr lang="de-DE" dirty="0">
              <a:solidFill>
                <a:schemeClr val="accent5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9" name="Text Box 23"/>
              <p:cNvSpPr txBox="1">
                <a:spLocks noChangeArrowheads="1"/>
              </p:cNvSpPr>
              <p:nvPr/>
            </p:nvSpPr>
            <p:spPr bwMode="auto">
              <a:xfrm>
                <a:off x="519203" y="1124744"/>
                <a:ext cx="4910319" cy="1569660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de-DE" sz="2400" dirty="0"/>
                  <a:t>- </a:t>
                </a:r>
                <a:r>
                  <a:rPr lang="de-DE" sz="2400" b="0" dirty="0"/>
                  <a:t>hydrogen-</a:t>
                </a:r>
                <a:r>
                  <a:rPr lang="de-DE" sz="2400" b="0" dirty="0" err="1"/>
                  <a:t>like</a:t>
                </a:r>
                <a:endParaRPr lang="de-DE" sz="2400" b="0" dirty="0"/>
              </a:p>
              <a:p>
                <a:r>
                  <a:rPr lang="de-DE" sz="2400" dirty="0"/>
                  <a:t>- </a:t>
                </a:r>
                <a:r>
                  <a:rPr lang="de-DE" sz="2400" b="0" dirty="0"/>
                  <a:t>simple </a:t>
                </a:r>
                <a:r>
                  <a:rPr lang="de-DE" sz="2400" b="0" dirty="0" err="1"/>
                  <a:t>level</a:t>
                </a:r>
                <a:r>
                  <a:rPr lang="de-DE" sz="2400" b="0" dirty="0"/>
                  <a:t> </a:t>
                </a:r>
                <a:r>
                  <a:rPr lang="de-DE" sz="2400" b="0" dirty="0" err="1"/>
                  <a:t>structure</a:t>
                </a:r>
                <a:endParaRPr lang="de-DE" sz="2400" b="0" dirty="0"/>
              </a:p>
              <a:p>
                <a:pPr>
                  <a:buFontTx/>
                  <a:buChar char="-"/>
                </a:pPr>
                <a:r>
                  <a:rPr lang="de-DE" sz="2400" dirty="0"/>
                  <a:t> </a:t>
                </a:r>
                <a:r>
                  <a:rPr lang="de-DE" sz="2400" b="1" dirty="0" err="1"/>
                  <a:t>long</a:t>
                </a:r>
                <a:r>
                  <a:rPr lang="de-DE" sz="2400" b="1" dirty="0"/>
                  <a:t> </a:t>
                </a:r>
                <a:r>
                  <a:rPr lang="de-DE" sz="2400" b="1" dirty="0" err="1"/>
                  <a:t>lifetime</a:t>
                </a:r>
                <a:r>
                  <a:rPr lang="de-DE" sz="2400" b="1" dirty="0"/>
                  <a:t> </a:t>
                </a:r>
                <a:r>
                  <a:rPr lang="de-DE" sz="2400" b="1" dirty="0">
                    <a:latin typeface="Symbol" pitchFamily="18" charset="2"/>
                    <a:sym typeface="Symbol" pitchFamily="18" charset="2"/>
                  </a:rPr>
                  <a:t> </a:t>
                </a:r>
                <a:r>
                  <a:rPr lang="en-US" sz="2400" b="1" dirty="0">
                    <a:latin typeface="cmsy10" pitchFamily="34" charset="0"/>
                    <a:sym typeface="Symbol" pitchFamily="18" charset="2"/>
                  </a:rPr>
                  <a:t>~</a:t>
                </a:r>
                <a:r>
                  <a:rPr lang="de-DE" sz="2400" b="1" dirty="0"/>
                  <a:t> n</a:t>
                </a:r>
                <a:r>
                  <a:rPr lang="de-DE" sz="2400" b="1" baseline="30000" dirty="0"/>
                  <a:t>3...5</a:t>
                </a:r>
                <a:r>
                  <a:rPr lang="de-DE" sz="2400" b="1" dirty="0"/>
                  <a:t> </a:t>
                </a:r>
                <a:r>
                  <a:rPr lang="de-DE" sz="2400" dirty="0"/>
                  <a:t>(</a:t>
                </a:r>
                <a:r>
                  <a:rPr lang="de-DE" sz="2400" dirty="0">
                    <a:latin typeface="Symbol" pitchFamily="18" charset="2"/>
                    <a:sym typeface="Symbol" pitchFamily="18" charset="2"/>
                  </a:rPr>
                  <a:t></a:t>
                </a:r>
                <a:r>
                  <a:rPr lang="de-DE" sz="2400" dirty="0"/>
                  <a:t>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de-DE" sz="2400" dirty="0"/>
                  <a:t>100 µs)</a:t>
                </a:r>
              </a:p>
              <a:p>
                <a:pPr>
                  <a:buFontTx/>
                  <a:buChar char="-"/>
                </a:pPr>
                <a:r>
                  <a:rPr lang="de-DE" sz="2400" dirty="0"/>
                  <a:t> large </a:t>
                </a:r>
                <a:r>
                  <a:rPr lang="de-DE" sz="2400" dirty="0" err="1"/>
                  <a:t>displacement</a:t>
                </a:r>
                <a:r>
                  <a:rPr lang="de-DE" sz="2400" dirty="0"/>
                  <a:t> </a:t>
                </a:r>
                <a:r>
                  <a:rPr lang="de-DE" sz="2400" dirty="0" err="1"/>
                  <a:t>between</a:t>
                </a:r>
                <a:r>
                  <a:rPr lang="de-DE" sz="2400" dirty="0"/>
                  <a:t> </a:t>
                </a:r>
                <a:r>
                  <a:rPr lang="de-DE" sz="2400" dirty="0" err="1"/>
                  <a:t>charges</a:t>
                </a:r>
                <a:endParaRPr lang="de-DE" sz="2400" dirty="0"/>
              </a:p>
            </p:txBody>
          </p:sp>
        </mc:Choice>
        <mc:Fallback xmlns="">
          <p:sp>
            <p:nvSpPr>
              <p:cNvPr id="69" name="Text 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19203" y="1124744"/>
                <a:ext cx="4910319" cy="1569660"/>
              </a:xfrm>
              <a:prstGeom prst="rect">
                <a:avLst/>
              </a:prstGeom>
              <a:blipFill>
                <a:blip r:embed="rId6"/>
                <a:stretch>
                  <a:fillRect l="-1985" t="-3113" r="-993" b="-8171"/>
                </a:stretch>
              </a:blipFill>
              <a:ln w="9525" algn="ctr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Rechteck 21"/>
          <p:cNvSpPr/>
          <p:nvPr/>
        </p:nvSpPr>
        <p:spPr>
          <a:xfrm>
            <a:off x="214282" y="6357958"/>
            <a:ext cx="7786742" cy="5000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2" name="Gruppieren 30"/>
          <p:cNvGrpSpPr/>
          <p:nvPr/>
        </p:nvGrpSpPr>
        <p:grpSpPr>
          <a:xfrm rot="18039761">
            <a:off x="5172475" y="1718103"/>
            <a:ext cx="1205500" cy="576064"/>
            <a:chOff x="3805307" y="1596387"/>
            <a:chExt cx="4204441" cy="1816102"/>
          </a:xfrm>
        </p:grpSpPr>
        <p:sp>
          <p:nvSpPr>
            <p:cNvPr id="32" name="Ellipse 31"/>
            <p:cNvSpPr/>
            <p:nvPr/>
          </p:nvSpPr>
          <p:spPr>
            <a:xfrm rot="20633433">
              <a:off x="3805307" y="1596387"/>
              <a:ext cx="4204441" cy="1816102"/>
            </a:xfrm>
            <a:prstGeom prst="ellipse">
              <a:avLst/>
            </a:prstGeom>
            <a:solidFill>
              <a:schemeClr val="tx2">
                <a:lumMod val="60000"/>
                <a:lumOff val="40000"/>
                <a:alpha val="3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3" name="Ellipse 32"/>
            <p:cNvSpPr/>
            <p:nvPr/>
          </p:nvSpPr>
          <p:spPr>
            <a:xfrm>
              <a:off x="4283968" y="2348880"/>
              <a:ext cx="936104" cy="936104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3200" dirty="0"/>
            </a:p>
          </p:txBody>
        </p:sp>
        <p:sp>
          <p:nvSpPr>
            <p:cNvPr id="34" name="Ellipse 33"/>
            <p:cNvSpPr/>
            <p:nvPr/>
          </p:nvSpPr>
          <p:spPr>
            <a:xfrm>
              <a:off x="7236296" y="1793520"/>
              <a:ext cx="432048" cy="432048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16" name="Text Box 23"/>
          <p:cNvSpPr txBox="1">
            <a:spLocks noChangeArrowheads="1"/>
          </p:cNvSpPr>
          <p:nvPr/>
        </p:nvSpPr>
        <p:spPr bwMode="auto">
          <a:xfrm>
            <a:off x="528261" y="3068960"/>
            <a:ext cx="8222444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2400" b="1" dirty="0">
                <a:solidFill>
                  <a:schemeClr val="accent1"/>
                </a:solidFill>
              </a:rPr>
              <a:t>  </a:t>
            </a:r>
            <a:r>
              <a:rPr lang="de-DE" sz="2400" b="1" dirty="0" err="1">
                <a:solidFill>
                  <a:schemeClr val="accent1"/>
                </a:solidFill>
              </a:rPr>
              <a:t>Rydberg</a:t>
            </a:r>
            <a:r>
              <a:rPr lang="de-DE" sz="2400" b="1" dirty="0">
                <a:solidFill>
                  <a:schemeClr val="accent1"/>
                </a:solidFill>
              </a:rPr>
              <a:t> </a:t>
            </a:r>
            <a:r>
              <a:rPr lang="de-DE" sz="2400" b="1" dirty="0" err="1">
                <a:solidFill>
                  <a:schemeClr val="accent1"/>
                </a:solidFill>
              </a:rPr>
              <a:t>atoms</a:t>
            </a:r>
            <a:r>
              <a:rPr lang="de-DE" sz="2400" b="1" dirty="0">
                <a:solidFill>
                  <a:schemeClr val="accent1"/>
                </a:solidFill>
              </a:rPr>
              <a:t> </a:t>
            </a:r>
            <a:r>
              <a:rPr lang="de-DE" sz="2400" b="1" dirty="0">
                <a:solidFill>
                  <a:srgbClr val="FF0000"/>
                </a:solidFill>
              </a:rPr>
              <a:t>s-</a:t>
            </a:r>
            <a:r>
              <a:rPr lang="de-DE" sz="2400" b="1" dirty="0" err="1">
                <a:solidFill>
                  <a:srgbClr val="FF0000"/>
                </a:solidFill>
              </a:rPr>
              <a:t>states</a:t>
            </a:r>
            <a:r>
              <a:rPr lang="de-DE" sz="2400" b="1" dirty="0">
                <a:solidFill>
                  <a:schemeClr val="accent1"/>
                </a:solidFill>
              </a:rPr>
              <a:t> </a:t>
            </a:r>
            <a:r>
              <a:rPr lang="de-DE" sz="2400" b="1" dirty="0" err="1">
                <a:solidFill>
                  <a:schemeClr val="accent1"/>
                </a:solidFill>
              </a:rPr>
              <a:t>interact</a:t>
            </a:r>
            <a:r>
              <a:rPr lang="de-DE" sz="2400" b="1">
                <a:solidFill>
                  <a:schemeClr val="accent1"/>
                </a:solidFill>
              </a:rPr>
              <a:t> via </a:t>
            </a:r>
            <a:r>
              <a:rPr lang="de-DE" sz="2400" b="1" dirty="0">
                <a:solidFill>
                  <a:schemeClr val="accent1"/>
                </a:solidFill>
              </a:rPr>
              <a:t>van-der-Waals </a:t>
            </a:r>
            <a:r>
              <a:rPr lang="de-DE" sz="2400" b="1" dirty="0" err="1">
                <a:solidFill>
                  <a:schemeClr val="accent1"/>
                </a:solidFill>
              </a:rPr>
              <a:t>interaction</a:t>
            </a:r>
            <a:r>
              <a:rPr lang="de-DE" sz="2400" b="1" dirty="0">
                <a:solidFill>
                  <a:schemeClr val="accent1"/>
                </a:solidFill>
              </a:rPr>
              <a:t> </a:t>
            </a:r>
          </a:p>
        </p:txBody>
      </p:sp>
      <p:pic>
        <p:nvPicPr>
          <p:cNvPr id="20" name="Grafik 19" descr="txp_fig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/>
          </a:blip>
          <a:stretch>
            <a:fillRect/>
          </a:stretch>
        </p:blipFill>
        <p:spPr>
          <a:xfrm>
            <a:off x="2483768" y="3717032"/>
            <a:ext cx="3592990" cy="936104"/>
          </a:xfrm>
          <a:prstGeom prst="rect">
            <a:avLst/>
          </a:prstGeom>
        </p:spPr>
      </p:pic>
      <p:grpSp>
        <p:nvGrpSpPr>
          <p:cNvPr id="3" name="Gruppieren 29"/>
          <p:cNvGrpSpPr/>
          <p:nvPr/>
        </p:nvGrpSpPr>
        <p:grpSpPr>
          <a:xfrm rot="18039761">
            <a:off x="7620747" y="1790111"/>
            <a:ext cx="1205500" cy="576064"/>
            <a:chOff x="3805307" y="1596387"/>
            <a:chExt cx="4204441" cy="1816102"/>
          </a:xfrm>
        </p:grpSpPr>
        <p:sp>
          <p:nvSpPr>
            <p:cNvPr id="25" name="Ellipse 24"/>
            <p:cNvSpPr/>
            <p:nvPr/>
          </p:nvSpPr>
          <p:spPr>
            <a:xfrm rot="20633433">
              <a:off x="3805307" y="1596387"/>
              <a:ext cx="4204441" cy="1816102"/>
            </a:xfrm>
            <a:prstGeom prst="ellipse">
              <a:avLst/>
            </a:prstGeom>
            <a:solidFill>
              <a:schemeClr val="tx2">
                <a:lumMod val="60000"/>
                <a:lumOff val="40000"/>
                <a:alpha val="3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6" name="Ellipse 25"/>
            <p:cNvSpPr/>
            <p:nvPr/>
          </p:nvSpPr>
          <p:spPr>
            <a:xfrm>
              <a:off x="4283968" y="2348880"/>
              <a:ext cx="936104" cy="936104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3200" dirty="0"/>
            </a:p>
          </p:txBody>
        </p:sp>
        <p:sp>
          <p:nvSpPr>
            <p:cNvPr id="28" name="Ellipse 27"/>
            <p:cNvSpPr/>
            <p:nvPr/>
          </p:nvSpPr>
          <p:spPr>
            <a:xfrm>
              <a:off x="7236296" y="1793520"/>
              <a:ext cx="432048" cy="432048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5" name="Gruppieren 53"/>
          <p:cNvGrpSpPr/>
          <p:nvPr/>
        </p:nvGrpSpPr>
        <p:grpSpPr>
          <a:xfrm>
            <a:off x="5796136" y="1916832"/>
            <a:ext cx="2389912" cy="873274"/>
            <a:chOff x="5796136" y="1916832"/>
            <a:chExt cx="2389912" cy="873274"/>
          </a:xfrm>
        </p:grpSpPr>
        <p:cxnSp>
          <p:nvCxnSpPr>
            <p:cNvPr id="18" name="Gerade Verbindung mit Pfeil 17"/>
            <p:cNvCxnSpPr/>
            <p:nvPr/>
          </p:nvCxnSpPr>
          <p:spPr>
            <a:xfrm>
              <a:off x="5796136" y="1916832"/>
              <a:ext cx="1152128" cy="864096"/>
            </a:xfrm>
            <a:prstGeom prst="straightConnector1">
              <a:avLst/>
            </a:prstGeom>
            <a:ln w="44450">
              <a:solidFill>
                <a:schemeClr val="tx1"/>
              </a:solidFill>
              <a:headEnd type="arrow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Gerade Verbindung mit Pfeil 34"/>
            <p:cNvCxnSpPr/>
            <p:nvPr/>
          </p:nvCxnSpPr>
          <p:spPr>
            <a:xfrm rot="10800000" flipV="1">
              <a:off x="6961912" y="1996379"/>
              <a:ext cx="1224136" cy="792088"/>
            </a:xfrm>
            <a:prstGeom prst="straightConnector1">
              <a:avLst/>
            </a:prstGeom>
            <a:ln w="44450">
              <a:solidFill>
                <a:schemeClr val="tx1"/>
              </a:solidFill>
              <a:headEnd type="arrow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2" name="Grafik 41" descr="txp_fig.png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8" cstate="print">
              <a:lum/>
            </a:blip>
            <a:stretch>
              <a:fillRect/>
            </a:stretch>
          </p:blipFill>
          <p:spPr>
            <a:xfrm>
              <a:off x="6012160" y="2420888"/>
              <a:ext cx="367410" cy="268753"/>
            </a:xfrm>
            <a:prstGeom prst="rect">
              <a:avLst/>
            </a:prstGeom>
          </p:spPr>
        </p:pic>
        <p:pic>
          <p:nvPicPr>
            <p:cNvPr id="44" name="Grafik 43" descr="txp_fig.png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9" cstate="print">
              <a:lum/>
            </a:blip>
            <a:stretch>
              <a:fillRect/>
            </a:stretch>
          </p:blipFill>
          <p:spPr>
            <a:xfrm>
              <a:off x="7236296" y="1988840"/>
              <a:ext cx="381017" cy="268752"/>
            </a:xfrm>
            <a:prstGeom prst="rect">
              <a:avLst/>
            </a:prstGeom>
          </p:spPr>
        </p:pic>
        <p:cxnSp>
          <p:nvCxnSpPr>
            <p:cNvPr id="46" name="Gerade Verbindung mit Pfeil 45"/>
            <p:cNvCxnSpPr/>
            <p:nvPr/>
          </p:nvCxnSpPr>
          <p:spPr>
            <a:xfrm rot="5400000" flipH="1" flipV="1">
              <a:off x="6660232" y="2492896"/>
              <a:ext cx="576064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Gerade Verbindung mit Pfeil 46"/>
            <p:cNvCxnSpPr/>
            <p:nvPr/>
          </p:nvCxnSpPr>
          <p:spPr>
            <a:xfrm flipV="1">
              <a:off x="6948264" y="2780928"/>
              <a:ext cx="568474" cy="917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 Box 23"/>
              <p:cNvSpPr txBox="1">
                <a:spLocks noChangeArrowheads="1"/>
              </p:cNvSpPr>
              <p:nvPr/>
            </p:nvSpPr>
            <p:spPr bwMode="auto">
              <a:xfrm>
                <a:off x="683568" y="5013176"/>
                <a:ext cx="4799968" cy="461665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de-DE" sz="2400" dirty="0"/>
                  <a:t>- </a:t>
                </a:r>
                <a:r>
                  <a:rPr lang="de-DE" sz="2400" dirty="0" err="1"/>
                  <a:t>scaling</a:t>
                </a:r>
                <a:r>
                  <a:rPr lang="de-DE" sz="2400" dirty="0"/>
                  <a:t> </a:t>
                </a:r>
                <a:r>
                  <a:rPr lang="de-DE" sz="2400" dirty="0" err="1"/>
                  <a:t>analysis</a:t>
                </a:r>
                <a:r>
                  <a:rPr lang="de-DE" sz="2400" dirty="0"/>
                  <a:t> </a:t>
                </a:r>
                <a:r>
                  <a:rPr lang="de-DE" sz="2400" dirty="0" err="1"/>
                  <a:t>shows</a:t>
                </a:r>
                <a:r>
                  <a:rPr lang="de-DE" sz="2400" dirty="0"/>
                  <a:t>: C</a:t>
                </a:r>
                <a:r>
                  <a:rPr lang="de-DE" sz="2400" baseline="-25000" dirty="0"/>
                  <a:t>6</a:t>
                </a:r>
                <a:r>
                  <a:rPr lang="de-DE" sz="2400" dirty="0"/>
                  <a:t>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</a:rPr>
                      <m:t>∝</m:t>
                    </m:r>
                  </m:oMath>
                </a14:m>
                <a:r>
                  <a:rPr lang="de-DE" sz="2400" dirty="0"/>
                  <a:t> n</a:t>
                </a:r>
                <a:r>
                  <a:rPr lang="de-DE" sz="2400" baseline="30000" dirty="0"/>
                  <a:t>11</a:t>
                </a:r>
                <a:r>
                  <a:rPr lang="de-DE" sz="2400" dirty="0"/>
                  <a:t> !!!!!</a:t>
                </a:r>
              </a:p>
            </p:txBody>
          </p:sp>
        </mc:Choice>
        <mc:Fallback xmlns="">
          <p:sp>
            <p:nvSpPr>
              <p:cNvPr id="50" name="Text 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83568" y="5013176"/>
                <a:ext cx="4799968" cy="461665"/>
              </a:xfrm>
              <a:prstGeom prst="rect">
                <a:avLst/>
              </a:prstGeom>
              <a:blipFill>
                <a:blip r:embed="rId10"/>
                <a:stretch>
                  <a:fillRect l="-1904" t="-10526" r="-761" b="-28947"/>
                </a:stretch>
              </a:blipFill>
              <a:ln w="9525" algn="ctr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1" name="Text Box 23"/>
          <p:cNvSpPr txBox="1">
            <a:spLocks noChangeArrowheads="1"/>
          </p:cNvSpPr>
          <p:nvPr/>
        </p:nvSpPr>
        <p:spPr bwMode="auto">
          <a:xfrm>
            <a:off x="683568" y="5517232"/>
            <a:ext cx="6357446" cy="120032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2400" dirty="0"/>
              <a:t>- </a:t>
            </a:r>
            <a:r>
              <a:rPr lang="de-DE" sz="2400" dirty="0" err="1"/>
              <a:t>for</a:t>
            </a:r>
            <a:r>
              <a:rPr lang="de-DE" sz="2400" dirty="0"/>
              <a:t> </a:t>
            </a:r>
            <a:r>
              <a:rPr lang="de-DE" sz="2400" dirty="0" err="1"/>
              <a:t>typical</a:t>
            </a:r>
            <a:r>
              <a:rPr lang="de-DE" sz="2400" dirty="0"/>
              <a:t> n-</a:t>
            </a:r>
            <a:r>
              <a:rPr lang="de-DE" sz="2400" dirty="0" err="1"/>
              <a:t>values</a:t>
            </a:r>
            <a:r>
              <a:rPr lang="de-DE" sz="2400" dirty="0"/>
              <a:t> (n=40…80) </a:t>
            </a:r>
            <a:r>
              <a:rPr lang="de-DE" sz="2400" dirty="0" err="1"/>
              <a:t>the</a:t>
            </a:r>
            <a:r>
              <a:rPr lang="de-DE" sz="2400" dirty="0"/>
              <a:t> </a:t>
            </a:r>
            <a:r>
              <a:rPr lang="de-DE" sz="2400" dirty="0" err="1"/>
              <a:t>interaction</a:t>
            </a:r>
            <a:r>
              <a:rPr lang="de-DE" sz="2400" dirty="0"/>
              <a:t> </a:t>
            </a:r>
            <a:r>
              <a:rPr lang="de-DE" sz="2400" dirty="0" err="1"/>
              <a:t>is</a:t>
            </a:r>
            <a:r>
              <a:rPr lang="de-DE" sz="2400" dirty="0"/>
              <a:t> </a:t>
            </a:r>
            <a:br>
              <a:rPr lang="de-DE" sz="2400" dirty="0"/>
            </a:br>
            <a:r>
              <a:rPr lang="de-DE" sz="2400" dirty="0">
                <a:solidFill>
                  <a:srgbClr val="FF4343"/>
                </a:solidFill>
              </a:rPr>
              <a:t>  </a:t>
            </a:r>
            <a:r>
              <a:rPr lang="de-DE" sz="2400" b="1" dirty="0">
                <a:solidFill>
                  <a:srgbClr val="FF4343"/>
                </a:solidFill>
              </a:rPr>
              <a:t>10 </a:t>
            </a:r>
            <a:r>
              <a:rPr lang="de-DE" sz="2400" b="1" dirty="0" err="1">
                <a:solidFill>
                  <a:srgbClr val="FF4343"/>
                </a:solidFill>
              </a:rPr>
              <a:t>orders</a:t>
            </a:r>
            <a:r>
              <a:rPr lang="de-DE" sz="2400" b="1" dirty="0">
                <a:solidFill>
                  <a:srgbClr val="FF4343"/>
                </a:solidFill>
              </a:rPr>
              <a:t> </a:t>
            </a:r>
            <a:r>
              <a:rPr lang="de-DE" sz="2400" b="1" dirty="0" err="1">
                <a:solidFill>
                  <a:srgbClr val="FF4343"/>
                </a:solidFill>
              </a:rPr>
              <a:t>of</a:t>
            </a:r>
            <a:r>
              <a:rPr lang="de-DE" sz="2400" b="1" dirty="0">
                <a:solidFill>
                  <a:srgbClr val="FF4343"/>
                </a:solidFill>
              </a:rPr>
              <a:t> </a:t>
            </a:r>
            <a:r>
              <a:rPr lang="de-DE" sz="2400" b="1" dirty="0" err="1">
                <a:solidFill>
                  <a:srgbClr val="FF4343"/>
                </a:solidFill>
              </a:rPr>
              <a:t>magnitudes</a:t>
            </a:r>
            <a:r>
              <a:rPr lang="de-DE" sz="2400" b="1" dirty="0">
                <a:solidFill>
                  <a:srgbClr val="FF4343"/>
                </a:solidFill>
              </a:rPr>
              <a:t> </a:t>
            </a:r>
            <a:r>
              <a:rPr lang="de-DE" sz="2400" b="1" dirty="0" err="1">
                <a:solidFill>
                  <a:srgbClr val="FF4343"/>
                </a:solidFill>
              </a:rPr>
              <a:t>stronger</a:t>
            </a:r>
            <a:r>
              <a:rPr lang="de-DE" sz="2400" b="1" dirty="0">
                <a:solidFill>
                  <a:srgbClr val="FF4343"/>
                </a:solidFill>
              </a:rPr>
              <a:t> </a:t>
            </a:r>
            <a:br>
              <a:rPr lang="de-DE" sz="2400" dirty="0"/>
            </a:br>
            <a:r>
              <a:rPr lang="de-DE" sz="2400" dirty="0"/>
              <a:t>  </a:t>
            </a:r>
            <a:r>
              <a:rPr lang="de-DE" sz="2400" dirty="0" err="1"/>
              <a:t>than</a:t>
            </a:r>
            <a:r>
              <a:rPr lang="de-DE" sz="2400" dirty="0"/>
              <a:t> </a:t>
            </a:r>
            <a:r>
              <a:rPr lang="de-DE" sz="2400" dirty="0" err="1"/>
              <a:t>between</a:t>
            </a:r>
            <a:r>
              <a:rPr lang="de-DE" sz="2400" dirty="0"/>
              <a:t> </a:t>
            </a:r>
            <a:r>
              <a:rPr lang="de-DE" sz="2400" dirty="0" err="1"/>
              <a:t>ground</a:t>
            </a:r>
            <a:r>
              <a:rPr lang="de-DE" sz="2400" dirty="0"/>
              <a:t> </a:t>
            </a:r>
            <a:r>
              <a:rPr lang="de-DE" sz="2400" dirty="0" err="1"/>
              <a:t>state</a:t>
            </a:r>
            <a:r>
              <a:rPr lang="de-DE" sz="2400" dirty="0"/>
              <a:t> </a:t>
            </a:r>
            <a:r>
              <a:rPr lang="de-DE" sz="2400" dirty="0" err="1"/>
              <a:t>atoms</a:t>
            </a:r>
            <a:endParaRPr lang="de-DE" sz="2400" dirty="0"/>
          </a:p>
        </p:txBody>
      </p:sp>
    </p:spTree>
    <p:extLst>
      <p:ext uri="{BB962C8B-B14F-4D97-AF65-F5344CB8AC3E}">
        <p14:creationId xmlns:p14="http://schemas.microsoft.com/office/powerpoint/2010/main" val="3997804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16" grpId="0"/>
      <p:bldP spid="50" grpId="0"/>
      <p:bldP spid="5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ieren 95"/>
          <p:cNvGrpSpPr/>
          <p:nvPr/>
        </p:nvGrpSpPr>
        <p:grpSpPr>
          <a:xfrm>
            <a:off x="179512" y="1080120"/>
            <a:ext cx="3168352" cy="5733256"/>
            <a:chOff x="179512" y="1080120"/>
            <a:chExt cx="3168352" cy="5733256"/>
          </a:xfrm>
        </p:grpSpPr>
        <p:sp>
          <p:nvSpPr>
            <p:cNvPr id="54" name="Rechteck 53"/>
            <p:cNvSpPr/>
            <p:nvPr/>
          </p:nvSpPr>
          <p:spPr>
            <a:xfrm>
              <a:off x="179512" y="1080120"/>
              <a:ext cx="3168352" cy="5733256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6" name="Line 7"/>
            <p:cNvSpPr>
              <a:spLocks noChangeShapeType="1"/>
            </p:cNvSpPr>
            <p:nvPr/>
          </p:nvSpPr>
          <p:spPr bwMode="auto">
            <a:xfrm>
              <a:off x="1942117" y="2375301"/>
              <a:ext cx="865188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57" name="Line 8"/>
            <p:cNvSpPr>
              <a:spLocks noChangeShapeType="1"/>
            </p:cNvSpPr>
            <p:nvPr/>
          </p:nvSpPr>
          <p:spPr bwMode="auto">
            <a:xfrm>
              <a:off x="1942117" y="3311926"/>
              <a:ext cx="865188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58" name="Text Box 9"/>
            <p:cNvSpPr txBox="1">
              <a:spLocks noChangeArrowheads="1"/>
            </p:cNvSpPr>
            <p:nvPr/>
          </p:nvSpPr>
          <p:spPr bwMode="auto">
            <a:xfrm>
              <a:off x="1275367" y="2180039"/>
              <a:ext cx="571500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buFontTx/>
                <a:buNone/>
              </a:pPr>
              <a:r>
                <a:rPr lang="de-DE" sz="1800" b="0" dirty="0"/>
                <a:t>n+1</a:t>
              </a:r>
            </a:p>
          </p:txBody>
        </p:sp>
        <p:sp>
          <p:nvSpPr>
            <p:cNvPr id="59" name="Text Box 10"/>
            <p:cNvSpPr txBox="1">
              <a:spLocks noChangeArrowheads="1"/>
            </p:cNvSpPr>
            <p:nvPr/>
          </p:nvSpPr>
          <p:spPr bwMode="auto">
            <a:xfrm>
              <a:off x="1559530" y="3096026"/>
              <a:ext cx="31115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buFontTx/>
                <a:buNone/>
              </a:pPr>
              <a:r>
                <a:rPr lang="de-DE" sz="1800" b="0"/>
                <a:t>n</a:t>
              </a:r>
            </a:p>
          </p:txBody>
        </p:sp>
        <p:sp>
          <p:nvSpPr>
            <p:cNvPr id="60" name="Line 11"/>
            <p:cNvSpPr>
              <a:spLocks noChangeShapeType="1"/>
            </p:cNvSpPr>
            <p:nvPr/>
          </p:nvSpPr>
          <p:spPr bwMode="auto">
            <a:xfrm>
              <a:off x="1945292" y="2515001"/>
              <a:ext cx="8636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/>
            <a:p>
              <a:endParaRPr lang="de-DE"/>
            </a:p>
          </p:txBody>
        </p:sp>
        <p:sp>
          <p:nvSpPr>
            <p:cNvPr id="61" name="Line 12"/>
            <p:cNvSpPr>
              <a:spLocks noChangeShapeType="1"/>
            </p:cNvSpPr>
            <p:nvPr/>
          </p:nvSpPr>
          <p:spPr bwMode="auto">
            <a:xfrm>
              <a:off x="1945292" y="2803926"/>
              <a:ext cx="8636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/>
            <a:p>
              <a:endParaRPr lang="de-DE"/>
            </a:p>
          </p:txBody>
        </p:sp>
        <p:sp>
          <p:nvSpPr>
            <p:cNvPr id="62" name="Line 13"/>
            <p:cNvSpPr>
              <a:spLocks noChangeShapeType="1"/>
            </p:cNvSpPr>
            <p:nvPr/>
          </p:nvSpPr>
          <p:spPr bwMode="auto">
            <a:xfrm>
              <a:off x="1945292" y="3451626"/>
              <a:ext cx="8636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/>
            <a:p>
              <a:endParaRPr lang="de-DE"/>
            </a:p>
          </p:txBody>
        </p:sp>
        <p:sp>
          <p:nvSpPr>
            <p:cNvPr id="63" name="Line 14"/>
            <p:cNvSpPr>
              <a:spLocks noChangeShapeType="1"/>
            </p:cNvSpPr>
            <p:nvPr/>
          </p:nvSpPr>
          <p:spPr bwMode="auto">
            <a:xfrm>
              <a:off x="1945292" y="3740551"/>
              <a:ext cx="8636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/>
            <a:p>
              <a:endParaRPr lang="de-DE"/>
            </a:p>
          </p:txBody>
        </p:sp>
        <p:sp>
          <p:nvSpPr>
            <p:cNvPr id="75" name="Line 7"/>
            <p:cNvSpPr>
              <a:spLocks noChangeShapeType="1"/>
            </p:cNvSpPr>
            <p:nvPr/>
          </p:nvSpPr>
          <p:spPr bwMode="auto">
            <a:xfrm>
              <a:off x="1926382" y="4293397"/>
              <a:ext cx="865188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76" name="Text Box 9"/>
            <p:cNvSpPr txBox="1">
              <a:spLocks noChangeArrowheads="1"/>
            </p:cNvSpPr>
            <p:nvPr/>
          </p:nvSpPr>
          <p:spPr bwMode="auto">
            <a:xfrm>
              <a:off x="1259632" y="4098135"/>
              <a:ext cx="494046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buFontTx/>
                <a:buNone/>
              </a:pPr>
              <a:r>
                <a:rPr lang="de-DE" dirty="0"/>
                <a:t>n</a:t>
              </a:r>
              <a:r>
                <a:rPr lang="de-DE" sz="1800" b="0" dirty="0"/>
                <a:t>-1</a:t>
              </a:r>
            </a:p>
          </p:txBody>
        </p:sp>
        <p:sp>
          <p:nvSpPr>
            <p:cNvPr id="79" name="Line 11"/>
            <p:cNvSpPr>
              <a:spLocks noChangeShapeType="1"/>
            </p:cNvSpPr>
            <p:nvPr/>
          </p:nvSpPr>
          <p:spPr bwMode="auto">
            <a:xfrm>
              <a:off x="1929557" y="4433097"/>
              <a:ext cx="8636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/>
            <a:p>
              <a:endParaRPr lang="de-DE"/>
            </a:p>
          </p:txBody>
        </p:sp>
        <p:sp>
          <p:nvSpPr>
            <p:cNvPr id="80" name="Line 12"/>
            <p:cNvSpPr>
              <a:spLocks noChangeShapeType="1"/>
            </p:cNvSpPr>
            <p:nvPr/>
          </p:nvSpPr>
          <p:spPr bwMode="auto">
            <a:xfrm>
              <a:off x="1929557" y="4722022"/>
              <a:ext cx="8636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/>
            <a:p>
              <a:endParaRPr lang="de-DE"/>
            </a:p>
          </p:txBody>
        </p:sp>
        <p:sp>
          <p:nvSpPr>
            <p:cNvPr id="82" name="Textfeld 81"/>
            <p:cNvSpPr txBox="1"/>
            <p:nvPr/>
          </p:nvSpPr>
          <p:spPr>
            <a:xfrm>
              <a:off x="323528" y="1080120"/>
              <a:ext cx="299800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400" b="1" dirty="0" err="1"/>
                <a:t>Energy</a:t>
              </a:r>
              <a:r>
                <a:rPr lang="de-DE" sz="2400" b="1" dirty="0"/>
                <a:t> </a:t>
              </a:r>
              <a:r>
                <a:rPr lang="de-DE" sz="2400" b="1" dirty="0" err="1"/>
                <a:t>level</a:t>
              </a:r>
              <a:r>
                <a:rPr lang="de-DE" sz="2400" b="1" dirty="0"/>
                <a:t> </a:t>
              </a:r>
              <a:r>
                <a:rPr lang="de-DE" sz="2400" b="1" dirty="0" err="1"/>
                <a:t>spectrum</a:t>
              </a:r>
              <a:endParaRPr lang="de-DE" sz="2400" b="1" dirty="0"/>
            </a:p>
          </p:txBody>
        </p:sp>
        <p:sp>
          <p:nvSpPr>
            <p:cNvPr id="89" name="Line 12"/>
            <p:cNvSpPr>
              <a:spLocks noChangeShapeType="1"/>
            </p:cNvSpPr>
            <p:nvPr/>
          </p:nvSpPr>
          <p:spPr bwMode="auto">
            <a:xfrm>
              <a:off x="1907704" y="6525344"/>
              <a:ext cx="8636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/>
            <a:p>
              <a:endParaRPr lang="de-DE"/>
            </a:p>
          </p:txBody>
        </p:sp>
        <p:sp>
          <p:nvSpPr>
            <p:cNvPr id="90" name="Text Box 9"/>
            <p:cNvSpPr txBox="1">
              <a:spLocks noChangeArrowheads="1"/>
            </p:cNvSpPr>
            <p:nvPr/>
          </p:nvSpPr>
          <p:spPr bwMode="auto">
            <a:xfrm>
              <a:off x="323528" y="6309320"/>
              <a:ext cx="1428853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buFontTx/>
                <a:buNone/>
              </a:pPr>
              <a:r>
                <a:rPr lang="de-DE" sz="1800" b="1" dirty="0" err="1"/>
                <a:t>Ground</a:t>
              </a:r>
              <a:r>
                <a:rPr lang="de-DE" sz="1800" b="1" dirty="0"/>
                <a:t> </a:t>
              </a:r>
              <a:r>
                <a:rPr lang="de-DE" sz="1800" b="1" dirty="0" err="1"/>
                <a:t>state</a:t>
              </a:r>
              <a:endParaRPr lang="de-DE" sz="1800" b="1" dirty="0"/>
            </a:p>
          </p:txBody>
        </p:sp>
        <p:sp>
          <p:nvSpPr>
            <p:cNvPr id="91" name="Geschweifte Klammer links 90"/>
            <p:cNvSpPr/>
            <p:nvPr/>
          </p:nvSpPr>
          <p:spPr>
            <a:xfrm>
              <a:off x="971600" y="2276872"/>
              <a:ext cx="144016" cy="2592288"/>
            </a:xfrm>
            <a:prstGeom prst="leftBrac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2" name="Text Box 9"/>
            <p:cNvSpPr txBox="1">
              <a:spLocks noChangeArrowheads="1"/>
            </p:cNvSpPr>
            <p:nvPr/>
          </p:nvSpPr>
          <p:spPr bwMode="auto">
            <a:xfrm rot="16200000">
              <a:off x="-377335" y="3327552"/>
              <a:ext cx="205909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buFontTx/>
                <a:buNone/>
              </a:pPr>
              <a:r>
                <a:rPr lang="de-DE" sz="2400" b="1" dirty="0" err="1"/>
                <a:t>Rydberg</a:t>
              </a:r>
              <a:r>
                <a:rPr lang="de-DE" sz="2400" b="1" dirty="0"/>
                <a:t> </a:t>
              </a:r>
              <a:r>
                <a:rPr lang="de-DE" sz="2400" b="1" dirty="0" err="1"/>
                <a:t>states</a:t>
              </a:r>
              <a:endParaRPr lang="de-DE" sz="2400" b="1" dirty="0"/>
            </a:p>
          </p:txBody>
        </p:sp>
      </p:grpSp>
      <p:sp>
        <p:nvSpPr>
          <p:cNvPr id="49" name="Rechteck 48"/>
          <p:cNvSpPr/>
          <p:nvPr/>
        </p:nvSpPr>
        <p:spPr>
          <a:xfrm>
            <a:off x="0" y="24"/>
            <a:ext cx="9144000" cy="92867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357158" y="0"/>
            <a:ext cx="8429684" cy="857256"/>
          </a:xfrm>
        </p:spPr>
        <p:txBody>
          <a:bodyPr>
            <a:noAutofit/>
          </a:bodyPr>
          <a:lstStyle/>
          <a:p>
            <a:r>
              <a:rPr lang="de-DE" dirty="0" err="1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Rydberg</a:t>
            </a:r>
            <a:r>
              <a:rPr lang="de-DE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dirty="0" err="1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atoms</a:t>
            </a:r>
            <a:r>
              <a:rPr lang="de-DE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dirty="0" err="1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</a:t>
            </a:r>
            <a:r>
              <a:rPr lang="de-DE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(pseudo)</a:t>
            </a:r>
            <a:r>
              <a:rPr lang="de-DE" dirty="0" err="1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spins</a:t>
            </a:r>
            <a:endParaRPr lang="de-DE" dirty="0">
              <a:solidFill>
                <a:schemeClr val="accent5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4" name="Textfeld 83"/>
          <p:cNvSpPr txBox="1"/>
          <p:nvPr/>
        </p:nvSpPr>
        <p:spPr>
          <a:xfrm>
            <a:off x="1346806" y="3456384"/>
            <a:ext cx="5196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b="1" dirty="0" err="1">
                <a:solidFill>
                  <a:srgbClr val="FF0000"/>
                </a:solidFill>
              </a:rPr>
              <a:t>ns</a:t>
            </a:r>
            <a:endParaRPr lang="de-DE" sz="2800" b="1" dirty="0">
              <a:solidFill>
                <a:srgbClr val="FF0000"/>
              </a:solidFill>
            </a:endParaRPr>
          </a:p>
        </p:txBody>
      </p:sp>
      <p:cxnSp>
        <p:nvCxnSpPr>
          <p:cNvPr id="94" name="Gerade Verbindung mit Pfeil 93"/>
          <p:cNvCxnSpPr/>
          <p:nvPr/>
        </p:nvCxnSpPr>
        <p:spPr>
          <a:xfrm rot="16200000" flipV="1">
            <a:off x="1004453" y="5191633"/>
            <a:ext cx="2663824" cy="5189"/>
          </a:xfrm>
          <a:prstGeom prst="straightConnector1">
            <a:avLst/>
          </a:prstGeom>
          <a:ln w="34925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Textfeld 96"/>
          <p:cNvSpPr txBox="1"/>
          <p:nvPr/>
        </p:nvSpPr>
        <p:spPr>
          <a:xfrm>
            <a:off x="395536" y="5301208"/>
            <a:ext cx="16337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err="1">
                <a:solidFill>
                  <a:srgbClr val="7030A0"/>
                </a:solidFill>
              </a:rPr>
              <a:t>Excitation</a:t>
            </a:r>
            <a:r>
              <a:rPr lang="de-DE" b="1" dirty="0">
                <a:solidFill>
                  <a:srgbClr val="7030A0"/>
                </a:solidFill>
              </a:rPr>
              <a:t> </a:t>
            </a:r>
            <a:r>
              <a:rPr lang="de-DE" b="1" dirty="0" err="1">
                <a:solidFill>
                  <a:srgbClr val="7030A0"/>
                </a:solidFill>
              </a:rPr>
              <a:t>laser</a:t>
            </a:r>
            <a:endParaRPr lang="de-DE" b="1" dirty="0">
              <a:solidFill>
                <a:srgbClr val="7030A0"/>
              </a:solidFill>
            </a:endParaRPr>
          </a:p>
        </p:txBody>
      </p:sp>
      <p:sp>
        <p:nvSpPr>
          <p:cNvPr id="107" name="Textfeld 106"/>
          <p:cNvSpPr txBox="1"/>
          <p:nvPr/>
        </p:nvSpPr>
        <p:spPr>
          <a:xfrm>
            <a:off x="3707904" y="4221088"/>
            <a:ext cx="17590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 err="1"/>
              <a:t>Hamiltonian</a:t>
            </a:r>
            <a:endParaRPr lang="de-DE" sz="2400" b="1" dirty="0"/>
          </a:p>
        </p:txBody>
      </p:sp>
      <p:pic>
        <p:nvPicPr>
          <p:cNvPr id="109" name="Grafik 108" descr="txp_fig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>
            <a:lum/>
          </a:blip>
          <a:stretch>
            <a:fillRect/>
          </a:stretch>
        </p:blipFill>
        <p:spPr>
          <a:xfrm>
            <a:off x="4556563" y="4797152"/>
            <a:ext cx="3255797" cy="360040"/>
          </a:xfrm>
          <a:prstGeom prst="rect">
            <a:avLst/>
          </a:prstGeom>
        </p:spPr>
      </p:pic>
      <p:pic>
        <p:nvPicPr>
          <p:cNvPr id="143" name="Grafik 142" descr="txp_fig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>
            <a:lum/>
          </a:blip>
          <a:stretch>
            <a:fillRect/>
          </a:stretch>
        </p:blipFill>
        <p:spPr>
          <a:xfrm>
            <a:off x="5652120" y="5960160"/>
            <a:ext cx="3312368" cy="702720"/>
          </a:xfrm>
          <a:prstGeom prst="rect">
            <a:avLst/>
          </a:prstGeom>
        </p:spPr>
      </p:pic>
      <p:pic>
        <p:nvPicPr>
          <p:cNvPr id="145" name="Grafik 144" descr="txp_fig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 cstate="print">
            <a:lum/>
          </a:blip>
          <a:stretch>
            <a:fillRect/>
          </a:stretch>
        </p:blipFill>
        <p:spPr>
          <a:xfrm>
            <a:off x="3563888" y="5991652"/>
            <a:ext cx="1690273" cy="671227"/>
          </a:xfrm>
          <a:prstGeom prst="rect">
            <a:avLst/>
          </a:prstGeom>
        </p:spPr>
      </p:pic>
      <p:pic>
        <p:nvPicPr>
          <p:cNvPr id="146" name="Grafik 145" descr="txp_fig.pn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 cstate="print">
            <a:lum/>
          </a:blip>
          <a:stretch>
            <a:fillRect/>
          </a:stretch>
        </p:blipFill>
        <p:spPr>
          <a:xfrm>
            <a:off x="6876256" y="980728"/>
            <a:ext cx="1876464" cy="936104"/>
          </a:xfrm>
          <a:prstGeom prst="rect">
            <a:avLst/>
          </a:prstGeom>
        </p:spPr>
      </p:pic>
      <p:pic>
        <p:nvPicPr>
          <p:cNvPr id="148" name="Grafik 147" descr="txp_fig.pn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 cstate="print">
            <a:lum/>
          </a:blip>
          <a:stretch>
            <a:fillRect/>
          </a:stretch>
        </p:blipFill>
        <p:spPr>
          <a:xfrm>
            <a:off x="6877824" y="3573016"/>
            <a:ext cx="1876464" cy="936104"/>
          </a:xfrm>
          <a:prstGeom prst="rect">
            <a:avLst/>
          </a:prstGeom>
        </p:spPr>
      </p:pic>
      <p:grpSp>
        <p:nvGrpSpPr>
          <p:cNvPr id="3" name="Gruppieren 151"/>
          <p:cNvGrpSpPr/>
          <p:nvPr/>
        </p:nvGrpSpPr>
        <p:grpSpPr>
          <a:xfrm>
            <a:off x="4196988" y="2208396"/>
            <a:ext cx="2406059" cy="3338453"/>
            <a:chOff x="4196988" y="2208396"/>
            <a:chExt cx="2406059" cy="3338453"/>
          </a:xfrm>
        </p:grpSpPr>
        <p:grpSp>
          <p:nvGrpSpPr>
            <p:cNvPr id="5" name="Gruppieren 136"/>
            <p:cNvGrpSpPr/>
            <p:nvPr/>
          </p:nvGrpSpPr>
          <p:grpSpPr>
            <a:xfrm>
              <a:off x="5580112" y="2208396"/>
              <a:ext cx="1022935" cy="2948796"/>
              <a:chOff x="5580112" y="2208396"/>
              <a:chExt cx="1022935" cy="2948796"/>
            </a:xfrm>
          </p:grpSpPr>
          <p:pic>
            <p:nvPicPr>
              <p:cNvPr id="132" name="Grafik 131" descr="txp_fig.png"/>
              <p:cNvPicPr>
                <a:picLocks noChangeAspect="1"/>
              </p:cNvPicPr>
              <p:nvPr>
                <p:custDataLst>
                  <p:tags r:id="rId7"/>
                </p:custDataLst>
              </p:nvPr>
            </p:nvPicPr>
            <p:blipFill>
              <a:blip r:embed="rId14" cstate="print">
                <a:lum/>
              </a:blip>
              <a:stretch>
                <a:fillRect/>
              </a:stretch>
            </p:blipFill>
            <p:spPr>
              <a:xfrm>
                <a:off x="6300192" y="2208396"/>
                <a:ext cx="302855" cy="284500"/>
              </a:xfrm>
              <a:prstGeom prst="rect">
                <a:avLst/>
              </a:prstGeom>
            </p:spPr>
          </p:pic>
          <p:sp>
            <p:nvSpPr>
              <p:cNvPr id="133" name="Rechteck 132"/>
              <p:cNvSpPr/>
              <p:nvPr/>
            </p:nvSpPr>
            <p:spPr>
              <a:xfrm>
                <a:off x="5580112" y="4725144"/>
                <a:ext cx="432048" cy="432048"/>
              </a:xfrm>
              <a:prstGeom prst="rect">
                <a:avLst/>
              </a:prstGeom>
              <a:solidFill>
                <a:schemeClr val="accent1">
                  <a:alpha val="34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sp>
          <p:nvSpPr>
            <p:cNvPr id="149" name="Textfeld 148"/>
            <p:cNvSpPr txBox="1"/>
            <p:nvPr/>
          </p:nvSpPr>
          <p:spPr>
            <a:xfrm>
              <a:off x="4196988" y="5085184"/>
              <a:ext cx="210320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400" b="1" dirty="0">
                  <a:solidFill>
                    <a:schemeClr val="tx2"/>
                  </a:solidFill>
                </a:rPr>
                <a:t>Rabi </a:t>
              </a:r>
              <a:r>
                <a:rPr lang="de-DE" sz="2400" b="1" dirty="0" err="1">
                  <a:solidFill>
                    <a:schemeClr val="tx2"/>
                  </a:solidFill>
                </a:rPr>
                <a:t>frequency</a:t>
              </a:r>
              <a:endParaRPr lang="de-DE" sz="2400" b="1" dirty="0">
                <a:solidFill>
                  <a:schemeClr val="tx2"/>
                </a:solidFill>
              </a:endParaRPr>
            </a:p>
          </p:txBody>
        </p:sp>
      </p:grpSp>
      <p:grpSp>
        <p:nvGrpSpPr>
          <p:cNvPr id="6" name="Gruppieren 152"/>
          <p:cNvGrpSpPr/>
          <p:nvPr/>
        </p:nvGrpSpPr>
        <p:grpSpPr>
          <a:xfrm>
            <a:off x="4084486" y="1364776"/>
            <a:ext cx="4219727" cy="4224464"/>
            <a:chOff x="4084486" y="1364776"/>
            <a:chExt cx="4219727" cy="4224464"/>
          </a:xfrm>
        </p:grpSpPr>
        <p:grpSp>
          <p:nvGrpSpPr>
            <p:cNvPr id="7" name="Gruppieren 135"/>
            <p:cNvGrpSpPr/>
            <p:nvPr/>
          </p:nvGrpSpPr>
          <p:grpSpPr>
            <a:xfrm>
              <a:off x="4084486" y="1364776"/>
              <a:ext cx="3439842" cy="3792416"/>
              <a:chOff x="4084486" y="1364776"/>
              <a:chExt cx="3439842" cy="3792416"/>
            </a:xfrm>
          </p:grpSpPr>
          <p:cxnSp>
            <p:nvCxnSpPr>
              <p:cNvPr id="114" name="Gerade Verbindung 113"/>
              <p:cNvCxnSpPr/>
              <p:nvPr/>
            </p:nvCxnSpPr>
            <p:spPr>
              <a:xfrm rot="10800000">
                <a:off x="4531058" y="1364776"/>
                <a:ext cx="1531409" cy="2342"/>
              </a:xfrm>
              <a:prstGeom prst="line">
                <a:avLst/>
              </a:prstGeom>
              <a:ln w="34925"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" name="Gerade Verbindung 112"/>
              <p:cNvCxnSpPr/>
              <p:nvPr/>
            </p:nvCxnSpPr>
            <p:spPr>
              <a:xfrm rot="10800000" flipV="1">
                <a:off x="5076056" y="1484779"/>
                <a:ext cx="1080120" cy="432049"/>
              </a:xfrm>
              <a:prstGeom prst="line">
                <a:avLst/>
              </a:prstGeom>
              <a:ln w="34925"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8" name="Gerade Verbindung 127"/>
              <p:cNvCxnSpPr/>
              <p:nvPr/>
            </p:nvCxnSpPr>
            <p:spPr>
              <a:xfrm rot="10800000">
                <a:off x="4499993" y="1916832"/>
                <a:ext cx="582175" cy="2340"/>
              </a:xfrm>
              <a:prstGeom prst="line">
                <a:avLst/>
              </a:prstGeom>
              <a:ln w="34925"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0" name="Grafik 129" descr="txp_fig.png"/>
              <p:cNvPicPr>
                <a:picLocks noChangeAspect="1"/>
              </p:cNvPicPr>
              <p:nvPr>
                <p:custDataLst>
                  <p:tags r:id="rId6"/>
                </p:custDataLst>
              </p:nvPr>
            </p:nvPicPr>
            <p:blipFill>
              <a:blip r:embed="rId15" cstate="print">
                <a:lum/>
              </a:blip>
              <a:stretch>
                <a:fillRect/>
              </a:stretch>
            </p:blipFill>
            <p:spPr>
              <a:xfrm>
                <a:off x="4084486" y="1522920"/>
                <a:ext cx="362509" cy="266146"/>
              </a:xfrm>
              <a:prstGeom prst="rect">
                <a:avLst/>
              </a:prstGeom>
            </p:spPr>
          </p:pic>
          <p:sp>
            <p:nvSpPr>
              <p:cNvPr id="134" name="Rechteck 133"/>
              <p:cNvSpPr/>
              <p:nvPr/>
            </p:nvSpPr>
            <p:spPr>
              <a:xfrm>
                <a:off x="7092280" y="4725144"/>
                <a:ext cx="432048" cy="432048"/>
              </a:xfrm>
              <a:prstGeom prst="rect">
                <a:avLst/>
              </a:prstGeom>
              <a:solidFill>
                <a:srgbClr val="FF0000">
                  <a:alpha val="34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sp>
          <p:nvSpPr>
            <p:cNvPr id="150" name="Textfeld 149"/>
            <p:cNvSpPr txBox="1"/>
            <p:nvPr/>
          </p:nvSpPr>
          <p:spPr>
            <a:xfrm>
              <a:off x="6948264" y="5127575"/>
              <a:ext cx="135594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400" b="1" dirty="0" err="1">
                  <a:solidFill>
                    <a:schemeClr val="accent2"/>
                  </a:solidFill>
                </a:rPr>
                <a:t>Detuning</a:t>
              </a:r>
              <a:endParaRPr lang="de-DE" sz="2400" b="1" dirty="0">
                <a:solidFill>
                  <a:schemeClr val="accent2"/>
                </a:solidFill>
              </a:endParaRPr>
            </a:p>
          </p:txBody>
        </p:sp>
      </p:grpSp>
      <p:sp>
        <p:nvSpPr>
          <p:cNvPr id="151" name="Rechteck 150"/>
          <p:cNvSpPr/>
          <p:nvPr/>
        </p:nvSpPr>
        <p:spPr>
          <a:xfrm>
            <a:off x="3452884" y="5805264"/>
            <a:ext cx="5595582" cy="950378"/>
          </a:xfrm>
          <a:prstGeom prst="rect">
            <a:avLst/>
          </a:prstGeom>
          <a:noFill/>
          <a:ln w="508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0" name="Line 14"/>
          <p:cNvSpPr>
            <a:spLocks noChangeShapeType="1"/>
          </p:cNvSpPr>
          <p:nvPr/>
        </p:nvSpPr>
        <p:spPr bwMode="auto">
          <a:xfrm flipV="1">
            <a:off x="1835696" y="3753134"/>
            <a:ext cx="1008112" cy="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</p:spPr>
        <p:txBody>
          <a:bodyPr wrap="square">
            <a:spAutoFit/>
          </a:bodyPr>
          <a:lstStyle/>
          <a:p>
            <a:endParaRPr lang="de-DE"/>
          </a:p>
        </p:txBody>
      </p:sp>
      <p:sp>
        <p:nvSpPr>
          <p:cNvPr id="52" name="Line 12"/>
          <p:cNvSpPr>
            <a:spLocks noChangeShapeType="1"/>
          </p:cNvSpPr>
          <p:nvPr/>
        </p:nvSpPr>
        <p:spPr bwMode="auto">
          <a:xfrm>
            <a:off x="1835696" y="5733256"/>
            <a:ext cx="863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>
            <a:spAutoFit/>
          </a:bodyPr>
          <a:lstStyle/>
          <a:p>
            <a:endParaRPr lang="de-DE"/>
          </a:p>
        </p:txBody>
      </p:sp>
      <p:cxnSp>
        <p:nvCxnSpPr>
          <p:cNvPr id="55" name="Gerade Verbindung mit Pfeil 54"/>
          <p:cNvCxnSpPr/>
          <p:nvPr/>
        </p:nvCxnSpPr>
        <p:spPr>
          <a:xfrm flipV="1">
            <a:off x="2339752" y="5733256"/>
            <a:ext cx="0" cy="79208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" name="Line 14"/>
          <p:cNvSpPr>
            <a:spLocks noChangeShapeType="1"/>
          </p:cNvSpPr>
          <p:nvPr/>
        </p:nvSpPr>
        <p:spPr bwMode="auto">
          <a:xfrm flipV="1">
            <a:off x="1763688" y="6527173"/>
            <a:ext cx="1008112" cy="0"/>
          </a:xfrm>
          <a:prstGeom prst="line">
            <a:avLst/>
          </a:prstGeom>
          <a:noFill/>
          <a:ln w="50800">
            <a:solidFill>
              <a:srgbClr val="002060"/>
            </a:solidFill>
            <a:round/>
            <a:headEnd/>
            <a:tailEnd/>
          </a:ln>
        </p:spPr>
        <p:txBody>
          <a:bodyPr wrap="square">
            <a:spAutoFit/>
          </a:bodyPr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16033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41736 -0.3462 " pathEditMode="relative" ptsTypes="AA">
                                      <p:cBhvr>
                                        <p:cTn id="17" dur="2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41736 -0.3462 " pathEditMode="relative" ptsTypes="AA">
                                      <p:cBhvr>
                                        <p:cTn id="19" dur="2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41736 -0.3462 " pathEditMode="relative" ptsTypes="AA">
                                      <p:cBhvr>
                                        <p:cTn id="21" dur="2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2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41736 -0.3462 " pathEditMode="relative" ptsTypes="AA">
                                      <p:cBhvr>
                                        <p:cTn id="23" dur="2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4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5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0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/>
      <p:bldP spid="97" grpId="0"/>
      <p:bldP spid="97" grpId="1"/>
      <p:bldP spid="107" grpId="0"/>
      <p:bldP spid="151" grpId="0" animBg="1"/>
      <p:bldP spid="100" grpId="0" animBg="1"/>
      <p:bldP spid="10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/>
          <p:cNvSpPr/>
          <p:nvPr/>
        </p:nvSpPr>
        <p:spPr>
          <a:xfrm>
            <a:off x="3098186" y="1865140"/>
            <a:ext cx="3922085" cy="97440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/>
          <p:cNvSpPr/>
          <p:nvPr/>
        </p:nvSpPr>
        <p:spPr>
          <a:xfrm>
            <a:off x="1403648" y="2132856"/>
            <a:ext cx="1296144" cy="50405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" name="Rechteck 48"/>
          <p:cNvSpPr/>
          <p:nvPr/>
        </p:nvSpPr>
        <p:spPr>
          <a:xfrm>
            <a:off x="0" y="24"/>
            <a:ext cx="9144000" cy="92867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357158" y="0"/>
            <a:ext cx="8429684" cy="857256"/>
          </a:xfrm>
        </p:spPr>
        <p:txBody>
          <a:bodyPr>
            <a:noAutofit/>
          </a:bodyPr>
          <a:lstStyle/>
          <a:p>
            <a:r>
              <a:rPr lang="de-DE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Quantum many-body dynamics</a:t>
            </a:r>
          </a:p>
        </p:txBody>
      </p:sp>
      <p:pic>
        <p:nvPicPr>
          <p:cNvPr id="19" name="Picture 18" descr="txp_fig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27584" y="1916832"/>
            <a:ext cx="7259351" cy="922643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feld 11"/>
              <p:cNvSpPr txBox="1"/>
              <p:nvPr/>
            </p:nvSpPr>
            <p:spPr>
              <a:xfrm>
                <a:off x="323528" y="1052736"/>
                <a:ext cx="7879914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2400" dirty="0"/>
                  <a:t>- Spin ½ approximation: </a:t>
                </a:r>
                <a:r>
                  <a:rPr lang="de-DE" sz="2400" dirty="0">
                    <a:solidFill>
                      <a:srgbClr val="0000FF"/>
                    </a:solidFill>
                  </a:rPr>
                  <a:t>|</a:t>
                </a:r>
                <a14:m>
                  <m:oMath xmlns:m="http://schemas.openxmlformats.org/officeDocument/2006/math">
                    <m:d>
                      <m:dPr>
                        <m:begChr m:val=""/>
                        <m:endChr m:val="⟩"/>
                        <m:ctrlPr>
                          <a:rPr lang="en-GB" sz="24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4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↓</m:t>
                        </m:r>
                      </m:e>
                    </m:d>
                  </m:oMath>
                </a14:m>
                <a:r>
                  <a:rPr lang="de-DE" sz="2400" dirty="0">
                    <a:solidFill>
                      <a:srgbClr val="0000FF"/>
                    </a:solidFill>
                  </a:rPr>
                  <a:t>=ground state</a:t>
                </a:r>
                <a:r>
                  <a:rPr lang="de-DE" sz="2400" dirty="0">
                    <a:solidFill>
                      <a:schemeClr val="bg1">
                        <a:lumMod val="50000"/>
                      </a:schemeClr>
                    </a:solidFill>
                  </a:rPr>
                  <a:t>, </a:t>
                </a:r>
                <a:r>
                  <a:rPr lang="de-DE" sz="2400" dirty="0">
                    <a:solidFill>
                      <a:srgbClr val="FF0000"/>
                    </a:solidFill>
                  </a:rPr>
                  <a:t>|</a:t>
                </a:r>
                <a14:m>
                  <m:oMath xmlns:m="http://schemas.openxmlformats.org/officeDocument/2006/math">
                    <m:r>
                      <a:rPr lang="en-GB" sz="2400" b="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↑〉</m:t>
                    </m:r>
                  </m:oMath>
                </a14:m>
                <a:r>
                  <a:rPr lang="de-DE" sz="2400" dirty="0">
                    <a:solidFill>
                      <a:srgbClr val="FF0000"/>
                    </a:solidFill>
                  </a:rPr>
                  <a:t>=Rydberg state</a:t>
                </a:r>
              </a:p>
              <a:p>
                <a:r>
                  <a:rPr lang="de-DE" sz="2400" dirty="0"/>
                  <a:t>- dynamics is described by a </a:t>
                </a:r>
                <a:r>
                  <a:rPr lang="de-DE" sz="2400" b="1" dirty="0"/>
                  <a:t>Lindblad Master equation</a:t>
                </a:r>
              </a:p>
            </p:txBody>
          </p:sp>
        </mc:Choice>
        <mc:Fallback xmlns="">
          <p:sp>
            <p:nvSpPr>
              <p:cNvPr id="12" name="Textfeld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528" y="1052736"/>
                <a:ext cx="7879914" cy="830997"/>
              </a:xfrm>
              <a:prstGeom prst="rect">
                <a:avLst/>
              </a:prstGeom>
              <a:blipFill>
                <a:blip r:embed="rId6"/>
                <a:stretch>
                  <a:fillRect l="-1160" t="-72794" b="-6470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6" name="Group 35"/>
          <p:cNvGrpSpPr/>
          <p:nvPr/>
        </p:nvGrpSpPr>
        <p:grpSpPr>
          <a:xfrm>
            <a:off x="6084168" y="3039342"/>
            <a:ext cx="3024336" cy="3702025"/>
            <a:chOff x="6084168" y="3039342"/>
            <a:chExt cx="3024336" cy="3702025"/>
          </a:xfrm>
        </p:grpSpPr>
        <p:grpSp>
          <p:nvGrpSpPr>
            <p:cNvPr id="18" name="Group 17"/>
            <p:cNvGrpSpPr/>
            <p:nvPr/>
          </p:nvGrpSpPr>
          <p:grpSpPr>
            <a:xfrm>
              <a:off x="6084168" y="3039342"/>
              <a:ext cx="3024336" cy="3702025"/>
              <a:chOff x="6084168" y="3039342"/>
              <a:chExt cx="3024336" cy="3702025"/>
            </a:xfrm>
          </p:grpSpPr>
          <p:sp>
            <p:nvSpPr>
              <p:cNvPr id="39" name="Rectangle 38"/>
              <p:cNvSpPr/>
              <p:nvPr/>
            </p:nvSpPr>
            <p:spPr>
              <a:xfrm>
                <a:off x="6084168" y="3039342"/>
                <a:ext cx="3024336" cy="3702025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5" name="Textfeld 24"/>
              <p:cNvSpPr txBox="1"/>
              <p:nvPr/>
            </p:nvSpPr>
            <p:spPr>
              <a:xfrm>
                <a:off x="6084168" y="3039343"/>
                <a:ext cx="217200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2400" b="1" dirty="0"/>
                  <a:t>Jump operators</a:t>
                </a:r>
              </a:p>
            </p:txBody>
          </p:sp>
          <p:pic>
            <p:nvPicPr>
              <p:cNvPr id="1027" name="Picture 3" descr="C:\Users\ppziwl\Desktop\laeqed8596626832629689380.png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228184" y="4293096"/>
                <a:ext cx="1728788" cy="42862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2" name="Textfeld 11"/>
              <p:cNvSpPr txBox="1"/>
              <p:nvPr/>
            </p:nvSpPr>
            <p:spPr>
              <a:xfrm>
                <a:off x="6228184" y="5199583"/>
                <a:ext cx="92429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2400" u="sng" dirty="0"/>
                  <a:t>decay</a:t>
                </a:r>
              </a:p>
            </p:txBody>
          </p:sp>
          <p:sp>
            <p:nvSpPr>
              <p:cNvPr id="33" name="Textfeld 11"/>
              <p:cNvSpPr txBox="1"/>
              <p:nvPr/>
            </p:nvSpPr>
            <p:spPr>
              <a:xfrm>
                <a:off x="6156176" y="3645024"/>
                <a:ext cx="149752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2400" u="sng" dirty="0"/>
                  <a:t>dephasing</a:t>
                </a:r>
              </a:p>
            </p:txBody>
          </p:sp>
          <p:pic>
            <p:nvPicPr>
              <p:cNvPr id="1029" name="Picture 5" descr="C:\Users\ppziwl\Dropbox\PHYSICS\PRESENTATIONS\TALK_GRANADA_09-14\decay.png"/>
              <p:cNvPicPr>
                <a:picLocks noChangeAspect="1" noChangeArrowheads="1"/>
              </p:cNvPicPr>
              <p:nvPr/>
            </p:nvPicPr>
            <p:blipFill>
              <a:blip r:embed="rId8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930904" y="5403984"/>
                <a:ext cx="1033584" cy="112136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0" name="Picture 6" descr="C:\Users\ppziwl\Dropbox\PHYSICS\PRESENTATIONS\TALK_GRANADA_09-14\dephase.png"/>
              <p:cNvPicPr>
                <a:picLocks noChangeAspect="1" noChangeArrowheads="1"/>
              </p:cNvPicPr>
              <p:nvPr/>
            </p:nvPicPr>
            <p:blipFill rotWithShape="1">
              <a:blip r:embed="rId9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623" t="5792"/>
              <a:stretch/>
            </p:blipFill>
            <p:spPr bwMode="auto">
              <a:xfrm>
                <a:off x="8172400" y="3789040"/>
                <a:ext cx="792088" cy="110330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" name="TextBox 9"/>
                  <p:cNvSpPr txBox="1"/>
                  <p:nvPr/>
                </p:nvSpPr>
                <p:spPr>
                  <a:xfrm>
                    <a:off x="8256173" y="3284984"/>
                    <a:ext cx="482824" cy="52322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GB" sz="2800" b="0" i="1" dirty="0" smtClean="0">
                              <a:latin typeface="Cambria Math" panose="02040503050406030204" pitchFamily="18" charset="0"/>
                            </a:rPr>
                            <m:t>𝛾</m:t>
                          </m:r>
                        </m:oMath>
                      </m:oMathPara>
                    </a14:m>
                    <a:endParaRPr lang="en-GB" sz="2800" dirty="0">
                      <a:latin typeface="cmmi10"/>
                    </a:endParaRPr>
                  </a:p>
                </p:txBody>
              </p:sp>
            </mc:Choice>
            <mc:Fallback xmlns="">
              <p:sp>
                <p:nvSpPr>
                  <p:cNvPr id="10" name="TextBox 9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256173" y="3284984"/>
                    <a:ext cx="482824" cy="523220"/>
                  </a:xfrm>
                  <a:prstGeom prst="rect">
                    <a:avLst/>
                  </a:prstGeom>
                  <a:blipFill>
                    <a:blip r:embed="rId1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40" name="TextBox 39"/>
              <p:cNvSpPr txBox="1"/>
              <p:nvPr/>
            </p:nvSpPr>
            <p:spPr>
              <a:xfrm>
                <a:off x="8316416" y="5703054"/>
                <a:ext cx="40107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2800" dirty="0">
                    <a:latin typeface="Symbol" panose="05050102010706020507" pitchFamily="18" charset="2"/>
                  </a:rPr>
                  <a:t>G</a:t>
                </a:r>
              </a:p>
            </p:txBody>
          </p:sp>
        </p:grpSp>
        <p:pic>
          <p:nvPicPr>
            <p:cNvPr id="1033" name="Picture 9" descr="C:\Users\ppziwl\Desktop\laeqed2927067367639326973.png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28184" y="5805264"/>
              <a:ext cx="1864643" cy="4451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Rounded Rectangle 1"/>
          <p:cNvSpPr/>
          <p:nvPr/>
        </p:nvSpPr>
        <p:spPr>
          <a:xfrm>
            <a:off x="6086914" y="5134781"/>
            <a:ext cx="3024336" cy="1554559"/>
          </a:xfrm>
          <a:prstGeom prst="roundRect">
            <a:avLst/>
          </a:prstGeom>
          <a:solidFill>
            <a:schemeClr val="bg2">
              <a:lumMod val="90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5" name="Group 4"/>
          <p:cNvGrpSpPr/>
          <p:nvPr/>
        </p:nvGrpSpPr>
        <p:grpSpPr>
          <a:xfrm>
            <a:off x="107504" y="2996952"/>
            <a:ext cx="5904656" cy="3744416"/>
            <a:chOff x="107504" y="2996952"/>
            <a:chExt cx="5904656" cy="3744416"/>
          </a:xfrm>
        </p:grpSpPr>
        <p:grpSp>
          <p:nvGrpSpPr>
            <p:cNvPr id="15" name="Group 14"/>
            <p:cNvGrpSpPr/>
            <p:nvPr/>
          </p:nvGrpSpPr>
          <p:grpSpPr>
            <a:xfrm>
              <a:off x="107504" y="2996952"/>
              <a:ext cx="5904656" cy="3744416"/>
              <a:chOff x="107504" y="2996952"/>
              <a:chExt cx="5904656" cy="3744416"/>
            </a:xfrm>
          </p:grpSpPr>
          <p:sp>
            <p:nvSpPr>
              <p:cNvPr id="9" name="Rectangle 8"/>
              <p:cNvSpPr/>
              <p:nvPr/>
            </p:nvSpPr>
            <p:spPr>
              <a:xfrm>
                <a:off x="107504" y="3039343"/>
                <a:ext cx="5904656" cy="3702025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pic>
            <p:nvPicPr>
              <p:cNvPr id="7" name="Picture 6" descr="txp_fig.png"/>
              <p:cNvPicPr>
                <a:picLocks noChangeAspect="1"/>
              </p:cNvPicPr>
              <p:nvPr>
                <p:custDataLst>
                  <p:tags r:id="rId2"/>
                </p:custDataLst>
              </p:nvPr>
            </p:nvPicPr>
            <p:blipFill>
              <a:blip r:embed="rId16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323528" y="3501008"/>
                <a:ext cx="5517976" cy="719883"/>
              </a:xfrm>
              <a:prstGeom prst="rect">
                <a:avLst/>
              </a:prstGeom>
              <a:noFill/>
              <a:ln/>
              <a:effectLst/>
              <a:extLst>
                <a:ext uri="{909E8E84-426E-40DD-AFC4-6F175D3DCCD1}">
                  <a14:hiddenFill xmlns:a14="http://schemas.microsoft.com/office/drawing/2010/main">
                    <a:pattFill prst="pct5">
                      <a:fgClr>
                        <a:srgbClr val="FFFFFF">
                          <a:alpha val="0"/>
                        </a:srgbClr>
                      </a:fgClr>
                      <a:bgClr>
                        <a:srgbClr val="FFFFFF">
                          <a:alpha val="0"/>
                        </a:srgbClr>
                      </a:bgClr>
                    </a:patt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7357" dir="2700000" rotWithShape="0">
                        <a:scrgbClr r="0" g="0" b="0"/>
                      </a:outerShdw>
                    </a:effectLst>
                  </a14:hiddenEffects>
                </a:ext>
                <a:ext uri="{31F19639-BCED-4A60-ADC4-E9642A236FB7}">
                  <a14:hiddenScene3d xmlns:a14="http://schemas.microsoft.com/office/drawing/2010/main">
                    <a:camera prst="orthographicFront">
                      <a:rot lat="0" lon="0" rev="0"/>
                    </a:camera>
                    <a:lightRig rig="threePt" dir="t">
                      <a:rot lat="0" lon="0" rev="0"/>
                    </a:lightRig>
                  </a14:hiddenScene3d>
                </a:ext>
                <a:ext uri="{E45631CC-5BF2-4C18-A39C-3461C7D3F71A}">
                  <a14:hiddenSp3d xmlns:a14="http://schemas.microsoft.com/office/drawing/2010/main" extrusionH="457200">
                    <a:contourClr>
                      <a:srgbClr val="000000"/>
                    </a:contourClr>
                  </a14:hiddenSp3d>
                </a:ex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sp>
            <p:nvSpPr>
              <p:cNvPr id="23" name="Textfeld 11"/>
              <p:cNvSpPr txBox="1"/>
              <p:nvPr/>
            </p:nvSpPr>
            <p:spPr>
              <a:xfrm>
                <a:off x="220704" y="2996952"/>
                <a:ext cx="469814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2400" b="1" dirty="0"/>
                  <a:t>Hamiltonian </a:t>
                </a:r>
                <a:r>
                  <a:rPr lang="de-DE" sz="2400" dirty="0"/>
                  <a:t>(atoms at positions r</a:t>
                </a:r>
                <a:r>
                  <a:rPr lang="de-DE" sz="2400" baseline="-25000" dirty="0"/>
                  <a:t>k</a:t>
                </a:r>
                <a:r>
                  <a:rPr lang="de-DE" sz="2400" dirty="0"/>
                  <a:t>)</a:t>
                </a:r>
              </a:p>
            </p:txBody>
          </p:sp>
          <p:pic>
            <p:nvPicPr>
              <p:cNvPr id="1026" name="Picture 2" descr="C:\Users\ppziwl\Desktop\laeqed5247771567513065771.png"/>
              <p:cNvPicPr>
                <a:picLocks noChangeAspect="1" noChangeArrowheads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1973" y="5787156"/>
                <a:ext cx="2409827" cy="73818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0" name="Textfeld 11"/>
              <p:cNvSpPr txBox="1"/>
              <p:nvPr/>
            </p:nvSpPr>
            <p:spPr>
              <a:xfrm>
                <a:off x="251520" y="4839543"/>
                <a:ext cx="349473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2400" u="sng" dirty="0"/>
                  <a:t>van-der-Waals interaction</a:t>
                </a:r>
              </a:p>
            </p:txBody>
          </p:sp>
          <p:grpSp>
            <p:nvGrpSpPr>
              <p:cNvPr id="11" name="Group 10"/>
              <p:cNvGrpSpPr/>
              <p:nvPr/>
            </p:nvGrpSpPr>
            <p:grpSpPr>
              <a:xfrm>
                <a:off x="3275856" y="5341289"/>
                <a:ext cx="2554921" cy="1173016"/>
                <a:chOff x="2920928" y="5127584"/>
                <a:chExt cx="3024336" cy="1386721"/>
              </a:xfrm>
            </p:grpSpPr>
            <p:grpSp>
              <p:nvGrpSpPr>
                <p:cNvPr id="41" name="Gruppieren 30"/>
                <p:cNvGrpSpPr/>
                <p:nvPr/>
              </p:nvGrpSpPr>
              <p:grpSpPr>
                <a:xfrm rot="18039761">
                  <a:off x="2606210" y="5442302"/>
                  <a:ext cx="1205500" cy="576064"/>
                  <a:chOff x="3805307" y="1596387"/>
                  <a:chExt cx="4204441" cy="1816102"/>
                </a:xfrm>
              </p:grpSpPr>
              <p:sp>
                <p:nvSpPr>
                  <p:cNvPr id="42" name="Ellipse 31"/>
                  <p:cNvSpPr/>
                  <p:nvPr/>
                </p:nvSpPr>
                <p:spPr>
                  <a:xfrm rot="20633433">
                    <a:off x="3805307" y="1596387"/>
                    <a:ext cx="4204441" cy="1816102"/>
                  </a:xfrm>
                  <a:prstGeom prst="ellipse">
                    <a:avLst/>
                  </a:prstGeom>
                  <a:solidFill>
                    <a:schemeClr val="tx2">
                      <a:lumMod val="60000"/>
                      <a:lumOff val="40000"/>
                      <a:alpha val="33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/>
                  </a:p>
                </p:txBody>
              </p:sp>
              <p:sp>
                <p:nvSpPr>
                  <p:cNvPr id="43" name="Ellipse 32"/>
                  <p:cNvSpPr/>
                  <p:nvPr/>
                </p:nvSpPr>
                <p:spPr>
                  <a:xfrm>
                    <a:off x="4283968" y="2348880"/>
                    <a:ext cx="936104" cy="936104"/>
                  </a:xfrm>
                  <a:prstGeom prst="ellipse">
                    <a:avLst/>
                  </a:prstGeom>
                </p:spPr>
                <p:style>
                  <a:lnRef idx="0">
                    <a:schemeClr val="accent2"/>
                  </a:lnRef>
                  <a:fillRef idx="3">
                    <a:schemeClr val="accent2"/>
                  </a:fillRef>
                  <a:effectRef idx="3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 sz="3200" dirty="0"/>
                  </a:p>
                </p:txBody>
              </p:sp>
              <p:sp>
                <p:nvSpPr>
                  <p:cNvPr id="44" name="Ellipse 33"/>
                  <p:cNvSpPr/>
                  <p:nvPr/>
                </p:nvSpPr>
                <p:spPr>
                  <a:xfrm>
                    <a:off x="7236296" y="1793520"/>
                    <a:ext cx="432048" cy="432048"/>
                  </a:xfrm>
                  <a:prstGeom prst="ellipse">
                    <a:avLst/>
                  </a:prstGeom>
                </p:spPr>
                <p:style>
                  <a:lnRef idx="0">
                    <a:schemeClr val="accent1"/>
                  </a:lnRef>
                  <a:fillRef idx="3">
                    <a:schemeClr val="accent1"/>
                  </a:fillRef>
                  <a:effectRef idx="3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/>
                  </a:p>
                </p:txBody>
              </p:sp>
            </p:grpSp>
            <p:grpSp>
              <p:nvGrpSpPr>
                <p:cNvPr id="45" name="Gruppieren 29"/>
                <p:cNvGrpSpPr/>
                <p:nvPr/>
              </p:nvGrpSpPr>
              <p:grpSpPr>
                <a:xfrm rot="18039761">
                  <a:off x="5054482" y="5514310"/>
                  <a:ext cx="1205500" cy="576064"/>
                  <a:chOff x="3805307" y="1596387"/>
                  <a:chExt cx="4204441" cy="1816102"/>
                </a:xfrm>
              </p:grpSpPr>
              <p:sp>
                <p:nvSpPr>
                  <p:cNvPr id="46" name="Ellipse 24"/>
                  <p:cNvSpPr/>
                  <p:nvPr/>
                </p:nvSpPr>
                <p:spPr>
                  <a:xfrm rot="20633433">
                    <a:off x="3805307" y="1596387"/>
                    <a:ext cx="4204441" cy="1816102"/>
                  </a:xfrm>
                  <a:prstGeom prst="ellipse">
                    <a:avLst/>
                  </a:prstGeom>
                  <a:solidFill>
                    <a:schemeClr val="tx2">
                      <a:lumMod val="60000"/>
                      <a:lumOff val="40000"/>
                      <a:alpha val="33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/>
                  </a:p>
                </p:txBody>
              </p:sp>
              <p:sp>
                <p:nvSpPr>
                  <p:cNvPr id="47" name="Ellipse 25"/>
                  <p:cNvSpPr/>
                  <p:nvPr/>
                </p:nvSpPr>
                <p:spPr>
                  <a:xfrm>
                    <a:off x="4283968" y="2348880"/>
                    <a:ext cx="936104" cy="936104"/>
                  </a:xfrm>
                  <a:prstGeom prst="ellipse">
                    <a:avLst/>
                  </a:prstGeom>
                </p:spPr>
                <p:style>
                  <a:lnRef idx="0">
                    <a:schemeClr val="accent2"/>
                  </a:lnRef>
                  <a:fillRef idx="3">
                    <a:schemeClr val="accent2"/>
                  </a:fillRef>
                  <a:effectRef idx="3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 sz="3200" dirty="0"/>
                  </a:p>
                </p:txBody>
              </p:sp>
              <p:sp>
                <p:nvSpPr>
                  <p:cNvPr id="48" name="Ellipse 27"/>
                  <p:cNvSpPr/>
                  <p:nvPr/>
                </p:nvSpPr>
                <p:spPr>
                  <a:xfrm>
                    <a:off x="7236296" y="1793520"/>
                    <a:ext cx="432048" cy="432048"/>
                  </a:xfrm>
                  <a:prstGeom prst="ellipse">
                    <a:avLst/>
                  </a:prstGeom>
                </p:spPr>
                <p:style>
                  <a:lnRef idx="0">
                    <a:schemeClr val="accent1"/>
                  </a:lnRef>
                  <a:fillRef idx="3">
                    <a:schemeClr val="accent1"/>
                  </a:fillRef>
                  <a:effectRef idx="3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/>
                  </a:p>
                </p:txBody>
              </p:sp>
            </p:grpSp>
            <p:grpSp>
              <p:nvGrpSpPr>
                <p:cNvPr id="50" name="Gruppieren 53"/>
                <p:cNvGrpSpPr/>
                <p:nvPr/>
              </p:nvGrpSpPr>
              <p:grpSpPr>
                <a:xfrm>
                  <a:off x="3229871" y="5641031"/>
                  <a:ext cx="2389912" cy="873274"/>
                  <a:chOff x="5796136" y="1916832"/>
                  <a:chExt cx="2389912" cy="873274"/>
                </a:xfrm>
              </p:grpSpPr>
              <p:cxnSp>
                <p:nvCxnSpPr>
                  <p:cNvPr id="51" name="Gerade Verbindung mit Pfeil 17"/>
                  <p:cNvCxnSpPr/>
                  <p:nvPr/>
                </p:nvCxnSpPr>
                <p:spPr>
                  <a:xfrm>
                    <a:off x="5796136" y="1916832"/>
                    <a:ext cx="1152128" cy="864096"/>
                  </a:xfrm>
                  <a:prstGeom prst="straightConnector1">
                    <a:avLst/>
                  </a:prstGeom>
                  <a:ln w="44450">
                    <a:solidFill>
                      <a:schemeClr val="tx1"/>
                    </a:solidFill>
                    <a:headEnd type="arrow"/>
                    <a:tailEnd type="non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2" name="Gerade Verbindung mit Pfeil 34"/>
                  <p:cNvCxnSpPr/>
                  <p:nvPr/>
                </p:nvCxnSpPr>
                <p:spPr>
                  <a:xfrm rot="10800000" flipV="1">
                    <a:off x="6961912" y="1996379"/>
                    <a:ext cx="1224136" cy="792088"/>
                  </a:xfrm>
                  <a:prstGeom prst="straightConnector1">
                    <a:avLst/>
                  </a:prstGeom>
                  <a:ln w="44450">
                    <a:solidFill>
                      <a:schemeClr val="tx1"/>
                    </a:solidFill>
                    <a:headEnd type="arrow"/>
                    <a:tailEnd type="non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5" name="Gerade Verbindung mit Pfeil 45"/>
                  <p:cNvCxnSpPr/>
                  <p:nvPr/>
                </p:nvCxnSpPr>
                <p:spPr>
                  <a:xfrm rot="5400000" flipH="1" flipV="1">
                    <a:off x="6660232" y="2492896"/>
                    <a:ext cx="576064" cy="1588"/>
                  </a:xfrm>
                  <a:prstGeom prst="straightConnector1">
                    <a:avLst/>
                  </a:prstGeom>
                  <a:ln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" name="Gerade Verbindung mit Pfeil 46"/>
                  <p:cNvCxnSpPr/>
                  <p:nvPr/>
                </p:nvCxnSpPr>
                <p:spPr>
                  <a:xfrm flipV="1">
                    <a:off x="6948264" y="2780928"/>
                    <a:ext cx="568474" cy="9178"/>
                  </a:xfrm>
                  <a:prstGeom prst="straightConnector1">
                    <a:avLst/>
                  </a:prstGeom>
                  <a:ln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pic>
            <p:nvPicPr>
              <p:cNvPr id="1031" name="Picture 7" descr="C:\Users\ppziwl\Desktop\laeqed3760244807219009668.png"/>
              <p:cNvPicPr>
                <a:picLocks noChangeAspect="1" noChangeArrowheads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78303" y="6261816"/>
                <a:ext cx="243849" cy="19125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2" name="Picture 8" descr="C:\Users\ppziwl\Desktop\laeqed1802183051653262296.png"/>
              <p:cNvPicPr>
                <a:picLocks noChangeAspect="1" noChangeArrowheads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63684" y="5877685"/>
                <a:ext cx="253412" cy="19125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3" name="TextBox 2"/>
            <p:cNvSpPr txBox="1"/>
            <p:nvPr/>
          </p:nvSpPr>
          <p:spPr>
            <a:xfrm>
              <a:off x="2481718" y="4221088"/>
              <a:ext cx="10374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>
                  <a:solidFill>
                    <a:srgbClr val="7030A0"/>
                  </a:solidFill>
                </a:rPr>
                <a:t>detuning</a:t>
              </a: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718954" y="4221088"/>
              <a:ext cx="16199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>
                  <a:solidFill>
                    <a:srgbClr val="0000FF"/>
                  </a:solidFill>
                </a:rPr>
                <a:t>Rabi frequency</a:t>
              </a: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4211960" y="4221088"/>
              <a:ext cx="12246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>
                  <a:solidFill>
                    <a:srgbClr val="FF0000"/>
                  </a:solidFill>
                </a:rPr>
                <a:t>interaction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96300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  <p:bldP spid="14" grpId="0" animBg="1"/>
      <p:bldP spid="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SEAMSFONTS" val="Wahr"/>
  <p:tag name="USEBOLDAMS" val="Falsch"/>
  <p:tag name="TEX2PS" val="latex $(base).tex; dvips -D $(res) -E -o $(base).ps $(base).dvi"/>
  <p:tag name="EXTERNALEDITCOMMAND" val="notepad %"/>
  <p:tag name="GHOSTSCRIPTCOMMAND" val="&quot;C:\Program Files\gs\gs8.71\bin\gswin32c&quot;"/>
  <p:tag name="DEFAULTBITMAP" val="pngmono"/>
  <p:tag name="DEFAULTBLEND" val="Falsch"/>
  <p:tag name="DEFAULTTRANSPARENT" val="Falsch"/>
  <p:tag name="DEFAULTWORKAROUNDTRANSPARENCYBUG" val="Falsch"/>
  <p:tag name="DEFAULTRESOLUTION" val="1200"/>
  <p:tag name="DEFAULTMAGNIFICATION" val="2"/>
  <p:tag name="DEFAULTFONTSIZE" val="10"/>
  <p:tag name="DEFAULTWIDTH" val="404"/>
  <p:tag name="DEFAULTHEIGHT" val="307"/>
  <p:tag name="FIRSTIGOR@WYRARHNIL68GDT52" val="5112"/>
  <p:tag name="DEFAULTDISPLAYSOURCE" val="\documentclass{slides}\pagestyle{empty}&#10;\begin{document}&#10;&#10;\end{document}&#10;"/>
  <p:tag name="EMBEDFONTS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begin{eqnarray*}&#10;\sigma_x=\left(&#10;  \begin{array}{cc}&#10;   0 &amp; 1 \\&#10;    1 &amp; 0 \\&#10;  \end{array}&#10;\right)&#10;\end{eqnarray*}&#10;\end{document}&#10;"/>
  <p:tag name="EXTERNALNAME" val="txp_fig"/>
  <p:tag name="BLEND" val="Falsch"/>
  <p:tag name="TRANSPARENT" val="Falsch"/>
  <p:tag name="KEEPFILES" val="Falsch"/>
  <p:tag name="DEBUGPAUSE" val="Falsch"/>
  <p:tag name="RESOLUTION" val="300"/>
  <p:tag name="TIMEOUT" val="(none)"/>
  <p:tag name="BOXWIDTH" val="404"/>
  <p:tag name="BOXHEIGHT" val="307"/>
  <p:tag name="BOXFONT" val="10"/>
  <p:tag name="BOXWRAP" val="Falsch"/>
  <p:tag name="WORKAROUNDTRANSPARENCYBUG" val="Falsch"/>
  <p:tag name="ALLOWFONTSUBSTITUTION" val="Falsch"/>
  <p:tag name="BITMAPFORMAT" val="pngmono"/>
  <p:tag name="ORIGWIDTH" val="132,9602"/>
  <p:tag name="PICTUREFILESIZE" val="138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begin{eqnarray*}&#10;\left|\uparrow\right&gt;=\left(&#10;  \begin{array}{c}&#10;    1 \\&#10;    0 \\&#10;  \end{array}&#10;\right)&#10;\end{eqnarray*}&#10;\end{document}&#10;"/>
  <p:tag name="EXTERNALNAME" val="txp_fig"/>
  <p:tag name="BLEND" val="Falsch"/>
  <p:tag name="TRANSPARENT" val="Falsch"/>
  <p:tag name="KEEPFILES" val="Falsch"/>
  <p:tag name="DEBUGPAUSE" val="Falsch"/>
  <p:tag name="RESOLUTION" val="300"/>
  <p:tag name="TIMEOUT" val="(none)"/>
  <p:tag name="BOXWIDTH" val="404"/>
  <p:tag name="BOXHEIGHT" val="307"/>
  <p:tag name="BOXFONT" val="10"/>
  <p:tag name="BOXWRAP" val="Falsch"/>
  <p:tag name="WORKAROUNDTRANSPARENCYBUG" val="Falsch"/>
  <p:tag name="ALLOWFONTSUBSTITUTION" val="Falsch"/>
  <p:tag name="BITMAPFORMAT" val="pngmono"/>
  <p:tag name="ORIGWIDTH" val="105,8402"/>
  <p:tag name="PICTUREFILESIZE" val="1137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begin{eqnarray*}&#10;\left|\downarrow\right&gt;=\left(&#10;  \begin{array}{c}&#10;    0 \\&#10;    1 \\&#10;  \end{array}&#10;\right)&#10;\end{eqnarray*}&#10;\end{document}&#10;"/>
  <p:tag name="EXTERNALNAME" val="txp_fig"/>
  <p:tag name="BLEND" val="Falsch"/>
  <p:tag name="TRANSPARENT" val="Falsch"/>
  <p:tag name="KEEPFILES" val="Falsch"/>
  <p:tag name="DEBUGPAUSE" val="Falsch"/>
  <p:tag name="RESOLUTION" val="300"/>
  <p:tag name="TIMEOUT" val="(none)"/>
  <p:tag name="BOXWIDTH" val="404"/>
  <p:tag name="BOXHEIGHT" val="307"/>
  <p:tag name="BOXFONT" val="10"/>
  <p:tag name="BOXWRAP" val="Falsch"/>
  <p:tag name="WORKAROUNDTRANSPARENCYBUG" val="Falsch"/>
  <p:tag name="ALLOWFONTSUBSTITUTION" val="Falsch"/>
  <p:tag name="BITMAPFORMAT" val="pngmono"/>
  <p:tag name="ORIGWIDTH" val="105,8402"/>
  <p:tag name="PICTUREFILESIZE" val="114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begin{eqnarray*}&#10;\Delta&#10;\end{eqnarray*}&#10;\end{document}&#10;"/>
  <p:tag name="EXTERNALNAME" val="txp_fig"/>
  <p:tag name="BLEND" val="Falsch"/>
  <p:tag name="TRANSPARENT" val="Falsch"/>
  <p:tag name="KEEPFILES" val="Falsch"/>
  <p:tag name="DEBUGPAUSE" val="Falsch"/>
  <p:tag name="RESOLUTION" val="300"/>
  <p:tag name="TIMEOUT" val="(none)"/>
  <p:tag name="BOXWIDTH" val="404"/>
  <p:tag name="BOXHEIGHT" val="307"/>
  <p:tag name="BOXFONT" val="10"/>
  <p:tag name="BOXWRAP" val="Falsch"/>
  <p:tag name="WORKAROUNDTRANSPARENCYBUG" val="Falsch"/>
  <p:tag name="ALLOWFONTSUBSTITUTION" val="Falsch"/>
  <p:tag name="BITMAPFORMAT" val="pngmono"/>
  <p:tag name="ORIGWIDTH" val="18,96"/>
  <p:tag name="PICTUREFILESIZE" val="309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begin{eqnarray*}&#10;\Omega&#10;\end{eqnarray*}&#10;\end{document}&#10;"/>
  <p:tag name="EXTERNALNAME" val="txp_fig"/>
  <p:tag name="BLEND" val="Falsch"/>
  <p:tag name="TRANSPARENT" val="Falsch"/>
  <p:tag name="KEEPFILES" val="Falsch"/>
  <p:tag name="DEBUGPAUSE" val="Falsch"/>
  <p:tag name="RESOLUTION" val="300"/>
  <p:tag name="TIMEOUT" val="(none)"/>
  <p:tag name="BOXWIDTH" val="404"/>
  <p:tag name="BOXHEIGHT" val="307"/>
  <p:tag name="BOXFONT" val="10"/>
  <p:tag name="BOXWRAP" val="Falsch"/>
  <p:tag name="WORKAROUNDTRANSPARENCYBUG" val="Falsch"/>
  <p:tag name="ALLOWFONTSUBSTITUTION" val="Falsch"/>
  <p:tag name="BITMAPFORMAT" val="pngmono"/>
  <p:tag name="ORIGWIDTH" val="15,84"/>
  <p:tag name="PICTUREFILESIZE" val="33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begin{eqnarray*}&#10;\dot{\rho}=-i\left[H,\rho\right]+\sum_{j=1}^N \left( L_{j} \rho L^\dagger_{j} -\frac{1}{2}\left\{L_{j}^\dagger L_{j},\rho\right\}\right)\equiv \mathcal{L}(\rho)&#10;\end{eqnarray*}&#10;\end{document}&#10;"/>
  <p:tag name="FILENAME" val="txp_fig"/>
  <p:tag name="FORMAT" val="pngmono"/>
  <p:tag name="RES" val="300"/>
  <p:tag name="BLEND" val="0"/>
  <p:tag name="TRANSPARENT" val="0"/>
  <p:tag name="TBUG" val="0"/>
  <p:tag name="ALLOWFS" val="0"/>
  <p:tag name="ORIGWIDTH" val="472"/>
  <p:tag name="PICTUREFILESIZE" val="5465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begin{eqnarray*}&#10;H=\Omega\sum_k \sigma_x^k+\Delta\sum_k n_k+\frac{1}{2}\sum_{km}V_{km}n_k n_m&#10;\end{eqnarray*}&#10;\end{document}&#10;"/>
  <p:tag name="FILENAME" val="txp_fig"/>
  <p:tag name="FORMAT" val="pngmono"/>
  <p:tag name="RES" val="300"/>
  <p:tag name="BLEND" val="0"/>
  <p:tag name="TRANSPARENT" val="1"/>
  <p:tag name="TBUG" val="0"/>
  <p:tag name="ALLOWFS" val="0"/>
  <p:tag name="ORIGWIDTH" val="390"/>
  <p:tag name="PICTUREFILESIZE" val="4803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begin{eqnarray*}&#10;\mathcal{L}_1\rho = -i\Omega\sum^N_{k=1}\left[ \sigma_x^k,\rho\right]&#10;\end{eqnarray*}&#10;\end{document}&#10;"/>
  <p:tag name="EXTERNALNAME" val="txp_fig"/>
  <p:tag name="BLEND" val="Falsch"/>
  <p:tag name="TRANSPARENT" val="Falsch"/>
  <p:tag name="KEEPFILES" val="Falsch"/>
  <p:tag name="DEBUGPAUSE" val="Falsch"/>
  <p:tag name="RESOLUTION" val="300"/>
  <p:tag name="TIMEOUT" val="(none)"/>
  <p:tag name="BOXWIDTH" val="404"/>
  <p:tag name="BOXHEIGHT" val="307"/>
  <p:tag name="BOXFONT" val="10"/>
  <p:tag name="BOXWRAP" val="Falsch"/>
  <p:tag name="WORKAROUNDTRANSPARENCYBUG" val="Falsch"/>
  <p:tag name="ALLOWFONTSUBSTITUTION" val="Falsch"/>
  <p:tag name="BITMAPFORMAT" val="pngmono"/>
  <p:tag name="ORIGWIDTH" val="206,8804"/>
  <p:tag name="PICTUREFILESIZE" val="2435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begin{eqnarray*}&#10;\mathcal{L}_0\rho = -i\left[\Delta\sum_k n_k+\frac{1}{2}\sum_{km}V_{km}n_k n_m,\rho\right] +\gamma\sum^N_{k=1} \left( n_k\rho n_k-\frac{1}{2}\left\{n_k,\rho\right\} \right)&#10;\end{eqnarray*}&#10;\end{document}&#10;"/>
  <p:tag name="FILENAME" val="txp_fig"/>
  <p:tag name="FORMAT" val="pngmono"/>
  <p:tag name="RES" val="300"/>
  <p:tag name="BLEND" val="0"/>
  <p:tag name="TRANSPARENT" val="1"/>
  <p:tag name="TBUG" val="0"/>
  <p:tag name="ALLOWFS" val="0"/>
  <p:tag name="ORIGWIDTH" val="648"/>
  <p:tag name="PICTUREFILESIZE" val="795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begin{eqnarray*}&#10;\partial_t\rho=\mathcal{L}_0\rho+\mathcal{L}_1\rho&#10;\end{eqnarray*}&#10;\end{document}&#10;"/>
  <p:tag name="EXTERNALNAME" val="txp_fig"/>
  <p:tag name="BLEND" val="Falsch"/>
  <p:tag name="TRANSPARENT" val="Falsch"/>
  <p:tag name="KEEPFILES" val="Falsch"/>
  <p:tag name="DEBUGPAUSE" val="Falsch"/>
  <p:tag name="RESOLUTION" val="300"/>
  <p:tag name="TIMEOUT" val="(none)"/>
  <p:tag name="BOXWIDTH" val="404"/>
  <p:tag name="BOXHEIGHT" val="307"/>
  <p:tag name="BOXFONT" val="10"/>
  <p:tag name="BOXWRAP" val="Falsch"/>
  <p:tag name="WORKAROUNDTRANSPARENCYBUG" val="Falsch"/>
  <p:tag name="ALLOWFONTSUBSTITUTION" val="Falsch"/>
  <p:tag name="BITMAPFORMAT" val="pngmono"/>
  <p:tag name="ORIGWIDTH" val="160,8003"/>
  <p:tag name="PICTUREFILESIZE" val="140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begin{eqnarray*}&#10;\mathbf{R}_1&#10;\end{eqnarray*}&#10;\end{document}&#10;"/>
  <p:tag name="EXTERNALNAME" val="txp_fig"/>
  <p:tag name="BLEND" val="Falsch"/>
  <p:tag name="TRANSPARENT" val="Falsch"/>
  <p:tag name="KEEPFILES" val="Falsch"/>
  <p:tag name="DEBUGPAUSE" val="Falsch"/>
  <p:tag name="RESOLUTION" val="300"/>
  <p:tag name="TIMEOUT" val="(none)"/>
  <p:tag name="BOXWIDTH" val="404"/>
  <p:tag name="BOXHEIGHT" val="307"/>
  <p:tag name="BOXFONT" val="10"/>
  <p:tag name="BOXWRAP" val="Falsch"/>
  <p:tag name="WORKAROUNDTRANSPARENCYBUG" val="Falsch"/>
  <p:tag name="ALLOWFONTSUBSTITUTION" val="Falsch"/>
  <p:tag name="BITMAPFORMAT" val="pngmono"/>
  <p:tag name="ORIGWIDTH" val="25,92008"/>
  <p:tag name="PICTUREFILESIZE" val="314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begin{eqnarray*}&#10;\partial_t \rho=\sum_k\,\Gamma_k\,&#10;\left(\sigma_x^k\rho\sigma_x^k-\rho\right)&#10;\end{eqnarray*}&#10;\end{document}&#10;"/>
  <p:tag name="FILENAME" val="txp_fig"/>
  <p:tag name="FORMAT" val="pngmono"/>
  <p:tag name="RES" val="300"/>
  <p:tag name="BLEND" val="0"/>
  <p:tag name="TRANSPARENT" val="1"/>
  <p:tag name="TBUG" val="0"/>
  <p:tag name="ALLOWFS" val="0"/>
  <p:tag name="ORIGWIDTH" val="234"/>
  <p:tag name="PICTUREFILESIZE" val="286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begin{eqnarray*}&#10;\Gamma(r)=\frac{1}{1+\left(\frac{R}{r}\right)^{12}}&#10;\end{eqnarray*}&#10;\end{document}&#10;"/>
  <p:tag name="FILENAME" val="txp_fig"/>
  <p:tag name="FORMAT" val="pngmono"/>
  <p:tag name="RES" val="300"/>
  <p:tag name="BLEND" val="0"/>
  <p:tag name="TRANSPARENT" val="1"/>
  <p:tag name="TBUG" val="0"/>
  <p:tag name="ALLOWFS" val="0"/>
  <p:tag name="ORIGWIDTH" val="173"/>
  <p:tag name="PICTUREFILESIZE" val="1699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begin{eqnarray*}&#10;r_\mathrm{fac}=(-\delta)^{\frac{1}{6}}&#10;\end{eqnarray*}&#10;\end{document}&#10;"/>
  <p:tag name="FILENAME" val="txp_fig"/>
  <p:tag name="FORMAT" val="pngmono"/>
  <p:tag name="RES" val="300"/>
  <p:tag name="BLEND" val="0"/>
  <p:tag name="TRANSPARENT" val="0"/>
  <p:tag name="TBUG" val="0"/>
  <p:tag name="ALLOWFS" val="0"/>
  <p:tag name="ORIGWIDTH" val="122"/>
  <p:tag name="PICTUREFILESIZE" val="117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begin{eqnarray*}&#10;\Gamma(r)=\frac{1}{1+R^{12}\left(\delta+\frac{1}{r^6}\right)^2}&#10;\end{eqnarray*}&#10;\end{document}&#10;"/>
  <p:tag name="FILENAME" val="txp_fig"/>
  <p:tag name="FORMAT" val="pngmono"/>
  <p:tag name="RES" val="300"/>
  <p:tag name="BLEND" val="0"/>
  <p:tag name="TRANSPARENT" val="1"/>
  <p:tag name="TBUG" val="0"/>
  <p:tag name="ALLOWFS" val="0"/>
  <p:tag name="ORIGWIDTH" val="246"/>
  <p:tag name="PICTUREFILESIZE" val="236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begin{eqnarray*}&#10;R= \left(2C_6/\gamma\right)^{\frac{1}{6}}&#10;\end{eqnarray*}&#10;\end{document}&#10;"/>
  <p:tag name="FILENAME" val="txp_fig"/>
  <p:tag name="FORMAT" val="pngmono"/>
  <p:tag name="RES" val="300"/>
  <p:tag name="BLEND" val="0"/>
  <p:tag name="TRANSPARENT" val="0"/>
  <p:tag name="TBUG" val="0"/>
  <p:tag name="ALLOWFS" val="0"/>
  <p:tag name="ORIGWIDTH" val="137"/>
  <p:tag name="PICTUREFILESIZE" val="1617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begin{eqnarray*}&#10;\uparrow&#10;\end{eqnarray*}&#10;\end{document}&#10;"/>
  <p:tag name="EXTERNALNAME" val="txp_fig"/>
  <p:tag name="BLEND" val="Falsch"/>
  <p:tag name="TRANSPARENT" val="Falsch"/>
  <p:tag name="KEEPFILES" val="Falsch"/>
  <p:tag name="DEBUGPAUSE" val="Falsch"/>
  <p:tag name="RESOLUTION" val="300"/>
  <p:tag name="TIMEOUT" val="(none)"/>
  <p:tag name="BOXWIDTH" val="404"/>
  <p:tag name="BOXHEIGHT" val="307"/>
  <p:tag name="BOXFONT" val="10"/>
  <p:tag name="BOXWRAP" val="Falsch"/>
  <p:tag name="WORKAROUNDTRANSPARENCYBUG" val="Falsch"/>
  <p:tag name="ALLOWFONTSUBSTITUTION" val="Falsch"/>
  <p:tag name="BITMAPFORMAT" val="pngmono"/>
  <p:tag name="ORIGWIDTH" val="10,8"/>
  <p:tag name="PICTUREFILESIZE" val="236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begin{eqnarray*}&#10;\uparrow&#10;\end{eqnarray*}&#10;\end{document}&#10;"/>
  <p:tag name="EXTERNALNAME" val="txp_fig"/>
  <p:tag name="BLEND" val="Falsch"/>
  <p:tag name="TRANSPARENT" val="Falsch"/>
  <p:tag name="KEEPFILES" val="Falsch"/>
  <p:tag name="DEBUGPAUSE" val="Falsch"/>
  <p:tag name="RESOLUTION" val="300"/>
  <p:tag name="TIMEOUT" val="(none)"/>
  <p:tag name="BOXWIDTH" val="404"/>
  <p:tag name="BOXHEIGHT" val="307"/>
  <p:tag name="BOXFONT" val="10"/>
  <p:tag name="BOXWRAP" val="Falsch"/>
  <p:tag name="WORKAROUNDTRANSPARENCYBUG" val="Falsch"/>
  <p:tag name="ALLOWFONTSUBSTITUTION" val="Falsch"/>
  <p:tag name="BITMAPFORMAT" val="pngmono"/>
  <p:tag name="ORIGWIDTH" val="10,8"/>
  <p:tag name="PICTUREFILESIZE" val="236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begin{eqnarray*}&#10;\uparrow&#10;\end{eqnarray*}&#10;\end{document}&#10;"/>
  <p:tag name="EXTERNALNAME" val="txp_fig"/>
  <p:tag name="BLEND" val="Falsch"/>
  <p:tag name="TRANSPARENT" val="Falsch"/>
  <p:tag name="KEEPFILES" val="Falsch"/>
  <p:tag name="DEBUGPAUSE" val="Falsch"/>
  <p:tag name="RESOLUTION" val="300"/>
  <p:tag name="TIMEOUT" val="(none)"/>
  <p:tag name="BOXWIDTH" val="404"/>
  <p:tag name="BOXHEIGHT" val="307"/>
  <p:tag name="BOXFONT" val="10"/>
  <p:tag name="BOXWRAP" val="Falsch"/>
  <p:tag name="WORKAROUNDTRANSPARENCYBUG" val="Falsch"/>
  <p:tag name="ALLOWFONTSUBSTITUTION" val="Falsch"/>
  <p:tag name="BITMAPFORMAT" val="pngmono"/>
  <p:tag name="ORIGWIDTH" val="10,8"/>
  <p:tag name="PICTUREFILESIZE" val="236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begin{eqnarray*}&#10;\uparrow&#10;\end{eqnarray*}&#10;\end{document}&#10;"/>
  <p:tag name="EXTERNALNAME" val="txp_fig"/>
  <p:tag name="BLEND" val="Falsch"/>
  <p:tag name="TRANSPARENT" val="Falsch"/>
  <p:tag name="KEEPFILES" val="Falsch"/>
  <p:tag name="DEBUGPAUSE" val="Falsch"/>
  <p:tag name="RESOLUTION" val="300"/>
  <p:tag name="TIMEOUT" val="(none)"/>
  <p:tag name="BOXWIDTH" val="404"/>
  <p:tag name="BOXHEIGHT" val="307"/>
  <p:tag name="BOXFONT" val="10"/>
  <p:tag name="BOXWRAP" val="Falsch"/>
  <p:tag name="WORKAROUNDTRANSPARENCYBUG" val="Falsch"/>
  <p:tag name="ALLOWFONTSUBSTITUTION" val="Falsch"/>
  <p:tag name="BITMAPFORMAT" val="pngmono"/>
  <p:tag name="ORIGWIDTH" val="10,8"/>
  <p:tag name="PICTUREFILESIZE" val="236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begin{eqnarray*}&#10;\uparrow&#10;\end{eqnarray*}&#10;\end{document}&#10;"/>
  <p:tag name="EXTERNALNAME" val="txp_fig"/>
  <p:tag name="BLEND" val="Falsch"/>
  <p:tag name="TRANSPARENT" val="Falsch"/>
  <p:tag name="KEEPFILES" val="Falsch"/>
  <p:tag name="DEBUGPAUSE" val="Falsch"/>
  <p:tag name="RESOLUTION" val="300"/>
  <p:tag name="TIMEOUT" val="(none)"/>
  <p:tag name="BOXWIDTH" val="404"/>
  <p:tag name="BOXHEIGHT" val="307"/>
  <p:tag name="BOXFONT" val="10"/>
  <p:tag name="BOXWRAP" val="Falsch"/>
  <p:tag name="WORKAROUNDTRANSPARENCYBUG" val="Falsch"/>
  <p:tag name="ALLOWFONTSUBSTITUTION" val="Falsch"/>
  <p:tag name="BITMAPFORMAT" val="pngmono"/>
  <p:tag name="ORIGWIDTH" val="10,8"/>
  <p:tag name="PICTUREFILESIZE" val="23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begin{eqnarray*}&#10;\mathbf{R}_2&#10;\end{eqnarray*}&#10;\end{document}&#10;"/>
  <p:tag name="EXTERNALNAME" val="txp_fig"/>
  <p:tag name="BLEND" val="Falsch"/>
  <p:tag name="TRANSPARENT" val="Falsch"/>
  <p:tag name="KEEPFILES" val="Falsch"/>
  <p:tag name="DEBUGPAUSE" val="Falsch"/>
  <p:tag name="RESOLUTION" val="300"/>
  <p:tag name="TIMEOUT" val="(none)"/>
  <p:tag name="BOXWIDTH" val="404"/>
  <p:tag name="BOXHEIGHT" val="307"/>
  <p:tag name="BOXFONT" val="10"/>
  <p:tag name="BOXWRAP" val="Falsch"/>
  <p:tag name="WORKAROUNDTRANSPARENCYBUG" val="Falsch"/>
  <p:tag name="ALLOWFONTSUBSTITUTION" val="Falsch"/>
  <p:tag name="BITMAPFORMAT" val="pngmono"/>
  <p:tag name="ORIGWIDTH" val="26,88008"/>
  <p:tag name="PICTUREFILESIZE" val="39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begin{eqnarray*}&#10;\uparrow&#10;\end{eqnarray*}&#10;\end{document}&#10;"/>
  <p:tag name="EXTERNALNAME" val="txp_fig"/>
  <p:tag name="BLEND" val="Falsch"/>
  <p:tag name="TRANSPARENT" val="Falsch"/>
  <p:tag name="KEEPFILES" val="Falsch"/>
  <p:tag name="DEBUGPAUSE" val="Falsch"/>
  <p:tag name="RESOLUTION" val="300"/>
  <p:tag name="TIMEOUT" val="(none)"/>
  <p:tag name="BOXWIDTH" val="404"/>
  <p:tag name="BOXHEIGHT" val="307"/>
  <p:tag name="BOXFONT" val="10"/>
  <p:tag name="BOXWRAP" val="Falsch"/>
  <p:tag name="WORKAROUNDTRANSPARENCYBUG" val="Falsch"/>
  <p:tag name="ALLOWFONTSUBSTITUTION" val="Falsch"/>
  <p:tag name="BITMAPFORMAT" val="pngmono"/>
  <p:tag name="ORIGWIDTH" val="10,8"/>
  <p:tag name="PICTUREFILESIZE" val="236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begin{eqnarray*}&#10;\uparrow&#10;\end{eqnarray*}&#10;\end{document}&#10;"/>
  <p:tag name="EXTERNALNAME" val="txp_fig"/>
  <p:tag name="BLEND" val="Falsch"/>
  <p:tag name="TRANSPARENT" val="Falsch"/>
  <p:tag name="KEEPFILES" val="Falsch"/>
  <p:tag name="DEBUGPAUSE" val="Falsch"/>
  <p:tag name="RESOLUTION" val="300"/>
  <p:tag name="TIMEOUT" val="(none)"/>
  <p:tag name="BOXWIDTH" val="404"/>
  <p:tag name="BOXHEIGHT" val="307"/>
  <p:tag name="BOXFONT" val="10"/>
  <p:tag name="BOXWRAP" val="Falsch"/>
  <p:tag name="WORKAROUNDTRANSPARENCYBUG" val="Falsch"/>
  <p:tag name="ALLOWFONTSUBSTITUTION" val="Falsch"/>
  <p:tag name="BITMAPFORMAT" val="pngmono"/>
  <p:tag name="ORIGWIDTH" val="10,8"/>
  <p:tag name="PICTUREFILESIZE" val="236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begin{eqnarray*}&#10;\uparrow&#10;\end{eqnarray*}&#10;\end{document}&#10;"/>
  <p:tag name="EXTERNALNAME" val="txp_fig"/>
  <p:tag name="BLEND" val="Falsch"/>
  <p:tag name="TRANSPARENT" val="Falsch"/>
  <p:tag name="KEEPFILES" val="Falsch"/>
  <p:tag name="DEBUGPAUSE" val="Falsch"/>
  <p:tag name="RESOLUTION" val="300"/>
  <p:tag name="TIMEOUT" val="(none)"/>
  <p:tag name="BOXWIDTH" val="404"/>
  <p:tag name="BOXHEIGHT" val="307"/>
  <p:tag name="BOXFONT" val="10"/>
  <p:tag name="BOXWRAP" val="Falsch"/>
  <p:tag name="WORKAROUNDTRANSPARENCYBUG" val="Falsch"/>
  <p:tag name="ALLOWFONTSUBSTITUTION" val="Falsch"/>
  <p:tag name="BITMAPFORMAT" val="pngmono"/>
  <p:tag name="ORIGWIDTH" val="10,8"/>
  <p:tag name="PICTUREFILESIZE" val="236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begin{eqnarray*}&#10;\uparrow&#10;\end{eqnarray*}&#10;\end{document}&#10;"/>
  <p:tag name="EXTERNALNAME" val="txp_fig"/>
  <p:tag name="BLEND" val="Falsch"/>
  <p:tag name="TRANSPARENT" val="Falsch"/>
  <p:tag name="KEEPFILES" val="Falsch"/>
  <p:tag name="DEBUGPAUSE" val="Falsch"/>
  <p:tag name="RESOLUTION" val="300"/>
  <p:tag name="TIMEOUT" val="(none)"/>
  <p:tag name="BOXWIDTH" val="404"/>
  <p:tag name="BOXHEIGHT" val="307"/>
  <p:tag name="BOXFONT" val="10"/>
  <p:tag name="BOXWRAP" val="Falsch"/>
  <p:tag name="WORKAROUNDTRANSPARENCYBUG" val="Falsch"/>
  <p:tag name="ALLOWFONTSUBSTITUTION" val="Falsch"/>
  <p:tag name="BITMAPFORMAT" val="pngmono"/>
  <p:tag name="ORIGWIDTH" val="10,8"/>
  <p:tag name="PICTUREFILESIZE" val="236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begin{eqnarray*}&#10;\Gamma(r)=\frac{1}{1+\left(\frac{R}{r}\right)^{12}}&#10;\end{eqnarray*}&#10;\end{document}&#10;"/>
  <p:tag name="FILENAME" val="txp_fig"/>
  <p:tag name="FORMAT" val="pngmono"/>
  <p:tag name="RES" val="300"/>
  <p:tag name="BLEND" val="0"/>
  <p:tag name="TRANSPARENT" val="1"/>
  <p:tag name="TBUG" val="0"/>
  <p:tag name="ALLOWFS" val="0"/>
  <p:tag name="ORIGWIDTH" val="173"/>
  <p:tag name="PICTUREFILESIZE" val="1699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begin{eqnarray*}&#10;  l=\frac{1}{2^n}&#10;\end{eqnarray*}&#10;\end{document}&#10;"/>
  <p:tag name="FILENAME" val="txp_fig"/>
  <p:tag name="FORMAT" val="pngmono"/>
  <p:tag name="RES" val="300"/>
  <p:tag name="BLEND" val="0"/>
  <p:tag name="TRANSPARENT" val="0"/>
  <p:tag name="TBUG" val="0"/>
  <p:tag name="ALLOWFS" val="0"/>
  <p:tag name="ORIGWIDTH" val="62"/>
  <p:tag name="PICTUREFILESIZE" val="794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begin{eqnarray*}&#10;\Gamma(l)=\frac{1}{1+\left(\frac{R}{l}\right)^{12}}\approx\left[ \frac{l}{R} \right]^{12}&#10;\end{eqnarray*}&#10;\end{document}&#10;"/>
  <p:tag name="FILENAME" val="txp_fig"/>
  <p:tag name="FORMAT" val="pngmono"/>
  <p:tag name="RES" val="300"/>
  <p:tag name="BLEND" val="0"/>
  <p:tag name="TRANSPARENT" val="1"/>
  <p:tag name="TBUG" val="0"/>
  <p:tag name="ALLOWFS" val="0"/>
  <p:tag name="ORIGWIDTH" val="255"/>
  <p:tag name="PICTUREFILESIZE" val="2442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begin{eqnarray*}&#10;  \frac{\partial \pi(x,\tau)}{\partial \tau}\approx -\frac{1}{2}\frac{\partial^2}{\partial x^2} \left[2^{-13\, x}\,\pi(x,\tau)\right]&#10; -\frac{\partial}{\partial x} \left[2^{-13\, x}\,\pi(x,\tau)\right]&#10;\end{eqnarray*}&#10;\end{document}&#10;"/>
  <p:tag name="FILENAME" val="txp_fig"/>
  <p:tag name="FORMAT" val="pngmono"/>
  <p:tag name="RES" val="300"/>
  <p:tag name="BLEND" val="0"/>
  <p:tag name="TRANSPARENT" val="0"/>
  <p:tag name="TBUG" val="0"/>
  <p:tag name="ALLOWFS" val="0"/>
  <p:tag name="ORIGWIDTH" val="521"/>
  <p:tag name="PICTUREFILESIZE" val="621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begin{eqnarray*}&#10;  \frac{\partial \pi_n}{\partial \tau}= \left[\frac{1}{2^{n-1}}\right]^{12+1} \pi_{n-1}-\left[\frac{1}{2^{n}}\right]^{12+1} \pi_{n} &#10;\end{eqnarray*}&#10;\end{document}&#10;"/>
  <p:tag name="FILENAME" val="txp_fig"/>
  <p:tag name="FORMAT" val="pngmono"/>
  <p:tag name="RES" val="300"/>
  <p:tag name="BLEND" val="0"/>
  <p:tag name="TRANSPARENT" val="0"/>
  <p:tag name="TBUG" val="0"/>
  <p:tag name="ALLOWFS" val="0"/>
  <p:tag name="ORIGWIDTH" val="378"/>
  <p:tag name="PICTUREFILESIZE" val="3204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begin{eqnarray*}&#10;\uparrow&#10;\end{eqnarray*}&#10;\end{document}&#10;"/>
  <p:tag name="EXTERNALNAME" val="txp_fig"/>
  <p:tag name="BLEND" val="Falsch"/>
  <p:tag name="TRANSPARENT" val="Falsch"/>
  <p:tag name="KEEPFILES" val="Falsch"/>
  <p:tag name="DEBUGPAUSE" val="Falsch"/>
  <p:tag name="RESOLUTION" val="300"/>
  <p:tag name="TIMEOUT" val="(none)"/>
  <p:tag name="BOXWIDTH" val="404"/>
  <p:tag name="BOXHEIGHT" val="307"/>
  <p:tag name="BOXFONT" val="10"/>
  <p:tag name="BOXWRAP" val="Falsch"/>
  <p:tag name="WORKAROUNDTRANSPARENCYBUG" val="Falsch"/>
  <p:tag name="ALLOWFONTSUBSTITUTION" val="Falsch"/>
  <p:tag name="BITMAPFORMAT" val="pngmono"/>
  <p:tag name="ORIGWIDTH" val="10,8"/>
  <p:tag name="PICTUREFILESIZE" val="23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article}\pagestyle{empty}&#10;\begin{document}&#10;  $E_{nl}=-\frac{1}{2(n-\delta(l))^2}$&#10;\end{document}&#10;"/>
  <p:tag name="EXTERNALNAME" val="txp_fig"/>
  <p:tag name="BLEND" val="Falsch"/>
  <p:tag name="TRANSPARENT" val="Falsch"/>
  <p:tag name="KEEPFILES" val="Falsch"/>
  <p:tag name="DEBUGPAUSE" val="Falsch"/>
  <p:tag name="RESOLUTION" val="300"/>
  <p:tag name="TIMEOUT" val="(none)"/>
  <p:tag name="BOXWIDTH" val="436"/>
  <p:tag name="BOXHEIGHT" val="400"/>
  <p:tag name="BOXFONT" val="10"/>
  <p:tag name="BOXWRAP" val="Falsch"/>
  <p:tag name="WORKAROUNDTRANSPARENCYBUG" val="Falsch"/>
  <p:tag name="ALLOWFONTSUBSTITUTION" val="Falsch"/>
  <p:tag name="BITMAPFORMAT" val="pngmono"/>
  <p:tag name="ORIGWIDTH" val="75,84016"/>
  <p:tag name="PICTUREFILESIZE" val="628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begin{eqnarray*}&#10;\uparrow&#10;\end{eqnarray*}&#10;\end{document}&#10;"/>
  <p:tag name="EXTERNALNAME" val="txp_fig"/>
  <p:tag name="BLEND" val="Falsch"/>
  <p:tag name="TRANSPARENT" val="Falsch"/>
  <p:tag name="KEEPFILES" val="Falsch"/>
  <p:tag name="DEBUGPAUSE" val="Falsch"/>
  <p:tag name="RESOLUTION" val="300"/>
  <p:tag name="TIMEOUT" val="(none)"/>
  <p:tag name="BOXWIDTH" val="404"/>
  <p:tag name="BOXHEIGHT" val="307"/>
  <p:tag name="BOXFONT" val="10"/>
  <p:tag name="BOXWRAP" val="Falsch"/>
  <p:tag name="WORKAROUNDTRANSPARENCYBUG" val="Falsch"/>
  <p:tag name="ALLOWFONTSUBSTITUTION" val="Falsch"/>
  <p:tag name="BITMAPFORMAT" val="pngmono"/>
  <p:tag name="ORIGWIDTH" val="10,8"/>
  <p:tag name="PICTUREFILESIZE" val="236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begin{eqnarray*}&#10;\uparrow&#10;\end{eqnarray*}&#10;\end{document}&#10;"/>
  <p:tag name="EXTERNALNAME" val="txp_fig"/>
  <p:tag name="BLEND" val="Falsch"/>
  <p:tag name="TRANSPARENT" val="Falsch"/>
  <p:tag name="KEEPFILES" val="Falsch"/>
  <p:tag name="DEBUGPAUSE" val="Falsch"/>
  <p:tag name="RESOLUTION" val="300"/>
  <p:tag name="TIMEOUT" val="(none)"/>
  <p:tag name="BOXWIDTH" val="404"/>
  <p:tag name="BOXHEIGHT" val="307"/>
  <p:tag name="BOXFONT" val="10"/>
  <p:tag name="BOXWRAP" val="Falsch"/>
  <p:tag name="WORKAROUNDTRANSPARENCYBUG" val="Falsch"/>
  <p:tag name="ALLOWFONTSUBSTITUTION" val="Falsch"/>
  <p:tag name="BITMAPFORMAT" val="pngmono"/>
  <p:tag name="ORIGWIDTH" val="10,8"/>
  <p:tag name="PICTUREFILESIZE" val="236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begin{eqnarray*}&#10;\uparrow&#10;\end{eqnarray*}&#10;\end{document}&#10;"/>
  <p:tag name="EXTERNALNAME" val="txp_fig"/>
  <p:tag name="BLEND" val="Falsch"/>
  <p:tag name="TRANSPARENT" val="Falsch"/>
  <p:tag name="KEEPFILES" val="Falsch"/>
  <p:tag name="DEBUGPAUSE" val="Falsch"/>
  <p:tag name="RESOLUTION" val="300"/>
  <p:tag name="TIMEOUT" val="(none)"/>
  <p:tag name="BOXWIDTH" val="404"/>
  <p:tag name="BOXHEIGHT" val="307"/>
  <p:tag name="BOXFONT" val="10"/>
  <p:tag name="BOXWRAP" val="Falsch"/>
  <p:tag name="WORKAROUNDTRANSPARENCYBUG" val="Falsch"/>
  <p:tag name="ALLOWFONTSUBSTITUTION" val="Falsch"/>
  <p:tag name="BITMAPFORMAT" val="pngmono"/>
  <p:tag name="ORIGWIDTH" val="10,8"/>
  <p:tag name="PICTUREFILESIZE" val="236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begin{eqnarray*}&#10;\uparrow&#10;\end{eqnarray*}&#10;\end{document}&#10;"/>
  <p:tag name="EXTERNALNAME" val="txp_fig"/>
  <p:tag name="BLEND" val="Falsch"/>
  <p:tag name="TRANSPARENT" val="Falsch"/>
  <p:tag name="KEEPFILES" val="Falsch"/>
  <p:tag name="DEBUGPAUSE" val="Falsch"/>
  <p:tag name="RESOLUTION" val="300"/>
  <p:tag name="TIMEOUT" val="(none)"/>
  <p:tag name="BOXWIDTH" val="404"/>
  <p:tag name="BOXHEIGHT" val="307"/>
  <p:tag name="BOXFONT" val="10"/>
  <p:tag name="BOXWRAP" val="Falsch"/>
  <p:tag name="WORKAROUNDTRANSPARENCYBUG" val="Falsch"/>
  <p:tag name="ALLOWFONTSUBSTITUTION" val="Falsch"/>
  <p:tag name="BITMAPFORMAT" val="pngmono"/>
  <p:tag name="ORIGWIDTH" val="10,8"/>
  <p:tag name="PICTUREFILESIZE" val="236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begin{eqnarray*}&#10;\uparrow&#10;\end{eqnarray*}&#10;\end{document}&#10;"/>
  <p:tag name="EXTERNALNAME" val="txp_fig"/>
  <p:tag name="BLEND" val="Falsch"/>
  <p:tag name="TRANSPARENT" val="Falsch"/>
  <p:tag name="KEEPFILES" val="Falsch"/>
  <p:tag name="DEBUGPAUSE" val="Falsch"/>
  <p:tag name="RESOLUTION" val="300"/>
  <p:tag name="TIMEOUT" val="(none)"/>
  <p:tag name="BOXWIDTH" val="404"/>
  <p:tag name="BOXHEIGHT" val="307"/>
  <p:tag name="BOXFONT" val="10"/>
  <p:tag name="BOXWRAP" val="Falsch"/>
  <p:tag name="WORKAROUNDTRANSPARENCYBUG" val="Falsch"/>
  <p:tag name="ALLOWFONTSUBSTITUTION" val="Falsch"/>
  <p:tag name="BITMAPFORMAT" val="pngmono"/>
  <p:tag name="ORIGWIDTH" val="10,8"/>
  <p:tag name="PICTUREFILESIZE" val="236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begin{eqnarray*}&#10;\uparrow&#10;\end{eqnarray*}&#10;\end{document}&#10;"/>
  <p:tag name="EXTERNALNAME" val="txp_fig"/>
  <p:tag name="BLEND" val="Falsch"/>
  <p:tag name="TRANSPARENT" val="Falsch"/>
  <p:tag name="KEEPFILES" val="Falsch"/>
  <p:tag name="DEBUGPAUSE" val="Falsch"/>
  <p:tag name="RESOLUTION" val="300"/>
  <p:tag name="TIMEOUT" val="(none)"/>
  <p:tag name="BOXWIDTH" val="404"/>
  <p:tag name="BOXHEIGHT" val="307"/>
  <p:tag name="BOXFONT" val="10"/>
  <p:tag name="BOXWRAP" val="Falsch"/>
  <p:tag name="WORKAROUNDTRANSPARENCYBUG" val="Falsch"/>
  <p:tag name="ALLOWFONTSUBSTITUTION" val="Falsch"/>
  <p:tag name="BITMAPFORMAT" val="pngmono"/>
  <p:tag name="ORIGWIDTH" val="10,8"/>
  <p:tag name="PICTUREFILESIZE" val="236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begin{eqnarray*}&#10;\uparrow&#10;\end{eqnarray*}&#10;\end{document}&#10;"/>
  <p:tag name="EXTERNALNAME" val="txp_fig"/>
  <p:tag name="BLEND" val="Falsch"/>
  <p:tag name="TRANSPARENT" val="Falsch"/>
  <p:tag name="KEEPFILES" val="Falsch"/>
  <p:tag name="DEBUGPAUSE" val="Falsch"/>
  <p:tag name="RESOLUTION" val="300"/>
  <p:tag name="TIMEOUT" val="(none)"/>
  <p:tag name="BOXWIDTH" val="404"/>
  <p:tag name="BOXHEIGHT" val="307"/>
  <p:tag name="BOXFONT" val="10"/>
  <p:tag name="BOXWRAP" val="Falsch"/>
  <p:tag name="WORKAROUNDTRANSPARENCYBUG" val="Falsch"/>
  <p:tag name="ALLOWFONTSUBSTITUTION" val="Falsch"/>
  <p:tag name="BITMAPFORMAT" val="pngmono"/>
  <p:tag name="ORIGWIDTH" val="10,8"/>
  <p:tag name="PICTUREFILESIZE" val="236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begin{eqnarray*}&#10;\uparrow&#10;\end{eqnarray*}&#10;\end{document}&#10;"/>
  <p:tag name="EXTERNALNAME" val="txp_fig"/>
  <p:tag name="BLEND" val="Falsch"/>
  <p:tag name="TRANSPARENT" val="Falsch"/>
  <p:tag name="KEEPFILES" val="Falsch"/>
  <p:tag name="DEBUGPAUSE" val="Falsch"/>
  <p:tag name="RESOLUTION" val="300"/>
  <p:tag name="TIMEOUT" val="(none)"/>
  <p:tag name="BOXWIDTH" val="404"/>
  <p:tag name="BOXHEIGHT" val="307"/>
  <p:tag name="BOXFONT" val="10"/>
  <p:tag name="BOXWRAP" val="Falsch"/>
  <p:tag name="WORKAROUNDTRANSPARENCYBUG" val="Falsch"/>
  <p:tag name="ALLOWFONTSUBSTITUTION" val="Falsch"/>
  <p:tag name="BITMAPFORMAT" val="pngmono"/>
  <p:tag name="ORIGWIDTH" val="10,8"/>
  <p:tag name="PICTUREFILESIZE" val="236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begin{eqnarray*}&#10;  \pi(x,\tau)\propto F\left(2^x\,\tau^{1/13}\right)&#10;\end{eqnarray*}&#10;\end{document}&#10;"/>
  <p:tag name="FILENAME" val="txp_fig"/>
  <p:tag name="FORMAT" val="pngmono"/>
  <p:tag name="RES" val="300"/>
  <p:tag name="BLEND" val="0"/>
  <p:tag name="TRANSPARENT" val="0"/>
  <p:tag name="TBUG" val="0"/>
  <p:tag name="ALLOWFS" val="0"/>
  <p:tag name="ORIGWIDTH" val="209"/>
  <p:tag name="PICTUREFILESIZE" val="2315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begin{eqnarray*}&#10;H=\Omega\sum_k  (n_{k-1}+n_{k+1})\sigma_x^k&#10;\end{eqnarray*}&#10;\end{document}&#10;"/>
  <p:tag name="FILENAME" val="txp_fig"/>
  <p:tag name="FORMAT" val="pngmono"/>
  <p:tag name="RES" val="300"/>
  <p:tag name="BLEND" val="0"/>
  <p:tag name="TRANSPARENT" val="1"/>
  <p:tag name="TBUG" val="0"/>
  <p:tag name="ALLOWFS" val="0"/>
  <p:tag name="ORIGWIDTH" val="410"/>
  <p:tag name="PICTUREFILESIZE" val="264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begin{eqnarray*}&#10;V_\mathrm{vdW}=\frac{C_6}{|\mathbf{R}_1-\mathbf{R}_2|^6}&#10;\end{eqnarray*}&#10;\end{document}&#10;"/>
  <p:tag name="EXTERNALNAME" val="txp_fig"/>
  <p:tag name="BLEND" val="Falsch"/>
  <p:tag name="TRANSPARENT" val="Falsch"/>
  <p:tag name="KEEPFILES" val="Falsch"/>
  <p:tag name="DEBUGPAUSE" val="Falsch"/>
  <p:tag name="RESOLUTION" val="300"/>
  <p:tag name="TIMEOUT" val="(none)"/>
  <p:tag name="BOXWIDTH" val="404"/>
  <p:tag name="BOXHEIGHT" val="307"/>
  <p:tag name="BOXFONT" val="10"/>
  <p:tag name="BOXWRAP" val="Falsch"/>
  <p:tag name="WORKAROUNDTRANSPARENCYBUG" val="Falsch"/>
  <p:tag name="ALLOWFONTSUBSTITUTION" val="Falsch"/>
  <p:tag name="BITMAPFORMAT" val="pngmono"/>
  <p:tag name="ORIGWIDTH" val="187,9204"/>
  <p:tag name="PICTUREFILESIZE" val="1945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begin{eqnarray*}&#10;n\left[n^2-\frac{1}{2}n+\frac{\gamma^2}{32\,\Omega^2}\right]=0&#10;\end{eqnarray*}&#10;\end{document}&#10;"/>
  <p:tag name="FILENAME" val="txp_fig"/>
  <p:tag name="FORMAT" val="pngmono"/>
  <p:tag name="RES" val="300"/>
  <p:tag name="BLEND" val="0"/>
  <p:tag name="TRANSPARENT" val="1"/>
  <p:tag name="TBUG" val="0"/>
  <p:tag name="ALLOWFS" val="0"/>
  <p:tag name="ORIGWIDTH" val="244"/>
  <p:tag name="PICTUREFILESIZE" val="2550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begin{eqnarray*}&#10;1/\sqrt{2}&#10;\end{eqnarray*}&#10;\end{document}&#10;"/>
  <p:tag name="FILENAME" val="txp_fig"/>
  <p:tag name="FORMAT" val="pngmono"/>
  <p:tag name="RES" val="300"/>
  <p:tag name="BLEND" val="0"/>
  <p:tag name="TRANSPARENT" val="1"/>
  <p:tag name="TBUG" val="0"/>
  <p:tag name="ALLOWFS" val="0"/>
  <p:tag name="ORIGWIDTH" val="81"/>
  <p:tag name="PICTUREFILESIZE" val="66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begin{eqnarray*}&#10;\mathbf{R}_1&#10;\end{eqnarray*}&#10;\end{document}&#10;"/>
  <p:tag name="EXTERNALNAME" val="txp_fig"/>
  <p:tag name="BLEND" val="Falsch"/>
  <p:tag name="TRANSPARENT" val="Falsch"/>
  <p:tag name="KEEPFILES" val="Falsch"/>
  <p:tag name="DEBUGPAUSE" val="Falsch"/>
  <p:tag name="RESOLUTION" val="300"/>
  <p:tag name="TIMEOUT" val="(none)"/>
  <p:tag name="BOXWIDTH" val="404"/>
  <p:tag name="BOXHEIGHT" val="307"/>
  <p:tag name="BOXFONT" val="10"/>
  <p:tag name="BOXWRAP" val="Falsch"/>
  <p:tag name="WORKAROUNDTRANSPARENCYBUG" val="Falsch"/>
  <p:tag name="ALLOWFONTSUBSTITUTION" val="Falsch"/>
  <p:tag name="BITMAPFORMAT" val="pngmono"/>
  <p:tag name="ORIGWIDTH" val="25,92008"/>
  <p:tag name="PICTUREFILESIZE" val="31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begin{eqnarray*}&#10;\mathbf{R}_2&#10;\end{eqnarray*}&#10;\end{document}&#10;"/>
  <p:tag name="EXTERNALNAME" val="txp_fig"/>
  <p:tag name="BLEND" val="Falsch"/>
  <p:tag name="TRANSPARENT" val="Falsch"/>
  <p:tag name="KEEPFILES" val="Falsch"/>
  <p:tag name="DEBUGPAUSE" val="Falsch"/>
  <p:tag name="RESOLUTION" val="300"/>
  <p:tag name="TIMEOUT" val="(none)"/>
  <p:tag name="BOXWIDTH" val="404"/>
  <p:tag name="BOXHEIGHT" val="307"/>
  <p:tag name="BOXFONT" val="10"/>
  <p:tag name="BOXWRAP" val="Falsch"/>
  <p:tag name="WORKAROUNDTRANSPARENCYBUG" val="Falsch"/>
  <p:tag name="ALLOWFONTSUBSTITUTION" val="Falsch"/>
  <p:tag name="BITMAPFORMAT" val="pngmono"/>
  <p:tag name="ORIGWIDTH" val="26,88008"/>
  <p:tag name="PICTUREFILESIZE" val="39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begin{eqnarray*}&#10;H=\Omega \sigma_x + \Delta n&#10;\end{eqnarray*}&#10;\end{document}&#10;"/>
  <p:tag name="EXTERNALNAME" val="txp_fig"/>
  <p:tag name="BLEND" val="Falsch"/>
  <p:tag name="TRANSPARENT" val="Falsch"/>
  <p:tag name="KEEPFILES" val="Falsch"/>
  <p:tag name="DEBUGPAUSE" val="Falsch"/>
  <p:tag name="RESOLUTION" val="300"/>
  <p:tag name="TIMEOUT" val="(none)"/>
  <p:tag name="BOXWIDTH" val="404"/>
  <p:tag name="BOXHEIGHT" val="307"/>
  <p:tag name="BOXFONT" val="10"/>
  <p:tag name="BOXWRAP" val="Falsch"/>
  <p:tag name="WORKAROUNDTRANSPARENCYBUG" val="Falsch"/>
  <p:tag name="ALLOWFONTSUBSTITUTION" val="Falsch"/>
  <p:tag name="BITMAPFORMAT" val="pngmono"/>
  <p:tag name="ORIGWIDTH" val="151,9203"/>
  <p:tag name="PICTUREFILESIZE" val="115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begin{eqnarray*}&#10;n=\frac{1}{2}\left[\sigma_z+1\right]=\left(&#10;  \begin{array}{cc}&#10;   1 &amp; 0 \\&#10;    0 &amp; 0 \\&#10;  \end{array}&#10;\right)&#10;\end{eqnarray*}&#10;\end{document}&#10;"/>
  <p:tag name="EXTERNALNAME" val="txp_fig"/>
  <p:tag name="BLEND" val="Falsch"/>
  <p:tag name="TRANSPARENT" val="Falsch"/>
  <p:tag name="KEEPFILES" val="Falsch"/>
  <p:tag name="DEBUGPAUSE" val="Falsch"/>
  <p:tag name="RESOLUTION" val="300"/>
  <p:tag name="TIMEOUT" val="(none)"/>
  <p:tag name="BOXWIDTH" val="404"/>
  <p:tag name="BOXHEIGHT" val="307"/>
  <p:tag name="BOXFONT" val="10"/>
  <p:tag name="BOXWRAP" val="Falsch"/>
  <p:tag name="WORKAROUNDTRANSPARENCYBUG" val="Falsch"/>
  <p:tag name="ALLOWFONTSUBSTITUTION" val="Falsch"/>
  <p:tag name="BITMAPFORMAT" val="pngmono"/>
  <p:tag name="ORIGWIDTH" val="248,8805"/>
  <p:tag name="PICTUREFILESIZE" val="2088"/>
</p:tagLst>
</file>

<file path=ppt/theme/theme1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9645</TotalTime>
  <Words>1213</Words>
  <Application>Microsoft Office PowerPoint</Application>
  <PresentationFormat>On-screen Show (4:3)</PresentationFormat>
  <Paragraphs>389</Paragraphs>
  <Slides>33</Slides>
  <Notes>25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2" baseType="lpstr">
      <vt:lpstr>Arial</vt:lpstr>
      <vt:lpstr>Calibri</vt:lpstr>
      <vt:lpstr>Cambria Math</vt:lpstr>
      <vt:lpstr>cmmi10</vt:lpstr>
      <vt:lpstr>cmsy10</vt:lpstr>
      <vt:lpstr>Symbol</vt:lpstr>
      <vt:lpstr>Times New Roman</vt:lpstr>
      <vt:lpstr>Wingdings</vt:lpstr>
      <vt:lpstr>Larissa-Design</vt:lpstr>
      <vt:lpstr>Out-of-equilibrium dynamics of long-range interacting Rydberg gases</vt:lpstr>
      <vt:lpstr>Nottingham</vt:lpstr>
      <vt:lpstr>Outline</vt:lpstr>
      <vt:lpstr>Dynamics is more than statics...</vt:lpstr>
      <vt:lpstr>,Rydberg soft-matter‘</vt:lpstr>
      <vt:lpstr>Atoms in Rydberg states</vt:lpstr>
      <vt:lpstr>Atoms in Rydberg states</vt:lpstr>
      <vt:lpstr>Rydberg atoms as (pseudo)spins</vt:lpstr>
      <vt:lpstr>Quantum many-body dynamics</vt:lpstr>
      <vt:lpstr>Effective dynamics @ strong noise</vt:lpstr>
      <vt:lpstr>Effective (slow) dynamics</vt:lpstr>
      <vt:lpstr>Effective master equation</vt:lpstr>
      <vt:lpstr>Kinetic constraints/facilitation</vt:lpstr>
      <vt:lpstr>Kinetic constraints are real</vt:lpstr>
      <vt:lpstr>...closer look at resonant dynamics</vt:lpstr>
      <vt:lpstr>Relaxation dynamics</vt:lpstr>
      <vt:lpstr>Analytical solution</vt:lpstr>
      <vt:lpstr>Self-similar evolution</vt:lpstr>
      <vt:lpstr>Higher dimensions</vt:lpstr>
      <vt:lpstr>Experimental signatures?</vt:lpstr>
      <vt:lpstr>Off-resonant excitation dynamics and  a non-equilibrium phase transition</vt:lpstr>
      <vt:lpstr>A non-equilibrium phase transition</vt:lpstr>
      <vt:lpstr>A non-equilibrium phase transition</vt:lpstr>
      <vt:lpstr>Non-equilibrium phase transition</vt:lpstr>
      <vt:lpstr>Numerical experiment</vt:lpstr>
      <vt:lpstr>Quantum vs. classical fluctuations</vt:lpstr>
      <vt:lpstr>Quantum vs. classical fluctuations</vt:lpstr>
      <vt:lpstr>Quantum vs. classical fluctuations</vt:lpstr>
      <vt:lpstr>Hyperpolarisation --- Dynamical Nuclear Polarisation</vt:lpstr>
      <vt:lpstr>Hyperpolarisation</vt:lpstr>
      <vt:lpstr>Hyperpolarisation</vt:lpstr>
      <vt:lpstr>Hyperpolarisation</vt:lpstr>
      <vt:lpstr>Summary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Digital Quantum Simulation with Rydberg Atoms</dc:title>
  <dc:creator>Igor</dc:creator>
  <cp:lastModifiedBy>Lesanovsky Igor</cp:lastModifiedBy>
  <cp:revision>2040</cp:revision>
  <dcterms:created xsi:type="dcterms:W3CDTF">2009-09-06T14:38:30Z</dcterms:created>
  <dcterms:modified xsi:type="dcterms:W3CDTF">2016-08-17T15:17:29Z</dcterms:modified>
</cp:coreProperties>
</file>