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9" r:id="rId12"/>
    <p:sldId id="267" r:id="rId13"/>
    <p:sldId id="270" r:id="rId14"/>
    <p:sldId id="266" r:id="rId15"/>
    <p:sldId id="268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31" autoAdjust="0"/>
  </p:normalViewPr>
  <p:slideViewPr>
    <p:cSldViewPr>
      <p:cViewPr varScale="1">
        <p:scale>
          <a:sx n="83" d="100"/>
          <a:sy n="83" d="100"/>
        </p:scale>
        <p:origin x="-984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98CBB-BAFB-44D7-BD82-0FB7AAFCE00A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50D5B-506C-4762-9207-ECCA995B90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2096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find a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t-value of t = 3.8 corresponding to a</a:t>
            </a:r>
          </a:p>
          <a:p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p-value of p = 0.004, indicating that the probability that this offset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random is less than 1 per cent.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50D5B-506C-4762-9207-ECCA995B90B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sz="1200" dirty="0" smtClean="0"/>
              <a:t>(</a:t>
            </a:r>
            <a:r>
              <a:rPr lang="en-US" sz="1200" dirty="0" err="1" smtClean="0"/>
              <a:t>npr</a:t>
            </a:r>
            <a:r>
              <a:rPr lang="en-US" sz="1200" dirty="0" smtClean="0"/>
              <a:t>. </a:t>
            </a:r>
            <a:r>
              <a:rPr lang="en-US" sz="1200" dirty="0" err="1" smtClean="0"/>
              <a:t>Canameras</a:t>
            </a:r>
            <a:r>
              <a:rPr lang="en-US" sz="1200" dirty="0" smtClean="0"/>
              <a:t> et al. 2015, </a:t>
            </a:r>
            <a:r>
              <a:rPr lang="en-US" sz="1200" dirty="0" err="1" smtClean="0"/>
              <a:t>Alatao</a:t>
            </a:r>
            <a:r>
              <a:rPr lang="en-US" sz="1200" dirty="0" smtClean="0"/>
              <a:t> et al. 2016, </a:t>
            </a:r>
            <a:r>
              <a:rPr lang="en-US" sz="1200" dirty="0" err="1" smtClean="0"/>
              <a:t>Miettinen</a:t>
            </a:r>
            <a:r>
              <a:rPr lang="en-US" sz="1200" dirty="0" smtClean="0"/>
              <a:t> et al. 2015</a:t>
            </a:r>
            <a:r>
              <a:rPr lang="sr-Latn-RS" sz="1200" dirty="0" smtClean="0"/>
              <a:t>) narusavanje FIR’radio korelacije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50D5B-506C-4762-9207-ECCA995B90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62600" y="4736306"/>
            <a:ext cx="3276600" cy="273844"/>
          </a:xfrm>
        </p:spPr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02658-1A3D-4F24-BCE4-20A0BBE8F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629150"/>
            <a:ext cx="9144000" cy="514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36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03.05.2016.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7800" y="4736306"/>
            <a:ext cx="3276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dirty="0" err="1" smtClean="0"/>
              <a:t>Tijana</a:t>
            </a:r>
            <a:r>
              <a:rPr lang="en-US" dirty="0" smtClean="0"/>
              <a:t> </a:t>
            </a:r>
            <a:r>
              <a:rPr lang="en-US" dirty="0" err="1" smtClean="0"/>
              <a:t>Prodanović</a:t>
            </a:r>
            <a:r>
              <a:rPr lang="en-US" dirty="0" smtClean="0"/>
              <a:t>, prodanvc@df.uns.ac.rs Perspectives on the Extragalactic Frontiers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29200" y="36385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02658-1A3D-4F24-BCE4-20A0BBE8FEC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363" name="Picture 3" descr="D:\astro\LOGOs\PMF\PMF-colored-ver2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10600" y="4629150"/>
            <a:ext cx="457200" cy="457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jpe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nasa.gov/sites/default/files/m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98912"/>
            <a:ext cx="9144000" cy="62280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57350"/>
            <a:ext cx="7772400" cy="1102519"/>
          </a:xfrm>
          <a:solidFill>
            <a:schemeClr val="bg1">
              <a:alpha val="67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Cosmic-Ray Acceleration in galactic Interactions and its Implications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181350"/>
            <a:ext cx="6400800" cy="131445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US" b="1" dirty="0" err="1" smtClean="0">
                <a:solidFill>
                  <a:schemeClr val="bg1"/>
                </a:solidFill>
              </a:rPr>
              <a:t>Tijana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Prodanovi</a:t>
            </a:r>
            <a:r>
              <a:rPr lang="sr-Latn-RS" b="1" dirty="0" smtClean="0">
                <a:solidFill>
                  <a:schemeClr val="bg1"/>
                </a:solidFill>
              </a:rPr>
              <a:t>ć</a:t>
            </a:r>
            <a:r>
              <a:rPr lang="en-US" dirty="0" smtClean="0">
                <a:solidFill>
                  <a:schemeClr val="bg1"/>
                </a:solidFill>
              </a:rPr>
              <a:t>, University of Novi Sad</a:t>
            </a:r>
          </a:p>
          <a:p>
            <a:pPr algn="r"/>
            <a:r>
              <a:rPr lang="en-US" sz="1600" b="1" dirty="0" err="1" smtClean="0">
                <a:solidFill>
                  <a:schemeClr val="bg1"/>
                </a:solidFill>
              </a:rPr>
              <a:t>Darko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Donevski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Laboratoire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d'Astrophysique</a:t>
            </a:r>
            <a:r>
              <a:rPr lang="en-US" sz="1600" dirty="0" smtClean="0">
                <a:solidFill>
                  <a:schemeClr val="bg1"/>
                </a:solidFill>
              </a:rPr>
              <a:t> de Marseille</a:t>
            </a:r>
          </a:p>
          <a:p>
            <a:pPr algn="r"/>
            <a:r>
              <a:rPr lang="en-US" sz="1600" b="1" dirty="0" err="1" smtClean="0">
                <a:solidFill>
                  <a:schemeClr val="bg1"/>
                </a:solidFill>
              </a:rPr>
              <a:t>Dejan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Uro</a:t>
            </a:r>
            <a:r>
              <a:rPr lang="sr-Latn-RS" sz="1600" b="1" dirty="0" smtClean="0">
                <a:solidFill>
                  <a:schemeClr val="bg1"/>
                </a:solidFill>
              </a:rPr>
              <a:t>š</a:t>
            </a:r>
            <a:r>
              <a:rPr lang="en-US" sz="1600" b="1" dirty="0" err="1" smtClean="0">
                <a:solidFill>
                  <a:schemeClr val="bg1"/>
                </a:solidFill>
              </a:rPr>
              <a:t>evi</a:t>
            </a:r>
            <a:r>
              <a:rPr lang="sr-Latn-RS" sz="1600" b="1" dirty="0" smtClean="0">
                <a:solidFill>
                  <a:schemeClr val="bg1"/>
                </a:solidFill>
              </a:rPr>
              <a:t>ć</a:t>
            </a:r>
            <a:r>
              <a:rPr lang="en-US" sz="1600" dirty="0" smtClean="0">
                <a:solidFill>
                  <a:schemeClr val="bg1"/>
                </a:solidFill>
              </a:rPr>
              <a:t>, University of Belgrade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</a:rPr>
              <a:t>Tamara </a:t>
            </a:r>
            <a:r>
              <a:rPr lang="en-US" sz="1600" b="1" dirty="0" err="1" smtClean="0">
                <a:solidFill>
                  <a:schemeClr val="bg1"/>
                </a:solidFill>
              </a:rPr>
              <a:t>Bogdanovi</a:t>
            </a:r>
            <a:r>
              <a:rPr lang="sr-Latn-RS" sz="1600" b="1" dirty="0" smtClean="0">
                <a:solidFill>
                  <a:schemeClr val="bg1"/>
                </a:solidFill>
              </a:rPr>
              <a:t>ć</a:t>
            </a:r>
            <a:r>
              <a:rPr lang="en-US" sz="1600" dirty="0" smtClean="0">
                <a:solidFill>
                  <a:schemeClr val="bg1"/>
                </a:solidFill>
              </a:rPr>
              <a:t>, Georgia Institute of Technology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Interacting Galaxies: Special Attention!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Indication of evolution of FIR-radio correlation with merger (scatter)</a:t>
            </a:r>
            <a:r>
              <a:rPr lang="en-US" sz="1500" dirty="0" smtClean="0"/>
              <a:t> (</a:t>
            </a:r>
            <a:r>
              <a:rPr lang="en-US" sz="1500" dirty="0" err="1" smtClean="0"/>
              <a:t>Donevski</a:t>
            </a:r>
            <a:r>
              <a:rPr lang="en-US" sz="1500" dirty="0" smtClean="0"/>
              <a:t> &amp; </a:t>
            </a:r>
            <a:r>
              <a:rPr lang="en-US" sz="1500" dirty="0" err="1" smtClean="0"/>
              <a:t>Prodanovi</a:t>
            </a:r>
            <a:r>
              <a:rPr lang="sr-Latn-RS" sz="1500" dirty="0" smtClean="0"/>
              <a:t>ć</a:t>
            </a:r>
            <a:r>
              <a:rPr lang="en-US" sz="1500" dirty="0" smtClean="0"/>
              <a:t> 2015)</a:t>
            </a:r>
          </a:p>
          <a:p>
            <a:r>
              <a:rPr lang="en-US" dirty="0" smtClean="0"/>
              <a:t>Observed star-forming galaxies where radio emitting region more extended than FIR </a:t>
            </a:r>
            <a:r>
              <a:rPr lang="en-US" sz="1500" dirty="0" smtClean="0"/>
              <a:t>(</a:t>
            </a:r>
            <a:r>
              <a:rPr lang="en-US" sz="1500" dirty="0" err="1" smtClean="0"/>
              <a:t>Miettinen</a:t>
            </a:r>
            <a:r>
              <a:rPr lang="en-US" sz="1500" dirty="0" smtClean="0"/>
              <a:t> et al. 2015)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Could </a:t>
            </a:r>
            <a:r>
              <a:rPr lang="en-US" sz="3200" dirty="0" smtClean="0"/>
              <a:t>“contaminate” star-formation rate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Possible tool </a:t>
            </a:r>
            <a:r>
              <a:rPr lang="en-US" sz="3200" dirty="0"/>
              <a:t>for detecting interacting </a:t>
            </a:r>
            <a:r>
              <a:rPr lang="en-US" sz="3200" dirty="0" smtClean="0"/>
              <a:t>systems at higher redshifts?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“To Do” list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8478"/>
            <a:ext cx="84582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Check impact on star-formation rate determination (coming soon!)</a:t>
            </a:r>
          </a:p>
          <a:p>
            <a:r>
              <a:rPr lang="en-US" dirty="0" smtClean="0"/>
              <a:t>Larger sample of interacting galaxies local and high-z </a:t>
            </a:r>
            <a:r>
              <a:rPr lang="en-US" dirty="0" smtClean="0"/>
              <a:t>(radio e.g. COSMOS </a:t>
            </a:r>
            <a:r>
              <a:rPr lang="en-US" dirty="0" smtClean="0"/>
              <a:t>field)</a:t>
            </a:r>
          </a:p>
          <a:p>
            <a:r>
              <a:rPr lang="en-US" dirty="0" smtClean="0"/>
              <a:t>N-body hydro models – shock propagation, strength, duration</a:t>
            </a:r>
          </a:p>
          <a:p>
            <a:r>
              <a:rPr lang="en-US" dirty="0" smtClean="0"/>
              <a:t>Model particle acceleration, non-thermal emission, heating</a:t>
            </a:r>
            <a:endParaRPr lang="sr-Latn-R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8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09750"/>
            <a:ext cx="8229600" cy="85725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Thank you!</a:t>
            </a:r>
            <a:br>
              <a:rPr lang="en-US" sz="3200" dirty="0" smtClean="0"/>
            </a:br>
            <a:r>
              <a:rPr lang="en-US" sz="3200" dirty="0" smtClean="0"/>
              <a:t>Questions?</a:t>
            </a:r>
            <a:endParaRPr lang="sr-Latn-R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275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Impact of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5181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Available sample of 43 </a:t>
            </a:r>
            <a:r>
              <a:rPr lang="en-US" dirty="0"/>
              <a:t>interacting </a:t>
            </a:r>
            <a:r>
              <a:rPr lang="en-US" dirty="0" smtClean="0"/>
              <a:t>galaxies</a:t>
            </a:r>
          </a:p>
          <a:p>
            <a:r>
              <a:rPr lang="en-US" dirty="0" smtClean="0"/>
              <a:t>FIR-radio correlation parameter vs. merger stage</a:t>
            </a:r>
          </a:p>
          <a:p>
            <a:r>
              <a:rPr lang="en-US" dirty="0" smtClean="0"/>
              <a:t>Expectations vs. merger stage</a:t>
            </a:r>
          </a:p>
          <a:p>
            <a:pPr lvl="1"/>
            <a:r>
              <a:rPr lang="en-US" dirty="0" smtClean="0"/>
              <a:t>Stage 1-2 heating </a:t>
            </a:r>
          </a:p>
          <a:p>
            <a:pPr lvl="1"/>
            <a:r>
              <a:rPr lang="en-US" dirty="0" smtClean="0"/>
              <a:t>Stage 3-4 Tidal cosmic-rays </a:t>
            </a:r>
          </a:p>
          <a:p>
            <a:pPr lvl="1"/>
            <a:r>
              <a:rPr lang="en-US" dirty="0" smtClean="0"/>
              <a:t>Stage 4-5 star-formation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77035" y="936854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Donevski</a:t>
            </a:r>
            <a:r>
              <a:rPr lang="en-US" sz="1400" dirty="0" smtClean="0"/>
              <a:t> &amp; </a:t>
            </a:r>
            <a:r>
              <a:rPr lang="en-US" sz="1400" dirty="0" err="1" smtClean="0"/>
              <a:t>Prodanovi</a:t>
            </a:r>
            <a:r>
              <a:rPr lang="sr-Latn-RS" sz="1400" dirty="0" smtClean="0"/>
              <a:t>ć</a:t>
            </a:r>
            <a:r>
              <a:rPr lang="en-US" sz="1400" dirty="0" smtClean="0"/>
              <a:t> (2015)</a:t>
            </a:r>
            <a:endParaRPr lang="en-US" sz="1400" dirty="0"/>
          </a:p>
        </p:txBody>
      </p:sp>
      <p:pic>
        <p:nvPicPr>
          <p:cNvPr id="8" name="Picture 2" descr="D:\astro\mypapers\darko\IR-radio\ApJL\submited\fig2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20015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724400" cy="3394472"/>
          </a:xfrm>
        </p:spPr>
        <p:txBody>
          <a:bodyPr/>
          <a:lstStyle/>
          <a:p>
            <a:r>
              <a:rPr lang="en-US" dirty="0" smtClean="0"/>
              <a:t>Spectral index also evolves vs, merger stage</a:t>
            </a:r>
            <a:endParaRPr lang="sr-Latn-R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2" descr="D:\astro\mypapers\darko\IR-radio\ApJL\submited\fig2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31728"/>
            <a:ext cx="3657600" cy="3657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24600" y="4703938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Donevski</a:t>
            </a:r>
            <a:r>
              <a:rPr lang="en-US" sz="1400" dirty="0" smtClean="0"/>
              <a:t> &amp; </a:t>
            </a:r>
            <a:r>
              <a:rPr lang="en-US" sz="1400" dirty="0" err="1" smtClean="0"/>
              <a:t>Prodanovic</a:t>
            </a:r>
            <a:r>
              <a:rPr lang="en-US" sz="1400" dirty="0" smtClean="0"/>
              <a:t> (2015)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3181350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triangle – merger 1</a:t>
            </a:r>
          </a:p>
          <a:p>
            <a:r>
              <a:rPr lang="en-US" sz="1200" dirty="0" smtClean="0"/>
              <a:t>diamond – merger 2</a:t>
            </a:r>
          </a:p>
          <a:p>
            <a:r>
              <a:rPr lang="en-US" sz="1200" dirty="0" smtClean="0"/>
              <a:t>circle – merger 3</a:t>
            </a:r>
          </a:p>
          <a:p>
            <a:r>
              <a:rPr lang="en-US" sz="1200" dirty="0" smtClean="0"/>
              <a:t>star – merger 4</a:t>
            </a:r>
          </a:p>
          <a:p>
            <a:r>
              <a:rPr lang="en-US" sz="1200" dirty="0" smtClean="0"/>
              <a:t>square – merger 5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42967541"/>
              </p:ext>
            </p:extLst>
          </p:nvPr>
        </p:nvGraphicFramePr>
        <p:xfrm>
          <a:off x="2073771" y="2518056"/>
          <a:ext cx="1034058" cy="435926"/>
        </p:xfrm>
        <a:graphic>
          <a:graphicData uri="http://schemas.openxmlformats.org/presentationml/2006/ole">
            <p:oleObj spid="_x0000_s18439" name="Equation" r:id="rId4" imgW="571252" imgH="241195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925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emission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5334000" cy="3394472"/>
          </a:xfrm>
        </p:spPr>
        <p:txBody>
          <a:bodyPr/>
          <a:lstStyle/>
          <a:p>
            <a:r>
              <a:rPr lang="en-US" dirty="0" smtClean="0"/>
              <a:t>“Taffy” galaxies</a:t>
            </a:r>
          </a:p>
          <a:p>
            <a:pPr lvl="1"/>
            <a:r>
              <a:rPr lang="en-US" dirty="0" err="1" smtClean="0"/>
              <a:t>Lisenfeld</a:t>
            </a:r>
            <a:r>
              <a:rPr lang="en-US" dirty="0" smtClean="0"/>
              <a:t> &amp; Volk 2010  model for non-thermal bridge emission</a:t>
            </a:r>
          </a:p>
          <a:p>
            <a:pPr lvl="1"/>
            <a:r>
              <a:rPr lang="en-US" dirty="0" smtClean="0"/>
              <a:t>Murphy 2013 looked into emission of “Taffy” galaxies vs. merger stage</a:t>
            </a:r>
            <a:endParaRPr lang="sr-Latn-R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0" y="1711053"/>
            <a:ext cx="3268401" cy="23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7900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43 IR-bright galaxies used</a:t>
            </a:r>
          </a:p>
          <a:p>
            <a:r>
              <a:rPr lang="en-US" dirty="0" smtClean="0"/>
              <a:t>Data sets from </a:t>
            </a:r>
            <a:r>
              <a:rPr lang="en-US" dirty="0" err="1" smtClean="0"/>
              <a:t>Dopita</a:t>
            </a:r>
            <a:r>
              <a:rPr lang="en-US" dirty="0" smtClean="0"/>
              <a:t> et al. (2002) and Murphy (2013). </a:t>
            </a:r>
          </a:p>
          <a:p>
            <a:pPr lvl="1"/>
            <a:r>
              <a:rPr lang="en-US" dirty="0" smtClean="0"/>
              <a:t>Murphy (2013) data (15 sources) were drawn from </a:t>
            </a:r>
            <a:r>
              <a:rPr lang="en-US" i="1" dirty="0" smtClean="0"/>
              <a:t>IRAS </a:t>
            </a:r>
            <a:r>
              <a:rPr lang="en-US" dirty="0" smtClean="0"/>
              <a:t>revised Bright Galaxy Sample (Sanders et al. 2003). </a:t>
            </a:r>
          </a:p>
          <a:p>
            <a:pPr lvl="1"/>
            <a:r>
              <a:rPr lang="en-US" dirty="0" err="1" smtClean="0"/>
              <a:t>Dopita</a:t>
            </a:r>
            <a:r>
              <a:rPr lang="en-US" dirty="0" smtClean="0"/>
              <a:t> et al. (2002) data set consists of two studies (</a:t>
            </a:r>
            <a:r>
              <a:rPr lang="en-US" dirty="0" err="1" smtClean="0"/>
              <a:t>Kewley</a:t>
            </a:r>
            <a:r>
              <a:rPr lang="en-US" dirty="0" smtClean="0"/>
              <a:t> et al. 2001; Corbett et al. 2002) </a:t>
            </a:r>
          </a:p>
          <a:p>
            <a:r>
              <a:rPr lang="en-US" dirty="0" smtClean="0"/>
              <a:t>our sample satisfies the overall criteria that all chosen galaxies are IR bright with 60 </a:t>
            </a:r>
            <a:r>
              <a:rPr lang="en-US" dirty="0" err="1" smtClean="0"/>
              <a:t>μmflux</a:t>
            </a:r>
            <a:r>
              <a:rPr lang="en-US" dirty="0" smtClean="0"/>
              <a:t> densities larger than 2.5 </a:t>
            </a:r>
            <a:r>
              <a:rPr lang="en-US" dirty="0" err="1" smtClean="0"/>
              <a:t>Jy</a:t>
            </a:r>
            <a:r>
              <a:rPr lang="en-US" dirty="0" smtClean="0"/>
              <a:t> and have IR luminosities ≥10</a:t>
            </a:r>
            <a:r>
              <a:rPr lang="en-US" baseline="30000" dirty="0" smtClean="0"/>
              <a:t>10.5</a:t>
            </a:r>
            <a:r>
              <a:rPr lang="en-US" dirty="0" smtClean="0"/>
              <a:t> L.</a:t>
            </a:r>
          </a:p>
          <a:p>
            <a:r>
              <a:rPr lang="en-US" dirty="0" smtClean="0"/>
              <a:t>We have excluded all sources classified as AGNs</a:t>
            </a:r>
          </a:p>
          <a:p>
            <a:r>
              <a:rPr lang="en-US" dirty="0" smtClean="0"/>
              <a:t>All galaxies presented here have well sampled radio spectra between 1.4 and 8.4 GHz</a:t>
            </a:r>
          </a:p>
          <a:p>
            <a:r>
              <a:rPr lang="en-US" dirty="0" smtClean="0"/>
              <a:t>Values of </a:t>
            </a:r>
            <a:r>
              <a:rPr lang="en-US" i="1" dirty="0" err="1" smtClean="0"/>
              <a:t>qIR</a:t>
            </a:r>
            <a:r>
              <a:rPr lang="en-US" i="1" dirty="0" smtClean="0"/>
              <a:t> </a:t>
            </a:r>
            <a:r>
              <a:rPr lang="en-US" dirty="0" smtClean="0"/>
              <a:t>were taken directly from Murphy (2013).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/>
          <a:lstStyle/>
          <a:p>
            <a:r>
              <a:rPr lang="en-US" dirty="0" smtClean="0"/>
              <a:t>Cosmic Ray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6248400" cy="3733799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Shocks + mag. fields</a:t>
            </a:r>
            <a:r>
              <a:rPr lang="en-US" dirty="0" smtClean="0"/>
              <a:t> </a:t>
            </a:r>
            <a:r>
              <a:rPr lang="en-US" sz="1500" dirty="0" smtClean="0"/>
              <a:t>(</a:t>
            </a:r>
            <a:r>
              <a:rPr lang="en-US" sz="1500" dirty="0" err="1" smtClean="0"/>
              <a:t>Blandford</a:t>
            </a:r>
            <a:r>
              <a:rPr lang="en-US" sz="1500" dirty="0" smtClean="0"/>
              <a:t> &amp; </a:t>
            </a:r>
            <a:r>
              <a:rPr lang="en-US" sz="1500" dirty="0" err="1" smtClean="0"/>
              <a:t>Eichler</a:t>
            </a:r>
            <a:r>
              <a:rPr lang="en-US" sz="1500" dirty="0" smtClean="0"/>
              <a:t> 1987)</a:t>
            </a:r>
          </a:p>
          <a:p>
            <a:r>
              <a:rPr lang="en-US" dirty="0" smtClean="0"/>
              <a:t>Galactic CRs – supernova remnants </a:t>
            </a:r>
            <a:r>
              <a:rPr lang="en-US" sz="1500" dirty="0" smtClean="0">
                <a:solidFill>
                  <a:schemeClr val="tx1"/>
                </a:solidFill>
              </a:rPr>
              <a:t>(</a:t>
            </a:r>
            <a:r>
              <a:rPr lang="en-US" sz="1500" dirty="0" err="1" smtClean="0">
                <a:solidFill>
                  <a:schemeClr val="tx1"/>
                </a:solidFill>
              </a:rPr>
              <a:t>Blandford</a:t>
            </a:r>
            <a:r>
              <a:rPr lang="en-US" sz="1500" dirty="0" smtClean="0">
                <a:solidFill>
                  <a:schemeClr val="tx1"/>
                </a:solidFill>
              </a:rPr>
              <a:t> &amp; </a:t>
            </a:r>
            <a:r>
              <a:rPr lang="en-US" sz="1500" dirty="0" err="1" smtClean="0">
                <a:solidFill>
                  <a:schemeClr val="tx1"/>
                </a:solidFill>
              </a:rPr>
              <a:t>Ostriker</a:t>
            </a:r>
            <a:r>
              <a:rPr lang="en-US" sz="1500" dirty="0" smtClean="0">
                <a:solidFill>
                  <a:schemeClr val="tx1"/>
                </a:solidFill>
              </a:rPr>
              <a:t> 1978, Bell 1978, Drury 1983) </a:t>
            </a:r>
            <a:r>
              <a:rPr lang="en-US" sz="1400" dirty="0" smtClean="0">
                <a:solidFill>
                  <a:schemeClr val="tx1"/>
                </a:solidFill>
              </a:rPr>
              <a:t>- </a:t>
            </a:r>
            <a:r>
              <a:rPr lang="en-US" sz="1700" b="1" dirty="0">
                <a:solidFill>
                  <a:srgbClr val="FF0000"/>
                </a:solidFill>
              </a:rPr>
              <a:t>see talk by </a:t>
            </a:r>
            <a:r>
              <a:rPr lang="en-US" sz="1700" b="1" dirty="0" err="1" smtClean="0">
                <a:solidFill>
                  <a:srgbClr val="FF0000"/>
                </a:solidFill>
              </a:rPr>
              <a:t>Petrovi</a:t>
            </a:r>
            <a:r>
              <a:rPr lang="sr-Latn-RS" sz="1700" b="1" dirty="0" smtClean="0">
                <a:solidFill>
                  <a:srgbClr val="FF0000"/>
                </a:solidFill>
              </a:rPr>
              <a:t>ć</a:t>
            </a:r>
            <a:r>
              <a:rPr lang="en-US" sz="1700" b="1" dirty="0" smtClean="0">
                <a:solidFill>
                  <a:srgbClr val="FF0000"/>
                </a:solidFill>
              </a:rPr>
              <a:t>!</a:t>
            </a:r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UHECRs – AGNs </a:t>
            </a:r>
            <a:r>
              <a:rPr lang="en-US" sz="1500" dirty="0" smtClean="0"/>
              <a:t>(Abraham et al. 2008)</a:t>
            </a:r>
          </a:p>
          <a:p>
            <a:r>
              <a:rPr lang="en-US" dirty="0" smtClean="0"/>
              <a:t>Structure-formation CRs – structure-formation shocks </a:t>
            </a:r>
            <a:r>
              <a:rPr lang="x-none" sz="1400" dirty="0" smtClean="0">
                <a:solidFill>
                  <a:srgbClr val="C00000"/>
                </a:solidFill>
              </a:rPr>
              <a:t> </a:t>
            </a:r>
            <a:r>
              <a:rPr lang="x-none" sz="1500" dirty="0" smtClean="0"/>
              <a:t>(</a:t>
            </a:r>
            <a:r>
              <a:rPr lang="en-US" sz="1500" dirty="0" smtClean="0"/>
              <a:t>Suzuki &amp; </a:t>
            </a:r>
            <a:r>
              <a:rPr lang="x-none" sz="1500" dirty="0" smtClean="0"/>
              <a:t>Inoue</a:t>
            </a:r>
            <a:r>
              <a:rPr lang="en-US" sz="1500" dirty="0" smtClean="0"/>
              <a:t> 2002</a:t>
            </a:r>
            <a:r>
              <a:rPr lang="x-none" sz="1500" dirty="0" smtClean="0"/>
              <a:t>, Miniati</a:t>
            </a:r>
            <a:r>
              <a:rPr lang="en-US" sz="1500" dirty="0" smtClean="0"/>
              <a:t> et al. 2001</a:t>
            </a:r>
            <a:r>
              <a:rPr lang="x-none" sz="1500" dirty="0" smtClean="0"/>
              <a:t>, </a:t>
            </a:r>
            <a:r>
              <a:rPr lang="en-US" sz="1500" dirty="0" smtClean="0"/>
              <a:t>Fields &amp; </a:t>
            </a:r>
            <a:r>
              <a:rPr lang="x-none" sz="1500" smtClean="0"/>
              <a:t>Prodanovi</a:t>
            </a:r>
            <a:r>
              <a:rPr lang="sr-Latn-RS" sz="1500" dirty="0" smtClean="0"/>
              <a:t>ć</a:t>
            </a:r>
            <a:r>
              <a:rPr lang="en-US" sz="1500" dirty="0" smtClean="0"/>
              <a:t> 2005, </a:t>
            </a:r>
            <a:r>
              <a:rPr lang="en-US" sz="1500" dirty="0" err="1" smtClean="0"/>
              <a:t>Dobar</a:t>
            </a:r>
            <a:r>
              <a:rPr lang="sr-Latn-RS" sz="1500" dirty="0" smtClean="0"/>
              <a:t>dž</a:t>
            </a:r>
            <a:r>
              <a:rPr lang="en-US" sz="1500" dirty="0" err="1" smtClean="0"/>
              <a:t>i</a:t>
            </a:r>
            <a:r>
              <a:rPr lang="sr-Latn-RS" sz="1500" dirty="0" smtClean="0"/>
              <a:t>ć</a:t>
            </a:r>
            <a:r>
              <a:rPr lang="en-US" sz="1500" dirty="0" smtClean="0"/>
              <a:t> &amp; </a:t>
            </a:r>
            <a:r>
              <a:rPr lang="en-US" sz="1500" dirty="0" err="1" smtClean="0"/>
              <a:t>Prodanovi</a:t>
            </a:r>
            <a:r>
              <a:rPr lang="sr-Latn-RS" sz="1500" dirty="0" smtClean="0"/>
              <a:t>ć</a:t>
            </a:r>
            <a:r>
              <a:rPr lang="en-US" sz="1500" dirty="0" smtClean="0"/>
              <a:t> 2014</a:t>
            </a:r>
            <a:r>
              <a:rPr lang="x-none" sz="1500" dirty="0" smtClean="0"/>
              <a:t>)</a:t>
            </a:r>
            <a:r>
              <a:rPr lang="en-US" sz="1400" dirty="0" smtClean="0"/>
              <a:t> – </a:t>
            </a:r>
            <a:r>
              <a:rPr lang="en-US" sz="1700" b="1" dirty="0" smtClean="0">
                <a:solidFill>
                  <a:srgbClr val="FF0000"/>
                </a:solidFill>
              </a:rPr>
              <a:t>see talk by </a:t>
            </a:r>
            <a:r>
              <a:rPr lang="sr-Latn-RS" sz="1700" b="1" dirty="0" smtClean="0">
                <a:solidFill>
                  <a:srgbClr val="FF0000"/>
                </a:solidFill>
              </a:rPr>
              <a:t>Ć</a:t>
            </a:r>
            <a:r>
              <a:rPr lang="en-US" sz="1700" b="1" dirty="0" err="1" smtClean="0">
                <a:solidFill>
                  <a:srgbClr val="FF0000"/>
                </a:solidFill>
              </a:rPr>
              <a:t>iprijanovi</a:t>
            </a:r>
            <a:r>
              <a:rPr lang="sr-Latn-RS" sz="1700" b="1" dirty="0" smtClean="0">
                <a:solidFill>
                  <a:srgbClr val="FF0000"/>
                </a:solidFill>
              </a:rPr>
              <a:t>ć</a:t>
            </a:r>
            <a:r>
              <a:rPr lang="en-US" sz="1700" b="1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Tidal Cosmic Rays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– tidal and merger shocks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rgbClr val="FF0000"/>
                </a:solidFill>
              </a:rPr>
              <a:t>(</a:t>
            </a:r>
            <a:r>
              <a:rPr lang="en-US" sz="1500" dirty="0" err="1" smtClean="0">
                <a:solidFill>
                  <a:srgbClr val="FF0000"/>
                </a:solidFill>
              </a:rPr>
              <a:t>Prodanovi</a:t>
            </a:r>
            <a:r>
              <a:rPr lang="sr-Latn-RS" sz="1500" dirty="0" smtClean="0">
                <a:solidFill>
                  <a:srgbClr val="FF0000"/>
                </a:solidFill>
              </a:rPr>
              <a:t>ć</a:t>
            </a:r>
            <a:r>
              <a:rPr lang="en-US" sz="1500" dirty="0" smtClean="0">
                <a:solidFill>
                  <a:srgbClr val="FF0000"/>
                </a:solidFill>
              </a:rPr>
              <a:t> et al 2013)</a:t>
            </a:r>
            <a:endParaRPr lang="x-none" sz="15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2" descr="D:\astro\prezentacije\public\Petnica2009-CosmicRays\e0102multi_chandra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276350"/>
            <a:ext cx="1214686" cy="1203541"/>
          </a:xfrm>
          <a:prstGeom prst="rect">
            <a:avLst/>
          </a:prstGeom>
          <a:noFill/>
        </p:spPr>
      </p:pic>
      <p:pic>
        <p:nvPicPr>
          <p:cNvPr id="7" name="Picture 2" descr="https://upload.wikimedia.org/wikipedia/commons/d/d2/ESO_Centaurus_A_LABO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7269" y="1809750"/>
            <a:ext cx="1206731" cy="127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darrencroton.github.io/images/seqD_037a_cro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952750"/>
            <a:ext cx="1628107" cy="12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s-media-cache-ak0.pinimg.com/736x/9c/bf/ae/9cbfaea3c9eeedcde7a410d4437e253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6763" y="3826731"/>
            <a:ext cx="1299723" cy="131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/>
          <a:lstStyle/>
          <a:p>
            <a:r>
              <a:rPr lang="en-US" dirty="0" smtClean="0"/>
              <a:t>Galactic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2209799"/>
          </a:xfrm>
        </p:spPr>
        <p:txBody>
          <a:bodyPr>
            <a:normAutofit fontScale="92500"/>
          </a:bodyPr>
          <a:lstStyle/>
          <a:p>
            <a:r>
              <a:rPr lang="sr-Latn-RS" dirty="0" smtClean="0"/>
              <a:t>Interractions, collisions and close fly-bys impact galaxy morphology</a:t>
            </a:r>
            <a:endParaRPr lang="en-US" dirty="0" smtClean="0"/>
          </a:p>
          <a:p>
            <a:r>
              <a:rPr lang="sr-Latn-RS" dirty="0" smtClean="0"/>
              <a:t>Especially pronounced on small satellite galaxies disrupted by large ones </a:t>
            </a:r>
            <a:r>
              <a:rPr lang="en-US" dirty="0" smtClean="0"/>
              <a:t>(</a:t>
            </a:r>
            <a:r>
              <a:rPr lang="sr-Latn-RS" dirty="0" smtClean="0"/>
              <a:t>eg.</a:t>
            </a:r>
            <a:r>
              <a:rPr lang="en-US" dirty="0" smtClean="0"/>
              <a:t> SMC &amp; MW)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1" descr="D:\astro\prezentacije\scientific\seminari\BG_dec2012\2109311458_6969c105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0048" y="2971800"/>
            <a:ext cx="3548047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/>
          <a:lstStyle/>
          <a:p>
            <a:r>
              <a:rPr lang="sr-Latn-RS" dirty="0" smtClean="0"/>
              <a:t>Interaction Shock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458200" cy="1524000"/>
          </a:xfrm>
        </p:spPr>
        <p:txBody>
          <a:bodyPr>
            <a:noAutofit/>
          </a:bodyPr>
          <a:lstStyle/>
          <a:p>
            <a:r>
              <a:rPr lang="sr-Latn-RS" sz="2400" dirty="0" smtClean="0"/>
              <a:t>Strong </a:t>
            </a:r>
            <a:r>
              <a:rPr lang="en-US" sz="2400" dirty="0" smtClean="0"/>
              <a:t>tidal and merger </a:t>
            </a:r>
            <a:r>
              <a:rPr lang="sr-Latn-RS" sz="2400" dirty="0" smtClean="0"/>
              <a:t>shock </a:t>
            </a:r>
            <a:r>
              <a:rPr lang="sr-Latn-RS" sz="2400" dirty="0" smtClean="0"/>
              <a:t>waves on large scales </a:t>
            </a:r>
            <a:r>
              <a:rPr lang="sr-Latn-RS" sz="1400" dirty="0" smtClean="0"/>
              <a:t>(cf. Cox et al. 2006)</a:t>
            </a:r>
            <a:endParaRPr lang="en-US" sz="2400" b="1" dirty="0" smtClean="0"/>
          </a:p>
          <a:p>
            <a:r>
              <a:rPr lang="en-US" b="1" dirty="0" smtClean="0"/>
              <a:t>Heating</a:t>
            </a:r>
            <a:r>
              <a:rPr lang="sr-Latn-RS" b="1" dirty="0" smtClean="0"/>
              <a:t> </a:t>
            </a:r>
            <a:r>
              <a:rPr lang="sr-Latn-RS" dirty="0" smtClean="0"/>
              <a:t>– affects far-infrared emission</a:t>
            </a:r>
            <a:endParaRPr lang="en-US" dirty="0" smtClean="0"/>
          </a:p>
          <a:p>
            <a:r>
              <a:rPr lang="en-US" b="1" dirty="0" smtClean="0"/>
              <a:t>Tidal Cosmic Rays</a:t>
            </a:r>
            <a:endParaRPr lang="sr-Latn-RS" b="1" dirty="0" smtClean="0"/>
          </a:p>
          <a:p>
            <a:endParaRPr lang="sr-Latn-RS" sz="2400" dirty="0" smtClean="0"/>
          </a:p>
          <a:p>
            <a:endParaRPr lang="sr-Latn-RS" sz="2400" dirty="0" smtClean="0"/>
          </a:p>
          <a:p>
            <a:endParaRPr lang="sr-Latn-R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3" descr="D:\astro\prezentacije\scientific\KONFERENCIJE\Li_in_Cosmos2012\magstream_nrao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3840" y="2127870"/>
            <a:ext cx="4697760" cy="23488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" y="2724150"/>
            <a:ext cx="3124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200" dirty="0"/>
              <a:t>“Magellanic stream” – due to tidal interaction between Magellanic clouds ~ 2Gyr ago? </a:t>
            </a:r>
            <a:r>
              <a:rPr lang="sr-Latn-RS" sz="1400" dirty="0"/>
              <a:t>(Diaz &amp; Bekki 2012)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Tidal Cosmic Rays: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Nucleosynthesis</a:t>
            </a:r>
            <a:r>
              <a:rPr lang="en-US" b="1" dirty="0" smtClean="0"/>
              <a:t>  </a:t>
            </a:r>
            <a:r>
              <a:rPr lang="en-US" dirty="0" smtClean="0"/>
              <a:t>of cosmic dosimeters (</a:t>
            </a:r>
            <a:r>
              <a:rPr lang="en-US" dirty="0" err="1" smtClean="0"/>
              <a:t>LiBeB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Could affect our understanding of the Li- problem</a:t>
            </a:r>
          </a:p>
          <a:p>
            <a:pPr lvl="2"/>
            <a:r>
              <a:rPr lang="en-US" dirty="0" smtClean="0"/>
              <a:t>Gas of SMC shocked twice to account all 6Li? </a:t>
            </a:r>
            <a:r>
              <a:rPr lang="x-none" sz="1500" smtClean="0"/>
              <a:t>(</a:t>
            </a:r>
            <a:r>
              <a:rPr lang="en-US" sz="1500" dirty="0" err="1" smtClean="0"/>
              <a:t>Prodanovi</a:t>
            </a:r>
            <a:r>
              <a:rPr lang="sr-Latn-RS" sz="1500" dirty="0" smtClean="0"/>
              <a:t>ć</a:t>
            </a:r>
            <a:r>
              <a:rPr lang="x-none" sz="1500" smtClean="0"/>
              <a:t> et al. 201</a:t>
            </a:r>
            <a:r>
              <a:rPr lang="en-US" sz="1500" dirty="0" smtClean="0"/>
              <a:t>3</a:t>
            </a:r>
            <a:r>
              <a:rPr lang="x-none" sz="1500" smtClean="0"/>
              <a:t>)</a:t>
            </a:r>
            <a:endParaRPr lang="en-US" sz="1500" dirty="0" smtClean="0"/>
          </a:p>
          <a:p>
            <a:pPr lvl="1"/>
            <a:r>
              <a:rPr lang="en-US" dirty="0" smtClean="0"/>
              <a:t>Li measured in SMC consistent with primordial? </a:t>
            </a:r>
            <a:r>
              <a:rPr lang="x-none" sz="1500" smtClean="0"/>
              <a:t>(Howk et al. 2012)</a:t>
            </a:r>
            <a:endParaRPr lang="en-US" sz="15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Tidal Cosmic Rays: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1"/>
            <a:ext cx="86868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Enhanced </a:t>
            </a:r>
            <a:r>
              <a:rPr lang="en-US" b="1" dirty="0" smtClean="0"/>
              <a:t>non-thermal radiation </a:t>
            </a:r>
            <a:r>
              <a:rPr lang="en-US" dirty="0" smtClean="0"/>
              <a:t>– gamma &amp; radio</a:t>
            </a:r>
          </a:p>
          <a:p>
            <a:pPr lvl="1"/>
            <a:r>
              <a:rPr lang="en-US" dirty="0" smtClean="0"/>
              <a:t>Disentangle from the effects of normal galactic cosmic rays</a:t>
            </a:r>
          </a:p>
          <a:p>
            <a:pPr lvl="1"/>
            <a:r>
              <a:rPr lang="en-US" dirty="0" smtClean="0"/>
              <a:t>Expected enhanced synchrotron emission </a:t>
            </a:r>
            <a:r>
              <a:rPr lang="en-US" sz="1800" dirty="0" smtClean="0"/>
              <a:t>(</a:t>
            </a:r>
            <a:r>
              <a:rPr lang="en-US" sz="1800" dirty="0" err="1" smtClean="0"/>
              <a:t>Lisenfeld</a:t>
            </a:r>
            <a:r>
              <a:rPr lang="en-US" sz="1800" dirty="0" smtClean="0"/>
              <a:t> &amp; Volk 2010)</a:t>
            </a:r>
          </a:p>
          <a:p>
            <a:r>
              <a:rPr lang="en-US" sz="3000" b="1" dirty="0" smtClean="0"/>
              <a:t>Affect</a:t>
            </a:r>
            <a:r>
              <a:rPr lang="sr-Latn-RS" sz="3000" b="1" dirty="0" smtClean="0"/>
              <a:t>ed</a:t>
            </a:r>
            <a:r>
              <a:rPr lang="en-US" sz="3000" b="1" dirty="0" smtClean="0"/>
              <a:t> far-infrared –radio correlation in star-forming galaxies? </a:t>
            </a:r>
            <a:r>
              <a:rPr lang="en-US" sz="1800" dirty="0" smtClean="0"/>
              <a:t>(Murphy 2013, </a:t>
            </a:r>
            <a:r>
              <a:rPr lang="en-US" sz="1800" dirty="0" err="1" smtClean="0"/>
              <a:t>Donevski</a:t>
            </a:r>
            <a:r>
              <a:rPr lang="en-US" sz="1800" dirty="0" smtClean="0"/>
              <a:t> &amp; </a:t>
            </a:r>
            <a:r>
              <a:rPr lang="en-US" sz="1800" dirty="0" err="1" smtClean="0"/>
              <a:t>Prodanovi</a:t>
            </a:r>
            <a:r>
              <a:rPr lang="sr-Latn-RS" sz="1800" dirty="0" smtClean="0"/>
              <a:t>ć</a:t>
            </a:r>
            <a:r>
              <a:rPr lang="en-US" sz="1800" dirty="0" smtClean="0"/>
              <a:t> 2015)</a:t>
            </a:r>
          </a:p>
          <a:p>
            <a:pPr lvl="1"/>
            <a:r>
              <a:rPr lang="en-US" sz="2600" dirty="0" smtClean="0"/>
              <a:t>Could affects our estimates of star-formation rates</a:t>
            </a:r>
            <a:endParaRPr lang="en-US" dirty="0" smtClean="0"/>
          </a:p>
          <a:p>
            <a:pPr lvl="1"/>
            <a:r>
              <a:rPr lang="en-US" dirty="0" smtClean="0"/>
              <a:t>Implication for </a:t>
            </a:r>
            <a:r>
              <a:rPr lang="en-US" dirty="0" smtClean="0"/>
              <a:t>cosmic-star formation history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D:\astro\prezentacije\scientific\seminari\Zagreb_feb2015\Yun_2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4930" y="1993106"/>
            <a:ext cx="2519670" cy="2514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FIR-Radio 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5060"/>
            <a:ext cx="3450736" cy="3733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Observed</a:t>
            </a:r>
          </a:p>
          <a:p>
            <a:r>
              <a:rPr lang="en-US" dirty="0" smtClean="0"/>
              <a:t>Origin</a:t>
            </a:r>
          </a:p>
          <a:p>
            <a:pPr lvl="1"/>
            <a:r>
              <a:rPr lang="en-US" dirty="0" smtClean="0"/>
              <a:t>FIR emission of dust – processed stellar UV radiation</a:t>
            </a:r>
          </a:p>
          <a:p>
            <a:pPr lvl="1"/>
            <a:r>
              <a:rPr lang="en-US" dirty="0" smtClean="0"/>
              <a:t>Synchrotron CR emission</a:t>
            </a:r>
          </a:p>
          <a:p>
            <a:r>
              <a:rPr lang="en-US" b="1" dirty="0" smtClean="0"/>
              <a:t>Test its </a:t>
            </a:r>
            <a:r>
              <a:rPr lang="sr-Latn-RS" b="1" dirty="0" smtClean="0"/>
              <a:t>stability</a:t>
            </a:r>
            <a:r>
              <a:rPr lang="en-US" b="1" dirty="0" smtClean="0"/>
              <a:t> in interacting systems</a:t>
            </a:r>
            <a:r>
              <a:rPr lang="sr-Latn-RS" b="1" dirty="0" smtClean="0"/>
              <a:t>!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graphicFrame>
        <p:nvGraphicFramePr>
          <p:cNvPr id="6" name="Content Placeholder 6"/>
          <p:cNvGraphicFramePr>
            <a:graphicFrameLocks noGrp="1" noChangeAspect="1"/>
          </p:cNvGraphicFramePr>
          <p:nvPr/>
        </p:nvGraphicFramePr>
        <p:xfrm>
          <a:off x="3505200" y="1123950"/>
          <a:ext cx="2668588" cy="673100"/>
        </p:xfrm>
        <a:graphic>
          <a:graphicData uri="http://schemas.openxmlformats.org/presentationml/2006/ole">
            <p:oleObj spid="_x0000_s17418" name="Equation" r:id="rId4" imgW="1993680" imgH="507960" progId="Equation.3">
              <p:embed/>
            </p:oleObj>
          </a:graphicData>
        </a:graphic>
      </p:graphicFrame>
      <p:pic>
        <p:nvPicPr>
          <p:cNvPr id="7" name="Picture 3" descr="D:\astro\prezentacije\scientific\seminari\Zagreb_feb2015\Bell_2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123950"/>
            <a:ext cx="2819400" cy="30654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77672" y="3790950"/>
            <a:ext cx="81342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err="1" smtClean="0"/>
              <a:t>Yun</a:t>
            </a:r>
            <a:r>
              <a:rPr lang="en-US" sz="1300" dirty="0" smtClean="0"/>
              <a:t>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150"/>
            <a:ext cx="8229600" cy="857250"/>
          </a:xfrm>
        </p:spPr>
        <p:txBody>
          <a:bodyPr/>
          <a:lstStyle/>
          <a:p>
            <a:r>
              <a:rPr lang="en-US" dirty="0" smtClean="0"/>
              <a:t>Interaction Sequence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pic>
        <p:nvPicPr>
          <p:cNvPr id="6" name="Picture 2" descr="D:\astro\prezentacije\scientific\seminari\Zagreb_feb2015\merger_st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52550"/>
            <a:ext cx="5842213" cy="32729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391400" y="4324350"/>
            <a:ext cx="1752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Murphy 2013</a:t>
            </a:r>
            <a:endParaRPr lang="en-US" sz="1300" dirty="0"/>
          </a:p>
        </p:txBody>
      </p:sp>
      <p:sp>
        <p:nvSpPr>
          <p:cNvPr id="8" name="Rectangle 7"/>
          <p:cNvSpPr/>
          <p:nvPr/>
        </p:nvSpPr>
        <p:spPr>
          <a:xfrm>
            <a:off x="2428368" y="983218"/>
            <a:ext cx="4287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Toomre</a:t>
            </a:r>
            <a:r>
              <a:rPr lang="en-US" dirty="0" smtClean="0"/>
              <a:t> sequence” – interaction stages 1-5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971090"/>
            <a:ext cx="3657600" cy="366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Impact of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5181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Available sample of 43 IR bright interacting galaxies</a:t>
            </a:r>
          </a:p>
          <a:p>
            <a:r>
              <a:rPr lang="en-US" dirty="0" smtClean="0"/>
              <a:t>FIR-radio correlation parameter vs. merger stage</a:t>
            </a:r>
          </a:p>
          <a:p>
            <a:r>
              <a:rPr lang="en-US" dirty="0" smtClean="0"/>
              <a:t>Expectations vs. merger stage</a:t>
            </a:r>
          </a:p>
          <a:p>
            <a:pPr lvl="1"/>
            <a:r>
              <a:rPr lang="en-US" dirty="0" smtClean="0"/>
              <a:t>Stage 1-2 heating </a:t>
            </a:r>
          </a:p>
          <a:p>
            <a:pPr lvl="1"/>
            <a:r>
              <a:rPr lang="en-US" dirty="0" smtClean="0"/>
              <a:t>Stage 3-4 Tidal cosmic-rays </a:t>
            </a:r>
          </a:p>
          <a:p>
            <a:pPr lvl="1"/>
            <a:r>
              <a:rPr lang="en-US" dirty="0" smtClean="0"/>
              <a:t>Stage 4-5 star-formation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03.05.2016.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Tijana Prodanović, prodanvc@df.uns.ac.rs Perspectives on the Extragalactic Frontiers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24600" y="66675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Donevski</a:t>
            </a:r>
            <a:r>
              <a:rPr lang="en-US" sz="1400" dirty="0" smtClean="0"/>
              <a:t> &amp; </a:t>
            </a:r>
            <a:r>
              <a:rPr lang="en-US" sz="1400" dirty="0" err="1" smtClean="0"/>
              <a:t>Prodanovi</a:t>
            </a:r>
            <a:r>
              <a:rPr lang="sr-Latn-RS" sz="1400" dirty="0" smtClean="0"/>
              <a:t>ć</a:t>
            </a:r>
            <a:r>
              <a:rPr lang="en-US" sz="1400" dirty="0" smtClean="0"/>
              <a:t> (2015)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993</Words>
  <Application>Microsoft Office PowerPoint</Application>
  <PresentationFormat>On-screen Show (16:9)</PresentationFormat>
  <Paragraphs>128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Cosmic-Ray Acceleration in galactic Interactions and its Implications</vt:lpstr>
      <vt:lpstr>Cosmic Ray Sources</vt:lpstr>
      <vt:lpstr>Galactic Interactions</vt:lpstr>
      <vt:lpstr>Interaction Shock Waves</vt:lpstr>
      <vt:lpstr>Tidal Cosmic Rays: Effects</vt:lpstr>
      <vt:lpstr>Tidal Cosmic Rays: Effects</vt:lpstr>
      <vt:lpstr>FIR-Radio Correlation</vt:lpstr>
      <vt:lpstr>Interaction Sequence</vt:lpstr>
      <vt:lpstr>Impact of Interactions</vt:lpstr>
      <vt:lpstr>Interacting Galaxies: Special Attention!</vt:lpstr>
      <vt:lpstr>“To Do” list</vt:lpstr>
      <vt:lpstr>Thank you! Questions?</vt:lpstr>
      <vt:lpstr>Impact of Interactions</vt:lpstr>
      <vt:lpstr>Slide 14</vt:lpstr>
      <vt:lpstr>Model emission</vt:lpstr>
      <vt:lpstr>Data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Cosmic-Ray Acceleration in galactic Interactions and its ImplicationG</dc:title>
  <dc:creator>Tijana</dc:creator>
  <cp:lastModifiedBy>Tijana</cp:lastModifiedBy>
  <cp:revision>53</cp:revision>
  <dcterms:created xsi:type="dcterms:W3CDTF">2016-04-23T09:33:33Z</dcterms:created>
  <dcterms:modified xsi:type="dcterms:W3CDTF">2016-05-03T10:41:24Z</dcterms:modified>
</cp:coreProperties>
</file>