
<file path=[Content_Types].xml><?xml version="1.0" encoding="utf-8"?>
<Types xmlns="http://schemas.openxmlformats.org/package/2006/content-types">
  <Default Extension="png" ContentType="image/png"/>
  <Default Extension="mpeg" ContentType="vide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6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tags/tag7.xml" ContentType="application/vnd.openxmlformats-officedocument.presentationml.tags+xml"/>
  <Override PartName="/ppt/notesSlides/notesSlide41.xml" ContentType="application/vnd.openxmlformats-officedocument.presentationml.notesSlide+xml"/>
  <Override PartName="/ppt/tags/tag8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tags/tag9.xml" ContentType="application/vnd.openxmlformats-officedocument.presentationml.tags+xml"/>
  <Override PartName="/ppt/notesSlides/notesSlide46.xml" ContentType="application/vnd.openxmlformats-officedocument.presentationml.notesSlide+xml"/>
  <Override PartName="/ppt/tags/tag10.xml" ContentType="application/vnd.openxmlformats-officedocument.presentationml.tags+xml"/>
  <Override PartName="/ppt/notesSlides/notesSlide47.xml" ContentType="application/vnd.openxmlformats-officedocument.presentationml.notesSlide+xml"/>
  <Override PartName="/ppt/tags/tag11.xml" ContentType="application/vnd.openxmlformats-officedocument.presentationml.tag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tags/tag12.xml" ContentType="application/vnd.openxmlformats-officedocument.presentationml.tags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500" r:id="rId3"/>
    <p:sldId id="471" r:id="rId4"/>
    <p:sldId id="499" r:id="rId5"/>
    <p:sldId id="324" r:id="rId6"/>
    <p:sldId id="397" r:id="rId7"/>
    <p:sldId id="398" r:id="rId8"/>
    <p:sldId id="503" r:id="rId9"/>
    <p:sldId id="437" r:id="rId10"/>
    <p:sldId id="410" r:id="rId11"/>
    <p:sldId id="411" r:id="rId12"/>
    <p:sldId id="408" r:id="rId13"/>
    <p:sldId id="506" r:id="rId14"/>
    <p:sldId id="502" r:id="rId15"/>
    <p:sldId id="504" r:id="rId16"/>
    <p:sldId id="505" r:id="rId17"/>
    <p:sldId id="508" r:id="rId18"/>
    <p:sldId id="476" r:id="rId19"/>
    <p:sldId id="477" r:id="rId20"/>
    <p:sldId id="481" r:id="rId21"/>
    <p:sldId id="482" r:id="rId22"/>
    <p:sldId id="483" r:id="rId23"/>
    <p:sldId id="501" r:id="rId24"/>
    <p:sldId id="462" r:id="rId25"/>
    <p:sldId id="484" r:id="rId26"/>
    <p:sldId id="486" r:id="rId27"/>
    <p:sldId id="487" r:id="rId28"/>
    <p:sldId id="488" r:id="rId29"/>
    <p:sldId id="491" r:id="rId30"/>
    <p:sldId id="492" r:id="rId31"/>
    <p:sldId id="493" r:id="rId32"/>
    <p:sldId id="494" r:id="rId33"/>
    <p:sldId id="495" r:id="rId34"/>
    <p:sldId id="496" r:id="rId35"/>
    <p:sldId id="497" r:id="rId36"/>
    <p:sldId id="498" r:id="rId37"/>
    <p:sldId id="267" r:id="rId38"/>
    <p:sldId id="450" r:id="rId39"/>
    <p:sldId id="475" r:id="rId40"/>
    <p:sldId id="463" r:id="rId41"/>
    <p:sldId id="464" r:id="rId42"/>
    <p:sldId id="465" r:id="rId43"/>
    <p:sldId id="466" r:id="rId44"/>
    <p:sldId id="467" r:id="rId45"/>
    <p:sldId id="469" r:id="rId46"/>
    <p:sldId id="470" r:id="rId47"/>
    <p:sldId id="345" r:id="rId48"/>
    <p:sldId id="346" r:id="rId49"/>
    <p:sldId id="473" r:id="rId50"/>
    <p:sldId id="444" r:id="rId51"/>
    <p:sldId id="461" r:id="rId52"/>
    <p:sldId id="446" r:id="rId53"/>
    <p:sldId id="472" r:id="rId54"/>
    <p:sldId id="474" r:id="rId55"/>
    <p:sldId id="478" r:id="rId56"/>
  </p:sldIdLst>
  <p:sldSz cx="9144000" cy="6858000" type="screen4x3"/>
  <p:notesSz cx="6858000" cy="9144000"/>
  <p:custDataLst>
    <p:tags r:id="rId5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7BC333"/>
    <a:srgbClr val="FFCC00"/>
    <a:srgbClr val="88CE42"/>
    <a:srgbClr val="FF3300"/>
    <a:srgbClr val="00FF00"/>
    <a:srgbClr val="B88C00"/>
    <a:srgbClr val="800000"/>
    <a:srgbClr val="FFFF6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43" autoAdjust="0"/>
    <p:restoredTop sz="94660"/>
  </p:normalViewPr>
  <p:slideViewPr>
    <p:cSldViewPr>
      <p:cViewPr varScale="1">
        <p:scale>
          <a:sx n="65" d="100"/>
          <a:sy n="65" d="100"/>
        </p:scale>
        <p:origin x="43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4D58C-E08C-450E-A6EA-39745809AA2F}" type="datetimeFigureOut">
              <a:rPr lang="en-US" smtClean="0"/>
              <a:pPr/>
              <a:t>4/30/2016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F0E3D-509D-479E-A0BD-EA4C287176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84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65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426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26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90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858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9763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40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16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1684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56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58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4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94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6115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82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3925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3429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771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515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303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739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723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494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7466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3256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07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947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739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8992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335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7499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549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04348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2815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5293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2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4749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1647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903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22183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04614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445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059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745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3743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98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87892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27297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55441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07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88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497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29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F0E3D-509D-479E-A0BD-EA4C2871760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444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BD98B-94A6-4E4B-8E4F-ECAB81ED6F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86214-EF36-4B17-99AC-1B4AD4EE49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4ED30-6B1B-4DB5-AFEE-261D5BB4A8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88BF06-FEF1-4633-B7C0-B741B929DA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9798ADC-519B-46C4-8D0C-6B688099F0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9DB86D8-BFF8-42AD-B3E8-3417682F54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FEECF-C883-4FE2-8520-8195F9E0B4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6C0AA-0951-4348-B3B7-89726DF6B8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96C74-3265-443A-9806-8285C09CF4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2496B-7DE7-4DB3-99C1-4F0F5F7A87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A2844-A0CB-4C0F-88F8-8CA03E3D74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5A0DE-764D-4BCF-8121-D124D9DE32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4BDB7-66BF-4B83-AC0A-54A42F743C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E0CEB-E3DD-40AC-BEA7-D3E7D0777B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F68F6D-F2F7-4DF3-97A4-AA1CC979C2F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jpeg"/><Relationship Id="rId5" Type="http://schemas.openxmlformats.org/officeDocument/2006/relationships/hyperlink" Target="../../../../../Program%20Files/TurningPoint/2003/Questions.html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hyperlink" Target="../../../../../Program%20Files/TurningPoint/2003/Questions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hyperlink" Target="../../../../../Program%20Files/TurningPoint/2003/Questions.html" TargetMode="External"/><Relationship Id="rId4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hyperlink" Target="../../../../../Program%20Files/TurningPoint/2003/Questions.html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hyperlink" Target="../../../../../Program%20Files/TurningPoint/2003/Questions.html" TargetMode="External"/><Relationship Id="rId4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hyperlink" Target="../../../../../Program%20Files/TurningPoint/2003/Questions.html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hyperlink" Target="../../../../../Program%20Files/TurningPoint/2003/Questions.html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eg"/><Relationship Id="rId1" Type="http://schemas.microsoft.com/office/2007/relationships/media" Target="../media/media1.mpe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51.jpeg"/><Relationship Id="rId5" Type="http://schemas.openxmlformats.org/officeDocument/2006/relationships/image" Target="../media/image50.gif"/><Relationship Id="rId4" Type="http://schemas.openxmlformats.org/officeDocument/2006/relationships/hyperlink" Target="../../../../../../Program%20Files/TurningPoint/2003/Questions.html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Relationship Id="rId6" Type="http://schemas.openxmlformats.org/officeDocument/2006/relationships/hyperlink" Target="../../../../../Program%20Files/TurningPoint/2003/Questions.html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hyperlink" Target="../../../../../Program%20Files/TurningPoint/2003/Questions.htm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5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../../../../../Program%20Files/TurningPoint/2003/Questions.html" TargetMode="Externa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hyperlink" Target="../../../../../Program%20Files/TurningPoint/2003/Questions.html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hyperlink" Target="../../../../../Program%20Files/TurningPoint/2003/Questions.html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hyperlink" Target="../../../../../Program%20Files/TurningPoint/2003/Questions.html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NWU_botto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640124"/>
            <a:ext cx="9144000" cy="4217876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763000" cy="1447800"/>
          </a:xfrm>
        </p:spPr>
        <p:txBody>
          <a:bodyPr/>
          <a:lstStyle/>
          <a:p>
            <a:r>
              <a:rPr lang="en-US" sz="3600" b="1" u="sng" dirty="0" smtClean="0">
                <a:solidFill>
                  <a:schemeClr val="accent2"/>
                </a:solidFill>
              </a:rPr>
              <a:t> </a:t>
            </a:r>
            <a:r>
              <a:rPr lang="en-US" sz="3600" b="1" u="sng" dirty="0" smtClean="0">
                <a:solidFill>
                  <a:schemeClr val="accent2"/>
                </a:solidFill>
              </a:rPr>
              <a:t>AGN Emission Models</a:t>
            </a:r>
            <a:br>
              <a:rPr lang="en-US" sz="3600" b="1" u="sng" dirty="0" smtClean="0">
                <a:solidFill>
                  <a:schemeClr val="accent2"/>
                </a:solidFill>
              </a:rPr>
            </a:br>
            <a:r>
              <a:rPr lang="en-US" sz="2800" b="1" u="sng" dirty="0" err="1" smtClean="0">
                <a:solidFill>
                  <a:schemeClr val="accent2"/>
                </a:solidFill>
              </a:rPr>
              <a:t>Multiwavelength</a:t>
            </a:r>
            <a:r>
              <a:rPr lang="en-US" sz="2800" b="1" u="sng" dirty="0" smtClean="0">
                <a:solidFill>
                  <a:schemeClr val="accent2"/>
                </a:solidFill>
              </a:rPr>
              <a:t> Variability and Polarization as Diagnostics of Jet Physics</a:t>
            </a:r>
            <a:endParaRPr lang="en-US" sz="2800" b="1" u="sng" dirty="0">
              <a:solidFill>
                <a:schemeClr val="accent2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1676400"/>
            <a:ext cx="4267200" cy="2514600"/>
          </a:xfrm>
        </p:spPr>
        <p:txBody>
          <a:bodyPr/>
          <a:lstStyle/>
          <a:p>
            <a:r>
              <a:rPr lang="en-US" i="1" dirty="0">
                <a:solidFill>
                  <a:srgbClr val="C00000"/>
                </a:solidFill>
              </a:rPr>
              <a:t>Markus </a:t>
            </a:r>
            <a:r>
              <a:rPr lang="en-US" i="1" dirty="0" err="1">
                <a:solidFill>
                  <a:srgbClr val="C00000"/>
                </a:solidFill>
              </a:rPr>
              <a:t>B</a:t>
            </a:r>
            <a:r>
              <a:rPr lang="en-US" i="1" dirty="0" err="1">
                <a:solidFill>
                  <a:srgbClr val="C00000"/>
                </a:solidFill>
                <a:cs typeface="Arial" charset="0"/>
              </a:rPr>
              <a:t>öttcher</a:t>
            </a:r>
            <a:endParaRPr lang="en-US" i="1" dirty="0">
              <a:solidFill>
                <a:srgbClr val="C00000"/>
              </a:solidFill>
              <a:cs typeface="Arial" charset="0"/>
            </a:endParaRPr>
          </a:p>
          <a:p>
            <a:r>
              <a:rPr lang="en-US" i="1" dirty="0" smtClean="0">
                <a:solidFill>
                  <a:srgbClr val="C00000"/>
                </a:solidFill>
                <a:cs typeface="Arial" charset="0"/>
              </a:rPr>
              <a:t>North-West University</a:t>
            </a:r>
          </a:p>
          <a:p>
            <a:r>
              <a:rPr lang="en-US" i="1" dirty="0" smtClean="0">
                <a:solidFill>
                  <a:srgbClr val="7BC333"/>
                </a:solidFill>
                <a:cs typeface="Arial" charset="0"/>
              </a:rPr>
              <a:t>Potchefstroom</a:t>
            </a:r>
          </a:p>
          <a:p>
            <a:r>
              <a:rPr lang="en-US" i="1" dirty="0" smtClean="0">
                <a:solidFill>
                  <a:srgbClr val="7BC333"/>
                </a:solidFill>
                <a:cs typeface="Arial" charset="0"/>
              </a:rPr>
              <a:t>South Africa</a:t>
            </a:r>
            <a:endParaRPr lang="en-US" i="1" dirty="0">
              <a:solidFill>
                <a:srgbClr val="7BC333"/>
              </a:solidFill>
              <a:cs typeface="Arial" charset="0"/>
            </a:endParaRPr>
          </a:p>
        </p:txBody>
      </p:sp>
      <p:sp>
        <p:nvSpPr>
          <p:cNvPr id="2054" name="FlagCount" hidden="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pic>
        <p:nvPicPr>
          <p:cNvPr id="6" name="Picture 7" descr="south_africa-lgflag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5943600"/>
            <a:ext cx="1143000" cy="69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06379"/>
            <a:ext cx="3200400" cy="33704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3817">
            <a:off x="483437" y="1818860"/>
            <a:ext cx="1649769" cy="98236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75567">
            <a:off x="1526385" y="1926542"/>
            <a:ext cx="920347" cy="8461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lum bright="-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49139">
            <a:off x="637162" y="2491085"/>
            <a:ext cx="920347" cy="903591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3C66A_VERITAS_z0.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9918" y="1143000"/>
            <a:ext cx="7395882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sz="4000" u="sng" dirty="0" err="1" smtClean="0">
                <a:solidFill>
                  <a:schemeClr val="accent2"/>
                </a:solidFill>
              </a:rPr>
              <a:t>Leptonic</a:t>
            </a:r>
            <a:r>
              <a:rPr lang="en-US" sz="4000" u="sng" dirty="0" smtClean="0">
                <a:solidFill>
                  <a:schemeClr val="accent2"/>
                </a:solidFill>
              </a:rPr>
              <a:t> and </a:t>
            </a:r>
            <a:r>
              <a:rPr lang="en-US" sz="4000" u="sng" dirty="0" err="1" smtClean="0">
                <a:solidFill>
                  <a:schemeClr val="accent2"/>
                </a:solidFill>
              </a:rPr>
              <a:t>Hadronic</a:t>
            </a:r>
            <a:r>
              <a:rPr lang="en-US" sz="4000" u="sng" dirty="0" smtClean="0">
                <a:solidFill>
                  <a:schemeClr val="accent2"/>
                </a:solidFill>
              </a:rPr>
              <a:t> Model Fits </a:t>
            </a:r>
            <a:br>
              <a:rPr lang="en-US" sz="4000" u="sng" dirty="0" smtClean="0">
                <a:solidFill>
                  <a:schemeClr val="accent2"/>
                </a:solidFill>
              </a:rPr>
            </a:br>
            <a:r>
              <a:rPr lang="en-US" sz="4000" u="sng" dirty="0" smtClean="0">
                <a:solidFill>
                  <a:schemeClr val="accent2"/>
                </a:solidFill>
              </a:rPr>
              <a:t>Along the </a:t>
            </a:r>
            <a:r>
              <a:rPr lang="en-US" sz="4000" u="sng" dirty="0" err="1" smtClean="0">
                <a:solidFill>
                  <a:schemeClr val="accent2"/>
                </a:solidFill>
              </a:rPr>
              <a:t>Blazar</a:t>
            </a:r>
            <a:r>
              <a:rPr lang="en-US" sz="4000" u="sng" dirty="0" smtClean="0">
                <a:solidFill>
                  <a:schemeClr val="accent2"/>
                </a:solidFill>
              </a:rPr>
              <a:t> Sequence</a:t>
            </a:r>
            <a:endParaRPr lang="en-US" sz="4000" u="sng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0" y="522106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 = </a:t>
            </a:r>
            <a:r>
              <a:rPr lang="en-US" dirty="0" err="1" smtClean="0">
                <a:solidFill>
                  <a:srgbClr val="FF0000"/>
                </a:solidFill>
              </a:rPr>
              <a:t>leptonic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00FF00"/>
                </a:solidFill>
              </a:rPr>
              <a:t>Green = </a:t>
            </a:r>
            <a:r>
              <a:rPr lang="en-US" dirty="0" err="1" smtClean="0">
                <a:solidFill>
                  <a:srgbClr val="00FF00"/>
                </a:solidFill>
              </a:rPr>
              <a:t>lepto-hadronic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35315" y="1524000"/>
            <a:ext cx="1441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3C66A (IBL)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0710f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" y="1219200"/>
            <a:ext cx="7353300" cy="56820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sz="4000" u="sng" dirty="0" err="1" smtClean="0">
                <a:solidFill>
                  <a:schemeClr val="accent2"/>
                </a:solidFill>
              </a:rPr>
              <a:t>Lepto-Hadronic</a:t>
            </a:r>
            <a:r>
              <a:rPr lang="en-US" sz="4000" u="sng" dirty="0" smtClean="0">
                <a:solidFill>
                  <a:schemeClr val="accent2"/>
                </a:solidFill>
              </a:rPr>
              <a:t> Model Fits </a:t>
            </a:r>
            <a:br>
              <a:rPr lang="en-US" sz="4000" u="sng" dirty="0" smtClean="0">
                <a:solidFill>
                  <a:schemeClr val="accent2"/>
                </a:solidFill>
              </a:rPr>
            </a:br>
            <a:r>
              <a:rPr lang="en-US" sz="4000" u="sng" dirty="0" smtClean="0">
                <a:solidFill>
                  <a:schemeClr val="accent2"/>
                </a:solidFill>
              </a:rPr>
              <a:t>Along the </a:t>
            </a:r>
            <a:r>
              <a:rPr lang="en-US" sz="4000" u="sng" dirty="0" err="1" smtClean="0">
                <a:solidFill>
                  <a:schemeClr val="accent2"/>
                </a:solidFill>
              </a:rPr>
              <a:t>Blazar</a:t>
            </a:r>
            <a:r>
              <a:rPr lang="en-US" sz="4000" u="sng" dirty="0" smtClean="0">
                <a:solidFill>
                  <a:schemeClr val="accent2"/>
                </a:solidFill>
              </a:rPr>
              <a:t> Sequence</a:t>
            </a:r>
            <a:endParaRPr lang="en-US" sz="4000" u="sng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3300" y="22098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 = </a:t>
            </a:r>
            <a:r>
              <a:rPr lang="en-US" dirty="0" err="1" smtClean="0">
                <a:solidFill>
                  <a:srgbClr val="FF0000"/>
                </a:solidFill>
              </a:rPr>
              <a:t>leptonic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00FF00"/>
                </a:solidFill>
              </a:rPr>
              <a:t>Green = </a:t>
            </a:r>
            <a:r>
              <a:rPr lang="en-US" dirty="0" err="1" smtClean="0">
                <a:solidFill>
                  <a:srgbClr val="00FF00"/>
                </a:solidFill>
              </a:rPr>
              <a:t>lepto-hadronic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08505" y="1459468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(HBL)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 bwMode="auto">
          <a:xfrm>
            <a:off x="1371600" y="2743200"/>
            <a:ext cx="4876800" cy="2286000"/>
          </a:xfrm>
          <a:prstGeom prst="roundRect">
            <a:avLst/>
          </a:prstGeom>
          <a:solidFill>
            <a:schemeClr val="accent5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609600" indent="-609600">
              <a:defRPr/>
            </a:pPr>
            <a:endParaRPr 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00200" y="2895600"/>
            <a:ext cx="4572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In many cases, leptonic and hadronic models can produce equally good fits to the SEDs.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6700837" y="2819400"/>
            <a:ext cx="2295526" cy="2667000"/>
          </a:xfrm>
          <a:prstGeom prst="roundRect">
            <a:avLst/>
          </a:prstGeom>
          <a:solidFill>
            <a:schemeClr val="accent5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609600" indent="-609600">
              <a:defRPr/>
            </a:pPr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81800" y="2947987"/>
            <a:ext cx="221456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u="sng" dirty="0" smtClean="0"/>
              <a:t>Possible Diagnostics to distinguish: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/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 Neutrinos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 smtClean="0"/>
              <a:t> </a:t>
            </a:r>
            <a:r>
              <a:rPr lang="en-US" sz="2200" dirty="0" smtClean="0"/>
              <a:t>Variability </a:t>
            </a:r>
          </a:p>
          <a:p>
            <a:pPr>
              <a:buFont typeface="Arial" pitchFamily="34" charset="0"/>
              <a:buChar char="•"/>
            </a:pPr>
            <a:r>
              <a:rPr lang="en-US" sz="2200" dirty="0"/>
              <a:t> </a:t>
            </a:r>
            <a:r>
              <a:rPr lang="en-US" sz="2200" dirty="0" smtClean="0"/>
              <a:t>Polarization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458200" cy="838200"/>
          </a:xfrm>
        </p:spPr>
        <p:txBody>
          <a:bodyPr/>
          <a:lstStyle/>
          <a:p>
            <a:r>
              <a:rPr lang="en-US" sz="3600" u="sng" dirty="0" smtClean="0">
                <a:solidFill>
                  <a:schemeClr val="accent2"/>
                </a:solidFill>
              </a:rPr>
              <a:t>Requirements for </a:t>
            </a:r>
            <a:r>
              <a:rPr lang="en-US" sz="3600" u="sng" dirty="0" err="1" smtClean="0">
                <a:solidFill>
                  <a:schemeClr val="accent2"/>
                </a:solidFill>
              </a:rPr>
              <a:t>lepto-hadronic</a:t>
            </a:r>
            <a:r>
              <a:rPr lang="en-US" sz="3600" u="sng" dirty="0" smtClean="0">
                <a:solidFill>
                  <a:schemeClr val="accent2"/>
                </a:solidFill>
              </a:rPr>
              <a:t> models</a:t>
            </a:r>
            <a:endParaRPr lang="en-US" sz="3600" u="sng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382000" cy="5105400"/>
          </a:xfrm>
        </p:spPr>
        <p:txBody>
          <a:bodyPr/>
          <a:lstStyle/>
          <a:p>
            <a:r>
              <a:rPr lang="en-US" sz="2400" dirty="0" smtClean="0"/>
              <a:t>To exceed p-</a:t>
            </a:r>
            <a:r>
              <a:rPr lang="en-US" sz="2400" dirty="0" smtClean="0">
                <a:latin typeface="Symbol" pitchFamily="18" charset="2"/>
              </a:rPr>
              <a:t>g</a:t>
            </a:r>
            <a:r>
              <a:rPr lang="en-US" sz="2400" dirty="0" smtClean="0"/>
              <a:t> pion production threshold on interactions with synchrotron (optical) photons: </a:t>
            </a:r>
            <a:r>
              <a:rPr lang="en-US" sz="2400" dirty="0" smtClean="0">
                <a:solidFill>
                  <a:srgbClr val="FF0000"/>
                </a:solidFill>
              </a:rPr>
              <a:t>E</a:t>
            </a:r>
            <a:r>
              <a:rPr lang="en-US" sz="2400" baseline="-25000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>
                <a:solidFill>
                  <a:srgbClr val="FF0000"/>
                </a:solidFill>
              </a:rPr>
              <a:t> &gt; 7x10</a:t>
            </a:r>
            <a:r>
              <a:rPr lang="en-US" sz="2400" baseline="30000" dirty="0" smtClean="0">
                <a:solidFill>
                  <a:srgbClr val="FF0000"/>
                </a:solidFill>
              </a:rPr>
              <a:t>16</a:t>
            </a:r>
            <a:r>
              <a:rPr lang="en-US" sz="2400" dirty="0" smtClean="0">
                <a:solidFill>
                  <a:srgbClr val="FF0000"/>
                </a:solidFill>
              </a:rPr>
              <a:t> E</a:t>
            </a:r>
            <a:r>
              <a:rPr lang="en-US" sz="2400" baseline="30000" dirty="0" smtClean="0">
                <a:solidFill>
                  <a:srgbClr val="FF0000"/>
                </a:solidFill>
              </a:rPr>
              <a:t>-1</a:t>
            </a:r>
            <a:r>
              <a:rPr lang="en-US" sz="2400" baseline="-25000" dirty="0" smtClean="0">
                <a:solidFill>
                  <a:srgbClr val="FF0000"/>
                </a:solidFill>
              </a:rPr>
              <a:t>ph,eV </a:t>
            </a:r>
            <a:r>
              <a:rPr lang="en-US" sz="2400" dirty="0" smtClean="0">
                <a:solidFill>
                  <a:srgbClr val="FF0000"/>
                </a:solidFill>
              </a:rPr>
              <a:t>eV 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000" dirty="0" smtClean="0">
              <a:solidFill>
                <a:srgbClr val="FF0000"/>
              </a:solidFill>
            </a:endParaRPr>
          </a:p>
          <a:p>
            <a:r>
              <a:rPr lang="en-US" sz="2400" dirty="0" smtClean="0"/>
              <a:t>For proton synchrotron emission at multi-GeV energies: </a:t>
            </a:r>
            <a:r>
              <a:rPr lang="en-US" sz="2400" dirty="0" smtClean="0">
                <a:solidFill>
                  <a:srgbClr val="FF0000"/>
                </a:solidFill>
              </a:rPr>
              <a:t>E</a:t>
            </a:r>
            <a:r>
              <a:rPr lang="en-US" sz="2400" baseline="-25000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>
                <a:solidFill>
                  <a:srgbClr val="FF0000"/>
                </a:solidFill>
              </a:rPr>
              <a:t> up to ~ 10</a:t>
            </a:r>
            <a:r>
              <a:rPr lang="en-US" sz="2400" baseline="30000" dirty="0" smtClean="0">
                <a:solidFill>
                  <a:srgbClr val="FF0000"/>
                </a:solidFill>
              </a:rPr>
              <a:t>19</a:t>
            </a:r>
            <a:r>
              <a:rPr lang="en-US" sz="2400" dirty="0" smtClean="0">
                <a:solidFill>
                  <a:srgbClr val="FF0000"/>
                </a:solidFill>
              </a:rPr>
              <a:t> eV</a:t>
            </a:r>
            <a:r>
              <a:rPr lang="en-US" sz="2400" dirty="0" smtClean="0"/>
              <a:t> (=&gt; UHECR</a:t>
            </a:r>
            <a:r>
              <a:rPr lang="en-US" sz="2400" dirty="0" smtClean="0"/>
              <a:t>)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2400" dirty="0" smtClean="0"/>
              <a:t>Require </a:t>
            </a:r>
            <a:r>
              <a:rPr lang="en-US" sz="2400" dirty="0" err="1" smtClean="0"/>
              <a:t>Larmor</a:t>
            </a:r>
            <a:r>
              <a:rPr lang="en-US" sz="2400" dirty="0" smtClean="0"/>
              <a:t> radius 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r</a:t>
            </a:r>
            <a:r>
              <a:rPr lang="en-US" sz="2400" baseline="-25000" dirty="0" err="1" smtClean="0"/>
              <a:t>L</a:t>
            </a:r>
            <a:r>
              <a:rPr lang="en-US" sz="2400" dirty="0" smtClean="0"/>
              <a:t> ~ 3x10</a:t>
            </a:r>
            <a:r>
              <a:rPr lang="en-US" sz="2400" baseline="30000" dirty="0" smtClean="0"/>
              <a:t>16</a:t>
            </a:r>
            <a:r>
              <a:rPr lang="en-US" sz="2400" dirty="0" smtClean="0"/>
              <a:t> E</a:t>
            </a:r>
            <a:r>
              <a:rPr lang="en-US" sz="2400" baseline="-25000" dirty="0" smtClean="0"/>
              <a:t>19</a:t>
            </a:r>
            <a:r>
              <a:rPr lang="en-US" sz="2400" dirty="0" smtClean="0"/>
              <a:t>/B</a:t>
            </a:r>
            <a:r>
              <a:rPr lang="en-US" sz="2400" baseline="-25000" dirty="0" smtClean="0"/>
              <a:t>G</a:t>
            </a:r>
            <a:r>
              <a:rPr lang="en-US" sz="2400" dirty="0" smtClean="0"/>
              <a:t> cm ≤ a few x 10</a:t>
            </a:r>
            <a:r>
              <a:rPr lang="en-US" sz="2400" baseline="30000" dirty="0" smtClean="0"/>
              <a:t>15</a:t>
            </a:r>
            <a:r>
              <a:rPr lang="en-US" sz="2400" dirty="0" smtClean="0"/>
              <a:t> cm</a:t>
            </a:r>
            <a:r>
              <a:rPr lang="en-US" sz="2400" dirty="0" smtClean="0">
                <a:solidFill>
                  <a:srgbClr val="FF0000"/>
                </a:solidFill>
              </a:rPr>
              <a:t>  =&gt;  B </a:t>
            </a:r>
            <a:r>
              <a:rPr lang="en-US" sz="24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≥</a:t>
            </a:r>
            <a:r>
              <a:rPr lang="en-US" sz="2400" dirty="0" smtClean="0">
                <a:solidFill>
                  <a:srgbClr val="FF0000"/>
                </a:solidFill>
              </a:rPr>
              <a:t> 10 G</a:t>
            </a:r>
          </a:p>
          <a:p>
            <a:pPr>
              <a:buNone/>
            </a:pPr>
            <a:r>
              <a:rPr lang="en-US" sz="2400" dirty="0" smtClean="0"/>
              <a:t>	(Also: to suppress </a:t>
            </a:r>
            <a:r>
              <a:rPr lang="en-US" sz="2400" dirty="0" err="1" smtClean="0"/>
              <a:t>leptonic</a:t>
            </a:r>
            <a:r>
              <a:rPr lang="en-US" sz="2400" dirty="0" smtClean="0"/>
              <a:t> SSC component below synchrotron</a:t>
            </a:r>
            <a:r>
              <a:rPr lang="en-US" sz="2400" dirty="0" smtClean="0"/>
              <a:t>) – inconsistent with radio-core-shift measurements if emission region is located at ~ </a:t>
            </a:r>
            <a:r>
              <a:rPr lang="en-US" sz="2400" dirty="0"/>
              <a:t>pc scales (e.g., </a:t>
            </a:r>
            <a:r>
              <a:rPr lang="en-US" sz="2400" dirty="0" err="1"/>
              <a:t>Zdziarski</a:t>
            </a:r>
            <a:r>
              <a:rPr lang="en-US" sz="2400" dirty="0"/>
              <a:t> &amp; Boettcher 2015</a:t>
            </a:r>
            <a:r>
              <a:rPr lang="en-US" sz="2400" dirty="0" smtClean="0"/>
              <a:t>).</a:t>
            </a:r>
          </a:p>
          <a:p>
            <a:pPr>
              <a:buNone/>
            </a:pPr>
            <a:endParaRPr lang="en-US" sz="1000" dirty="0" smtClean="0"/>
          </a:p>
          <a:p>
            <a:r>
              <a:rPr lang="en-US" sz="2400" dirty="0" smtClean="0"/>
              <a:t>Low radiative efficiency: Requiring jet powers </a:t>
            </a:r>
            <a:r>
              <a:rPr lang="en-US" sz="2400" dirty="0" err="1" smtClean="0"/>
              <a:t>L</a:t>
            </a:r>
            <a:r>
              <a:rPr lang="en-US" sz="2400" baseline="-25000" dirty="0" err="1" smtClean="0"/>
              <a:t>jet</a:t>
            </a:r>
            <a:r>
              <a:rPr lang="en-US" sz="2400" dirty="0" smtClean="0"/>
              <a:t> ~ </a:t>
            </a:r>
            <a:r>
              <a:rPr lang="en-US" sz="2400" dirty="0" err="1" smtClean="0"/>
              <a:t>L</a:t>
            </a:r>
            <a:r>
              <a:rPr lang="en-US" sz="2400" baseline="-25000" dirty="0" err="1"/>
              <a:t>E</a:t>
            </a:r>
            <a:r>
              <a:rPr lang="en-US" sz="2400" baseline="-25000" dirty="0" err="1" smtClean="0"/>
              <a:t>dd</a:t>
            </a:r>
            <a:endParaRPr lang="en-US" sz="2400" baseline="-25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92162"/>
          </a:xfrm>
        </p:spPr>
        <p:txBody>
          <a:bodyPr/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Distinguishing Diagnostic: Variability</a:t>
            </a:r>
            <a:endParaRPr lang="en-ZA" sz="40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395" y="1066800"/>
            <a:ext cx="8408405" cy="5029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u="sng" dirty="0" smtClean="0"/>
              <a:t>In homogeneous, single-zone (spherical-cow) models:</a:t>
            </a:r>
          </a:p>
          <a:p>
            <a:pPr marL="0" indent="0" algn="ctr">
              <a:buNone/>
            </a:pPr>
            <a:endParaRPr lang="en-US" sz="2400" u="sng" dirty="0" smtClean="0"/>
          </a:p>
          <a:p>
            <a:r>
              <a:rPr lang="en-US" sz="2400" dirty="0" smtClean="0"/>
              <a:t>Time-dependent evolution of particle spectra:</a:t>
            </a:r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And corresponding radiation transfer</a:t>
            </a:r>
          </a:p>
          <a:p>
            <a:pPr marL="0" indent="0">
              <a:buNone/>
            </a:pPr>
            <a:endParaRPr lang="en-US" sz="1000" dirty="0" smtClean="0"/>
          </a:p>
          <a:p>
            <a:r>
              <a:rPr lang="en-US" sz="2400" dirty="0" smtClean="0"/>
              <a:t>Variations of input parameters to model variability</a:t>
            </a:r>
            <a:endParaRPr lang="en-ZA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956" y="2438400"/>
            <a:ext cx="9243914" cy="838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3524070"/>
            <a:ext cx="220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Diffusion in momentum space (stochastic acceleration)</a:t>
            </a:r>
            <a:endParaRPr lang="en-ZA" dirty="0"/>
          </a:p>
        </p:txBody>
      </p:sp>
      <p:sp>
        <p:nvSpPr>
          <p:cNvPr id="6" name="TextBox 5"/>
          <p:cNvSpPr txBox="1"/>
          <p:nvPr/>
        </p:nvSpPr>
        <p:spPr>
          <a:xfrm>
            <a:off x="3124200" y="3581399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Systematic energy gain/loss (radiative losses)</a:t>
            </a:r>
            <a:endParaRPr lang="en-ZA" dirty="0"/>
          </a:p>
        </p:txBody>
      </p:sp>
      <p:sp>
        <p:nvSpPr>
          <p:cNvPr id="7" name="TextBox 6"/>
          <p:cNvSpPr txBox="1"/>
          <p:nvPr/>
        </p:nvSpPr>
        <p:spPr>
          <a:xfrm>
            <a:off x="5189717" y="3524070"/>
            <a:ext cx="16682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“Injection” (pick-up, rapid acceleration, parent particle decay</a:t>
            </a:r>
            <a:endParaRPr lang="en-ZA" dirty="0"/>
          </a:p>
        </p:txBody>
      </p:sp>
      <p:sp>
        <p:nvSpPr>
          <p:cNvPr id="8" name="TextBox 7"/>
          <p:cNvSpPr txBox="1"/>
          <p:nvPr/>
        </p:nvSpPr>
        <p:spPr>
          <a:xfrm>
            <a:off x="7028563" y="3669267"/>
            <a:ext cx="1124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Escape</a:t>
            </a:r>
            <a:endParaRPr lang="en-ZA" dirty="0"/>
          </a:p>
        </p:txBody>
      </p:sp>
      <p:sp>
        <p:nvSpPr>
          <p:cNvPr id="9" name="TextBox 8"/>
          <p:cNvSpPr txBox="1"/>
          <p:nvPr/>
        </p:nvSpPr>
        <p:spPr>
          <a:xfrm>
            <a:off x="7467600" y="4286070"/>
            <a:ext cx="15267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Decay </a:t>
            </a:r>
          </a:p>
          <a:p>
            <a:pPr algn="ctr"/>
            <a:r>
              <a:rPr lang="en-US" dirty="0" smtClean="0"/>
              <a:t>(for unstable particles: </a:t>
            </a:r>
          </a:p>
          <a:p>
            <a:pPr algn="ctr"/>
            <a:r>
              <a:rPr lang="en-US" dirty="0" smtClean="0"/>
              <a:t>n, </a:t>
            </a:r>
            <a:r>
              <a:rPr lang="en-US" dirty="0" smtClean="0">
                <a:latin typeface="Symbol" panose="05050102010706020507" pitchFamily="18" charset="2"/>
              </a:rPr>
              <a:t>p</a:t>
            </a:r>
            <a:r>
              <a:rPr lang="en-US" baseline="30000" dirty="0" smtClean="0"/>
              <a:t>±</a:t>
            </a:r>
            <a:r>
              <a:rPr lang="en-US" dirty="0" smtClean="0"/>
              <a:t>, </a:t>
            </a:r>
            <a:r>
              <a:rPr lang="en-US" dirty="0" smtClean="0">
                <a:latin typeface="Symbol" panose="05050102010706020507" pitchFamily="18" charset="2"/>
              </a:rPr>
              <a:t>m</a:t>
            </a:r>
            <a:r>
              <a:rPr lang="en-US" baseline="30000" dirty="0" smtClean="0"/>
              <a:t>±</a:t>
            </a:r>
            <a:r>
              <a:rPr lang="en-US" dirty="0" smtClean="0"/>
              <a:t>)</a:t>
            </a:r>
            <a:endParaRPr lang="en-ZA" dirty="0"/>
          </a:p>
        </p:txBody>
      </p:sp>
      <p:sp>
        <p:nvSpPr>
          <p:cNvPr id="10" name="Rounded Rectangle 9"/>
          <p:cNvSpPr/>
          <p:nvPr/>
        </p:nvSpPr>
        <p:spPr>
          <a:xfrm>
            <a:off x="838200" y="3524070"/>
            <a:ext cx="2209800" cy="127652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1" name="Rounded Rectangle 10"/>
          <p:cNvSpPr/>
          <p:nvPr/>
        </p:nvSpPr>
        <p:spPr>
          <a:xfrm>
            <a:off x="3182112" y="3563112"/>
            <a:ext cx="1873493" cy="94161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Rounded Rectangle 11"/>
          <p:cNvSpPr/>
          <p:nvPr/>
        </p:nvSpPr>
        <p:spPr>
          <a:xfrm>
            <a:off x="5202936" y="3486912"/>
            <a:ext cx="1676400" cy="149619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Rounded Rectangle 12"/>
          <p:cNvSpPr/>
          <p:nvPr/>
        </p:nvSpPr>
        <p:spPr>
          <a:xfrm>
            <a:off x="7104763" y="3611938"/>
            <a:ext cx="964195" cy="42666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Rounded Rectangle 13"/>
          <p:cNvSpPr/>
          <p:nvPr/>
        </p:nvSpPr>
        <p:spPr>
          <a:xfrm>
            <a:off x="7467600" y="4301126"/>
            <a:ext cx="1545336" cy="11852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438400" y="3200400"/>
            <a:ext cx="228600" cy="32367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1277112" y="2474976"/>
            <a:ext cx="2590800" cy="685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9" name="Rounded Rectangle 18"/>
          <p:cNvSpPr/>
          <p:nvPr/>
        </p:nvSpPr>
        <p:spPr>
          <a:xfrm>
            <a:off x="4114800" y="2514600"/>
            <a:ext cx="1600200" cy="5882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Rounded Rectangle 19"/>
          <p:cNvSpPr/>
          <p:nvPr/>
        </p:nvSpPr>
        <p:spPr>
          <a:xfrm>
            <a:off x="5925312" y="2627376"/>
            <a:ext cx="914400" cy="3444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1" name="Rounded Rectangle 20"/>
          <p:cNvSpPr/>
          <p:nvPr/>
        </p:nvSpPr>
        <p:spPr>
          <a:xfrm>
            <a:off x="7050024" y="2478024"/>
            <a:ext cx="896112" cy="6827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2" name="Rounded Rectangle 21"/>
          <p:cNvSpPr/>
          <p:nvPr/>
        </p:nvSpPr>
        <p:spPr>
          <a:xfrm>
            <a:off x="8153400" y="2478024"/>
            <a:ext cx="838200" cy="685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4325112" y="3121152"/>
            <a:ext cx="352666" cy="4222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6025351" y="2971800"/>
            <a:ext cx="299249" cy="51511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7498080" y="3150648"/>
            <a:ext cx="35052" cy="47911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8305800" y="3200400"/>
            <a:ext cx="157951" cy="10668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54595" y="6172200"/>
            <a:ext cx="8408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(e.g., </a:t>
            </a:r>
            <a:r>
              <a:rPr lang="en-US" dirty="0" err="1" smtClean="0"/>
              <a:t>Mastichiadis</a:t>
            </a:r>
            <a:r>
              <a:rPr lang="en-US" dirty="0" smtClean="0"/>
              <a:t> &amp; Kirk 1997; Li &amp; </a:t>
            </a:r>
            <a:r>
              <a:rPr lang="en-US" dirty="0" err="1" smtClean="0"/>
              <a:t>Kusunose</a:t>
            </a:r>
            <a:r>
              <a:rPr lang="en-US" dirty="0" smtClean="0"/>
              <a:t> 2000; </a:t>
            </a:r>
            <a:r>
              <a:rPr lang="en-US" dirty="0" err="1" smtClean="0"/>
              <a:t>Böttcher</a:t>
            </a:r>
            <a:r>
              <a:rPr lang="en-US" dirty="0" smtClean="0"/>
              <a:t> &amp; Chiang 2002; Chen et al. 2011; </a:t>
            </a:r>
            <a:r>
              <a:rPr lang="en-US" dirty="0" err="1" smtClean="0"/>
              <a:t>Diltz</a:t>
            </a:r>
            <a:r>
              <a:rPr lang="en-US" dirty="0" smtClean="0"/>
              <a:t> &amp; </a:t>
            </a:r>
            <a:r>
              <a:rPr lang="en-US" dirty="0" err="1"/>
              <a:t>Böttcher</a:t>
            </a:r>
            <a:r>
              <a:rPr lang="en-US" dirty="0"/>
              <a:t> </a:t>
            </a:r>
            <a:r>
              <a:rPr lang="en-US" dirty="0" smtClean="0"/>
              <a:t>2014; </a:t>
            </a:r>
            <a:r>
              <a:rPr lang="en-US" dirty="0" err="1" smtClean="0"/>
              <a:t>Diltz</a:t>
            </a:r>
            <a:r>
              <a:rPr lang="en-US" dirty="0" smtClean="0"/>
              <a:t> et al. 2015; …)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58276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458200" cy="838200"/>
          </a:xfrm>
        </p:spPr>
        <p:txBody>
          <a:bodyPr/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Distinguishing Diagnostic: Variability</a:t>
            </a:r>
            <a:endParaRPr lang="en-ZA" sz="40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u="sng" dirty="0" smtClean="0">
                <a:solidFill>
                  <a:srgbClr val="002060"/>
                </a:solidFill>
              </a:rPr>
              <a:t>3C454.3 Flare of November 2010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6832339" cy="5130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23622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Red = quiescent state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Blue = flare state</a:t>
            </a:r>
            <a:endParaRPr lang="en-ZA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0370" y="2819400"/>
            <a:ext cx="2438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Best-fit variation of </a:t>
            </a:r>
          </a:p>
          <a:p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electron injection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B-field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Stochastic acceleration time-scale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Poor fit to flare-state X-ray spectrum!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16764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002060"/>
                </a:solidFill>
              </a:rPr>
              <a:t>Time-dependent </a:t>
            </a:r>
            <a:r>
              <a:rPr lang="en-US" sz="2400" u="sng" dirty="0" err="1" smtClean="0">
                <a:solidFill>
                  <a:srgbClr val="002060"/>
                </a:solidFill>
              </a:rPr>
              <a:t>leptonic</a:t>
            </a:r>
            <a:r>
              <a:rPr lang="en-US" sz="2400" u="sng" dirty="0" smtClean="0">
                <a:solidFill>
                  <a:srgbClr val="002060"/>
                </a:solidFill>
              </a:rPr>
              <a:t> model</a:t>
            </a:r>
            <a:endParaRPr lang="en-ZA" sz="2400" u="sng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324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Diltz</a:t>
            </a:r>
            <a:r>
              <a:rPr lang="en-US" dirty="0" smtClean="0"/>
              <a:t> &amp; </a:t>
            </a:r>
            <a:r>
              <a:rPr lang="en-US" dirty="0" err="1" smtClean="0"/>
              <a:t>Böttcher</a:t>
            </a:r>
            <a:r>
              <a:rPr lang="en-US" dirty="0" smtClean="0"/>
              <a:t>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5968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900" y="1143000"/>
            <a:ext cx="6963230" cy="5372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00800" y="2286000"/>
            <a:ext cx="257797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Best-fit variation of </a:t>
            </a:r>
          </a:p>
          <a:p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electron injection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B-field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Stochastic acceleration time-scale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Proton injection spectral index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Both quiescent and flare state well represented!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00800" y="9906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002060"/>
                </a:solidFill>
              </a:rPr>
              <a:t>Time-dependent </a:t>
            </a:r>
            <a:r>
              <a:rPr lang="en-US" sz="2400" u="sng" dirty="0" err="1" smtClean="0">
                <a:solidFill>
                  <a:srgbClr val="002060"/>
                </a:solidFill>
              </a:rPr>
              <a:t>lepto</a:t>
            </a:r>
            <a:r>
              <a:rPr lang="en-US" sz="2400" u="sng" dirty="0" smtClean="0">
                <a:solidFill>
                  <a:srgbClr val="002060"/>
                </a:solidFill>
              </a:rPr>
              <a:t>-hadronic model</a:t>
            </a:r>
            <a:endParaRPr lang="en-ZA" sz="2400" u="sng" dirty="0">
              <a:solidFill>
                <a:srgbClr val="00206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289054"/>
            <a:ext cx="82296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 smtClean="0">
                <a:solidFill>
                  <a:srgbClr val="002060"/>
                </a:solidFill>
              </a:rPr>
              <a:t>3C454.3 Flare of November 2010</a:t>
            </a:r>
            <a:endParaRPr lang="en-ZA" sz="3600" u="sng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248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Diltz</a:t>
            </a:r>
            <a:r>
              <a:rPr lang="en-US" dirty="0" smtClean="0"/>
              <a:t> &amp; </a:t>
            </a:r>
            <a:r>
              <a:rPr lang="en-US" dirty="0" err="1" smtClean="0"/>
              <a:t>Böttcher</a:t>
            </a:r>
            <a:r>
              <a:rPr lang="en-US" dirty="0" smtClean="0"/>
              <a:t>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7425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8992"/>
            <a:ext cx="8229600" cy="756784"/>
          </a:xfrm>
        </p:spPr>
        <p:txBody>
          <a:bodyPr/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Light Curve Fits</a:t>
            </a:r>
            <a:endParaRPr lang="en-ZA" sz="4000" u="sng" dirty="0">
              <a:solidFill>
                <a:srgbClr val="00206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52400" y="1286850"/>
            <a:ext cx="4830097" cy="30540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1218326"/>
            <a:ext cx="4800600" cy="29726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908" y="4068096"/>
            <a:ext cx="4556760" cy="29506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67200" y="648621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Diltz</a:t>
            </a:r>
            <a:r>
              <a:rPr lang="en-US" dirty="0" smtClean="0"/>
              <a:t> &amp; </a:t>
            </a:r>
            <a:r>
              <a:rPr lang="en-US" dirty="0" err="1" smtClean="0"/>
              <a:t>Böttcher</a:t>
            </a:r>
            <a:r>
              <a:rPr lang="en-US" dirty="0" smtClean="0"/>
              <a:t> 2016)</a:t>
            </a:r>
            <a:endParaRPr lang="en-ZA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580104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u="sng" kern="0" dirty="0" smtClean="0">
                <a:solidFill>
                  <a:srgbClr val="002060"/>
                </a:solidFill>
              </a:rPr>
              <a:t>3C454.3 Flare of November 2010</a:t>
            </a:r>
            <a:endParaRPr lang="en-ZA" u="sng" kern="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1905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Fermi-LAT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35609" y="4318817"/>
            <a:ext cx="149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Optical R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7800" y="19050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Swift-XRT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438400" y="1181750"/>
            <a:ext cx="2590800" cy="686674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/>
          <p:cNvSpPr txBox="1"/>
          <p:nvPr/>
        </p:nvSpPr>
        <p:spPr>
          <a:xfrm>
            <a:off x="2438400" y="1160208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Red = </a:t>
            </a:r>
            <a:r>
              <a:rPr lang="en-US" sz="2000" dirty="0" err="1" smtClean="0">
                <a:solidFill>
                  <a:srgbClr val="FF0000"/>
                </a:solidFill>
              </a:rPr>
              <a:t>lepto</a:t>
            </a:r>
            <a:r>
              <a:rPr lang="en-US" sz="2000" dirty="0" smtClean="0">
                <a:solidFill>
                  <a:srgbClr val="FF0000"/>
                </a:solidFill>
              </a:rPr>
              <a:t>-hadronic</a:t>
            </a:r>
          </a:p>
          <a:p>
            <a:r>
              <a:rPr lang="en-US" sz="2000" dirty="0" smtClean="0">
                <a:solidFill>
                  <a:srgbClr val="7BC333"/>
                </a:solidFill>
              </a:rPr>
              <a:t>Green - </a:t>
            </a:r>
            <a:r>
              <a:rPr lang="en-US" sz="2000" dirty="0" err="1" smtClean="0">
                <a:solidFill>
                  <a:srgbClr val="7BC333"/>
                </a:solidFill>
              </a:rPr>
              <a:t>leptonic</a:t>
            </a:r>
            <a:endParaRPr lang="en-ZA" sz="2000" dirty="0">
              <a:solidFill>
                <a:srgbClr val="7BC33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7200" y="4341674"/>
            <a:ext cx="472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Good simultaneous fits to snap-shot SEDs </a:t>
            </a:r>
            <a:r>
              <a:rPr lang="en-US" b="1" dirty="0" smtClean="0">
                <a:solidFill>
                  <a:srgbClr val="FF0000"/>
                </a:solidFill>
              </a:rPr>
              <a:t>and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multiwavelength</a:t>
            </a:r>
            <a:r>
              <a:rPr lang="en-US" dirty="0" smtClean="0">
                <a:solidFill>
                  <a:srgbClr val="FF0000"/>
                </a:solidFill>
              </a:rPr>
              <a:t> light curves with </a:t>
            </a:r>
            <a:r>
              <a:rPr lang="en-US" dirty="0" err="1" smtClean="0">
                <a:solidFill>
                  <a:srgbClr val="FF0000"/>
                </a:solidFill>
              </a:rPr>
              <a:t>lepto</a:t>
            </a:r>
            <a:r>
              <a:rPr lang="en-US" dirty="0" smtClean="0">
                <a:solidFill>
                  <a:srgbClr val="FF0000"/>
                </a:solidFill>
              </a:rPr>
              <a:t>-hadronic model (but requiring </a:t>
            </a:r>
            <a:r>
              <a:rPr lang="en-US" dirty="0" err="1" smtClean="0">
                <a:solidFill>
                  <a:srgbClr val="FF0000"/>
                </a:solidFill>
              </a:rPr>
              <a:t>L</a:t>
            </a:r>
            <a:r>
              <a:rPr lang="en-US" baseline="-25000" dirty="0" err="1" smtClean="0">
                <a:solidFill>
                  <a:srgbClr val="FF0000"/>
                </a:solidFill>
              </a:rPr>
              <a:t>p</a:t>
            </a:r>
            <a:r>
              <a:rPr lang="en-US" dirty="0" smtClean="0">
                <a:solidFill>
                  <a:srgbClr val="FF0000"/>
                </a:solidFill>
              </a:rPr>
              <a:t> ~ </a:t>
            </a:r>
            <a:r>
              <a:rPr lang="en-US" dirty="0" err="1" smtClean="0">
                <a:solidFill>
                  <a:srgbClr val="FF0000"/>
                </a:solidFill>
              </a:rPr>
              <a:t>L</a:t>
            </a:r>
            <a:r>
              <a:rPr lang="en-US" baseline="-25000" dirty="0" err="1">
                <a:solidFill>
                  <a:srgbClr val="FF0000"/>
                </a:solidFill>
              </a:rPr>
              <a:t>E</a:t>
            </a:r>
            <a:r>
              <a:rPr lang="en-US" baseline="-25000" dirty="0" err="1" smtClean="0">
                <a:solidFill>
                  <a:srgbClr val="FF0000"/>
                </a:solidFill>
              </a:rPr>
              <a:t>dd</a:t>
            </a:r>
            <a:r>
              <a:rPr lang="en-US" dirty="0" smtClean="0">
                <a:solidFill>
                  <a:srgbClr val="FF0000"/>
                </a:solidFill>
              </a:rPr>
              <a:t>!)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>
                <a:solidFill>
                  <a:srgbClr val="7BC333"/>
                </a:solidFill>
              </a:rPr>
              <a:t>Poor fits to flaring-state X-ray spectrum </a:t>
            </a:r>
            <a:r>
              <a:rPr lang="en-US" b="1" dirty="0" smtClean="0">
                <a:solidFill>
                  <a:srgbClr val="7BC333"/>
                </a:solidFill>
              </a:rPr>
              <a:t>and</a:t>
            </a:r>
            <a:r>
              <a:rPr lang="en-US" dirty="0" smtClean="0">
                <a:solidFill>
                  <a:srgbClr val="7BC333"/>
                </a:solidFill>
              </a:rPr>
              <a:t> X-ray light curve with </a:t>
            </a:r>
            <a:r>
              <a:rPr lang="en-US" dirty="0" err="1" smtClean="0">
                <a:solidFill>
                  <a:srgbClr val="7BC333"/>
                </a:solidFill>
              </a:rPr>
              <a:t>leptonic</a:t>
            </a:r>
            <a:r>
              <a:rPr lang="en-US" dirty="0" smtClean="0">
                <a:solidFill>
                  <a:srgbClr val="7BC333"/>
                </a:solidFill>
              </a:rPr>
              <a:t> model.</a:t>
            </a:r>
            <a:endParaRPr lang="en-ZA" dirty="0">
              <a:solidFill>
                <a:srgbClr val="7BC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3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0" y="1448694"/>
            <a:ext cx="7327490" cy="56621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534400" cy="685800"/>
          </a:xfrm>
        </p:spPr>
        <p:txBody>
          <a:bodyPr/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Neutrino Emission</a:t>
            </a:r>
            <a:endParaRPr lang="en-US" sz="40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622890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 smtClean="0">
                <a:latin typeface="Arial"/>
                <a:cs typeface="Arial"/>
              </a:rPr>
              <a:t>Most hadronic / </a:t>
            </a:r>
            <a:r>
              <a:rPr lang="en-US" sz="2000" dirty="0" err="1" smtClean="0">
                <a:latin typeface="Arial"/>
                <a:cs typeface="Arial"/>
              </a:rPr>
              <a:t>lepto</a:t>
            </a:r>
            <a:r>
              <a:rPr lang="en-US" sz="2000" dirty="0" smtClean="0">
                <a:latin typeface="Arial"/>
                <a:cs typeface="Arial"/>
              </a:rPr>
              <a:t>-hadronic models of blazars are proton-synchrotron dominated =&gt;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Very low expected neutrino flux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29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Diltz</a:t>
            </a:r>
            <a:r>
              <a:rPr lang="en-US" dirty="0" smtClean="0"/>
              <a:t> et al. 2015</a:t>
            </a:r>
            <a:r>
              <a:rPr lang="en-US" dirty="0" smtClean="0">
                <a:latin typeface="Arial"/>
                <a:cs typeface="Arial"/>
              </a:rPr>
              <a:t>)</a:t>
            </a:r>
            <a:endParaRPr lang="en-US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617110" y="1832176"/>
            <a:ext cx="2590800" cy="473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kern="0" dirty="0" smtClean="0">
                <a:solidFill>
                  <a:srgbClr val="FF0066"/>
                </a:solidFill>
              </a:rPr>
              <a:t>Neutrino flares generally co-incident with X-ray through GeV </a:t>
            </a:r>
            <a:r>
              <a:rPr lang="en-US" sz="2000" kern="0" dirty="0" smtClean="0">
                <a:solidFill>
                  <a:srgbClr val="FF0066"/>
                </a:solidFill>
                <a:latin typeface="Symbol" panose="05050102010706020507" pitchFamily="18" charset="2"/>
              </a:rPr>
              <a:t>g</a:t>
            </a:r>
            <a:r>
              <a:rPr lang="en-US" sz="2000" kern="0" dirty="0" smtClean="0">
                <a:solidFill>
                  <a:srgbClr val="FF0066"/>
                </a:solidFill>
              </a:rPr>
              <a:t>-ray flares:</a:t>
            </a:r>
          </a:p>
          <a:p>
            <a:pPr marL="0" indent="0" algn="ctr">
              <a:buNone/>
            </a:pPr>
            <a:endParaRPr lang="en-US" sz="2000" kern="0" dirty="0"/>
          </a:p>
          <a:p>
            <a:pPr marL="0" indent="0" algn="ctr">
              <a:buNone/>
            </a:pPr>
            <a:r>
              <a:rPr lang="en-US" sz="2000" kern="0" dirty="0" err="1" smtClean="0"/>
              <a:t>IceCube</a:t>
            </a:r>
            <a:r>
              <a:rPr lang="en-US" sz="2000" kern="0" dirty="0" smtClean="0"/>
              <a:t> </a:t>
            </a:r>
          </a:p>
          <a:p>
            <a:pPr marL="0" indent="0" algn="ctr">
              <a:buNone/>
            </a:pPr>
            <a:r>
              <a:rPr lang="en-US" sz="2000" kern="0" dirty="0" smtClean="0"/>
              <a:t>detection rates: </a:t>
            </a:r>
          </a:p>
          <a:p>
            <a:pPr marL="0" indent="0" algn="ctr">
              <a:buNone/>
            </a:pPr>
            <a:endParaRPr lang="en-US" sz="2000" kern="0" dirty="0" smtClean="0"/>
          </a:p>
          <a:p>
            <a:r>
              <a:rPr lang="en-US" sz="2000" kern="0" dirty="0" smtClean="0"/>
              <a:t>~ 0.3 yr</a:t>
            </a:r>
            <a:r>
              <a:rPr lang="en-US" sz="2000" kern="0" baseline="30000" dirty="0" smtClean="0"/>
              <a:t>-1</a:t>
            </a:r>
            <a:r>
              <a:rPr lang="en-US" sz="2000" kern="0" dirty="0" smtClean="0"/>
              <a:t> (</a:t>
            </a:r>
            <a:r>
              <a:rPr lang="en-US" sz="2000" kern="0" dirty="0" err="1" smtClean="0"/>
              <a:t>quiesc</a:t>
            </a:r>
            <a:r>
              <a:rPr lang="en-US" sz="2000" kern="0" dirty="0" smtClean="0"/>
              <a:t>.)</a:t>
            </a:r>
          </a:p>
          <a:p>
            <a:pPr marL="0" indent="0">
              <a:buNone/>
            </a:pPr>
            <a:endParaRPr lang="en-US" sz="2000" kern="0" dirty="0" smtClean="0"/>
          </a:p>
          <a:p>
            <a:r>
              <a:rPr lang="en-US" sz="2000" kern="0" dirty="0" smtClean="0"/>
              <a:t>~ 3 yr</a:t>
            </a:r>
            <a:r>
              <a:rPr lang="en-US" sz="2000" kern="0" baseline="30000" dirty="0" smtClean="0"/>
              <a:t>-1</a:t>
            </a:r>
            <a:r>
              <a:rPr lang="en-US" sz="2000" kern="0" dirty="0" smtClean="0"/>
              <a:t> </a:t>
            </a:r>
            <a:r>
              <a:rPr lang="en-US" sz="2000" kern="0" dirty="0"/>
              <a:t>(</a:t>
            </a:r>
            <a:r>
              <a:rPr lang="en-US" sz="2000" kern="0" dirty="0" smtClean="0"/>
              <a:t>flares)</a:t>
            </a:r>
            <a:endParaRPr lang="en-US" sz="2000" kern="0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657600" y="2895600"/>
            <a:ext cx="3200400" cy="1600200"/>
          </a:xfrm>
          <a:prstGeom prst="straightConnector1">
            <a:avLst/>
          </a:prstGeom>
          <a:ln w="25400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1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1325562"/>
          </a:xfrm>
        </p:spPr>
        <p:txBody>
          <a:bodyPr/>
          <a:lstStyle/>
          <a:p>
            <a:pPr eaLnBrk="1" hangingPunct="1"/>
            <a:r>
              <a:rPr lang="en-US" altLang="zh-CN" sz="3800" u="sng" dirty="0" smtClean="0">
                <a:solidFill>
                  <a:schemeClr val="accent2"/>
                </a:solidFill>
                <a:ea typeface="宋体" charset="-122"/>
              </a:rPr>
              <a:t>Distinguishing Diagnostic: Polarization</a:t>
            </a:r>
            <a:endParaRPr lang="en-US" altLang="zh-CN" sz="3800" u="sng" dirty="0" smtClean="0">
              <a:solidFill>
                <a:schemeClr val="accent2"/>
              </a:solidFill>
              <a:ea typeface="宋体" charset="-122"/>
            </a:endParaRPr>
          </a:p>
        </p:txBody>
      </p:sp>
      <p:sp>
        <p:nvSpPr>
          <p:cNvPr id="11267" name="Content Placeholder 5"/>
          <p:cNvSpPr>
            <a:spLocks noGrp="1"/>
          </p:cNvSpPr>
          <p:nvPr>
            <p:ph idx="1"/>
          </p:nvPr>
        </p:nvSpPr>
        <p:spPr>
          <a:xfrm>
            <a:off x="152400" y="1600200"/>
            <a:ext cx="8229600" cy="2362200"/>
          </a:xfrm>
        </p:spPr>
        <p:txBody>
          <a:bodyPr/>
          <a:lstStyle/>
          <a:p>
            <a:r>
              <a:rPr lang="en-US" altLang="en-US" u="sng" smtClean="0"/>
              <a:t>Synchrotron Polarization</a:t>
            </a:r>
          </a:p>
        </p:txBody>
      </p:sp>
      <p:cxnSp>
        <p:nvCxnSpPr>
          <p:cNvPr id="11268" name="Straight Arrow Connector 8"/>
          <p:cNvCxnSpPr>
            <a:cxnSpLocks noChangeShapeType="1"/>
          </p:cNvCxnSpPr>
          <p:nvPr/>
        </p:nvCxnSpPr>
        <p:spPr bwMode="auto">
          <a:xfrm>
            <a:off x="5486400" y="2362200"/>
            <a:ext cx="304800" cy="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sp>
        <p:nvSpPr>
          <p:cNvPr id="21" name="Content Placeholder 5"/>
          <p:cNvSpPr txBox="1">
            <a:spLocks/>
          </p:cNvSpPr>
          <p:nvPr/>
        </p:nvSpPr>
        <p:spPr bwMode="auto">
          <a:xfrm>
            <a:off x="533400" y="2362200"/>
            <a:ext cx="8001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ctr" eaLnBrk="0" hangingPunct="0">
              <a:defRPr/>
            </a:pPr>
            <a:r>
              <a:rPr lang="en-US" sz="2400" kern="0" dirty="0">
                <a:latin typeface="+mn-lt"/>
              </a:rPr>
              <a:t>For synchrotron radiation from a power-law distribution of electrons with ne (</a:t>
            </a:r>
            <a:r>
              <a:rPr lang="en-US" sz="2400" kern="0" dirty="0">
                <a:latin typeface="Symbol" pitchFamily="18" charset="2"/>
              </a:rPr>
              <a:t>g</a:t>
            </a:r>
            <a:r>
              <a:rPr lang="en-US" sz="2400" kern="0" dirty="0">
                <a:latin typeface="+mn-lt"/>
              </a:rPr>
              <a:t>) ~ </a:t>
            </a:r>
            <a:r>
              <a:rPr lang="en-US" sz="2400" kern="0" dirty="0" smtClean="0">
                <a:latin typeface="Symbol" pitchFamily="18" charset="2"/>
              </a:rPr>
              <a:t>g</a:t>
            </a:r>
            <a:r>
              <a:rPr lang="en-US" sz="2400" kern="0" baseline="30000" dirty="0" smtClean="0">
                <a:latin typeface="+mn-lt"/>
              </a:rPr>
              <a:t>-p </a:t>
            </a:r>
            <a:r>
              <a:rPr lang="en-US" sz="2400" kern="0" dirty="0">
                <a:latin typeface="+mn-lt"/>
              </a:rPr>
              <a:t> </a:t>
            </a:r>
            <a:r>
              <a:rPr lang="en-US" sz="2400" kern="0" dirty="0" smtClean="0">
                <a:latin typeface="+mn-lt"/>
              </a:rPr>
              <a:t> </a:t>
            </a:r>
            <a:r>
              <a:rPr lang="en-US" sz="2400" kern="0" dirty="0" smtClean="0">
                <a:latin typeface="Arial"/>
                <a:cs typeface="Arial"/>
              </a:rPr>
              <a:t>→ </a:t>
            </a:r>
            <a:r>
              <a:rPr lang="en-US" sz="2400" kern="0" dirty="0" smtClean="0">
                <a:latin typeface="+mn-lt"/>
              </a:rPr>
              <a:t> F</a:t>
            </a:r>
            <a:r>
              <a:rPr lang="en-US" sz="2400" kern="0" baseline="-25000" dirty="0" smtClean="0">
                <a:latin typeface="Symbol" panose="05050102010706020507" pitchFamily="18" charset="2"/>
              </a:rPr>
              <a:t>n</a:t>
            </a:r>
            <a:r>
              <a:rPr lang="en-US" sz="2400" kern="0" dirty="0" smtClean="0">
                <a:latin typeface="+mn-lt"/>
              </a:rPr>
              <a:t> ~ </a:t>
            </a:r>
            <a:r>
              <a:rPr lang="en-US" sz="2400" kern="0" dirty="0" smtClean="0">
                <a:latin typeface="Symbol" panose="05050102010706020507" pitchFamily="18" charset="2"/>
              </a:rPr>
              <a:t>n</a:t>
            </a:r>
            <a:r>
              <a:rPr lang="en-US" sz="2400" kern="0" baseline="30000" dirty="0" smtClean="0">
                <a:latin typeface="Symbol" panose="05050102010706020507" pitchFamily="18" charset="2"/>
              </a:rPr>
              <a:t>-a</a:t>
            </a:r>
            <a:r>
              <a:rPr lang="en-US" sz="2400" kern="0" dirty="0" smtClean="0">
                <a:latin typeface="Symbol" panose="05050102010706020507" pitchFamily="18" charset="2"/>
              </a:rPr>
              <a:t>  </a:t>
            </a:r>
            <a:r>
              <a:rPr lang="en-US" sz="2400" kern="0" dirty="0" smtClean="0">
                <a:latin typeface="+mn-lt"/>
              </a:rPr>
              <a:t>with</a:t>
            </a:r>
            <a:r>
              <a:rPr lang="en-US" sz="2400" kern="0" dirty="0" smtClean="0">
                <a:latin typeface="Symbol" panose="05050102010706020507" pitchFamily="18" charset="2"/>
              </a:rPr>
              <a:t> a = (</a:t>
            </a:r>
            <a:r>
              <a:rPr lang="en-US" sz="2400" kern="0" dirty="0" smtClean="0">
                <a:latin typeface="+mn-lt"/>
              </a:rPr>
              <a:t>p</a:t>
            </a:r>
            <a:r>
              <a:rPr lang="en-US" sz="2400" kern="0" dirty="0" smtClean="0">
                <a:latin typeface="Symbol" panose="05050102010706020507" pitchFamily="18" charset="2"/>
              </a:rPr>
              <a:t>-1)/2</a:t>
            </a:r>
            <a:endParaRPr lang="en-US" sz="2400" kern="0" dirty="0">
              <a:latin typeface="Symbol" panose="05050102010706020507" pitchFamily="18" charset="2"/>
            </a:endParaRPr>
          </a:p>
        </p:txBody>
      </p:sp>
      <p:sp>
        <p:nvSpPr>
          <p:cNvPr id="19" name="Content Placeholder 5"/>
          <p:cNvSpPr txBox="1">
            <a:spLocks/>
          </p:cNvSpPr>
          <p:nvPr/>
        </p:nvSpPr>
        <p:spPr bwMode="auto">
          <a:xfrm>
            <a:off x="2743200" y="3796145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l" eaLnBrk="0" hangingPunct="0">
              <a:defRPr/>
            </a:pPr>
            <a:r>
              <a:rPr lang="en-US" sz="2400" kern="0" dirty="0">
                <a:latin typeface="Symbol" pitchFamily="18" charset="2"/>
              </a:rPr>
              <a:t>P</a:t>
            </a:r>
            <a:r>
              <a:rPr lang="en-US" sz="2400" kern="0" baseline="-25000" dirty="0">
                <a:latin typeface="+mn-lt"/>
              </a:rPr>
              <a:t>PL</a:t>
            </a:r>
            <a:r>
              <a:rPr lang="en-US" sz="2400" kern="0" dirty="0">
                <a:latin typeface="+mn-lt"/>
              </a:rPr>
              <a:t> </a:t>
            </a:r>
            <a:r>
              <a:rPr lang="en-US" sz="2400" kern="0" dirty="0" smtClean="0">
                <a:latin typeface="+mn-lt"/>
              </a:rPr>
              <a:t> </a:t>
            </a:r>
            <a:endParaRPr lang="en-US" sz="2400" kern="0" dirty="0">
              <a:latin typeface="+mn-lt"/>
            </a:endParaRPr>
          </a:p>
        </p:txBody>
      </p:sp>
      <p:sp>
        <p:nvSpPr>
          <p:cNvPr id="20" name="Content Placeholder 5"/>
          <p:cNvSpPr txBox="1">
            <a:spLocks/>
          </p:cNvSpPr>
          <p:nvPr/>
        </p:nvSpPr>
        <p:spPr bwMode="auto">
          <a:xfrm>
            <a:off x="2971800" y="3719945"/>
            <a:ext cx="533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l" eaLnBrk="0" hangingPunct="0">
              <a:defRPr/>
            </a:pPr>
            <a:r>
              <a:rPr lang="en-US" kern="0" dirty="0" err="1">
                <a:latin typeface="+mn-lt"/>
              </a:rPr>
              <a:t>sy</a:t>
            </a:r>
            <a:endParaRPr lang="en-US" kern="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/>
              <p:cNvSpPr txBox="1">
                <a:spLocks/>
              </p:cNvSpPr>
              <p:nvPr/>
            </p:nvSpPr>
            <p:spPr bwMode="auto">
              <a:xfrm>
                <a:off x="3276600" y="3657600"/>
                <a:ext cx="1598468" cy="83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indent="-342900" algn="l" eaLnBrk="0" hangingPunct="0">
                  <a:defRPr/>
                </a:pPr>
                <a:r>
                  <a:rPr lang="en-US" sz="2400" kern="0" dirty="0" smtClean="0">
                    <a:latin typeface="+mn-lt"/>
                  </a:rPr>
                  <a:t> </a:t>
                </a:r>
                <a:r>
                  <a:rPr lang="en-US" sz="2800" kern="0" dirty="0" smtClean="0"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kern="0" smtClean="0">
                            <a:latin typeface="Cambria Math"/>
                          </a:rPr>
                          <m:t>𝑝</m:t>
                        </m:r>
                        <m:r>
                          <a:rPr lang="en-US" sz="2800" b="0" i="1" kern="0" smtClean="0">
                            <a:latin typeface="Cambria Math"/>
                          </a:rPr>
                          <m:t>+1</m:t>
                        </m:r>
                      </m:num>
                      <m:den>
                        <m:r>
                          <a:rPr lang="en-US" sz="2800" b="0" i="1" kern="0" smtClean="0">
                            <a:latin typeface="Cambria Math"/>
                          </a:rPr>
                          <m:t>𝑝</m:t>
                        </m:r>
                        <m:r>
                          <a:rPr lang="en-US" sz="2800" b="0" i="1" kern="0" smtClean="0">
                            <a:latin typeface="Cambria Math"/>
                          </a:rPr>
                          <m:t>+7/3</m:t>
                        </m:r>
                      </m:den>
                    </m:f>
                  </m:oMath>
                </a14:m>
                <a:endParaRPr lang="en-US" sz="2800" kern="0" dirty="0">
                  <a:latin typeface="+mn-lt"/>
                </a:endParaRPr>
              </a:p>
            </p:txBody>
          </p:sp>
        </mc:Choice>
        <mc:Fallback xmlns="">
          <p:sp>
            <p:nvSpPr>
              <p:cNvPr id="27" name="Content Placeholder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6600" y="3657600"/>
                <a:ext cx="1598468" cy="838200"/>
              </a:xfrm>
              <a:prstGeom prst="rect">
                <a:avLst/>
              </a:prstGeom>
              <a:blipFill rotWithShape="1">
                <a:blip r:embed="rId3"/>
                <a:stretch>
                  <a:fillRect l="-267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Z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Content Placeholder 5"/>
          <p:cNvSpPr txBox="1">
            <a:spLocks/>
          </p:cNvSpPr>
          <p:nvPr/>
        </p:nvSpPr>
        <p:spPr bwMode="auto">
          <a:xfrm>
            <a:off x="3124200" y="50292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l" eaLnBrk="0" hangingPunct="0">
              <a:defRPr/>
            </a:pPr>
            <a:r>
              <a:rPr lang="en-US" sz="2400" kern="0" dirty="0">
                <a:latin typeface="+mn-lt"/>
              </a:rPr>
              <a:t>p = 2 </a:t>
            </a:r>
            <a:r>
              <a:rPr lang="en-US" sz="2400" kern="0" dirty="0">
                <a:latin typeface="Arial"/>
                <a:cs typeface="Arial"/>
              </a:rPr>
              <a:t>→ </a:t>
            </a:r>
            <a:r>
              <a:rPr lang="en-US" sz="2400" kern="0" dirty="0">
                <a:latin typeface="Symbol" pitchFamily="18" charset="2"/>
                <a:cs typeface="Arial"/>
              </a:rPr>
              <a:t>P</a:t>
            </a:r>
            <a:r>
              <a:rPr lang="en-US" sz="2400" kern="0" dirty="0">
                <a:latin typeface="Arial"/>
                <a:cs typeface="Arial"/>
              </a:rPr>
              <a:t> = 69 % </a:t>
            </a:r>
            <a:endParaRPr lang="en-US" sz="2400" kern="0" dirty="0">
              <a:latin typeface="+mn-lt"/>
            </a:endParaRPr>
          </a:p>
        </p:txBody>
      </p:sp>
      <p:sp>
        <p:nvSpPr>
          <p:cNvPr id="32" name="Content Placeholder 5"/>
          <p:cNvSpPr txBox="1">
            <a:spLocks/>
          </p:cNvSpPr>
          <p:nvPr/>
        </p:nvSpPr>
        <p:spPr bwMode="auto">
          <a:xfrm>
            <a:off x="3124200" y="5638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l" eaLnBrk="0" hangingPunct="0">
              <a:defRPr/>
            </a:pPr>
            <a:r>
              <a:rPr lang="en-US" sz="2400" kern="0" dirty="0">
                <a:latin typeface="+mn-lt"/>
              </a:rPr>
              <a:t>p = 3 </a:t>
            </a:r>
            <a:r>
              <a:rPr lang="en-US" sz="2400" kern="0" dirty="0">
                <a:latin typeface="Arial"/>
                <a:cs typeface="Arial"/>
              </a:rPr>
              <a:t>→ </a:t>
            </a:r>
            <a:r>
              <a:rPr lang="en-US" sz="2400" kern="0" dirty="0">
                <a:latin typeface="Symbol" pitchFamily="18" charset="2"/>
                <a:cs typeface="Arial"/>
              </a:rPr>
              <a:t>P</a:t>
            </a:r>
            <a:r>
              <a:rPr lang="en-US" sz="2400" kern="0" dirty="0">
                <a:latin typeface="Arial"/>
                <a:cs typeface="Arial"/>
              </a:rPr>
              <a:t> = 75 % </a:t>
            </a:r>
            <a:endParaRPr lang="en-US" sz="2400" kern="0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343400" y="3666496"/>
                <a:ext cx="1676400" cy="755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accent2"/>
                    </a:solidFill>
                  </a:rPr>
                  <a:t> </a:t>
                </a:r>
                <a:r>
                  <a:rPr lang="en-US" sz="2800" dirty="0" smtClean="0">
                    <a:solidFill>
                      <a:schemeClr val="tx1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+1</m:t>
                        </m:r>
                      </m:num>
                      <m:den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+5/3</m:t>
                        </m:r>
                      </m:den>
                    </m:f>
                  </m:oMath>
                </a14:m>
                <a:endParaRPr lang="en-US" sz="28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3666496"/>
                <a:ext cx="1676400" cy="755784"/>
              </a:xfrm>
              <a:prstGeom prst="rect">
                <a:avLst/>
              </a:prstGeom>
              <a:blipFill rotWithShape="1">
                <a:blip r:embed="rId4"/>
                <a:stretch>
                  <a:fillRect b="-1613"/>
                </a:stretch>
              </a:blipFill>
            </p:spPr>
            <p:txBody>
              <a:bodyPr/>
              <a:lstStyle/>
              <a:p>
                <a:r>
                  <a:rPr lang="en-Z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ounded Rectangle 1"/>
          <p:cNvSpPr/>
          <p:nvPr/>
        </p:nvSpPr>
        <p:spPr>
          <a:xfrm>
            <a:off x="2438400" y="3581400"/>
            <a:ext cx="3733800" cy="99060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6809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5"/>
          <p:cNvSpPr>
            <a:spLocks noGrp="1"/>
          </p:cNvSpPr>
          <p:nvPr>
            <p:ph idx="1"/>
          </p:nvPr>
        </p:nvSpPr>
        <p:spPr>
          <a:xfrm>
            <a:off x="1600200" y="152400"/>
            <a:ext cx="5791200" cy="76200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u="sng" dirty="0" smtClean="0"/>
              <a:t>Compton Polarization</a:t>
            </a:r>
          </a:p>
        </p:txBody>
      </p:sp>
      <p:pic>
        <p:nvPicPr>
          <p:cNvPr id="1229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1447800"/>
            <a:ext cx="6505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292" name="Straight Arrow Connector 9"/>
          <p:cNvCxnSpPr>
            <a:cxnSpLocks noChangeShapeType="1"/>
          </p:cNvCxnSpPr>
          <p:nvPr/>
        </p:nvCxnSpPr>
        <p:spPr bwMode="auto">
          <a:xfrm flipH="1">
            <a:off x="6400800" y="4876800"/>
            <a:ext cx="2438400" cy="0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prstDash val="sys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Straight Arrow Connector 10"/>
          <p:cNvCxnSpPr>
            <a:cxnSpLocks noChangeShapeType="1"/>
          </p:cNvCxnSpPr>
          <p:nvPr/>
        </p:nvCxnSpPr>
        <p:spPr bwMode="auto">
          <a:xfrm flipH="1">
            <a:off x="5029200" y="4876800"/>
            <a:ext cx="1371600" cy="1371600"/>
          </a:xfrm>
          <a:prstGeom prst="straightConnector1">
            <a:avLst/>
          </a:prstGeom>
          <a:noFill/>
          <a:ln w="25400" algn="ctr">
            <a:solidFill>
              <a:schemeClr val="accent2"/>
            </a:solidFill>
            <a:prstDash val="sys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4" name="Straight Arrow Connector 13"/>
          <p:cNvCxnSpPr>
            <a:cxnSpLocks noChangeShapeType="1"/>
          </p:cNvCxnSpPr>
          <p:nvPr/>
        </p:nvCxnSpPr>
        <p:spPr bwMode="auto">
          <a:xfrm flipV="1">
            <a:off x="6934200" y="4495800"/>
            <a:ext cx="0" cy="38100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Straight Arrow Connector 14"/>
          <p:cNvCxnSpPr>
            <a:cxnSpLocks noChangeShapeType="1"/>
          </p:cNvCxnSpPr>
          <p:nvPr/>
        </p:nvCxnSpPr>
        <p:spPr bwMode="auto">
          <a:xfrm flipH="1" flipV="1">
            <a:off x="5638800" y="5181600"/>
            <a:ext cx="228600" cy="22860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6" name="TextBox 16"/>
          <p:cNvSpPr txBox="1">
            <a:spLocks noChangeArrowheads="1"/>
          </p:cNvSpPr>
          <p:nvPr/>
        </p:nvSpPr>
        <p:spPr bwMode="auto">
          <a:xfrm>
            <a:off x="6927275" y="44958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12297" name="TextBox 17"/>
          <p:cNvSpPr txBox="1">
            <a:spLocks noChangeArrowheads="1"/>
          </p:cNvSpPr>
          <p:nvPr/>
        </p:nvSpPr>
        <p:spPr bwMode="auto">
          <a:xfrm rot="-2479547">
            <a:off x="5646738" y="5002213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e’</a:t>
            </a:r>
          </a:p>
        </p:txBody>
      </p:sp>
      <p:sp>
        <p:nvSpPr>
          <p:cNvPr id="12298" name="TextBox 18"/>
          <p:cNvSpPr txBox="1">
            <a:spLocks noChangeArrowheads="1"/>
          </p:cNvSpPr>
          <p:nvPr/>
        </p:nvSpPr>
        <p:spPr bwMode="auto">
          <a:xfrm>
            <a:off x="7391400" y="44958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accent2"/>
                </a:solidFill>
              </a:rPr>
              <a:t>k</a:t>
            </a:r>
          </a:p>
        </p:txBody>
      </p:sp>
      <p:sp>
        <p:nvSpPr>
          <p:cNvPr id="12299" name="TextBox 19"/>
          <p:cNvSpPr txBox="1">
            <a:spLocks noChangeArrowheads="1"/>
          </p:cNvSpPr>
          <p:nvPr/>
        </p:nvSpPr>
        <p:spPr bwMode="auto">
          <a:xfrm rot="-2940603">
            <a:off x="4941888" y="5684838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accent2"/>
                </a:solidFill>
              </a:rPr>
              <a:t>k’</a:t>
            </a:r>
          </a:p>
        </p:txBody>
      </p:sp>
      <p:cxnSp>
        <p:nvCxnSpPr>
          <p:cNvPr id="12300" name="Straight Arrow Connector 21"/>
          <p:cNvCxnSpPr>
            <a:cxnSpLocks noChangeShapeType="1"/>
          </p:cNvCxnSpPr>
          <p:nvPr/>
        </p:nvCxnSpPr>
        <p:spPr bwMode="auto">
          <a:xfrm flipH="1">
            <a:off x="6400800" y="3276600"/>
            <a:ext cx="304800" cy="1600200"/>
          </a:xfrm>
          <a:prstGeom prst="straightConnector1">
            <a:avLst/>
          </a:prstGeom>
          <a:noFill/>
          <a:ln w="25400" algn="ctr">
            <a:solidFill>
              <a:srgbClr val="00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1" name="TextBox 22"/>
          <p:cNvSpPr txBox="1">
            <a:spLocks noChangeArrowheads="1"/>
          </p:cNvSpPr>
          <p:nvPr/>
        </p:nvSpPr>
        <p:spPr bwMode="auto">
          <a:xfrm>
            <a:off x="6553200" y="36576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6600"/>
                </a:solidFill>
              </a:rPr>
              <a:t>p</a:t>
            </a:r>
          </a:p>
        </p:txBody>
      </p:sp>
      <p:sp>
        <p:nvSpPr>
          <p:cNvPr id="12302" name="TextBox 23"/>
          <p:cNvSpPr txBox="1">
            <a:spLocks noChangeArrowheads="1"/>
          </p:cNvSpPr>
          <p:nvPr/>
        </p:nvSpPr>
        <p:spPr bwMode="auto">
          <a:xfrm>
            <a:off x="5562600" y="46482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6600"/>
                </a:solidFill>
              </a:rPr>
              <a:t>p’</a:t>
            </a:r>
          </a:p>
        </p:txBody>
      </p:sp>
      <p:cxnSp>
        <p:nvCxnSpPr>
          <p:cNvPr id="12303" name="Straight Arrow Connector 24"/>
          <p:cNvCxnSpPr>
            <a:cxnSpLocks noChangeShapeType="1"/>
          </p:cNvCxnSpPr>
          <p:nvPr/>
        </p:nvCxnSpPr>
        <p:spPr bwMode="auto">
          <a:xfrm flipH="1">
            <a:off x="4953000" y="4876800"/>
            <a:ext cx="1447800" cy="228600"/>
          </a:xfrm>
          <a:prstGeom prst="straightConnector1">
            <a:avLst/>
          </a:prstGeom>
          <a:noFill/>
          <a:ln w="25400" algn="ctr">
            <a:solidFill>
              <a:srgbClr val="00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4" name="TextBox 29"/>
          <p:cNvSpPr txBox="1">
            <a:spLocks noChangeArrowheads="1"/>
          </p:cNvSpPr>
          <p:nvPr/>
        </p:nvSpPr>
        <p:spPr bwMode="auto">
          <a:xfrm>
            <a:off x="685800" y="990600"/>
            <a:ext cx="7696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400" dirty="0">
                <a:solidFill>
                  <a:srgbClr val="002060"/>
                </a:solidFill>
              </a:rPr>
              <a:t>Compton cross section is polarization-dependent:</a:t>
            </a:r>
          </a:p>
        </p:txBody>
      </p:sp>
      <p:sp>
        <p:nvSpPr>
          <p:cNvPr id="12305" name="TextBox 30"/>
          <p:cNvSpPr txBox="1">
            <a:spLocks noChangeArrowheads="1"/>
          </p:cNvSpPr>
          <p:nvPr/>
        </p:nvSpPr>
        <p:spPr bwMode="auto">
          <a:xfrm>
            <a:off x="5905500" y="2509837"/>
            <a:ext cx="2324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dirty="0">
                <a:solidFill>
                  <a:srgbClr val="002060"/>
                </a:solidFill>
                <a:latin typeface="Symbol" pitchFamily="18" charset="2"/>
              </a:rPr>
              <a:t>e</a:t>
            </a:r>
            <a:r>
              <a:rPr lang="en-US" altLang="en-US" sz="2400" dirty="0">
                <a:solidFill>
                  <a:srgbClr val="002060"/>
                </a:solidFill>
              </a:rPr>
              <a:t> = </a:t>
            </a:r>
            <a:r>
              <a:rPr lang="en-US" altLang="en-US" sz="2400" dirty="0" err="1">
                <a:solidFill>
                  <a:srgbClr val="002060"/>
                </a:solidFill>
              </a:rPr>
              <a:t>h</a:t>
            </a:r>
            <a:r>
              <a:rPr lang="en-US" altLang="en-US" sz="2400" dirty="0" err="1">
                <a:solidFill>
                  <a:srgbClr val="002060"/>
                </a:solidFill>
                <a:latin typeface="Symbol" pitchFamily="18" charset="2"/>
              </a:rPr>
              <a:t>n</a:t>
            </a:r>
            <a:r>
              <a:rPr lang="en-US" altLang="en-US" sz="2400" dirty="0">
                <a:solidFill>
                  <a:srgbClr val="002060"/>
                </a:solidFill>
              </a:rPr>
              <a:t>/(m</a:t>
            </a:r>
            <a:r>
              <a:rPr lang="en-US" altLang="en-US" sz="2400" baseline="-25000" dirty="0">
                <a:solidFill>
                  <a:srgbClr val="002060"/>
                </a:solidFill>
              </a:rPr>
              <a:t>e</a:t>
            </a:r>
            <a:r>
              <a:rPr lang="en-US" altLang="en-US" sz="2400" dirty="0">
                <a:solidFill>
                  <a:srgbClr val="002060"/>
                </a:solidFill>
              </a:rPr>
              <a:t>c</a:t>
            </a:r>
            <a:r>
              <a:rPr lang="en-US" altLang="en-US" sz="2400" baseline="30000" dirty="0">
                <a:solidFill>
                  <a:srgbClr val="002060"/>
                </a:solidFill>
              </a:rPr>
              <a:t>2</a:t>
            </a:r>
            <a:r>
              <a:rPr lang="en-US" altLang="en-US" sz="2400" dirty="0">
                <a:solidFill>
                  <a:srgbClr val="002060"/>
                </a:solidFill>
              </a:rPr>
              <a:t>):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1000" y="2743200"/>
            <a:ext cx="441954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dirty="0">
                <a:solidFill>
                  <a:srgbClr val="002060"/>
                </a:solidFill>
              </a:rPr>
              <a:t>Thomson regime: </a:t>
            </a:r>
            <a:r>
              <a:rPr lang="en-US" altLang="en-US" sz="2400" dirty="0">
                <a:solidFill>
                  <a:srgbClr val="002060"/>
                </a:solidFill>
                <a:latin typeface="Symbol" pitchFamily="18" charset="2"/>
              </a:rPr>
              <a:t>e</a:t>
            </a:r>
            <a:r>
              <a:rPr lang="en-US" altLang="en-US" sz="2400" dirty="0">
                <a:solidFill>
                  <a:srgbClr val="002060"/>
                </a:solidFill>
              </a:rPr>
              <a:t> </a:t>
            </a: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≈ </a:t>
            </a:r>
            <a:r>
              <a:rPr lang="en-US" altLang="en-US" sz="2400" dirty="0">
                <a:solidFill>
                  <a:srgbClr val="002060"/>
                </a:solidFill>
                <a:latin typeface="Symbol" pitchFamily="18" charset="2"/>
                <a:cs typeface="Arial" charset="0"/>
              </a:rPr>
              <a:t>e</a:t>
            </a: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’</a:t>
            </a:r>
          </a:p>
          <a:p>
            <a:pPr eaLnBrk="1" hangingPunct="1">
              <a:buFont typeface="Symbol" pitchFamily="18" charset="2"/>
              <a:buChar char="Þ"/>
            </a:pP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d</a:t>
            </a:r>
            <a:r>
              <a:rPr lang="en-US" altLang="en-US" sz="2400" dirty="0">
                <a:solidFill>
                  <a:srgbClr val="002060"/>
                </a:solidFill>
                <a:latin typeface="Symbol" pitchFamily="18" charset="2"/>
                <a:cs typeface="Arial" charset="0"/>
              </a:rPr>
              <a:t>s</a:t>
            </a: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/</a:t>
            </a:r>
            <a:r>
              <a:rPr lang="en-US" altLang="en-US" sz="2400" dirty="0" err="1">
                <a:solidFill>
                  <a:srgbClr val="002060"/>
                </a:solidFill>
                <a:cs typeface="Arial" charset="0"/>
              </a:rPr>
              <a:t>d</a:t>
            </a:r>
            <a:r>
              <a:rPr lang="en-US" altLang="en-US" sz="2400" dirty="0" err="1">
                <a:solidFill>
                  <a:srgbClr val="002060"/>
                </a:solidFill>
                <a:latin typeface="Symbol" pitchFamily="18" charset="2"/>
                <a:cs typeface="Arial" charset="0"/>
              </a:rPr>
              <a:t>W</a:t>
            </a: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 = 0 if </a:t>
            </a:r>
            <a:r>
              <a:rPr lang="en-US" altLang="en-US" sz="2400" dirty="0" err="1">
                <a:solidFill>
                  <a:srgbClr val="002060"/>
                </a:solidFill>
                <a:cs typeface="Arial" charset="0"/>
              </a:rPr>
              <a:t>e∙e</a:t>
            </a: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’ = 0</a:t>
            </a:r>
          </a:p>
          <a:p>
            <a:pPr eaLnBrk="1" hangingPunct="1"/>
            <a:endParaRPr lang="en-US" altLang="en-US" sz="2400" dirty="0">
              <a:solidFill>
                <a:srgbClr val="002060"/>
              </a:solidFill>
              <a:cs typeface="Arial" charset="0"/>
            </a:endParaRPr>
          </a:p>
          <a:p>
            <a:pPr eaLnBrk="1" hangingPunct="1">
              <a:buFont typeface="Symbol" pitchFamily="18" charset="2"/>
              <a:buChar char="Þ"/>
            </a:pPr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 Scattering preferentially in the plane perpendicular to e!</a:t>
            </a:r>
          </a:p>
          <a:p>
            <a:pPr eaLnBrk="1" hangingPunct="1">
              <a:buFont typeface="Symbol" pitchFamily="18" charset="2"/>
              <a:buChar char="Þ"/>
            </a:pPr>
            <a:endParaRPr lang="en-US" altLang="en-US" sz="2400" dirty="0">
              <a:solidFill>
                <a:srgbClr val="002060"/>
              </a:solidFill>
              <a:cs typeface="Arial" charset="0"/>
            </a:endParaRPr>
          </a:p>
          <a:p>
            <a:pPr eaLnBrk="1" hangingPunct="1"/>
            <a:r>
              <a:rPr lang="en-US" altLang="en-US" sz="2400" dirty="0">
                <a:solidFill>
                  <a:srgbClr val="002060"/>
                </a:solidFill>
                <a:cs typeface="Arial" charset="0"/>
              </a:rPr>
              <a:t>Preferred polarization direction is </a:t>
            </a:r>
            <a:r>
              <a:rPr lang="en-US" altLang="en-US" sz="2400" dirty="0" smtClean="0">
                <a:solidFill>
                  <a:srgbClr val="002060"/>
                </a:solidFill>
                <a:cs typeface="Arial" charset="0"/>
              </a:rPr>
              <a:t>preserved; polarization degree reduced to ~ ½ of target-photon polarization .</a:t>
            </a:r>
            <a:endParaRPr lang="en-US" altLang="en-US" sz="2400" dirty="0">
              <a:solidFill>
                <a:srgbClr val="002060"/>
              </a:solidFill>
            </a:endParaRPr>
          </a:p>
        </p:txBody>
      </p:sp>
      <p:cxnSp>
        <p:nvCxnSpPr>
          <p:cNvPr id="34" name="Straight Arrow Connector 33"/>
          <p:cNvCxnSpPr>
            <a:cxnSpLocks noChangeShapeType="1"/>
          </p:cNvCxnSpPr>
          <p:nvPr/>
        </p:nvCxnSpPr>
        <p:spPr bwMode="auto">
          <a:xfrm>
            <a:off x="2438401" y="3193470"/>
            <a:ext cx="228600" cy="0"/>
          </a:xfrm>
          <a:prstGeom prst="straightConnector1">
            <a:avLst/>
          </a:prstGeom>
          <a:noFill/>
          <a:ln w="12700" algn="ctr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Arrow Connector 35"/>
          <p:cNvCxnSpPr>
            <a:cxnSpLocks noChangeShapeType="1"/>
          </p:cNvCxnSpPr>
          <p:nvPr/>
        </p:nvCxnSpPr>
        <p:spPr bwMode="auto">
          <a:xfrm>
            <a:off x="2680856" y="3193470"/>
            <a:ext cx="228600" cy="0"/>
          </a:xfrm>
          <a:prstGeom prst="straightConnector1">
            <a:avLst/>
          </a:prstGeom>
          <a:noFill/>
          <a:ln w="12700" algn="ctr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Arrow Connector 36"/>
          <p:cNvCxnSpPr>
            <a:cxnSpLocks noChangeShapeType="1"/>
          </p:cNvCxnSpPr>
          <p:nvPr/>
        </p:nvCxnSpPr>
        <p:spPr bwMode="auto">
          <a:xfrm>
            <a:off x="4087091" y="4281055"/>
            <a:ext cx="228600" cy="0"/>
          </a:xfrm>
          <a:prstGeom prst="straightConnector1">
            <a:avLst/>
          </a:prstGeom>
          <a:noFill/>
          <a:ln w="12700" algn="ctr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0" name="Straight Arrow Connector 37"/>
          <p:cNvCxnSpPr>
            <a:cxnSpLocks noChangeShapeType="1"/>
          </p:cNvCxnSpPr>
          <p:nvPr/>
        </p:nvCxnSpPr>
        <p:spPr bwMode="auto">
          <a:xfrm>
            <a:off x="7467600" y="4572000"/>
            <a:ext cx="228600" cy="0"/>
          </a:xfrm>
          <a:prstGeom prst="straightConnector1">
            <a:avLst/>
          </a:prstGeom>
          <a:noFill/>
          <a:ln w="12700" algn="ctr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1" name="Straight Arrow Connector 38"/>
          <p:cNvCxnSpPr>
            <a:cxnSpLocks noChangeShapeType="1"/>
          </p:cNvCxnSpPr>
          <p:nvPr/>
        </p:nvCxnSpPr>
        <p:spPr bwMode="auto">
          <a:xfrm flipV="1">
            <a:off x="4953000" y="5715000"/>
            <a:ext cx="152400" cy="152400"/>
          </a:xfrm>
          <a:prstGeom prst="straightConnector1">
            <a:avLst/>
          </a:prstGeom>
          <a:noFill/>
          <a:ln w="12700" algn="ctr">
            <a:solidFill>
              <a:schemeClr val="accent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2" name="Straight Arrow Connector 40"/>
          <p:cNvCxnSpPr>
            <a:cxnSpLocks noChangeShapeType="1"/>
          </p:cNvCxnSpPr>
          <p:nvPr/>
        </p:nvCxnSpPr>
        <p:spPr bwMode="auto">
          <a:xfrm>
            <a:off x="7010400" y="4572000"/>
            <a:ext cx="228600" cy="0"/>
          </a:xfrm>
          <a:prstGeom prst="straightConnector1">
            <a:avLst/>
          </a:prstGeom>
          <a:noFill/>
          <a:ln w="127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3" name="Straight Arrow Connector 41"/>
          <p:cNvCxnSpPr>
            <a:cxnSpLocks noChangeShapeType="1"/>
          </p:cNvCxnSpPr>
          <p:nvPr/>
        </p:nvCxnSpPr>
        <p:spPr bwMode="auto">
          <a:xfrm flipV="1">
            <a:off x="5715000" y="5029200"/>
            <a:ext cx="109538" cy="131763"/>
          </a:xfrm>
          <a:prstGeom prst="straightConnector1">
            <a:avLst/>
          </a:prstGeom>
          <a:noFill/>
          <a:ln w="127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4" name="Straight Arrow Connector 43"/>
          <p:cNvCxnSpPr>
            <a:cxnSpLocks noChangeShapeType="1"/>
          </p:cNvCxnSpPr>
          <p:nvPr/>
        </p:nvCxnSpPr>
        <p:spPr bwMode="auto">
          <a:xfrm>
            <a:off x="6629400" y="3733800"/>
            <a:ext cx="228600" cy="0"/>
          </a:xfrm>
          <a:prstGeom prst="straightConnector1">
            <a:avLst/>
          </a:prstGeom>
          <a:noFill/>
          <a:ln w="12700" algn="ctr">
            <a:solidFill>
              <a:srgbClr val="00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5" name="Straight Arrow Connector 44"/>
          <p:cNvCxnSpPr>
            <a:cxnSpLocks noChangeShapeType="1"/>
          </p:cNvCxnSpPr>
          <p:nvPr/>
        </p:nvCxnSpPr>
        <p:spPr bwMode="auto">
          <a:xfrm>
            <a:off x="5715000" y="4648200"/>
            <a:ext cx="228600" cy="0"/>
          </a:xfrm>
          <a:prstGeom prst="straightConnector1">
            <a:avLst/>
          </a:prstGeom>
          <a:noFill/>
          <a:ln w="12700" algn="ctr">
            <a:solidFill>
              <a:srgbClr val="0066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8471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3c175_vla_b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95338"/>
            <a:ext cx="9144000" cy="6062662"/>
          </a:xfrm>
          <a:noFill/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u="sng" dirty="0" smtClean="0">
                <a:solidFill>
                  <a:srgbClr val="FFFF00"/>
                </a:solidFill>
              </a:rPr>
              <a:t>Blazars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38600" y="990600"/>
            <a:ext cx="5029200" cy="25146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rgbClr val="FFFF00"/>
                </a:solidFill>
              </a:rPr>
              <a:t>Class of AGN consisting of </a:t>
            </a:r>
            <a:r>
              <a:rPr lang="en-US" sz="2800" smtClean="0">
                <a:solidFill>
                  <a:srgbClr val="FF6600"/>
                </a:solidFill>
              </a:rPr>
              <a:t>BL</a:t>
            </a:r>
            <a:r>
              <a:rPr lang="en-US" sz="2800" smtClean="0">
                <a:solidFill>
                  <a:srgbClr val="FFFF00"/>
                </a:solidFill>
              </a:rPr>
              <a:t> Lac objects and gamma-ray bright qu</a:t>
            </a:r>
            <a:r>
              <a:rPr lang="en-US" sz="2800" smtClean="0">
                <a:solidFill>
                  <a:srgbClr val="FF6600"/>
                </a:solidFill>
              </a:rPr>
              <a:t>asars</a:t>
            </a:r>
            <a:r>
              <a:rPr lang="en-US" sz="2800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r>
              <a:rPr lang="en-US" sz="2800" smtClean="0">
                <a:solidFill>
                  <a:srgbClr val="FFFF00"/>
                </a:solidFill>
              </a:rPr>
              <a:t>Rapidly (often intra-day) variable</a:t>
            </a:r>
          </a:p>
        </p:txBody>
      </p:sp>
      <p:sp>
        <p:nvSpPr>
          <p:cNvPr id="12293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" y="3886200"/>
            <a:ext cx="5715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buFontTx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Strong gamma-ray </a:t>
            </a:r>
            <a:r>
              <a:rPr lang="en-US" sz="2800" dirty="0" smtClean="0">
                <a:solidFill>
                  <a:srgbClr val="FFFF00"/>
                </a:solidFill>
              </a:rPr>
              <a:t>sources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solidFill>
                  <a:srgbClr val="FFFF00"/>
                </a:solidFill>
              </a:rPr>
              <a:t>Radio jets, often with superluminal </a:t>
            </a:r>
            <a:r>
              <a:rPr lang="en-US" sz="2800" dirty="0" smtClean="0">
                <a:solidFill>
                  <a:srgbClr val="FFFF00"/>
                </a:solidFill>
              </a:rPr>
              <a:t>motion</a:t>
            </a:r>
            <a:endParaRPr lang="en-US" sz="2800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•"/>
            </a:pPr>
            <a:r>
              <a:rPr lang="en-US" sz="2800" dirty="0" smtClean="0">
                <a:solidFill>
                  <a:srgbClr val="FFFF00"/>
                </a:solidFill>
              </a:rPr>
              <a:t>Radio and optical </a:t>
            </a:r>
            <a:r>
              <a:rPr lang="en-US" sz="2800" dirty="0" smtClean="0">
                <a:solidFill>
                  <a:srgbClr val="FFFF00"/>
                </a:solidFill>
              </a:rPr>
              <a:t>polarization</a:t>
            </a:r>
            <a:endParaRPr 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96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3C279polarizat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3741"/>
            <a:ext cx="7485063" cy="5784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X-Ray and Gamma-Ray Polarization: FSRQs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2133600"/>
            <a:ext cx="2819400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rgbClr val="006600"/>
                </a:solidFill>
              </a:rPr>
              <a:t>Hadronic</a:t>
            </a:r>
            <a:r>
              <a:rPr lang="en-US" b="1" dirty="0">
                <a:solidFill>
                  <a:srgbClr val="006600"/>
                </a:solidFill>
              </a:rPr>
              <a:t> model: Synchrotron dominated =&gt; High </a:t>
            </a:r>
            <a:r>
              <a:rPr lang="en-US" b="1" dirty="0">
                <a:solidFill>
                  <a:srgbClr val="006600"/>
                </a:solidFill>
                <a:latin typeface="Symbol" pitchFamily="18" charset="2"/>
              </a:rPr>
              <a:t>P, </a:t>
            </a:r>
            <a:r>
              <a:rPr lang="en-US" b="1" dirty="0">
                <a:solidFill>
                  <a:srgbClr val="006600"/>
                </a:solidFill>
                <a:latin typeface="+mn-lt"/>
              </a:rPr>
              <a:t>generally increasing with energy (SSC contrib. in X-rays).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3600" y="4038600"/>
            <a:ext cx="3048000" cy="169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rgbClr val="FF0000"/>
                </a:solidFill>
              </a:rPr>
              <a:t>Leptonic</a:t>
            </a:r>
            <a:r>
              <a:rPr lang="en-US" b="1" dirty="0">
                <a:solidFill>
                  <a:srgbClr val="FF0000"/>
                </a:solidFill>
              </a:rPr>
              <a:t> model: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X-rays SSC dominated: </a:t>
            </a:r>
          </a:p>
          <a:p>
            <a:pPr>
              <a:buFont typeface="Symbol" pitchFamily="18" charset="2"/>
              <a:buChar char="P"/>
              <a:defRPr/>
            </a:pPr>
            <a:r>
              <a:rPr lang="en-US" b="1" dirty="0">
                <a:solidFill>
                  <a:srgbClr val="FF0000"/>
                </a:solidFill>
              </a:rPr>
              <a:t> ~ 20 – 40 %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;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-rays EC dominated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</a:rPr>
              <a:t>=&gt; Negligible </a:t>
            </a: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P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3810000" y="63246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  <a:defRPr/>
            </a:pPr>
            <a:r>
              <a:rPr lang="en-US" kern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(Zhang &amp; B</a:t>
            </a:r>
            <a:r>
              <a:rPr lang="az-Cyrl-AZ" kern="0" dirty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ӧ</a:t>
            </a:r>
            <a:r>
              <a:rPr lang="en-US" kern="0" dirty="0" err="1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ttcher</a:t>
            </a:r>
            <a:r>
              <a:rPr lang="en-US" kern="0" dirty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, </a:t>
            </a:r>
            <a:r>
              <a:rPr lang="en-US" kern="0" dirty="0" smtClean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2013)</a:t>
            </a:r>
            <a:endParaRPr lang="en-US" kern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3202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3C66Apolarizat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8763"/>
            <a:ext cx="7467600" cy="577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X-Ray and Gamma-Ray Polarization: IBLs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3600" y="2438400"/>
            <a:ext cx="2819400" cy="1255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rgbClr val="006600"/>
                </a:solidFill>
              </a:rPr>
              <a:t>Hadronic</a:t>
            </a:r>
            <a:r>
              <a:rPr lang="en-US" b="1" dirty="0">
                <a:solidFill>
                  <a:srgbClr val="006600"/>
                </a:solidFill>
              </a:rPr>
              <a:t> model: </a:t>
            </a:r>
          </a:p>
          <a:p>
            <a:pPr>
              <a:defRPr/>
            </a:pPr>
            <a:r>
              <a:rPr lang="en-US" b="1" dirty="0">
                <a:solidFill>
                  <a:srgbClr val="006600"/>
                </a:solidFill>
              </a:rPr>
              <a:t>Synchrotron dominated =&gt; High </a:t>
            </a:r>
            <a:r>
              <a:rPr lang="en-US" b="1" dirty="0">
                <a:solidFill>
                  <a:srgbClr val="006600"/>
                </a:solidFill>
                <a:latin typeface="Symbol" pitchFamily="18" charset="2"/>
              </a:rPr>
              <a:t>P,</a:t>
            </a:r>
            <a:r>
              <a:rPr lang="en-US" b="1" dirty="0">
                <a:solidFill>
                  <a:srgbClr val="006600"/>
                </a:solidFill>
                <a:latin typeface="+mn-lt"/>
              </a:rPr>
              <a:t>  throughout X-rays and </a:t>
            </a:r>
            <a:r>
              <a:rPr lang="en-US" b="1" dirty="0">
                <a:solidFill>
                  <a:srgbClr val="006600"/>
                </a:solidFill>
                <a:latin typeface="Symbol" pitchFamily="18" charset="2"/>
              </a:rPr>
              <a:t>g</a:t>
            </a:r>
            <a:r>
              <a:rPr lang="en-US" b="1" dirty="0">
                <a:solidFill>
                  <a:srgbClr val="006600"/>
                </a:solidFill>
                <a:latin typeface="+mn-lt"/>
              </a:rPr>
              <a:t>-rays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67400" y="4343400"/>
            <a:ext cx="3048000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 err="1">
                <a:solidFill>
                  <a:srgbClr val="FF0000"/>
                </a:solidFill>
              </a:rPr>
              <a:t>Leptonic</a:t>
            </a:r>
            <a:r>
              <a:rPr lang="en-US" b="1" dirty="0">
                <a:solidFill>
                  <a:srgbClr val="FF0000"/>
                </a:solidFill>
              </a:rPr>
              <a:t> model: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</a:rPr>
              <a:t>X-rays </a:t>
            </a:r>
            <a:r>
              <a:rPr lang="en-US" b="1" dirty="0" err="1">
                <a:solidFill>
                  <a:srgbClr val="FF0000"/>
                </a:solidFill>
              </a:rPr>
              <a:t>sy</a:t>
            </a:r>
            <a:r>
              <a:rPr lang="en-US" b="1" dirty="0">
                <a:solidFill>
                  <a:srgbClr val="FF0000"/>
                </a:solidFill>
              </a:rPr>
              <a:t>. Dominated =&gt; High </a:t>
            </a: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P,</a:t>
            </a:r>
            <a:r>
              <a:rPr lang="en-US" b="1" dirty="0">
                <a:solidFill>
                  <a:srgbClr val="FF0000"/>
                </a:solidFill>
              </a:rPr>
              <a:t> rapidly decreasing with energy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;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-rays SSC/EC dominated 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</a:rPr>
              <a:t>=&gt; Small </a:t>
            </a:r>
            <a:r>
              <a:rPr lang="en-US" b="1" dirty="0">
                <a:solidFill>
                  <a:srgbClr val="FF0000"/>
                </a:solidFill>
                <a:latin typeface="Symbol" pitchFamily="18" charset="2"/>
              </a:rPr>
              <a:t>P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3733800" y="62484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  <a:defRPr/>
            </a:pPr>
            <a:r>
              <a:rPr lang="en-US" kern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(Zhang &amp; B</a:t>
            </a:r>
            <a:r>
              <a:rPr lang="az-Cyrl-AZ" kern="0" dirty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ӧ</a:t>
            </a:r>
            <a:r>
              <a:rPr lang="en-US" kern="0" dirty="0" err="1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ttcher</a:t>
            </a:r>
            <a:r>
              <a:rPr lang="en-US" kern="0" dirty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, </a:t>
            </a:r>
            <a:r>
              <a:rPr lang="en-US" kern="0" dirty="0" smtClean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2013)</a:t>
            </a:r>
            <a:endParaRPr lang="en-US" kern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6390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C279polarizatio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441599"/>
            <a:ext cx="5715000" cy="441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/>
          <a:lstStyle/>
          <a:p>
            <a:r>
              <a:rPr lang="en-US" u="sng" smtClean="0">
                <a:solidFill>
                  <a:srgbClr val="002060"/>
                </a:solidFill>
              </a:rPr>
              <a:t>Observational Strategy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7010400" cy="3810000"/>
          </a:xfrm>
        </p:spPr>
        <p:txBody>
          <a:bodyPr/>
          <a:lstStyle/>
          <a:p>
            <a:r>
              <a:rPr lang="en-US" sz="2000" dirty="0" smtClean="0">
                <a:solidFill>
                  <a:srgbClr val="002060"/>
                </a:solidFill>
              </a:rPr>
              <a:t>Results shown here are </a:t>
            </a:r>
            <a:r>
              <a:rPr lang="en-US" sz="2000" b="1" u="sng" dirty="0" smtClean="0">
                <a:solidFill>
                  <a:srgbClr val="002060"/>
                </a:solidFill>
              </a:rPr>
              <a:t>upper limits</a:t>
            </a:r>
            <a:r>
              <a:rPr lang="en-US" sz="2000" dirty="0" smtClean="0">
                <a:solidFill>
                  <a:srgbClr val="002060"/>
                </a:solidFill>
              </a:rPr>
              <a:t> (perfectly ordered magnetic field perpendicular to line of sight)</a:t>
            </a:r>
          </a:p>
          <a:p>
            <a:pPr>
              <a:buFontTx/>
              <a:buNone/>
            </a:pPr>
            <a:endParaRPr lang="en-US" sz="2000" dirty="0" smtClean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solidFill>
                  <a:srgbClr val="002060"/>
                </a:solidFill>
              </a:rPr>
              <a:t>Scale results to actual B-field configuration from known synchrotron polarization (e.g., optical for FSRQs/LBLs) =&gt; Expect 10 - 20 % X-ray 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	and </a:t>
            </a:r>
            <a:r>
              <a:rPr lang="en-US" sz="2000" dirty="0" smtClean="0">
                <a:solidFill>
                  <a:srgbClr val="002060"/>
                </a:solidFill>
                <a:latin typeface="Symbol" pitchFamily="18" charset="2"/>
              </a:rPr>
              <a:t>g</a:t>
            </a:r>
            <a:r>
              <a:rPr lang="en-US" sz="2000" dirty="0" smtClean="0">
                <a:solidFill>
                  <a:srgbClr val="002060"/>
                </a:solidFill>
              </a:rPr>
              <a:t>-ray polarization in </a:t>
            </a:r>
          </a:p>
          <a:p>
            <a:pPr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002060"/>
                </a:solidFill>
              </a:rPr>
              <a:t>	</a:t>
            </a:r>
            <a:r>
              <a:rPr lang="en-US" sz="2000" dirty="0" err="1" smtClean="0">
                <a:solidFill>
                  <a:srgbClr val="002060"/>
                </a:solidFill>
              </a:rPr>
              <a:t>hadronic</a:t>
            </a:r>
            <a:r>
              <a:rPr lang="en-US" sz="2000" dirty="0" smtClean="0">
                <a:solidFill>
                  <a:srgbClr val="002060"/>
                </a:solidFill>
              </a:rPr>
              <a:t> models!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57200" y="3810000"/>
            <a:ext cx="3733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X-ray and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g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-ray polarization values substantially below synchrotron polarization will favor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leptonic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models, measurable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g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-ray polarization clearly favors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hadronic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models!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828800" y="6272981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  <a:defRPr/>
            </a:pPr>
            <a:r>
              <a:rPr lang="en-US" kern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(Zhang &amp; B</a:t>
            </a:r>
            <a:r>
              <a:rPr lang="az-Cyrl-AZ" kern="0" dirty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ӧ</a:t>
            </a:r>
            <a:r>
              <a:rPr lang="en-US" kern="0" dirty="0" err="1" smtClean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ttcher</a:t>
            </a:r>
            <a:r>
              <a:rPr lang="en-US" kern="0" dirty="0" smtClean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 </a:t>
            </a:r>
            <a:r>
              <a:rPr lang="en-US" kern="0" dirty="0" smtClean="0">
                <a:solidFill>
                  <a:schemeClr val="accent2"/>
                </a:solidFill>
                <a:latin typeface="Arial"/>
                <a:ea typeface="+mj-ea"/>
                <a:cs typeface="Arial"/>
              </a:rPr>
              <a:t>2013)</a:t>
            </a:r>
            <a:endParaRPr lang="en-US" kern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194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154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So far, only Spherical-Cow Models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spherical_cow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719137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88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859970"/>
            <a:ext cx="2202874" cy="173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1" y="0"/>
            <a:ext cx="7239000" cy="914400"/>
          </a:xfrm>
        </p:spPr>
        <p:txBody>
          <a:bodyPr/>
          <a:lstStyle/>
          <a:p>
            <a:r>
              <a:rPr lang="en-US" u="sng" dirty="0" smtClean="0">
                <a:solidFill>
                  <a:schemeClr val="accent6"/>
                </a:solidFill>
              </a:rPr>
              <a:t>Inhomogeneous Jet Models</a:t>
            </a:r>
            <a:endParaRPr lang="en-ZA" u="sng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5925974" cy="5745163"/>
          </a:xfrm>
        </p:spPr>
        <p:txBody>
          <a:bodyPr/>
          <a:lstStyle/>
          <a:p>
            <a:r>
              <a:rPr lang="en-US" sz="2000" dirty="0" smtClean="0"/>
              <a:t>Internal Shocks </a:t>
            </a:r>
            <a:r>
              <a:rPr lang="en-US" sz="2000" dirty="0" smtClean="0"/>
              <a:t>(</a:t>
            </a:r>
            <a:r>
              <a:rPr lang="en-US" sz="2000" dirty="0" err="1" smtClean="0"/>
              <a:t>Marscher</a:t>
            </a:r>
            <a:r>
              <a:rPr lang="en-US" sz="2000" dirty="0" smtClean="0"/>
              <a:t> &amp; Gear 1985, </a:t>
            </a:r>
            <a:r>
              <a:rPr lang="en-US" sz="2000" dirty="0" err="1" smtClean="0"/>
              <a:t>Spada</a:t>
            </a:r>
            <a:r>
              <a:rPr lang="en-US" sz="2000" dirty="0" smtClean="0"/>
              <a:t> et al. 2001, </a:t>
            </a:r>
            <a:r>
              <a:rPr lang="en-US" sz="2000" dirty="0" err="1" smtClean="0"/>
              <a:t>Sokolov</a:t>
            </a:r>
            <a:r>
              <a:rPr lang="en-US" sz="2000" dirty="0" smtClean="0"/>
              <a:t> et al. 2004, Dermer &amp; </a:t>
            </a:r>
            <a:r>
              <a:rPr lang="en-US" sz="2000" dirty="0" err="1" smtClean="0"/>
              <a:t>Böttcher</a:t>
            </a:r>
            <a:r>
              <a:rPr lang="en-US" sz="2000" dirty="0" smtClean="0"/>
              <a:t> 2010, Joshi &amp; </a:t>
            </a:r>
            <a:r>
              <a:rPr lang="en-US" sz="2000" dirty="0" err="1" smtClean="0"/>
              <a:t>Böttcher</a:t>
            </a:r>
            <a:r>
              <a:rPr lang="en-US" sz="2000" dirty="0" smtClean="0"/>
              <a:t> 2011, Chen et al. 2011, 2012</a:t>
            </a:r>
            <a:r>
              <a:rPr lang="en-US" sz="2000" dirty="0" smtClean="0"/>
              <a:t>)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Radially stratified jets (spine-sheath model, </a:t>
            </a:r>
            <a:r>
              <a:rPr lang="en-US" sz="2000" dirty="0" err="1" smtClean="0"/>
              <a:t>Ghisellini</a:t>
            </a:r>
            <a:r>
              <a:rPr lang="en-US" sz="2000" dirty="0" smtClean="0"/>
              <a:t> et al. 2005, </a:t>
            </a:r>
            <a:r>
              <a:rPr lang="en-US" sz="2000" dirty="0" err="1" smtClean="0"/>
              <a:t>Ghisellini</a:t>
            </a:r>
            <a:r>
              <a:rPr lang="en-US" sz="2000" dirty="0" smtClean="0"/>
              <a:t> &amp; </a:t>
            </a:r>
            <a:r>
              <a:rPr lang="en-US" sz="2000" dirty="0" err="1" smtClean="0"/>
              <a:t>Tavecchio</a:t>
            </a:r>
            <a:r>
              <a:rPr lang="en-US" sz="2000" dirty="0" smtClean="0"/>
              <a:t> 2008)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Decelerating Jet Model (</a:t>
            </a:r>
            <a:r>
              <a:rPr lang="en-US" sz="2000" dirty="0" err="1" smtClean="0"/>
              <a:t>Georganopoulos</a:t>
            </a:r>
            <a:r>
              <a:rPr lang="en-US" sz="2000" dirty="0" smtClean="0"/>
              <a:t> &amp; </a:t>
            </a:r>
            <a:r>
              <a:rPr lang="en-US" sz="2000" dirty="0" err="1" smtClean="0"/>
              <a:t>Kazanas</a:t>
            </a:r>
            <a:r>
              <a:rPr lang="en-US" sz="2000" dirty="0" smtClean="0"/>
              <a:t> 2003)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Mini-jets-in-jet (magnetic reconnection – </a:t>
            </a:r>
            <a:r>
              <a:rPr lang="en-US" sz="2000" dirty="0" err="1" smtClean="0"/>
              <a:t>Giannios</a:t>
            </a:r>
            <a:r>
              <a:rPr lang="en-US" sz="2000" dirty="0" smtClean="0"/>
              <a:t> et al</a:t>
            </a:r>
            <a:r>
              <a:rPr lang="en-US" sz="2000" dirty="0" smtClean="0"/>
              <a:t>.</a:t>
            </a:r>
            <a:r>
              <a:rPr lang="en-US" sz="2000" dirty="0" smtClean="0">
                <a:latin typeface="Arial"/>
                <a:cs typeface="Arial"/>
              </a:rPr>
              <a:t>)</a:t>
            </a: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 smtClean="0">
                <a:latin typeface="Arial"/>
                <a:cs typeface="Arial"/>
              </a:rPr>
              <a:t>Extended-jet models (e.g., Potter &amp; Cotter 2012, 2013; Richter &amp; </a:t>
            </a:r>
            <a:r>
              <a:rPr lang="en-US" sz="2000" dirty="0" err="1" smtClean="0">
                <a:latin typeface="Arial"/>
                <a:cs typeface="Arial"/>
              </a:rPr>
              <a:t>Spanier</a:t>
            </a:r>
            <a:r>
              <a:rPr lang="en-US" sz="2000" dirty="0" smtClean="0">
                <a:latin typeface="Arial"/>
                <a:cs typeface="Arial"/>
              </a:rPr>
              <a:t> 2015)</a:t>
            </a:r>
            <a:endParaRPr lang="en-US" sz="2000" dirty="0" smtClean="0">
              <a:latin typeface="Arial"/>
              <a:cs typeface="Arial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776619"/>
            <a:ext cx="2286000" cy="179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639791" y="3571233"/>
            <a:ext cx="1333500" cy="57698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7211290" y="3510909"/>
            <a:ext cx="609600" cy="152400"/>
          </a:xfrm>
          <a:prstGeom prst="straightConnector1">
            <a:avLst/>
          </a:prstGeom>
          <a:ln w="635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315200" y="3753364"/>
            <a:ext cx="609600" cy="342900"/>
          </a:xfrm>
          <a:prstGeom prst="straightConnector1">
            <a:avLst/>
          </a:prstGeom>
          <a:ln w="635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Content Placeholder 4" descr="3c175_vla_bi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9374" y="4874281"/>
            <a:ext cx="2532226" cy="167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Arrow Connector 11"/>
          <p:cNvCxnSpPr/>
          <p:nvPr/>
        </p:nvCxnSpPr>
        <p:spPr>
          <a:xfrm>
            <a:off x="7571509" y="5560081"/>
            <a:ext cx="353291" cy="228600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976754" y="5826781"/>
            <a:ext cx="176646" cy="114300"/>
          </a:xfrm>
          <a:prstGeom prst="straightConnector1">
            <a:avLst/>
          </a:prstGeom>
          <a:ln w="190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93" y="749578"/>
            <a:ext cx="4286707" cy="610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Polarization Angle Swings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60164"/>
            <a:ext cx="4419600" cy="429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838200"/>
            <a:ext cx="5029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Optical + </a:t>
            </a:r>
            <a:r>
              <a:rPr lang="en-US" dirty="0" smtClean="0">
                <a:solidFill>
                  <a:srgbClr val="002060"/>
                </a:solidFill>
                <a:latin typeface="Symbol" panose="05050102010706020507" pitchFamily="18" charset="2"/>
              </a:rPr>
              <a:t>g</a:t>
            </a:r>
            <a:r>
              <a:rPr lang="en-US" dirty="0" smtClean="0">
                <a:solidFill>
                  <a:srgbClr val="002060"/>
                </a:solidFill>
              </a:rPr>
              <a:t>-ray variability of LSP </a:t>
            </a:r>
            <a:r>
              <a:rPr lang="en-US" dirty="0" err="1" smtClean="0">
                <a:solidFill>
                  <a:srgbClr val="002060"/>
                </a:solidFill>
              </a:rPr>
              <a:t>blazars</a:t>
            </a:r>
            <a:r>
              <a:rPr lang="en-US" dirty="0" smtClean="0">
                <a:solidFill>
                  <a:srgbClr val="002060"/>
                </a:solidFill>
              </a:rPr>
              <a:t> often correlated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Sometimes O/</a:t>
            </a:r>
            <a:r>
              <a:rPr lang="en-US" dirty="0" smtClean="0">
                <a:solidFill>
                  <a:srgbClr val="002060"/>
                </a:solidFill>
                <a:latin typeface="Symbol" panose="05050102010706020507" pitchFamily="18" charset="2"/>
              </a:rPr>
              <a:t>g</a:t>
            </a:r>
            <a:r>
              <a:rPr lang="en-US" dirty="0" smtClean="0">
                <a:solidFill>
                  <a:srgbClr val="002060"/>
                </a:solidFill>
              </a:rPr>
              <a:t> flares correlated with </a:t>
            </a:r>
            <a:r>
              <a:rPr lang="en-US" dirty="0" smtClean="0">
                <a:solidFill>
                  <a:srgbClr val="FF0000"/>
                </a:solidFill>
              </a:rPr>
              <a:t>increase in optical polarization and multiple rotations of the polarization angle (PA)</a:t>
            </a:r>
            <a:endParaRPr lang="en-ZA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810000" y="2315528"/>
            <a:ext cx="381000" cy="4009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Oval 7"/>
          <p:cNvSpPr/>
          <p:nvPr/>
        </p:nvSpPr>
        <p:spPr>
          <a:xfrm>
            <a:off x="5943600" y="4419600"/>
            <a:ext cx="2133600" cy="2286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TextBox 8"/>
          <p:cNvSpPr txBox="1"/>
          <p:nvPr/>
        </p:nvSpPr>
        <p:spPr>
          <a:xfrm>
            <a:off x="1752600" y="6488668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PKS 1510-089 (</a:t>
            </a:r>
            <a:r>
              <a:rPr lang="en-US" dirty="0" err="1" smtClean="0"/>
              <a:t>Marscher</a:t>
            </a:r>
            <a:r>
              <a:rPr lang="en-US" dirty="0" smtClean="0"/>
              <a:t> et al. 2010)</a:t>
            </a:r>
            <a:endParaRPr lang="en-ZA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304353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Fermi </a:t>
            </a:r>
            <a:r>
              <a:rPr lang="en-US" sz="2400" dirty="0" smtClean="0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 sz="2400" dirty="0" smtClean="0">
                <a:solidFill>
                  <a:srgbClr val="FF0000"/>
                </a:solidFill>
              </a:rPr>
              <a:t>-rays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48768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Optical</a:t>
            </a:r>
            <a:endParaRPr lang="en-ZA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</a:rPr>
              <a:t>Previously Proposed Interpretations:</a:t>
            </a:r>
            <a:endParaRPr lang="en-ZA" sz="36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099" y="884237"/>
            <a:ext cx="5524501" cy="2239963"/>
          </a:xfrm>
        </p:spPr>
        <p:txBody>
          <a:bodyPr/>
          <a:lstStyle/>
          <a:p>
            <a:r>
              <a:rPr lang="en-US" sz="2400" dirty="0" smtClean="0">
                <a:solidFill>
                  <a:srgbClr val="002060"/>
                </a:solidFill>
              </a:rPr>
              <a:t>Helical magnetic fields in a bent jet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Helical streamlines, guided by a helical magnetic field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Turbulent Extreme Multi-Zone Model (</a:t>
            </a:r>
            <a:r>
              <a:rPr lang="en-US" sz="2400" dirty="0" err="1" smtClean="0">
                <a:solidFill>
                  <a:srgbClr val="002060"/>
                </a:solidFill>
              </a:rPr>
              <a:t>Marscher</a:t>
            </a:r>
            <a:r>
              <a:rPr lang="en-US" sz="2400" dirty="0" smtClean="0">
                <a:solidFill>
                  <a:srgbClr val="002060"/>
                </a:solidFill>
              </a:rPr>
              <a:t> 2014) </a:t>
            </a:r>
            <a:endParaRPr lang="en-ZA" sz="2400" dirty="0">
              <a:solidFill>
                <a:srgbClr val="002060"/>
              </a:solidFill>
            </a:endParaRPr>
          </a:p>
        </p:txBody>
      </p:sp>
      <p:pic>
        <p:nvPicPr>
          <p:cNvPr id="4" name="Picture 3" descr="jetcells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3124200"/>
            <a:ext cx="3591447" cy="33028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9599" y="4800600"/>
            <a:ext cx="1295401" cy="381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2060"/>
                </a:solidFill>
                <a:latin typeface="Arial" charset="0"/>
              </a:rPr>
              <a:t>Mach </a:t>
            </a:r>
            <a:r>
              <a:rPr lang="en-US" dirty="0" smtClean="0">
                <a:solidFill>
                  <a:srgbClr val="002060"/>
                </a:solidFill>
                <a:latin typeface="Arial" charset="0"/>
              </a:rPr>
              <a:t>disk</a:t>
            </a:r>
            <a:endParaRPr lang="en-US" dirty="0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6397823"/>
            <a:ext cx="302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Looking at the jet from the side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2362202" y="4343400"/>
            <a:ext cx="2057398" cy="60960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352800" y="4953000"/>
            <a:ext cx="1066800" cy="83820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895600" y="5791200"/>
            <a:ext cx="1295400" cy="914400"/>
          </a:xfrm>
          <a:prstGeom prst="line">
            <a:avLst/>
          </a:prstGeom>
          <a:ln>
            <a:solidFill>
              <a:srgbClr val="FF99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lcsime_bl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914400"/>
            <a:ext cx="2743200" cy="2754465"/>
          </a:xfrm>
          <a:prstGeom prst="rect">
            <a:avLst/>
          </a:prstGeom>
        </p:spPr>
      </p:pic>
      <p:pic>
        <p:nvPicPr>
          <p:cNvPr id="11" name="Picture 10" descr="polsime_bl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3600" y="3733800"/>
            <a:ext cx="3029945" cy="29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4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686800" cy="14017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Tracing Synchrotron Polarization in the Internal Shock Model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2763" y="1676400"/>
            <a:ext cx="5140037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 flipV="1">
            <a:off x="2105890" y="4572000"/>
            <a:ext cx="609600" cy="1676400"/>
          </a:xfrm>
          <a:prstGeom prst="straightConnector1">
            <a:avLst/>
          </a:prstGeom>
          <a:ln w="381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-332510" y="3775364"/>
            <a:ext cx="2667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17381000">
            <a:off x="772626" y="4585950"/>
            <a:ext cx="23053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9900"/>
                </a:solidFill>
              </a:rPr>
              <a:t>Viewing direction in obs. Frame: </a:t>
            </a:r>
          </a:p>
          <a:p>
            <a:r>
              <a:rPr lang="en-US" sz="2000" dirty="0" smtClean="0">
                <a:solidFill>
                  <a:srgbClr val="009900"/>
                </a:solidFill>
                <a:latin typeface="Symbol" panose="05050102010706020507" pitchFamily="18" charset="2"/>
              </a:rPr>
              <a:t>q</a:t>
            </a:r>
            <a:r>
              <a:rPr lang="en-US" sz="2000" baseline="-25000" dirty="0" smtClean="0">
                <a:solidFill>
                  <a:srgbClr val="009900"/>
                </a:solidFill>
              </a:rPr>
              <a:t>obs</a:t>
            </a:r>
            <a:r>
              <a:rPr lang="en-US" sz="2000" dirty="0" smtClean="0">
                <a:solidFill>
                  <a:srgbClr val="009900"/>
                </a:solidFill>
              </a:rPr>
              <a:t> ~ 1/</a:t>
            </a:r>
            <a:r>
              <a:rPr lang="en-US" sz="2000" dirty="0" smtClean="0">
                <a:solidFill>
                  <a:srgbClr val="009900"/>
                </a:solidFill>
                <a:latin typeface="Symbol" panose="05050102010706020507" pitchFamily="18" charset="2"/>
              </a:rPr>
              <a:t>G</a:t>
            </a:r>
            <a:endParaRPr lang="en-ZA" sz="2000" dirty="0">
              <a:solidFill>
                <a:srgbClr val="009900"/>
              </a:solidFill>
              <a:latin typeface="Symbol" panose="05050102010706020507" pitchFamily="18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20" y="2743200"/>
            <a:ext cx="2434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Viewing direction in </a:t>
            </a:r>
            <a:r>
              <a:rPr lang="en-US" sz="2000" dirty="0" err="1" smtClean="0">
                <a:solidFill>
                  <a:srgbClr val="FF0000"/>
                </a:solidFill>
              </a:rPr>
              <a:t>comoving</a:t>
            </a:r>
            <a:r>
              <a:rPr lang="en-US" sz="2000" dirty="0" smtClean="0">
                <a:solidFill>
                  <a:srgbClr val="FF0000"/>
                </a:solidFill>
              </a:rPr>
              <a:t> frame:</a:t>
            </a:r>
          </a:p>
          <a:p>
            <a:r>
              <a:rPr lang="en-US" sz="2000" dirty="0">
                <a:solidFill>
                  <a:srgbClr val="FF0000"/>
                </a:solidFill>
                <a:latin typeface="Symbol" panose="05050102010706020507" pitchFamily="18" charset="2"/>
              </a:rPr>
              <a:t>q</a:t>
            </a:r>
            <a:r>
              <a:rPr lang="en-US" sz="2000" baseline="-25000" dirty="0" smtClean="0">
                <a:solidFill>
                  <a:srgbClr val="FF0000"/>
                </a:solidFill>
              </a:rPr>
              <a:t>obs</a:t>
            </a:r>
            <a:r>
              <a:rPr lang="en-US" sz="2000" dirty="0" smtClean="0">
                <a:solidFill>
                  <a:srgbClr val="FF0000"/>
                </a:solidFill>
              </a:rPr>
              <a:t> ~ </a:t>
            </a:r>
            <a:r>
              <a:rPr lang="en-US" sz="2000" dirty="0" smtClean="0">
                <a:solidFill>
                  <a:srgbClr val="FF0000"/>
                </a:solidFill>
                <a:latin typeface="Symbol" panose="05050102010706020507" pitchFamily="18" charset="2"/>
              </a:rPr>
              <a:t>p</a:t>
            </a:r>
            <a:r>
              <a:rPr lang="en-US" sz="2000" dirty="0" smtClean="0">
                <a:solidFill>
                  <a:srgbClr val="FF0000"/>
                </a:solidFill>
              </a:rPr>
              <a:t>/2</a:t>
            </a:r>
            <a:endParaRPr lang="en-ZA" sz="2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0" y="2819400"/>
            <a:ext cx="2971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2060"/>
                </a:solidFill>
              </a:rPr>
              <a:t>3DPol</a:t>
            </a:r>
            <a:r>
              <a:rPr lang="en-US" u="sng" dirty="0" smtClean="0"/>
              <a:t> (Zhang et al. 2014)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Solve electron dynamics and (</a:t>
            </a:r>
            <a:r>
              <a:rPr lang="en-US" dirty="0" err="1" smtClean="0"/>
              <a:t>unpolarized</a:t>
            </a:r>
            <a:r>
              <a:rPr lang="en-US" dirty="0" smtClean="0"/>
              <a:t>) radiation transfer with Monte-Carlo / Fokker-Planck scheme (Chen et al. 2011, 2012)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Time-dependent, polarization-dependent ray tracing for polarization signatures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4792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291" y="1026861"/>
            <a:ext cx="4725018" cy="52614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Light Travel Time Effects</a:t>
            </a:r>
            <a:endParaRPr lang="en-ZA" u="sng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632460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Shock positions at equal photon-arrival times at the observer</a:t>
            </a:r>
            <a:endParaRPr lang="en-ZA" sz="2400" dirty="0">
              <a:solidFill>
                <a:srgbClr val="00206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819650" y="2256058"/>
            <a:ext cx="547816" cy="5334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Oval 6"/>
          <p:cNvSpPr/>
          <p:nvPr/>
        </p:nvSpPr>
        <p:spPr>
          <a:xfrm>
            <a:off x="5020540" y="2474268"/>
            <a:ext cx="136954" cy="114300"/>
          </a:xfrm>
          <a:prstGeom prst="ellipse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Oval 7"/>
          <p:cNvSpPr/>
          <p:nvPr/>
        </p:nvSpPr>
        <p:spPr>
          <a:xfrm>
            <a:off x="6077907" y="5029200"/>
            <a:ext cx="533400" cy="5334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9" name="Straight Connector 8"/>
          <p:cNvCxnSpPr>
            <a:stCxn id="8" idx="1"/>
            <a:endCxn id="8" idx="5"/>
          </p:cNvCxnSpPr>
          <p:nvPr/>
        </p:nvCxnSpPr>
        <p:spPr>
          <a:xfrm>
            <a:off x="6156022" y="5107315"/>
            <a:ext cx="377170" cy="37717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8" idx="7"/>
          </p:cNvCxnSpPr>
          <p:nvPr/>
        </p:nvCxnSpPr>
        <p:spPr>
          <a:xfrm flipV="1">
            <a:off x="6154107" y="5107315"/>
            <a:ext cx="379085" cy="382915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638800" y="3609975"/>
            <a:ext cx="0" cy="733425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27212" y="2300585"/>
            <a:ext cx="72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B</a:t>
            </a:r>
            <a:endParaRPr lang="en-ZA" sz="2400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38800" y="3745854"/>
            <a:ext cx="70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B</a:t>
            </a:r>
            <a:endParaRPr lang="en-ZA" sz="24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72617" y="5065067"/>
            <a:ext cx="70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B</a:t>
            </a:r>
            <a:endParaRPr lang="en-ZA" sz="2400" dirty="0">
              <a:solidFill>
                <a:srgbClr val="0070C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2057400" y="1742210"/>
            <a:ext cx="0" cy="343939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16200000">
            <a:off x="264467" y="3160068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Shock propagation</a:t>
            </a:r>
            <a:endParaRPr lang="en-ZA" sz="2400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57266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</a:t>
            </a:r>
            <a:r>
              <a:rPr lang="en-US" dirty="0" smtClean="0"/>
              <a:t>2015)</a:t>
            </a:r>
            <a:endParaRPr lang="en-ZA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781800" y="3581400"/>
            <a:ext cx="1828491" cy="0"/>
          </a:xfrm>
          <a:prstGeom prst="straightConnector1">
            <a:avLst/>
          </a:prstGeom>
          <a:ln w="1270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086909" y="3043535"/>
            <a:ext cx="1599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LOS</a:t>
            </a:r>
            <a:endParaRPr lang="en-ZA" sz="2400" b="1" dirty="0">
              <a:solidFill>
                <a:srgbClr val="00206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81800" y="1026861"/>
            <a:ext cx="381000" cy="1561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3" name="Rectangle 22"/>
          <p:cNvSpPr/>
          <p:nvPr/>
        </p:nvSpPr>
        <p:spPr>
          <a:xfrm>
            <a:off x="6705600" y="3696093"/>
            <a:ext cx="381000" cy="1561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5157494" y="4724401"/>
            <a:ext cx="786106" cy="156393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5020540" y="4724400"/>
            <a:ext cx="306672" cy="1600200"/>
          </a:xfrm>
          <a:prstGeom prst="straightConnector1">
            <a:avLst/>
          </a:prstGeom>
          <a:ln w="25400">
            <a:solidFill>
              <a:srgbClr val="7BC3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4819650" y="3886200"/>
            <a:ext cx="105640" cy="2402139"/>
          </a:xfrm>
          <a:prstGeom prst="straightConnector1">
            <a:avLst/>
          </a:prstGeom>
          <a:ln w="254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455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3429000" cy="2057400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Application to the FSRQ 3C279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-1"/>
            <a:ext cx="5562601" cy="811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" y="6320135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(</a:t>
            </a:r>
            <a:r>
              <a:rPr lang="en-US" sz="2400" dirty="0" err="1" smtClean="0"/>
              <a:t>Abdo</a:t>
            </a:r>
            <a:r>
              <a:rPr lang="en-US" sz="2400" dirty="0" smtClean="0"/>
              <a:t> et al. 2009)</a:t>
            </a:r>
            <a:endParaRPr lang="en-ZA" sz="2400" dirty="0"/>
          </a:p>
        </p:txBody>
      </p:sp>
      <p:sp>
        <p:nvSpPr>
          <p:cNvPr id="6" name="Oval 5"/>
          <p:cNvSpPr/>
          <p:nvPr/>
        </p:nvSpPr>
        <p:spPr>
          <a:xfrm>
            <a:off x="6705600" y="-1"/>
            <a:ext cx="1143000" cy="62439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TextBox 6"/>
          <p:cNvSpPr txBox="1"/>
          <p:nvPr/>
        </p:nvSpPr>
        <p:spPr>
          <a:xfrm>
            <a:off x="488372" y="2743200"/>
            <a:ext cx="29094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Simultaneous optical + </a:t>
            </a:r>
            <a:r>
              <a:rPr lang="en-US" sz="2400" dirty="0" smtClean="0">
                <a:solidFill>
                  <a:srgbClr val="002060"/>
                </a:solidFill>
                <a:latin typeface="Symbol" pitchFamily="18" charset="2"/>
              </a:rPr>
              <a:t>g</a:t>
            </a:r>
            <a:r>
              <a:rPr lang="en-US" sz="2400" dirty="0" smtClean="0">
                <a:solidFill>
                  <a:srgbClr val="002060"/>
                </a:solidFill>
              </a:rPr>
              <a:t>-ray flare, correlated with a 180</a:t>
            </a:r>
            <a:r>
              <a:rPr lang="en-US" sz="2400" baseline="30000" dirty="0" smtClean="0">
                <a:solidFill>
                  <a:srgbClr val="002060"/>
                </a:solidFill>
              </a:rPr>
              <a:t>o</a:t>
            </a:r>
            <a:r>
              <a:rPr lang="en-US" sz="2400" dirty="0" smtClean="0">
                <a:solidFill>
                  <a:srgbClr val="002060"/>
                </a:solidFill>
              </a:rPr>
              <a:t> polarization-angle rotation .</a:t>
            </a:r>
            <a:endParaRPr lang="en-ZA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15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93" y="749578"/>
            <a:ext cx="4286707" cy="6108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Polarization Angle Swings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60164"/>
            <a:ext cx="4419600" cy="4293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" y="838200"/>
            <a:ext cx="5029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Optical + </a:t>
            </a:r>
            <a:r>
              <a:rPr lang="en-US" dirty="0" smtClean="0">
                <a:solidFill>
                  <a:srgbClr val="002060"/>
                </a:solidFill>
                <a:latin typeface="Symbol" panose="05050102010706020507" pitchFamily="18" charset="2"/>
              </a:rPr>
              <a:t>g</a:t>
            </a:r>
            <a:r>
              <a:rPr lang="en-US" dirty="0" smtClean="0">
                <a:solidFill>
                  <a:srgbClr val="002060"/>
                </a:solidFill>
              </a:rPr>
              <a:t>-ray variability of LSP </a:t>
            </a:r>
            <a:r>
              <a:rPr lang="en-US" dirty="0" err="1" smtClean="0">
                <a:solidFill>
                  <a:srgbClr val="002060"/>
                </a:solidFill>
              </a:rPr>
              <a:t>blazars</a:t>
            </a:r>
            <a:r>
              <a:rPr lang="en-US" dirty="0" smtClean="0">
                <a:solidFill>
                  <a:srgbClr val="002060"/>
                </a:solidFill>
              </a:rPr>
              <a:t> often correlated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0"/>
                </a:solidFill>
              </a:rPr>
              <a:t>Sometimes O/</a:t>
            </a:r>
            <a:r>
              <a:rPr lang="en-US" dirty="0" smtClean="0">
                <a:solidFill>
                  <a:srgbClr val="002060"/>
                </a:solidFill>
                <a:latin typeface="Symbol" panose="05050102010706020507" pitchFamily="18" charset="2"/>
              </a:rPr>
              <a:t>g</a:t>
            </a:r>
            <a:r>
              <a:rPr lang="en-US" dirty="0" smtClean="0">
                <a:solidFill>
                  <a:srgbClr val="002060"/>
                </a:solidFill>
              </a:rPr>
              <a:t> flares correlated with </a:t>
            </a:r>
            <a:r>
              <a:rPr lang="en-US" dirty="0" smtClean="0">
                <a:solidFill>
                  <a:srgbClr val="FF0000"/>
                </a:solidFill>
              </a:rPr>
              <a:t>increase in optical polarization and multiple rotations of the polarization angle (PA)</a:t>
            </a:r>
            <a:endParaRPr lang="en-ZA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810000" y="2315528"/>
            <a:ext cx="381000" cy="4009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Oval 7"/>
          <p:cNvSpPr/>
          <p:nvPr/>
        </p:nvSpPr>
        <p:spPr>
          <a:xfrm>
            <a:off x="5943600" y="4419600"/>
            <a:ext cx="2133600" cy="2286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TextBox 8"/>
          <p:cNvSpPr txBox="1"/>
          <p:nvPr/>
        </p:nvSpPr>
        <p:spPr>
          <a:xfrm>
            <a:off x="1752600" y="6488668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PKS 1510-089 (</a:t>
            </a:r>
            <a:r>
              <a:rPr lang="en-US" dirty="0" err="1" smtClean="0"/>
              <a:t>Marscher</a:t>
            </a:r>
            <a:r>
              <a:rPr lang="en-US" dirty="0" smtClean="0"/>
              <a:t> et al. 2010)</a:t>
            </a:r>
            <a:endParaRPr lang="en-ZA" dirty="0"/>
          </a:p>
        </p:txBody>
      </p:sp>
      <p:sp>
        <p:nvSpPr>
          <p:cNvPr id="3" name="TextBox 2"/>
          <p:cNvSpPr txBox="1"/>
          <p:nvPr/>
        </p:nvSpPr>
        <p:spPr>
          <a:xfrm>
            <a:off x="1025235" y="3119735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  <a:latin typeface="Symbol" panose="05050102010706020507" pitchFamily="18" charset="2"/>
              </a:rPr>
              <a:t>g</a:t>
            </a:r>
            <a:r>
              <a:rPr lang="en-US" sz="2400" dirty="0" smtClean="0">
                <a:solidFill>
                  <a:schemeClr val="accent2"/>
                </a:solidFill>
              </a:rPr>
              <a:t>-rays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dirty="0" smtClean="0">
                <a:solidFill>
                  <a:schemeClr val="accent2"/>
                </a:solidFill>
              </a:rPr>
              <a:t>(Fermi)</a:t>
            </a:r>
            <a:endParaRPr lang="en-ZA" sz="2400" dirty="0">
              <a:solidFill>
                <a:schemeClr val="accent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46482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/>
                </a:solidFill>
              </a:rPr>
              <a:t>Optical</a:t>
            </a:r>
            <a:endParaRPr lang="en-ZA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46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367" y="3161676"/>
            <a:ext cx="4397433" cy="36765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209" y="-326245"/>
            <a:ext cx="4579591" cy="38314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2590800"/>
            <a:ext cx="5410200" cy="42738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181600" cy="868362"/>
          </a:xfrm>
        </p:spPr>
        <p:txBody>
          <a:bodyPr/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Application to 3C279</a:t>
            </a:r>
            <a:endParaRPr lang="en-ZA" sz="4000" u="sng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933271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Simultaneous fit to SEDs, light curves, polarization-degree and polarization-angle swing</a:t>
            </a:r>
            <a:endParaRPr lang="en-ZA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7414" y="2357735"/>
            <a:ext cx="3049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Fermi </a:t>
            </a:r>
            <a:r>
              <a:rPr lang="en-US" sz="2400" dirty="0" err="1" smtClean="0">
                <a:solidFill>
                  <a:srgbClr val="002060"/>
                </a:solidFill>
              </a:rPr>
              <a:t>Lightcurve</a:t>
            </a:r>
            <a:endParaRPr lang="en-ZA" sz="24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49389" y="5791200"/>
            <a:ext cx="30660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R-Band </a:t>
            </a:r>
            <a:r>
              <a:rPr lang="en-US" sz="2400" dirty="0" err="1" smtClean="0">
                <a:solidFill>
                  <a:srgbClr val="002060"/>
                </a:solidFill>
              </a:rPr>
              <a:t>Lightcurve</a:t>
            </a:r>
            <a:endParaRPr lang="en-ZA" sz="24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800" y="64886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2015)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9298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943" y="2693326"/>
            <a:ext cx="4914207" cy="4064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683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Application to 3C279</a:t>
            </a:r>
            <a:endParaRPr lang="en-ZA" u="sng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326" y="1129605"/>
            <a:ext cx="80010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Requires particle acceleration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and reduction of magnetic field,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as expected in magnetic reconnection! </a:t>
            </a:r>
            <a:endParaRPr lang="en-ZA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96150" y="4159625"/>
            <a:ext cx="2275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Polarization Angle</a:t>
            </a:r>
            <a:endParaRPr lang="en-ZA" sz="2400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249" y="2693326"/>
            <a:ext cx="4873316" cy="411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8557" y="3328628"/>
            <a:ext cx="3049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</a:rPr>
              <a:t>Degree of Polarization</a:t>
            </a:r>
            <a:endParaRPr lang="en-ZA" sz="24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3800" y="64886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2015)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727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447800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Coupling to Realistic MHD Simulations</a:t>
            </a:r>
            <a:endParaRPr lang="en-ZA" u="sng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828800"/>
                <a:ext cx="8229600" cy="4572000"/>
              </a:xfrm>
            </p:spPr>
            <p:txBody>
              <a:bodyPr/>
              <a:lstStyle/>
              <a:p>
                <a:r>
                  <a:rPr lang="en-US" sz="2400" dirty="0" smtClean="0"/>
                  <a:t>Ideal RMHD </a:t>
                </a:r>
                <a:r>
                  <a:rPr lang="en-US" sz="2400" dirty="0" err="1" smtClean="0"/>
                  <a:t>Simualtions</a:t>
                </a:r>
                <a:r>
                  <a:rPr lang="en-US" sz="2400" dirty="0" smtClean="0"/>
                  <a:t> (LA-COMPASS [LANL]) of relativistic shocks</a:t>
                </a:r>
              </a:p>
              <a:p>
                <a:pPr marL="0" indent="0">
                  <a:buNone/>
                </a:pPr>
                <a:endParaRPr lang="en-US" sz="1000" dirty="0" smtClean="0"/>
              </a:p>
              <a:p>
                <a:r>
                  <a:rPr lang="en-US" sz="2400" dirty="0" smtClean="0"/>
                  <a:t>Jets initially pervaded by purely helical B-fields with magnetization parameter </a:t>
                </a:r>
              </a:p>
              <a:p>
                <a:pPr marL="0" indent="0">
                  <a:buNone/>
                </a:pPr>
                <a:r>
                  <a:rPr lang="en-US" sz="2400" dirty="0" smtClean="0"/>
                  <a:t>	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  <m:r>
                          <a:rPr lang="en-US" sz="2400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𝑒𝑚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</m:oMath>
                </a14:m>
                <a:r>
                  <a:rPr lang="en-ZA" sz="2400" dirty="0" smtClean="0"/>
                  <a:t>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sz="2400" b="0" i="1" baseline="-25000" smtClean="0">
                        <a:latin typeface="Cambria Math" panose="02040503050406030204" pitchFamily="18" charset="0"/>
                      </a:rPr>
                      <m:t>𝑒𝑚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  <m:r>
                          <a:rPr lang="en-US" sz="2400" b="0" i="1" baseline="3000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b="0" i="1" baseline="3000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</m:oMath>
                </a14:m>
                <a:r>
                  <a:rPr lang="en-ZA" sz="2400" dirty="0" smtClean="0"/>
                  <a:t>	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𝜌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en-US" sz="2400" b="0" i="1" baseline="3000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−1</m:t>
                        </m:r>
                      </m:den>
                    </m:f>
                  </m:oMath>
                </a14:m>
                <a:endParaRPr lang="en-ZA" sz="2400" dirty="0" smtClean="0"/>
              </a:p>
              <a:p>
                <a:endParaRPr lang="en-US" sz="1000" dirty="0" smtClean="0"/>
              </a:p>
              <a:p>
                <a:r>
                  <a:rPr lang="en-US" sz="2400" dirty="0" smtClean="0"/>
                  <a:t>Fixed fraction of liberated energy converted to the injection of power-law non-thermal electrons</a:t>
                </a:r>
              </a:p>
              <a:p>
                <a:endParaRPr lang="en-US" sz="1000" dirty="0" smtClean="0"/>
              </a:p>
              <a:p>
                <a:r>
                  <a:rPr lang="en-US" sz="2400" dirty="0" smtClean="0"/>
                  <a:t>Follow particle evolution, radiation, and time-dependent polarization signatures using 3DPol. </a:t>
                </a:r>
                <a:endParaRPr lang="en-ZA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828800"/>
                <a:ext cx="8229600" cy="4572000"/>
              </a:xfrm>
              <a:blipFill rotWithShape="0">
                <a:blip r:embed="rId3"/>
                <a:stretch>
                  <a:fillRect l="-1037" t="-933"/>
                </a:stretch>
              </a:blipFill>
            </p:spPr>
            <p:txBody>
              <a:bodyPr/>
              <a:lstStyle/>
              <a:p>
                <a:r>
                  <a:rPr lang="en-Z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6934200" y="6400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473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Simulation Setup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1448118"/>
            <a:ext cx="8915400" cy="46512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34200" y="6400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7440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B-Field Evolution</a:t>
            </a:r>
            <a:endParaRPr lang="en-ZA" u="sng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06" y="838200"/>
            <a:ext cx="8821594" cy="44523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5352871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High / moderate magnetization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Weak shock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</a:t>
            </a:r>
            <a:r>
              <a:rPr lang="en-US" dirty="0" smtClean="0"/>
              <a:t>elocity field strongly disturbed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B-field restored to its original topology after passage of the shock</a:t>
            </a:r>
            <a:endParaRPr lang="en-ZA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5181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0684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46" y="749485"/>
            <a:ext cx="8614054" cy="46607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B-Field Evolution</a:t>
            </a:r>
            <a:endParaRPr lang="en-ZA" u="sng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352871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Low magnetization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Strong shock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</a:t>
            </a:r>
            <a:r>
              <a:rPr lang="en-US" dirty="0" smtClean="0"/>
              <a:t>elocity field almost undisturbed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B-field topology significantly altered after passage of the shock</a:t>
            </a:r>
            <a:endParaRPr lang="en-ZA" dirty="0"/>
          </a:p>
        </p:txBody>
      </p:sp>
      <p:sp>
        <p:nvSpPr>
          <p:cNvPr id="7" name="TextBox 6"/>
          <p:cNvSpPr txBox="1"/>
          <p:nvPr/>
        </p:nvSpPr>
        <p:spPr>
          <a:xfrm>
            <a:off x="6934200" y="51170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8070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1058"/>
            <a:ext cx="6019800" cy="61322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Polarization Signatures</a:t>
            </a:r>
            <a:endParaRPr lang="en-ZA" u="sng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00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(Zhang et al. 2016)</a:t>
            </a:r>
            <a:endParaRPr lang="en-ZA" dirty="0"/>
          </a:p>
        </p:txBody>
      </p:sp>
      <p:sp>
        <p:nvSpPr>
          <p:cNvPr id="6" name="TextBox 5"/>
          <p:cNvSpPr txBox="1"/>
          <p:nvPr/>
        </p:nvSpPr>
        <p:spPr>
          <a:xfrm>
            <a:off x="5791200" y="1295400"/>
            <a:ext cx="3124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PA swings with PD recovering to its pre-flare level require high / moderate magnetization (</a:t>
            </a:r>
            <a:r>
              <a:rPr lang="en-US" sz="2000" dirty="0" smtClean="0">
                <a:latin typeface="Symbol" panose="05050102010706020507" pitchFamily="18" charset="2"/>
              </a:rPr>
              <a:t>s</a:t>
            </a:r>
            <a:r>
              <a:rPr lang="en-US" sz="2000" dirty="0" smtClean="0"/>
              <a:t> ≥ 1) - otherwise B-field is not restored to its original topology </a:t>
            </a:r>
          </a:p>
          <a:p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Significant flares require strong shocks, i.e., moderate / high shock speed and moderate / low magnetization</a:t>
            </a:r>
            <a:endParaRPr lang="en-ZA" sz="2000" dirty="0"/>
          </a:p>
        </p:txBody>
      </p:sp>
    </p:spTree>
    <p:extLst>
      <p:ext uri="{BB962C8B-B14F-4D97-AF65-F5344CB8AC3E}">
        <p14:creationId xmlns:p14="http://schemas.microsoft.com/office/powerpoint/2010/main" val="22114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WU_botto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640124"/>
            <a:ext cx="9144000" cy="4217876"/>
          </a:xfrm>
          <a:prstGeom prst="rect">
            <a:avLst/>
          </a:prstGeom>
        </p:spPr>
      </p:pic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-76200"/>
            <a:ext cx="4343400" cy="6858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</a:rPr>
              <a:t>Summary</a:t>
            </a:r>
            <a:endParaRPr lang="en-US" sz="3600" u="sng" dirty="0">
              <a:solidFill>
                <a:srgbClr val="002060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652" y="776748"/>
            <a:ext cx="8839200" cy="3962400"/>
          </a:xfrm>
        </p:spPr>
        <p:txBody>
          <a:bodyPr/>
          <a:lstStyle/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Both </a:t>
            </a:r>
            <a:r>
              <a:rPr lang="en-US" sz="2000" dirty="0" err="1" smtClean="0">
                <a:solidFill>
                  <a:srgbClr val="002060"/>
                </a:solidFill>
                <a:cs typeface="Arial" charset="0"/>
              </a:rPr>
              <a:t>leptonic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 and hadronic models can generally fit blazar SEDs well. </a:t>
            </a:r>
            <a:r>
              <a:rPr lang="en-US" sz="2000" dirty="0">
                <a:solidFill>
                  <a:srgbClr val="002060"/>
                </a:solidFill>
                <a:cs typeface="Arial" charset="0"/>
              </a:rPr>
              <a:t>P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ossible 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distinguishing 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diagnostics: Variability, polarization, neutrinos</a:t>
            </a:r>
            <a:endParaRPr lang="en-US" sz="20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endParaRPr lang="en-US" sz="1000" dirty="0" smtClean="0">
              <a:solidFill>
                <a:srgbClr val="002060"/>
              </a:solidFill>
              <a:latin typeface="Arial"/>
              <a:cs typeface="Arial"/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Simultaneous SED + MW-light-curve fitting of 3C454.3 (Nov. 2010) </a:t>
            </a:r>
            <a:r>
              <a:rPr lang="en-US" sz="2000" dirty="0" err="1" smtClean="0">
                <a:solidFill>
                  <a:srgbClr val="002060"/>
                </a:solidFill>
                <a:cs typeface="Arial" charset="0"/>
              </a:rPr>
              <a:t>favours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 a </a:t>
            </a:r>
            <a:r>
              <a:rPr lang="en-US" sz="2000" dirty="0" err="1" smtClean="0">
                <a:solidFill>
                  <a:srgbClr val="002060"/>
                </a:solidFill>
                <a:cs typeface="Arial" charset="0"/>
              </a:rPr>
              <a:t>lepto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-hadronic model (but requires large jet power, </a:t>
            </a:r>
            <a:r>
              <a:rPr lang="en-US" sz="2000" dirty="0" err="1" smtClean="0">
                <a:solidFill>
                  <a:srgbClr val="002060"/>
                </a:solidFill>
                <a:cs typeface="Arial" charset="0"/>
              </a:rPr>
              <a:t>L</a:t>
            </a:r>
            <a:r>
              <a:rPr lang="en-US" sz="2000" baseline="-25000" dirty="0" err="1" smtClean="0">
                <a:solidFill>
                  <a:srgbClr val="002060"/>
                </a:solidFill>
                <a:cs typeface="Arial" charset="0"/>
              </a:rPr>
              <a:t>p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 ~ </a:t>
            </a:r>
            <a:r>
              <a:rPr lang="en-US" sz="2000" dirty="0" err="1" smtClean="0">
                <a:solidFill>
                  <a:srgbClr val="002060"/>
                </a:solidFill>
                <a:cs typeface="Arial" charset="0"/>
              </a:rPr>
              <a:t>L</a:t>
            </a:r>
            <a:r>
              <a:rPr lang="en-US" sz="2000" baseline="-25000" dirty="0" err="1">
                <a:solidFill>
                  <a:srgbClr val="002060"/>
                </a:solidFill>
                <a:cs typeface="Arial" charset="0"/>
              </a:rPr>
              <a:t>E</a:t>
            </a:r>
            <a:r>
              <a:rPr lang="en-US" sz="2000" baseline="-25000" dirty="0" err="1" smtClean="0">
                <a:solidFill>
                  <a:srgbClr val="002060"/>
                </a:solidFill>
                <a:cs typeface="Arial" charset="0"/>
              </a:rPr>
              <a:t>dd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)</a:t>
            </a:r>
            <a:endParaRPr lang="en-US" sz="2000" dirty="0" smtClean="0">
              <a:solidFill>
                <a:srgbClr val="002060"/>
              </a:solidFill>
              <a:cs typeface="Arial" charset="0"/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endParaRPr lang="en-US" sz="1000" dirty="0" smtClean="0">
              <a:solidFill>
                <a:srgbClr val="002060"/>
              </a:solidFill>
              <a:cs typeface="Arial" charset="0"/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Significant high-energy polarization is a signature of hadronic models. </a:t>
            </a:r>
            <a:endParaRPr lang="en-US" sz="2000" dirty="0" smtClean="0">
              <a:solidFill>
                <a:srgbClr val="002060"/>
              </a:solidFill>
              <a:cs typeface="Arial" charset="0"/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endParaRPr lang="en-US" sz="1000" dirty="0" smtClean="0">
              <a:solidFill>
                <a:srgbClr val="002060"/>
              </a:solidFill>
              <a:cs typeface="Arial" charset="0"/>
            </a:endParaRPr>
          </a:p>
          <a:p>
            <a:pPr marL="609600" indent="-609600" algn="l">
              <a:lnSpc>
                <a:spcPct val="80000"/>
              </a:lnSpc>
              <a:buFontTx/>
              <a:buAutoNum type="arabicPeriod"/>
            </a:pP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Polarization-angle swings correlated with MW flares </a:t>
            </a:r>
            <a:r>
              <a:rPr lang="en-US" sz="2000" dirty="0">
                <a:solidFill>
                  <a:srgbClr val="002060"/>
                </a:solidFill>
                <a:cs typeface="Arial" charset="0"/>
              </a:rPr>
              <a:t>a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re possible in a straight jet, pervaded by a helical magnetic field, in an internal</a:t>
            </a:r>
          </a:p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        s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hock model. This requires fast (strong) shocks in a</a:t>
            </a:r>
          </a:p>
          <a:p>
            <a:pPr algn="l">
              <a:lnSpc>
                <a:spcPct val="80000"/>
              </a:lnSpc>
            </a:pPr>
            <a:r>
              <a:rPr lang="en-US" sz="2000" dirty="0">
                <a:solidFill>
                  <a:srgbClr val="002060"/>
                </a:solidFill>
                <a:cs typeface="Arial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        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moderately magnetized (</a:t>
            </a:r>
            <a:r>
              <a:rPr lang="en-US" sz="2000" dirty="0" smtClean="0">
                <a:solidFill>
                  <a:srgbClr val="002060"/>
                </a:solidFill>
                <a:latin typeface="Symbol" panose="05050102010706020507" pitchFamily="18" charset="2"/>
                <a:cs typeface="Arial" charset="0"/>
              </a:rPr>
              <a:t>s</a:t>
            </a:r>
            <a:r>
              <a:rPr lang="en-US" sz="2000" dirty="0" smtClean="0">
                <a:solidFill>
                  <a:srgbClr val="002060"/>
                </a:solidFill>
                <a:cs typeface="Arial" charset="0"/>
              </a:rPr>
              <a:t> ~ 1) plasma. </a:t>
            </a:r>
            <a:endParaRPr lang="en-US" sz="2000" dirty="0" smtClean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29709" name="FlagCount" hidden="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Star Wars Day 2016 Digital Deals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276"/>
            <a:ext cx="9147033" cy="686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400" y="312003"/>
            <a:ext cx="678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Happy Star Wars Day!</a:t>
            </a:r>
            <a:endParaRPr lang="en-ZA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54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445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Open Physics Questions</a:t>
            </a:r>
            <a:endParaRPr lang="en-ZA" u="sng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r>
              <a:rPr lang="en-US" sz="2800" dirty="0" smtClean="0"/>
              <a:t>Source of Jet Power (Blandford-</a:t>
            </a:r>
            <a:r>
              <a:rPr lang="en-US" sz="2800" dirty="0" err="1" smtClean="0"/>
              <a:t>Znajek</a:t>
            </a:r>
            <a:r>
              <a:rPr lang="en-US" sz="2800" dirty="0" smtClean="0"/>
              <a:t> / Blandford/Payne?)</a:t>
            </a:r>
          </a:p>
          <a:p>
            <a:r>
              <a:rPr lang="en-US" sz="2800" dirty="0" smtClean="0"/>
              <a:t>Physics of jet launching / collimation / acceleration – role / </a:t>
            </a:r>
            <a:r>
              <a:rPr lang="en-US" sz="2800" dirty="0"/>
              <a:t>t</a:t>
            </a:r>
            <a:r>
              <a:rPr lang="en-US" sz="2800" dirty="0" smtClean="0"/>
              <a:t>opology of magnetic fields</a:t>
            </a:r>
          </a:p>
          <a:p>
            <a:r>
              <a:rPr lang="en-US" sz="2800" dirty="0" smtClean="0"/>
              <a:t>Composition of jets (e</a:t>
            </a:r>
            <a:r>
              <a:rPr lang="en-US" sz="2800" baseline="30000" dirty="0" smtClean="0"/>
              <a:t>-</a:t>
            </a:r>
            <a:r>
              <a:rPr lang="en-US" sz="2800" dirty="0" smtClean="0"/>
              <a:t>-p or e</a:t>
            </a:r>
            <a:r>
              <a:rPr lang="en-US" sz="2800" baseline="30000" dirty="0" smtClean="0"/>
              <a:t>+</a:t>
            </a:r>
            <a:r>
              <a:rPr lang="en-US" sz="2800" dirty="0" smtClean="0"/>
              <a:t>-e</a:t>
            </a:r>
            <a:r>
              <a:rPr lang="en-US" sz="2800" baseline="30000" dirty="0" smtClean="0"/>
              <a:t>-</a:t>
            </a:r>
            <a:r>
              <a:rPr lang="en-US" sz="2800" dirty="0" smtClean="0"/>
              <a:t> plasma?) – </a:t>
            </a:r>
            <a:r>
              <a:rPr lang="en-US" sz="2800" dirty="0" err="1" smtClean="0"/>
              <a:t>leptonic</a:t>
            </a:r>
            <a:r>
              <a:rPr lang="en-US" sz="2800" dirty="0" smtClean="0"/>
              <a:t> or hadronic high-energy emission?</a:t>
            </a:r>
          </a:p>
          <a:p>
            <a:r>
              <a:rPr lang="en-US" sz="2800" dirty="0" smtClean="0"/>
              <a:t>Mode of particle acceleration (shocks / shear layers / magnetic reconnection?)</a:t>
            </a:r>
            <a:r>
              <a:rPr lang="en-US" sz="2800" dirty="0"/>
              <a:t> </a:t>
            </a:r>
            <a:r>
              <a:rPr lang="en-US" sz="2800" dirty="0" smtClean="0"/>
              <a:t>– role of B fields</a:t>
            </a:r>
          </a:p>
          <a:p>
            <a:r>
              <a:rPr lang="en-US" sz="2800" dirty="0" smtClean="0"/>
              <a:t>Location of the energy dissipation / gamma-ray emission region</a:t>
            </a: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17180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3c175_vla_b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95338"/>
            <a:ext cx="9144000" cy="6062662"/>
          </a:xfrm>
          <a:noFill/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rgbClr val="FFFF00"/>
                </a:solidFill>
              </a:rPr>
              <a:t>Blazars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38600" y="990600"/>
            <a:ext cx="5029200" cy="25146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rgbClr val="FFFF00"/>
                </a:solidFill>
              </a:rPr>
              <a:t>Class of AGN consisting of </a:t>
            </a:r>
            <a:r>
              <a:rPr lang="en-US" sz="2800" smtClean="0">
                <a:solidFill>
                  <a:srgbClr val="FF6600"/>
                </a:solidFill>
              </a:rPr>
              <a:t>BL</a:t>
            </a:r>
            <a:r>
              <a:rPr lang="en-US" sz="2800" smtClean="0">
                <a:solidFill>
                  <a:srgbClr val="FFFF00"/>
                </a:solidFill>
              </a:rPr>
              <a:t> Lac objects and gamma-ray bright qu</a:t>
            </a:r>
            <a:r>
              <a:rPr lang="en-US" sz="2800" smtClean="0">
                <a:solidFill>
                  <a:srgbClr val="FF6600"/>
                </a:solidFill>
              </a:rPr>
              <a:t>asars</a:t>
            </a:r>
            <a:r>
              <a:rPr lang="en-US" sz="2800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r>
              <a:rPr lang="en-US" sz="2800" smtClean="0">
                <a:solidFill>
                  <a:srgbClr val="FFFF00"/>
                </a:solidFill>
              </a:rPr>
              <a:t>Rapidly (often intra-day) variable</a:t>
            </a:r>
          </a:p>
        </p:txBody>
      </p:sp>
      <p:sp>
        <p:nvSpPr>
          <p:cNvPr id="7173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en-US" sz="1400" b="1">
                <a:latin typeface="Tahoma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36383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timeline_xor_index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9600" y="1036638"/>
            <a:ext cx="7924800" cy="6126162"/>
          </a:xfrm>
          <a:noFill/>
        </p:spPr>
      </p:pic>
      <p:sp>
        <p:nvSpPr>
          <p:cNvPr id="20483" name="FlagCount" hidden="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762000" y="-76200"/>
            <a:ext cx="7772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u="sng">
                <a:solidFill>
                  <a:schemeClr val="accent2"/>
                </a:solidFill>
              </a:rPr>
              <a:t>Blazar Variability: </a:t>
            </a:r>
            <a:br>
              <a:rPr lang="en-US" sz="3600" u="sng">
                <a:solidFill>
                  <a:schemeClr val="accent2"/>
                </a:solidFill>
              </a:rPr>
            </a:br>
            <a:r>
              <a:rPr lang="en-US" sz="3600" u="sng">
                <a:solidFill>
                  <a:schemeClr val="accent2"/>
                </a:solidFill>
              </a:rPr>
              <a:t>Example: The Quasar  3C279</a:t>
            </a:r>
          </a:p>
        </p:txBody>
      </p:sp>
      <p:sp>
        <p:nvSpPr>
          <p:cNvPr id="20485" name="Text Box 15"/>
          <p:cNvSpPr txBox="1">
            <a:spLocks noChangeArrowheads="1"/>
          </p:cNvSpPr>
          <p:nvPr/>
        </p:nvSpPr>
        <p:spPr bwMode="auto">
          <a:xfrm>
            <a:off x="3733800" y="23622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X-rays</a:t>
            </a:r>
          </a:p>
        </p:txBody>
      </p:sp>
      <p:sp>
        <p:nvSpPr>
          <p:cNvPr id="20486" name="Text Box 16"/>
          <p:cNvSpPr txBox="1">
            <a:spLocks noChangeArrowheads="1"/>
          </p:cNvSpPr>
          <p:nvPr/>
        </p:nvSpPr>
        <p:spPr bwMode="auto">
          <a:xfrm>
            <a:off x="3657600" y="4114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Optical</a:t>
            </a:r>
          </a:p>
        </p:txBody>
      </p:sp>
      <p:sp>
        <p:nvSpPr>
          <p:cNvPr id="20487" name="Text Box 17"/>
          <p:cNvSpPr txBox="1">
            <a:spLocks noChangeArrowheads="1"/>
          </p:cNvSpPr>
          <p:nvPr/>
        </p:nvSpPr>
        <p:spPr bwMode="auto">
          <a:xfrm>
            <a:off x="4038600" y="54102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</a:rPr>
              <a:t>Radio</a:t>
            </a:r>
          </a:p>
        </p:txBody>
      </p:sp>
      <p:sp>
        <p:nvSpPr>
          <p:cNvPr id="20488" name="TextBox 9"/>
          <p:cNvSpPr txBox="1">
            <a:spLocks noChangeArrowheads="1"/>
          </p:cNvSpPr>
          <p:nvPr/>
        </p:nvSpPr>
        <p:spPr bwMode="auto">
          <a:xfrm>
            <a:off x="6629400" y="6488112"/>
            <a:ext cx="236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(B</a:t>
            </a:r>
            <a:r>
              <a:rPr lang="az-Cyrl-AZ" dirty="0"/>
              <a:t>ӧ</a:t>
            </a:r>
            <a:r>
              <a:rPr lang="en-US" dirty="0" err="1"/>
              <a:t>ttcher</a:t>
            </a:r>
            <a:r>
              <a:rPr lang="en-US" dirty="0"/>
              <a:t> et al. 2007)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791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8195" name="Rectangle 5"/>
          <p:cNvSpPr>
            <a:spLocks noChangeArrowheads="1"/>
          </p:cNvSpPr>
          <p:nvPr/>
        </p:nvSpPr>
        <p:spPr bwMode="auto">
          <a:xfrm>
            <a:off x="304800" y="-76200"/>
            <a:ext cx="8839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 u="sng" dirty="0" err="1">
                <a:solidFill>
                  <a:schemeClr val="accent2"/>
                </a:solidFill>
              </a:rPr>
              <a:t>Blazar</a:t>
            </a:r>
            <a:r>
              <a:rPr lang="en-US" sz="3600" u="sng" dirty="0">
                <a:solidFill>
                  <a:schemeClr val="accent2"/>
                </a:solidFill>
              </a:rPr>
              <a:t> Variability: </a:t>
            </a:r>
            <a:br>
              <a:rPr lang="en-US" sz="3600" u="sng" dirty="0">
                <a:solidFill>
                  <a:schemeClr val="accent2"/>
                </a:solidFill>
              </a:rPr>
            </a:br>
            <a:r>
              <a:rPr lang="en-US" sz="3600" u="sng" dirty="0">
                <a:solidFill>
                  <a:schemeClr val="accent2"/>
                </a:solidFill>
              </a:rPr>
              <a:t>Variability of PKS 2155-304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143000"/>
            <a:ext cx="4648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443345" y="4983668"/>
            <a:ext cx="2743200" cy="33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Costamante</a:t>
            </a:r>
            <a:r>
              <a:rPr lang="en-US" dirty="0"/>
              <a:t> et al. 2008)</a:t>
            </a:r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59287" y="1676678"/>
            <a:ext cx="4456113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12"/>
          <p:cNvSpPr txBox="1">
            <a:spLocks noChangeArrowheads="1"/>
          </p:cNvSpPr>
          <p:nvPr/>
        </p:nvSpPr>
        <p:spPr bwMode="auto">
          <a:xfrm>
            <a:off x="1981200" y="167640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VHE </a:t>
            </a:r>
            <a:r>
              <a:rPr lang="en-US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>
                <a:solidFill>
                  <a:schemeClr val="accent2"/>
                </a:solidFill>
              </a:rPr>
              <a:t>-rays</a:t>
            </a:r>
          </a:p>
        </p:txBody>
      </p:sp>
      <p:sp>
        <p:nvSpPr>
          <p:cNvPr id="8200" name="TextBox 13"/>
          <p:cNvSpPr txBox="1">
            <a:spLocks noChangeArrowheads="1"/>
          </p:cNvSpPr>
          <p:nvPr/>
        </p:nvSpPr>
        <p:spPr bwMode="auto">
          <a:xfrm>
            <a:off x="1905000" y="4430713"/>
            <a:ext cx="99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X-rays</a:t>
            </a:r>
          </a:p>
        </p:txBody>
      </p:sp>
      <p:sp>
        <p:nvSpPr>
          <p:cNvPr id="8201" name="TextBox 14"/>
          <p:cNvSpPr txBox="1">
            <a:spLocks noChangeArrowheads="1"/>
          </p:cNvSpPr>
          <p:nvPr/>
        </p:nvSpPr>
        <p:spPr bwMode="auto">
          <a:xfrm>
            <a:off x="2438400" y="32004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accent2"/>
                </a:solidFill>
              </a:rPr>
              <a:t>Optica</a:t>
            </a:r>
            <a:r>
              <a:rPr lang="en-US"/>
              <a:t>l</a:t>
            </a:r>
          </a:p>
        </p:txBody>
      </p:sp>
      <p:sp>
        <p:nvSpPr>
          <p:cNvPr id="8202" name="TextBox 15"/>
          <p:cNvSpPr txBox="1">
            <a:spLocks noChangeArrowheads="1"/>
          </p:cNvSpPr>
          <p:nvPr/>
        </p:nvSpPr>
        <p:spPr bwMode="auto">
          <a:xfrm>
            <a:off x="6973887" y="1905278"/>
            <a:ext cx="152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VHE </a:t>
            </a:r>
            <a:r>
              <a:rPr lang="en-US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>
                <a:solidFill>
                  <a:srgbClr val="FF0000"/>
                </a:solidFill>
              </a:rPr>
              <a:t>-rays</a:t>
            </a:r>
          </a:p>
        </p:txBody>
      </p:sp>
      <p:sp>
        <p:nvSpPr>
          <p:cNvPr id="8203" name="TextBox 16"/>
          <p:cNvSpPr txBox="1">
            <a:spLocks noChangeArrowheads="1"/>
          </p:cNvSpPr>
          <p:nvPr/>
        </p:nvSpPr>
        <p:spPr bwMode="auto">
          <a:xfrm>
            <a:off x="4876800" y="4770425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Aharonian</a:t>
            </a:r>
            <a:r>
              <a:rPr lang="en-US" dirty="0"/>
              <a:t> et al. 2007)</a:t>
            </a:r>
          </a:p>
        </p:txBody>
      </p:sp>
      <p:sp>
        <p:nvSpPr>
          <p:cNvPr id="8204" name="TextBox 17"/>
          <p:cNvSpPr txBox="1">
            <a:spLocks noChangeArrowheads="1"/>
          </p:cNvSpPr>
          <p:nvPr/>
        </p:nvSpPr>
        <p:spPr bwMode="auto">
          <a:xfrm>
            <a:off x="76200" y="5715000"/>
            <a:ext cx="396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VHE </a:t>
            </a:r>
            <a:r>
              <a:rPr lang="en-US" sz="2000" dirty="0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 sz="2000" dirty="0">
                <a:solidFill>
                  <a:srgbClr val="FF0000"/>
                </a:solidFill>
              </a:rPr>
              <a:t>-ray and X-ray variability often closely correlated</a:t>
            </a:r>
          </a:p>
        </p:txBody>
      </p:sp>
      <p:sp>
        <p:nvSpPr>
          <p:cNvPr id="8205" name="TextBox 18"/>
          <p:cNvSpPr txBox="1">
            <a:spLocks noChangeArrowheads="1"/>
          </p:cNvSpPr>
          <p:nvPr/>
        </p:nvSpPr>
        <p:spPr bwMode="auto">
          <a:xfrm>
            <a:off x="4191001" y="5188803"/>
            <a:ext cx="4876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VHE </a:t>
            </a: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g</a:t>
            </a:r>
            <a:r>
              <a:rPr lang="en-US" sz="2400" dirty="0">
                <a:solidFill>
                  <a:srgbClr val="FF0000"/>
                </a:solidFill>
              </a:rPr>
              <a:t>-ray variability on time scales as short as a few minutes!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9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3c175_vla_b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95338"/>
            <a:ext cx="9144000" cy="6062662"/>
          </a:xfrm>
          <a:noFill/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rgbClr val="FFFF00"/>
                </a:solidFill>
              </a:rPr>
              <a:t>Blazars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38600" y="990600"/>
            <a:ext cx="5029200" cy="2514600"/>
          </a:xfrm>
        </p:spPr>
        <p:txBody>
          <a:bodyPr/>
          <a:lstStyle/>
          <a:p>
            <a:pPr eaLnBrk="1" hangingPunct="1"/>
            <a:r>
              <a:rPr lang="en-US" sz="2800" smtClean="0">
                <a:solidFill>
                  <a:srgbClr val="FFFF00"/>
                </a:solidFill>
              </a:rPr>
              <a:t>Class of AGN consisting of </a:t>
            </a:r>
            <a:r>
              <a:rPr lang="en-US" sz="2800" smtClean="0">
                <a:solidFill>
                  <a:srgbClr val="FF6600"/>
                </a:solidFill>
              </a:rPr>
              <a:t>BL</a:t>
            </a:r>
            <a:r>
              <a:rPr lang="en-US" sz="2800" smtClean="0">
                <a:solidFill>
                  <a:srgbClr val="FFFF00"/>
                </a:solidFill>
              </a:rPr>
              <a:t> Lac objects and gamma-ray bright qu</a:t>
            </a:r>
            <a:r>
              <a:rPr lang="en-US" sz="2800" smtClean="0">
                <a:solidFill>
                  <a:srgbClr val="FF6600"/>
                </a:solidFill>
              </a:rPr>
              <a:t>asars</a:t>
            </a:r>
            <a:r>
              <a:rPr lang="en-US" sz="2800" smtClean="0">
                <a:solidFill>
                  <a:srgbClr val="FFFF00"/>
                </a:solidFill>
              </a:rPr>
              <a:t> </a:t>
            </a:r>
          </a:p>
          <a:p>
            <a:pPr eaLnBrk="1" hangingPunct="1"/>
            <a:r>
              <a:rPr lang="en-US" sz="2800" smtClean="0">
                <a:solidFill>
                  <a:srgbClr val="FFFF00"/>
                </a:solidFill>
              </a:rPr>
              <a:t>Rapidly (often intra-day) variable</a:t>
            </a:r>
          </a:p>
        </p:txBody>
      </p:sp>
      <p:sp>
        <p:nvSpPr>
          <p:cNvPr id="9221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52400" y="3886200"/>
            <a:ext cx="5715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buFontTx/>
              <a:buChar char="•"/>
            </a:pPr>
            <a:r>
              <a:rPr lang="en-US" sz="2800">
                <a:solidFill>
                  <a:srgbClr val="FFFF00"/>
                </a:solidFill>
              </a:rPr>
              <a:t>Strong gamma-ray sources</a:t>
            </a:r>
          </a:p>
        </p:txBody>
      </p:sp>
    </p:spTree>
    <p:extLst>
      <p:ext uri="{BB962C8B-B14F-4D97-AF65-F5344CB8AC3E}">
        <p14:creationId xmlns:p14="http://schemas.microsoft.com/office/powerpoint/2010/main" val="4257774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Oct08ECfit_z0.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35138"/>
            <a:ext cx="4953000" cy="382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8" descr="SED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1988" y="1524000"/>
            <a:ext cx="490061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6934200" cy="1325562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chemeClr val="accent2"/>
                </a:solidFill>
              </a:rPr>
              <a:t>Blazar Spectral Energy Distributions (SEDs)</a:t>
            </a:r>
          </a:p>
        </p:txBody>
      </p:sp>
      <p:sp>
        <p:nvSpPr>
          <p:cNvPr id="10245" name="TextBox 9"/>
          <p:cNvSpPr txBox="1">
            <a:spLocks noChangeArrowheads="1"/>
          </p:cNvSpPr>
          <p:nvPr/>
        </p:nvSpPr>
        <p:spPr bwMode="auto">
          <a:xfrm>
            <a:off x="533400" y="5562600"/>
            <a:ext cx="3657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accent2"/>
                </a:solidFill>
              </a:rPr>
              <a:t>Non-thermal spectra with two broad bumps: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105400" y="5562600"/>
            <a:ext cx="403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FF0000"/>
                </a:solidFill>
              </a:rPr>
              <a:t> Low-energy (probably synchrotron): </a:t>
            </a:r>
          </a:p>
          <a:p>
            <a:r>
              <a:rPr lang="en-US">
                <a:solidFill>
                  <a:srgbClr val="FF0000"/>
                </a:solidFill>
              </a:rPr>
              <a:t>radio-IR-optical(-UV-X-rays)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rot="10800000">
            <a:off x="1828800" y="3048000"/>
            <a:ext cx="3429000" cy="2590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4610100" y="4229100"/>
            <a:ext cx="2133600" cy="6858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343400" y="6248400"/>
            <a:ext cx="403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rgbClr val="00B050"/>
                </a:solidFill>
              </a:rPr>
              <a:t> High-energy (X-ray – </a:t>
            </a:r>
            <a:r>
              <a:rPr lang="en-US">
                <a:solidFill>
                  <a:srgbClr val="00B050"/>
                </a:solidFill>
                <a:latin typeface="Symbol" pitchFamily="18" charset="2"/>
              </a:rPr>
              <a:t>g</a:t>
            </a:r>
            <a:r>
              <a:rPr lang="en-US">
                <a:solidFill>
                  <a:srgbClr val="00B050"/>
                </a:solidFill>
              </a:rPr>
              <a:t>-rays)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rot="16200000" flipV="1">
            <a:off x="2667000" y="4038600"/>
            <a:ext cx="3429000" cy="9906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 flipH="1" flipV="1">
            <a:off x="4800600" y="3276600"/>
            <a:ext cx="3124200" cy="28194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2" name="TextBox 16"/>
          <p:cNvSpPr txBox="1">
            <a:spLocks noChangeArrowheads="1"/>
          </p:cNvSpPr>
          <p:nvPr/>
        </p:nvSpPr>
        <p:spPr bwMode="auto">
          <a:xfrm>
            <a:off x="1981200" y="1947863"/>
            <a:ext cx="838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tx2"/>
                </a:solidFill>
              </a:rPr>
              <a:t>3C66A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50894" y="5105400"/>
            <a:ext cx="2221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Collmar</a:t>
            </a:r>
            <a:r>
              <a:rPr lang="en-US" sz="1600" dirty="0" smtClean="0"/>
              <a:t> et al. (2010)</a:t>
            </a:r>
            <a:endParaRPr lang="en-ZA" sz="1600" dirty="0"/>
          </a:p>
        </p:txBody>
      </p:sp>
    </p:spTree>
    <p:extLst>
      <p:ext uri="{BB962C8B-B14F-4D97-AF65-F5344CB8AC3E}">
        <p14:creationId xmlns:p14="http://schemas.microsoft.com/office/powerpoint/2010/main" val="112343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787400" y="25400"/>
            <a:ext cx="7670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u="sng" dirty="0" smtClean="0">
                <a:solidFill>
                  <a:schemeClr val="bg1"/>
                </a:solidFill>
              </a:rPr>
              <a:t>Superluminal Motion</a:t>
            </a:r>
            <a:endParaRPr lang="en-US" sz="4000" u="sng" dirty="0">
              <a:solidFill>
                <a:schemeClr val="bg1"/>
              </a:solidFill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5486400" y="6381750"/>
            <a:ext cx="3733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FFFF00"/>
                </a:solidFill>
              </a:rPr>
              <a:t>(The MOJAVE Collaboration)</a:t>
            </a:r>
          </a:p>
        </p:txBody>
      </p:sp>
      <p:pic>
        <p:nvPicPr>
          <p:cNvPr id="2" name="2201+315.i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7275" y="685800"/>
            <a:ext cx="70961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26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1400" b="1">
                <a:latin typeface="Tahoma" pitchFamily="34" charset="0"/>
              </a:rPr>
              <a:t>0</a:t>
            </a:r>
          </a:p>
        </p:txBody>
      </p:sp>
      <p:pic>
        <p:nvPicPr>
          <p:cNvPr id="14339" name="Picture 13" descr="slmotion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73088"/>
            <a:ext cx="8499475" cy="521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0"/>
            <a:ext cx="5486400" cy="792163"/>
          </a:xfrm>
        </p:spPr>
        <p:txBody>
          <a:bodyPr/>
          <a:lstStyle/>
          <a:p>
            <a:r>
              <a:rPr lang="en-US" sz="4000" u="sng" smtClean="0">
                <a:solidFill>
                  <a:schemeClr val="accent2"/>
                </a:solidFill>
              </a:rPr>
              <a:t>Superluminal Motion</a:t>
            </a:r>
          </a:p>
        </p:txBody>
      </p:sp>
      <p:sp>
        <p:nvSpPr>
          <p:cNvPr id="14341" name="TextBox 14"/>
          <p:cNvSpPr txBox="1">
            <a:spLocks noChangeArrowheads="1"/>
          </p:cNvSpPr>
          <p:nvPr/>
        </p:nvSpPr>
        <p:spPr bwMode="auto">
          <a:xfrm>
            <a:off x="533400" y="6107113"/>
            <a:ext cx="8026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Apparent motion at up to ~ 40 times the speed of light!</a:t>
            </a:r>
          </a:p>
        </p:txBody>
      </p:sp>
      <p:pic>
        <p:nvPicPr>
          <p:cNvPr id="14342" name="Picture 6" descr="3C279_slmotio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400" y="9525"/>
            <a:ext cx="2282825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493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0710fit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3300" y="2495550"/>
            <a:ext cx="5448300" cy="4210050"/>
          </a:xfrm>
          <a:prstGeom prst="rect">
            <a:avLst/>
          </a:prstGeom>
        </p:spPr>
      </p:pic>
      <p:sp>
        <p:nvSpPr>
          <p:cNvPr id="148500" name="Rectangle 20"/>
          <p:cNvSpPr>
            <a:spLocks noChangeArrowheads="1"/>
          </p:cNvSpPr>
          <p:nvPr/>
        </p:nvSpPr>
        <p:spPr bwMode="auto">
          <a:xfrm>
            <a:off x="4419600" y="2057400"/>
            <a:ext cx="3429000" cy="533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48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-76200"/>
            <a:ext cx="8001000" cy="1371600"/>
          </a:xfrm>
        </p:spPr>
        <p:txBody>
          <a:bodyPr/>
          <a:lstStyle/>
          <a:p>
            <a:r>
              <a:rPr lang="en-US" sz="3600" u="sng">
                <a:solidFill>
                  <a:srgbClr val="FFFF00"/>
                </a:solidFill>
              </a:rPr>
              <a:t>Spectral modeling results along the Blazar Sequence: Leptonic Models</a:t>
            </a: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4191000" y="1066800"/>
            <a:ext cx="4114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</a:rPr>
              <a:t>High-frequency peaked BL Lac (HBL):</a:t>
            </a:r>
          </a:p>
        </p:txBody>
      </p:sp>
      <p:pic>
        <p:nvPicPr>
          <p:cNvPr id="148485" name="Picture 5" descr="seedsjets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28600" y="1371600"/>
            <a:ext cx="3176588" cy="5334000"/>
          </a:xfrm>
          <a:noFill/>
          <a:ln/>
        </p:spPr>
      </p:pic>
      <p:sp>
        <p:nvSpPr>
          <p:cNvPr id="148486" name="Rectangle 6"/>
          <p:cNvSpPr>
            <a:spLocks noChangeArrowheads="1"/>
          </p:cNvSpPr>
          <p:nvPr/>
        </p:nvSpPr>
        <p:spPr bwMode="auto">
          <a:xfrm>
            <a:off x="3276600" y="1295400"/>
            <a:ext cx="228600" cy="55626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487" name="Text Box 7"/>
          <p:cNvSpPr txBox="1">
            <a:spLocks noChangeArrowheads="1"/>
          </p:cNvSpPr>
          <p:nvPr/>
        </p:nvSpPr>
        <p:spPr bwMode="auto">
          <a:xfrm>
            <a:off x="152400" y="4983540"/>
            <a:ext cx="3124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No dense </a:t>
            </a:r>
            <a:r>
              <a:rPr lang="en-US" sz="2400" dirty="0" smtClean="0">
                <a:solidFill>
                  <a:srgbClr val="FFFF00"/>
                </a:solidFill>
              </a:rPr>
              <a:t>circum-nuclear </a:t>
            </a:r>
            <a:r>
              <a:rPr lang="en-US" sz="2400" dirty="0">
                <a:solidFill>
                  <a:srgbClr val="FFFF00"/>
                </a:solidFill>
              </a:rPr>
              <a:t>material </a:t>
            </a:r>
            <a:r>
              <a:rPr lang="en-US" sz="2400" dirty="0">
                <a:solidFill>
                  <a:srgbClr val="FFFF00"/>
                </a:solidFill>
                <a:cs typeface="Arial" charset="0"/>
              </a:rPr>
              <a:t>→ No strong external photon field</a:t>
            </a:r>
          </a:p>
        </p:txBody>
      </p:sp>
      <p:sp>
        <p:nvSpPr>
          <p:cNvPr id="148488" name="Text Box 8"/>
          <p:cNvSpPr txBox="1">
            <a:spLocks noChangeArrowheads="1"/>
          </p:cNvSpPr>
          <p:nvPr/>
        </p:nvSpPr>
        <p:spPr bwMode="auto">
          <a:xfrm>
            <a:off x="4648200" y="4800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</a:rPr>
              <a:t>Synchrotron</a:t>
            </a:r>
            <a:endParaRPr lang="en-US" sz="2400">
              <a:solidFill>
                <a:srgbClr val="FF3300"/>
              </a:solidFill>
              <a:cs typeface="Arial" charset="0"/>
            </a:endParaRPr>
          </a:p>
        </p:txBody>
      </p:sp>
      <p:sp>
        <p:nvSpPr>
          <p:cNvPr id="148489" name="Line 9"/>
          <p:cNvSpPr>
            <a:spLocks noChangeShapeType="1"/>
          </p:cNvSpPr>
          <p:nvPr/>
        </p:nvSpPr>
        <p:spPr bwMode="auto">
          <a:xfrm flipH="1" flipV="1">
            <a:off x="4876800" y="4038600"/>
            <a:ext cx="609600" cy="838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90" name="Line 10"/>
          <p:cNvSpPr>
            <a:spLocks noChangeShapeType="1"/>
          </p:cNvSpPr>
          <p:nvPr/>
        </p:nvSpPr>
        <p:spPr bwMode="auto">
          <a:xfrm flipH="1" flipV="1">
            <a:off x="5410200" y="3657600"/>
            <a:ext cx="152400" cy="1219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91" name="Line 11"/>
          <p:cNvSpPr>
            <a:spLocks noChangeShapeType="1"/>
          </p:cNvSpPr>
          <p:nvPr/>
        </p:nvSpPr>
        <p:spPr bwMode="auto">
          <a:xfrm flipV="1">
            <a:off x="5638800" y="3962400"/>
            <a:ext cx="228600" cy="914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92" name="Text Box 12"/>
          <p:cNvSpPr txBox="1">
            <a:spLocks noChangeArrowheads="1"/>
          </p:cNvSpPr>
          <p:nvPr/>
        </p:nvSpPr>
        <p:spPr bwMode="auto">
          <a:xfrm>
            <a:off x="7086600" y="55626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accent2"/>
                </a:solidFill>
              </a:rPr>
              <a:t>SSC</a:t>
            </a:r>
            <a:endParaRPr lang="en-US" sz="2400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148493" name="Line 13"/>
          <p:cNvSpPr>
            <a:spLocks noChangeShapeType="1"/>
          </p:cNvSpPr>
          <p:nvPr/>
        </p:nvSpPr>
        <p:spPr bwMode="auto">
          <a:xfrm flipH="1" flipV="1">
            <a:off x="7239000" y="5029200"/>
            <a:ext cx="228600" cy="533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94" name="Line 14"/>
          <p:cNvSpPr>
            <a:spLocks noChangeShapeType="1"/>
          </p:cNvSpPr>
          <p:nvPr/>
        </p:nvSpPr>
        <p:spPr bwMode="auto">
          <a:xfrm flipV="1">
            <a:off x="7467600" y="4419600"/>
            <a:ext cx="152400" cy="1143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95" name="Line 15"/>
          <p:cNvSpPr>
            <a:spLocks noChangeShapeType="1"/>
          </p:cNvSpPr>
          <p:nvPr/>
        </p:nvSpPr>
        <p:spPr bwMode="auto">
          <a:xfrm flipV="1">
            <a:off x="7467600" y="4724400"/>
            <a:ext cx="533400" cy="762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8496" name="FlagCount" hidden="1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148498" name="Rectangle 18"/>
          <p:cNvSpPr>
            <a:spLocks noChangeArrowheads="1"/>
          </p:cNvSpPr>
          <p:nvPr/>
        </p:nvSpPr>
        <p:spPr bwMode="auto">
          <a:xfrm>
            <a:off x="381000" y="1371600"/>
            <a:ext cx="2743200" cy="22860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497" name="Text Box 17"/>
          <p:cNvSpPr txBox="1">
            <a:spLocks noChangeArrowheads="1"/>
          </p:cNvSpPr>
          <p:nvPr/>
        </p:nvSpPr>
        <p:spPr bwMode="auto">
          <a:xfrm>
            <a:off x="381000" y="1371600"/>
            <a:ext cx="2667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</a:rPr>
              <a:t>Low magnetic fields (~ 0.1 G);</a:t>
            </a:r>
          </a:p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</a:rPr>
              <a:t>High electron energies (up to </a:t>
            </a:r>
            <a:r>
              <a:rPr lang="en-US" sz="2000" dirty="0" err="1">
                <a:solidFill>
                  <a:schemeClr val="accent2"/>
                </a:solidFill>
              </a:rPr>
              <a:t>TeV</a:t>
            </a:r>
            <a:r>
              <a:rPr lang="en-US" sz="2000" dirty="0">
                <a:solidFill>
                  <a:schemeClr val="accent2"/>
                </a:solidFill>
              </a:rPr>
              <a:t>);</a:t>
            </a:r>
          </a:p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2"/>
                </a:solidFill>
              </a:rPr>
              <a:t>Large bulk Lorentz factors (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 dirty="0">
                <a:solidFill>
                  <a:schemeClr val="accent2"/>
                </a:solidFill>
              </a:rPr>
              <a:t> &gt; 10)</a:t>
            </a:r>
            <a:endParaRPr lang="en-US" sz="2000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148499" name="Text Box 19"/>
          <p:cNvSpPr txBox="1">
            <a:spLocks noChangeArrowheads="1"/>
          </p:cNvSpPr>
          <p:nvPr/>
        </p:nvSpPr>
        <p:spPr bwMode="auto">
          <a:xfrm>
            <a:off x="4572000" y="2057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</a:rPr>
              <a:t>The “classical” picture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58000" y="6324600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2"/>
                </a:solidFill>
              </a:rPr>
              <a:t>(</a:t>
            </a:r>
            <a:r>
              <a:rPr lang="en-US" sz="1600" dirty="0" err="1" smtClean="0">
                <a:solidFill>
                  <a:schemeClr val="accent2"/>
                </a:solidFill>
              </a:rPr>
              <a:t>Acciari</a:t>
            </a:r>
            <a:r>
              <a:rPr lang="en-US" sz="1600" dirty="0" smtClean="0">
                <a:solidFill>
                  <a:schemeClr val="accent2"/>
                </a:solidFill>
              </a:rPr>
              <a:t> et al. 2010)</a:t>
            </a:r>
            <a:endParaRPr lang="en-US" sz="1600" dirty="0">
              <a:solidFill>
                <a:schemeClr val="accent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8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84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4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4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48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48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48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48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48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4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48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484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484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00" grpId="0" animBg="1"/>
      <p:bldP spid="148486" grpId="0" animBg="1"/>
      <p:bldP spid="148489" grpId="0" animBg="1"/>
      <p:bldP spid="148490" grpId="0" animBg="1"/>
      <p:bldP spid="148491" grpId="0" animBg="1"/>
      <p:bldP spid="148493" grpId="0" animBg="1"/>
      <p:bldP spid="148494" grpId="0" animBg="1"/>
      <p:bldP spid="148495" grpId="0" animBg="1"/>
      <p:bldP spid="148498" grpId="0" animBg="1"/>
      <p:bldP spid="14849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3C273lep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5801" y="2819401"/>
            <a:ext cx="4758018" cy="3676650"/>
          </a:xfrm>
          <a:prstGeom prst="rect">
            <a:avLst/>
          </a:prstGeom>
        </p:spPr>
      </p:pic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u="sng">
                <a:solidFill>
                  <a:srgbClr val="FFFF00"/>
                </a:solidFill>
              </a:rPr>
              <a:t>Spectral modeling results along the Blazar Sequence: Leptonic Models</a:t>
            </a:r>
          </a:p>
        </p:txBody>
      </p:sp>
      <p:pic>
        <p:nvPicPr>
          <p:cNvPr id="149508" name="Picture 4" descr="agn_model_up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57200" y="1631950"/>
            <a:ext cx="4038600" cy="4462463"/>
          </a:xfrm>
          <a:noFill/>
          <a:ln/>
        </p:spPr>
      </p:pic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4800600" y="2300287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rgbClr val="FFFF00"/>
                </a:solidFill>
              </a:rPr>
              <a:t>FSRQ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76200" y="5257800"/>
            <a:ext cx="3124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</a:rPr>
              <a:t>Plenty of </a:t>
            </a:r>
            <a:r>
              <a:rPr lang="en-US" sz="2400" dirty="0" smtClean="0">
                <a:solidFill>
                  <a:srgbClr val="FFFF00"/>
                </a:solidFill>
              </a:rPr>
              <a:t>circum-nuclear </a:t>
            </a:r>
            <a:r>
              <a:rPr lang="en-US" sz="2400" dirty="0">
                <a:solidFill>
                  <a:srgbClr val="FFFF00"/>
                </a:solidFill>
              </a:rPr>
              <a:t>material </a:t>
            </a:r>
            <a:r>
              <a:rPr lang="en-US" sz="2400" dirty="0">
                <a:solidFill>
                  <a:srgbClr val="FFFF00"/>
                </a:solidFill>
                <a:cs typeface="Arial" charset="0"/>
              </a:rPr>
              <a:t>→ Strong external photon field</a:t>
            </a:r>
          </a:p>
        </p:txBody>
      </p:sp>
      <p:sp>
        <p:nvSpPr>
          <p:cNvPr id="149511" name="Text Box 7"/>
          <p:cNvSpPr txBox="1">
            <a:spLocks noChangeArrowheads="1"/>
          </p:cNvSpPr>
          <p:nvPr/>
        </p:nvSpPr>
        <p:spPr bwMode="auto">
          <a:xfrm>
            <a:off x="5257800" y="5257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3300"/>
                </a:solidFill>
              </a:rPr>
              <a:t>Synchrotron</a:t>
            </a:r>
            <a:endParaRPr lang="en-US" sz="2400" dirty="0">
              <a:solidFill>
                <a:srgbClr val="FF3300"/>
              </a:solidFill>
              <a:cs typeface="Arial" charset="0"/>
            </a:endParaRPr>
          </a:p>
        </p:txBody>
      </p:sp>
      <p:sp>
        <p:nvSpPr>
          <p:cNvPr id="149512" name="Line 8"/>
          <p:cNvSpPr>
            <a:spLocks noChangeShapeType="1"/>
          </p:cNvSpPr>
          <p:nvPr/>
        </p:nvSpPr>
        <p:spPr bwMode="auto">
          <a:xfrm flipH="1" flipV="1">
            <a:off x="5867400" y="4648200"/>
            <a:ext cx="228600" cy="609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3" name="Line 9"/>
          <p:cNvSpPr>
            <a:spLocks noChangeShapeType="1"/>
          </p:cNvSpPr>
          <p:nvPr/>
        </p:nvSpPr>
        <p:spPr bwMode="auto">
          <a:xfrm flipH="1" flipV="1">
            <a:off x="6172200" y="4191000"/>
            <a:ext cx="0" cy="1066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4" name="Line 10"/>
          <p:cNvSpPr>
            <a:spLocks noChangeShapeType="1"/>
          </p:cNvSpPr>
          <p:nvPr/>
        </p:nvSpPr>
        <p:spPr bwMode="auto">
          <a:xfrm flipV="1">
            <a:off x="6248400" y="4343400"/>
            <a:ext cx="228600" cy="914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5" name="Text Box 11"/>
          <p:cNvSpPr txBox="1">
            <a:spLocks noChangeArrowheads="1"/>
          </p:cNvSpPr>
          <p:nvPr/>
        </p:nvSpPr>
        <p:spPr bwMode="auto">
          <a:xfrm>
            <a:off x="7239000" y="4968875"/>
            <a:ext cx="144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06600"/>
                </a:solidFill>
              </a:rPr>
              <a:t>External Compton</a:t>
            </a:r>
            <a:endParaRPr lang="en-US" sz="2400" dirty="0">
              <a:solidFill>
                <a:srgbClr val="006600"/>
              </a:solidFill>
              <a:cs typeface="Arial" charset="0"/>
            </a:endParaRPr>
          </a:p>
        </p:txBody>
      </p:sp>
      <p:sp>
        <p:nvSpPr>
          <p:cNvPr id="149516" name="Line 12"/>
          <p:cNvSpPr>
            <a:spLocks noChangeShapeType="1"/>
          </p:cNvSpPr>
          <p:nvPr/>
        </p:nvSpPr>
        <p:spPr bwMode="auto">
          <a:xfrm flipH="1" flipV="1">
            <a:off x="7772400" y="4191000"/>
            <a:ext cx="152400" cy="8382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7" name="Line 13"/>
          <p:cNvSpPr>
            <a:spLocks noChangeShapeType="1"/>
          </p:cNvSpPr>
          <p:nvPr/>
        </p:nvSpPr>
        <p:spPr bwMode="auto">
          <a:xfrm flipV="1">
            <a:off x="8001000" y="3810000"/>
            <a:ext cx="76200" cy="12192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8" name="Line 14"/>
          <p:cNvSpPr>
            <a:spLocks noChangeShapeType="1"/>
          </p:cNvSpPr>
          <p:nvPr/>
        </p:nvSpPr>
        <p:spPr bwMode="auto">
          <a:xfrm flipV="1">
            <a:off x="8077200" y="4191000"/>
            <a:ext cx="228600" cy="83820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19" name="Line 15"/>
          <p:cNvSpPr>
            <a:spLocks noChangeShapeType="1"/>
          </p:cNvSpPr>
          <p:nvPr/>
        </p:nvSpPr>
        <p:spPr bwMode="auto">
          <a:xfrm flipH="1" flipV="1">
            <a:off x="2514600" y="3048000"/>
            <a:ext cx="7620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20" name="Line 16"/>
          <p:cNvSpPr>
            <a:spLocks noChangeShapeType="1"/>
          </p:cNvSpPr>
          <p:nvPr/>
        </p:nvSpPr>
        <p:spPr bwMode="auto">
          <a:xfrm flipH="1">
            <a:off x="2362200" y="3048000"/>
            <a:ext cx="15240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21" name="Line 17"/>
          <p:cNvSpPr>
            <a:spLocks noChangeShapeType="1"/>
          </p:cNvSpPr>
          <p:nvPr/>
        </p:nvSpPr>
        <p:spPr bwMode="auto">
          <a:xfrm flipH="1" flipV="1">
            <a:off x="1752600" y="1447800"/>
            <a:ext cx="609600" cy="2057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9522" name="FlagCount" hidden="1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149524" name="Rectangle 20"/>
          <p:cNvSpPr>
            <a:spLocks noChangeArrowheads="1"/>
          </p:cNvSpPr>
          <p:nvPr/>
        </p:nvSpPr>
        <p:spPr bwMode="auto">
          <a:xfrm>
            <a:off x="381000" y="1600200"/>
            <a:ext cx="4267200" cy="1676400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523" name="Text Box 19"/>
          <p:cNvSpPr txBox="1">
            <a:spLocks noChangeArrowheads="1"/>
          </p:cNvSpPr>
          <p:nvPr/>
        </p:nvSpPr>
        <p:spPr bwMode="auto">
          <a:xfrm>
            <a:off x="304800" y="1584325"/>
            <a:ext cx="4267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High magnetic fields (~ a few G);</a:t>
            </a: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Lower electron energies (up to GeV);</a:t>
            </a: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Lower bulk Lorentz factors (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chemeClr val="accent2"/>
                </a:solidFill>
              </a:rPr>
              <a:t> ~ 10)</a:t>
            </a:r>
            <a:endParaRPr lang="en-US" sz="2000">
              <a:solidFill>
                <a:schemeClr val="accent2"/>
              </a:solidFill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4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9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4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2000"/>
                                        <p:tgtEl>
                                          <p:spTgt spid="14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2000"/>
                                        <p:tgtEl>
                                          <p:spTgt spid="14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2000"/>
                                        <p:tgtEl>
                                          <p:spTgt spid="14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49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49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49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2" grpId="0" animBg="1"/>
      <p:bldP spid="149513" grpId="0" animBg="1"/>
      <p:bldP spid="149514" grpId="0" animBg="1"/>
      <p:bldP spid="149516" grpId="0" animBg="1"/>
      <p:bldP spid="149517" grpId="0" animBg="1"/>
      <p:bldP spid="149518" grpId="0" animBg="1"/>
      <p:bldP spid="149519" grpId="0" animBg="1"/>
      <p:bldP spid="149520" grpId="0" animBg="1"/>
      <p:bldP spid="149521" grpId="0" animBg="1"/>
      <p:bldP spid="14952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chemeClr val="accent2"/>
                </a:solidFill>
              </a:rPr>
              <a:t>Constraints from Observations</a:t>
            </a:r>
          </a:p>
        </p:txBody>
      </p:sp>
      <p:sp>
        <p:nvSpPr>
          <p:cNvPr id="50180" name="TextBox 5"/>
          <p:cNvSpPr txBox="1">
            <a:spLocks noChangeArrowheads="1"/>
          </p:cNvSpPr>
          <p:nvPr/>
        </p:nvSpPr>
        <p:spPr bwMode="auto">
          <a:xfrm>
            <a:off x="1447800" y="1295400"/>
            <a:ext cx="6400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>
                <a:solidFill>
                  <a:schemeClr val="accent2"/>
                </a:solidFill>
              </a:rPr>
              <a:t>If energy-dependent (spectral) time lags are related to energy-dependent synchrotron cooling time scale: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600200" y="2190750"/>
            <a:ext cx="175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chemeClr val="accent2"/>
                </a:solidFill>
              </a:rPr>
              <a:t>d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 dirty="0">
                <a:solidFill>
                  <a:schemeClr val="accent2"/>
                </a:solidFill>
              </a:rPr>
              <a:t>/</a:t>
            </a:r>
            <a:r>
              <a:rPr lang="en-US" sz="2000" dirty="0" err="1">
                <a:solidFill>
                  <a:schemeClr val="accent2"/>
                </a:solidFill>
              </a:rPr>
              <a:t>dt</a:t>
            </a:r>
            <a:r>
              <a:rPr lang="en-US" sz="2000" dirty="0">
                <a:solidFill>
                  <a:schemeClr val="accent2"/>
                </a:solidFill>
              </a:rPr>
              <a:t> = 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-n</a:t>
            </a:r>
            <a:r>
              <a:rPr lang="en-US" sz="2000" baseline="-25000" dirty="0">
                <a:solidFill>
                  <a:schemeClr val="accent2"/>
                </a:solidFill>
                <a:latin typeface="Symbol" pitchFamily="18" charset="2"/>
              </a:rPr>
              <a:t>0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 baseline="30000" dirty="0">
                <a:solidFill>
                  <a:schemeClr val="accent2"/>
                </a:solidFill>
                <a:latin typeface="Symbol" pitchFamily="18" charset="2"/>
              </a:rPr>
              <a:t>2</a:t>
            </a:r>
            <a:endParaRPr lang="en-US" sz="2000" baseline="30000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95600" y="3236768"/>
            <a:ext cx="2667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 err="1">
                <a:solidFill>
                  <a:schemeClr val="accent2"/>
                </a:solidFill>
              </a:rPr>
              <a:t>t</a:t>
            </a:r>
            <a:r>
              <a:rPr lang="en-US" sz="2000" baseline="-25000" dirty="0" err="1">
                <a:solidFill>
                  <a:schemeClr val="accent2"/>
                </a:solidFill>
              </a:rPr>
              <a:t>cool</a:t>
            </a:r>
            <a:r>
              <a:rPr lang="en-US" sz="2000" baseline="-25000" dirty="0">
                <a:solidFill>
                  <a:schemeClr val="accent2"/>
                </a:solidFill>
              </a:rPr>
              <a:t> </a:t>
            </a:r>
            <a:r>
              <a:rPr lang="en-US" sz="2000" dirty="0">
                <a:solidFill>
                  <a:schemeClr val="accent2"/>
                </a:solidFill>
              </a:rPr>
              <a:t>= 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 dirty="0">
                <a:solidFill>
                  <a:schemeClr val="accent2"/>
                </a:solidFill>
              </a:rPr>
              <a:t>/|d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 dirty="0">
                <a:solidFill>
                  <a:schemeClr val="accent2"/>
                </a:solidFill>
              </a:rPr>
              <a:t>/</a:t>
            </a:r>
            <a:r>
              <a:rPr lang="en-US" sz="2000" dirty="0" err="1">
                <a:solidFill>
                  <a:schemeClr val="accent2"/>
                </a:solidFill>
              </a:rPr>
              <a:t>dt</a:t>
            </a:r>
            <a:r>
              <a:rPr lang="en-US" sz="2000" dirty="0">
                <a:solidFill>
                  <a:schemeClr val="accent2"/>
                </a:solidFill>
              </a:rPr>
              <a:t>| = 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1/(n</a:t>
            </a:r>
            <a:r>
              <a:rPr lang="en-US" sz="2000" baseline="-25000" dirty="0">
                <a:solidFill>
                  <a:schemeClr val="accent2"/>
                </a:solidFill>
                <a:latin typeface="Symbol" pitchFamily="18" charset="2"/>
              </a:rPr>
              <a:t>0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g)</a:t>
            </a:r>
            <a:endParaRPr lang="en-US" sz="2000" baseline="30000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33800" y="2190750"/>
            <a:ext cx="3810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+mn-lt"/>
              </a:rPr>
              <a:t>with       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n</a:t>
            </a:r>
            <a:r>
              <a:rPr lang="en-US" sz="2000" baseline="-25000" dirty="0">
                <a:solidFill>
                  <a:schemeClr val="accent2"/>
                </a:solidFill>
                <a:latin typeface="Symbol" pitchFamily="18" charset="2"/>
              </a:rPr>
              <a:t>0 </a:t>
            </a:r>
            <a:r>
              <a:rPr lang="en-US" sz="2000" dirty="0">
                <a:solidFill>
                  <a:schemeClr val="accent2"/>
                </a:solidFill>
                <a:latin typeface="+mn-lt"/>
              </a:rPr>
              <a:t>= (4/3) c</a:t>
            </a:r>
            <a:r>
              <a:rPr lang="en-US" sz="2000" baseline="-25000" dirty="0">
                <a:solidFill>
                  <a:schemeClr val="accent2"/>
                </a:solidFill>
                <a:latin typeface="Symbol" pitchFamily="18" charset="2"/>
              </a:rPr>
              <a:t> </a:t>
            </a:r>
            <a:r>
              <a:rPr lang="en-US" sz="2000" dirty="0" err="1">
                <a:solidFill>
                  <a:schemeClr val="accent2"/>
                </a:solidFill>
                <a:latin typeface="Symbol" pitchFamily="18" charset="2"/>
              </a:rPr>
              <a:t>s</a:t>
            </a:r>
            <a:r>
              <a:rPr lang="en-US" sz="2000" baseline="-25000" dirty="0" err="1">
                <a:solidFill>
                  <a:schemeClr val="accent2"/>
                </a:solidFill>
                <a:latin typeface="Symbol" pitchFamily="18" charset="2"/>
              </a:rPr>
              <a:t>T</a:t>
            </a:r>
            <a:r>
              <a:rPr lang="en-US" sz="2000" baseline="-25000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en-US" sz="2000" dirty="0" err="1" smtClean="0">
                <a:solidFill>
                  <a:schemeClr val="accent2"/>
                </a:solidFill>
                <a:latin typeface="+mn-lt"/>
              </a:rPr>
              <a:t>u’</a:t>
            </a:r>
            <a:r>
              <a:rPr lang="en-US" sz="2000" baseline="-25000" dirty="0" err="1" smtClean="0">
                <a:solidFill>
                  <a:schemeClr val="accent2"/>
                </a:solidFill>
                <a:latin typeface="+mn-lt"/>
              </a:rPr>
              <a:t>B</a:t>
            </a:r>
            <a:r>
              <a:rPr lang="en-US" sz="2000" dirty="0" smtClean="0">
                <a:solidFill>
                  <a:schemeClr val="accent2"/>
                </a:solidFill>
                <a:latin typeface="+mn-lt"/>
              </a:rPr>
              <a:t> (1 + k)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905000" y="3886200"/>
            <a:ext cx="5029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dirty="0" err="1">
                <a:solidFill>
                  <a:schemeClr val="accent2"/>
                </a:solidFill>
                <a:latin typeface="Symbol" pitchFamily="18" charset="2"/>
              </a:rPr>
              <a:t>n</a:t>
            </a:r>
            <a:r>
              <a:rPr lang="en-US" sz="2000" baseline="-25000" dirty="0" err="1">
                <a:solidFill>
                  <a:schemeClr val="accent2"/>
                </a:solidFill>
              </a:rPr>
              <a:t>sy</a:t>
            </a:r>
            <a:r>
              <a:rPr lang="en-US" sz="2000" dirty="0">
                <a:solidFill>
                  <a:schemeClr val="accent2"/>
                </a:solidFill>
              </a:rPr>
              <a:t> = 3.4*10</a:t>
            </a:r>
            <a:r>
              <a:rPr lang="en-US" sz="2000" baseline="30000" dirty="0">
                <a:solidFill>
                  <a:schemeClr val="accent2"/>
                </a:solidFill>
              </a:rPr>
              <a:t>6 </a:t>
            </a:r>
            <a:r>
              <a:rPr lang="en-US" sz="2000" dirty="0">
                <a:solidFill>
                  <a:schemeClr val="accent2"/>
                </a:solidFill>
              </a:rPr>
              <a:t>(B/G) (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d</a:t>
            </a:r>
            <a:r>
              <a:rPr lang="en-US" sz="2000" dirty="0">
                <a:solidFill>
                  <a:schemeClr val="accent2"/>
                </a:solidFill>
              </a:rPr>
              <a:t>/(1+z)) </a:t>
            </a:r>
            <a:r>
              <a:rPr lang="en-US" sz="2000" dirty="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 baseline="30000" dirty="0">
                <a:solidFill>
                  <a:schemeClr val="accent2"/>
                </a:solidFill>
              </a:rPr>
              <a:t>2</a:t>
            </a:r>
            <a:r>
              <a:rPr lang="en-US" sz="2000" dirty="0">
                <a:solidFill>
                  <a:schemeClr val="accent2"/>
                </a:solidFill>
              </a:rPr>
              <a:t> Hz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219200" y="4682390"/>
            <a:ext cx="71489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=&gt;  D</a:t>
            </a:r>
            <a:r>
              <a:rPr lang="en-US" sz="2400" dirty="0">
                <a:solidFill>
                  <a:srgbClr val="FF0000"/>
                </a:solidFill>
                <a:latin typeface="+mn-lt"/>
              </a:rPr>
              <a:t>t</a:t>
            </a:r>
            <a:r>
              <a:rPr lang="en-US" sz="2400" baseline="-25000" dirty="0">
                <a:solidFill>
                  <a:srgbClr val="FF0000"/>
                </a:solidFill>
                <a:latin typeface="+mn-lt"/>
              </a:rPr>
              <a:t>cool</a:t>
            </a: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 ~ </a:t>
            </a:r>
            <a:r>
              <a:rPr lang="en-US" sz="2400" baseline="30000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B</a:t>
            </a:r>
            <a:r>
              <a:rPr lang="en-US" sz="2400" baseline="30000" dirty="0">
                <a:solidFill>
                  <a:srgbClr val="FF0000"/>
                </a:solidFill>
              </a:rPr>
              <a:t>-3/2</a:t>
            </a:r>
            <a:r>
              <a:rPr lang="en-US" sz="2400" dirty="0">
                <a:solidFill>
                  <a:srgbClr val="FF0000"/>
                </a:solidFill>
              </a:rPr>
              <a:t> (</a:t>
            </a: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d</a:t>
            </a:r>
            <a:r>
              <a:rPr lang="en-US" sz="2400" dirty="0">
                <a:solidFill>
                  <a:srgbClr val="FF0000"/>
                </a:solidFill>
              </a:rPr>
              <a:t>/(1+z))</a:t>
            </a:r>
            <a:r>
              <a:rPr lang="en-US" sz="2400" baseline="30000" dirty="0">
                <a:solidFill>
                  <a:srgbClr val="FF0000"/>
                </a:solidFill>
              </a:rPr>
              <a:t>1/2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(1 + k)</a:t>
            </a:r>
            <a:r>
              <a:rPr lang="en-US" sz="2400" baseline="30000" dirty="0" smtClean="0">
                <a:solidFill>
                  <a:srgbClr val="FF0000"/>
                </a:solidFill>
              </a:rPr>
              <a:t>-1</a:t>
            </a:r>
            <a:r>
              <a:rPr lang="en-US" sz="2400" dirty="0" smtClean="0">
                <a:solidFill>
                  <a:srgbClr val="FF0000"/>
                </a:solidFill>
              </a:rPr>
              <a:t>(</a:t>
            </a:r>
            <a:r>
              <a:rPr lang="en-US" sz="2400" dirty="0" smtClean="0">
                <a:solidFill>
                  <a:srgbClr val="FF0000"/>
                </a:solidFill>
                <a:latin typeface="Symbol" pitchFamily="18" charset="2"/>
              </a:rPr>
              <a:t>n</a:t>
            </a:r>
            <a:r>
              <a:rPr lang="en-US" sz="2400" baseline="-25000" dirty="0" smtClean="0">
                <a:solidFill>
                  <a:srgbClr val="FF0000"/>
                </a:solidFill>
              </a:rPr>
              <a:t>1</a:t>
            </a:r>
            <a:r>
              <a:rPr lang="en-US" sz="2400" baseline="30000" dirty="0" smtClean="0">
                <a:solidFill>
                  <a:srgbClr val="FF0000"/>
                </a:solidFill>
              </a:rPr>
              <a:t>-1/2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– </a:t>
            </a: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n</a:t>
            </a:r>
            <a:r>
              <a:rPr lang="en-US" sz="2400" baseline="-25000" dirty="0">
                <a:solidFill>
                  <a:srgbClr val="FF0000"/>
                </a:solidFill>
              </a:rPr>
              <a:t>2</a:t>
            </a:r>
            <a:r>
              <a:rPr lang="en-US" sz="2400" baseline="30000" dirty="0">
                <a:solidFill>
                  <a:srgbClr val="FF0000"/>
                </a:solidFill>
              </a:rPr>
              <a:t>-1/2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60767" y="4598987"/>
            <a:ext cx="70104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43000" y="5486400"/>
            <a:ext cx="7162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chemeClr val="accent2"/>
                </a:solidFill>
              </a:rPr>
              <a:t>=&gt; Measure time lags between frequencies </a:t>
            </a:r>
            <a:r>
              <a:rPr lang="en-US" sz="2400" dirty="0">
                <a:solidFill>
                  <a:schemeClr val="accent2"/>
                </a:solidFill>
                <a:latin typeface="Symbol" pitchFamily="18" charset="2"/>
              </a:rPr>
              <a:t>n</a:t>
            </a:r>
            <a:r>
              <a:rPr lang="en-US" sz="2400" baseline="-25000" dirty="0">
                <a:solidFill>
                  <a:schemeClr val="accent2"/>
                </a:solidFill>
              </a:rPr>
              <a:t>1</a:t>
            </a:r>
            <a:r>
              <a:rPr lang="en-US" sz="2400" dirty="0">
                <a:solidFill>
                  <a:schemeClr val="accent2"/>
                </a:solidFill>
              </a:rPr>
              <a:t>, </a:t>
            </a:r>
            <a:r>
              <a:rPr lang="en-US" sz="2400" dirty="0">
                <a:solidFill>
                  <a:schemeClr val="accent2"/>
                </a:solidFill>
                <a:latin typeface="Symbol" pitchFamily="18" charset="2"/>
              </a:rPr>
              <a:t>n</a:t>
            </a:r>
            <a:r>
              <a:rPr lang="en-US" sz="2400" baseline="-25000" dirty="0">
                <a:solidFill>
                  <a:schemeClr val="accent2"/>
                </a:solidFill>
              </a:rPr>
              <a:t>2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→ estimate Magnetic field (modulo </a:t>
            </a: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d</a:t>
            </a:r>
            <a:r>
              <a:rPr lang="en-US" sz="2400" dirty="0">
                <a:solidFill>
                  <a:srgbClr val="FF0000"/>
                </a:solidFill>
              </a:rPr>
              <a:t>/[1+z])!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57400" y="2724090"/>
            <a:ext cx="6172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 smtClean="0">
                <a:solidFill>
                  <a:schemeClr val="accent2"/>
                </a:solidFill>
                <a:latin typeface="+mn-lt"/>
              </a:rPr>
              <a:t> and    k = </a:t>
            </a:r>
            <a:r>
              <a:rPr lang="en-US" sz="2000" dirty="0" err="1" smtClean="0">
                <a:solidFill>
                  <a:schemeClr val="accent2"/>
                </a:solidFill>
                <a:latin typeface="+mn-lt"/>
              </a:rPr>
              <a:t>u'</a:t>
            </a:r>
            <a:r>
              <a:rPr lang="en-US" sz="2000" baseline="-25000" dirty="0" err="1" smtClean="0">
                <a:solidFill>
                  <a:schemeClr val="accent2"/>
                </a:solidFill>
                <a:latin typeface="+mn-lt"/>
              </a:rPr>
              <a:t>ph</a:t>
            </a:r>
            <a:r>
              <a:rPr lang="en-US" sz="2000" dirty="0" smtClean="0">
                <a:solidFill>
                  <a:schemeClr val="accent2"/>
                </a:solidFill>
                <a:latin typeface="+mn-lt"/>
              </a:rPr>
              <a:t>/</a:t>
            </a:r>
            <a:r>
              <a:rPr lang="en-US" sz="2000" dirty="0" err="1" smtClean="0">
                <a:solidFill>
                  <a:schemeClr val="accent2"/>
                </a:solidFill>
                <a:latin typeface="+mn-lt"/>
              </a:rPr>
              <a:t>u’</a:t>
            </a:r>
            <a:r>
              <a:rPr lang="en-US" sz="2000" baseline="-25000" dirty="0" err="1" smtClean="0">
                <a:solidFill>
                  <a:schemeClr val="accent2"/>
                </a:solidFill>
                <a:latin typeface="+mn-lt"/>
              </a:rPr>
              <a:t>B</a:t>
            </a:r>
            <a:r>
              <a:rPr lang="en-US" sz="2000" baseline="-25000" dirty="0" smtClean="0">
                <a:solidFill>
                  <a:schemeClr val="accent2"/>
                </a:solidFill>
                <a:latin typeface="+mn-lt"/>
              </a:rPr>
              <a:t>   </a:t>
            </a:r>
            <a:r>
              <a:rPr lang="en-US" sz="2000" dirty="0" smtClean="0">
                <a:solidFill>
                  <a:schemeClr val="accent2"/>
                </a:solidFill>
                <a:latin typeface="+mn-lt"/>
              </a:rPr>
              <a:t>(Compton Dominance Parameter)</a:t>
            </a:r>
            <a:endParaRPr lang="en-US" sz="20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00800" y="6477000"/>
            <a:ext cx="2667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(Takahashi et al. 1996)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0546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  <p:bldP spid="14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u="sng" dirty="0" err="1">
                <a:solidFill>
                  <a:srgbClr val="FFFF00"/>
                </a:solidFill>
              </a:rPr>
              <a:t>Leptonic</a:t>
            </a:r>
            <a:r>
              <a:rPr lang="en-US" u="sng" dirty="0">
                <a:solidFill>
                  <a:srgbClr val="FFFF00"/>
                </a:solidFill>
              </a:rPr>
              <a:t> </a:t>
            </a:r>
            <a:r>
              <a:rPr lang="en-US" u="sng" dirty="0" err="1">
                <a:solidFill>
                  <a:srgbClr val="FFFF00"/>
                </a:solidFill>
              </a:rPr>
              <a:t>Blazar</a:t>
            </a:r>
            <a:r>
              <a:rPr lang="en-US" u="sng" dirty="0">
                <a:solidFill>
                  <a:srgbClr val="FFFF00"/>
                </a:solidFill>
              </a:rPr>
              <a:t> </a:t>
            </a:r>
            <a:r>
              <a:rPr lang="en-US" u="sng" dirty="0" smtClean="0">
                <a:solidFill>
                  <a:srgbClr val="FFFF00"/>
                </a:solidFill>
              </a:rPr>
              <a:t>Model</a:t>
            </a:r>
            <a:endParaRPr lang="en-US" u="sng" dirty="0">
              <a:solidFill>
                <a:srgbClr val="FFFF00"/>
              </a:solidFill>
            </a:endParaRPr>
          </a:p>
        </p:txBody>
      </p:sp>
      <p:pic>
        <p:nvPicPr>
          <p:cNvPr id="128003" name="Picture 3" descr="agn_model_up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438400" y="1752600"/>
            <a:ext cx="4435475" cy="4900613"/>
          </a:xfrm>
          <a:noFill/>
          <a:ln/>
        </p:spPr>
      </p:pic>
      <p:sp>
        <p:nvSpPr>
          <p:cNvPr id="57" name="Rectangle 56"/>
          <p:cNvSpPr/>
          <p:nvPr/>
        </p:nvSpPr>
        <p:spPr>
          <a:xfrm>
            <a:off x="2133600" y="5867400"/>
            <a:ext cx="1676400" cy="838200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004" name="Line 4"/>
          <p:cNvSpPr>
            <a:spLocks noChangeShapeType="1"/>
          </p:cNvSpPr>
          <p:nvPr/>
        </p:nvSpPr>
        <p:spPr bwMode="auto">
          <a:xfrm flipH="1" flipV="1">
            <a:off x="3200400" y="1524000"/>
            <a:ext cx="1066800" cy="1828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2362200" y="1143000"/>
            <a:ext cx="419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</a:rPr>
              <a:t>Relativistic jet outflow with </a:t>
            </a: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rgbClr val="FFFF00"/>
                </a:solidFill>
              </a:rPr>
              <a:t> </a:t>
            </a:r>
            <a:r>
              <a:rPr lang="en-US" sz="2000">
                <a:solidFill>
                  <a:srgbClr val="FFFF00"/>
                </a:solidFill>
                <a:cs typeface="Arial" charset="0"/>
              </a:rPr>
              <a:t>≈ 10</a:t>
            </a:r>
          </a:p>
        </p:txBody>
      </p:sp>
      <p:sp>
        <p:nvSpPr>
          <p:cNvPr id="128006" name="Text Box 6"/>
          <p:cNvSpPr txBox="1">
            <a:spLocks noChangeArrowheads="1"/>
          </p:cNvSpPr>
          <p:nvPr/>
        </p:nvSpPr>
        <p:spPr bwMode="auto">
          <a:xfrm>
            <a:off x="320675" y="838200"/>
            <a:ext cx="1905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</a:rPr>
              <a:t>Injection, acceleration of ultrarelativistic electrons</a:t>
            </a:r>
          </a:p>
        </p:txBody>
      </p:sp>
      <p:sp>
        <p:nvSpPr>
          <p:cNvPr id="128007" name="Line 7"/>
          <p:cNvSpPr>
            <a:spLocks noChangeShapeType="1"/>
          </p:cNvSpPr>
          <p:nvPr/>
        </p:nvSpPr>
        <p:spPr bwMode="auto">
          <a:xfrm flipH="1" flipV="1">
            <a:off x="1981200" y="3200400"/>
            <a:ext cx="2438400" cy="381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08" name="Line 8"/>
          <p:cNvSpPr>
            <a:spLocks noChangeShapeType="1"/>
          </p:cNvSpPr>
          <p:nvPr/>
        </p:nvSpPr>
        <p:spPr bwMode="auto">
          <a:xfrm flipV="1">
            <a:off x="625475" y="2057400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09" name="Line 9"/>
          <p:cNvSpPr>
            <a:spLocks noChangeShapeType="1"/>
          </p:cNvSpPr>
          <p:nvPr/>
        </p:nvSpPr>
        <p:spPr bwMode="auto">
          <a:xfrm>
            <a:off x="625475" y="3352800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0" name="Line 10"/>
          <p:cNvSpPr>
            <a:spLocks noChangeShapeType="1"/>
          </p:cNvSpPr>
          <p:nvPr/>
        </p:nvSpPr>
        <p:spPr bwMode="auto">
          <a:xfrm flipV="1">
            <a:off x="930275" y="2438400"/>
            <a:ext cx="0" cy="914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1" name="Line 11"/>
          <p:cNvSpPr>
            <a:spLocks noChangeShapeType="1"/>
          </p:cNvSpPr>
          <p:nvPr/>
        </p:nvSpPr>
        <p:spPr bwMode="auto">
          <a:xfrm>
            <a:off x="930275" y="2438400"/>
            <a:ext cx="838200" cy="609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2" name="Line 12"/>
          <p:cNvSpPr>
            <a:spLocks noChangeShapeType="1"/>
          </p:cNvSpPr>
          <p:nvPr/>
        </p:nvSpPr>
        <p:spPr bwMode="auto">
          <a:xfrm>
            <a:off x="1768475" y="3048000"/>
            <a:ext cx="0" cy="304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3" name="Text Box 13"/>
          <p:cNvSpPr txBox="1">
            <a:spLocks noChangeArrowheads="1"/>
          </p:cNvSpPr>
          <p:nvPr/>
        </p:nvSpPr>
        <p:spPr bwMode="auto">
          <a:xfrm rot="16200000">
            <a:off x="-182562" y="2392362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</a:rPr>
              <a:t>Q</a:t>
            </a:r>
            <a:r>
              <a:rPr lang="en-US" sz="2000" baseline="-25000">
                <a:solidFill>
                  <a:srgbClr val="FFFF00"/>
                </a:solidFill>
              </a:rPr>
              <a:t>e</a:t>
            </a:r>
            <a:r>
              <a:rPr lang="en-US" sz="2000">
                <a:solidFill>
                  <a:srgbClr val="FFFF00"/>
                </a:solidFill>
              </a:rPr>
              <a:t> (</a:t>
            </a: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rgbClr val="FFFF00"/>
                </a:solidFill>
              </a:rPr>
              <a:t>,t)</a:t>
            </a:r>
          </a:p>
        </p:txBody>
      </p:sp>
      <p:sp>
        <p:nvSpPr>
          <p:cNvPr id="128014" name="Text Box 14"/>
          <p:cNvSpPr txBox="1">
            <a:spLocks noChangeArrowheads="1"/>
          </p:cNvSpPr>
          <p:nvPr/>
        </p:nvSpPr>
        <p:spPr bwMode="auto">
          <a:xfrm>
            <a:off x="1981200" y="32766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8015" name="Line 15"/>
          <p:cNvSpPr>
            <a:spLocks noChangeShapeType="1"/>
          </p:cNvSpPr>
          <p:nvPr/>
        </p:nvSpPr>
        <p:spPr bwMode="auto">
          <a:xfrm flipV="1">
            <a:off x="4343400" y="1295400"/>
            <a:ext cx="2971800" cy="2133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6" name="Text Box 16"/>
          <p:cNvSpPr txBox="1">
            <a:spLocks noChangeArrowheads="1"/>
          </p:cNvSpPr>
          <p:nvPr/>
        </p:nvSpPr>
        <p:spPr bwMode="auto">
          <a:xfrm>
            <a:off x="7010400" y="685800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3300"/>
                </a:solidFill>
              </a:rPr>
              <a:t>Synchrotron emission</a:t>
            </a:r>
          </a:p>
        </p:txBody>
      </p:sp>
      <p:sp>
        <p:nvSpPr>
          <p:cNvPr id="128017" name="Line 17"/>
          <p:cNvSpPr>
            <a:spLocks noChangeShapeType="1"/>
          </p:cNvSpPr>
          <p:nvPr/>
        </p:nvSpPr>
        <p:spPr bwMode="auto">
          <a:xfrm flipV="1">
            <a:off x="7391400" y="1431925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8" name="Line 18"/>
          <p:cNvSpPr>
            <a:spLocks noChangeShapeType="1"/>
          </p:cNvSpPr>
          <p:nvPr/>
        </p:nvSpPr>
        <p:spPr bwMode="auto">
          <a:xfrm>
            <a:off x="7391400" y="2727325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19" name="Text Box 19"/>
          <p:cNvSpPr txBox="1">
            <a:spLocks noChangeArrowheads="1"/>
          </p:cNvSpPr>
          <p:nvPr/>
        </p:nvSpPr>
        <p:spPr bwMode="auto">
          <a:xfrm rot="16200000">
            <a:off x="6735763" y="1782762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r>
              <a:rPr lang="en-US" sz="2000">
                <a:solidFill>
                  <a:srgbClr val="FFFF00"/>
                </a:solidFill>
              </a:rPr>
              <a:t>F</a:t>
            </a:r>
            <a:r>
              <a:rPr lang="en-US" sz="2000" baseline="-25000">
                <a:solidFill>
                  <a:srgbClr val="FFFF00"/>
                </a:solidFill>
                <a:latin typeface="Symbol" pitchFamily="18" charset="2"/>
              </a:rPr>
              <a:t>n</a:t>
            </a:r>
          </a:p>
        </p:txBody>
      </p:sp>
      <p:sp>
        <p:nvSpPr>
          <p:cNvPr id="128020" name="Text Box 20"/>
          <p:cNvSpPr txBox="1">
            <a:spLocks noChangeArrowheads="1"/>
          </p:cNvSpPr>
          <p:nvPr/>
        </p:nvSpPr>
        <p:spPr bwMode="auto">
          <a:xfrm>
            <a:off x="8458200" y="26511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8021" name="Freeform 21"/>
          <p:cNvSpPr>
            <a:spLocks/>
          </p:cNvSpPr>
          <p:nvPr/>
        </p:nvSpPr>
        <p:spPr bwMode="auto">
          <a:xfrm>
            <a:off x="7378700" y="1965325"/>
            <a:ext cx="774700" cy="762000"/>
          </a:xfrm>
          <a:custGeom>
            <a:avLst/>
            <a:gdLst/>
            <a:ahLst/>
            <a:cxnLst>
              <a:cxn ang="0">
                <a:pos x="8" y="480"/>
              </a:cxn>
              <a:cxn ang="0">
                <a:pos x="8" y="288"/>
              </a:cxn>
              <a:cxn ang="0">
                <a:pos x="56" y="144"/>
              </a:cxn>
              <a:cxn ang="0">
                <a:pos x="152" y="48"/>
              </a:cxn>
              <a:cxn ang="0">
                <a:pos x="296" y="0"/>
              </a:cxn>
              <a:cxn ang="0">
                <a:pos x="392" y="48"/>
              </a:cxn>
              <a:cxn ang="0">
                <a:pos x="488" y="192"/>
              </a:cxn>
            </a:cxnLst>
            <a:rect l="0" t="0" r="r" b="b"/>
            <a:pathLst>
              <a:path w="488" h="480">
                <a:moveTo>
                  <a:pt x="8" y="480"/>
                </a:moveTo>
                <a:cubicBezTo>
                  <a:pt x="4" y="412"/>
                  <a:pt x="0" y="344"/>
                  <a:pt x="8" y="288"/>
                </a:cubicBezTo>
                <a:cubicBezTo>
                  <a:pt x="16" y="232"/>
                  <a:pt x="32" y="184"/>
                  <a:pt x="56" y="144"/>
                </a:cubicBezTo>
                <a:cubicBezTo>
                  <a:pt x="80" y="104"/>
                  <a:pt x="112" y="72"/>
                  <a:pt x="152" y="48"/>
                </a:cubicBezTo>
                <a:cubicBezTo>
                  <a:pt x="192" y="24"/>
                  <a:pt x="256" y="0"/>
                  <a:pt x="296" y="0"/>
                </a:cubicBezTo>
                <a:cubicBezTo>
                  <a:pt x="336" y="0"/>
                  <a:pt x="360" y="16"/>
                  <a:pt x="392" y="48"/>
                </a:cubicBezTo>
                <a:cubicBezTo>
                  <a:pt x="424" y="80"/>
                  <a:pt x="472" y="168"/>
                  <a:pt x="488" y="192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2" name="Freeform 22"/>
          <p:cNvSpPr>
            <a:spLocks/>
          </p:cNvSpPr>
          <p:nvPr/>
        </p:nvSpPr>
        <p:spPr bwMode="auto">
          <a:xfrm>
            <a:off x="8153400" y="1889125"/>
            <a:ext cx="914400" cy="8382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96" y="144"/>
              </a:cxn>
              <a:cxn ang="0">
                <a:pos x="192" y="48"/>
              </a:cxn>
              <a:cxn ang="0">
                <a:pos x="336" y="0"/>
              </a:cxn>
              <a:cxn ang="0">
                <a:pos x="432" y="48"/>
              </a:cxn>
              <a:cxn ang="0">
                <a:pos x="528" y="288"/>
              </a:cxn>
              <a:cxn ang="0">
                <a:pos x="576" y="528"/>
              </a:cxn>
            </a:cxnLst>
            <a:rect l="0" t="0" r="r" b="b"/>
            <a:pathLst>
              <a:path w="576" h="528">
                <a:moveTo>
                  <a:pt x="0" y="240"/>
                </a:moveTo>
                <a:cubicBezTo>
                  <a:pt x="32" y="208"/>
                  <a:pt x="64" y="176"/>
                  <a:pt x="96" y="144"/>
                </a:cubicBezTo>
                <a:cubicBezTo>
                  <a:pt x="128" y="112"/>
                  <a:pt x="152" y="72"/>
                  <a:pt x="192" y="48"/>
                </a:cubicBezTo>
                <a:cubicBezTo>
                  <a:pt x="232" y="24"/>
                  <a:pt x="296" y="0"/>
                  <a:pt x="336" y="0"/>
                </a:cubicBezTo>
                <a:cubicBezTo>
                  <a:pt x="376" y="0"/>
                  <a:pt x="400" y="0"/>
                  <a:pt x="432" y="48"/>
                </a:cubicBezTo>
                <a:cubicBezTo>
                  <a:pt x="464" y="96"/>
                  <a:pt x="504" y="208"/>
                  <a:pt x="528" y="288"/>
                </a:cubicBezTo>
                <a:cubicBezTo>
                  <a:pt x="552" y="368"/>
                  <a:pt x="564" y="448"/>
                  <a:pt x="576" y="528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3" name="Text Box 23"/>
          <p:cNvSpPr txBox="1">
            <a:spLocks noChangeArrowheads="1"/>
          </p:cNvSpPr>
          <p:nvPr/>
        </p:nvSpPr>
        <p:spPr bwMode="auto">
          <a:xfrm>
            <a:off x="7162800" y="3260725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3300"/>
                </a:solidFill>
              </a:rPr>
              <a:t>Compton emission</a:t>
            </a:r>
          </a:p>
        </p:txBody>
      </p:sp>
      <p:sp>
        <p:nvSpPr>
          <p:cNvPr id="128024" name="Line 24"/>
          <p:cNvSpPr>
            <a:spLocks noChangeShapeType="1"/>
          </p:cNvSpPr>
          <p:nvPr/>
        </p:nvSpPr>
        <p:spPr bwMode="auto">
          <a:xfrm>
            <a:off x="4343400" y="3429000"/>
            <a:ext cx="2819400" cy="228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5" name="Line 25"/>
          <p:cNvSpPr>
            <a:spLocks noChangeShapeType="1"/>
          </p:cNvSpPr>
          <p:nvPr/>
        </p:nvSpPr>
        <p:spPr bwMode="auto">
          <a:xfrm flipV="1">
            <a:off x="7407275" y="3657600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6" name="Line 26"/>
          <p:cNvSpPr>
            <a:spLocks noChangeShapeType="1"/>
          </p:cNvSpPr>
          <p:nvPr/>
        </p:nvSpPr>
        <p:spPr bwMode="auto">
          <a:xfrm>
            <a:off x="7407275" y="4953000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27" name="Text Box 27"/>
          <p:cNvSpPr txBox="1">
            <a:spLocks noChangeArrowheads="1"/>
          </p:cNvSpPr>
          <p:nvPr/>
        </p:nvSpPr>
        <p:spPr bwMode="auto">
          <a:xfrm rot="16200000">
            <a:off x="6751638" y="4144962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r>
              <a:rPr lang="en-US" sz="2000">
                <a:solidFill>
                  <a:srgbClr val="FFFF00"/>
                </a:solidFill>
              </a:rPr>
              <a:t>F</a:t>
            </a:r>
            <a:r>
              <a:rPr lang="en-US" sz="2000" baseline="-25000">
                <a:solidFill>
                  <a:srgbClr val="FFFF00"/>
                </a:solidFill>
                <a:latin typeface="Symbol" pitchFamily="18" charset="2"/>
              </a:rPr>
              <a:t>n</a:t>
            </a:r>
          </a:p>
        </p:txBody>
      </p:sp>
      <p:sp>
        <p:nvSpPr>
          <p:cNvPr id="128028" name="Text Box 28"/>
          <p:cNvSpPr txBox="1">
            <a:spLocks noChangeArrowheads="1"/>
          </p:cNvSpPr>
          <p:nvPr/>
        </p:nvSpPr>
        <p:spPr bwMode="auto">
          <a:xfrm>
            <a:off x="8474075" y="48768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8029" name="Freeform 29"/>
          <p:cNvSpPr>
            <a:spLocks/>
          </p:cNvSpPr>
          <p:nvPr/>
        </p:nvSpPr>
        <p:spPr bwMode="auto">
          <a:xfrm>
            <a:off x="7394575" y="4191000"/>
            <a:ext cx="774700" cy="762000"/>
          </a:xfrm>
          <a:custGeom>
            <a:avLst/>
            <a:gdLst/>
            <a:ahLst/>
            <a:cxnLst>
              <a:cxn ang="0">
                <a:pos x="8" y="480"/>
              </a:cxn>
              <a:cxn ang="0">
                <a:pos x="8" y="288"/>
              </a:cxn>
              <a:cxn ang="0">
                <a:pos x="56" y="144"/>
              </a:cxn>
              <a:cxn ang="0">
                <a:pos x="152" y="48"/>
              </a:cxn>
              <a:cxn ang="0">
                <a:pos x="296" y="0"/>
              </a:cxn>
              <a:cxn ang="0">
                <a:pos x="392" y="48"/>
              </a:cxn>
              <a:cxn ang="0">
                <a:pos x="488" y="192"/>
              </a:cxn>
            </a:cxnLst>
            <a:rect l="0" t="0" r="r" b="b"/>
            <a:pathLst>
              <a:path w="488" h="480">
                <a:moveTo>
                  <a:pt x="8" y="480"/>
                </a:moveTo>
                <a:cubicBezTo>
                  <a:pt x="4" y="412"/>
                  <a:pt x="0" y="344"/>
                  <a:pt x="8" y="288"/>
                </a:cubicBezTo>
                <a:cubicBezTo>
                  <a:pt x="16" y="232"/>
                  <a:pt x="32" y="184"/>
                  <a:pt x="56" y="144"/>
                </a:cubicBezTo>
                <a:cubicBezTo>
                  <a:pt x="80" y="104"/>
                  <a:pt x="112" y="72"/>
                  <a:pt x="152" y="48"/>
                </a:cubicBezTo>
                <a:cubicBezTo>
                  <a:pt x="192" y="24"/>
                  <a:pt x="256" y="0"/>
                  <a:pt x="296" y="0"/>
                </a:cubicBezTo>
                <a:cubicBezTo>
                  <a:pt x="336" y="0"/>
                  <a:pt x="360" y="16"/>
                  <a:pt x="392" y="48"/>
                </a:cubicBezTo>
                <a:cubicBezTo>
                  <a:pt x="424" y="80"/>
                  <a:pt x="472" y="168"/>
                  <a:pt x="488" y="192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30" name="Freeform 30"/>
          <p:cNvSpPr>
            <a:spLocks/>
          </p:cNvSpPr>
          <p:nvPr/>
        </p:nvSpPr>
        <p:spPr bwMode="auto">
          <a:xfrm>
            <a:off x="8169275" y="4114800"/>
            <a:ext cx="914400" cy="8382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96" y="144"/>
              </a:cxn>
              <a:cxn ang="0">
                <a:pos x="192" y="48"/>
              </a:cxn>
              <a:cxn ang="0">
                <a:pos x="336" y="0"/>
              </a:cxn>
              <a:cxn ang="0">
                <a:pos x="432" y="48"/>
              </a:cxn>
              <a:cxn ang="0">
                <a:pos x="528" y="288"/>
              </a:cxn>
              <a:cxn ang="0">
                <a:pos x="576" y="528"/>
              </a:cxn>
            </a:cxnLst>
            <a:rect l="0" t="0" r="r" b="b"/>
            <a:pathLst>
              <a:path w="576" h="528">
                <a:moveTo>
                  <a:pt x="0" y="240"/>
                </a:moveTo>
                <a:cubicBezTo>
                  <a:pt x="32" y="208"/>
                  <a:pt x="64" y="176"/>
                  <a:pt x="96" y="144"/>
                </a:cubicBezTo>
                <a:cubicBezTo>
                  <a:pt x="128" y="112"/>
                  <a:pt x="152" y="72"/>
                  <a:pt x="192" y="48"/>
                </a:cubicBezTo>
                <a:cubicBezTo>
                  <a:pt x="232" y="24"/>
                  <a:pt x="296" y="0"/>
                  <a:pt x="336" y="0"/>
                </a:cubicBezTo>
                <a:cubicBezTo>
                  <a:pt x="376" y="0"/>
                  <a:pt x="400" y="0"/>
                  <a:pt x="432" y="48"/>
                </a:cubicBezTo>
                <a:cubicBezTo>
                  <a:pt x="464" y="96"/>
                  <a:pt x="504" y="208"/>
                  <a:pt x="528" y="288"/>
                </a:cubicBezTo>
                <a:cubicBezTo>
                  <a:pt x="552" y="368"/>
                  <a:pt x="564" y="448"/>
                  <a:pt x="576" y="528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31" name="Text Box 31"/>
          <p:cNvSpPr txBox="1">
            <a:spLocks noChangeArrowheads="1"/>
          </p:cNvSpPr>
          <p:nvPr/>
        </p:nvSpPr>
        <p:spPr bwMode="auto">
          <a:xfrm>
            <a:off x="1539875" y="3276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FF3300"/>
                </a:solidFill>
                <a:latin typeface="Symbol" pitchFamily="18" charset="2"/>
              </a:rPr>
              <a:t>2</a:t>
            </a:r>
          </a:p>
        </p:txBody>
      </p:sp>
      <p:sp>
        <p:nvSpPr>
          <p:cNvPr id="128032" name="Text Box 32"/>
          <p:cNvSpPr txBox="1">
            <a:spLocks noChangeArrowheads="1"/>
          </p:cNvSpPr>
          <p:nvPr/>
        </p:nvSpPr>
        <p:spPr bwMode="auto">
          <a:xfrm>
            <a:off x="777875" y="3276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FF3300"/>
                </a:solidFill>
                <a:latin typeface="Symbol" pitchFamily="18" charset="2"/>
              </a:rPr>
              <a:t>1</a:t>
            </a:r>
          </a:p>
        </p:txBody>
      </p:sp>
      <p:sp>
        <p:nvSpPr>
          <p:cNvPr id="128033" name="Text Box 33"/>
          <p:cNvSpPr txBox="1">
            <a:spLocks noChangeArrowheads="1"/>
          </p:cNvSpPr>
          <p:nvPr/>
        </p:nvSpPr>
        <p:spPr bwMode="auto">
          <a:xfrm>
            <a:off x="1235075" y="2286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30000">
                <a:solidFill>
                  <a:srgbClr val="FFFF00"/>
                </a:solidFill>
              </a:rPr>
              <a:t>-q</a:t>
            </a:r>
          </a:p>
        </p:txBody>
      </p:sp>
      <p:sp>
        <p:nvSpPr>
          <p:cNvPr id="128034" name="Text Box 34"/>
          <p:cNvSpPr txBox="1">
            <a:spLocks noChangeArrowheads="1"/>
          </p:cNvSpPr>
          <p:nvPr/>
        </p:nvSpPr>
        <p:spPr bwMode="auto">
          <a:xfrm>
            <a:off x="0" y="38862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</a:rPr>
              <a:t>Radiative cooling </a:t>
            </a:r>
            <a:r>
              <a:rPr lang="en-US" sz="2000">
                <a:solidFill>
                  <a:srgbClr val="FFFF00"/>
                </a:solidFill>
                <a:cs typeface="Arial" charset="0"/>
              </a:rPr>
              <a:t>↔ escape =&gt;</a:t>
            </a:r>
          </a:p>
        </p:txBody>
      </p:sp>
      <p:sp>
        <p:nvSpPr>
          <p:cNvPr id="128037" name="FlagCount" hidden="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128038" name="Rectangle 38"/>
          <p:cNvSpPr>
            <a:spLocks noChangeArrowheads="1"/>
          </p:cNvSpPr>
          <p:nvPr/>
        </p:nvSpPr>
        <p:spPr bwMode="auto">
          <a:xfrm>
            <a:off x="3886200" y="5257800"/>
            <a:ext cx="5181600" cy="152400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8039" name="Text Box 39"/>
          <p:cNvSpPr txBox="1">
            <a:spLocks noChangeArrowheads="1"/>
          </p:cNvSpPr>
          <p:nvPr/>
        </p:nvSpPr>
        <p:spPr bwMode="auto">
          <a:xfrm>
            <a:off x="3810000" y="5257800"/>
            <a:ext cx="54102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Seed photons:</a:t>
            </a: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</a:rPr>
              <a:t>Synchrotron (within same region [SSC] or slower/faster earlier/later emission regions [decel. jet]), Accr. Disk, BLR, dust torus (EC)</a:t>
            </a:r>
            <a:r>
              <a:rPr lang="en-US" sz="200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28040" name="Line 40"/>
          <p:cNvSpPr>
            <a:spLocks noChangeShapeType="1"/>
          </p:cNvSpPr>
          <p:nvPr/>
        </p:nvSpPr>
        <p:spPr bwMode="auto">
          <a:xfrm flipV="1">
            <a:off x="473075" y="4648200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41" name="Line 41"/>
          <p:cNvSpPr>
            <a:spLocks noChangeShapeType="1"/>
          </p:cNvSpPr>
          <p:nvPr/>
        </p:nvSpPr>
        <p:spPr bwMode="auto">
          <a:xfrm>
            <a:off x="473075" y="5943600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42" name="Line 42"/>
          <p:cNvSpPr>
            <a:spLocks noChangeShapeType="1"/>
          </p:cNvSpPr>
          <p:nvPr/>
        </p:nvSpPr>
        <p:spPr bwMode="auto">
          <a:xfrm flipV="1">
            <a:off x="609600" y="5105400"/>
            <a:ext cx="0" cy="8382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43" name="Line 43"/>
          <p:cNvSpPr>
            <a:spLocks noChangeShapeType="1"/>
          </p:cNvSpPr>
          <p:nvPr/>
        </p:nvSpPr>
        <p:spPr bwMode="auto">
          <a:xfrm>
            <a:off x="1066800" y="5257800"/>
            <a:ext cx="533400" cy="381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44" name="Line 44"/>
          <p:cNvSpPr>
            <a:spLocks noChangeShapeType="1"/>
          </p:cNvSpPr>
          <p:nvPr/>
        </p:nvSpPr>
        <p:spPr bwMode="auto">
          <a:xfrm>
            <a:off x="1616075" y="5638800"/>
            <a:ext cx="0" cy="304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45" name="Text Box 45"/>
          <p:cNvSpPr txBox="1">
            <a:spLocks noChangeArrowheads="1"/>
          </p:cNvSpPr>
          <p:nvPr/>
        </p:nvSpPr>
        <p:spPr bwMode="auto">
          <a:xfrm rot="16200000">
            <a:off x="-334962" y="4983162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</a:rPr>
              <a:t>Q</a:t>
            </a:r>
            <a:r>
              <a:rPr lang="en-US" sz="2000" baseline="-25000">
                <a:solidFill>
                  <a:srgbClr val="FFFF00"/>
                </a:solidFill>
              </a:rPr>
              <a:t>e</a:t>
            </a:r>
            <a:r>
              <a:rPr lang="en-US" sz="2000">
                <a:solidFill>
                  <a:srgbClr val="FFFF00"/>
                </a:solidFill>
              </a:rPr>
              <a:t> (</a:t>
            </a: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rgbClr val="FFFF00"/>
                </a:solidFill>
              </a:rPr>
              <a:t>,t)</a:t>
            </a:r>
          </a:p>
        </p:txBody>
      </p:sp>
      <p:sp>
        <p:nvSpPr>
          <p:cNvPr id="128046" name="Text Box 46"/>
          <p:cNvSpPr txBox="1">
            <a:spLocks noChangeArrowheads="1"/>
          </p:cNvSpPr>
          <p:nvPr/>
        </p:nvSpPr>
        <p:spPr bwMode="auto">
          <a:xfrm>
            <a:off x="1828800" y="58674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8047" name="Text Box 47"/>
          <p:cNvSpPr txBox="1">
            <a:spLocks noChangeArrowheads="1"/>
          </p:cNvSpPr>
          <p:nvPr/>
        </p:nvSpPr>
        <p:spPr bwMode="auto">
          <a:xfrm>
            <a:off x="1387475" y="5867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FFFF00"/>
                </a:solidFill>
                <a:latin typeface="Symbol" pitchFamily="18" charset="2"/>
              </a:rPr>
              <a:t>2</a:t>
            </a:r>
          </a:p>
        </p:txBody>
      </p:sp>
      <p:sp>
        <p:nvSpPr>
          <p:cNvPr id="128048" name="Text Box 48"/>
          <p:cNvSpPr txBox="1">
            <a:spLocks noChangeArrowheads="1"/>
          </p:cNvSpPr>
          <p:nvPr/>
        </p:nvSpPr>
        <p:spPr bwMode="auto">
          <a:xfrm>
            <a:off x="457200" y="5867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FFFF00"/>
                </a:solidFill>
                <a:latin typeface="Symbol" pitchFamily="18" charset="2"/>
              </a:rPr>
              <a:t>1</a:t>
            </a:r>
          </a:p>
        </p:txBody>
      </p:sp>
      <p:sp>
        <p:nvSpPr>
          <p:cNvPr id="128049" name="Text Box 49"/>
          <p:cNvSpPr txBox="1">
            <a:spLocks noChangeArrowheads="1"/>
          </p:cNvSpPr>
          <p:nvPr/>
        </p:nvSpPr>
        <p:spPr bwMode="auto">
          <a:xfrm>
            <a:off x="1295400" y="5029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30000">
                <a:solidFill>
                  <a:srgbClr val="FFFF00"/>
                </a:solidFill>
              </a:rPr>
              <a:t>-(q+1)</a:t>
            </a:r>
          </a:p>
        </p:txBody>
      </p:sp>
      <p:sp>
        <p:nvSpPr>
          <p:cNvPr id="128050" name="Text Box 50"/>
          <p:cNvSpPr txBox="1">
            <a:spLocks noChangeArrowheads="1"/>
          </p:cNvSpPr>
          <p:nvPr/>
        </p:nvSpPr>
        <p:spPr bwMode="auto">
          <a:xfrm>
            <a:off x="838200" y="5867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-25000" dirty="0">
                <a:solidFill>
                  <a:srgbClr val="FFFF00"/>
                </a:solidFill>
              </a:rPr>
              <a:t>b</a:t>
            </a:r>
          </a:p>
        </p:txBody>
      </p:sp>
      <p:sp>
        <p:nvSpPr>
          <p:cNvPr id="128051" name="Line 51"/>
          <p:cNvSpPr>
            <a:spLocks noChangeShapeType="1"/>
          </p:cNvSpPr>
          <p:nvPr/>
        </p:nvSpPr>
        <p:spPr bwMode="auto">
          <a:xfrm>
            <a:off x="609600" y="5105400"/>
            <a:ext cx="4572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52" name="Text Box 52"/>
          <p:cNvSpPr txBox="1">
            <a:spLocks noChangeArrowheads="1"/>
          </p:cNvSpPr>
          <p:nvPr/>
        </p:nvSpPr>
        <p:spPr bwMode="auto">
          <a:xfrm>
            <a:off x="609600" y="4648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30000" dirty="0">
                <a:solidFill>
                  <a:srgbClr val="FFFF00"/>
                </a:solidFill>
              </a:rPr>
              <a:t>-q</a:t>
            </a:r>
            <a:r>
              <a:rPr lang="en-US" sz="2400" dirty="0">
                <a:solidFill>
                  <a:srgbClr val="FFFF00"/>
                </a:solidFill>
              </a:rPr>
              <a:t> or </a:t>
            </a:r>
            <a:r>
              <a:rPr lang="en-US" sz="2400" dirty="0">
                <a:solidFill>
                  <a:srgbClr val="00FF00"/>
                </a:solidFill>
                <a:latin typeface="Symbol" pitchFamily="18" charset="2"/>
              </a:rPr>
              <a:t>g</a:t>
            </a:r>
            <a:r>
              <a:rPr lang="en-US" sz="2400" baseline="30000" dirty="0">
                <a:solidFill>
                  <a:srgbClr val="00FF00"/>
                </a:solidFill>
              </a:rPr>
              <a:t>-2</a:t>
            </a:r>
          </a:p>
        </p:txBody>
      </p:sp>
      <p:sp>
        <p:nvSpPr>
          <p:cNvPr id="128053" name="Line 53"/>
          <p:cNvSpPr>
            <a:spLocks noChangeShapeType="1"/>
          </p:cNvSpPr>
          <p:nvPr/>
        </p:nvSpPr>
        <p:spPr bwMode="auto">
          <a:xfrm flipH="1">
            <a:off x="2362200" y="1828800"/>
            <a:ext cx="4648200" cy="24384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54" name="Line 54"/>
          <p:cNvSpPr>
            <a:spLocks noChangeShapeType="1"/>
          </p:cNvSpPr>
          <p:nvPr/>
        </p:nvSpPr>
        <p:spPr bwMode="auto">
          <a:xfrm flipH="1">
            <a:off x="2438400" y="4038600"/>
            <a:ext cx="4724400" cy="2286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8055" name="Text Box 55"/>
          <p:cNvSpPr txBox="1">
            <a:spLocks noChangeArrowheads="1"/>
          </p:cNvSpPr>
          <p:nvPr/>
        </p:nvSpPr>
        <p:spPr bwMode="auto">
          <a:xfrm>
            <a:off x="1447800" y="6248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FF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00FF00"/>
                </a:solidFill>
                <a:latin typeface="Symbol" pitchFamily="18" charset="2"/>
              </a:rPr>
              <a:t>2</a:t>
            </a:r>
          </a:p>
        </p:txBody>
      </p:sp>
      <p:sp>
        <p:nvSpPr>
          <p:cNvPr id="128056" name="Text Box 56"/>
          <p:cNvSpPr txBox="1">
            <a:spLocks noChangeArrowheads="1"/>
          </p:cNvSpPr>
          <p:nvPr/>
        </p:nvSpPr>
        <p:spPr bwMode="auto">
          <a:xfrm>
            <a:off x="517525" y="6248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FF00"/>
                </a:solidFill>
                <a:latin typeface="Symbol" pitchFamily="18" charset="2"/>
              </a:rPr>
              <a:t>g</a:t>
            </a:r>
            <a:r>
              <a:rPr lang="en-US" sz="2400" baseline="-25000" dirty="0">
                <a:solidFill>
                  <a:srgbClr val="00FF00"/>
                </a:solidFill>
              </a:rPr>
              <a:t>b</a:t>
            </a:r>
          </a:p>
        </p:txBody>
      </p:sp>
      <p:sp>
        <p:nvSpPr>
          <p:cNvPr id="128057" name="Text Box 57"/>
          <p:cNvSpPr txBox="1">
            <a:spLocks noChangeArrowheads="1"/>
          </p:cNvSpPr>
          <p:nvPr/>
        </p:nvSpPr>
        <p:spPr bwMode="auto">
          <a:xfrm>
            <a:off x="898525" y="6248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FF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00FF00"/>
                </a:solidFill>
              </a:rPr>
              <a:t>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133600" y="5921514"/>
            <a:ext cx="167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Symbol" pitchFamily="18" charset="2"/>
              </a:rPr>
              <a:t>g</a:t>
            </a:r>
            <a:r>
              <a:rPr lang="en-US" sz="2000" baseline="-25000" dirty="0" smtClean="0">
                <a:solidFill>
                  <a:srgbClr val="002060"/>
                </a:solidFill>
              </a:rPr>
              <a:t>b</a:t>
            </a:r>
            <a:r>
              <a:rPr lang="en-US" sz="2000" dirty="0" smtClean="0">
                <a:solidFill>
                  <a:srgbClr val="002060"/>
                </a:solidFill>
              </a:rPr>
              <a:t>: </a:t>
            </a:r>
          </a:p>
          <a:p>
            <a:pPr algn="ctr"/>
            <a:r>
              <a:rPr lang="en-US" sz="2000" dirty="0" smtClean="0">
                <a:solidFill>
                  <a:srgbClr val="002060"/>
                </a:solidFill>
                <a:latin typeface="Symbol" pitchFamily="18" charset="2"/>
              </a:rPr>
              <a:t>t</a:t>
            </a:r>
            <a:r>
              <a:rPr lang="en-US" sz="2000" baseline="-25000" dirty="0" smtClean="0">
                <a:solidFill>
                  <a:srgbClr val="002060"/>
                </a:solidFill>
              </a:rPr>
              <a:t>cool</a:t>
            </a:r>
            <a:r>
              <a:rPr lang="en-US" sz="2000" dirty="0" smtClean="0">
                <a:solidFill>
                  <a:srgbClr val="002060"/>
                </a:solidFill>
              </a:rPr>
              <a:t>(</a:t>
            </a:r>
            <a:r>
              <a:rPr lang="en-US" sz="2000" dirty="0" smtClean="0">
                <a:solidFill>
                  <a:srgbClr val="002060"/>
                </a:solidFill>
                <a:latin typeface="Symbol" pitchFamily="18" charset="2"/>
              </a:rPr>
              <a:t>g</a:t>
            </a:r>
            <a:r>
              <a:rPr lang="en-US" sz="2000" baseline="-25000" dirty="0" smtClean="0">
                <a:solidFill>
                  <a:srgbClr val="002060"/>
                </a:solidFill>
              </a:rPr>
              <a:t>b</a:t>
            </a:r>
            <a:r>
              <a:rPr lang="en-US" sz="2000" dirty="0" smtClean="0">
                <a:solidFill>
                  <a:srgbClr val="002060"/>
                </a:solidFill>
              </a:rPr>
              <a:t>) = </a:t>
            </a:r>
            <a:r>
              <a:rPr lang="en-US" sz="2000" dirty="0" smtClean="0">
                <a:solidFill>
                  <a:srgbClr val="002060"/>
                </a:solidFill>
                <a:latin typeface="Symbol" pitchFamily="18" charset="2"/>
              </a:rPr>
              <a:t>t</a:t>
            </a:r>
            <a:r>
              <a:rPr lang="en-US" sz="2000" baseline="-25000" dirty="0" smtClean="0">
                <a:solidFill>
                  <a:srgbClr val="002060"/>
                </a:solidFill>
              </a:rPr>
              <a:t>esc</a:t>
            </a:r>
            <a:endParaRPr lang="en-US" sz="2000" baseline="-25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8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8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8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8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8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8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2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8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8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8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8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8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8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8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28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8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8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8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8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8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8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8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8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8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8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8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8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8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8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8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8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8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0" dur="500"/>
                                        <p:tgtEl>
                                          <p:spTgt spid="12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28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28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28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28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3" dur="500"/>
                                        <p:tgtEl>
                                          <p:spTgt spid="12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6" dur="500"/>
                                        <p:tgtEl>
                                          <p:spTgt spid="128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128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28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28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28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28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28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128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28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28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28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28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28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5" dur="500"/>
                                        <p:tgtEl>
                                          <p:spTgt spid="128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8" dur="500"/>
                                        <p:tgtEl>
                                          <p:spTgt spid="128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2" dur="500"/>
                                        <p:tgtEl>
                                          <p:spTgt spid="12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5" dur="500"/>
                                        <p:tgtEl>
                                          <p:spTgt spid="12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128006" grpId="0"/>
      <p:bldP spid="128007" grpId="0" animBg="1"/>
      <p:bldP spid="128008" grpId="0" animBg="1"/>
      <p:bldP spid="128009" grpId="0" animBg="1"/>
      <p:bldP spid="128010" grpId="0" animBg="1"/>
      <p:bldP spid="128011" grpId="0" animBg="1"/>
      <p:bldP spid="128012" grpId="0" animBg="1"/>
      <p:bldP spid="128013" grpId="0"/>
      <p:bldP spid="128014" grpId="0"/>
      <p:bldP spid="128015" grpId="0" animBg="1"/>
      <p:bldP spid="128016" grpId="0"/>
      <p:bldP spid="128017" grpId="0" animBg="1"/>
      <p:bldP spid="128018" grpId="0" animBg="1"/>
      <p:bldP spid="128019" grpId="0"/>
      <p:bldP spid="128020" grpId="0"/>
      <p:bldP spid="128021" grpId="0" animBg="1"/>
      <p:bldP spid="128022" grpId="0" animBg="1"/>
      <p:bldP spid="128023" grpId="0"/>
      <p:bldP spid="128024" grpId="0" animBg="1"/>
      <p:bldP spid="128025" grpId="0" animBg="1"/>
      <p:bldP spid="128026" grpId="0" animBg="1"/>
      <p:bldP spid="128027" grpId="0"/>
      <p:bldP spid="128028" grpId="0"/>
      <p:bldP spid="128029" grpId="0" animBg="1"/>
      <p:bldP spid="128030" grpId="0" animBg="1"/>
      <p:bldP spid="128031" grpId="0"/>
      <p:bldP spid="128032" grpId="0"/>
      <p:bldP spid="128033" grpId="0"/>
      <p:bldP spid="128034" grpId="0"/>
      <p:bldP spid="128038" grpId="0" animBg="1"/>
      <p:bldP spid="128039" grpId="0"/>
      <p:bldP spid="128040" grpId="0" animBg="1"/>
      <p:bldP spid="128041" grpId="0" animBg="1"/>
      <p:bldP spid="128042" grpId="0" animBg="1"/>
      <p:bldP spid="128043" grpId="0" animBg="1"/>
      <p:bldP spid="128044" grpId="0" animBg="1"/>
      <p:bldP spid="128045" grpId="0"/>
      <p:bldP spid="128046" grpId="0"/>
      <p:bldP spid="128047" grpId="0"/>
      <p:bldP spid="128048" grpId="0"/>
      <p:bldP spid="128049" grpId="0"/>
      <p:bldP spid="128050" grpId="0"/>
      <p:bldP spid="128051" grpId="0" animBg="1"/>
      <p:bldP spid="128052" grpId="0"/>
      <p:bldP spid="128053" grpId="0" animBg="1"/>
      <p:bldP spid="128054" grpId="0" animBg="1"/>
      <p:bldP spid="128055" grpId="0"/>
      <p:bldP spid="128056" grpId="0"/>
      <p:bldP spid="128057" grpId="0"/>
      <p:bldP spid="5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343150"/>
            <a:ext cx="6019800" cy="52673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4017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Distinguishing Diagnostic: Variability</a:t>
            </a:r>
            <a:endParaRPr lang="en-US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067800" cy="1295400"/>
          </a:xfrm>
        </p:spPr>
        <p:txBody>
          <a:bodyPr/>
          <a:lstStyle/>
          <a:p>
            <a:pPr algn="ctr"/>
            <a:r>
              <a:rPr lang="en-US" sz="2000" dirty="0" smtClean="0"/>
              <a:t>Time-dependent </a:t>
            </a:r>
            <a:r>
              <a:rPr lang="en-US" sz="2000" dirty="0" err="1" smtClean="0">
                <a:solidFill>
                  <a:srgbClr val="FF0000"/>
                </a:solidFill>
              </a:rPr>
              <a:t>leptonic</a:t>
            </a:r>
            <a:r>
              <a:rPr lang="en-US" sz="2000" dirty="0" smtClean="0"/>
              <a:t> one-zone </a:t>
            </a:r>
            <a:r>
              <a:rPr lang="en-US" sz="2000" dirty="0" smtClean="0">
                <a:solidFill>
                  <a:srgbClr val="FF0000"/>
                </a:solidFill>
              </a:rPr>
              <a:t>models</a:t>
            </a:r>
            <a:r>
              <a:rPr lang="en-US" sz="2000" dirty="0" smtClean="0"/>
              <a:t> produce </a:t>
            </a:r>
            <a:r>
              <a:rPr lang="en-US" sz="2000" dirty="0" smtClean="0">
                <a:solidFill>
                  <a:srgbClr val="FF0000"/>
                </a:solidFill>
              </a:rPr>
              <a:t>correlated synchrotron + gamma-ray variability </a:t>
            </a:r>
            <a:r>
              <a:rPr lang="en-US" sz="2000" dirty="0" smtClean="0"/>
              <a:t>(</a:t>
            </a:r>
            <a:r>
              <a:rPr lang="en-US" sz="2000" dirty="0" err="1" smtClean="0"/>
              <a:t>Mastichiadis</a:t>
            </a:r>
            <a:r>
              <a:rPr lang="en-US" sz="2000" dirty="0" smtClean="0"/>
              <a:t> &amp; Kirk 1997, Li &amp; </a:t>
            </a:r>
            <a:r>
              <a:rPr lang="en-US" sz="2000" dirty="0" err="1" smtClean="0"/>
              <a:t>Kusunose</a:t>
            </a:r>
            <a:r>
              <a:rPr lang="en-US" sz="2000" dirty="0" smtClean="0"/>
              <a:t> 2000, B</a:t>
            </a:r>
            <a:r>
              <a:rPr lang="az-Cyrl-AZ" sz="2000" dirty="0" smtClean="0">
                <a:latin typeface="Arial"/>
                <a:cs typeface="Arial"/>
              </a:rPr>
              <a:t>ӧ</a:t>
            </a:r>
            <a:r>
              <a:rPr lang="en-US" sz="2000" dirty="0" err="1" smtClean="0">
                <a:latin typeface="Arial"/>
                <a:cs typeface="Arial"/>
              </a:rPr>
              <a:t>ttcher</a:t>
            </a:r>
            <a:r>
              <a:rPr lang="en-US" sz="2000" dirty="0" smtClean="0">
                <a:latin typeface="Arial"/>
                <a:cs typeface="Arial"/>
              </a:rPr>
              <a:t> &amp; Chiang 2002, </a:t>
            </a:r>
            <a:r>
              <a:rPr lang="en-US" sz="2000" dirty="0" err="1" smtClean="0">
                <a:latin typeface="Arial"/>
                <a:cs typeface="Arial"/>
              </a:rPr>
              <a:t>Moderski</a:t>
            </a:r>
            <a:r>
              <a:rPr lang="en-US" sz="2000" dirty="0" smtClean="0">
                <a:latin typeface="Arial"/>
                <a:cs typeface="Arial"/>
              </a:rPr>
              <a:t> et al. 2003, </a:t>
            </a:r>
            <a:r>
              <a:rPr lang="en-US" sz="2000" dirty="0" err="1" smtClean="0">
                <a:latin typeface="Arial"/>
                <a:cs typeface="Arial"/>
              </a:rPr>
              <a:t>Diltz</a:t>
            </a:r>
            <a:r>
              <a:rPr lang="en-US" sz="2000" dirty="0" smtClean="0">
                <a:latin typeface="Arial"/>
                <a:cs typeface="Arial"/>
              </a:rPr>
              <a:t> &amp; </a:t>
            </a:r>
            <a:r>
              <a:rPr lang="en-US" sz="2000" dirty="0" err="1" smtClean="0">
                <a:latin typeface="Arial"/>
                <a:cs typeface="Arial"/>
              </a:rPr>
              <a:t>Böttcher</a:t>
            </a:r>
            <a:r>
              <a:rPr lang="en-US" sz="2000" dirty="0" smtClean="0">
                <a:latin typeface="Arial"/>
                <a:cs typeface="Arial"/>
              </a:rPr>
              <a:t> 2014)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24400" y="5334000"/>
            <a:ext cx="4495800" cy="1091698"/>
          </a:xfrm>
          <a:prstGeom prst="roundRect">
            <a:avLst/>
          </a:prstGeom>
          <a:solidFill>
            <a:srgbClr val="FFCC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1" name="TextBox 10"/>
          <p:cNvSpPr txBox="1"/>
          <p:nvPr/>
        </p:nvSpPr>
        <p:spPr>
          <a:xfrm>
            <a:off x="4800600" y="5358733"/>
            <a:ext cx="441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2"/>
                </a:solidFill>
                <a:latin typeface="Arial"/>
                <a:cs typeface="Arial"/>
              </a:rPr>
              <a:t>→ Time Lags </a:t>
            </a:r>
          </a:p>
          <a:p>
            <a:r>
              <a:rPr lang="en-US" sz="2000" dirty="0" smtClean="0">
                <a:solidFill>
                  <a:schemeClr val="accent2"/>
                </a:solidFill>
                <a:latin typeface="Arial"/>
                <a:cs typeface="Arial"/>
              </a:rPr>
              <a:t>→ Energy-Dependent Cooling Times </a:t>
            </a:r>
          </a:p>
          <a:p>
            <a:r>
              <a:rPr lang="en-US" sz="2000" dirty="0" smtClean="0">
                <a:solidFill>
                  <a:schemeClr val="accent2"/>
                </a:solidFill>
                <a:latin typeface="Arial"/>
                <a:cs typeface="Arial"/>
              </a:rPr>
              <a:t>→ Magnetic-Field Estimate!</a:t>
            </a:r>
            <a:endParaRPr lang="en-ZA" sz="2000" dirty="0">
              <a:solidFill>
                <a:schemeClr val="accent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1185" y="6488668"/>
            <a:ext cx="2505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latin typeface="Arial"/>
                <a:cs typeface="Arial"/>
              </a:rPr>
              <a:t>Diltz</a:t>
            </a:r>
            <a:r>
              <a:rPr lang="en-US" dirty="0">
                <a:latin typeface="Arial"/>
                <a:cs typeface="Arial"/>
              </a:rPr>
              <a:t> &amp; </a:t>
            </a:r>
            <a:r>
              <a:rPr lang="en-US" dirty="0" err="1">
                <a:latin typeface="Arial"/>
                <a:cs typeface="Arial"/>
              </a:rPr>
              <a:t>Böttcher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(2014</a:t>
            </a:r>
            <a:r>
              <a:rPr lang="en-US" dirty="0">
                <a:latin typeface="Arial"/>
                <a:cs typeface="Arial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chemeClr val="accent6"/>
                </a:solidFill>
              </a:rPr>
              <a:t>Correlated </a:t>
            </a:r>
            <a:r>
              <a:rPr lang="en-US" sz="3600" u="sng" dirty="0" err="1">
                <a:solidFill>
                  <a:schemeClr val="accent6"/>
                </a:solidFill>
              </a:rPr>
              <a:t>M</a:t>
            </a:r>
            <a:r>
              <a:rPr lang="en-US" sz="3600" u="sng" dirty="0" err="1" smtClean="0">
                <a:solidFill>
                  <a:schemeClr val="accent6"/>
                </a:solidFill>
              </a:rPr>
              <a:t>ultiwavelength</a:t>
            </a:r>
            <a:r>
              <a:rPr lang="en-US" sz="3600" u="sng" dirty="0" smtClean="0">
                <a:solidFill>
                  <a:schemeClr val="accent6"/>
                </a:solidFill>
              </a:rPr>
              <a:t> Variability in </a:t>
            </a:r>
            <a:r>
              <a:rPr lang="en-US" sz="3600" u="sng" dirty="0" err="1" smtClean="0">
                <a:solidFill>
                  <a:schemeClr val="accent6"/>
                </a:solidFill>
              </a:rPr>
              <a:t>Leptonic</a:t>
            </a:r>
            <a:r>
              <a:rPr lang="en-US" sz="3600" u="sng" dirty="0" smtClean="0">
                <a:solidFill>
                  <a:schemeClr val="accent6"/>
                </a:solidFill>
              </a:rPr>
              <a:t> One-Zone Models</a:t>
            </a:r>
            <a:endParaRPr lang="en-ZA" sz="3600" u="sng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924800" cy="988042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dirty="0" smtClean="0">
                <a:solidFill>
                  <a:schemeClr val="accent6"/>
                </a:solidFill>
              </a:rPr>
              <a:t>Example: Variability from short-term increase in 2</a:t>
            </a:r>
            <a:r>
              <a:rPr lang="en-US" sz="2400" baseline="30000" dirty="0" smtClean="0">
                <a:solidFill>
                  <a:schemeClr val="accent6"/>
                </a:solidFill>
              </a:rPr>
              <a:t>nd</a:t>
            </a:r>
            <a:r>
              <a:rPr lang="en-US" sz="2400" dirty="0" smtClean="0">
                <a:solidFill>
                  <a:schemeClr val="accent6"/>
                </a:solidFill>
              </a:rPr>
              <a:t>-order-Fermi acceleration efficiency</a:t>
            </a:r>
            <a:endParaRPr lang="en-ZA" sz="2400" dirty="0">
              <a:solidFill>
                <a:schemeClr val="accent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36417"/>
            <a:ext cx="4572000" cy="3338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02104"/>
            <a:ext cx="4724400" cy="330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09600" y="5518974"/>
            <a:ext cx="7924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400" kern="0" dirty="0" smtClean="0">
                <a:solidFill>
                  <a:schemeClr val="accent6"/>
                </a:solidFill>
              </a:rPr>
              <a:t>X-rays anti-correlated with radio, optical, </a:t>
            </a:r>
            <a:r>
              <a:rPr lang="en-US" sz="2400" kern="0" dirty="0" smtClean="0">
                <a:solidFill>
                  <a:schemeClr val="accent6"/>
                </a:solidFill>
                <a:latin typeface="Symbol" panose="05050102010706020507" pitchFamily="18" charset="2"/>
              </a:rPr>
              <a:t>g</a:t>
            </a:r>
            <a:r>
              <a:rPr lang="en-US" sz="2400" kern="0" dirty="0" smtClean="0">
                <a:solidFill>
                  <a:schemeClr val="accent6"/>
                </a:solidFill>
              </a:rPr>
              <a:t>-rays; </a:t>
            </a:r>
          </a:p>
          <a:p>
            <a:pPr marL="0" indent="0" algn="ctr">
              <a:buNone/>
            </a:pPr>
            <a:r>
              <a:rPr lang="en-US" sz="2400" kern="0" dirty="0" smtClean="0">
                <a:solidFill>
                  <a:schemeClr val="accent6"/>
                </a:solidFill>
              </a:rPr>
              <a:t>delayed by ~ few hours.</a:t>
            </a:r>
            <a:endParaRPr lang="en-ZA" sz="2400" kern="0" dirty="0">
              <a:solidFill>
                <a:schemeClr val="accent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0200" y="6381690"/>
            <a:ext cx="373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</a:t>
            </a:r>
            <a:r>
              <a:rPr lang="en-US" sz="2000" dirty="0" err="1" smtClean="0"/>
              <a:t>Diltz</a:t>
            </a:r>
            <a:r>
              <a:rPr lang="en-US" sz="2000" dirty="0" smtClean="0"/>
              <a:t> &amp; </a:t>
            </a:r>
            <a:r>
              <a:rPr lang="en-US" sz="2000" dirty="0" err="1" smtClean="0"/>
              <a:t>Böttcher</a:t>
            </a:r>
            <a:r>
              <a:rPr lang="en-US" sz="2000" dirty="0" smtClean="0"/>
              <a:t>, 2014, </a:t>
            </a:r>
            <a:r>
              <a:rPr lang="en-US" sz="2000" dirty="0" err="1" smtClean="0"/>
              <a:t>JHEAp</a:t>
            </a:r>
            <a:r>
              <a:rPr lang="en-US" sz="2000" dirty="0" smtClean="0"/>
              <a:t>)</a:t>
            </a:r>
            <a:endParaRPr lang="en-ZA" sz="2000" dirty="0"/>
          </a:p>
        </p:txBody>
      </p:sp>
    </p:spTree>
    <p:extLst>
      <p:ext uri="{BB962C8B-B14F-4D97-AF65-F5344CB8AC3E}">
        <p14:creationId xmlns:p14="http://schemas.microsoft.com/office/powerpoint/2010/main" val="32411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8694"/>
            <a:ext cx="7327490" cy="56621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534400" cy="685800"/>
          </a:xfrm>
        </p:spPr>
        <p:txBody>
          <a:bodyPr/>
          <a:lstStyle/>
          <a:p>
            <a:r>
              <a:rPr lang="en-US" sz="4000" u="sng" dirty="0" smtClean="0">
                <a:solidFill>
                  <a:srgbClr val="002060"/>
                </a:solidFill>
              </a:rPr>
              <a:t>Distinguishing Diagnostic: Variability</a:t>
            </a:r>
            <a:endParaRPr lang="en-US" sz="40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762000"/>
            <a:ext cx="8622890" cy="762000"/>
          </a:xfrm>
        </p:spPr>
        <p:txBody>
          <a:bodyPr/>
          <a:lstStyle/>
          <a:p>
            <a:pPr algn="ctr"/>
            <a:r>
              <a:rPr lang="en-US" sz="2000" dirty="0" smtClean="0">
                <a:latin typeface="Arial"/>
                <a:cs typeface="Arial"/>
              </a:rPr>
              <a:t>Time-dependent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hadronic models </a:t>
            </a:r>
            <a:r>
              <a:rPr lang="en-US" sz="2000" dirty="0" smtClean="0">
                <a:latin typeface="Arial"/>
                <a:cs typeface="Arial"/>
              </a:rPr>
              <a:t>can produce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Arial"/>
              </a:rPr>
              <a:t>uncorrelated variability</a:t>
            </a:r>
            <a:r>
              <a:rPr lang="en-US" sz="2000" dirty="0" smtClean="0">
                <a:latin typeface="Arial"/>
                <a:cs typeface="Arial"/>
              </a:rPr>
              <a:t> / orphan </a:t>
            </a:r>
            <a:r>
              <a:rPr lang="en-US" sz="2000" dirty="0" smtClean="0">
                <a:latin typeface="Arial"/>
                <a:cs typeface="Arial"/>
              </a:rPr>
              <a:t>flares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629400" y="6564868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Diltz</a:t>
            </a:r>
            <a:r>
              <a:rPr lang="en-US" dirty="0" smtClean="0"/>
              <a:t> et al. 2015</a:t>
            </a:r>
            <a:r>
              <a:rPr lang="en-US" dirty="0" smtClean="0">
                <a:latin typeface="Arial"/>
                <a:cs typeface="Arial"/>
              </a:rPr>
              <a:t>)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019800" y="1219200"/>
            <a:ext cx="3212690" cy="181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1800" kern="0" dirty="0" smtClean="0">
                <a:latin typeface="Arial"/>
                <a:cs typeface="Arial"/>
              </a:rPr>
              <a:t>(</a:t>
            </a:r>
            <a:r>
              <a:rPr lang="en-US" sz="1800" kern="0" dirty="0" err="1" smtClean="0">
                <a:latin typeface="Arial"/>
                <a:cs typeface="Arial"/>
              </a:rPr>
              <a:t>Dimitrakoudis</a:t>
            </a:r>
            <a:r>
              <a:rPr lang="en-US" sz="1800" kern="0" dirty="0" smtClean="0">
                <a:latin typeface="Arial"/>
                <a:cs typeface="Arial"/>
              </a:rPr>
              <a:t> et al. 2012, </a:t>
            </a:r>
            <a:r>
              <a:rPr lang="en-US" sz="1800" kern="0" dirty="0" err="1" smtClean="0">
                <a:latin typeface="Arial"/>
                <a:cs typeface="Arial"/>
              </a:rPr>
              <a:t>Mastichiadis</a:t>
            </a:r>
            <a:r>
              <a:rPr lang="en-US" sz="1800" kern="0" dirty="0" smtClean="0">
                <a:latin typeface="Arial"/>
                <a:cs typeface="Arial"/>
              </a:rPr>
              <a:t> et al. 2013, </a:t>
            </a:r>
            <a:r>
              <a:rPr lang="en-US" sz="1800" kern="0" dirty="0" err="1" smtClean="0">
                <a:latin typeface="Arial"/>
                <a:cs typeface="Arial"/>
              </a:rPr>
              <a:t>Weidinger</a:t>
            </a:r>
            <a:r>
              <a:rPr lang="en-US" sz="1800" kern="0" dirty="0" smtClean="0">
                <a:latin typeface="Arial"/>
                <a:cs typeface="Arial"/>
              </a:rPr>
              <a:t> &amp; </a:t>
            </a:r>
            <a:r>
              <a:rPr lang="en-US" sz="1800" kern="0" dirty="0" err="1" smtClean="0">
                <a:latin typeface="Arial"/>
                <a:cs typeface="Arial"/>
              </a:rPr>
              <a:t>Spanier</a:t>
            </a:r>
            <a:r>
              <a:rPr lang="en-US" sz="1800" kern="0" dirty="0" smtClean="0">
                <a:latin typeface="Arial"/>
                <a:cs typeface="Arial"/>
              </a:rPr>
              <a:t> 2013, </a:t>
            </a:r>
            <a:r>
              <a:rPr lang="en-US" sz="1800" kern="0" dirty="0" err="1" smtClean="0">
                <a:latin typeface="Arial"/>
                <a:cs typeface="Arial"/>
              </a:rPr>
              <a:t>Diltz</a:t>
            </a:r>
            <a:r>
              <a:rPr lang="en-US" sz="1800" kern="0" dirty="0" smtClean="0">
                <a:latin typeface="Arial"/>
                <a:cs typeface="Arial"/>
              </a:rPr>
              <a:t> et al. 2015)</a:t>
            </a:r>
            <a:endParaRPr lang="en-US" sz="1800" kern="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6523703" y="3646372"/>
            <a:ext cx="2590800" cy="160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000" kern="0" dirty="0" smtClean="0"/>
              <a:t>Neutrino flares generally co-incident with X-ray through GeV </a:t>
            </a:r>
            <a:r>
              <a:rPr lang="en-US" sz="2000" kern="0" dirty="0" smtClean="0">
                <a:latin typeface="Symbol" panose="05050102010706020507" pitchFamily="18" charset="2"/>
              </a:rPr>
              <a:t>g</a:t>
            </a:r>
            <a:r>
              <a:rPr lang="en-US" sz="2000" kern="0" dirty="0" smtClean="0"/>
              <a:t>-ray flares</a:t>
            </a:r>
            <a:endParaRPr lang="en-US" sz="200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229600" cy="1325563"/>
          </a:xfrm>
        </p:spPr>
        <p:txBody>
          <a:bodyPr/>
          <a:lstStyle/>
          <a:p>
            <a:pPr eaLnBrk="1" hangingPunct="1"/>
            <a:r>
              <a:rPr lang="en-US" sz="4000" u="sng" smtClean="0">
                <a:solidFill>
                  <a:schemeClr val="accent2"/>
                </a:solidFill>
              </a:rPr>
              <a:t>Total Energy Loss Rate of Relativistic Electrons</a:t>
            </a:r>
          </a:p>
        </p:txBody>
      </p:sp>
      <p:sp>
        <p:nvSpPr>
          <p:cNvPr id="34819" name="Line 4"/>
          <p:cNvSpPr>
            <a:spLocks noChangeShapeType="1"/>
          </p:cNvSpPr>
          <p:nvPr/>
        </p:nvSpPr>
        <p:spPr bwMode="auto">
          <a:xfrm flipV="1">
            <a:off x="1676400" y="1219200"/>
            <a:ext cx="0" cy="411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34820" name="Line 5"/>
          <p:cNvSpPr>
            <a:spLocks noChangeShapeType="1"/>
          </p:cNvSpPr>
          <p:nvPr/>
        </p:nvSpPr>
        <p:spPr bwMode="auto">
          <a:xfrm>
            <a:off x="1676400" y="5334000"/>
            <a:ext cx="594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34821" name="Text Box 6"/>
          <p:cNvSpPr txBox="1">
            <a:spLocks noChangeArrowheads="1"/>
          </p:cNvSpPr>
          <p:nvPr/>
        </p:nvSpPr>
        <p:spPr bwMode="auto">
          <a:xfrm>
            <a:off x="6934200" y="53340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latin typeface="Symbol" pitchFamily="18" charset="2"/>
              </a:rPr>
              <a:t>g</a:t>
            </a:r>
          </a:p>
        </p:txBody>
      </p:sp>
      <p:sp>
        <p:nvSpPr>
          <p:cNvPr id="34822" name="Text Box 7"/>
          <p:cNvSpPr txBox="1">
            <a:spLocks noChangeArrowheads="1"/>
          </p:cNvSpPr>
          <p:nvPr/>
        </p:nvSpPr>
        <p:spPr bwMode="auto">
          <a:xfrm rot="-5400000">
            <a:off x="800100" y="163830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latin typeface="Symbol" pitchFamily="18" charset="2"/>
              </a:rPr>
              <a:t>-</a:t>
            </a:r>
            <a:r>
              <a:rPr lang="en-US" sz="2400"/>
              <a:t>d</a:t>
            </a:r>
            <a:r>
              <a:rPr lang="en-US" sz="2400">
                <a:latin typeface="Symbol" pitchFamily="18" charset="2"/>
              </a:rPr>
              <a:t>g/</a:t>
            </a:r>
            <a:r>
              <a:rPr lang="en-US" sz="2400"/>
              <a:t>dt</a:t>
            </a:r>
          </a:p>
        </p:txBody>
      </p:sp>
      <p:sp>
        <p:nvSpPr>
          <p:cNvPr id="34823" name="Line 9"/>
          <p:cNvSpPr>
            <a:spLocks noChangeShapeType="1"/>
          </p:cNvSpPr>
          <p:nvPr/>
        </p:nvSpPr>
        <p:spPr bwMode="auto">
          <a:xfrm flipV="1">
            <a:off x="1981200" y="1447800"/>
            <a:ext cx="5334000" cy="3733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34824" name="Freeform 10"/>
          <p:cNvSpPr>
            <a:spLocks/>
          </p:cNvSpPr>
          <p:nvPr/>
        </p:nvSpPr>
        <p:spPr bwMode="auto">
          <a:xfrm>
            <a:off x="1828800" y="2032000"/>
            <a:ext cx="6172200" cy="2540000"/>
          </a:xfrm>
          <a:custGeom>
            <a:avLst/>
            <a:gdLst>
              <a:gd name="T0" fmla="*/ 0 w 3888"/>
              <a:gd name="T1" fmla="*/ 2147483647 h 1600"/>
              <a:gd name="T2" fmla="*/ 2147483647 w 3888"/>
              <a:gd name="T3" fmla="*/ 2147483647 h 1600"/>
              <a:gd name="T4" fmla="*/ 2147483647 w 3888"/>
              <a:gd name="T5" fmla="*/ 2147483647 h 1600"/>
              <a:gd name="T6" fmla="*/ 2147483647 w 3888"/>
              <a:gd name="T7" fmla="*/ 2147483647 h 1600"/>
              <a:gd name="T8" fmla="*/ 2147483647 w 3888"/>
              <a:gd name="T9" fmla="*/ 2147483647 h 1600"/>
              <a:gd name="T10" fmla="*/ 2147483647 w 3888"/>
              <a:gd name="T11" fmla="*/ 2147483647 h 1600"/>
              <a:gd name="T12" fmla="*/ 2147483647 w 3888"/>
              <a:gd name="T13" fmla="*/ 2147483647 h 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88"/>
              <a:gd name="T22" fmla="*/ 0 h 1600"/>
              <a:gd name="T23" fmla="*/ 3888 w 3888"/>
              <a:gd name="T24" fmla="*/ 1600 h 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88" h="1600">
                <a:moveTo>
                  <a:pt x="0" y="1600"/>
                </a:moveTo>
                <a:cubicBezTo>
                  <a:pt x="192" y="1456"/>
                  <a:pt x="384" y="1312"/>
                  <a:pt x="576" y="1168"/>
                </a:cubicBezTo>
                <a:cubicBezTo>
                  <a:pt x="768" y="1024"/>
                  <a:pt x="928" y="880"/>
                  <a:pt x="1152" y="736"/>
                </a:cubicBezTo>
                <a:cubicBezTo>
                  <a:pt x="1376" y="592"/>
                  <a:pt x="1672" y="408"/>
                  <a:pt x="1920" y="304"/>
                </a:cubicBezTo>
                <a:cubicBezTo>
                  <a:pt x="2168" y="200"/>
                  <a:pt x="2392" y="160"/>
                  <a:pt x="2640" y="112"/>
                </a:cubicBezTo>
                <a:cubicBezTo>
                  <a:pt x="2888" y="64"/>
                  <a:pt x="3200" y="32"/>
                  <a:pt x="3408" y="16"/>
                </a:cubicBezTo>
                <a:cubicBezTo>
                  <a:pt x="3616" y="0"/>
                  <a:pt x="3752" y="8"/>
                  <a:pt x="3888" y="16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ZA"/>
          </a:p>
        </p:txBody>
      </p:sp>
      <p:sp>
        <p:nvSpPr>
          <p:cNvPr id="34825" name="Text Box 12"/>
          <p:cNvSpPr txBox="1">
            <a:spLocks noChangeArrowheads="1"/>
          </p:cNvSpPr>
          <p:nvPr/>
        </p:nvSpPr>
        <p:spPr bwMode="auto">
          <a:xfrm rot="-2170994">
            <a:off x="4418013" y="2744788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chemeClr val="accent2"/>
                </a:solidFill>
              </a:rPr>
              <a:t>Synchrotron</a:t>
            </a:r>
          </a:p>
        </p:txBody>
      </p:sp>
      <p:sp>
        <p:nvSpPr>
          <p:cNvPr id="34826" name="Text Box 13"/>
          <p:cNvSpPr txBox="1">
            <a:spLocks noChangeArrowheads="1"/>
          </p:cNvSpPr>
          <p:nvPr/>
        </p:nvSpPr>
        <p:spPr bwMode="auto">
          <a:xfrm rot="-1439987">
            <a:off x="3063875" y="2127250"/>
            <a:ext cx="3086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FF0000"/>
                </a:solidFill>
              </a:rPr>
              <a:t>Compton Scattering</a:t>
            </a:r>
          </a:p>
        </p:txBody>
      </p:sp>
      <p:sp>
        <p:nvSpPr>
          <p:cNvPr id="34827" name="FlagCount" hidden="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34828" name="Text Box 6"/>
          <p:cNvSpPr txBox="1">
            <a:spLocks noChangeArrowheads="1"/>
          </p:cNvSpPr>
          <p:nvPr/>
        </p:nvSpPr>
        <p:spPr bwMode="auto">
          <a:xfrm>
            <a:off x="4114800" y="5410200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latin typeface="Symbol" pitchFamily="18" charset="2"/>
              </a:rPr>
              <a:t>1/e</a:t>
            </a:r>
          </a:p>
        </p:txBody>
      </p:sp>
      <p:cxnSp>
        <p:nvCxnSpPr>
          <p:cNvPr id="16" name="Straight Connector 15"/>
          <p:cNvCxnSpPr/>
          <p:nvPr/>
        </p:nvCxnSpPr>
        <p:spPr>
          <a:xfrm rot="5400000" flipH="1" flipV="1">
            <a:off x="3124201" y="4038600"/>
            <a:ext cx="2590800" cy="3175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0" name="TextBox 17"/>
          <p:cNvSpPr txBox="1">
            <a:spLocks noChangeArrowheads="1"/>
          </p:cNvSpPr>
          <p:nvPr/>
        </p:nvSpPr>
        <p:spPr bwMode="auto">
          <a:xfrm>
            <a:off x="1752600" y="2971800"/>
            <a:ext cx="1600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</a:rPr>
              <a:t>Thomson</a:t>
            </a:r>
          </a:p>
        </p:txBody>
      </p:sp>
      <p:sp>
        <p:nvSpPr>
          <p:cNvPr id="34831" name="TextBox 18"/>
          <p:cNvSpPr txBox="1">
            <a:spLocks noChangeArrowheads="1"/>
          </p:cNvSpPr>
          <p:nvPr/>
        </p:nvSpPr>
        <p:spPr bwMode="auto">
          <a:xfrm>
            <a:off x="6934200" y="2743200"/>
            <a:ext cx="190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FF0000"/>
                </a:solidFill>
              </a:rPr>
              <a:t>Klein-Nishina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rot="16200000" flipV="1">
            <a:off x="6819900" y="2171700"/>
            <a:ext cx="5334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6200000" flipH="1">
            <a:off x="2209800" y="3429000"/>
            <a:ext cx="5334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4" name="TextBox 23"/>
          <p:cNvSpPr txBox="1">
            <a:spLocks noChangeArrowheads="1"/>
          </p:cNvSpPr>
          <p:nvPr/>
        </p:nvSpPr>
        <p:spPr bwMode="auto">
          <a:xfrm>
            <a:off x="1371600" y="5791200"/>
            <a:ext cx="7010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>
                <a:solidFill>
                  <a:srgbClr val="FF0000"/>
                </a:solidFill>
              </a:rPr>
              <a:t>Compton energy loss becomes less efficient at high energies (Klein-Nishina regime).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48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54958" y="1219200"/>
            <a:ext cx="576524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3600" u="sng" dirty="0" smtClean="0">
                <a:solidFill>
                  <a:srgbClr val="002060"/>
                </a:solidFill>
              </a:rPr>
              <a:t>Diagnosing the Location of the </a:t>
            </a:r>
            <a:r>
              <a:rPr lang="en-US" sz="3600" u="sng" dirty="0" err="1" smtClean="0">
                <a:solidFill>
                  <a:srgbClr val="002060"/>
                </a:solidFill>
              </a:rPr>
              <a:t>Blazar</a:t>
            </a:r>
            <a:r>
              <a:rPr lang="en-US" sz="3600" u="sng" dirty="0" smtClean="0">
                <a:solidFill>
                  <a:srgbClr val="002060"/>
                </a:solidFill>
              </a:rPr>
              <a:t> Zone</a:t>
            </a:r>
            <a:endParaRPr lang="en-US" sz="36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3733800" cy="4724400"/>
          </a:xfrm>
        </p:spPr>
        <p:txBody>
          <a:bodyPr>
            <a:noAutofit/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en-US" sz="2000" u="sng" dirty="0" smtClean="0"/>
              <a:t>FSRQs: Electron cooling dominated by Compton scattering</a:t>
            </a:r>
          </a:p>
          <a:p>
            <a:pPr marL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algn="ctr">
              <a:spcBef>
                <a:spcPts val="0"/>
              </a:spcBef>
              <a:buNone/>
            </a:pPr>
            <a:r>
              <a:rPr lang="en-US" sz="2000" dirty="0" smtClean="0"/>
              <a:t>If seed photons are from IR torus:  </a:t>
            </a:r>
            <a:r>
              <a:rPr lang="en-US" sz="2000" dirty="0" smtClean="0">
                <a:latin typeface="Arial"/>
                <a:cs typeface="Arial"/>
              </a:rPr>
              <a:t>→</a:t>
            </a:r>
            <a:r>
              <a:rPr lang="en-US" sz="2000" dirty="0" smtClean="0"/>
              <a:t> Thomson </a:t>
            </a:r>
            <a:r>
              <a:rPr lang="en-US" sz="2000" dirty="0">
                <a:cs typeface="Arial"/>
              </a:rPr>
              <a:t>→</a:t>
            </a:r>
            <a:r>
              <a:rPr lang="en-US" sz="2000" dirty="0"/>
              <a:t> </a:t>
            </a:r>
            <a:r>
              <a:rPr lang="en-US" sz="2000" dirty="0" smtClean="0">
                <a:latin typeface="Symbol" pitchFamily="18" charset="2"/>
              </a:rPr>
              <a:t>g ~ g</a:t>
            </a:r>
            <a:r>
              <a:rPr lang="en-US" sz="2000" baseline="30000" dirty="0" smtClean="0">
                <a:latin typeface="Symbol" pitchFamily="18" charset="2"/>
              </a:rPr>
              <a:t>2</a:t>
            </a:r>
          </a:p>
          <a:p>
            <a:pPr marL="0" algn="ctr">
              <a:spcBef>
                <a:spcPts val="0"/>
              </a:spcBef>
              <a:buNone/>
            </a:pPr>
            <a:r>
              <a:rPr lang="en-US" sz="1800" dirty="0">
                <a:cs typeface="Arial"/>
              </a:rPr>
              <a:t>→</a:t>
            </a:r>
            <a:r>
              <a:rPr lang="en-US" sz="1800" dirty="0"/>
              <a:t> </a:t>
            </a:r>
            <a:r>
              <a:rPr lang="en-US" sz="1800" dirty="0" err="1" smtClean="0"/>
              <a:t>t</a:t>
            </a:r>
            <a:r>
              <a:rPr lang="en-US" sz="1800" baseline="-25000" dirty="0" err="1" smtClean="0"/>
              <a:t>cool</a:t>
            </a:r>
            <a:r>
              <a:rPr lang="en-US" sz="1800" dirty="0" smtClean="0"/>
              <a:t> ~ </a:t>
            </a:r>
            <a:r>
              <a:rPr lang="en-US" sz="1800" dirty="0" smtClean="0">
                <a:latin typeface="Symbol" pitchFamily="18" charset="2"/>
              </a:rPr>
              <a:t>g</a:t>
            </a:r>
            <a:r>
              <a:rPr lang="en-US" sz="1800" baseline="30000" dirty="0" smtClean="0"/>
              <a:t>-1</a:t>
            </a:r>
            <a:endParaRPr lang="en-US" sz="1800" baseline="30000" dirty="0"/>
          </a:p>
          <a:p>
            <a:pPr marL="0" algn="ctr">
              <a:spcBef>
                <a:spcPts val="0"/>
              </a:spcBef>
              <a:buNone/>
            </a:pPr>
            <a:endParaRPr lang="en-US" sz="1800" dirty="0" smtClean="0"/>
          </a:p>
          <a:p>
            <a:pPr marL="0" algn="ctr">
              <a:spcBef>
                <a:spcPts val="0"/>
              </a:spcBef>
              <a:buNone/>
            </a:pPr>
            <a:endParaRPr lang="en-US" sz="1800" dirty="0"/>
          </a:p>
          <a:p>
            <a:pPr marL="0" algn="ctr">
              <a:spcBef>
                <a:spcPts val="0"/>
              </a:spcBef>
              <a:buNone/>
            </a:pPr>
            <a:r>
              <a:rPr lang="en-US" sz="2000" dirty="0" smtClean="0"/>
              <a:t>If seed photons are from BLR (optical/UV):</a:t>
            </a:r>
          </a:p>
          <a:p>
            <a:pPr marL="0" algn="ctr">
              <a:spcBef>
                <a:spcPts val="0"/>
              </a:spcBef>
              <a:buNone/>
            </a:pPr>
            <a:r>
              <a:rPr lang="en-US" sz="2000" dirty="0" smtClean="0"/>
              <a:t> </a:t>
            </a:r>
            <a:r>
              <a:rPr lang="en-US" sz="2000" dirty="0" smtClean="0">
                <a:latin typeface="Arial"/>
                <a:cs typeface="Arial"/>
              </a:rPr>
              <a:t>→</a:t>
            </a:r>
            <a:r>
              <a:rPr lang="en-US" sz="2000" dirty="0" smtClean="0"/>
              <a:t> Klein-</a:t>
            </a:r>
            <a:r>
              <a:rPr lang="en-US" sz="2000" dirty="0" err="1" smtClean="0"/>
              <a:t>Nishina</a:t>
            </a:r>
            <a:r>
              <a:rPr lang="en-US" sz="2000" dirty="0"/>
              <a:t> </a:t>
            </a:r>
            <a:r>
              <a:rPr lang="en-US" sz="2000" dirty="0">
                <a:cs typeface="Arial"/>
              </a:rPr>
              <a:t>→</a:t>
            </a:r>
            <a:r>
              <a:rPr lang="en-US" sz="2000" dirty="0"/>
              <a:t> </a:t>
            </a:r>
            <a:r>
              <a:rPr lang="en-US" sz="2000" dirty="0" smtClean="0">
                <a:latin typeface="Symbol" pitchFamily="18" charset="2"/>
              </a:rPr>
              <a:t>g ~ </a:t>
            </a:r>
            <a:r>
              <a:rPr lang="en-US" sz="2000" dirty="0" err="1" smtClean="0">
                <a:latin typeface="Symbol" pitchFamily="18" charset="2"/>
              </a:rPr>
              <a:t>g</a:t>
            </a:r>
            <a:r>
              <a:rPr lang="en-US" sz="2000" baseline="30000" dirty="0" err="1" smtClean="0">
                <a:latin typeface="Symbol" pitchFamily="18" charset="2"/>
              </a:rPr>
              <a:t>a</a:t>
            </a:r>
            <a:endParaRPr lang="en-US" sz="2000" baseline="30000" dirty="0" smtClean="0">
              <a:latin typeface="Symbol" pitchFamily="18" charset="2"/>
            </a:endParaRPr>
          </a:p>
          <a:p>
            <a:pPr marL="0" algn="ctr">
              <a:spcBef>
                <a:spcPts val="0"/>
              </a:spcBef>
              <a:buNone/>
            </a:pPr>
            <a:r>
              <a:rPr lang="en-US" sz="2000" dirty="0">
                <a:latin typeface="Symbol" pitchFamily="18" charset="2"/>
              </a:rPr>
              <a:t>a</a:t>
            </a:r>
            <a:r>
              <a:rPr lang="en-US" sz="2000" dirty="0" smtClean="0">
                <a:latin typeface="Symbol" pitchFamily="18" charset="2"/>
              </a:rPr>
              <a:t> &lt; 2</a:t>
            </a:r>
          </a:p>
          <a:p>
            <a:pPr algn="ctr">
              <a:buNone/>
            </a:pPr>
            <a:r>
              <a:rPr lang="en-US" sz="1800" dirty="0">
                <a:cs typeface="Arial"/>
              </a:rPr>
              <a:t>→</a:t>
            </a:r>
            <a:r>
              <a:rPr lang="en-US" sz="1800" dirty="0"/>
              <a:t> </a:t>
            </a:r>
            <a:r>
              <a:rPr lang="en-US" sz="1800" dirty="0" err="1"/>
              <a:t>t</a:t>
            </a:r>
            <a:r>
              <a:rPr lang="en-US" sz="1800" baseline="-25000" dirty="0" err="1"/>
              <a:t>cool</a:t>
            </a:r>
            <a:r>
              <a:rPr lang="en-US" sz="1800" dirty="0"/>
              <a:t> </a:t>
            </a:r>
            <a:r>
              <a:rPr lang="en-US" sz="1800" dirty="0" smtClean="0"/>
              <a:t>~ const.</a:t>
            </a:r>
            <a:endParaRPr lang="en-US" sz="1800" baseline="30000" dirty="0"/>
          </a:p>
          <a:p>
            <a:pPr>
              <a:buNone/>
            </a:pPr>
            <a:endParaRPr lang="en-US" sz="1800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553200" y="6477000"/>
            <a:ext cx="2590800" cy="457200"/>
          </a:xfrm>
        </p:spPr>
        <p:txBody>
          <a:bodyPr>
            <a:normAutofit/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en-US" sz="1800" dirty="0" smtClean="0"/>
              <a:t>(Dotson et al. 2012)</a:t>
            </a:r>
          </a:p>
          <a:p>
            <a:pPr>
              <a:buNone/>
            </a:pPr>
            <a:endParaRPr lang="en-US" sz="2000" dirty="0" smtClean="0"/>
          </a:p>
        </p:txBody>
      </p:sp>
      <p:sp>
        <p:nvSpPr>
          <p:cNvPr id="6" name="TextBox 5"/>
          <p:cNvSpPr txBox="1"/>
          <p:nvPr/>
        </p:nvSpPr>
        <p:spPr>
          <a:xfrm rot="2842970">
            <a:off x="4991209" y="2804279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IC Scattering of IR photons from molecular torus</a:t>
            </a:r>
            <a:endParaRPr lang="en-ZA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329648">
            <a:off x="5105400" y="48006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IC Scattering of O/UV photons from BLR</a:t>
            </a:r>
            <a:endParaRPr lang="en-ZA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0634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458200" cy="1905000"/>
          </a:xfrm>
        </p:spPr>
        <p:txBody>
          <a:bodyPr/>
          <a:lstStyle/>
          <a:p>
            <a:r>
              <a:rPr lang="en-US" altLang="en-US" sz="3600" u="sng" smtClean="0">
                <a:solidFill>
                  <a:schemeClr val="accent2"/>
                </a:solidFill>
              </a:rPr>
              <a:t>Calculation of X-Ray and Gamma-Ray Polarization in Leptonic and Hadronic Blazar Models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81000" y="2362200"/>
            <a:ext cx="8458200" cy="2667000"/>
          </a:xfrm>
        </p:spPr>
        <p:txBody>
          <a:bodyPr/>
          <a:lstStyle/>
          <a:p>
            <a:pPr>
              <a:defRPr/>
            </a:pPr>
            <a:r>
              <a:rPr lang="en-US" sz="1800" dirty="0" smtClean="0"/>
              <a:t>Synchrotron polarization: </a:t>
            </a:r>
          </a:p>
          <a:p>
            <a:pPr>
              <a:buFontTx/>
              <a:buNone/>
              <a:defRPr/>
            </a:pPr>
            <a:r>
              <a:rPr lang="en-US" sz="1800" dirty="0" smtClean="0"/>
              <a:t>		Standard </a:t>
            </a:r>
            <a:r>
              <a:rPr lang="en-US" sz="1800" dirty="0" err="1" smtClean="0"/>
              <a:t>Rybicki</a:t>
            </a:r>
            <a:r>
              <a:rPr lang="en-US" sz="1800" dirty="0" smtClean="0"/>
              <a:t> &amp; </a:t>
            </a:r>
            <a:r>
              <a:rPr lang="en-US" sz="1800" dirty="0" err="1" smtClean="0"/>
              <a:t>Lightman</a:t>
            </a:r>
            <a:r>
              <a:rPr lang="en-US" sz="1800" dirty="0" smtClean="0"/>
              <a:t> description</a:t>
            </a:r>
          </a:p>
          <a:p>
            <a:pPr>
              <a:buFontTx/>
              <a:buNone/>
              <a:defRPr/>
            </a:pPr>
            <a:endParaRPr lang="en-US" sz="1800" dirty="0" smtClean="0"/>
          </a:p>
          <a:p>
            <a:pPr>
              <a:defRPr/>
            </a:pPr>
            <a:r>
              <a:rPr lang="en-US" sz="1800" dirty="0" smtClean="0"/>
              <a:t>SSC Polarization:</a:t>
            </a:r>
          </a:p>
          <a:p>
            <a:pPr marL="342900" lvl="1" indent="-342900">
              <a:buFontTx/>
              <a:buNone/>
              <a:defRPr/>
            </a:pPr>
            <a:r>
              <a:rPr lang="en-US" sz="1800" dirty="0" smtClean="0"/>
              <a:t>		</a:t>
            </a:r>
            <a:r>
              <a:rPr lang="en-US" sz="1800" dirty="0" err="1" smtClean="0"/>
              <a:t>Bonometto</a:t>
            </a:r>
            <a:r>
              <a:rPr lang="en-US" sz="1800" dirty="0" smtClean="0"/>
              <a:t> &amp; </a:t>
            </a:r>
            <a:r>
              <a:rPr lang="en-US" sz="1800" dirty="0" err="1" smtClean="0"/>
              <a:t>Saggion</a:t>
            </a:r>
            <a:r>
              <a:rPr lang="en-US" sz="1800" dirty="0" smtClean="0"/>
              <a:t> (1974) for Compton scattering in Thomson regime</a:t>
            </a:r>
          </a:p>
          <a:p>
            <a:pPr>
              <a:buFontTx/>
              <a:buNone/>
              <a:defRPr/>
            </a:pPr>
            <a:endParaRPr lang="en-US" sz="1800" dirty="0" smtClean="0"/>
          </a:p>
          <a:p>
            <a:pPr>
              <a:defRPr/>
            </a:pPr>
            <a:r>
              <a:rPr lang="en-US" sz="1800" dirty="0" smtClean="0"/>
              <a:t>External-Compton emission: </a:t>
            </a:r>
            <a:r>
              <a:rPr lang="en-US" sz="1800" dirty="0" err="1" smtClean="0"/>
              <a:t>Unpolarized</a:t>
            </a:r>
            <a:r>
              <a:rPr lang="en-US" sz="1800" dirty="0" smtClean="0"/>
              <a:t>.</a:t>
            </a:r>
          </a:p>
          <a:p>
            <a:pPr lvl="1">
              <a:buFontTx/>
              <a:buNone/>
              <a:defRPr/>
            </a:pPr>
            <a:endParaRPr lang="en-US" sz="18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914400" y="5105400"/>
            <a:ext cx="7543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lang="en-US" kern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Upper limits on high-energy polarization, assuming perfectly ordered magnetic field perpendicular to the line of </a:t>
            </a:r>
            <a:r>
              <a:rPr lang="en-US" kern="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sight (Zhang &amp; </a:t>
            </a:r>
            <a:r>
              <a:rPr lang="en-US" kern="0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Böttcher</a:t>
            </a:r>
            <a:r>
              <a:rPr lang="en-US" kern="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2013)</a:t>
            </a:r>
            <a:endParaRPr lang="en-US" kern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8252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agn_model_up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354388" y="1295400"/>
            <a:ext cx="6551612" cy="7239000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82000" cy="1219200"/>
          </a:xfrm>
        </p:spPr>
        <p:txBody>
          <a:bodyPr/>
          <a:lstStyle/>
          <a:p>
            <a:pPr eaLnBrk="1" hangingPunct="1"/>
            <a:r>
              <a:rPr lang="en-US" u="sng" dirty="0" smtClean="0">
                <a:solidFill>
                  <a:srgbClr val="FFFF00"/>
                </a:solidFill>
              </a:rPr>
              <a:t>Sources of External Photons </a:t>
            </a:r>
            <a:br>
              <a:rPr lang="en-US" u="sng" dirty="0" smtClean="0">
                <a:solidFill>
                  <a:srgbClr val="FFFF00"/>
                </a:solidFill>
              </a:rPr>
            </a:br>
            <a:r>
              <a:rPr lang="en-US" u="sng" dirty="0" smtClean="0">
                <a:solidFill>
                  <a:srgbClr val="FFFF00"/>
                </a:solidFill>
              </a:rPr>
              <a:t>(</a:t>
            </a:r>
            <a:r>
              <a:rPr lang="en-US" u="sng" dirty="0" smtClean="0">
                <a:solidFill>
                  <a:srgbClr val="FFFF00"/>
                </a:solidFill>
                <a:latin typeface="Arial"/>
                <a:cs typeface="Arial"/>
              </a:rPr>
              <a:t>↔ Location of the </a:t>
            </a:r>
            <a:r>
              <a:rPr lang="en-US" u="sng" dirty="0" err="1" smtClean="0">
                <a:solidFill>
                  <a:srgbClr val="FFFF00"/>
                </a:solidFill>
                <a:latin typeface="Arial"/>
                <a:cs typeface="Arial"/>
              </a:rPr>
              <a:t>Blazar</a:t>
            </a:r>
            <a:r>
              <a:rPr lang="en-US" u="sng" dirty="0" smtClean="0">
                <a:solidFill>
                  <a:srgbClr val="FFFF00"/>
                </a:solidFill>
                <a:latin typeface="Arial"/>
                <a:cs typeface="Arial"/>
              </a:rPr>
              <a:t> Zone)</a:t>
            </a:r>
            <a:endParaRPr lang="en-US" u="sng" dirty="0" smtClean="0">
              <a:solidFill>
                <a:srgbClr val="FFFF00"/>
              </a:solidFill>
            </a:endParaRPr>
          </a:p>
        </p:txBody>
      </p:sp>
      <p:sp>
        <p:nvSpPr>
          <p:cNvPr id="11311" name="Text Box 47"/>
          <p:cNvSpPr txBox="1">
            <a:spLocks noChangeArrowheads="1"/>
          </p:cNvSpPr>
          <p:nvPr/>
        </p:nvSpPr>
        <p:spPr bwMode="auto">
          <a:xfrm>
            <a:off x="0" y="1362670"/>
            <a:ext cx="4724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dirty="0">
                <a:solidFill>
                  <a:srgbClr val="FFFF00"/>
                </a:solidFill>
              </a:rPr>
              <a:t>Direct accretion disk </a:t>
            </a:r>
            <a:r>
              <a:rPr lang="en-US" dirty="0" smtClean="0">
                <a:solidFill>
                  <a:srgbClr val="FFFF00"/>
                </a:solidFill>
              </a:rPr>
              <a:t>emission (</a:t>
            </a:r>
            <a:r>
              <a:rPr lang="en-US" dirty="0" err="1" smtClean="0">
                <a:solidFill>
                  <a:srgbClr val="FFFF00"/>
                </a:solidFill>
              </a:rPr>
              <a:t>Dermer</a:t>
            </a:r>
            <a:r>
              <a:rPr lang="en-US" dirty="0" smtClean="0">
                <a:solidFill>
                  <a:srgbClr val="FFFF00"/>
                </a:solidFill>
              </a:rPr>
              <a:t> et al. 1992, </a:t>
            </a:r>
            <a:r>
              <a:rPr lang="en-US" dirty="0" err="1" smtClean="0">
                <a:solidFill>
                  <a:srgbClr val="FFFF00"/>
                </a:solidFill>
              </a:rPr>
              <a:t>Dermer</a:t>
            </a:r>
            <a:r>
              <a:rPr lang="en-US" dirty="0" smtClean="0">
                <a:solidFill>
                  <a:srgbClr val="FFFF00"/>
                </a:solidFill>
              </a:rPr>
              <a:t> &amp; </a:t>
            </a:r>
            <a:r>
              <a:rPr lang="en-US" dirty="0" err="1" smtClean="0">
                <a:solidFill>
                  <a:srgbClr val="FFFF00"/>
                </a:solidFill>
              </a:rPr>
              <a:t>Schlickeiser</a:t>
            </a:r>
            <a:r>
              <a:rPr lang="en-US" dirty="0" smtClean="0">
                <a:solidFill>
                  <a:srgbClr val="FFFF00"/>
                </a:solidFill>
              </a:rPr>
              <a:t> 1994) </a:t>
            </a:r>
          </a:p>
          <a:p>
            <a:pPr algn="ctr">
              <a:spcBef>
                <a:spcPts val="0"/>
              </a:spcBef>
            </a:pPr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→ d &lt; few 100 – 1000 R</a:t>
            </a:r>
            <a:r>
              <a:rPr lang="en-US" baseline="-25000" dirty="0" smtClean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lang="en-US" baseline="-25000" dirty="0">
              <a:solidFill>
                <a:srgbClr val="FFFF00"/>
              </a:solidFill>
            </a:endParaRPr>
          </a:p>
        </p:txBody>
      </p:sp>
      <p:sp>
        <p:nvSpPr>
          <p:cNvPr id="11312" name="Text Box 48"/>
          <p:cNvSpPr txBox="1">
            <a:spLocks noChangeArrowheads="1"/>
          </p:cNvSpPr>
          <p:nvPr/>
        </p:nvSpPr>
        <p:spPr bwMode="auto">
          <a:xfrm>
            <a:off x="0" y="2353270"/>
            <a:ext cx="4038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dirty="0">
                <a:solidFill>
                  <a:srgbClr val="99FF66"/>
                </a:solidFill>
              </a:rPr>
              <a:t>Optical-UV Emission from the </a:t>
            </a:r>
            <a:r>
              <a:rPr lang="en-US" dirty="0" smtClean="0">
                <a:solidFill>
                  <a:srgbClr val="99FF66"/>
                </a:solidFill>
              </a:rPr>
              <a:t>BLR (</a:t>
            </a:r>
            <a:r>
              <a:rPr lang="en-US" dirty="0" err="1" smtClean="0">
                <a:solidFill>
                  <a:srgbClr val="99FF66"/>
                </a:solidFill>
              </a:rPr>
              <a:t>Sikora</a:t>
            </a:r>
            <a:r>
              <a:rPr lang="en-US" dirty="0" smtClean="0">
                <a:solidFill>
                  <a:srgbClr val="99FF66"/>
                </a:solidFill>
              </a:rPr>
              <a:t> et al. 1994)</a:t>
            </a:r>
          </a:p>
          <a:p>
            <a:pPr algn="ctr">
              <a:spcBef>
                <a:spcPts val="0"/>
              </a:spcBef>
            </a:pPr>
            <a:r>
              <a:rPr lang="en-US" dirty="0" smtClean="0">
                <a:solidFill>
                  <a:srgbClr val="99FF66"/>
                </a:solidFill>
                <a:latin typeface="Arial"/>
                <a:cs typeface="Arial"/>
              </a:rPr>
              <a:t>→ d &lt; ~ pc</a:t>
            </a:r>
            <a:endParaRPr lang="en-US" dirty="0">
              <a:solidFill>
                <a:srgbClr val="99FF66"/>
              </a:solidFill>
            </a:endParaRPr>
          </a:p>
        </p:txBody>
      </p:sp>
      <p:sp>
        <p:nvSpPr>
          <p:cNvPr id="11313" name="Text Box 49"/>
          <p:cNvSpPr txBox="1">
            <a:spLocks noChangeArrowheads="1"/>
          </p:cNvSpPr>
          <p:nvPr/>
        </p:nvSpPr>
        <p:spPr bwMode="auto">
          <a:xfrm>
            <a:off x="-76200" y="3420070"/>
            <a:ext cx="449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dirty="0">
                <a:solidFill>
                  <a:srgbClr val="FF7C80"/>
                </a:solidFill>
              </a:rPr>
              <a:t>Infrared Radiation from the Obscuring </a:t>
            </a:r>
            <a:r>
              <a:rPr lang="en-US" dirty="0" smtClean="0">
                <a:solidFill>
                  <a:srgbClr val="FF7C80"/>
                </a:solidFill>
              </a:rPr>
              <a:t>Torus (</a:t>
            </a:r>
            <a:r>
              <a:rPr lang="en-US" dirty="0" err="1" smtClean="0">
                <a:solidFill>
                  <a:srgbClr val="FF7C80"/>
                </a:solidFill>
              </a:rPr>
              <a:t>Blazejowski</a:t>
            </a:r>
            <a:r>
              <a:rPr lang="en-US" dirty="0" smtClean="0">
                <a:solidFill>
                  <a:srgbClr val="FF7C80"/>
                </a:solidFill>
              </a:rPr>
              <a:t> et al. 2000)</a:t>
            </a:r>
          </a:p>
          <a:p>
            <a:pPr algn="ctr">
              <a:spcBef>
                <a:spcPts val="0"/>
              </a:spcBef>
            </a:pPr>
            <a:r>
              <a:rPr lang="en-US" dirty="0" smtClean="0">
                <a:solidFill>
                  <a:srgbClr val="FF7C80"/>
                </a:solidFill>
                <a:latin typeface="Arial"/>
                <a:cs typeface="Arial"/>
              </a:rPr>
              <a:t>→ d ~ 1 – 10s of pc</a:t>
            </a:r>
            <a:endParaRPr lang="en-US" dirty="0">
              <a:solidFill>
                <a:srgbClr val="FF7C80"/>
              </a:solidFill>
            </a:endParaRPr>
          </a:p>
        </p:txBody>
      </p:sp>
      <p:sp>
        <p:nvSpPr>
          <p:cNvPr id="16391" name="FlagCount" hidden="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98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latin typeface="Tahoma" pitchFamily="34" charset="0"/>
              </a:rPr>
              <a:t>0</a:t>
            </a:r>
          </a:p>
        </p:txBody>
      </p:sp>
      <p:sp>
        <p:nvSpPr>
          <p:cNvPr id="40" name="Oval 39"/>
          <p:cNvSpPr/>
          <p:nvPr/>
        </p:nvSpPr>
        <p:spPr>
          <a:xfrm>
            <a:off x="5562600" y="2895600"/>
            <a:ext cx="304800" cy="304800"/>
          </a:xfrm>
          <a:prstGeom prst="ellipse">
            <a:avLst/>
          </a:prstGeom>
          <a:solidFill>
            <a:srgbClr val="FB6161"/>
          </a:solidFill>
          <a:ln>
            <a:solidFill>
              <a:srgbClr val="FB61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2" name="Straight Arrow Connector 41"/>
          <p:cNvCxnSpPr>
            <a:endCxn id="40" idx="5"/>
          </p:cNvCxnSpPr>
          <p:nvPr/>
        </p:nvCxnSpPr>
        <p:spPr>
          <a:xfrm rot="16200000" flipV="1">
            <a:off x="5556250" y="3422650"/>
            <a:ext cx="1492250" cy="95885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6200000" flipV="1">
            <a:off x="6172200" y="4038600"/>
            <a:ext cx="1143000" cy="76200"/>
          </a:xfrm>
          <a:prstGeom prst="straightConnector1">
            <a:avLst/>
          </a:prstGeom>
          <a:ln w="50800">
            <a:solidFill>
              <a:srgbClr val="99FF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10800000">
            <a:off x="5867400" y="3124200"/>
            <a:ext cx="838200" cy="304800"/>
          </a:xfrm>
          <a:prstGeom prst="straightConnector1">
            <a:avLst/>
          </a:prstGeom>
          <a:ln w="50800">
            <a:solidFill>
              <a:srgbClr val="99FF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rot="5400000" flipH="1" flipV="1">
            <a:off x="4191000" y="3886200"/>
            <a:ext cx="2057400" cy="685800"/>
          </a:xfrm>
          <a:prstGeom prst="straightConnector1">
            <a:avLst/>
          </a:prstGeom>
          <a:ln w="50800">
            <a:solidFill>
              <a:srgbClr val="FF7C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4438471"/>
            <a:ext cx="43434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Synchrotron emission from 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slower/faster </a:t>
            </a:r>
            <a:r>
              <a:rPr lang="en-US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regions of the 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jet (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Georganopoulos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&amp;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Kazanas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2003)</a:t>
            </a:r>
          </a:p>
          <a:p>
            <a:pPr algn="ctr">
              <a:defRPr/>
            </a:pP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/>
                <a:cs typeface="Arial"/>
              </a:rPr>
              <a:t>→ d ~ pc -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Arial"/>
                <a:cs typeface="Arial"/>
              </a:rPr>
              <a:t>kpc</a:t>
            </a:r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rot="16200000" flipH="1">
            <a:off x="4838700" y="2019300"/>
            <a:ext cx="1143000" cy="4572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21"/>
          <p:cNvSpPr/>
          <p:nvPr/>
        </p:nvSpPr>
        <p:spPr>
          <a:xfrm>
            <a:off x="4550536" y="1660301"/>
            <a:ext cx="2198351" cy="2704564"/>
          </a:xfrm>
          <a:custGeom>
            <a:avLst/>
            <a:gdLst>
              <a:gd name="connsiteX0" fmla="*/ 100884 w 2191554"/>
              <a:gd name="connsiteY0" fmla="*/ 837127 h 2607972"/>
              <a:gd name="connsiteX1" fmla="*/ 255430 w 2191554"/>
              <a:gd name="connsiteY1" fmla="*/ 901521 h 2607972"/>
              <a:gd name="connsiteX2" fmla="*/ 564523 w 2191554"/>
              <a:gd name="connsiteY2" fmla="*/ 811369 h 2607972"/>
              <a:gd name="connsiteX3" fmla="*/ 899374 w 2191554"/>
              <a:gd name="connsiteY3" fmla="*/ 746975 h 2607972"/>
              <a:gd name="connsiteX4" fmla="*/ 1208467 w 2191554"/>
              <a:gd name="connsiteY4" fmla="*/ 528034 h 2607972"/>
              <a:gd name="connsiteX5" fmla="*/ 1285740 w 2191554"/>
              <a:gd name="connsiteY5" fmla="*/ 412124 h 2607972"/>
              <a:gd name="connsiteX6" fmla="*/ 1337256 w 2191554"/>
              <a:gd name="connsiteY6" fmla="*/ 283335 h 2607972"/>
              <a:gd name="connsiteX7" fmla="*/ 1337256 w 2191554"/>
              <a:gd name="connsiteY7" fmla="*/ 244699 h 2607972"/>
              <a:gd name="connsiteX8" fmla="*/ 2071351 w 2191554"/>
              <a:gd name="connsiteY8" fmla="*/ 1751527 h 2607972"/>
              <a:gd name="connsiteX9" fmla="*/ 2058472 w 2191554"/>
              <a:gd name="connsiteY9" fmla="*/ 1725769 h 2607972"/>
              <a:gd name="connsiteX10" fmla="*/ 1968320 w 2191554"/>
              <a:gd name="connsiteY10" fmla="*/ 1957589 h 2607972"/>
              <a:gd name="connsiteX11" fmla="*/ 1697864 w 2191554"/>
              <a:gd name="connsiteY11" fmla="*/ 2253803 h 2607972"/>
              <a:gd name="connsiteX12" fmla="*/ 1324377 w 2191554"/>
              <a:gd name="connsiteY12" fmla="*/ 2343955 h 2607972"/>
              <a:gd name="connsiteX13" fmla="*/ 886495 w 2191554"/>
              <a:gd name="connsiteY13" fmla="*/ 2382592 h 2607972"/>
              <a:gd name="connsiteX14" fmla="*/ 860737 w 2191554"/>
              <a:gd name="connsiteY14" fmla="*/ 2356834 h 2607972"/>
              <a:gd name="connsiteX15" fmla="*/ 100884 w 2191554"/>
              <a:gd name="connsiteY15" fmla="*/ 837127 h 2607972"/>
              <a:gd name="connsiteX0" fmla="*/ 100884 w 2191554"/>
              <a:gd name="connsiteY0" fmla="*/ 837127 h 2607972"/>
              <a:gd name="connsiteX1" fmla="*/ 255430 w 2191554"/>
              <a:gd name="connsiteY1" fmla="*/ 901521 h 2607972"/>
              <a:gd name="connsiteX2" fmla="*/ 554864 w 2191554"/>
              <a:gd name="connsiteY2" fmla="*/ 910107 h 2607972"/>
              <a:gd name="connsiteX3" fmla="*/ 899374 w 2191554"/>
              <a:gd name="connsiteY3" fmla="*/ 746975 h 2607972"/>
              <a:gd name="connsiteX4" fmla="*/ 1208467 w 2191554"/>
              <a:gd name="connsiteY4" fmla="*/ 528034 h 2607972"/>
              <a:gd name="connsiteX5" fmla="*/ 1285740 w 2191554"/>
              <a:gd name="connsiteY5" fmla="*/ 412124 h 2607972"/>
              <a:gd name="connsiteX6" fmla="*/ 1337256 w 2191554"/>
              <a:gd name="connsiteY6" fmla="*/ 283335 h 2607972"/>
              <a:gd name="connsiteX7" fmla="*/ 1337256 w 2191554"/>
              <a:gd name="connsiteY7" fmla="*/ 244699 h 2607972"/>
              <a:gd name="connsiteX8" fmla="*/ 2071351 w 2191554"/>
              <a:gd name="connsiteY8" fmla="*/ 1751527 h 2607972"/>
              <a:gd name="connsiteX9" fmla="*/ 2058472 w 2191554"/>
              <a:gd name="connsiteY9" fmla="*/ 1725769 h 2607972"/>
              <a:gd name="connsiteX10" fmla="*/ 1968320 w 2191554"/>
              <a:gd name="connsiteY10" fmla="*/ 1957589 h 2607972"/>
              <a:gd name="connsiteX11" fmla="*/ 1697864 w 2191554"/>
              <a:gd name="connsiteY11" fmla="*/ 2253803 h 2607972"/>
              <a:gd name="connsiteX12" fmla="*/ 1324377 w 2191554"/>
              <a:gd name="connsiteY12" fmla="*/ 2343955 h 2607972"/>
              <a:gd name="connsiteX13" fmla="*/ 886495 w 2191554"/>
              <a:gd name="connsiteY13" fmla="*/ 2382592 h 2607972"/>
              <a:gd name="connsiteX14" fmla="*/ 860737 w 2191554"/>
              <a:gd name="connsiteY14" fmla="*/ 2356834 h 2607972"/>
              <a:gd name="connsiteX15" fmla="*/ 100884 w 2191554"/>
              <a:gd name="connsiteY15" fmla="*/ 837127 h 2607972"/>
              <a:gd name="connsiteX0" fmla="*/ 100884 w 2194952"/>
              <a:gd name="connsiteY0" fmla="*/ 837127 h 2607972"/>
              <a:gd name="connsiteX1" fmla="*/ 255430 w 2194952"/>
              <a:gd name="connsiteY1" fmla="*/ 901521 h 2607972"/>
              <a:gd name="connsiteX2" fmla="*/ 554864 w 2194952"/>
              <a:gd name="connsiteY2" fmla="*/ 910107 h 2607972"/>
              <a:gd name="connsiteX3" fmla="*/ 899374 w 2194952"/>
              <a:gd name="connsiteY3" fmla="*/ 746975 h 2607972"/>
              <a:gd name="connsiteX4" fmla="*/ 1208467 w 2194952"/>
              <a:gd name="connsiteY4" fmla="*/ 528034 h 2607972"/>
              <a:gd name="connsiteX5" fmla="*/ 1285740 w 2194952"/>
              <a:gd name="connsiteY5" fmla="*/ 412124 h 2607972"/>
              <a:gd name="connsiteX6" fmla="*/ 1337256 w 2194952"/>
              <a:gd name="connsiteY6" fmla="*/ 283335 h 2607972"/>
              <a:gd name="connsiteX7" fmla="*/ 1337256 w 2194952"/>
              <a:gd name="connsiteY7" fmla="*/ 244699 h 2607972"/>
              <a:gd name="connsiteX8" fmla="*/ 2071351 w 2194952"/>
              <a:gd name="connsiteY8" fmla="*/ 1751527 h 2607972"/>
              <a:gd name="connsiteX9" fmla="*/ 2078864 w 2194952"/>
              <a:gd name="connsiteY9" fmla="*/ 1748307 h 2607972"/>
              <a:gd name="connsiteX10" fmla="*/ 1968320 w 2194952"/>
              <a:gd name="connsiteY10" fmla="*/ 1957589 h 2607972"/>
              <a:gd name="connsiteX11" fmla="*/ 1697864 w 2194952"/>
              <a:gd name="connsiteY11" fmla="*/ 2253803 h 2607972"/>
              <a:gd name="connsiteX12" fmla="*/ 1324377 w 2194952"/>
              <a:gd name="connsiteY12" fmla="*/ 2343955 h 2607972"/>
              <a:gd name="connsiteX13" fmla="*/ 886495 w 2194952"/>
              <a:gd name="connsiteY13" fmla="*/ 2382592 h 2607972"/>
              <a:gd name="connsiteX14" fmla="*/ 860737 w 2194952"/>
              <a:gd name="connsiteY14" fmla="*/ 2356834 h 2607972"/>
              <a:gd name="connsiteX15" fmla="*/ 100884 w 2194952"/>
              <a:gd name="connsiteY15" fmla="*/ 837127 h 2607972"/>
              <a:gd name="connsiteX0" fmla="*/ 100884 w 2194952"/>
              <a:gd name="connsiteY0" fmla="*/ 837127 h 2607972"/>
              <a:gd name="connsiteX1" fmla="*/ 255430 w 2194952"/>
              <a:gd name="connsiteY1" fmla="*/ 901521 h 2607972"/>
              <a:gd name="connsiteX2" fmla="*/ 554864 w 2194952"/>
              <a:gd name="connsiteY2" fmla="*/ 910107 h 2607972"/>
              <a:gd name="connsiteX3" fmla="*/ 899374 w 2194952"/>
              <a:gd name="connsiteY3" fmla="*/ 746975 h 2607972"/>
              <a:gd name="connsiteX4" fmla="*/ 1208467 w 2194952"/>
              <a:gd name="connsiteY4" fmla="*/ 528034 h 2607972"/>
              <a:gd name="connsiteX5" fmla="*/ 1285740 w 2194952"/>
              <a:gd name="connsiteY5" fmla="*/ 412124 h 2607972"/>
              <a:gd name="connsiteX6" fmla="*/ 1337256 w 2194952"/>
              <a:gd name="connsiteY6" fmla="*/ 283335 h 2607972"/>
              <a:gd name="connsiteX7" fmla="*/ 1337256 w 2194952"/>
              <a:gd name="connsiteY7" fmla="*/ 244699 h 2607972"/>
              <a:gd name="connsiteX8" fmla="*/ 2071351 w 2194952"/>
              <a:gd name="connsiteY8" fmla="*/ 1751527 h 2607972"/>
              <a:gd name="connsiteX9" fmla="*/ 2078864 w 2194952"/>
              <a:gd name="connsiteY9" fmla="*/ 1748307 h 2607972"/>
              <a:gd name="connsiteX10" fmla="*/ 1968320 w 2194952"/>
              <a:gd name="connsiteY10" fmla="*/ 1957589 h 2607972"/>
              <a:gd name="connsiteX11" fmla="*/ 1697864 w 2194952"/>
              <a:gd name="connsiteY11" fmla="*/ 2253803 h 2607972"/>
              <a:gd name="connsiteX12" fmla="*/ 1324377 w 2194952"/>
              <a:gd name="connsiteY12" fmla="*/ 2343955 h 2607972"/>
              <a:gd name="connsiteX13" fmla="*/ 886495 w 2194952"/>
              <a:gd name="connsiteY13" fmla="*/ 2382592 h 2607972"/>
              <a:gd name="connsiteX14" fmla="*/ 860737 w 2194952"/>
              <a:gd name="connsiteY14" fmla="*/ 2356834 h 2607972"/>
              <a:gd name="connsiteX15" fmla="*/ 100884 w 2194952"/>
              <a:gd name="connsiteY15" fmla="*/ 837127 h 2607972"/>
              <a:gd name="connsiteX0" fmla="*/ 100884 w 2194952"/>
              <a:gd name="connsiteY0" fmla="*/ 837127 h 2607972"/>
              <a:gd name="connsiteX1" fmla="*/ 255430 w 2194952"/>
              <a:gd name="connsiteY1" fmla="*/ 901521 h 2607972"/>
              <a:gd name="connsiteX2" fmla="*/ 631064 w 2194952"/>
              <a:gd name="connsiteY2" fmla="*/ 910107 h 2607972"/>
              <a:gd name="connsiteX3" fmla="*/ 899374 w 2194952"/>
              <a:gd name="connsiteY3" fmla="*/ 746975 h 2607972"/>
              <a:gd name="connsiteX4" fmla="*/ 1208467 w 2194952"/>
              <a:gd name="connsiteY4" fmla="*/ 528034 h 2607972"/>
              <a:gd name="connsiteX5" fmla="*/ 1285740 w 2194952"/>
              <a:gd name="connsiteY5" fmla="*/ 412124 h 2607972"/>
              <a:gd name="connsiteX6" fmla="*/ 1337256 w 2194952"/>
              <a:gd name="connsiteY6" fmla="*/ 283335 h 2607972"/>
              <a:gd name="connsiteX7" fmla="*/ 1337256 w 2194952"/>
              <a:gd name="connsiteY7" fmla="*/ 244699 h 2607972"/>
              <a:gd name="connsiteX8" fmla="*/ 2071351 w 2194952"/>
              <a:gd name="connsiteY8" fmla="*/ 1751527 h 2607972"/>
              <a:gd name="connsiteX9" fmla="*/ 2078864 w 2194952"/>
              <a:gd name="connsiteY9" fmla="*/ 1748307 h 2607972"/>
              <a:gd name="connsiteX10" fmla="*/ 1968320 w 2194952"/>
              <a:gd name="connsiteY10" fmla="*/ 1957589 h 2607972"/>
              <a:gd name="connsiteX11" fmla="*/ 1697864 w 2194952"/>
              <a:gd name="connsiteY11" fmla="*/ 2253803 h 2607972"/>
              <a:gd name="connsiteX12" fmla="*/ 1324377 w 2194952"/>
              <a:gd name="connsiteY12" fmla="*/ 2343955 h 2607972"/>
              <a:gd name="connsiteX13" fmla="*/ 886495 w 2194952"/>
              <a:gd name="connsiteY13" fmla="*/ 2382592 h 2607972"/>
              <a:gd name="connsiteX14" fmla="*/ 860737 w 2194952"/>
              <a:gd name="connsiteY14" fmla="*/ 2356834 h 2607972"/>
              <a:gd name="connsiteX15" fmla="*/ 100884 w 2194952"/>
              <a:gd name="connsiteY15" fmla="*/ 837127 h 2607972"/>
              <a:gd name="connsiteX0" fmla="*/ 100884 w 2194952"/>
              <a:gd name="connsiteY0" fmla="*/ 837127 h 2607972"/>
              <a:gd name="connsiteX1" fmla="*/ 255430 w 2194952"/>
              <a:gd name="connsiteY1" fmla="*/ 901521 h 2607972"/>
              <a:gd name="connsiteX2" fmla="*/ 707264 w 2194952"/>
              <a:gd name="connsiteY2" fmla="*/ 833907 h 2607972"/>
              <a:gd name="connsiteX3" fmla="*/ 899374 w 2194952"/>
              <a:gd name="connsiteY3" fmla="*/ 746975 h 2607972"/>
              <a:gd name="connsiteX4" fmla="*/ 1208467 w 2194952"/>
              <a:gd name="connsiteY4" fmla="*/ 528034 h 2607972"/>
              <a:gd name="connsiteX5" fmla="*/ 1285740 w 2194952"/>
              <a:gd name="connsiteY5" fmla="*/ 412124 h 2607972"/>
              <a:gd name="connsiteX6" fmla="*/ 1337256 w 2194952"/>
              <a:gd name="connsiteY6" fmla="*/ 283335 h 2607972"/>
              <a:gd name="connsiteX7" fmla="*/ 1337256 w 2194952"/>
              <a:gd name="connsiteY7" fmla="*/ 244699 h 2607972"/>
              <a:gd name="connsiteX8" fmla="*/ 2071351 w 2194952"/>
              <a:gd name="connsiteY8" fmla="*/ 1751527 h 2607972"/>
              <a:gd name="connsiteX9" fmla="*/ 2078864 w 2194952"/>
              <a:gd name="connsiteY9" fmla="*/ 1748307 h 2607972"/>
              <a:gd name="connsiteX10" fmla="*/ 1968320 w 2194952"/>
              <a:gd name="connsiteY10" fmla="*/ 1957589 h 2607972"/>
              <a:gd name="connsiteX11" fmla="*/ 1697864 w 2194952"/>
              <a:gd name="connsiteY11" fmla="*/ 2253803 h 2607972"/>
              <a:gd name="connsiteX12" fmla="*/ 1324377 w 2194952"/>
              <a:gd name="connsiteY12" fmla="*/ 2343955 h 2607972"/>
              <a:gd name="connsiteX13" fmla="*/ 886495 w 2194952"/>
              <a:gd name="connsiteY13" fmla="*/ 2382592 h 2607972"/>
              <a:gd name="connsiteX14" fmla="*/ 860737 w 2194952"/>
              <a:gd name="connsiteY14" fmla="*/ 2356834 h 2607972"/>
              <a:gd name="connsiteX15" fmla="*/ 100884 w 2194952"/>
              <a:gd name="connsiteY15" fmla="*/ 837127 h 2607972"/>
              <a:gd name="connsiteX0" fmla="*/ 100884 w 2194952"/>
              <a:gd name="connsiteY0" fmla="*/ 837127 h 2607972"/>
              <a:gd name="connsiteX1" fmla="*/ 255430 w 2194952"/>
              <a:gd name="connsiteY1" fmla="*/ 901521 h 2607972"/>
              <a:gd name="connsiteX2" fmla="*/ 707264 w 2194952"/>
              <a:gd name="connsiteY2" fmla="*/ 833907 h 2607972"/>
              <a:gd name="connsiteX3" fmla="*/ 935864 w 2194952"/>
              <a:gd name="connsiteY3" fmla="*/ 681507 h 2607972"/>
              <a:gd name="connsiteX4" fmla="*/ 1208467 w 2194952"/>
              <a:gd name="connsiteY4" fmla="*/ 528034 h 2607972"/>
              <a:gd name="connsiteX5" fmla="*/ 1285740 w 2194952"/>
              <a:gd name="connsiteY5" fmla="*/ 412124 h 2607972"/>
              <a:gd name="connsiteX6" fmla="*/ 1337256 w 2194952"/>
              <a:gd name="connsiteY6" fmla="*/ 283335 h 2607972"/>
              <a:gd name="connsiteX7" fmla="*/ 1337256 w 2194952"/>
              <a:gd name="connsiteY7" fmla="*/ 244699 h 2607972"/>
              <a:gd name="connsiteX8" fmla="*/ 2071351 w 2194952"/>
              <a:gd name="connsiteY8" fmla="*/ 1751527 h 2607972"/>
              <a:gd name="connsiteX9" fmla="*/ 2078864 w 2194952"/>
              <a:gd name="connsiteY9" fmla="*/ 1748307 h 2607972"/>
              <a:gd name="connsiteX10" fmla="*/ 1968320 w 2194952"/>
              <a:gd name="connsiteY10" fmla="*/ 1957589 h 2607972"/>
              <a:gd name="connsiteX11" fmla="*/ 1697864 w 2194952"/>
              <a:gd name="connsiteY11" fmla="*/ 2253803 h 2607972"/>
              <a:gd name="connsiteX12" fmla="*/ 1324377 w 2194952"/>
              <a:gd name="connsiteY12" fmla="*/ 2343955 h 2607972"/>
              <a:gd name="connsiteX13" fmla="*/ 886495 w 2194952"/>
              <a:gd name="connsiteY13" fmla="*/ 2382592 h 2607972"/>
              <a:gd name="connsiteX14" fmla="*/ 860737 w 2194952"/>
              <a:gd name="connsiteY14" fmla="*/ 2356834 h 2607972"/>
              <a:gd name="connsiteX15" fmla="*/ 100884 w 2194952"/>
              <a:gd name="connsiteY15" fmla="*/ 837127 h 2607972"/>
              <a:gd name="connsiteX0" fmla="*/ 100884 w 2198351"/>
              <a:gd name="connsiteY0" fmla="*/ 933719 h 2704564"/>
              <a:gd name="connsiteX1" fmla="*/ 255430 w 2198351"/>
              <a:gd name="connsiteY1" fmla="*/ 998113 h 2704564"/>
              <a:gd name="connsiteX2" fmla="*/ 707264 w 2198351"/>
              <a:gd name="connsiteY2" fmla="*/ 930499 h 2704564"/>
              <a:gd name="connsiteX3" fmla="*/ 935864 w 2198351"/>
              <a:gd name="connsiteY3" fmla="*/ 778099 h 2704564"/>
              <a:gd name="connsiteX4" fmla="*/ 1208467 w 2198351"/>
              <a:gd name="connsiteY4" fmla="*/ 624626 h 2704564"/>
              <a:gd name="connsiteX5" fmla="*/ 1285740 w 2198351"/>
              <a:gd name="connsiteY5" fmla="*/ 508716 h 2704564"/>
              <a:gd name="connsiteX6" fmla="*/ 1337256 w 2198351"/>
              <a:gd name="connsiteY6" fmla="*/ 379927 h 2704564"/>
              <a:gd name="connsiteX7" fmla="*/ 1316864 w 2198351"/>
              <a:gd name="connsiteY7" fmla="*/ 244699 h 2704564"/>
              <a:gd name="connsiteX8" fmla="*/ 2071351 w 2198351"/>
              <a:gd name="connsiteY8" fmla="*/ 1848119 h 2704564"/>
              <a:gd name="connsiteX9" fmla="*/ 2078864 w 2198351"/>
              <a:gd name="connsiteY9" fmla="*/ 1844899 h 2704564"/>
              <a:gd name="connsiteX10" fmla="*/ 1968320 w 2198351"/>
              <a:gd name="connsiteY10" fmla="*/ 2054181 h 2704564"/>
              <a:gd name="connsiteX11" fmla="*/ 1697864 w 2198351"/>
              <a:gd name="connsiteY11" fmla="*/ 2350395 h 2704564"/>
              <a:gd name="connsiteX12" fmla="*/ 1324377 w 2198351"/>
              <a:gd name="connsiteY12" fmla="*/ 2440547 h 2704564"/>
              <a:gd name="connsiteX13" fmla="*/ 886495 w 2198351"/>
              <a:gd name="connsiteY13" fmla="*/ 2479184 h 2704564"/>
              <a:gd name="connsiteX14" fmla="*/ 860737 w 2198351"/>
              <a:gd name="connsiteY14" fmla="*/ 2453426 h 2704564"/>
              <a:gd name="connsiteX15" fmla="*/ 100884 w 2198351"/>
              <a:gd name="connsiteY15" fmla="*/ 933719 h 2704564"/>
              <a:gd name="connsiteX0" fmla="*/ 100884 w 2198351"/>
              <a:gd name="connsiteY0" fmla="*/ 933719 h 2704564"/>
              <a:gd name="connsiteX1" fmla="*/ 255430 w 2198351"/>
              <a:gd name="connsiteY1" fmla="*/ 998113 h 2704564"/>
              <a:gd name="connsiteX2" fmla="*/ 707264 w 2198351"/>
              <a:gd name="connsiteY2" fmla="*/ 930499 h 2704564"/>
              <a:gd name="connsiteX3" fmla="*/ 935864 w 2198351"/>
              <a:gd name="connsiteY3" fmla="*/ 778099 h 2704564"/>
              <a:gd name="connsiteX4" fmla="*/ 1208467 w 2198351"/>
              <a:gd name="connsiteY4" fmla="*/ 624626 h 2704564"/>
              <a:gd name="connsiteX5" fmla="*/ 1285740 w 2198351"/>
              <a:gd name="connsiteY5" fmla="*/ 508716 h 2704564"/>
              <a:gd name="connsiteX6" fmla="*/ 1337256 w 2198351"/>
              <a:gd name="connsiteY6" fmla="*/ 379927 h 2704564"/>
              <a:gd name="connsiteX7" fmla="*/ 1316864 w 2198351"/>
              <a:gd name="connsiteY7" fmla="*/ 244699 h 2704564"/>
              <a:gd name="connsiteX8" fmla="*/ 2071351 w 2198351"/>
              <a:gd name="connsiteY8" fmla="*/ 1848119 h 2704564"/>
              <a:gd name="connsiteX9" fmla="*/ 2078864 w 2198351"/>
              <a:gd name="connsiteY9" fmla="*/ 1768699 h 2704564"/>
              <a:gd name="connsiteX10" fmla="*/ 1968320 w 2198351"/>
              <a:gd name="connsiteY10" fmla="*/ 2054181 h 2704564"/>
              <a:gd name="connsiteX11" fmla="*/ 1697864 w 2198351"/>
              <a:gd name="connsiteY11" fmla="*/ 2350395 h 2704564"/>
              <a:gd name="connsiteX12" fmla="*/ 1324377 w 2198351"/>
              <a:gd name="connsiteY12" fmla="*/ 2440547 h 2704564"/>
              <a:gd name="connsiteX13" fmla="*/ 886495 w 2198351"/>
              <a:gd name="connsiteY13" fmla="*/ 2479184 h 2704564"/>
              <a:gd name="connsiteX14" fmla="*/ 860737 w 2198351"/>
              <a:gd name="connsiteY14" fmla="*/ 2453426 h 2704564"/>
              <a:gd name="connsiteX15" fmla="*/ 100884 w 2198351"/>
              <a:gd name="connsiteY15" fmla="*/ 933719 h 2704564"/>
              <a:gd name="connsiteX0" fmla="*/ 100884 w 2198351"/>
              <a:gd name="connsiteY0" fmla="*/ 933719 h 2704564"/>
              <a:gd name="connsiteX1" fmla="*/ 255430 w 2198351"/>
              <a:gd name="connsiteY1" fmla="*/ 998113 h 2704564"/>
              <a:gd name="connsiteX2" fmla="*/ 707264 w 2198351"/>
              <a:gd name="connsiteY2" fmla="*/ 930499 h 2704564"/>
              <a:gd name="connsiteX3" fmla="*/ 935864 w 2198351"/>
              <a:gd name="connsiteY3" fmla="*/ 778099 h 2704564"/>
              <a:gd name="connsiteX4" fmla="*/ 1208467 w 2198351"/>
              <a:gd name="connsiteY4" fmla="*/ 624626 h 2704564"/>
              <a:gd name="connsiteX5" fmla="*/ 1285740 w 2198351"/>
              <a:gd name="connsiteY5" fmla="*/ 508716 h 2704564"/>
              <a:gd name="connsiteX6" fmla="*/ 1337256 w 2198351"/>
              <a:gd name="connsiteY6" fmla="*/ 379927 h 2704564"/>
              <a:gd name="connsiteX7" fmla="*/ 1316864 w 2198351"/>
              <a:gd name="connsiteY7" fmla="*/ 244699 h 2704564"/>
              <a:gd name="connsiteX8" fmla="*/ 2071351 w 2198351"/>
              <a:gd name="connsiteY8" fmla="*/ 1848119 h 2704564"/>
              <a:gd name="connsiteX9" fmla="*/ 2078864 w 2198351"/>
              <a:gd name="connsiteY9" fmla="*/ 1768699 h 2704564"/>
              <a:gd name="connsiteX10" fmla="*/ 1968320 w 2198351"/>
              <a:gd name="connsiteY10" fmla="*/ 2054181 h 2704564"/>
              <a:gd name="connsiteX11" fmla="*/ 1697864 w 2198351"/>
              <a:gd name="connsiteY11" fmla="*/ 2350395 h 2704564"/>
              <a:gd name="connsiteX12" fmla="*/ 1324377 w 2198351"/>
              <a:gd name="connsiteY12" fmla="*/ 2440547 h 2704564"/>
              <a:gd name="connsiteX13" fmla="*/ 886495 w 2198351"/>
              <a:gd name="connsiteY13" fmla="*/ 2479184 h 2704564"/>
              <a:gd name="connsiteX14" fmla="*/ 860737 w 2198351"/>
              <a:gd name="connsiteY14" fmla="*/ 2453426 h 2704564"/>
              <a:gd name="connsiteX15" fmla="*/ 100884 w 2198351"/>
              <a:gd name="connsiteY15" fmla="*/ 933719 h 2704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98351" h="2704564">
                <a:moveTo>
                  <a:pt x="100884" y="933719"/>
                </a:moveTo>
                <a:cubicBezTo>
                  <a:pt x="0" y="691167"/>
                  <a:pt x="154367" y="998650"/>
                  <a:pt x="255430" y="998113"/>
                </a:cubicBezTo>
                <a:cubicBezTo>
                  <a:pt x="356493" y="997576"/>
                  <a:pt x="593858" y="967168"/>
                  <a:pt x="707264" y="930499"/>
                </a:cubicBezTo>
                <a:cubicBezTo>
                  <a:pt x="820670" y="893830"/>
                  <a:pt x="852330" y="829078"/>
                  <a:pt x="935864" y="778099"/>
                </a:cubicBezTo>
                <a:cubicBezTo>
                  <a:pt x="1019398" y="727120"/>
                  <a:pt x="1150154" y="669523"/>
                  <a:pt x="1208467" y="624626"/>
                </a:cubicBezTo>
                <a:cubicBezTo>
                  <a:pt x="1266780" y="579729"/>
                  <a:pt x="1264275" y="549499"/>
                  <a:pt x="1285740" y="508716"/>
                </a:cubicBezTo>
                <a:cubicBezTo>
                  <a:pt x="1307205" y="467933"/>
                  <a:pt x="1332069" y="423930"/>
                  <a:pt x="1337256" y="379927"/>
                </a:cubicBezTo>
                <a:cubicBezTo>
                  <a:pt x="1342443" y="335924"/>
                  <a:pt x="1194515" y="0"/>
                  <a:pt x="1316864" y="244699"/>
                </a:cubicBezTo>
                <a:cubicBezTo>
                  <a:pt x="1439213" y="489398"/>
                  <a:pt x="1944351" y="1594119"/>
                  <a:pt x="2071351" y="1848119"/>
                </a:cubicBezTo>
                <a:cubicBezTo>
                  <a:pt x="2198351" y="2102119"/>
                  <a:pt x="2096036" y="1734355"/>
                  <a:pt x="2078864" y="1768699"/>
                </a:cubicBezTo>
                <a:cubicBezTo>
                  <a:pt x="2061692" y="1803043"/>
                  <a:pt x="2031820" y="1957232"/>
                  <a:pt x="1968320" y="2054181"/>
                </a:cubicBezTo>
                <a:cubicBezTo>
                  <a:pt x="1904820" y="2151130"/>
                  <a:pt x="1805188" y="2286001"/>
                  <a:pt x="1697864" y="2350395"/>
                </a:cubicBezTo>
                <a:cubicBezTo>
                  <a:pt x="1590540" y="2414789"/>
                  <a:pt x="1459605" y="2419082"/>
                  <a:pt x="1324377" y="2440547"/>
                </a:cubicBezTo>
                <a:cubicBezTo>
                  <a:pt x="1189149" y="2462012"/>
                  <a:pt x="963768" y="2477038"/>
                  <a:pt x="886495" y="2479184"/>
                </a:cubicBezTo>
                <a:cubicBezTo>
                  <a:pt x="809222" y="2481330"/>
                  <a:pt x="987379" y="2704564"/>
                  <a:pt x="860737" y="2453426"/>
                </a:cubicBezTo>
                <a:cubicBezTo>
                  <a:pt x="734095" y="2202288"/>
                  <a:pt x="201769" y="1176271"/>
                  <a:pt x="100884" y="933719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17" idx="2"/>
          </p:cNvCxnSpPr>
          <p:nvPr/>
        </p:nvCxnSpPr>
        <p:spPr>
          <a:xfrm rot="10800000" flipH="1" flipV="1">
            <a:off x="4634184" y="2537670"/>
            <a:ext cx="776016" cy="157713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H="1" flipV="1">
            <a:off x="5867400" y="1905000"/>
            <a:ext cx="776016" cy="157713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 rot="20030409">
            <a:off x="4563015" y="1917473"/>
            <a:ext cx="1389570" cy="627763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0030409">
            <a:off x="5026619" y="2134200"/>
            <a:ext cx="457200" cy="216892"/>
          </a:xfrm>
          <a:prstGeom prst="ellipse">
            <a:avLst/>
          </a:prstGeom>
          <a:solidFill>
            <a:srgbClr val="B88C00"/>
          </a:solidFill>
          <a:ln>
            <a:solidFill>
              <a:srgbClr val="B8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Box 47"/>
          <p:cNvSpPr txBox="1">
            <a:spLocks noChangeArrowheads="1"/>
          </p:cNvSpPr>
          <p:nvPr/>
        </p:nvSpPr>
        <p:spPr bwMode="auto">
          <a:xfrm>
            <a:off x="0" y="5719971"/>
            <a:ext cx="38862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FFFF00"/>
                </a:solidFill>
              </a:rPr>
              <a:t>Spine – Sheath Interaction (</a:t>
            </a:r>
            <a:r>
              <a:rPr lang="en-US" dirty="0" err="1" smtClean="0">
                <a:solidFill>
                  <a:srgbClr val="FFFF00"/>
                </a:solidFill>
              </a:rPr>
              <a:t>Ghisellini</a:t>
            </a:r>
            <a:r>
              <a:rPr lang="en-US" dirty="0" smtClean="0">
                <a:solidFill>
                  <a:srgbClr val="FFFF00"/>
                </a:solidFill>
              </a:rPr>
              <a:t> &amp; </a:t>
            </a:r>
            <a:r>
              <a:rPr lang="en-US" dirty="0" err="1" smtClean="0">
                <a:solidFill>
                  <a:srgbClr val="FFFF00"/>
                </a:solidFill>
              </a:rPr>
              <a:t>Tavecchio</a:t>
            </a:r>
            <a:r>
              <a:rPr lang="en-US" dirty="0" smtClean="0">
                <a:solidFill>
                  <a:srgbClr val="FFFF00"/>
                </a:solidFill>
              </a:rPr>
              <a:t> 2008)</a:t>
            </a:r>
          </a:p>
          <a:p>
            <a:pPr algn="ctr">
              <a:spcBef>
                <a:spcPct val="50000"/>
              </a:spcBef>
            </a:pPr>
            <a:r>
              <a:rPr lang="en-US" dirty="0" smtClean="0">
                <a:solidFill>
                  <a:srgbClr val="FFFF00"/>
                </a:solidFill>
                <a:latin typeface="Arial"/>
                <a:cs typeface="Arial"/>
              </a:rPr>
              <a:t>→ d ~ pc - </a:t>
            </a:r>
            <a:r>
              <a:rPr lang="en-US" dirty="0" err="1" smtClean="0">
                <a:solidFill>
                  <a:srgbClr val="FFFF00"/>
                </a:solidFill>
                <a:latin typeface="Arial"/>
                <a:cs typeface="Arial"/>
              </a:rPr>
              <a:t>kpc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25" name="Straight Arrow Connector 24"/>
          <p:cNvCxnSpPr>
            <a:stCxn id="16" idx="0"/>
          </p:cNvCxnSpPr>
          <p:nvPr/>
        </p:nvCxnSpPr>
        <p:spPr>
          <a:xfrm rot="16200000" flipV="1">
            <a:off x="4540950" y="1478850"/>
            <a:ext cx="849908" cy="483008"/>
          </a:xfrm>
          <a:prstGeom prst="straightConnector1">
            <a:avLst/>
          </a:prstGeom>
          <a:ln w="63500">
            <a:solidFill>
              <a:srgbClr val="B88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6200000" flipV="1">
            <a:off x="5251946" y="1606054"/>
            <a:ext cx="468908" cy="30480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6200000" flipV="1">
            <a:off x="4489946" y="1975346"/>
            <a:ext cx="468908" cy="30480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1" grpId="0"/>
      <p:bldP spid="11312" grpId="0"/>
      <p:bldP spid="11313" grpId="0"/>
      <p:bldP spid="13" grpId="0"/>
      <p:bldP spid="22" grpId="0" animBg="1"/>
      <p:bldP spid="17" grpId="0" animBg="1"/>
      <p:bldP spid="16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162800" cy="914400"/>
          </a:xfrm>
        </p:spPr>
        <p:txBody>
          <a:bodyPr/>
          <a:lstStyle/>
          <a:p>
            <a:r>
              <a:rPr lang="en-US" u="sng" dirty="0" err="1" smtClean="0">
                <a:solidFill>
                  <a:srgbClr val="FFFF00"/>
                </a:solidFill>
              </a:rPr>
              <a:t>Hadronic</a:t>
            </a:r>
            <a:r>
              <a:rPr lang="en-US" u="sng" dirty="0" smtClean="0">
                <a:solidFill>
                  <a:srgbClr val="FFFF00"/>
                </a:solidFill>
              </a:rPr>
              <a:t> </a:t>
            </a:r>
            <a:r>
              <a:rPr lang="en-US" u="sng" dirty="0" err="1" smtClean="0">
                <a:solidFill>
                  <a:srgbClr val="FFFF00"/>
                </a:solidFill>
              </a:rPr>
              <a:t>Blazar</a:t>
            </a:r>
            <a:r>
              <a:rPr lang="en-US" u="sng" dirty="0" smtClean="0">
                <a:solidFill>
                  <a:srgbClr val="FFFF00"/>
                </a:solidFill>
              </a:rPr>
              <a:t> </a:t>
            </a:r>
            <a:r>
              <a:rPr lang="en-US" u="sng" dirty="0">
                <a:solidFill>
                  <a:srgbClr val="FFFF00"/>
                </a:solidFill>
              </a:rPr>
              <a:t>Models</a:t>
            </a:r>
          </a:p>
        </p:txBody>
      </p:sp>
      <p:pic>
        <p:nvPicPr>
          <p:cNvPr id="129027" name="Picture 3" descr="agn_model_up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422525" y="1728788"/>
            <a:ext cx="4435475" cy="4900612"/>
          </a:xfrm>
          <a:noFill/>
          <a:ln/>
        </p:spPr>
      </p:pic>
      <p:sp>
        <p:nvSpPr>
          <p:cNvPr id="129028" name="Line 4"/>
          <p:cNvSpPr>
            <a:spLocks noChangeShapeType="1"/>
          </p:cNvSpPr>
          <p:nvPr/>
        </p:nvSpPr>
        <p:spPr bwMode="auto">
          <a:xfrm flipH="1" flipV="1">
            <a:off x="3200400" y="1524000"/>
            <a:ext cx="1066800" cy="1828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29" name="Text Box 5"/>
          <p:cNvSpPr txBox="1">
            <a:spLocks noChangeArrowheads="1"/>
          </p:cNvSpPr>
          <p:nvPr/>
        </p:nvSpPr>
        <p:spPr bwMode="auto">
          <a:xfrm>
            <a:off x="2590800" y="914400"/>
            <a:ext cx="2819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</a:rPr>
              <a:t>Relativistic jet outflow with </a:t>
            </a:r>
            <a:r>
              <a:rPr lang="en-US" sz="2000" dirty="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  <a:r>
              <a:rPr lang="en-US" sz="2000" dirty="0">
                <a:solidFill>
                  <a:srgbClr val="FFFF00"/>
                </a:solidFill>
                <a:cs typeface="Arial" charset="0"/>
              </a:rPr>
              <a:t>≈ 10</a:t>
            </a:r>
          </a:p>
        </p:txBody>
      </p:sp>
      <p:sp>
        <p:nvSpPr>
          <p:cNvPr id="129030" name="Text Box 6"/>
          <p:cNvSpPr txBox="1">
            <a:spLocks noChangeArrowheads="1"/>
          </p:cNvSpPr>
          <p:nvPr/>
        </p:nvSpPr>
        <p:spPr bwMode="auto">
          <a:xfrm>
            <a:off x="-152400" y="807184"/>
            <a:ext cx="25908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00"/>
                </a:solidFill>
              </a:rPr>
              <a:t>Injection, acceleration of </a:t>
            </a:r>
            <a:r>
              <a:rPr lang="en-US" sz="2000" dirty="0" err="1">
                <a:solidFill>
                  <a:srgbClr val="FFFF00"/>
                </a:solidFill>
              </a:rPr>
              <a:t>ultrarelativistic</a:t>
            </a:r>
            <a:r>
              <a:rPr lang="en-US" sz="2000" dirty="0">
                <a:solidFill>
                  <a:srgbClr val="FFFF00"/>
                </a:solidFill>
              </a:rPr>
              <a:t> electrons </a:t>
            </a:r>
            <a:r>
              <a:rPr lang="en-US" sz="2000" dirty="0">
                <a:solidFill>
                  <a:srgbClr val="FF3300"/>
                </a:solidFill>
              </a:rPr>
              <a:t>and protons</a:t>
            </a:r>
          </a:p>
        </p:txBody>
      </p:sp>
      <p:sp>
        <p:nvSpPr>
          <p:cNvPr id="129031" name="Line 7"/>
          <p:cNvSpPr>
            <a:spLocks noChangeShapeType="1"/>
          </p:cNvSpPr>
          <p:nvPr/>
        </p:nvSpPr>
        <p:spPr bwMode="auto">
          <a:xfrm flipH="1" flipV="1">
            <a:off x="1828800" y="2286000"/>
            <a:ext cx="2590800" cy="1295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 flipV="1">
            <a:off x="549275" y="2438400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>
            <a:off x="549275" y="3733800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 flipV="1">
            <a:off x="854075" y="2819400"/>
            <a:ext cx="0" cy="914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5" name="Line 11"/>
          <p:cNvSpPr>
            <a:spLocks noChangeShapeType="1"/>
          </p:cNvSpPr>
          <p:nvPr/>
        </p:nvSpPr>
        <p:spPr bwMode="auto">
          <a:xfrm>
            <a:off x="854075" y="2819400"/>
            <a:ext cx="838200" cy="6096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6" name="Line 12"/>
          <p:cNvSpPr>
            <a:spLocks noChangeShapeType="1"/>
          </p:cNvSpPr>
          <p:nvPr/>
        </p:nvSpPr>
        <p:spPr bwMode="auto">
          <a:xfrm>
            <a:off x="1692275" y="3429000"/>
            <a:ext cx="0" cy="3048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 rot="16200000">
            <a:off x="-342900" y="2825750"/>
            <a:ext cx="123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</a:rPr>
              <a:t>Q</a:t>
            </a:r>
            <a:r>
              <a:rPr lang="en-US" sz="2000" baseline="-25000">
                <a:solidFill>
                  <a:srgbClr val="FFFF00"/>
                </a:solidFill>
              </a:rPr>
              <a:t>e,p</a:t>
            </a:r>
            <a:r>
              <a:rPr lang="en-US" sz="2000">
                <a:solidFill>
                  <a:srgbClr val="FFFF00"/>
                </a:solidFill>
              </a:rPr>
              <a:t> (</a:t>
            </a: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rgbClr val="FFFF00"/>
                </a:solidFill>
              </a:rPr>
              <a:t>,t)</a:t>
            </a:r>
          </a:p>
        </p:txBody>
      </p:sp>
      <p:sp>
        <p:nvSpPr>
          <p:cNvPr id="129038" name="Text Box 14"/>
          <p:cNvSpPr txBox="1">
            <a:spLocks noChangeArrowheads="1"/>
          </p:cNvSpPr>
          <p:nvPr/>
        </p:nvSpPr>
        <p:spPr bwMode="auto">
          <a:xfrm>
            <a:off x="1905000" y="36576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g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9039" name="Line 15"/>
          <p:cNvSpPr>
            <a:spLocks noChangeShapeType="1"/>
          </p:cNvSpPr>
          <p:nvPr/>
        </p:nvSpPr>
        <p:spPr bwMode="auto">
          <a:xfrm flipH="1">
            <a:off x="2209800" y="3429000"/>
            <a:ext cx="2133600" cy="1676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533400" y="4479925"/>
            <a:ext cx="1905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3300"/>
                </a:solidFill>
              </a:rPr>
              <a:t>Synchrotron emission of primary e</a:t>
            </a:r>
            <a:r>
              <a:rPr lang="en-US" sz="2000" baseline="30000">
                <a:solidFill>
                  <a:srgbClr val="FF3300"/>
                </a:solidFill>
              </a:rPr>
              <a:t>-</a:t>
            </a:r>
          </a:p>
        </p:txBody>
      </p:sp>
      <p:sp>
        <p:nvSpPr>
          <p:cNvPr id="129041" name="Line 17"/>
          <p:cNvSpPr>
            <a:spLocks noChangeShapeType="1"/>
          </p:cNvSpPr>
          <p:nvPr/>
        </p:nvSpPr>
        <p:spPr bwMode="auto">
          <a:xfrm flipV="1">
            <a:off x="685800" y="5165725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42" name="Line 18"/>
          <p:cNvSpPr>
            <a:spLocks noChangeShapeType="1"/>
          </p:cNvSpPr>
          <p:nvPr/>
        </p:nvSpPr>
        <p:spPr bwMode="auto">
          <a:xfrm>
            <a:off x="685800" y="6461125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43" name="Text Box 19"/>
          <p:cNvSpPr txBox="1">
            <a:spLocks noChangeArrowheads="1"/>
          </p:cNvSpPr>
          <p:nvPr/>
        </p:nvSpPr>
        <p:spPr bwMode="auto">
          <a:xfrm rot="16200000">
            <a:off x="30163" y="5516562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r>
              <a:rPr lang="en-US" sz="2000">
                <a:solidFill>
                  <a:srgbClr val="FFFF00"/>
                </a:solidFill>
              </a:rPr>
              <a:t>F</a:t>
            </a:r>
            <a:r>
              <a:rPr lang="en-US" sz="2000" baseline="-25000">
                <a:solidFill>
                  <a:srgbClr val="FFFF00"/>
                </a:solidFill>
                <a:latin typeface="Symbol" pitchFamily="18" charset="2"/>
              </a:rPr>
              <a:t>n</a:t>
            </a:r>
          </a:p>
        </p:txBody>
      </p:sp>
      <p:sp>
        <p:nvSpPr>
          <p:cNvPr id="129044" name="Text Box 20"/>
          <p:cNvSpPr txBox="1">
            <a:spLocks noChangeArrowheads="1"/>
          </p:cNvSpPr>
          <p:nvPr/>
        </p:nvSpPr>
        <p:spPr bwMode="auto">
          <a:xfrm>
            <a:off x="1752600" y="6384925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9045" name="Freeform 21"/>
          <p:cNvSpPr>
            <a:spLocks/>
          </p:cNvSpPr>
          <p:nvPr/>
        </p:nvSpPr>
        <p:spPr bwMode="auto">
          <a:xfrm>
            <a:off x="673100" y="5699125"/>
            <a:ext cx="774700" cy="762000"/>
          </a:xfrm>
          <a:custGeom>
            <a:avLst/>
            <a:gdLst/>
            <a:ahLst/>
            <a:cxnLst>
              <a:cxn ang="0">
                <a:pos x="8" y="480"/>
              </a:cxn>
              <a:cxn ang="0">
                <a:pos x="8" y="288"/>
              </a:cxn>
              <a:cxn ang="0">
                <a:pos x="56" y="144"/>
              </a:cxn>
              <a:cxn ang="0">
                <a:pos x="152" y="48"/>
              </a:cxn>
              <a:cxn ang="0">
                <a:pos x="296" y="0"/>
              </a:cxn>
              <a:cxn ang="0">
                <a:pos x="392" y="48"/>
              </a:cxn>
              <a:cxn ang="0">
                <a:pos x="488" y="192"/>
              </a:cxn>
            </a:cxnLst>
            <a:rect l="0" t="0" r="r" b="b"/>
            <a:pathLst>
              <a:path w="488" h="480">
                <a:moveTo>
                  <a:pt x="8" y="480"/>
                </a:moveTo>
                <a:cubicBezTo>
                  <a:pt x="4" y="412"/>
                  <a:pt x="0" y="344"/>
                  <a:pt x="8" y="288"/>
                </a:cubicBezTo>
                <a:cubicBezTo>
                  <a:pt x="16" y="232"/>
                  <a:pt x="32" y="184"/>
                  <a:pt x="56" y="144"/>
                </a:cubicBezTo>
                <a:cubicBezTo>
                  <a:pt x="80" y="104"/>
                  <a:pt x="112" y="72"/>
                  <a:pt x="152" y="48"/>
                </a:cubicBezTo>
                <a:cubicBezTo>
                  <a:pt x="192" y="24"/>
                  <a:pt x="256" y="0"/>
                  <a:pt x="296" y="0"/>
                </a:cubicBezTo>
                <a:cubicBezTo>
                  <a:pt x="336" y="0"/>
                  <a:pt x="360" y="16"/>
                  <a:pt x="392" y="48"/>
                </a:cubicBezTo>
                <a:cubicBezTo>
                  <a:pt x="424" y="80"/>
                  <a:pt x="472" y="168"/>
                  <a:pt x="488" y="192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46" name="Freeform 22"/>
          <p:cNvSpPr>
            <a:spLocks/>
          </p:cNvSpPr>
          <p:nvPr/>
        </p:nvSpPr>
        <p:spPr bwMode="auto">
          <a:xfrm>
            <a:off x="1447800" y="5622925"/>
            <a:ext cx="914400" cy="8382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96" y="144"/>
              </a:cxn>
              <a:cxn ang="0">
                <a:pos x="192" y="48"/>
              </a:cxn>
              <a:cxn ang="0">
                <a:pos x="336" y="0"/>
              </a:cxn>
              <a:cxn ang="0">
                <a:pos x="432" y="48"/>
              </a:cxn>
              <a:cxn ang="0">
                <a:pos x="528" y="288"/>
              </a:cxn>
              <a:cxn ang="0">
                <a:pos x="576" y="528"/>
              </a:cxn>
            </a:cxnLst>
            <a:rect l="0" t="0" r="r" b="b"/>
            <a:pathLst>
              <a:path w="576" h="528">
                <a:moveTo>
                  <a:pt x="0" y="240"/>
                </a:moveTo>
                <a:cubicBezTo>
                  <a:pt x="32" y="208"/>
                  <a:pt x="64" y="176"/>
                  <a:pt x="96" y="144"/>
                </a:cubicBezTo>
                <a:cubicBezTo>
                  <a:pt x="128" y="112"/>
                  <a:pt x="152" y="72"/>
                  <a:pt x="192" y="48"/>
                </a:cubicBezTo>
                <a:cubicBezTo>
                  <a:pt x="232" y="24"/>
                  <a:pt x="296" y="0"/>
                  <a:pt x="336" y="0"/>
                </a:cubicBezTo>
                <a:cubicBezTo>
                  <a:pt x="376" y="0"/>
                  <a:pt x="400" y="0"/>
                  <a:pt x="432" y="48"/>
                </a:cubicBezTo>
                <a:cubicBezTo>
                  <a:pt x="464" y="96"/>
                  <a:pt x="504" y="208"/>
                  <a:pt x="528" y="288"/>
                </a:cubicBezTo>
                <a:cubicBezTo>
                  <a:pt x="552" y="368"/>
                  <a:pt x="564" y="448"/>
                  <a:pt x="576" y="528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47" name="Text Box 23"/>
          <p:cNvSpPr txBox="1">
            <a:spLocks noChangeArrowheads="1"/>
          </p:cNvSpPr>
          <p:nvPr/>
        </p:nvSpPr>
        <p:spPr bwMode="auto">
          <a:xfrm>
            <a:off x="6553200" y="762000"/>
            <a:ext cx="2743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3300"/>
                </a:solidFill>
              </a:rPr>
              <a:t>Proton-induced radiation mechanisms:</a:t>
            </a:r>
          </a:p>
        </p:txBody>
      </p:sp>
      <p:sp>
        <p:nvSpPr>
          <p:cNvPr id="129048" name="Line 24"/>
          <p:cNvSpPr>
            <a:spLocks noChangeShapeType="1"/>
          </p:cNvSpPr>
          <p:nvPr/>
        </p:nvSpPr>
        <p:spPr bwMode="auto">
          <a:xfrm flipV="1">
            <a:off x="4343400" y="1447800"/>
            <a:ext cx="2590800" cy="2057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49" name="Line 25"/>
          <p:cNvSpPr>
            <a:spLocks noChangeShapeType="1"/>
          </p:cNvSpPr>
          <p:nvPr/>
        </p:nvSpPr>
        <p:spPr bwMode="auto">
          <a:xfrm flipV="1">
            <a:off x="7315200" y="1371600"/>
            <a:ext cx="0" cy="12954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50" name="Line 26"/>
          <p:cNvSpPr>
            <a:spLocks noChangeShapeType="1"/>
          </p:cNvSpPr>
          <p:nvPr/>
        </p:nvSpPr>
        <p:spPr bwMode="auto">
          <a:xfrm>
            <a:off x="7315200" y="2667000"/>
            <a:ext cx="1524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51" name="Text Box 27"/>
          <p:cNvSpPr txBox="1">
            <a:spLocks noChangeArrowheads="1"/>
          </p:cNvSpPr>
          <p:nvPr/>
        </p:nvSpPr>
        <p:spPr bwMode="auto">
          <a:xfrm rot="16200000">
            <a:off x="6659563" y="1858962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r>
              <a:rPr lang="en-US" sz="2000">
                <a:solidFill>
                  <a:srgbClr val="FFFF00"/>
                </a:solidFill>
              </a:rPr>
              <a:t>F</a:t>
            </a:r>
            <a:r>
              <a:rPr lang="en-US" sz="2000" baseline="-25000">
                <a:solidFill>
                  <a:srgbClr val="FFFF00"/>
                </a:solidFill>
                <a:latin typeface="Symbol" pitchFamily="18" charset="2"/>
              </a:rPr>
              <a:t>n</a:t>
            </a:r>
          </a:p>
        </p:txBody>
      </p:sp>
      <p:sp>
        <p:nvSpPr>
          <p:cNvPr id="129052" name="Text Box 28"/>
          <p:cNvSpPr txBox="1">
            <a:spLocks noChangeArrowheads="1"/>
          </p:cNvSpPr>
          <p:nvPr/>
        </p:nvSpPr>
        <p:spPr bwMode="auto">
          <a:xfrm>
            <a:off x="8382000" y="2590800"/>
            <a:ext cx="45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FF00"/>
                </a:solidFill>
                <a:latin typeface="Symbol" pitchFamily="18" charset="2"/>
              </a:rPr>
              <a:t>n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129053" name="Freeform 29"/>
          <p:cNvSpPr>
            <a:spLocks/>
          </p:cNvSpPr>
          <p:nvPr/>
        </p:nvSpPr>
        <p:spPr bwMode="auto">
          <a:xfrm>
            <a:off x="7302500" y="1905000"/>
            <a:ext cx="774700" cy="762000"/>
          </a:xfrm>
          <a:custGeom>
            <a:avLst/>
            <a:gdLst/>
            <a:ahLst/>
            <a:cxnLst>
              <a:cxn ang="0">
                <a:pos x="8" y="480"/>
              </a:cxn>
              <a:cxn ang="0">
                <a:pos x="8" y="288"/>
              </a:cxn>
              <a:cxn ang="0">
                <a:pos x="56" y="144"/>
              </a:cxn>
              <a:cxn ang="0">
                <a:pos x="152" y="48"/>
              </a:cxn>
              <a:cxn ang="0">
                <a:pos x="296" y="0"/>
              </a:cxn>
              <a:cxn ang="0">
                <a:pos x="392" y="48"/>
              </a:cxn>
              <a:cxn ang="0">
                <a:pos x="488" y="192"/>
              </a:cxn>
            </a:cxnLst>
            <a:rect l="0" t="0" r="r" b="b"/>
            <a:pathLst>
              <a:path w="488" h="480">
                <a:moveTo>
                  <a:pt x="8" y="480"/>
                </a:moveTo>
                <a:cubicBezTo>
                  <a:pt x="4" y="412"/>
                  <a:pt x="0" y="344"/>
                  <a:pt x="8" y="288"/>
                </a:cubicBezTo>
                <a:cubicBezTo>
                  <a:pt x="16" y="232"/>
                  <a:pt x="32" y="184"/>
                  <a:pt x="56" y="144"/>
                </a:cubicBezTo>
                <a:cubicBezTo>
                  <a:pt x="80" y="104"/>
                  <a:pt x="112" y="72"/>
                  <a:pt x="152" y="48"/>
                </a:cubicBezTo>
                <a:cubicBezTo>
                  <a:pt x="192" y="24"/>
                  <a:pt x="256" y="0"/>
                  <a:pt x="296" y="0"/>
                </a:cubicBezTo>
                <a:cubicBezTo>
                  <a:pt x="336" y="0"/>
                  <a:pt x="360" y="16"/>
                  <a:pt x="392" y="48"/>
                </a:cubicBezTo>
                <a:cubicBezTo>
                  <a:pt x="424" y="80"/>
                  <a:pt x="472" y="168"/>
                  <a:pt x="488" y="192"/>
                </a:cubicBezTo>
              </a:path>
            </a:pathLst>
          </a:custGeom>
          <a:noFill/>
          <a:ln w="28575" cmpd="sng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54" name="Freeform 30"/>
          <p:cNvSpPr>
            <a:spLocks/>
          </p:cNvSpPr>
          <p:nvPr/>
        </p:nvSpPr>
        <p:spPr bwMode="auto">
          <a:xfrm>
            <a:off x="8077200" y="1828800"/>
            <a:ext cx="914400" cy="8382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96" y="144"/>
              </a:cxn>
              <a:cxn ang="0">
                <a:pos x="192" y="48"/>
              </a:cxn>
              <a:cxn ang="0">
                <a:pos x="336" y="0"/>
              </a:cxn>
              <a:cxn ang="0">
                <a:pos x="432" y="48"/>
              </a:cxn>
              <a:cxn ang="0">
                <a:pos x="528" y="288"/>
              </a:cxn>
              <a:cxn ang="0">
                <a:pos x="576" y="528"/>
              </a:cxn>
            </a:cxnLst>
            <a:rect l="0" t="0" r="r" b="b"/>
            <a:pathLst>
              <a:path w="576" h="528">
                <a:moveTo>
                  <a:pt x="0" y="240"/>
                </a:moveTo>
                <a:cubicBezTo>
                  <a:pt x="32" y="208"/>
                  <a:pt x="64" y="176"/>
                  <a:pt x="96" y="144"/>
                </a:cubicBezTo>
                <a:cubicBezTo>
                  <a:pt x="128" y="112"/>
                  <a:pt x="152" y="72"/>
                  <a:pt x="192" y="48"/>
                </a:cubicBezTo>
                <a:cubicBezTo>
                  <a:pt x="232" y="24"/>
                  <a:pt x="296" y="0"/>
                  <a:pt x="336" y="0"/>
                </a:cubicBezTo>
                <a:cubicBezTo>
                  <a:pt x="376" y="0"/>
                  <a:pt x="400" y="0"/>
                  <a:pt x="432" y="48"/>
                </a:cubicBezTo>
                <a:cubicBezTo>
                  <a:pt x="464" y="96"/>
                  <a:pt x="504" y="208"/>
                  <a:pt x="528" y="288"/>
                </a:cubicBezTo>
                <a:cubicBezTo>
                  <a:pt x="552" y="368"/>
                  <a:pt x="564" y="448"/>
                  <a:pt x="576" y="528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55" name="Text Box 31"/>
          <p:cNvSpPr txBox="1">
            <a:spLocks noChangeArrowheads="1"/>
          </p:cNvSpPr>
          <p:nvPr/>
        </p:nvSpPr>
        <p:spPr bwMode="auto">
          <a:xfrm>
            <a:off x="1463675" y="3657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FF3300"/>
                </a:solidFill>
                <a:latin typeface="Symbol" pitchFamily="18" charset="2"/>
              </a:rPr>
              <a:t>2</a:t>
            </a:r>
          </a:p>
        </p:txBody>
      </p:sp>
      <p:sp>
        <p:nvSpPr>
          <p:cNvPr id="129056" name="Text Box 32"/>
          <p:cNvSpPr txBox="1">
            <a:spLocks noChangeArrowheads="1"/>
          </p:cNvSpPr>
          <p:nvPr/>
        </p:nvSpPr>
        <p:spPr bwMode="auto">
          <a:xfrm>
            <a:off x="701675" y="36576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3300"/>
                </a:solidFill>
                <a:latin typeface="Symbol" pitchFamily="18" charset="2"/>
              </a:rPr>
              <a:t>g</a:t>
            </a:r>
            <a:r>
              <a:rPr lang="en-US" sz="2400" baseline="-25000">
                <a:solidFill>
                  <a:srgbClr val="FF3300"/>
                </a:solidFill>
                <a:latin typeface="Symbol" pitchFamily="18" charset="2"/>
              </a:rPr>
              <a:t>1</a:t>
            </a:r>
          </a:p>
        </p:txBody>
      </p:sp>
      <p:sp>
        <p:nvSpPr>
          <p:cNvPr id="129057" name="Text Box 33"/>
          <p:cNvSpPr txBox="1">
            <a:spLocks noChangeArrowheads="1"/>
          </p:cNvSpPr>
          <p:nvPr/>
        </p:nvSpPr>
        <p:spPr bwMode="auto">
          <a:xfrm>
            <a:off x="1158875" y="2667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  <a:latin typeface="Symbol" pitchFamily="18" charset="2"/>
              </a:rPr>
              <a:t>g</a:t>
            </a:r>
            <a:r>
              <a:rPr lang="en-US" sz="2400" baseline="30000">
                <a:solidFill>
                  <a:srgbClr val="FFFF00"/>
                </a:solidFill>
              </a:rPr>
              <a:t>-q</a:t>
            </a:r>
          </a:p>
        </p:txBody>
      </p:sp>
      <p:sp>
        <p:nvSpPr>
          <p:cNvPr id="129059" name="FlagCount" hidden="1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8255000" y="254000"/>
            <a:ext cx="381000" cy="3175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>
              <a:alpha val="25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b="1">
                <a:latin typeface="Tahoma" charset="0"/>
              </a:rPr>
              <a:t>0</a:t>
            </a:r>
          </a:p>
        </p:txBody>
      </p:sp>
      <p:sp>
        <p:nvSpPr>
          <p:cNvPr id="129060" name="Rectangle 36"/>
          <p:cNvSpPr>
            <a:spLocks noChangeArrowheads="1"/>
          </p:cNvSpPr>
          <p:nvPr/>
        </p:nvSpPr>
        <p:spPr bwMode="auto">
          <a:xfrm>
            <a:off x="6172200" y="2971800"/>
            <a:ext cx="2819400" cy="381000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9061" name="Text Box 37"/>
          <p:cNvSpPr txBox="1">
            <a:spLocks noChangeArrowheads="1"/>
          </p:cNvSpPr>
          <p:nvPr/>
        </p:nvSpPr>
        <p:spPr bwMode="auto">
          <a:xfrm>
            <a:off x="6781800" y="3032125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>
                <a:solidFill>
                  <a:schemeClr val="accent2"/>
                </a:solidFill>
              </a:rPr>
              <a:t> Proton synchrotron</a:t>
            </a:r>
          </a:p>
        </p:txBody>
      </p:sp>
      <p:sp>
        <p:nvSpPr>
          <p:cNvPr id="129062" name="Text Box 38"/>
          <p:cNvSpPr txBox="1">
            <a:spLocks noChangeArrowheads="1"/>
          </p:cNvSpPr>
          <p:nvPr/>
        </p:nvSpPr>
        <p:spPr bwMode="auto">
          <a:xfrm>
            <a:off x="7086600" y="3794125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>
                <a:solidFill>
                  <a:schemeClr val="accent2"/>
                </a:solidFill>
              </a:rPr>
              <a:t> p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chemeClr val="accent2"/>
                </a:solidFill>
              </a:rPr>
              <a:t>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→ p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p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0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 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p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0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→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2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g</a:t>
            </a:r>
          </a:p>
        </p:txBody>
      </p:sp>
      <p:sp>
        <p:nvSpPr>
          <p:cNvPr id="129063" name="Text Box 39"/>
          <p:cNvSpPr txBox="1">
            <a:spLocks noChangeArrowheads="1"/>
          </p:cNvSpPr>
          <p:nvPr/>
        </p:nvSpPr>
        <p:spPr bwMode="auto">
          <a:xfrm>
            <a:off x="5943600" y="4556125"/>
            <a:ext cx="31242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>
                <a:solidFill>
                  <a:schemeClr val="accent2"/>
                </a:solidFill>
              </a:rPr>
              <a:t> p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</a:rPr>
              <a:t>g</a:t>
            </a:r>
            <a:r>
              <a:rPr lang="en-US" sz="2000">
                <a:solidFill>
                  <a:schemeClr val="accent2"/>
                </a:solidFill>
              </a:rPr>
              <a:t>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→ n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p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+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;   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p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+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→ 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m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+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n</a:t>
            </a:r>
            <a:r>
              <a:rPr lang="en-US" sz="2000" baseline="-25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m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m</a:t>
            </a:r>
            <a:r>
              <a:rPr lang="en-US" sz="2000" baseline="30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+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 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→ e</a:t>
            </a:r>
            <a:r>
              <a:rPr lang="en-US" sz="2000" baseline="30000">
                <a:solidFill>
                  <a:schemeClr val="accent2"/>
                </a:solidFill>
                <a:cs typeface="Arial" charset="0"/>
              </a:rPr>
              <a:t>+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n</a:t>
            </a:r>
            <a:r>
              <a:rPr lang="en-US" sz="2000" baseline="-25000">
                <a:solidFill>
                  <a:schemeClr val="accent2"/>
                </a:solidFill>
                <a:cs typeface="Arial" charset="0"/>
              </a:rPr>
              <a:t>e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n</a:t>
            </a:r>
            <a:r>
              <a:rPr lang="en-US" sz="2000" baseline="-25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m</a:t>
            </a:r>
          </a:p>
        </p:txBody>
      </p:sp>
      <p:sp>
        <p:nvSpPr>
          <p:cNvPr id="129064" name="Line 40"/>
          <p:cNvSpPr>
            <a:spLocks noChangeShapeType="1"/>
          </p:cNvSpPr>
          <p:nvPr/>
        </p:nvSpPr>
        <p:spPr bwMode="auto">
          <a:xfrm>
            <a:off x="7924800" y="5089525"/>
            <a:ext cx="228600" cy="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9065" name="Text Box 41"/>
          <p:cNvSpPr txBox="1">
            <a:spLocks noChangeArrowheads="1"/>
          </p:cNvSpPr>
          <p:nvPr/>
        </p:nvSpPr>
        <p:spPr bwMode="auto">
          <a:xfrm>
            <a:off x="6705600" y="5470525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accent2"/>
                </a:solidFill>
                <a:cs typeface="Arial" charset="0"/>
              </a:rPr>
              <a:t>→ secondary </a:t>
            </a:r>
            <a:r>
              <a:rPr lang="en-US" sz="2000">
                <a:solidFill>
                  <a:schemeClr val="accent2"/>
                </a:solidFill>
                <a:latin typeface="Symbol" pitchFamily="18" charset="2"/>
                <a:cs typeface="Arial" charset="0"/>
              </a:rPr>
              <a:t>m</a:t>
            </a:r>
            <a:r>
              <a:rPr lang="en-US" sz="2000">
                <a:solidFill>
                  <a:schemeClr val="accent2"/>
                </a:solidFill>
                <a:cs typeface="Arial" charset="0"/>
              </a:rPr>
              <a:t>-, e-synchrotron</a:t>
            </a:r>
          </a:p>
        </p:txBody>
      </p:sp>
      <p:sp>
        <p:nvSpPr>
          <p:cNvPr id="129066" name="Text Box 42"/>
          <p:cNvSpPr txBox="1">
            <a:spLocks noChangeArrowheads="1"/>
          </p:cNvSpPr>
          <p:nvPr/>
        </p:nvSpPr>
        <p:spPr bwMode="auto">
          <a:xfrm>
            <a:off x="6781800" y="62484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>
                <a:solidFill>
                  <a:schemeClr val="accent2"/>
                </a:solidFill>
              </a:rPr>
              <a:t> Cascades …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9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9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9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9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9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9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9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12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29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9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9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29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9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9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9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129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29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9" dur="500"/>
                                        <p:tgtEl>
                                          <p:spTgt spid="129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129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6" dur="500"/>
                                        <p:tgtEl>
                                          <p:spTgt spid="129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0" dur="500"/>
                                        <p:tgtEl>
                                          <p:spTgt spid="129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4" dur="500"/>
                                        <p:tgtEl>
                                          <p:spTgt spid="129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/>
      <p:bldP spid="129031" grpId="0" animBg="1"/>
      <p:bldP spid="129032" grpId="0" animBg="1"/>
      <p:bldP spid="129033" grpId="0" animBg="1"/>
      <p:bldP spid="129034" grpId="0" animBg="1"/>
      <p:bldP spid="129035" grpId="0" animBg="1"/>
      <p:bldP spid="129036" grpId="0" animBg="1"/>
      <p:bldP spid="129037" grpId="0"/>
      <p:bldP spid="129038" grpId="0"/>
      <p:bldP spid="129039" grpId="0" animBg="1"/>
      <p:bldP spid="129040" grpId="0"/>
      <p:bldP spid="129041" grpId="0" animBg="1"/>
      <p:bldP spid="129042" grpId="0" animBg="1"/>
      <p:bldP spid="129043" grpId="0"/>
      <p:bldP spid="129044" grpId="0"/>
      <p:bldP spid="129045" grpId="0" animBg="1"/>
      <p:bldP spid="129046" grpId="0" animBg="1"/>
      <p:bldP spid="129047" grpId="0"/>
      <p:bldP spid="129048" grpId="0" animBg="1"/>
      <p:bldP spid="129049" grpId="0" animBg="1"/>
      <p:bldP spid="129050" grpId="0" animBg="1"/>
      <p:bldP spid="129051" grpId="0"/>
      <p:bldP spid="129052" grpId="0"/>
      <p:bldP spid="129053" grpId="0" animBg="1"/>
      <p:bldP spid="129054" grpId="0" animBg="1"/>
      <p:bldP spid="129055" grpId="0"/>
      <p:bldP spid="129056" grpId="0"/>
      <p:bldP spid="129057" grpId="0"/>
      <p:bldP spid="129060" grpId="0" animBg="1"/>
      <p:bldP spid="129061" grpId="0"/>
      <p:bldP spid="129062" grpId="0"/>
      <p:bldP spid="129063" grpId="0"/>
      <p:bldP spid="129064" grpId="0" animBg="1"/>
      <p:bldP spid="129065" grpId="0"/>
      <p:bldP spid="1290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6" y="2045111"/>
            <a:ext cx="6048946" cy="47244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2"/>
          </a:xfrm>
        </p:spPr>
        <p:txBody>
          <a:bodyPr/>
          <a:lstStyle/>
          <a:p>
            <a:r>
              <a:rPr lang="en-US" u="sng" dirty="0" smtClean="0">
                <a:solidFill>
                  <a:srgbClr val="002060"/>
                </a:solidFill>
              </a:rPr>
              <a:t>Gamma-Gamma Absorption</a:t>
            </a:r>
            <a:endParaRPr lang="en-ZA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1039507"/>
          </a:xfrm>
        </p:spPr>
        <p:txBody>
          <a:bodyPr/>
          <a:lstStyle/>
          <a:p>
            <a:r>
              <a:rPr lang="en-US" sz="2800" dirty="0" smtClean="0"/>
              <a:t>External: EBL (Dominguez, </a:t>
            </a:r>
            <a:r>
              <a:rPr lang="en-US" sz="2800" dirty="0" err="1" smtClean="0"/>
              <a:t>Biteau</a:t>
            </a:r>
            <a:r>
              <a:rPr lang="en-US" sz="2800" dirty="0" smtClean="0"/>
              <a:t>, </a:t>
            </a:r>
            <a:r>
              <a:rPr lang="en-US" sz="2800" dirty="0" err="1" smtClean="0"/>
              <a:t>Gabici</a:t>
            </a:r>
            <a:r>
              <a:rPr lang="en-US" sz="2800" dirty="0" smtClean="0"/>
              <a:t>, …)</a:t>
            </a:r>
          </a:p>
          <a:p>
            <a:r>
              <a:rPr lang="en-US" sz="2800" dirty="0" smtClean="0"/>
              <a:t>Internal: BLR Radiation field</a:t>
            </a:r>
            <a:endParaRPr lang="en-ZA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019800" y="3125212"/>
            <a:ext cx="27607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R</a:t>
            </a:r>
            <a:r>
              <a:rPr lang="en-US" sz="2400" baseline="-25000" dirty="0" smtClean="0">
                <a:solidFill>
                  <a:srgbClr val="FF0000"/>
                </a:solidFill>
              </a:rPr>
              <a:t>em</a:t>
            </a:r>
            <a:r>
              <a:rPr lang="en-US" sz="2400" dirty="0" smtClean="0">
                <a:solidFill>
                  <a:srgbClr val="FF0000"/>
                </a:solidFill>
              </a:rPr>
              <a:t> ≥ R</a:t>
            </a:r>
            <a:r>
              <a:rPr lang="en-US" sz="2400" baseline="-25000" dirty="0" smtClean="0">
                <a:solidFill>
                  <a:srgbClr val="FF0000"/>
                </a:solidFill>
              </a:rPr>
              <a:t>BLR</a:t>
            </a:r>
          </a:p>
          <a:p>
            <a:endParaRPr lang="en-US" sz="2400" dirty="0"/>
          </a:p>
          <a:p>
            <a:pPr algn="ctr"/>
            <a:r>
              <a:rPr lang="en-US" sz="2400" dirty="0" smtClean="0"/>
              <a:t>Constraint particularly important for</a:t>
            </a:r>
          </a:p>
          <a:p>
            <a:pPr algn="ctr"/>
            <a:r>
              <a:rPr lang="en-US" sz="2400" dirty="0" smtClean="0"/>
              <a:t> VHE-detected FSRQs (3C279, </a:t>
            </a:r>
          </a:p>
          <a:p>
            <a:pPr algn="ctr"/>
            <a:r>
              <a:rPr lang="en-US" sz="2400" dirty="0" smtClean="0"/>
              <a:t>PKS 1510-089, …)</a:t>
            </a:r>
            <a:endParaRPr lang="en-ZA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3912" y="6445044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</a:t>
            </a:r>
            <a:r>
              <a:rPr lang="en-US" dirty="0" err="1" smtClean="0"/>
              <a:t>Böttcher</a:t>
            </a:r>
            <a:r>
              <a:rPr lang="en-US" dirty="0" smtClean="0"/>
              <a:t> &amp; </a:t>
            </a:r>
            <a:r>
              <a:rPr lang="en-US" dirty="0" err="1" smtClean="0"/>
              <a:t>Els</a:t>
            </a:r>
            <a:r>
              <a:rPr lang="en-US" dirty="0" smtClean="0"/>
              <a:t> 2016)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5992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4" descr="3C454.3fit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104900"/>
            <a:ext cx="754380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848600" cy="1371600"/>
          </a:xfrm>
        </p:spPr>
        <p:txBody>
          <a:bodyPr/>
          <a:lstStyle/>
          <a:p>
            <a:pPr>
              <a:defRPr/>
            </a:pPr>
            <a:r>
              <a:rPr lang="en-US" sz="4000" u="sng" dirty="0" err="1" smtClean="0">
                <a:solidFill>
                  <a:schemeClr val="accent6"/>
                </a:solidFill>
              </a:rPr>
              <a:t>Leptonic</a:t>
            </a:r>
            <a:r>
              <a:rPr lang="en-US" sz="4000" u="sng" dirty="0" smtClean="0">
                <a:solidFill>
                  <a:schemeClr val="accent6"/>
                </a:solidFill>
              </a:rPr>
              <a:t> and </a:t>
            </a:r>
            <a:r>
              <a:rPr lang="en-US" sz="4000" u="sng" dirty="0" err="1" smtClean="0">
                <a:solidFill>
                  <a:schemeClr val="accent6"/>
                </a:solidFill>
              </a:rPr>
              <a:t>Hadronic</a:t>
            </a:r>
            <a:r>
              <a:rPr lang="en-US" sz="4000" u="sng" dirty="0" smtClean="0">
                <a:solidFill>
                  <a:schemeClr val="accent6"/>
                </a:solidFill>
              </a:rPr>
              <a:t> Model Fits along the </a:t>
            </a:r>
            <a:r>
              <a:rPr lang="en-US" sz="4000" u="sng" dirty="0" err="1" smtClean="0">
                <a:solidFill>
                  <a:schemeClr val="accent6"/>
                </a:solidFill>
              </a:rPr>
              <a:t>Blazar</a:t>
            </a:r>
            <a:r>
              <a:rPr lang="en-US" sz="4000" u="sng" dirty="0" smtClean="0">
                <a:solidFill>
                  <a:schemeClr val="accent6"/>
                </a:solidFill>
              </a:rPr>
              <a:t> Sequence</a:t>
            </a:r>
            <a:endParaRPr lang="en-US" sz="4000" u="sng" dirty="0">
              <a:solidFill>
                <a:schemeClr val="accent6"/>
              </a:solidFill>
            </a:endParaRP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6781800" y="2209800"/>
            <a:ext cx="2286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solidFill>
                  <a:srgbClr val="FF0000"/>
                </a:solidFill>
              </a:rPr>
              <a:t>Red = Leptonic</a:t>
            </a:r>
          </a:p>
          <a:p>
            <a:r>
              <a:rPr lang="en-US" sz="2000">
                <a:solidFill>
                  <a:srgbClr val="006600"/>
                </a:solidFill>
              </a:rPr>
              <a:t>Green = Hadronic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524000" y="5334000"/>
            <a:ext cx="167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Synchrotron</a:t>
            </a:r>
          </a:p>
        </p:txBody>
      </p: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 flipV="1">
            <a:off x="2362200" y="3657600"/>
            <a:ext cx="76200" cy="16764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prstDash val="sysDot"/>
            <a:round/>
            <a:headEnd/>
            <a:tailEnd type="arrow" w="med" len="med"/>
          </a:ln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819400" y="468788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Synchrotron self-Compton (SSC)</a:t>
            </a:r>
          </a:p>
        </p:txBody>
      </p: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 flipV="1">
            <a:off x="4038600" y="4038600"/>
            <a:ext cx="381000" cy="649288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prstDash val="lgDashDot"/>
            <a:round/>
            <a:headEnd/>
            <a:tailEnd type="arrow" w="med" len="med"/>
          </a:ln>
        </p:spPr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43000" y="23622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Accretion Disk</a:t>
            </a:r>
          </a:p>
        </p:txBody>
      </p:sp>
      <p:cxnSp>
        <p:nvCxnSpPr>
          <p:cNvPr id="16" name="Straight Arrow Connector 15"/>
          <p:cNvCxnSpPr>
            <a:cxnSpLocks noChangeShapeType="1"/>
          </p:cNvCxnSpPr>
          <p:nvPr/>
        </p:nvCxnSpPr>
        <p:spPr bwMode="auto">
          <a:xfrm>
            <a:off x="2590800" y="2743200"/>
            <a:ext cx="533400" cy="14478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81800" y="3571875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External Compton of direct accretion disk photons (ECD)</a:t>
            </a:r>
          </a:p>
        </p:txBody>
      </p:sp>
      <p:cxnSp>
        <p:nvCxnSpPr>
          <p:cNvPr id="20" name="Straight Arrow Connector 19"/>
          <p:cNvCxnSpPr>
            <a:cxnSpLocks noChangeShapeType="1"/>
          </p:cNvCxnSpPr>
          <p:nvPr/>
        </p:nvCxnSpPr>
        <p:spPr bwMode="auto">
          <a:xfrm flipH="1" flipV="1">
            <a:off x="5181600" y="2514600"/>
            <a:ext cx="1676400" cy="13716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prstDash val="lgDash"/>
            <a:round/>
            <a:headEnd/>
            <a:tailEnd type="arrow" w="med" len="med"/>
          </a:ln>
        </p:spPr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58000" y="4800600"/>
            <a:ext cx="2286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External Compton of emission from BLR clouds (ECC)</a:t>
            </a:r>
          </a:p>
        </p:txBody>
      </p: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 flipH="1" flipV="1">
            <a:off x="5486400" y="3200400"/>
            <a:ext cx="1447800" cy="17526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prstDash val="lgDashDotDot"/>
            <a:round/>
            <a:headEnd/>
            <a:tailEnd type="arrow" w="med" len="med"/>
          </a:ln>
        </p:spPr>
      </p:cxnSp>
      <p:sp>
        <p:nvSpPr>
          <p:cNvPr id="9231" name="TextBox 25"/>
          <p:cNvSpPr txBox="1">
            <a:spLocks noChangeArrowheads="1"/>
          </p:cNvSpPr>
          <p:nvPr/>
        </p:nvSpPr>
        <p:spPr bwMode="auto">
          <a:xfrm>
            <a:off x="6324600" y="6400800"/>
            <a:ext cx="2590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(B</a:t>
            </a:r>
            <a:r>
              <a:rPr lang="az-Cyrl-AZ" dirty="0">
                <a:solidFill>
                  <a:schemeClr val="tx2"/>
                </a:solidFill>
              </a:rPr>
              <a:t>ӧ</a:t>
            </a:r>
            <a:r>
              <a:rPr lang="en-US" dirty="0" err="1" smtClean="0">
                <a:solidFill>
                  <a:schemeClr val="tx2"/>
                </a:solidFill>
              </a:rPr>
              <a:t>ttcher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et al. 2013)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24000" y="53340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6600"/>
                </a:solidFill>
              </a:rPr>
              <a:t>Electron synchrotron</a:t>
            </a:r>
          </a:p>
        </p:txBody>
      </p:sp>
      <p:cxnSp>
        <p:nvCxnSpPr>
          <p:cNvPr id="28" name="Straight Arrow Connector 27"/>
          <p:cNvCxnSpPr>
            <a:cxnSpLocks noChangeShapeType="1"/>
          </p:cNvCxnSpPr>
          <p:nvPr/>
        </p:nvCxnSpPr>
        <p:spPr bwMode="auto">
          <a:xfrm flipV="1">
            <a:off x="2514600" y="3429000"/>
            <a:ext cx="76200" cy="1905000"/>
          </a:xfrm>
          <a:prstGeom prst="straightConnector1">
            <a:avLst/>
          </a:prstGeom>
          <a:noFill/>
          <a:ln w="25400" algn="ctr">
            <a:solidFill>
              <a:srgbClr val="006600"/>
            </a:solidFill>
            <a:prstDash val="sysDot"/>
            <a:round/>
            <a:headEnd/>
            <a:tailEnd type="arrow" w="med" len="med"/>
          </a:ln>
        </p:spPr>
      </p:cxn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143000" y="24384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6600"/>
                </a:solidFill>
              </a:rPr>
              <a:t>Accretion Disk</a:t>
            </a:r>
          </a:p>
        </p:txBody>
      </p:sp>
      <p:cxnSp>
        <p:nvCxnSpPr>
          <p:cNvPr id="33" name="Straight Arrow Connector 32"/>
          <p:cNvCxnSpPr>
            <a:cxnSpLocks noChangeShapeType="1"/>
          </p:cNvCxnSpPr>
          <p:nvPr/>
        </p:nvCxnSpPr>
        <p:spPr bwMode="auto">
          <a:xfrm>
            <a:off x="2590800" y="2819400"/>
            <a:ext cx="533400" cy="1371600"/>
          </a:xfrm>
          <a:prstGeom prst="straightConnector1">
            <a:avLst/>
          </a:prstGeom>
          <a:noFill/>
          <a:ln w="25400" algn="ctr">
            <a:solidFill>
              <a:srgbClr val="006600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886200" y="53340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6600"/>
                </a:solidFill>
              </a:rPr>
              <a:t>Proton synchrotron</a:t>
            </a:r>
          </a:p>
        </p:txBody>
      </p:sp>
      <p:cxnSp>
        <p:nvCxnSpPr>
          <p:cNvPr id="35" name="Straight Arrow Connector 34"/>
          <p:cNvCxnSpPr>
            <a:cxnSpLocks noChangeShapeType="1"/>
          </p:cNvCxnSpPr>
          <p:nvPr/>
        </p:nvCxnSpPr>
        <p:spPr bwMode="auto">
          <a:xfrm flipH="1" flipV="1">
            <a:off x="4724400" y="3276600"/>
            <a:ext cx="381000" cy="2057400"/>
          </a:xfrm>
          <a:prstGeom prst="straightConnector1">
            <a:avLst/>
          </a:prstGeom>
          <a:noFill/>
          <a:ln w="25400" algn="ctr">
            <a:solidFill>
              <a:srgbClr val="006600"/>
            </a:solidFill>
            <a:prstDash val="lgDashDot"/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1" grpId="0"/>
      <p:bldP spid="11" grpId="1"/>
      <p:bldP spid="15" grpId="0"/>
      <p:bldP spid="15" grpId="1"/>
      <p:bldP spid="19" grpId="0"/>
      <p:bldP spid="19" grpId="1"/>
      <p:bldP spid="23" grpId="0"/>
      <p:bldP spid="23" grpId="1"/>
      <p:bldP spid="27" grpId="0"/>
      <p:bldP spid="32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XPANDSHOWBAR" val="True"/>
  <p:tag name="ANSWERNOWTEXT" val="Answer Now"/>
  <p:tag name="RESPTABLESTYLE" val="0"/>
  <p:tag name="ALLOWDUPLICATES" val="False"/>
  <p:tag name="AUTOADVANCE" val="False"/>
  <p:tag name="STDCHART" val="1"/>
  <p:tag name="BUBBLENAMEVISIBLE" val="True"/>
  <p:tag name="DEFAULTNUMTEAMS" val="5"/>
  <p:tag name="CUSTOMCELLBACKCOLOR2" val="-13395457"/>
  <p:tag name="DISPLAYNAME" val="True"/>
  <p:tag name="GRIDROTATIONINTERVAL" val="2"/>
  <p:tag name="POLLINGCYCLE" val="2"/>
  <p:tag name="INCLUDENONRESPONDERS" val="False"/>
  <p:tag name="ALLOWUSERFEEDBACK" val="True"/>
  <p:tag name="REALTIMEBACKUPPATH" val="(None)"/>
  <p:tag name="ADVANCEDSETTINGSVIEW" val="False"/>
  <p:tag name="FIBDISPLAYKEYWORDS" val="True"/>
  <p:tag name="USESECONDARYMONITOR" val="True"/>
  <p:tag name="RESPCOUNTERSTYLE" val="1"/>
  <p:tag name="NUMRESPONSES" val="1"/>
  <p:tag name="REVIEWONLY" val="False"/>
  <p:tag name="TEAMSINLEADERBOARD" val="5"/>
  <p:tag name="BUBBLEGROUPING" val="3"/>
  <p:tag name="CUSTOMCELLBACKCOLOR3" val="-268652"/>
  <p:tag name="DISPLAYDEVICEID" val="True"/>
  <p:tag name="GRIDPOSITION" val="1"/>
  <p:tag name="MULTIRESPDIVISOR" val="1"/>
  <p:tag name="INCORRECTPOINTVALUE" val="0"/>
  <p:tag name="CHARTSCALE" val="True"/>
  <p:tag name="TPVERSION" val="2008"/>
  <p:tag name="ANSWERNOWSTYLE" val="-1"/>
  <p:tag name="INPUTSOURCE" val="1"/>
  <p:tag name="ROTATIONINTERVAL" val="2"/>
  <p:tag name="BUBBLESIZEVISIBLE" val="True"/>
  <p:tag name="CUSTOMCELLBACKCOLOR1" val="-657956"/>
  <p:tag name="GRIDOPACITY" val="90"/>
  <p:tag name="CHARTLABELS" val="1"/>
  <p:tag name="CORRECTPOINTVALUE" val="100"/>
  <p:tag name="FIBDISPLAYRESULTS" val="True"/>
  <p:tag name="SHOWBARVISIBLE" val="True"/>
  <p:tag name="COUNTDOWNSECONDS" val="10"/>
  <p:tag name="AUTOUPDATEALIASES" val="True"/>
  <p:tag name="CUSTOMGRIDBACKCOLOR" val="-2830136"/>
  <p:tag name="DISPLAYDEVICENUMBER" val="True"/>
  <p:tag name="RESETCHARTS" val="True"/>
  <p:tag name="ZEROBASED" val="False"/>
  <p:tag name="POWERPOINTVERSION" val="10.0"/>
  <p:tag name="BACKUPSESSIONS" val="True"/>
  <p:tag name="MAXRESPONDERS" val="5"/>
  <p:tag name="USESCHEMECOLORS" val="True"/>
  <p:tag name="PARTLISTDEFAULT" val="0"/>
  <p:tag name="FIBNUMRESULTS" val="5"/>
  <p:tag name="RESPCOUNTERFORMAT" val="0"/>
  <p:tag name="BUBBLEVALUEFORMAT" val="0.0"/>
  <p:tag name="GRIDSIZE" val="{Width=800, Height=600}"/>
  <p:tag name="AUTOADJUSTPARTRANGE" val="True"/>
  <p:tag name="BACKUPMAINTENANCE" val="7"/>
  <p:tag name="CUSTOMCELLBACKCOLOR4" val="-8355712"/>
  <p:tag name="REALTIMEBACKUP" val="False"/>
  <p:tag name="CHARTVALUEFORMAT" val="0%"/>
  <p:tag name="CHARTCOLORS" val="2"/>
  <p:tag name="COUNTDOWNSTYLE" val="2"/>
  <p:tag name="INCLUDEPPT" val="True"/>
  <p:tag name="CUSTOMCELLFORECOLOR" val="-16777216"/>
  <p:tag name="PARTICIPANTSINLEADERBOARD" val="5"/>
  <p:tag name="AUTOSIZEGRID" val="True"/>
  <p:tag name="BULLETTYPE" val="3"/>
  <p:tag name="FIBINCLUDEOTHER" val="True"/>
  <p:tag name="DELIMITERS" val="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TLE" val="Slide 19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15815</TotalTime>
  <Words>2600</Words>
  <Application>Microsoft Office PowerPoint</Application>
  <PresentationFormat>On-screen Show (4:3)</PresentationFormat>
  <Paragraphs>517</Paragraphs>
  <Slides>55</Slides>
  <Notes>55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宋体</vt:lpstr>
      <vt:lpstr>Arial</vt:lpstr>
      <vt:lpstr>Calibri</vt:lpstr>
      <vt:lpstr>Cambria Math</vt:lpstr>
      <vt:lpstr>Symbol</vt:lpstr>
      <vt:lpstr>Tahoma</vt:lpstr>
      <vt:lpstr>Times New Roman</vt:lpstr>
      <vt:lpstr>Default Design</vt:lpstr>
      <vt:lpstr> AGN Emission Models Multiwavelength Variability and Polarization as Diagnostics of Jet Physics</vt:lpstr>
      <vt:lpstr>Blazars</vt:lpstr>
      <vt:lpstr>Polarization Angle Swings</vt:lpstr>
      <vt:lpstr>Open Physics Questions</vt:lpstr>
      <vt:lpstr>Leptonic Blazar Model</vt:lpstr>
      <vt:lpstr>Sources of External Photons  (↔ Location of the Blazar Zone)</vt:lpstr>
      <vt:lpstr>Hadronic Blazar Models</vt:lpstr>
      <vt:lpstr>Gamma-Gamma Absorption</vt:lpstr>
      <vt:lpstr>Leptonic and Hadronic Model Fits along the Blazar Sequence</vt:lpstr>
      <vt:lpstr>Leptonic and Hadronic Model Fits  Along the Blazar Sequence</vt:lpstr>
      <vt:lpstr>Lepto-Hadronic Model Fits  Along the Blazar Sequence</vt:lpstr>
      <vt:lpstr>Requirements for lepto-hadronic models</vt:lpstr>
      <vt:lpstr>Distinguishing Diagnostic: Variability</vt:lpstr>
      <vt:lpstr>Distinguishing Diagnostic: Variability</vt:lpstr>
      <vt:lpstr>PowerPoint Presentation</vt:lpstr>
      <vt:lpstr>Light Curve Fits</vt:lpstr>
      <vt:lpstr>Neutrino Emission</vt:lpstr>
      <vt:lpstr>Distinguishing Diagnostic: Polarization</vt:lpstr>
      <vt:lpstr>PowerPoint Presentation</vt:lpstr>
      <vt:lpstr>X-Ray and Gamma-Ray Polarization: FSRQs</vt:lpstr>
      <vt:lpstr>X-Ray and Gamma-Ray Polarization: IBLs</vt:lpstr>
      <vt:lpstr>Observational Strategy</vt:lpstr>
      <vt:lpstr>So far, only Spherical-Cow Models</vt:lpstr>
      <vt:lpstr>Inhomogeneous Jet Models</vt:lpstr>
      <vt:lpstr>Polarization Angle Swings</vt:lpstr>
      <vt:lpstr>Previously Proposed Interpretations:</vt:lpstr>
      <vt:lpstr>Tracing Synchrotron Polarization in the Internal Shock Model</vt:lpstr>
      <vt:lpstr>Light Travel Time Effects</vt:lpstr>
      <vt:lpstr>Application to the FSRQ 3C279</vt:lpstr>
      <vt:lpstr>Application to 3C279</vt:lpstr>
      <vt:lpstr>Application to 3C279</vt:lpstr>
      <vt:lpstr>Coupling to Realistic MHD Simulations</vt:lpstr>
      <vt:lpstr>Simulation Setup</vt:lpstr>
      <vt:lpstr>B-Field Evolution</vt:lpstr>
      <vt:lpstr>B-Field Evolution</vt:lpstr>
      <vt:lpstr>Polarization Signatures</vt:lpstr>
      <vt:lpstr>Summary</vt:lpstr>
      <vt:lpstr>PowerPoint Presentation</vt:lpstr>
      <vt:lpstr>PowerPoint Presentation</vt:lpstr>
      <vt:lpstr>Blazars</vt:lpstr>
      <vt:lpstr>PowerPoint Presentation</vt:lpstr>
      <vt:lpstr>PowerPoint Presentation</vt:lpstr>
      <vt:lpstr>Blazars</vt:lpstr>
      <vt:lpstr>Blazar Spectral Energy Distributions (SEDs)</vt:lpstr>
      <vt:lpstr>PowerPoint Presentation</vt:lpstr>
      <vt:lpstr>Superluminal Motion</vt:lpstr>
      <vt:lpstr>Spectral modeling results along the Blazar Sequence: Leptonic Models</vt:lpstr>
      <vt:lpstr>Spectral modeling results along the Blazar Sequence: Leptonic Models</vt:lpstr>
      <vt:lpstr>Constraints from Observations</vt:lpstr>
      <vt:lpstr>Distinguishing Diagnostic: Variability</vt:lpstr>
      <vt:lpstr>Correlated Multiwavelength Variability in Leptonic One-Zone Models</vt:lpstr>
      <vt:lpstr>Distinguishing Diagnostic: Variability</vt:lpstr>
      <vt:lpstr>Total Energy Loss Rate of Relativistic Electrons</vt:lpstr>
      <vt:lpstr>Diagnosing the Location of the Blazar Zone</vt:lpstr>
      <vt:lpstr>Calculation of X-Ray and Gamma-Ray Polarization in Leptonic and Hadronic Blazar Models</vt:lpstr>
    </vt:vector>
  </TitlesOfParts>
  <Company>Ohio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Modeling the Spectral Energy Distributions and Variability  of BL Lacertae in 2000</dc:title>
  <dc:creator>Markus Boettcher</dc:creator>
  <cp:lastModifiedBy>24420530</cp:lastModifiedBy>
  <cp:revision>1159</cp:revision>
  <dcterms:created xsi:type="dcterms:W3CDTF">2003-10-14T13:36:42Z</dcterms:created>
  <dcterms:modified xsi:type="dcterms:W3CDTF">2016-05-04T06:48:26Z</dcterms:modified>
</cp:coreProperties>
</file>