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Default Extension="jpeg" ContentType="image/jpeg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16.xml" ContentType="application/vnd.openxmlformats-officedocument.presentationml.slide+xml"/>
  <Override PartName="/ppt/slideLayouts/slideLayout13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749" r:id="rId1"/>
  </p:sldMasterIdLst>
  <p:notesMasterIdLst>
    <p:notesMasterId r:id="rId34"/>
  </p:notesMasterIdLst>
  <p:sldIdLst>
    <p:sldId id="256" r:id="rId2"/>
    <p:sldId id="453" r:id="rId3"/>
    <p:sldId id="421" r:id="rId4"/>
    <p:sldId id="450" r:id="rId5"/>
    <p:sldId id="451" r:id="rId6"/>
    <p:sldId id="420" r:id="rId7"/>
    <p:sldId id="385" r:id="rId8"/>
    <p:sldId id="423" r:id="rId9"/>
    <p:sldId id="427" r:id="rId10"/>
    <p:sldId id="410" r:id="rId11"/>
    <p:sldId id="428" r:id="rId12"/>
    <p:sldId id="429" r:id="rId13"/>
    <p:sldId id="434" r:id="rId14"/>
    <p:sldId id="445" r:id="rId15"/>
    <p:sldId id="422" r:id="rId16"/>
    <p:sldId id="424" r:id="rId17"/>
    <p:sldId id="437" r:id="rId18"/>
    <p:sldId id="411" r:id="rId19"/>
    <p:sldId id="440" r:id="rId20"/>
    <p:sldId id="447" r:id="rId21"/>
    <p:sldId id="448" r:id="rId22"/>
    <p:sldId id="449" r:id="rId23"/>
    <p:sldId id="403" r:id="rId24"/>
    <p:sldId id="433" r:id="rId25"/>
    <p:sldId id="402" r:id="rId26"/>
    <p:sldId id="412" r:id="rId27"/>
    <p:sldId id="452" r:id="rId28"/>
    <p:sldId id="408" r:id="rId29"/>
    <p:sldId id="443" r:id="rId30"/>
    <p:sldId id="441" r:id="rId31"/>
    <p:sldId id="442" r:id="rId32"/>
    <p:sldId id="405" r:id="rId3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showNarration="1" useTimings="0">
    <p:present/>
    <p:sldAll/>
    <p:penClr>
      <a:schemeClr val="tx1"/>
    </p:penClr>
  </p:showPr>
  <p:clrMru>
    <a:srgbClr val="465B12"/>
    <a:srgbClr val="7FA523"/>
    <a:srgbClr val="FF8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3361" autoAdjust="0"/>
    <p:restoredTop sz="94576" autoAdjust="0"/>
  </p:normalViewPr>
  <p:slideViewPr>
    <p:cSldViewPr>
      <p:cViewPr>
        <p:scale>
          <a:sx n="100" d="100"/>
          <a:sy n="100" d="100"/>
        </p:scale>
        <p:origin x="-1232" y="-4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notesMaster" Target="notesMasters/notesMaster1.xml"/><Relationship Id="rId35" Type="http://schemas.openxmlformats.org/officeDocument/2006/relationships/printerSettings" Target="printerSettings/printerSettings1.bin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981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981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981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981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E1A8BD72-9975-634C-9005-75FF253AF8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1" charset="0"/>
        <a:ea typeface="ＭＳ Ｐゴシック" pitchFamily="1" charset="-128"/>
        <a:cs typeface="ＭＳ Ｐゴシック" pitchFamily="1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1" charset="0"/>
        <a:ea typeface="ＭＳ Ｐゴシック" pitchFamily="1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1" charset="0"/>
        <a:ea typeface="ＭＳ Ｐゴシック" pitchFamily="1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1" charset="0"/>
        <a:ea typeface="ＭＳ Ｐゴシック" pitchFamily="1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1" charset="0"/>
        <a:ea typeface="ＭＳ Ｐゴシック" pitchFamily="1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769D910-1EF7-9642-9C15-E3AEC4922A6C}" type="slidenum">
              <a:rPr lang="en-US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pPr/>
              <a:t>1</a:t>
            </a:fld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17411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769D910-1EF7-9642-9C15-E3AEC4922A6C}" type="slidenum">
              <a:rPr lang="en-US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pPr/>
              <a:t>2</a:t>
            </a:fld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17411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BD3E7-3972-E54D-89E6-E99181CA59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6C267B-1825-BF45-967D-962FDE1318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031F51-CD19-B54A-9371-0FA577ACC1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chartAndTx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A07960-E66E-E848-AF10-E92F0C30FB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D36F2-CBE8-7F4C-818E-21BA44E436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6F174E-D4E2-7F43-AF3F-669D1C2362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048305-6F1C-F942-93D6-F4B7AC0D28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772DC1-D478-AC4A-8B01-2B95CBC1AF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514C1A-5C18-F84E-BEC1-0AF5BED455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1E780-164C-B34D-B03F-37D2EA4F34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28E2EF-EB70-034E-86A2-979B6A0F49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FB342-C679-5C4C-8034-75FAA8242C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401399-D0CD-FC41-8D1E-87DD1AD239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44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44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922D4A77-F8BB-6446-8374-771D17E4E8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1" charset="0"/>
          <a:ea typeface="Osaka" pitchFamily="1" charset="-128"/>
          <a:cs typeface="Osaka" pitchFamily="1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1" charset="0"/>
          <a:ea typeface="Osaka" pitchFamily="1" charset="-128"/>
          <a:cs typeface="Osaka" pitchFamily="1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1" charset="0"/>
          <a:ea typeface="Osaka" pitchFamily="1" charset="-128"/>
          <a:cs typeface="Osaka" pitchFamily="1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1" charset="0"/>
          <a:ea typeface="Osaka" pitchFamily="1" charset="-128"/>
          <a:cs typeface="Osaka" pitchFamily="1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1" charset="0"/>
          <a:ea typeface="Osaka" pitchFamily="1" charset="-128"/>
          <a:cs typeface="Osaka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1" charset="0"/>
          <a:ea typeface="Osaka" pitchFamily="1" charset="-128"/>
          <a:cs typeface="Osaka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1" charset="0"/>
          <a:ea typeface="Osaka" pitchFamily="1" charset="-128"/>
          <a:cs typeface="Osaka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1" charset="0"/>
          <a:ea typeface="Osaka" pitchFamily="1" charset="-128"/>
          <a:cs typeface="Osaka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eg"/><Relationship Id="rId5" Type="http://schemas.openxmlformats.org/officeDocument/2006/relationships/image" Target="../media/image4.png"/><Relationship Id="rId6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4.png"/><Relationship Id="rId5" Type="http://schemas.openxmlformats.org/officeDocument/2006/relationships/image" Target="../media/image29.png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8" Type="http://schemas.openxmlformats.org/officeDocument/2006/relationships/image" Target="../media/image4.png"/><Relationship Id="rId9" Type="http://schemas.openxmlformats.org/officeDocument/2006/relationships/image" Target="../media/image5.jpeg"/><Relationship Id="rId10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914400" y="1676400"/>
            <a:ext cx="7162800" cy="1600200"/>
          </a:xfrm>
          <a:solidFill>
            <a:schemeClr val="tx1">
              <a:alpha val="50000"/>
            </a:schemeClr>
          </a:solidFill>
          <a:ln w="19050">
            <a:noFill/>
          </a:ln>
        </p:spPr>
        <p:txBody>
          <a:bodyPr/>
          <a:lstStyle/>
          <a:p>
            <a:pPr eaLnBrk="1" hangingPunct="1">
              <a:spcAft>
                <a:spcPts val="2400"/>
              </a:spcAft>
              <a:defRPr/>
            </a:pPr>
            <a:r>
              <a:rPr lang="en-US" sz="3600" b="1" dirty="0" smtClean="0">
                <a:solidFill>
                  <a:srgbClr val="FFFF00"/>
                </a:solidFill>
                <a:effectLst>
                  <a:outerShdw blurRad="50800" dist="38100" dir="2700000" algn="tl">
                    <a:srgbClr val="000000">
                      <a:alpha val="43000"/>
                    </a:srgbClr>
                  </a:outerShdw>
                </a:effectLst>
              </a:rPr>
              <a:t>Counterparts to Single </a:t>
            </a:r>
            <a:r>
              <a:rPr lang="en-US" sz="3600" b="1" dirty="0" smtClean="0">
                <a:solidFill>
                  <a:srgbClr val="FFFF00"/>
                </a:solidFill>
                <a:effectLst>
                  <a:outerShdw blurRad="50800" dist="38100" dir="2700000" algn="tl">
                    <a:srgbClr val="000000">
                      <a:alpha val="43000"/>
                    </a:srgbClr>
                  </a:outerShdw>
                </a:effectLst>
              </a:rPr>
              <a:t>Neutrinos</a:t>
            </a:r>
            <a:endParaRPr lang="en-US" sz="3600" b="1" dirty="0" smtClean="0">
              <a:solidFill>
                <a:srgbClr val="FFFF00"/>
              </a:solidFill>
              <a:effectLst>
                <a:outerShdw blurRad="50800" dist="38100" dir="2700000" algn="tl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2051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352800"/>
            <a:ext cx="7696200" cy="2133600"/>
          </a:xfrm>
          <a:solidFill>
            <a:schemeClr val="tx1">
              <a:alpha val="50000"/>
            </a:schemeClr>
          </a:solidFill>
          <a:ln w="19050">
            <a:noFill/>
          </a:ln>
        </p:spPr>
        <p:txBody>
          <a:bodyPr anchor="ctr"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FFFF00"/>
                </a:solidFill>
                <a:effectLst>
                  <a:outerShdw blurRad="50800" dist="38100" dir="2700000" algn="tl">
                    <a:srgbClr val="000000">
                      <a:alpha val="43000"/>
                    </a:srgbClr>
                  </a:outerShdw>
                </a:effectLst>
                <a:latin typeface="+mj-lt"/>
              </a:rPr>
              <a:t>Matthias </a:t>
            </a:r>
            <a:r>
              <a:rPr lang="en-US" b="1" dirty="0" err="1" smtClean="0">
                <a:solidFill>
                  <a:srgbClr val="FFFF00"/>
                </a:solidFill>
                <a:effectLst>
                  <a:outerShdw blurRad="50800" dist="38100" dir="2700000" algn="tl">
                    <a:srgbClr val="000000">
                      <a:alpha val="43000"/>
                    </a:srgbClr>
                  </a:outerShdw>
                </a:effectLst>
                <a:latin typeface="+mj-lt"/>
              </a:rPr>
              <a:t>Kadler</a:t>
            </a:r>
            <a:endParaRPr lang="en-US" sz="1800" b="1" dirty="0" smtClean="0">
              <a:solidFill>
                <a:srgbClr val="FFFF00"/>
              </a:solidFill>
              <a:effectLst>
                <a:outerShdw blurRad="50800" dist="38100" dir="2700000" algn="tl">
                  <a:srgbClr val="000000">
                    <a:alpha val="43000"/>
                  </a:srgbClr>
                </a:outerShdw>
              </a:effectLst>
              <a:latin typeface="+mj-lt"/>
            </a:endParaRPr>
          </a:p>
          <a:p>
            <a:pPr eaLnBrk="1" hangingPunct="1">
              <a:defRPr/>
            </a:pPr>
            <a:endParaRPr lang="en-US" sz="1400" b="1" dirty="0" smtClean="0">
              <a:solidFill>
                <a:srgbClr val="FFFF00"/>
              </a:solidFill>
              <a:effectLst>
                <a:outerShdw blurRad="50800" dist="38100" dir="2700000" algn="tl">
                  <a:srgbClr val="000000">
                    <a:alpha val="43000"/>
                  </a:srgbClr>
                </a:outerShdw>
              </a:effectLst>
              <a:latin typeface="+mj-lt"/>
            </a:endParaRPr>
          </a:p>
        </p:txBody>
      </p:sp>
      <p:pic>
        <p:nvPicPr>
          <p:cNvPr id="16388" name="Picture 13"/>
          <p:cNvPicPr>
            <a:picLocks noChangeAspect="1"/>
          </p:cNvPicPr>
          <p:nvPr/>
        </p:nvPicPr>
        <p:blipFill>
          <a:blip r:embed="rId3">
            <a:alphaModFix amt="74000"/>
          </a:blip>
          <a:srcRect/>
          <a:stretch>
            <a:fillRect/>
          </a:stretch>
        </p:blipFill>
        <p:spPr bwMode="auto">
          <a:xfrm>
            <a:off x="7696200" y="304800"/>
            <a:ext cx="1143000" cy="5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12" descr="logo_pre_rep.jpg"/>
          <p:cNvPicPr>
            <a:picLocks noChangeAspect="1"/>
          </p:cNvPicPr>
          <p:nvPr/>
        </p:nvPicPr>
        <p:blipFill>
          <a:blip r:embed="rId4">
            <a:lum contrast="74000"/>
            <a:alphaModFix amt="51000"/>
          </a:blip>
          <a:srcRect/>
          <a:stretch>
            <a:fillRect/>
          </a:stretch>
        </p:blipFill>
        <p:spPr bwMode="auto">
          <a:xfrm>
            <a:off x="304800" y="290512"/>
            <a:ext cx="1143000" cy="547688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10" name="Rectangle 1027"/>
          <p:cNvSpPr txBox="1">
            <a:spLocks noChangeArrowheads="1"/>
          </p:cNvSpPr>
          <p:nvPr/>
        </p:nvSpPr>
        <p:spPr bwMode="auto">
          <a:xfrm>
            <a:off x="685800" y="6248400"/>
            <a:ext cx="7696200" cy="457200"/>
          </a:xfrm>
          <a:prstGeom prst="rect">
            <a:avLst/>
          </a:prstGeom>
          <a:solidFill>
            <a:schemeClr val="tx1">
              <a:alpha val="50000"/>
            </a:schemeClr>
          </a:solidFill>
          <a:ln w="1905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50800" dist="38100" dir="2700000" algn="tl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Perspectives on the Extragalactic Frontier, Trieste, May 6, 2016</a:t>
            </a:r>
            <a:endParaRPr kumimoji="0" lang="en-US" sz="1000" b="1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>
                <a:outerShdw blurRad="50800" dist="38100" dir="2700000" algn="tl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anamilogo5_smal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4230" y="228600"/>
            <a:ext cx="2961170" cy="127330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6600" y="3606623"/>
            <a:ext cx="5881606" cy="302277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210" y="304800"/>
            <a:ext cx="555379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960030"/>
            <a:ext cx="8610600" cy="516466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572000" y="6550223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400" dirty="0" err="1" smtClean="0">
                <a:solidFill>
                  <a:srgbClr val="FFFF00"/>
                </a:solidFill>
              </a:rPr>
              <a:t>Krauß</a:t>
            </a:r>
            <a:r>
              <a:rPr lang="en-US" sz="1400" dirty="0" smtClean="0">
                <a:solidFill>
                  <a:srgbClr val="FFFF00"/>
                </a:solidFill>
              </a:rPr>
              <a:t> et al. 2014, A&amp;A 566, L7</a:t>
            </a:r>
            <a:endParaRPr lang="en-US" sz="1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 bwMode="auto">
          <a:xfrm>
            <a:off x="2971800" y="5181600"/>
            <a:ext cx="3429000" cy="1219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205302"/>
            <a:ext cx="8839200" cy="362277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572000" y="914400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400" dirty="0" err="1" smtClean="0">
                <a:solidFill>
                  <a:srgbClr val="FFFF00"/>
                </a:solidFill>
              </a:rPr>
              <a:t>Krauß</a:t>
            </a:r>
            <a:r>
              <a:rPr lang="en-US" sz="1400" dirty="0" smtClean="0">
                <a:solidFill>
                  <a:srgbClr val="FFFF00"/>
                </a:solidFill>
              </a:rPr>
              <a:t> et al. 2014, A&amp;A 566, L7</a:t>
            </a:r>
            <a:endParaRPr lang="en-US" sz="1400" dirty="0">
              <a:solidFill>
                <a:srgbClr val="FFFF00"/>
              </a:solidFill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1905000" y="1219200"/>
            <a:ext cx="1295400" cy="1676400"/>
          </a:xfrm>
          <a:prstGeom prst="rect">
            <a:avLst/>
          </a:prstGeom>
          <a:solidFill>
            <a:srgbClr val="FF0000">
              <a:alpha val="68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4572000" y="1219200"/>
            <a:ext cx="1295400" cy="1676400"/>
          </a:xfrm>
          <a:prstGeom prst="rect">
            <a:avLst/>
          </a:prstGeom>
          <a:solidFill>
            <a:srgbClr val="FF0000">
              <a:alpha val="68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7162800" y="1219200"/>
            <a:ext cx="1295400" cy="1676400"/>
          </a:xfrm>
          <a:prstGeom prst="rect">
            <a:avLst/>
          </a:prstGeom>
          <a:solidFill>
            <a:srgbClr val="FF0000">
              <a:alpha val="68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905000" y="2895600"/>
            <a:ext cx="1295400" cy="1676400"/>
          </a:xfrm>
          <a:prstGeom prst="rect">
            <a:avLst/>
          </a:prstGeom>
          <a:solidFill>
            <a:srgbClr val="FF0000">
              <a:alpha val="68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4572000" y="2895600"/>
            <a:ext cx="1295400" cy="1676400"/>
          </a:xfrm>
          <a:prstGeom prst="rect">
            <a:avLst/>
          </a:prstGeom>
          <a:solidFill>
            <a:srgbClr val="FF0000">
              <a:alpha val="68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7162800" y="2895600"/>
            <a:ext cx="1295400" cy="1676400"/>
          </a:xfrm>
          <a:prstGeom prst="rect">
            <a:avLst/>
          </a:prstGeom>
          <a:solidFill>
            <a:srgbClr val="FF0000">
              <a:alpha val="68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rcRect r="59035"/>
          <a:stretch>
            <a:fillRect/>
          </a:stretch>
        </p:blipFill>
        <p:spPr>
          <a:xfrm>
            <a:off x="2971800" y="5193145"/>
            <a:ext cx="2425764" cy="1182255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5410200" y="5486400"/>
            <a:ext cx="83581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 smtClean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en-US" sz="3200" dirty="0" smtClean="0">
                <a:solidFill>
                  <a:srgbClr val="000000"/>
                </a:solidFill>
                <a:latin typeface="+mn-lt"/>
                <a:ea typeface="Wingdings"/>
                <a:cs typeface="Wingdings"/>
              </a:rPr>
              <a:t>?</a:t>
            </a:r>
            <a:endParaRPr lang="en-US" sz="3200" u="sng" dirty="0" smtClean="0">
              <a:latin typeface="Times New Roman"/>
              <a:cs typeface="Times New Roman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57800" y="5486400"/>
            <a:ext cx="106441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 smtClean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en-US" sz="3200" dirty="0" smtClean="0">
                <a:solidFill>
                  <a:srgbClr val="000000"/>
                </a:solidFill>
                <a:latin typeface="+mn-lt"/>
                <a:ea typeface="Wingdings"/>
                <a:cs typeface="Wingdings"/>
              </a:rPr>
              <a:t>0.19</a:t>
            </a:r>
            <a:endParaRPr lang="en-US" sz="3200" u="sng" dirty="0" smtClean="0">
              <a:latin typeface="Times New Roman"/>
              <a:cs typeface="Times New Roman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260181" y="5486400"/>
            <a:ext cx="106441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 smtClean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en-US" sz="3200" dirty="0" smtClean="0">
                <a:solidFill>
                  <a:srgbClr val="000000"/>
                </a:solidFill>
                <a:latin typeface="+mn-lt"/>
                <a:ea typeface="Wingdings"/>
                <a:cs typeface="Wingdings"/>
              </a:rPr>
              <a:t>0.25</a:t>
            </a:r>
            <a:endParaRPr lang="en-US" sz="3200" u="sng" dirty="0" smtClean="0">
              <a:latin typeface="Times New Roman"/>
              <a:cs typeface="Times New Roman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260181" y="5486400"/>
            <a:ext cx="106441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 smtClean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en-US" sz="3200" dirty="0" smtClean="0">
                <a:solidFill>
                  <a:srgbClr val="000000"/>
                </a:solidFill>
                <a:latin typeface="+mn-lt"/>
                <a:ea typeface="Wingdings"/>
                <a:cs typeface="Wingdings"/>
              </a:rPr>
              <a:t>0.39</a:t>
            </a:r>
            <a:endParaRPr lang="en-US" sz="3200" u="sng" dirty="0" smtClean="0">
              <a:latin typeface="Times New Roman"/>
              <a:cs typeface="Times New Roman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257800" y="5486400"/>
            <a:ext cx="106441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 smtClean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en-US" sz="3200" dirty="0" smtClean="0">
                <a:solidFill>
                  <a:srgbClr val="000000"/>
                </a:solidFill>
                <a:latin typeface="+mn-lt"/>
                <a:ea typeface="Wingdings"/>
                <a:cs typeface="Wingdings"/>
              </a:rPr>
              <a:t>1.25</a:t>
            </a:r>
            <a:endParaRPr lang="en-US" sz="3200" u="sng" dirty="0" smtClean="0">
              <a:latin typeface="Times New Roman"/>
              <a:cs typeface="Times New Roman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257800" y="5486400"/>
            <a:ext cx="106441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 smtClean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en-US" sz="3200" dirty="0" smtClean="0">
                <a:solidFill>
                  <a:srgbClr val="000000"/>
                </a:solidFill>
                <a:latin typeface="+mn-lt"/>
                <a:ea typeface="Wingdings"/>
                <a:cs typeface="Wingdings"/>
              </a:rPr>
              <a:t>1.71</a:t>
            </a:r>
            <a:endParaRPr lang="en-US" sz="3200" u="sng" dirty="0" smtClean="0">
              <a:latin typeface="Times New Roman"/>
              <a:cs typeface="Times New Roman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257800" y="5486400"/>
            <a:ext cx="106441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 smtClean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en-US" sz="3200" dirty="0" smtClean="0">
                <a:solidFill>
                  <a:srgbClr val="000000"/>
                </a:solidFill>
                <a:latin typeface="+mn-lt"/>
                <a:ea typeface="Wingdings"/>
                <a:cs typeface="Wingdings"/>
              </a:rPr>
              <a:t>1.94</a:t>
            </a:r>
            <a:endParaRPr lang="en-US" sz="3200" u="sng" dirty="0" smtClean="0">
              <a:latin typeface="Times New Roman"/>
              <a:cs typeface="Times New Roman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4"/>
          <a:srcRect b="534"/>
          <a:stretch>
            <a:fillRect/>
          </a:stretch>
        </p:blipFill>
        <p:spPr>
          <a:xfrm>
            <a:off x="6477000" y="5181600"/>
            <a:ext cx="1267292" cy="121920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5"/>
          <a:srcRect b="535"/>
          <a:stretch>
            <a:fillRect/>
          </a:stretch>
        </p:blipFill>
        <p:spPr>
          <a:xfrm>
            <a:off x="7696200" y="5181601"/>
            <a:ext cx="1255829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4" grpId="0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8200" y="1094602"/>
            <a:ext cx="7620000" cy="1508105"/>
          </a:xfrm>
          <a:prstGeom prst="rect">
            <a:avLst/>
          </a:prstGeom>
          <a:solidFill>
            <a:schemeClr val="tx1">
              <a:alpha val="50000"/>
            </a:schemeClr>
          </a:solidFill>
          <a:ln w="9525">
            <a:noFill/>
          </a:ln>
        </p:spPr>
        <p:txBody>
          <a:bodyPr wrap="square" rtlCol="0" anchor="ctr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8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The six TANAMI </a:t>
            </a:r>
            <a:r>
              <a:rPr lang="en-US" sz="2800" b="1" dirty="0" err="1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blazars</a:t>
            </a:r>
            <a:r>
              <a:rPr lang="en-US" sz="28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 are capable of explaining the observed </a:t>
            </a:r>
            <a:r>
              <a:rPr lang="en-US" sz="2800" b="1" dirty="0" err="1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IceCube</a:t>
            </a:r>
            <a:r>
              <a:rPr lang="en-US" sz="28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PeV</a:t>
            </a:r>
            <a:r>
              <a:rPr lang="en-US" sz="28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 flux via </a:t>
            </a:r>
            <a:r>
              <a:rPr lang="en-US" sz="2800" b="1" dirty="0" err="1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p-</a:t>
            </a:r>
            <a:r>
              <a:rPr lang="en-US" sz="3600" b="1" dirty="0" err="1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Symbol" charset="2"/>
                <a:cs typeface="Symbol" charset="2"/>
              </a:rPr>
              <a:t>g</a:t>
            </a:r>
            <a:r>
              <a:rPr lang="en-US" sz="28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!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38200" y="3184268"/>
            <a:ext cx="7620000" cy="1538883"/>
          </a:xfrm>
          <a:prstGeom prst="rect">
            <a:avLst/>
          </a:prstGeom>
          <a:solidFill>
            <a:schemeClr val="tx1">
              <a:alpha val="50000"/>
            </a:schemeClr>
          </a:solidFill>
          <a:ln w="9525">
            <a:noFill/>
          </a:ln>
        </p:spPr>
        <p:txBody>
          <a:bodyPr wrap="square" rtlCol="0" anchor="t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8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But:</a:t>
            </a:r>
          </a:p>
          <a:p>
            <a:pPr marL="457200" indent="-457200" algn="ctr">
              <a:spcAft>
                <a:spcPts val="600"/>
              </a:spcAft>
              <a:buFont typeface="Arial"/>
              <a:buChar char="•"/>
            </a:pPr>
            <a:r>
              <a:rPr lang="en-US" sz="28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No individual source bright enough </a:t>
            </a:r>
          </a:p>
          <a:p>
            <a:pPr marL="457200" indent="-457200" algn="ctr">
              <a:spcAft>
                <a:spcPts val="600"/>
              </a:spcAft>
              <a:buFont typeface="Arial"/>
              <a:buChar char="•"/>
            </a:pPr>
            <a:r>
              <a:rPr lang="en-US" sz="28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Scaling factor?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4997235"/>
            <a:ext cx="5334000" cy="870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70314"/>
            <a:ext cx="7772400" cy="4114800"/>
          </a:xfrm>
        </p:spPr>
        <p:txBody>
          <a:bodyPr/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rcRect l="3058" r="3669"/>
          <a:stretch>
            <a:fillRect/>
          </a:stretch>
        </p:blipFill>
        <p:spPr>
          <a:xfrm>
            <a:off x="228600" y="1143000"/>
            <a:ext cx="8763000" cy="4753264"/>
          </a:xfrm>
          <a:prstGeom prst="rect">
            <a:avLst/>
          </a:prstGeom>
          <a:ln>
            <a:noFill/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rcRect l="5580" r="16740" b="23046"/>
          <a:stretch>
            <a:fillRect/>
          </a:stretch>
        </p:blipFill>
        <p:spPr>
          <a:xfrm>
            <a:off x="5105400" y="4114800"/>
            <a:ext cx="2223772" cy="21336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0400" y="1981200"/>
            <a:ext cx="1981200" cy="320040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5105400" y="5867400"/>
            <a:ext cx="1043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E~2PeV</a:t>
            </a:r>
            <a:endParaRPr lang="en-US" sz="1800" dirty="0"/>
          </a:p>
        </p:txBody>
      </p:sp>
      <p:sp>
        <p:nvSpPr>
          <p:cNvPr id="21" name="Rectangle 20"/>
          <p:cNvSpPr/>
          <p:nvPr/>
        </p:nvSpPr>
        <p:spPr>
          <a:xfrm>
            <a:off x="3962400" y="6550223"/>
            <a:ext cx="5181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dirty="0" err="1" smtClean="0">
                <a:solidFill>
                  <a:srgbClr val="FFFF00"/>
                </a:solidFill>
              </a:rPr>
              <a:t>IceCube</a:t>
            </a:r>
            <a:r>
              <a:rPr lang="en-US" sz="1400" dirty="0" smtClean="0">
                <a:solidFill>
                  <a:srgbClr val="FFFF00"/>
                </a:solidFill>
              </a:rPr>
              <a:t> Collaboration 2013; </a:t>
            </a:r>
            <a:r>
              <a:rPr lang="en-US" sz="1400" dirty="0" err="1" smtClean="0">
                <a:solidFill>
                  <a:srgbClr val="FFFF00"/>
                </a:solidFill>
              </a:rPr>
              <a:t>Aartsen</a:t>
            </a:r>
            <a:r>
              <a:rPr lang="en-US" sz="1400" dirty="0" smtClean="0">
                <a:solidFill>
                  <a:srgbClr val="FFFF00"/>
                </a:solidFill>
              </a:rPr>
              <a:t> et al. 2014</a:t>
            </a:r>
            <a:endParaRPr lang="en-US" sz="1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399674"/>
            <a:ext cx="6172200" cy="6185276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5638800" y="5105400"/>
            <a:ext cx="3429000" cy="1219200"/>
            <a:chOff x="5638800" y="5105400"/>
            <a:chExt cx="3429000" cy="1219200"/>
          </a:xfrm>
        </p:grpSpPr>
        <p:sp>
          <p:nvSpPr>
            <p:cNvPr id="8" name="Rectangle 7"/>
            <p:cNvSpPr/>
            <p:nvPr/>
          </p:nvSpPr>
          <p:spPr bwMode="auto">
            <a:xfrm>
              <a:off x="5638800" y="5105400"/>
              <a:ext cx="3429000" cy="12192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1" charset="0"/>
                  <a:ea typeface="ＭＳ Ｐゴシック" pitchFamily="1" charset="-128"/>
                  <a:cs typeface="ＭＳ Ｐゴシック" pitchFamily="1" charset="-128"/>
                </a:rPr>
                <a:t>?</a:t>
              </a:r>
              <a:endPara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1" charset="0"/>
                <a:ea typeface="ＭＳ Ｐゴシック" pitchFamily="1" charset="-128"/>
                <a:cs typeface="ＭＳ Ｐゴシック" pitchFamily="1" charset="-128"/>
              </a:endParaRPr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/>
            <a:srcRect r="59035"/>
            <a:stretch>
              <a:fillRect/>
            </a:stretch>
          </p:blipFill>
          <p:spPr>
            <a:xfrm>
              <a:off x="5715000" y="5105400"/>
              <a:ext cx="2425764" cy="118225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8153400" y="5334000"/>
              <a:ext cx="44142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 smtClean="0"/>
                <a:t>?</a:t>
              </a:r>
              <a:endParaRPr lang="en-US" sz="3600" dirty="0"/>
            </a:p>
          </p:txBody>
        </p:sp>
      </p:grpSp>
      <p:sp>
        <p:nvSpPr>
          <p:cNvPr id="7" name="Rectangle 6"/>
          <p:cNvSpPr/>
          <p:nvPr/>
        </p:nvSpPr>
        <p:spPr>
          <a:xfrm>
            <a:off x="4572000" y="0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400" dirty="0" err="1" smtClean="0">
                <a:solidFill>
                  <a:srgbClr val="FFFF00"/>
                </a:solidFill>
              </a:rPr>
              <a:t>Kadler</a:t>
            </a:r>
            <a:r>
              <a:rPr lang="en-US" sz="1400" dirty="0" smtClean="0">
                <a:solidFill>
                  <a:srgbClr val="FFFF00"/>
                </a:solidFill>
              </a:rPr>
              <a:t> et al. 2016, Nat. Phys , DOI: 10.1038</a:t>
            </a:r>
            <a:endParaRPr lang="en-US" sz="1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399674"/>
            <a:ext cx="6172200" cy="618527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2098" y="4026896"/>
            <a:ext cx="1591120" cy="154100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021" y="4542935"/>
            <a:ext cx="1591120" cy="154100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4419600"/>
            <a:ext cx="1591120" cy="154100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00" y="5029200"/>
            <a:ext cx="1591120" cy="154100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685800"/>
            <a:ext cx="1591120" cy="154100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1336" y="285611"/>
            <a:ext cx="1591120" cy="154100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228600"/>
            <a:ext cx="1591120" cy="154100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685800"/>
            <a:ext cx="1591120" cy="154100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3252837"/>
            <a:ext cx="1591120" cy="154100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905000"/>
            <a:ext cx="1591120" cy="154100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1139" y="5316994"/>
            <a:ext cx="1591120" cy="1541006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 bwMode="auto">
          <a:xfrm>
            <a:off x="5638800" y="5105400"/>
            <a:ext cx="3429000" cy="1219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1" charset="0"/>
                <a:ea typeface="ＭＳ Ｐゴシック" pitchFamily="1" charset="-128"/>
                <a:cs typeface="ＭＳ Ｐゴシック" pitchFamily="1" charset="-128"/>
              </a:rPr>
              <a:t>?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4"/>
          <a:srcRect r="59035"/>
          <a:stretch>
            <a:fillRect/>
          </a:stretch>
        </p:blipFill>
        <p:spPr>
          <a:xfrm>
            <a:off x="5715000" y="5105400"/>
            <a:ext cx="2425764" cy="118225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4200" y="1371600"/>
            <a:ext cx="1591120" cy="154100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000" y="2209800"/>
            <a:ext cx="1591120" cy="1541006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8077200" y="5297269"/>
            <a:ext cx="6981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13</a:t>
            </a:r>
            <a:endParaRPr lang="en-US" sz="3600" dirty="0"/>
          </a:p>
        </p:txBody>
      </p:sp>
      <p:sp>
        <p:nvSpPr>
          <p:cNvPr id="27" name="Rectangle 26"/>
          <p:cNvSpPr/>
          <p:nvPr/>
        </p:nvSpPr>
        <p:spPr>
          <a:xfrm>
            <a:off x="4572000" y="6550223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400" dirty="0" err="1" smtClean="0">
                <a:solidFill>
                  <a:srgbClr val="FFFF00"/>
                </a:solidFill>
              </a:rPr>
              <a:t>Kadler</a:t>
            </a:r>
            <a:r>
              <a:rPr lang="en-US" sz="1400" dirty="0" smtClean="0">
                <a:solidFill>
                  <a:srgbClr val="FFFF00"/>
                </a:solidFill>
              </a:rPr>
              <a:t> et al. 2016, Nat. Phys , DOI: 10.1038</a:t>
            </a:r>
            <a:endParaRPr lang="en-US" sz="1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3962400"/>
            <a:ext cx="5867400" cy="118458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2286000"/>
            <a:ext cx="5194060" cy="101279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90600" y="457200"/>
            <a:ext cx="7162800" cy="707886"/>
          </a:xfrm>
          <a:prstGeom prst="rect">
            <a:avLst/>
          </a:prstGeom>
          <a:solidFill>
            <a:schemeClr val="tx1">
              <a:alpha val="50000"/>
            </a:schemeClr>
          </a:solidFill>
          <a:ln w="9525">
            <a:noFill/>
          </a:ln>
        </p:spPr>
        <p:txBody>
          <a:bodyPr wrap="square" rtlCol="0" anchor="ctr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40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Empirical Scaling Factor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0" y="6550223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400" dirty="0" err="1" smtClean="0">
                <a:solidFill>
                  <a:srgbClr val="FFFF00"/>
                </a:solidFill>
              </a:rPr>
              <a:t>Kadler</a:t>
            </a:r>
            <a:r>
              <a:rPr lang="en-US" sz="1400" dirty="0" smtClean="0">
                <a:solidFill>
                  <a:srgbClr val="FFFF00"/>
                </a:solidFill>
              </a:rPr>
              <a:t> et al. 2016, Nat. Phys , DOI: 10.1038</a:t>
            </a:r>
            <a:endParaRPr lang="en-US" sz="1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roup 81"/>
          <p:cNvGrpSpPr/>
          <p:nvPr/>
        </p:nvGrpSpPr>
        <p:grpSpPr>
          <a:xfrm>
            <a:off x="2285205" y="1524000"/>
            <a:ext cx="2286795" cy="3963194"/>
            <a:chOff x="2285205" y="1524000"/>
            <a:chExt cx="2286795" cy="3963194"/>
          </a:xfrm>
        </p:grpSpPr>
        <p:grpSp>
          <p:nvGrpSpPr>
            <p:cNvPr id="42" name="Group 41"/>
            <p:cNvGrpSpPr/>
            <p:nvPr/>
          </p:nvGrpSpPr>
          <p:grpSpPr>
            <a:xfrm>
              <a:off x="2285205" y="1981200"/>
              <a:ext cx="2286795" cy="3505994"/>
              <a:chOff x="8381205" y="1524000"/>
              <a:chExt cx="2286795" cy="3505994"/>
            </a:xfrm>
          </p:grpSpPr>
          <p:cxnSp>
            <p:nvCxnSpPr>
              <p:cNvPr id="43" name="Straight Connector 42"/>
              <p:cNvCxnSpPr/>
              <p:nvPr/>
            </p:nvCxnSpPr>
            <p:spPr bwMode="auto">
              <a:xfrm rot="5400000" flipH="1" flipV="1">
                <a:off x="8305005" y="4953000"/>
                <a:ext cx="153194" cy="794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44" name="Rectangle 43"/>
              <p:cNvSpPr/>
              <p:nvPr/>
            </p:nvSpPr>
            <p:spPr bwMode="auto">
              <a:xfrm>
                <a:off x="8458200" y="1524000"/>
                <a:ext cx="2209800" cy="3352800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1" charset="0"/>
                  <a:ea typeface="ＭＳ Ｐゴシック" pitchFamily="1" charset="-128"/>
                  <a:cs typeface="ＭＳ Ｐゴシック" pitchFamily="1" charset="-128"/>
                </a:endParaRPr>
              </a:p>
            </p:txBody>
          </p:sp>
          <p:cxnSp>
            <p:nvCxnSpPr>
              <p:cNvPr id="45" name="Straight Arrow Connector 44"/>
              <p:cNvCxnSpPr/>
              <p:nvPr/>
            </p:nvCxnSpPr>
            <p:spPr bwMode="auto">
              <a:xfrm>
                <a:off x="8610600" y="4495800"/>
                <a:ext cx="1828800" cy="1588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46" name="Straight Arrow Connector 45"/>
              <p:cNvCxnSpPr/>
              <p:nvPr/>
            </p:nvCxnSpPr>
            <p:spPr bwMode="auto">
              <a:xfrm rot="5400000" flipH="1" flipV="1">
                <a:off x="7200503" y="3085703"/>
                <a:ext cx="2819400" cy="794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47" name="Straight Connector 46"/>
              <p:cNvCxnSpPr/>
              <p:nvPr/>
            </p:nvCxnSpPr>
            <p:spPr bwMode="auto">
              <a:xfrm rot="5400000" flipH="1" flipV="1">
                <a:off x="8763000" y="4419600"/>
                <a:ext cx="153194" cy="794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8" name="Straight Connector 47"/>
              <p:cNvCxnSpPr/>
              <p:nvPr/>
            </p:nvCxnSpPr>
            <p:spPr bwMode="auto">
              <a:xfrm rot="5400000" flipH="1" flipV="1">
                <a:off x="9981405" y="4419600"/>
                <a:ext cx="153194" cy="794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49" name="TextBox 48"/>
              <p:cNvSpPr txBox="1"/>
              <p:nvPr/>
            </p:nvSpPr>
            <p:spPr>
              <a:xfrm>
                <a:off x="8458200" y="4495800"/>
                <a:ext cx="9675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800" dirty="0" smtClean="0"/>
                  <a:t>100TeV</a:t>
                </a:r>
                <a:endParaRPr lang="en-US" sz="1800" dirty="0"/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9601200" y="4495800"/>
                <a:ext cx="94185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800" dirty="0" smtClean="0"/>
                  <a:t>10 </a:t>
                </a:r>
                <a:r>
                  <a:rPr lang="en-US" sz="1800" dirty="0" err="1" smtClean="0"/>
                  <a:t>PeV</a:t>
                </a:r>
                <a:endParaRPr lang="en-US" sz="1800" dirty="0"/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8991600" y="1524000"/>
                <a:ext cx="95410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800" dirty="0" smtClean="0"/>
                  <a:t>~1 </a:t>
                </a:r>
                <a:r>
                  <a:rPr lang="en-US" sz="1800" dirty="0" err="1" smtClean="0"/>
                  <a:t>PeV</a:t>
                </a:r>
                <a:endParaRPr lang="en-US" sz="1800" dirty="0"/>
              </a:p>
            </p:txBody>
          </p:sp>
        </p:grpSp>
        <p:cxnSp>
          <p:nvCxnSpPr>
            <p:cNvPr id="53" name="Straight Connector 52"/>
            <p:cNvCxnSpPr/>
            <p:nvPr/>
          </p:nvCxnSpPr>
          <p:spPr bwMode="auto">
            <a:xfrm>
              <a:off x="2514600" y="3505200"/>
              <a:ext cx="152400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4" name="TextBox 53"/>
            <p:cNvSpPr txBox="1"/>
            <p:nvPr/>
          </p:nvSpPr>
          <p:spPr>
            <a:xfrm>
              <a:off x="2630493" y="3276600"/>
              <a:ext cx="10271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0.5 </a:t>
              </a:r>
              <a:r>
                <a:rPr lang="en-US" sz="1800" dirty="0" err="1" smtClean="0"/>
                <a:t>N</a:t>
              </a:r>
              <a:r>
                <a:rPr lang="en-US" sz="1800" baseline="-25000" dirty="0" err="1" smtClean="0"/>
                <a:t>max</a:t>
              </a:r>
              <a:endParaRPr lang="en-US" sz="1800" baseline="-25000" dirty="0"/>
            </a:p>
          </p:txBody>
        </p:sp>
        <p:cxnSp>
          <p:nvCxnSpPr>
            <p:cNvPr id="56" name="Straight Connector 55"/>
            <p:cNvCxnSpPr/>
            <p:nvPr/>
          </p:nvCxnSpPr>
          <p:spPr bwMode="auto">
            <a:xfrm rot="5400000" flipH="1" flipV="1">
              <a:off x="4418805" y="5410200"/>
              <a:ext cx="153194" cy="79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8" name="Freeform 67"/>
            <p:cNvSpPr/>
            <p:nvPr/>
          </p:nvSpPr>
          <p:spPr bwMode="auto">
            <a:xfrm>
              <a:off x="3352800" y="3657600"/>
              <a:ext cx="76200" cy="1295401"/>
            </a:xfrm>
            <a:custGeom>
              <a:avLst/>
              <a:gdLst>
                <a:gd name="connsiteX0" fmla="*/ 0 w 1104900"/>
                <a:gd name="connsiteY0" fmla="*/ 956733 h 956733"/>
                <a:gd name="connsiteX1" fmla="*/ 558800 w 1104900"/>
                <a:gd name="connsiteY1" fmla="*/ 4233 h 956733"/>
                <a:gd name="connsiteX2" fmla="*/ 1104900 w 1104900"/>
                <a:gd name="connsiteY2" fmla="*/ 931333 h 956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4900" h="956733">
                  <a:moveTo>
                    <a:pt x="0" y="956733"/>
                  </a:moveTo>
                  <a:cubicBezTo>
                    <a:pt x="187325" y="482599"/>
                    <a:pt x="374650" y="8466"/>
                    <a:pt x="558800" y="4233"/>
                  </a:cubicBezTo>
                  <a:cubicBezTo>
                    <a:pt x="742950" y="0"/>
                    <a:pt x="1104900" y="931333"/>
                    <a:pt x="1104900" y="931333"/>
                  </a:cubicBezTo>
                </a:path>
              </a:pathLst>
            </a:cu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1" charset="0"/>
                <a:ea typeface="ＭＳ Ｐゴシック" pitchFamily="1" charset="-128"/>
                <a:cs typeface="ＭＳ Ｐゴシック" pitchFamily="1" charset="-128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2362200" y="1524000"/>
              <a:ext cx="2209800" cy="46166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FF0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dirty="0" smtClean="0">
                  <a:solidFill>
                    <a:srgbClr val="FFFF00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</a:rPr>
                <a:t> </a:t>
              </a:r>
              <a:r>
                <a:rPr lang="en-US" sz="2000" dirty="0" smtClean="0">
                  <a:solidFill>
                    <a:srgbClr val="FFFF00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</a:rPr>
                <a:t>Flavor Corrected</a:t>
              </a:r>
              <a:endParaRPr lang="en-US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7800" y="5685958"/>
            <a:ext cx="5892800" cy="867242"/>
          </a:xfrm>
          <a:prstGeom prst="rect">
            <a:avLst/>
          </a:prstGeom>
        </p:spPr>
      </p:pic>
      <p:grpSp>
        <p:nvGrpSpPr>
          <p:cNvPr id="83" name="Group 82"/>
          <p:cNvGrpSpPr/>
          <p:nvPr/>
        </p:nvGrpSpPr>
        <p:grpSpPr>
          <a:xfrm>
            <a:off x="4572000" y="1524000"/>
            <a:ext cx="2209800" cy="3963194"/>
            <a:chOff x="4572000" y="1524000"/>
            <a:chExt cx="2209800" cy="3963194"/>
          </a:xfrm>
        </p:grpSpPr>
        <p:cxnSp>
          <p:nvCxnSpPr>
            <p:cNvPr id="13" name="Straight Connector 12"/>
            <p:cNvCxnSpPr/>
            <p:nvPr/>
          </p:nvCxnSpPr>
          <p:spPr bwMode="auto">
            <a:xfrm rot="5400000" flipH="1" flipV="1">
              <a:off x="6628605" y="5410200"/>
              <a:ext cx="153194" cy="79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7" name="Rectangle 56"/>
            <p:cNvSpPr/>
            <p:nvPr/>
          </p:nvSpPr>
          <p:spPr bwMode="auto">
            <a:xfrm>
              <a:off x="4572000" y="1981200"/>
              <a:ext cx="2209800" cy="33528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1" charset="0"/>
                <a:ea typeface="ＭＳ Ｐゴシック" pitchFamily="1" charset="-128"/>
                <a:cs typeface="ＭＳ Ｐゴシック" pitchFamily="1" charset="-128"/>
              </a:endParaRPr>
            </a:p>
          </p:txBody>
        </p:sp>
        <p:cxnSp>
          <p:nvCxnSpPr>
            <p:cNvPr id="58" name="Straight Arrow Connector 57"/>
            <p:cNvCxnSpPr/>
            <p:nvPr/>
          </p:nvCxnSpPr>
          <p:spPr bwMode="auto">
            <a:xfrm>
              <a:off x="4724400" y="4953000"/>
              <a:ext cx="1828800" cy="15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59" name="Straight Arrow Connector 58"/>
            <p:cNvCxnSpPr/>
            <p:nvPr/>
          </p:nvCxnSpPr>
          <p:spPr bwMode="auto">
            <a:xfrm rot="5400000" flipH="1" flipV="1">
              <a:off x="3314303" y="3542903"/>
              <a:ext cx="2819400" cy="79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60" name="Straight Connector 59"/>
            <p:cNvCxnSpPr/>
            <p:nvPr/>
          </p:nvCxnSpPr>
          <p:spPr bwMode="auto">
            <a:xfrm rot="5400000" flipH="1" flipV="1">
              <a:off x="4876800" y="4876800"/>
              <a:ext cx="153194" cy="79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1" name="Straight Connector 60"/>
            <p:cNvCxnSpPr/>
            <p:nvPr/>
          </p:nvCxnSpPr>
          <p:spPr bwMode="auto">
            <a:xfrm rot="5400000" flipH="1" flipV="1">
              <a:off x="6095205" y="4876800"/>
              <a:ext cx="153194" cy="79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2" name="TextBox 61"/>
            <p:cNvSpPr txBox="1"/>
            <p:nvPr/>
          </p:nvSpPr>
          <p:spPr>
            <a:xfrm>
              <a:off x="4572000" y="4953000"/>
              <a:ext cx="9675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100TeV</a:t>
              </a:r>
              <a:endParaRPr lang="en-US" sz="1800" dirty="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5715000" y="4953000"/>
              <a:ext cx="9418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10 </a:t>
              </a:r>
              <a:r>
                <a:rPr lang="en-US" sz="1800" dirty="0" err="1" smtClean="0"/>
                <a:t>PeV</a:t>
              </a:r>
              <a:endParaRPr lang="en-US" sz="1800" dirty="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5105400" y="1981200"/>
              <a:ext cx="9541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~1 </a:t>
              </a:r>
              <a:r>
                <a:rPr lang="en-US" sz="1800" dirty="0" err="1" smtClean="0"/>
                <a:t>PeV</a:t>
              </a:r>
              <a:endParaRPr lang="en-US" sz="1800" dirty="0"/>
            </a:p>
          </p:txBody>
        </p:sp>
        <p:cxnSp>
          <p:nvCxnSpPr>
            <p:cNvPr id="66" name="Straight Connector 65"/>
            <p:cNvCxnSpPr/>
            <p:nvPr/>
          </p:nvCxnSpPr>
          <p:spPr bwMode="auto">
            <a:xfrm>
              <a:off x="4724400" y="4189412"/>
              <a:ext cx="152400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7" name="TextBox 66"/>
            <p:cNvSpPr txBox="1"/>
            <p:nvPr/>
          </p:nvSpPr>
          <p:spPr>
            <a:xfrm>
              <a:off x="4864315" y="3962400"/>
              <a:ext cx="11554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0.25 </a:t>
              </a:r>
              <a:r>
                <a:rPr lang="en-US" sz="1800" dirty="0" err="1" smtClean="0"/>
                <a:t>N</a:t>
              </a:r>
              <a:r>
                <a:rPr lang="en-US" sz="1800" baseline="-25000" dirty="0" err="1" smtClean="0"/>
                <a:t>max</a:t>
              </a:r>
              <a:endParaRPr lang="en-US" sz="1800" baseline="-25000" dirty="0"/>
            </a:p>
          </p:txBody>
        </p:sp>
        <p:sp>
          <p:nvSpPr>
            <p:cNvPr id="69" name="Freeform 68"/>
            <p:cNvSpPr/>
            <p:nvPr/>
          </p:nvSpPr>
          <p:spPr bwMode="auto">
            <a:xfrm>
              <a:off x="5486400" y="4343400"/>
              <a:ext cx="76200" cy="609601"/>
            </a:xfrm>
            <a:custGeom>
              <a:avLst/>
              <a:gdLst>
                <a:gd name="connsiteX0" fmla="*/ 0 w 1104900"/>
                <a:gd name="connsiteY0" fmla="*/ 956733 h 956733"/>
                <a:gd name="connsiteX1" fmla="*/ 558800 w 1104900"/>
                <a:gd name="connsiteY1" fmla="*/ 4233 h 956733"/>
                <a:gd name="connsiteX2" fmla="*/ 1104900 w 1104900"/>
                <a:gd name="connsiteY2" fmla="*/ 931333 h 956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4900" h="956733">
                  <a:moveTo>
                    <a:pt x="0" y="956733"/>
                  </a:moveTo>
                  <a:cubicBezTo>
                    <a:pt x="187325" y="482599"/>
                    <a:pt x="374650" y="8466"/>
                    <a:pt x="558800" y="4233"/>
                  </a:cubicBezTo>
                  <a:cubicBezTo>
                    <a:pt x="742950" y="0"/>
                    <a:pt x="1104900" y="931333"/>
                    <a:pt x="1104900" y="931333"/>
                  </a:cubicBezTo>
                </a:path>
              </a:pathLst>
            </a:cu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1" charset="0"/>
                <a:ea typeface="ＭＳ Ｐゴシック" pitchFamily="1" charset="-128"/>
                <a:cs typeface="ＭＳ Ｐゴシック" pitchFamily="1" charset="-128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572000" y="1524000"/>
              <a:ext cx="2209800" cy="46166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FF0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dirty="0" smtClean="0">
                  <a:solidFill>
                    <a:srgbClr val="FFFF00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</a:rPr>
                <a:t> </a:t>
              </a:r>
              <a:r>
                <a:rPr lang="en-US" sz="2000" dirty="0" smtClean="0">
                  <a:solidFill>
                    <a:srgbClr val="FFFF00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</a:rPr>
                <a:t>FSRQ Fraction</a:t>
              </a:r>
              <a:endParaRPr lang="en-US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6781800" y="1524000"/>
            <a:ext cx="2209800" cy="3810000"/>
            <a:chOff x="6781800" y="1524000"/>
            <a:chExt cx="2209800" cy="3810000"/>
          </a:xfrm>
        </p:grpSpPr>
        <p:sp>
          <p:nvSpPr>
            <p:cNvPr id="20" name="Rectangle 19"/>
            <p:cNvSpPr/>
            <p:nvPr/>
          </p:nvSpPr>
          <p:spPr bwMode="auto">
            <a:xfrm>
              <a:off x="6781800" y="1981200"/>
              <a:ext cx="2209800" cy="33528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1" charset="0"/>
                <a:ea typeface="ＭＳ Ｐゴシック" pitchFamily="1" charset="-128"/>
                <a:cs typeface="ＭＳ Ｐゴシック" pitchFamily="1" charset="-128"/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 bwMode="auto">
            <a:xfrm>
              <a:off x="6934200" y="4953000"/>
              <a:ext cx="1828800" cy="15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2" name="Straight Arrow Connector 21"/>
            <p:cNvCxnSpPr/>
            <p:nvPr/>
          </p:nvCxnSpPr>
          <p:spPr bwMode="auto">
            <a:xfrm rot="5400000" flipH="1" flipV="1">
              <a:off x="5524103" y="3542903"/>
              <a:ext cx="2819400" cy="79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4" name="Straight Connector 23"/>
            <p:cNvCxnSpPr/>
            <p:nvPr/>
          </p:nvCxnSpPr>
          <p:spPr bwMode="auto">
            <a:xfrm rot="5400000" flipH="1" flipV="1">
              <a:off x="7086600" y="4876800"/>
              <a:ext cx="153194" cy="79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5" name="Straight Connector 24"/>
            <p:cNvCxnSpPr/>
            <p:nvPr/>
          </p:nvCxnSpPr>
          <p:spPr bwMode="auto">
            <a:xfrm rot="5400000" flipH="1" flipV="1">
              <a:off x="8305005" y="4876800"/>
              <a:ext cx="153194" cy="79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6" name="TextBox 25"/>
            <p:cNvSpPr txBox="1"/>
            <p:nvPr/>
          </p:nvSpPr>
          <p:spPr>
            <a:xfrm>
              <a:off x="6781800" y="4953000"/>
              <a:ext cx="9675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100TeV</a:t>
              </a:r>
              <a:endParaRPr lang="en-US" sz="18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924800" y="4953000"/>
              <a:ext cx="9418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10 </a:t>
              </a:r>
              <a:r>
                <a:rPr lang="en-US" sz="1800" dirty="0" err="1" smtClean="0"/>
                <a:t>PeV</a:t>
              </a:r>
              <a:endParaRPr lang="en-US" sz="1800" dirty="0"/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7239000" y="4876800"/>
              <a:ext cx="1104900" cy="76201"/>
            </a:xfrm>
            <a:custGeom>
              <a:avLst/>
              <a:gdLst>
                <a:gd name="connsiteX0" fmla="*/ 0 w 1104900"/>
                <a:gd name="connsiteY0" fmla="*/ 956733 h 956733"/>
                <a:gd name="connsiteX1" fmla="*/ 558800 w 1104900"/>
                <a:gd name="connsiteY1" fmla="*/ 4233 h 956733"/>
                <a:gd name="connsiteX2" fmla="*/ 1104900 w 1104900"/>
                <a:gd name="connsiteY2" fmla="*/ 931333 h 956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4900" h="956733">
                  <a:moveTo>
                    <a:pt x="0" y="956733"/>
                  </a:moveTo>
                  <a:cubicBezTo>
                    <a:pt x="187325" y="482599"/>
                    <a:pt x="374650" y="8466"/>
                    <a:pt x="558800" y="4233"/>
                  </a:cubicBezTo>
                  <a:cubicBezTo>
                    <a:pt x="742950" y="0"/>
                    <a:pt x="1104900" y="931333"/>
                    <a:pt x="1104900" y="931333"/>
                  </a:cubicBezTo>
                </a:path>
              </a:pathLst>
            </a:cu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1" charset="0"/>
                <a:ea typeface="ＭＳ Ｐゴシック" pitchFamily="1" charset="-128"/>
                <a:cs typeface="ＭＳ Ｐゴシック" pitchFamily="1" charset="-128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315200" y="1981200"/>
              <a:ext cx="9541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~1 </a:t>
              </a:r>
              <a:r>
                <a:rPr lang="en-US" sz="1800" dirty="0" err="1" smtClean="0"/>
                <a:t>PeV</a:t>
              </a:r>
              <a:endParaRPr lang="en-US" sz="1800" dirty="0"/>
            </a:p>
          </p:txBody>
        </p:sp>
        <p:cxnSp>
          <p:nvCxnSpPr>
            <p:cNvPr id="40" name="Straight Connector 39"/>
            <p:cNvCxnSpPr/>
            <p:nvPr/>
          </p:nvCxnSpPr>
          <p:spPr bwMode="auto">
            <a:xfrm>
              <a:off x="6934200" y="4799012"/>
              <a:ext cx="152400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1" name="TextBox 40"/>
            <p:cNvSpPr txBox="1"/>
            <p:nvPr/>
          </p:nvSpPr>
          <p:spPr>
            <a:xfrm>
              <a:off x="7010400" y="4507468"/>
              <a:ext cx="14122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0.0125 </a:t>
              </a:r>
              <a:r>
                <a:rPr lang="en-US" sz="1800" dirty="0" err="1" smtClean="0"/>
                <a:t>N</a:t>
              </a:r>
              <a:r>
                <a:rPr lang="en-US" sz="1800" baseline="-25000" dirty="0" err="1" smtClean="0"/>
                <a:t>max</a:t>
              </a:r>
              <a:endParaRPr lang="en-US" sz="1800" baseline="-25000" dirty="0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6781800" y="1524000"/>
              <a:ext cx="2209800" cy="46166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FF0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dirty="0" smtClean="0">
                  <a:solidFill>
                    <a:srgbClr val="FFFF00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</a:rPr>
                <a:t> </a:t>
              </a:r>
              <a:r>
                <a:rPr lang="en-US" sz="2000" dirty="0" smtClean="0">
                  <a:solidFill>
                    <a:srgbClr val="FFFF00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</a:rPr>
                <a:t>Predicted</a:t>
              </a:r>
              <a:endParaRPr lang="en-US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151605" y="1524000"/>
            <a:ext cx="2210595" cy="3810000"/>
            <a:chOff x="151605" y="1524000"/>
            <a:chExt cx="2210595" cy="3810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151605" y="1981200"/>
              <a:ext cx="2209800" cy="33528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1" charset="0"/>
                <a:ea typeface="ＭＳ Ｐゴシック" pitchFamily="1" charset="-128"/>
                <a:cs typeface="ＭＳ Ｐゴシック" pitchFamily="1" charset="-128"/>
              </a:endParaRPr>
            </a:p>
          </p:txBody>
        </p:sp>
        <p:cxnSp>
          <p:nvCxnSpPr>
            <p:cNvPr id="9" name="Straight Arrow Connector 8"/>
            <p:cNvCxnSpPr/>
            <p:nvPr/>
          </p:nvCxnSpPr>
          <p:spPr bwMode="auto">
            <a:xfrm>
              <a:off x="304005" y="4953000"/>
              <a:ext cx="1828800" cy="15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0" name="Straight Arrow Connector 9"/>
            <p:cNvCxnSpPr/>
            <p:nvPr/>
          </p:nvCxnSpPr>
          <p:spPr bwMode="auto">
            <a:xfrm rot="5400000" flipH="1" flipV="1">
              <a:off x="-1106092" y="3542903"/>
              <a:ext cx="2819400" cy="79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2" name="Straight Connector 11"/>
            <p:cNvCxnSpPr/>
            <p:nvPr/>
          </p:nvCxnSpPr>
          <p:spPr bwMode="auto">
            <a:xfrm rot="5400000" flipH="1" flipV="1">
              <a:off x="456405" y="4876800"/>
              <a:ext cx="153194" cy="79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4" name="TextBox 13"/>
            <p:cNvSpPr txBox="1"/>
            <p:nvPr/>
          </p:nvSpPr>
          <p:spPr>
            <a:xfrm>
              <a:off x="151605" y="4953000"/>
              <a:ext cx="9675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100TeV</a:t>
              </a:r>
              <a:endParaRPr lang="en-US" sz="18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294605" y="4953000"/>
              <a:ext cx="9418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10 </a:t>
              </a:r>
              <a:r>
                <a:rPr lang="en-US" sz="1800" dirty="0" err="1" smtClean="0"/>
                <a:t>PeV</a:t>
              </a:r>
              <a:endParaRPr lang="en-US" sz="1800" dirty="0"/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1066005" y="2590800"/>
              <a:ext cx="76200" cy="2362201"/>
            </a:xfrm>
            <a:custGeom>
              <a:avLst/>
              <a:gdLst>
                <a:gd name="connsiteX0" fmla="*/ 0 w 1104900"/>
                <a:gd name="connsiteY0" fmla="*/ 956733 h 956733"/>
                <a:gd name="connsiteX1" fmla="*/ 558800 w 1104900"/>
                <a:gd name="connsiteY1" fmla="*/ 4233 h 956733"/>
                <a:gd name="connsiteX2" fmla="*/ 1104900 w 1104900"/>
                <a:gd name="connsiteY2" fmla="*/ 931333 h 956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4900" h="956733">
                  <a:moveTo>
                    <a:pt x="0" y="956733"/>
                  </a:moveTo>
                  <a:cubicBezTo>
                    <a:pt x="187325" y="482599"/>
                    <a:pt x="374650" y="8466"/>
                    <a:pt x="558800" y="4233"/>
                  </a:cubicBezTo>
                  <a:cubicBezTo>
                    <a:pt x="742950" y="0"/>
                    <a:pt x="1104900" y="931333"/>
                    <a:pt x="1104900" y="931333"/>
                  </a:cubicBezTo>
                </a:path>
              </a:pathLst>
            </a:cu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1" charset="0"/>
                <a:ea typeface="ＭＳ Ｐゴシック" pitchFamily="1" charset="-128"/>
                <a:cs typeface="ＭＳ Ｐゴシック" pitchFamily="1" charset="-128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85005" y="1981200"/>
              <a:ext cx="9541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~1 </a:t>
              </a:r>
              <a:r>
                <a:rPr lang="en-US" sz="1800" dirty="0" err="1" smtClean="0"/>
                <a:t>PeV</a:t>
              </a:r>
              <a:endParaRPr lang="en-US" sz="1800" dirty="0"/>
            </a:p>
          </p:txBody>
        </p:sp>
        <p:cxnSp>
          <p:nvCxnSpPr>
            <p:cNvPr id="32" name="Straight Connector 31"/>
            <p:cNvCxnSpPr/>
            <p:nvPr/>
          </p:nvCxnSpPr>
          <p:spPr bwMode="auto">
            <a:xfrm>
              <a:off x="304005" y="2590800"/>
              <a:ext cx="152400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4" name="TextBox 33"/>
            <p:cNvSpPr txBox="1"/>
            <p:nvPr/>
          </p:nvSpPr>
          <p:spPr>
            <a:xfrm>
              <a:off x="424715" y="2362200"/>
              <a:ext cx="6420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err="1" smtClean="0"/>
                <a:t>N</a:t>
              </a:r>
              <a:r>
                <a:rPr lang="en-US" sz="1800" baseline="-25000" dirty="0" err="1" smtClean="0"/>
                <a:t>max</a:t>
              </a:r>
              <a:endParaRPr lang="en-US" sz="1800" baseline="-25000" dirty="0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152400" y="1524000"/>
              <a:ext cx="2209800" cy="46166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FF0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dirty="0" smtClean="0">
                  <a:solidFill>
                    <a:srgbClr val="FFFF00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</a:rPr>
                <a:t> </a:t>
              </a:r>
              <a:r>
                <a:rPr lang="en-US" sz="2000" dirty="0" smtClean="0">
                  <a:solidFill>
                    <a:srgbClr val="FFFF00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</a:rPr>
                <a:t>Maximum</a:t>
              </a:r>
              <a:endParaRPr lang="en-US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</p:grpSp>
      <p:pic>
        <p:nvPicPr>
          <p:cNvPr id="86" name="Picture 85"/>
          <p:cNvPicPr>
            <a:picLocks noChangeAspect="1"/>
          </p:cNvPicPr>
          <p:nvPr/>
        </p:nvPicPr>
        <p:blipFill>
          <a:blip r:embed="rId2"/>
          <a:srcRect r="66855"/>
          <a:stretch>
            <a:fillRect/>
          </a:stretch>
        </p:blipFill>
        <p:spPr>
          <a:xfrm>
            <a:off x="2438400" y="5685958"/>
            <a:ext cx="1953171" cy="867242"/>
          </a:xfrm>
          <a:prstGeom prst="rect">
            <a:avLst/>
          </a:prstGeom>
        </p:spPr>
      </p:pic>
      <p:pic>
        <p:nvPicPr>
          <p:cNvPr id="87" name="Picture 86"/>
          <p:cNvPicPr>
            <a:picLocks noChangeAspect="1"/>
          </p:cNvPicPr>
          <p:nvPr/>
        </p:nvPicPr>
        <p:blipFill>
          <a:blip r:embed="rId2"/>
          <a:srcRect r="51879"/>
          <a:stretch>
            <a:fillRect/>
          </a:stretch>
        </p:blipFill>
        <p:spPr>
          <a:xfrm>
            <a:off x="3048000" y="5685958"/>
            <a:ext cx="2835653" cy="867242"/>
          </a:xfrm>
          <a:prstGeom prst="rect">
            <a:avLst/>
          </a:prstGeom>
        </p:spPr>
      </p:pic>
      <p:sp>
        <p:nvSpPr>
          <p:cNvPr id="71" name="TextBox 70"/>
          <p:cNvSpPr txBox="1"/>
          <p:nvPr/>
        </p:nvSpPr>
        <p:spPr>
          <a:xfrm>
            <a:off x="990600" y="457200"/>
            <a:ext cx="7162800" cy="707886"/>
          </a:xfrm>
          <a:prstGeom prst="rect">
            <a:avLst/>
          </a:prstGeom>
          <a:solidFill>
            <a:schemeClr val="tx1">
              <a:alpha val="50000"/>
            </a:schemeClr>
          </a:solidFill>
          <a:ln w="9525">
            <a:noFill/>
          </a:ln>
        </p:spPr>
        <p:txBody>
          <a:bodyPr wrap="square" rtlCol="0" anchor="ctr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40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Theoretical Scaling Factor</a:t>
            </a:r>
          </a:p>
        </p:txBody>
      </p:sp>
      <p:sp>
        <p:nvSpPr>
          <p:cNvPr id="76" name="Rectangle 75"/>
          <p:cNvSpPr/>
          <p:nvPr/>
        </p:nvSpPr>
        <p:spPr>
          <a:xfrm>
            <a:off x="4572000" y="6550223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400" dirty="0" err="1" smtClean="0">
                <a:solidFill>
                  <a:srgbClr val="FFFF00"/>
                </a:solidFill>
              </a:rPr>
              <a:t>Kadler</a:t>
            </a:r>
            <a:r>
              <a:rPr lang="en-US" sz="1400" dirty="0" smtClean="0">
                <a:solidFill>
                  <a:srgbClr val="FFFF00"/>
                </a:solidFill>
              </a:rPr>
              <a:t> et al. 2016, Nat. Phys , DOI: 10.1038</a:t>
            </a:r>
            <a:endParaRPr lang="en-US" sz="1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8200" y="1371600"/>
            <a:ext cx="7620000" cy="954107"/>
          </a:xfrm>
          <a:prstGeom prst="rect">
            <a:avLst/>
          </a:prstGeom>
          <a:solidFill>
            <a:schemeClr val="tx1">
              <a:alpha val="50000"/>
            </a:schemeClr>
          </a:solidFill>
          <a:ln w="9525">
            <a:noFill/>
          </a:ln>
        </p:spPr>
        <p:txBody>
          <a:bodyPr wrap="square" rtlCol="0" anchor="ctr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8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Most individual </a:t>
            </a:r>
            <a:r>
              <a:rPr lang="en-US" sz="2800" b="1" dirty="0" err="1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blazars</a:t>
            </a:r>
            <a:r>
              <a:rPr lang="en-US" sz="28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 have very low neutrino expectation values!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38200" y="3476655"/>
            <a:ext cx="7620000" cy="954107"/>
          </a:xfrm>
          <a:prstGeom prst="rect">
            <a:avLst/>
          </a:prstGeom>
          <a:solidFill>
            <a:schemeClr val="tx1">
              <a:alpha val="50000"/>
            </a:schemeClr>
          </a:solidFill>
          <a:ln w="9525">
            <a:noFill/>
          </a:ln>
        </p:spPr>
        <p:txBody>
          <a:bodyPr wrap="square" rtlCol="0" anchor="ctr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8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Look at the very brightest </a:t>
            </a:r>
            <a:r>
              <a:rPr lang="en-US" sz="2800" b="1" dirty="0" err="1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blazars</a:t>
            </a:r>
            <a:r>
              <a:rPr lang="en-US" sz="28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 during major outbursts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162800" cy="1600200"/>
          </a:xfrm>
          <a:solidFill>
            <a:schemeClr val="tx1">
              <a:alpha val="50000"/>
            </a:schemeClr>
          </a:solidFill>
          <a:ln w="19050">
            <a:noFill/>
          </a:ln>
        </p:spPr>
        <p:txBody>
          <a:bodyPr/>
          <a:lstStyle/>
          <a:p>
            <a:pPr eaLnBrk="1" hangingPunct="1">
              <a:spcAft>
                <a:spcPts val="2400"/>
              </a:spcAft>
              <a:defRPr/>
            </a:pPr>
            <a:r>
              <a:rPr lang="en-US" sz="3600" b="1" dirty="0" smtClean="0">
                <a:solidFill>
                  <a:srgbClr val="FFFF00"/>
                </a:solidFill>
                <a:effectLst>
                  <a:outerShdw blurRad="50800" dist="38100" dir="2700000" algn="tl">
                    <a:srgbClr val="000000">
                      <a:alpha val="43000"/>
                    </a:srgbClr>
                  </a:outerShdw>
                </a:effectLst>
              </a:rPr>
              <a:t>High</a:t>
            </a:r>
            <a:r>
              <a:rPr lang="en-US" sz="3600" b="1" dirty="0" smtClean="0">
                <a:solidFill>
                  <a:srgbClr val="FFFF00"/>
                </a:solidFill>
                <a:effectLst>
                  <a:outerShdw blurRad="50800" dist="38100" dir="2700000" algn="tl">
                    <a:srgbClr val="000000">
                      <a:alpha val="43000"/>
                    </a:srgbClr>
                  </a:outerShdw>
                </a:effectLst>
              </a:rPr>
              <a:t>-</a:t>
            </a:r>
            <a:r>
              <a:rPr lang="en-US" sz="3600" b="1" dirty="0" err="1" smtClean="0">
                <a:solidFill>
                  <a:srgbClr val="FFFF00"/>
                </a:solidFill>
                <a:effectLst>
                  <a:outerShdw blurRad="50800" dist="38100" dir="2700000" algn="tl">
                    <a:srgbClr val="000000">
                      <a:alpha val="43000"/>
                    </a:srgbClr>
                  </a:outerShdw>
                </a:effectLst>
              </a:rPr>
              <a:t>Fluence</a:t>
            </a:r>
            <a:r>
              <a:rPr lang="en-US" sz="3600" b="1" dirty="0" smtClean="0">
                <a:solidFill>
                  <a:srgbClr val="FFFF00"/>
                </a:solidFill>
                <a:effectLst>
                  <a:outerShdw blurRad="50800" dist="38100" dir="2700000" algn="tl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effectLst>
                  <a:outerShdw blurRad="50800" dist="38100" dir="2700000" algn="tl">
                    <a:srgbClr val="000000">
                      <a:alpha val="43000"/>
                    </a:srgbClr>
                  </a:outerShdw>
                </a:effectLst>
              </a:rPr>
              <a:t>Blazars</a:t>
            </a:r>
            <a:r>
              <a:rPr lang="en-US" sz="3600" b="1" dirty="0" smtClean="0">
                <a:solidFill>
                  <a:srgbClr val="FFFF00"/>
                </a:solidFill>
                <a:effectLst>
                  <a:outerShdw blurRad="50800" dist="38100" dir="2700000" algn="tl">
                    <a:srgbClr val="000000">
                      <a:alpha val="43000"/>
                    </a:srgbClr>
                  </a:outerShdw>
                </a:effectLst>
              </a:rPr>
              <a:t> as</a:t>
            </a:r>
            <a:r>
              <a:rPr lang="en-US" sz="3600" b="1" dirty="0" smtClean="0">
                <a:solidFill>
                  <a:srgbClr val="FFFF00"/>
                </a:solidFill>
                <a:effectLst>
                  <a:outerShdw blurRad="50800" dist="38100" dir="2700000" algn="tl">
                    <a:srgbClr val="000000">
                      <a:alpha val="43000"/>
                    </a:srgbClr>
                  </a:outerShdw>
                </a:effectLst>
              </a:rPr>
              <a:t> Possible Counterparts to </a:t>
            </a:r>
            <a:r>
              <a:rPr lang="en-US" sz="3600" b="1" dirty="0" err="1" smtClean="0">
                <a:solidFill>
                  <a:srgbClr val="FFFF00"/>
                </a:solidFill>
                <a:effectLst>
                  <a:outerShdw blurRad="50800" dist="38100" dir="2700000" algn="tl">
                    <a:srgbClr val="000000">
                      <a:alpha val="43000"/>
                    </a:srgbClr>
                  </a:outerShdw>
                </a:effectLst>
              </a:rPr>
              <a:t>PeV</a:t>
            </a:r>
            <a:r>
              <a:rPr lang="en-US" sz="3600" b="1" dirty="0" smtClean="0">
                <a:solidFill>
                  <a:srgbClr val="FFFF00"/>
                </a:solidFill>
                <a:effectLst>
                  <a:outerShdw blurRad="50800" dist="38100" dir="2700000" algn="tl">
                    <a:srgbClr val="000000">
                      <a:alpha val="43000"/>
                    </a:srgbClr>
                  </a:outerShdw>
                </a:effectLst>
              </a:rPr>
              <a:t> Neutrinos</a:t>
            </a:r>
            <a:endParaRPr lang="en-US" sz="3600" b="1" dirty="0" smtClean="0">
              <a:solidFill>
                <a:srgbClr val="FFFF00"/>
              </a:solidFill>
              <a:effectLst>
                <a:outerShdw blurRad="50800" dist="38100" dir="2700000" algn="tl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2051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733800"/>
            <a:ext cx="7696200" cy="2133600"/>
          </a:xfrm>
          <a:solidFill>
            <a:schemeClr val="tx1">
              <a:alpha val="50000"/>
            </a:schemeClr>
          </a:solidFill>
          <a:ln w="19050">
            <a:noFill/>
          </a:ln>
        </p:spPr>
        <p:txBody>
          <a:bodyPr anchor="ctr"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FFFF00"/>
                </a:solidFill>
                <a:effectLst>
                  <a:outerShdw blurRad="50800" dist="38100" dir="2700000" algn="tl">
                    <a:srgbClr val="000000">
                      <a:alpha val="43000"/>
                    </a:srgbClr>
                  </a:outerShdw>
                </a:effectLst>
                <a:latin typeface="+mj-lt"/>
              </a:rPr>
              <a:t>Matthias </a:t>
            </a:r>
            <a:r>
              <a:rPr lang="en-US" b="1" dirty="0" err="1" smtClean="0">
                <a:solidFill>
                  <a:srgbClr val="FFFF00"/>
                </a:solidFill>
                <a:effectLst>
                  <a:outerShdw blurRad="50800" dist="38100" dir="2700000" algn="tl">
                    <a:srgbClr val="000000">
                      <a:alpha val="43000"/>
                    </a:srgbClr>
                  </a:outerShdw>
                </a:effectLst>
                <a:latin typeface="+mj-lt"/>
              </a:rPr>
              <a:t>Kadler</a:t>
            </a:r>
            <a:endParaRPr lang="en-US" b="1" dirty="0" smtClean="0">
              <a:solidFill>
                <a:srgbClr val="FFFF00"/>
              </a:solidFill>
              <a:effectLst>
                <a:outerShdw blurRad="50800" dist="38100" dir="2700000" algn="tl">
                  <a:srgbClr val="000000">
                    <a:alpha val="43000"/>
                  </a:srgbClr>
                </a:outerShdw>
              </a:effectLst>
              <a:latin typeface="+mj-lt"/>
            </a:endParaRPr>
          </a:p>
          <a:p>
            <a:pPr eaLnBrk="1" hangingPunct="1">
              <a:defRPr/>
            </a:pPr>
            <a:r>
              <a:rPr lang="en-US" sz="2400" b="1" dirty="0" smtClean="0">
                <a:solidFill>
                  <a:srgbClr val="FFFF00"/>
                </a:solidFill>
                <a:effectLst>
                  <a:outerShdw blurRad="50800" dist="38100" dir="2700000" algn="tl">
                    <a:srgbClr val="000000">
                      <a:alpha val="43000"/>
                    </a:srgbClr>
                  </a:outerShdw>
                </a:effectLst>
                <a:latin typeface="+mj-lt"/>
              </a:rPr>
              <a:t>F. </a:t>
            </a:r>
            <a:r>
              <a:rPr lang="en-US" sz="2400" b="1" dirty="0" err="1" smtClean="0">
                <a:solidFill>
                  <a:srgbClr val="FFFF00"/>
                </a:solidFill>
                <a:effectLst>
                  <a:outerShdw blurRad="50800" dist="38100" dir="2700000" algn="tl">
                    <a:srgbClr val="000000">
                      <a:alpha val="43000"/>
                    </a:srgbClr>
                  </a:outerShdw>
                </a:effectLst>
                <a:latin typeface="+mj-lt"/>
              </a:rPr>
              <a:t>Krauß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50800" dist="38100" dir="2700000" algn="tl">
                    <a:srgbClr val="000000">
                      <a:alpha val="43000"/>
                    </a:srgbClr>
                  </a:outerShdw>
                </a:effectLst>
                <a:latin typeface="+mj-lt"/>
              </a:rPr>
              <a:t>, 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50800" dist="38100" dir="2700000" algn="tl">
                    <a:srgbClr val="000000">
                      <a:alpha val="43000"/>
                    </a:srgbClr>
                  </a:outerShdw>
                </a:effectLst>
              </a:rPr>
              <a:t>K. Mannheim, R. </a:t>
            </a:r>
            <a:r>
              <a:rPr lang="en-US" sz="2400" b="1" dirty="0" err="1" smtClean="0">
                <a:solidFill>
                  <a:srgbClr val="FFFF00"/>
                </a:solidFill>
                <a:effectLst>
                  <a:outerShdw blurRad="50800" dist="38100" dir="2700000" algn="tl">
                    <a:srgbClr val="000000">
                      <a:alpha val="43000"/>
                    </a:srgbClr>
                  </a:outerShdw>
                </a:effectLst>
              </a:rPr>
              <a:t>Ojha</a:t>
            </a:r>
            <a:endParaRPr lang="en-US" sz="2400" b="1" dirty="0" smtClean="0">
              <a:solidFill>
                <a:srgbClr val="FFFF00"/>
              </a:solidFill>
              <a:effectLst>
                <a:outerShdw blurRad="50800" dist="38100" dir="2700000" algn="tl">
                  <a:srgbClr val="000000">
                    <a:alpha val="43000"/>
                  </a:srgbClr>
                </a:outerShdw>
              </a:effectLst>
            </a:endParaRPr>
          </a:p>
          <a:p>
            <a:pPr eaLnBrk="1" hangingPunct="1">
              <a:defRPr/>
            </a:pPr>
            <a:endParaRPr lang="en-US" sz="1800" b="1" dirty="0" smtClean="0">
              <a:solidFill>
                <a:srgbClr val="FFFF00"/>
              </a:solidFill>
              <a:effectLst>
                <a:outerShdw blurRad="50800" dist="38100" dir="2700000" algn="tl">
                  <a:srgbClr val="000000">
                    <a:alpha val="43000"/>
                  </a:srgbClr>
                </a:outerShdw>
              </a:effectLst>
              <a:latin typeface="+mj-lt"/>
            </a:endParaRPr>
          </a:p>
          <a:p>
            <a:pPr eaLnBrk="1" hangingPunct="1">
              <a:defRPr/>
            </a:pPr>
            <a:endParaRPr lang="en-US" sz="1400" b="1" dirty="0" smtClean="0">
              <a:solidFill>
                <a:srgbClr val="FFFF00"/>
              </a:solidFill>
              <a:effectLst>
                <a:outerShdw blurRad="50800" dist="38100" dir="2700000" algn="tl">
                  <a:srgbClr val="000000">
                    <a:alpha val="43000"/>
                  </a:srgbClr>
                </a:outerShdw>
              </a:effectLst>
              <a:latin typeface="+mj-lt"/>
            </a:endParaRPr>
          </a:p>
        </p:txBody>
      </p:sp>
      <p:pic>
        <p:nvPicPr>
          <p:cNvPr id="16388" name="Picture 13"/>
          <p:cNvPicPr>
            <a:picLocks noChangeAspect="1"/>
          </p:cNvPicPr>
          <p:nvPr/>
        </p:nvPicPr>
        <p:blipFill>
          <a:blip r:embed="rId3">
            <a:alphaModFix amt="74000"/>
          </a:blip>
          <a:srcRect/>
          <a:stretch>
            <a:fillRect/>
          </a:stretch>
        </p:blipFill>
        <p:spPr bwMode="auto">
          <a:xfrm>
            <a:off x="7696200" y="304800"/>
            <a:ext cx="1143000" cy="5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12" descr="logo_pre_rep.jpg"/>
          <p:cNvPicPr>
            <a:picLocks noChangeAspect="1"/>
          </p:cNvPicPr>
          <p:nvPr/>
        </p:nvPicPr>
        <p:blipFill>
          <a:blip r:embed="rId4">
            <a:lum contrast="74000"/>
            <a:alphaModFix amt="51000"/>
          </a:blip>
          <a:srcRect/>
          <a:stretch>
            <a:fillRect/>
          </a:stretch>
        </p:blipFill>
        <p:spPr bwMode="auto">
          <a:xfrm>
            <a:off x="304800" y="290512"/>
            <a:ext cx="1143000" cy="547688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9" name="Picture 8" descr="tanamilogo5_smal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5105400"/>
            <a:ext cx="1726019" cy="742188"/>
          </a:xfrm>
          <a:prstGeom prst="rect">
            <a:avLst/>
          </a:prstGeom>
        </p:spPr>
      </p:pic>
      <p:pic>
        <p:nvPicPr>
          <p:cNvPr id="11" name="Picture 10" descr="Main_fermi_logo_HI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71800" y="5257800"/>
            <a:ext cx="606612" cy="533400"/>
          </a:xfrm>
          <a:prstGeom prst="rect">
            <a:avLst/>
          </a:prstGeom>
        </p:spPr>
      </p:pic>
      <p:sp>
        <p:nvSpPr>
          <p:cNvPr id="8" name="Rectangle 1027"/>
          <p:cNvSpPr txBox="1">
            <a:spLocks noChangeArrowheads="1"/>
          </p:cNvSpPr>
          <p:nvPr/>
        </p:nvSpPr>
        <p:spPr bwMode="auto">
          <a:xfrm>
            <a:off x="685800" y="6248400"/>
            <a:ext cx="7696200" cy="457200"/>
          </a:xfrm>
          <a:prstGeom prst="rect">
            <a:avLst/>
          </a:prstGeom>
          <a:solidFill>
            <a:schemeClr val="tx1">
              <a:alpha val="50000"/>
            </a:schemeClr>
          </a:solidFill>
          <a:ln w="1905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50800" dist="38100" dir="2700000" algn="tl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Perspectives on the Extragalactic Frontier, Trieste, May 6, 2016</a:t>
            </a:r>
            <a:endParaRPr kumimoji="0" lang="en-US" sz="1000" b="1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>
                <a:outerShdw blurRad="50800" dist="38100" dir="2700000" algn="tl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rcRect l="1085" t="10499" r="66200"/>
          <a:stretch>
            <a:fillRect/>
          </a:stretch>
        </p:blipFill>
        <p:spPr>
          <a:xfrm>
            <a:off x="1828800" y="280869"/>
            <a:ext cx="5410200" cy="611993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572000" y="6550223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400" dirty="0" err="1" smtClean="0">
                <a:solidFill>
                  <a:srgbClr val="FFFF00"/>
                </a:solidFill>
              </a:rPr>
              <a:t>Kadler</a:t>
            </a:r>
            <a:r>
              <a:rPr lang="en-US" sz="1400" dirty="0" smtClean="0">
                <a:solidFill>
                  <a:srgbClr val="FFFF00"/>
                </a:solidFill>
              </a:rPr>
              <a:t> et al. 2016, Nat. Phys , DOI: 10.1038</a:t>
            </a:r>
            <a:endParaRPr lang="en-US" sz="1400" dirty="0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981200" y="3626539"/>
            <a:ext cx="1143000" cy="198120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rcRect l="24961" t="81365" r="67285" b="11286"/>
          <a:stretch>
            <a:fillRect/>
          </a:stretch>
        </p:blipFill>
        <p:spPr>
          <a:xfrm>
            <a:off x="5791200" y="5105400"/>
            <a:ext cx="1282425" cy="50251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94599" y="609600"/>
            <a:ext cx="23920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PKS B1424-418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rcRect l="33642" t="10499" r="33642"/>
          <a:stretch>
            <a:fillRect/>
          </a:stretch>
        </p:blipFill>
        <p:spPr>
          <a:xfrm>
            <a:off x="1828800" y="280869"/>
            <a:ext cx="5396020" cy="611993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572000" y="6550223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400" dirty="0" err="1" smtClean="0">
                <a:solidFill>
                  <a:srgbClr val="FFFF00"/>
                </a:solidFill>
              </a:rPr>
              <a:t>Kadler</a:t>
            </a:r>
            <a:r>
              <a:rPr lang="en-US" sz="1400" dirty="0" smtClean="0">
                <a:solidFill>
                  <a:srgbClr val="FFFF00"/>
                </a:solidFill>
              </a:rPr>
              <a:t> et al. 2016, Nat. Phys , DOI: 10.1038</a:t>
            </a:r>
            <a:endParaRPr lang="en-US" sz="1400" dirty="0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981200" y="3626539"/>
            <a:ext cx="1143000" cy="198120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rcRect l="24961" t="81365" r="67285" b="11286"/>
          <a:stretch>
            <a:fillRect/>
          </a:stretch>
        </p:blipFill>
        <p:spPr>
          <a:xfrm>
            <a:off x="5791200" y="5105400"/>
            <a:ext cx="1282425" cy="50251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94599" y="609600"/>
            <a:ext cx="23920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PKS B1424-418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rcRect l="66200" t="10499" r="1085"/>
          <a:stretch>
            <a:fillRect/>
          </a:stretch>
        </p:blipFill>
        <p:spPr>
          <a:xfrm>
            <a:off x="1828800" y="280869"/>
            <a:ext cx="5410251" cy="611993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572000" y="6550223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400" dirty="0" err="1" smtClean="0">
                <a:solidFill>
                  <a:srgbClr val="FFFF00"/>
                </a:solidFill>
              </a:rPr>
              <a:t>Kadler</a:t>
            </a:r>
            <a:r>
              <a:rPr lang="en-US" sz="1400" dirty="0" smtClean="0">
                <a:solidFill>
                  <a:srgbClr val="FFFF00"/>
                </a:solidFill>
              </a:rPr>
              <a:t> et al. 2016, Nat. Phys , DOI: 10.1038</a:t>
            </a:r>
            <a:endParaRPr lang="en-US" sz="1400" dirty="0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981200" y="3626539"/>
            <a:ext cx="1143000" cy="198120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rcRect l="24961" t="81365" r="67285" b="11286"/>
          <a:stretch>
            <a:fillRect/>
          </a:stretch>
        </p:blipFill>
        <p:spPr>
          <a:xfrm>
            <a:off x="5791200" y="5105400"/>
            <a:ext cx="1282425" cy="50251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94599" y="609600"/>
            <a:ext cx="23920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PKS B1424-418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27" y="609600"/>
            <a:ext cx="8101073" cy="558329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572000" y="6550223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400" dirty="0" err="1" smtClean="0">
                <a:solidFill>
                  <a:srgbClr val="FFFF00"/>
                </a:solidFill>
              </a:rPr>
              <a:t>Kadler</a:t>
            </a:r>
            <a:r>
              <a:rPr lang="en-US" sz="1400" dirty="0" smtClean="0">
                <a:solidFill>
                  <a:srgbClr val="FFFF00"/>
                </a:solidFill>
              </a:rPr>
              <a:t> et al. 2016, Nat. Phys , DOI: 10.1038</a:t>
            </a:r>
            <a:endParaRPr lang="en-US" sz="1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rcRect l="133" r="49333" b="525"/>
          <a:stretch>
            <a:fillRect/>
          </a:stretch>
        </p:blipFill>
        <p:spPr>
          <a:xfrm>
            <a:off x="1540800" y="228600"/>
            <a:ext cx="6367303" cy="63672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rcRect l="49466" b="525"/>
          <a:stretch>
            <a:fillRect/>
          </a:stretch>
        </p:blipFill>
        <p:spPr>
          <a:xfrm>
            <a:off x="1494000" y="228600"/>
            <a:ext cx="6367468" cy="636720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572000" y="6550223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400" dirty="0" err="1" smtClean="0">
                <a:solidFill>
                  <a:srgbClr val="FFFF00"/>
                </a:solidFill>
              </a:rPr>
              <a:t>Kadler</a:t>
            </a:r>
            <a:r>
              <a:rPr lang="en-US" sz="1400" dirty="0" smtClean="0">
                <a:solidFill>
                  <a:srgbClr val="FFFF00"/>
                </a:solidFill>
              </a:rPr>
              <a:t> et al. 2016, Nat. Phys , DOI: 10.1038</a:t>
            </a:r>
            <a:endParaRPr lang="en-US" sz="1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761999"/>
            <a:ext cx="8223612" cy="447402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572000" y="6550223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400" dirty="0" err="1" smtClean="0">
                <a:solidFill>
                  <a:srgbClr val="FFFF00"/>
                </a:solidFill>
              </a:rPr>
              <a:t>Kadler</a:t>
            </a:r>
            <a:r>
              <a:rPr lang="en-US" sz="1400" dirty="0" smtClean="0">
                <a:solidFill>
                  <a:srgbClr val="FFFF00"/>
                </a:solidFill>
              </a:rPr>
              <a:t> et al. 2016, Nat. Phys , DOI: 10.1038</a:t>
            </a:r>
            <a:endParaRPr lang="en-US" sz="1400" dirty="0">
              <a:solidFill>
                <a:srgbClr val="FFFF00"/>
              </a:solidFill>
            </a:endParaRPr>
          </a:p>
        </p:txBody>
      </p:sp>
      <p:sp>
        <p:nvSpPr>
          <p:cNvPr id="4" name="Left Brace 3"/>
          <p:cNvSpPr/>
          <p:nvPr/>
        </p:nvSpPr>
        <p:spPr bwMode="auto">
          <a:xfrm rot="16200000">
            <a:off x="6096000" y="4724400"/>
            <a:ext cx="228600" cy="1295400"/>
          </a:xfrm>
          <a:prstGeom prst="leftBrace">
            <a:avLst>
              <a:gd name="adj1" fmla="val 58333"/>
              <a:gd name="adj2" fmla="val 50000"/>
            </a:avLst>
          </a:prstGeom>
          <a:noFill/>
          <a:ln w="4445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5410200" y="5562599"/>
            <a:ext cx="1524001" cy="60960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1" charset="0"/>
                <a:ea typeface="ＭＳ Ｐゴシック" pitchFamily="1" charset="-128"/>
                <a:cs typeface="ＭＳ Ｐゴシック" pitchFamily="1" charset="-128"/>
              </a:rPr>
              <a:t>?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rcRect r="59035"/>
          <a:stretch>
            <a:fillRect/>
          </a:stretch>
        </p:blipFill>
        <p:spPr>
          <a:xfrm>
            <a:off x="5410200" y="5562600"/>
            <a:ext cx="1130364" cy="550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77000" y="5638800"/>
            <a:ext cx="5415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4.5</a:t>
            </a:r>
            <a:endParaRPr lang="en-US" sz="1600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2895600" y="5562599"/>
            <a:ext cx="1524001" cy="60960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1" charset="0"/>
                <a:ea typeface="ＭＳ Ｐゴシック" pitchFamily="1" charset="-128"/>
                <a:cs typeface="ＭＳ Ｐゴシック" pitchFamily="1" charset="-128"/>
              </a:rPr>
              <a:t>?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rcRect r="59035"/>
          <a:stretch>
            <a:fillRect/>
          </a:stretch>
        </p:blipFill>
        <p:spPr>
          <a:xfrm>
            <a:off x="2895600" y="5562600"/>
            <a:ext cx="1130364" cy="5509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962400" y="5638800"/>
            <a:ext cx="5415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1.2</a:t>
            </a:r>
            <a:endParaRPr lang="en-US" sz="1600" dirty="0"/>
          </a:p>
        </p:txBody>
      </p:sp>
      <p:sp>
        <p:nvSpPr>
          <p:cNvPr id="13" name="Left Brace 12"/>
          <p:cNvSpPr/>
          <p:nvPr/>
        </p:nvSpPr>
        <p:spPr bwMode="auto">
          <a:xfrm rot="16200000">
            <a:off x="3505200" y="3428999"/>
            <a:ext cx="228600" cy="3886200"/>
          </a:xfrm>
          <a:prstGeom prst="leftBrace">
            <a:avLst>
              <a:gd name="adj1" fmla="val 58333"/>
              <a:gd name="adj2" fmla="val 50000"/>
            </a:avLst>
          </a:prstGeom>
          <a:noFill/>
          <a:ln w="4445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057400" y="3505200"/>
            <a:ext cx="5029200" cy="1077218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solidFill>
              <a:srgbClr val="FFFF00"/>
            </a:solidFill>
          </a:ln>
        </p:spPr>
        <p:txBody>
          <a:bodyPr wrap="square" rtlCol="0" anchor="ctr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32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Poisson probability: ~11%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2209800"/>
            <a:ext cx="6502400" cy="762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572000" y="6550223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400" dirty="0" err="1" smtClean="0">
                <a:solidFill>
                  <a:srgbClr val="FFFF00"/>
                </a:solidFill>
              </a:rPr>
              <a:t>Kadler</a:t>
            </a:r>
            <a:r>
              <a:rPr lang="en-US" sz="1400" dirty="0" smtClean="0">
                <a:solidFill>
                  <a:srgbClr val="FFFF00"/>
                </a:solidFill>
              </a:rPr>
              <a:t> et al. 2016, Nat. Phys , DOI: 10.1038</a:t>
            </a:r>
            <a:endParaRPr lang="en-US" sz="1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8200" y="762000"/>
            <a:ext cx="7620000" cy="707886"/>
          </a:xfrm>
          <a:prstGeom prst="rect">
            <a:avLst/>
          </a:prstGeom>
          <a:solidFill>
            <a:schemeClr val="tx1">
              <a:alpha val="50000"/>
            </a:schemeClr>
          </a:solidFill>
          <a:ln w="9525">
            <a:noFill/>
          </a:ln>
        </p:spPr>
        <p:txBody>
          <a:bodyPr wrap="square" rtlCol="0" anchor="ctr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40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Self-consistent model:</a:t>
            </a:r>
            <a:endParaRPr lang="en-US" sz="4000" b="1" dirty="0" smtClean="0">
              <a:solidFill>
                <a:srgbClr val="FFFF00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+mn-lt"/>
              <a:cs typeface="Symbol" charset="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8200" y="2133600"/>
            <a:ext cx="7620000" cy="3462486"/>
          </a:xfrm>
          <a:prstGeom prst="rect">
            <a:avLst/>
          </a:prstGeom>
          <a:solidFill>
            <a:schemeClr val="tx1">
              <a:alpha val="50000"/>
            </a:schemeClr>
          </a:solidFill>
          <a:ln w="9525">
            <a:noFill/>
          </a:ln>
        </p:spPr>
        <p:txBody>
          <a:bodyPr wrap="square" rtlCol="0" anchor="ctr">
            <a:spAutoFit/>
          </a:bodyPr>
          <a:lstStyle/>
          <a:p>
            <a:pPr marL="457200" indent="-457200">
              <a:spcAft>
                <a:spcPts val="1800"/>
              </a:spcAft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Based on measured </a:t>
            </a:r>
            <a:r>
              <a:rPr lang="en-US" b="1" dirty="0" err="1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keV-GeV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blazar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fluences</a:t>
            </a:r>
            <a:endParaRPr lang="en-US" b="1" dirty="0" smtClean="0">
              <a:solidFill>
                <a:srgbClr val="FFFF00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cs typeface="Symbol" charset="2"/>
            </a:endParaRPr>
          </a:p>
          <a:p>
            <a:pPr marL="457200" indent="-457200">
              <a:spcAft>
                <a:spcPts val="1800"/>
              </a:spcAft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Explains all-sky </a:t>
            </a:r>
            <a:r>
              <a:rPr lang="en-US" b="1" dirty="0" err="1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PeV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 neutrino flux</a:t>
            </a:r>
          </a:p>
          <a:p>
            <a:pPr marL="457200" indent="-457200">
              <a:spcAft>
                <a:spcPts val="1800"/>
              </a:spcAft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Predicts peaked </a:t>
            </a:r>
            <a:r>
              <a:rPr lang="en-US" b="1" dirty="0" err="1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PeV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 spectra</a:t>
            </a:r>
          </a:p>
          <a:p>
            <a:pPr marL="914400" lvl="1" indent="-457200">
              <a:spcAft>
                <a:spcPts val="1800"/>
              </a:spcAft>
              <a:buFont typeface="Wingdings" charset="2"/>
              <a:buChar char="Ø"/>
            </a:pPr>
            <a:r>
              <a:rPr lang="en-US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n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o problem with </a:t>
            </a:r>
            <a:r>
              <a:rPr lang="en-US" b="1" dirty="0" err="1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TeV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overprediction</a:t>
            </a:r>
            <a:endParaRPr lang="en-US" b="1" dirty="0" smtClean="0">
              <a:solidFill>
                <a:srgbClr val="FFFF00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cs typeface="Symbol" charset="2"/>
            </a:endParaRPr>
          </a:p>
          <a:p>
            <a:pPr marL="457200" indent="-457200">
              <a:spcAft>
                <a:spcPts val="1800"/>
              </a:spcAft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Association of </a:t>
            </a:r>
            <a:r>
              <a:rPr lang="en-US" b="1" dirty="0" err="1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BigBird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 with a single </a:t>
            </a:r>
            <a:r>
              <a:rPr lang="en-US" b="1" dirty="0" err="1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blazar</a:t>
            </a:r>
            <a:endParaRPr lang="en-US" b="1" dirty="0" smtClean="0">
              <a:solidFill>
                <a:srgbClr val="FFFF00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cs typeface="Symbol" charset="2"/>
            </a:endParaRPr>
          </a:p>
          <a:p>
            <a:pPr marL="457200" indent="-457200">
              <a:spcAft>
                <a:spcPts val="1800"/>
              </a:spcAft>
              <a:buFont typeface="+mj-lt"/>
              <a:buAutoNum type="arabicPeriod"/>
            </a:pPr>
            <a:r>
              <a:rPr lang="en-US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Small chance probability</a:t>
            </a:r>
            <a:endParaRPr lang="en-US" b="1" dirty="0" smtClean="0">
              <a:solidFill>
                <a:srgbClr val="FFFF00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cs typeface="Symbol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bldLvl="2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tanamilogo5_smal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4343401"/>
            <a:ext cx="3366976" cy="1447799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 bwMode="auto">
          <a:xfrm>
            <a:off x="609600" y="1676401"/>
            <a:ext cx="7924800" cy="3962400"/>
          </a:xfrm>
          <a:prstGeom prst="ellipse">
            <a:avLst/>
          </a:prstGeom>
          <a:solidFill>
            <a:srgbClr val="FFFF00">
              <a:alpha val="83000"/>
            </a:srgb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7" name="Oval 6"/>
          <p:cNvSpPr/>
          <p:nvPr/>
        </p:nvSpPr>
        <p:spPr bwMode="auto">
          <a:xfrm rot="20400000">
            <a:off x="5910741" y="4658412"/>
            <a:ext cx="582311" cy="436778"/>
          </a:xfrm>
          <a:prstGeom prst="ellipse">
            <a:avLst/>
          </a:prstGeom>
          <a:solidFill>
            <a:srgbClr val="FFFF00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562600" y="2819401"/>
            <a:ext cx="2514600" cy="1371600"/>
          </a:xfrm>
        </p:spPr>
        <p:txBody>
          <a:bodyPr/>
          <a:lstStyle/>
          <a:p>
            <a:pPr algn="ctr">
              <a:buNone/>
            </a:pPr>
            <a:r>
              <a:rPr lang="en-US" sz="2000" dirty="0" smtClean="0"/>
              <a:t>     Most dramatic </a:t>
            </a:r>
            <a:r>
              <a:rPr lang="en-US" sz="2000" dirty="0" err="1" smtClean="0"/>
              <a:t>blazar</a:t>
            </a:r>
            <a:r>
              <a:rPr lang="en-US" sz="2000" dirty="0" smtClean="0"/>
              <a:t> outburst of the (far) southern sky</a:t>
            </a:r>
            <a:endParaRPr lang="en-US" sz="2000" dirty="0"/>
          </a:p>
        </p:txBody>
      </p:sp>
      <p:cxnSp>
        <p:nvCxnSpPr>
          <p:cNvPr id="9" name="Straight Connector 8"/>
          <p:cNvCxnSpPr>
            <a:stCxn id="10" idx="0"/>
          </p:cNvCxnSpPr>
          <p:nvPr/>
        </p:nvCxnSpPr>
        <p:spPr bwMode="auto">
          <a:xfrm rot="5400000" flipH="1" flipV="1">
            <a:off x="5857639" y="4220287"/>
            <a:ext cx="877246" cy="20907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Oval 9"/>
          <p:cNvSpPr/>
          <p:nvPr/>
        </p:nvSpPr>
        <p:spPr bwMode="auto">
          <a:xfrm>
            <a:off x="6135047" y="4763448"/>
            <a:ext cx="113353" cy="113353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1066800" y="3135302"/>
            <a:ext cx="2514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Highest-energy neutrino (seen in the southern sky)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3" name="Straight Connector 12"/>
          <p:cNvCxnSpPr>
            <a:stCxn id="7" idx="1"/>
          </p:cNvCxnSpPr>
          <p:nvPr/>
        </p:nvCxnSpPr>
        <p:spPr bwMode="auto">
          <a:xfrm rot="16200000" flipV="1">
            <a:off x="4234357" y="3080844"/>
            <a:ext cx="992104" cy="245041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3983879" y="2020670"/>
            <a:ext cx="1121521" cy="64633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3600" dirty="0" smtClean="0"/>
              <a:t>~5%</a:t>
            </a:r>
            <a:endParaRPr lang="en-US" sz="3600" dirty="0"/>
          </a:p>
        </p:txBody>
      </p:sp>
      <p:cxnSp>
        <p:nvCxnSpPr>
          <p:cNvPr id="20" name="Straight Connector 19"/>
          <p:cNvCxnSpPr/>
          <p:nvPr/>
        </p:nvCxnSpPr>
        <p:spPr bwMode="auto">
          <a:xfrm>
            <a:off x="914400" y="4341813"/>
            <a:ext cx="7315200" cy="1588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1676400" y="663714"/>
            <a:ext cx="5638800" cy="707886"/>
          </a:xfrm>
          <a:prstGeom prst="rect">
            <a:avLst/>
          </a:prstGeom>
          <a:solidFill>
            <a:schemeClr val="tx1">
              <a:alpha val="50000"/>
            </a:schemeClr>
          </a:solidFill>
          <a:ln w="9525">
            <a:noFill/>
          </a:ln>
        </p:spPr>
        <p:txBody>
          <a:bodyPr wrap="square" rtlCol="0" anchor="ctr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40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Chance Coincidence?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572000" y="6550223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400" dirty="0" err="1" smtClean="0">
                <a:solidFill>
                  <a:srgbClr val="FFFF00"/>
                </a:solidFill>
              </a:rPr>
              <a:t>Kadler</a:t>
            </a:r>
            <a:r>
              <a:rPr lang="en-US" sz="1400" dirty="0" smtClean="0">
                <a:solidFill>
                  <a:srgbClr val="FFFF00"/>
                </a:solidFill>
              </a:rPr>
              <a:t> et al. 2016, Nat. Phys , DOI: 10.1038</a:t>
            </a:r>
            <a:endParaRPr lang="en-US" sz="1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609600"/>
            <a:ext cx="6934200" cy="1215717"/>
          </a:xfrm>
          <a:prstGeom prst="rect">
            <a:avLst/>
          </a:prstGeom>
          <a:solidFill>
            <a:schemeClr val="tx1">
              <a:alpha val="50000"/>
            </a:schemeClr>
          </a:solidFill>
          <a:ln w="9525">
            <a:noFill/>
          </a:ln>
        </p:spPr>
        <p:txBody>
          <a:bodyPr wrap="square" rtlCol="0" anchor="ctr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40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Fundamental Implications</a:t>
            </a:r>
            <a:endParaRPr lang="en-US" sz="4000" b="1" dirty="0" smtClean="0">
              <a:solidFill>
                <a:srgbClr val="FFFF00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+mn-lt"/>
              <a:cs typeface="Symbol" charset="2"/>
            </a:endParaRPr>
          </a:p>
          <a:p>
            <a:pPr algn="ctr">
              <a:spcAft>
                <a:spcPts val="600"/>
              </a:spcAft>
            </a:pPr>
            <a:r>
              <a:rPr lang="en-US" sz="28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(with the 5% kept in mind)</a:t>
            </a:r>
            <a:endParaRPr lang="en-US" sz="4000" b="1" dirty="0" smtClean="0">
              <a:solidFill>
                <a:srgbClr val="FFFF00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+mn-lt"/>
              <a:cs typeface="Symbol" charset="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5400" y="2542669"/>
            <a:ext cx="6553200" cy="3323987"/>
          </a:xfrm>
          <a:prstGeom prst="rect">
            <a:avLst/>
          </a:prstGeom>
          <a:solidFill>
            <a:schemeClr val="tx1">
              <a:alpha val="50000"/>
            </a:schemeClr>
          </a:solidFill>
          <a:ln w="9525">
            <a:noFill/>
          </a:ln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  <a:buFont typeface="Arial"/>
              <a:buChar char="•"/>
            </a:pPr>
            <a:r>
              <a:rPr lang="en-US" sz="3200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Hadronic</a:t>
            </a:r>
            <a:r>
              <a:rPr lang="en-US" sz="3200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blazar</a:t>
            </a:r>
            <a:r>
              <a:rPr lang="en-US" sz="3200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 emission models</a:t>
            </a:r>
          </a:p>
          <a:p>
            <a:pPr>
              <a:spcAft>
                <a:spcPts val="1800"/>
              </a:spcAft>
              <a:buFont typeface="Arial"/>
              <a:buChar char="•"/>
            </a:pPr>
            <a:r>
              <a:rPr lang="en-US" sz="3200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 High-energy cosmic rays</a:t>
            </a:r>
          </a:p>
          <a:p>
            <a:pPr>
              <a:spcAft>
                <a:spcPts val="1800"/>
              </a:spcAft>
              <a:buFont typeface="Arial"/>
              <a:buChar char="•"/>
            </a:pPr>
            <a:r>
              <a:rPr lang="en-US" sz="3200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 Neutrino velocity</a:t>
            </a:r>
          </a:p>
          <a:p>
            <a:pPr lvl="1">
              <a:spcAft>
                <a:spcPts val="600"/>
              </a:spcAft>
              <a:buFont typeface="Wingdings" charset="2"/>
              <a:buChar char="Ø"/>
            </a:pPr>
            <a:r>
              <a:rPr lang="en-US" sz="3200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 Lorentz invariance</a:t>
            </a:r>
          </a:p>
          <a:p>
            <a:pPr lvl="1">
              <a:spcAft>
                <a:spcPts val="600"/>
              </a:spcAft>
              <a:buFont typeface="Wingdings" charset="2"/>
              <a:buChar char="Ø"/>
            </a:pPr>
            <a:r>
              <a:rPr lang="en-US" sz="3200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 Equivalence principle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0" y="6550223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400" dirty="0" err="1" smtClean="0">
                <a:solidFill>
                  <a:srgbClr val="FFFF00"/>
                </a:solidFill>
              </a:rPr>
              <a:t>Kadler</a:t>
            </a:r>
            <a:r>
              <a:rPr lang="en-US" sz="1400" dirty="0" smtClean="0">
                <a:solidFill>
                  <a:srgbClr val="FFFF00"/>
                </a:solidFill>
              </a:rPr>
              <a:t> et al. 2016, Nat. Phys , DOI: 10.1038</a:t>
            </a:r>
            <a:endParaRPr lang="en-US" sz="1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5" grpI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41451"/>
            <a:ext cx="7772400" cy="4114800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l="3058" r="3669"/>
          <a:stretch>
            <a:fillRect/>
          </a:stretch>
        </p:blipFill>
        <p:spPr>
          <a:xfrm>
            <a:off x="228600" y="1114142"/>
            <a:ext cx="8763000" cy="4753258"/>
          </a:xfrm>
          <a:prstGeom prst="rect">
            <a:avLst/>
          </a:prstGeom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3962400" y="6488668"/>
            <a:ext cx="5181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dirty="0" err="1" smtClean="0">
                <a:solidFill>
                  <a:srgbClr val="FFFF00"/>
                </a:solidFill>
              </a:rPr>
              <a:t>IceCube</a:t>
            </a:r>
            <a:r>
              <a:rPr lang="en-US" sz="1400" dirty="0" smtClean="0">
                <a:solidFill>
                  <a:srgbClr val="FFFF00"/>
                </a:solidFill>
              </a:rPr>
              <a:t> Collaboration 2013; </a:t>
            </a:r>
            <a:r>
              <a:rPr lang="en-US" sz="1400" dirty="0" err="1" smtClean="0">
                <a:solidFill>
                  <a:srgbClr val="FFFF00"/>
                </a:solidFill>
              </a:rPr>
              <a:t>Aartsen</a:t>
            </a:r>
            <a:r>
              <a:rPr lang="en-US" sz="1400" dirty="0" smtClean="0">
                <a:solidFill>
                  <a:srgbClr val="FFFF00"/>
                </a:solidFill>
              </a:rPr>
              <a:t> et al. 2014</a:t>
            </a:r>
            <a:endParaRPr lang="en-US" sz="1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761999"/>
            <a:ext cx="8223612" cy="447402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5389165"/>
            <a:ext cx="6019800" cy="93543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72000" y="6550223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400" dirty="0" err="1" smtClean="0">
                <a:solidFill>
                  <a:srgbClr val="FFFF00"/>
                </a:solidFill>
              </a:rPr>
              <a:t>Kadler</a:t>
            </a:r>
            <a:r>
              <a:rPr lang="en-US" sz="1400" dirty="0" smtClean="0">
                <a:solidFill>
                  <a:srgbClr val="FFFF00"/>
                </a:solidFill>
              </a:rPr>
              <a:t> et al. 2016, Nat. Phys , DOI: 10.1038</a:t>
            </a:r>
            <a:endParaRPr lang="en-US" sz="1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609600"/>
            <a:ext cx="4876800" cy="1215717"/>
          </a:xfrm>
          <a:prstGeom prst="rect">
            <a:avLst/>
          </a:prstGeom>
          <a:solidFill>
            <a:schemeClr val="tx1">
              <a:alpha val="50000"/>
            </a:schemeClr>
          </a:solidFill>
          <a:ln w="9525">
            <a:noFill/>
          </a:ln>
        </p:spPr>
        <p:txBody>
          <a:bodyPr wrap="square" rtlCol="0" anchor="ctr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40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Implications</a:t>
            </a:r>
          </a:p>
          <a:p>
            <a:pPr algn="ctr">
              <a:spcAft>
                <a:spcPts val="600"/>
              </a:spcAft>
            </a:pPr>
            <a:r>
              <a:rPr lang="en-US" sz="28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(with the 5% kept in mind)</a:t>
            </a:r>
            <a:endParaRPr lang="en-US" sz="4000" b="1" dirty="0" smtClean="0">
              <a:solidFill>
                <a:srgbClr val="FFFF00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+mn-lt"/>
              <a:cs typeface="Symbol" charset="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5400" y="2542669"/>
            <a:ext cx="6629400" cy="3323987"/>
          </a:xfrm>
          <a:prstGeom prst="rect">
            <a:avLst/>
          </a:prstGeom>
          <a:solidFill>
            <a:schemeClr val="tx1">
              <a:alpha val="50000"/>
            </a:schemeClr>
          </a:solidFill>
          <a:ln w="9525">
            <a:noFill/>
          </a:ln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  <a:buFont typeface="Arial"/>
              <a:buChar char="•"/>
            </a:pPr>
            <a:r>
              <a:rPr lang="en-US" sz="3200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Hadronic</a:t>
            </a:r>
            <a:r>
              <a:rPr lang="en-US" sz="3200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blazar</a:t>
            </a:r>
            <a:r>
              <a:rPr lang="en-US" sz="3200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 emission models</a:t>
            </a:r>
          </a:p>
          <a:p>
            <a:pPr>
              <a:spcAft>
                <a:spcPts val="1800"/>
              </a:spcAft>
              <a:buFont typeface="Arial"/>
              <a:buChar char="•"/>
            </a:pPr>
            <a:r>
              <a:rPr lang="en-US" sz="3200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 High-energy cosmic rays</a:t>
            </a:r>
          </a:p>
          <a:p>
            <a:pPr>
              <a:spcAft>
                <a:spcPts val="1800"/>
              </a:spcAft>
              <a:buFont typeface="Arial"/>
              <a:buChar char="•"/>
            </a:pPr>
            <a:r>
              <a:rPr lang="en-US" sz="3200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 Neutrino velocity</a:t>
            </a:r>
          </a:p>
          <a:p>
            <a:pPr lvl="1">
              <a:spcAft>
                <a:spcPts val="600"/>
              </a:spcAft>
              <a:buFont typeface="Wingdings" charset="2"/>
              <a:buChar char="Ø"/>
            </a:pPr>
            <a:r>
              <a:rPr lang="en-US" sz="3200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 Lorentz invariance</a:t>
            </a:r>
          </a:p>
          <a:p>
            <a:pPr lvl="1">
              <a:spcAft>
                <a:spcPts val="600"/>
              </a:spcAft>
              <a:buFont typeface="Wingdings" charset="2"/>
              <a:buChar char="Ø"/>
            </a:pPr>
            <a:r>
              <a:rPr lang="en-US" sz="3200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 Equivalence principle</a:t>
            </a:r>
          </a:p>
        </p:txBody>
      </p:sp>
      <p:sp>
        <p:nvSpPr>
          <p:cNvPr id="6" name="Rectangle 5"/>
          <p:cNvSpPr/>
          <p:nvPr/>
        </p:nvSpPr>
        <p:spPr>
          <a:xfrm>
            <a:off x="3962400" y="6334780"/>
            <a:ext cx="518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dirty="0" err="1" smtClean="0">
                <a:solidFill>
                  <a:srgbClr val="FFFF00"/>
                </a:solidFill>
              </a:rPr>
              <a:t>Kadler</a:t>
            </a:r>
            <a:r>
              <a:rPr lang="en-US" sz="1400" dirty="0" smtClean="0">
                <a:solidFill>
                  <a:srgbClr val="FFFF00"/>
                </a:solidFill>
              </a:rPr>
              <a:t> et al. 2016, Nat. Phys , DOI: 10.1038; Wang et al. 2016, arXiv:1602.06805; Wei et al. 2016, arXiv:1603.07568</a:t>
            </a:r>
            <a:endParaRPr lang="en-US" sz="1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rcRect l="49466" b="525"/>
          <a:stretch>
            <a:fillRect/>
          </a:stretch>
        </p:blipFill>
        <p:spPr>
          <a:xfrm>
            <a:off x="228600" y="3233999"/>
            <a:ext cx="3624153" cy="362400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04801"/>
            <a:ext cx="3048000" cy="165825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2209800"/>
            <a:ext cx="3048000" cy="47363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/>
          <a:srcRect t="10499"/>
          <a:stretch>
            <a:fillRect/>
          </a:stretch>
        </p:blipFill>
        <p:spPr>
          <a:xfrm>
            <a:off x="4038600" y="381000"/>
            <a:ext cx="4953000" cy="183292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/>
          <a:srcRect l="5580" r="16740" b="23046"/>
          <a:stretch>
            <a:fillRect/>
          </a:stretch>
        </p:blipFill>
        <p:spPr>
          <a:xfrm>
            <a:off x="6705600" y="2438400"/>
            <a:ext cx="2223772" cy="21336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53400" y="3352800"/>
            <a:ext cx="695778" cy="1123950"/>
          </a:xfrm>
          <a:prstGeom prst="rect">
            <a:avLst/>
          </a:prstGeom>
        </p:spPr>
      </p:pic>
      <p:pic>
        <p:nvPicPr>
          <p:cNvPr id="30" name="Picture 29" descr="tanamilogo5_small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57600" y="2362200"/>
            <a:ext cx="1726019" cy="742188"/>
          </a:xfrm>
          <a:prstGeom prst="rect">
            <a:avLst/>
          </a:prstGeom>
        </p:spPr>
      </p:pic>
      <p:pic>
        <p:nvPicPr>
          <p:cNvPr id="31" name="Picture 30" descr="Main_fermi_logo_HI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31988" y="3048000"/>
            <a:ext cx="606612" cy="5334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38600" y="3886200"/>
            <a:ext cx="3980245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85800" y="1248491"/>
            <a:ext cx="7848600" cy="1200329"/>
          </a:xfrm>
          <a:prstGeom prst="rect">
            <a:avLst/>
          </a:prstGeom>
          <a:solidFill>
            <a:schemeClr val="tx1">
              <a:alpha val="50000"/>
            </a:schemeClr>
          </a:solidFill>
          <a:ln w="9525">
            <a:noFill/>
          </a:ln>
        </p:spPr>
        <p:txBody>
          <a:bodyPr wrap="square" rtlCol="0" anchor="ctr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36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How to locate astrophysical candidate sources?</a:t>
            </a:r>
            <a:endParaRPr lang="en-US" sz="3600" b="1" dirty="0" smtClean="0">
              <a:solidFill>
                <a:srgbClr val="FFFF00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+mn-lt"/>
              <a:cs typeface="Symbol" charset="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" y="3368933"/>
            <a:ext cx="7086600" cy="1723549"/>
          </a:xfrm>
          <a:prstGeom prst="rect">
            <a:avLst/>
          </a:prstGeom>
          <a:solidFill>
            <a:schemeClr val="tx1">
              <a:alpha val="50000"/>
            </a:schemeClr>
          </a:solidFill>
          <a:ln w="9525">
            <a:noFill/>
          </a:ln>
        </p:spPr>
        <p:txBody>
          <a:bodyPr wrap="square" rtlCol="0" anchor="ctr">
            <a:spAutoFit/>
          </a:bodyPr>
          <a:lstStyle/>
          <a:p>
            <a:pPr marL="742950" indent="-742950">
              <a:spcAft>
                <a:spcPts val="600"/>
              </a:spcAft>
              <a:buFont typeface="+mj-lt"/>
              <a:buAutoNum type="arabicPeriod"/>
            </a:pPr>
            <a:r>
              <a:rPr lang="en-US" sz="32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Reduce the field size</a:t>
            </a:r>
          </a:p>
          <a:p>
            <a:pPr marL="742950" indent="-742950">
              <a:spcAft>
                <a:spcPts val="600"/>
              </a:spcAft>
              <a:buFont typeface="+mj-lt"/>
              <a:buAutoNum type="arabicPeriod"/>
            </a:pPr>
            <a:r>
              <a:rPr lang="en-US" sz="32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Use the </a:t>
            </a:r>
            <a:r>
              <a:rPr lang="en-US" sz="32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most significant events</a:t>
            </a:r>
          </a:p>
          <a:p>
            <a:pPr marL="742950" indent="-742950">
              <a:spcAft>
                <a:spcPts val="600"/>
              </a:spcAft>
              <a:buFont typeface="+mj-lt"/>
              <a:buAutoNum type="arabicPeriod"/>
            </a:pPr>
            <a:r>
              <a:rPr lang="en-US" sz="32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Have a physical model</a:t>
            </a:r>
            <a:endParaRPr lang="en-US" sz="3200" b="1" dirty="0" smtClean="0">
              <a:solidFill>
                <a:srgbClr val="FFFF00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latin typeface="+mn-lt"/>
              <a:cs typeface="Symbol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41451"/>
            <a:ext cx="7772400" cy="4114800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l="3058" r="3669"/>
          <a:stretch>
            <a:fillRect/>
          </a:stretch>
        </p:blipFill>
        <p:spPr>
          <a:xfrm>
            <a:off x="228600" y="1114142"/>
            <a:ext cx="8763000" cy="4753258"/>
          </a:xfrm>
          <a:prstGeom prst="rect">
            <a:avLst/>
          </a:prstGeom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3962400" y="6488668"/>
            <a:ext cx="5181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dirty="0" err="1" smtClean="0">
                <a:solidFill>
                  <a:srgbClr val="FFFF00"/>
                </a:solidFill>
              </a:rPr>
              <a:t>IceCube</a:t>
            </a:r>
            <a:r>
              <a:rPr lang="en-US" sz="1400" dirty="0" smtClean="0">
                <a:solidFill>
                  <a:srgbClr val="FFFF00"/>
                </a:solidFill>
              </a:rPr>
              <a:t> Collaboration 2013; </a:t>
            </a:r>
            <a:r>
              <a:rPr lang="en-US" sz="1400" dirty="0" err="1" smtClean="0">
                <a:solidFill>
                  <a:srgbClr val="FFFF00"/>
                </a:solidFill>
              </a:rPr>
              <a:t>Aartsen</a:t>
            </a:r>
            <a:r>
              <a:rPr lang="en-US" sz="1400" dirty="0" smtClean="0">
                <a:solidFill>
                  <a:srgbClr val="FFFF00"/>
                </a:solidFill>
              </a:rPr>
              <a:t> et al. 2014</a:t>
            </a:r>
            <a:endParaRPr lang="en-US" sz="1400" dirty="0">
              <a:solidFill>
                <a:srgbClr val="FFFF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04799"/>
            <a:ext cx="3200400" cy="2830633"/>
          </a:xfrm>
          <a:prstGeom prst="rect">
            <a:avLst/>
          </a:prstGeom>
        </p:spPr>
      </p:pic>
      <p:sp>
        <p:nvSpPr>
          <p:cNvPr id="9" name="Donut 8"/>
          <p:cNvSpPr/>
          <p:nvPr/>
        </p:nvSpPr>
        <p:spPr bwMode="auto">
          <a:xfrm>
            <a:off x="2743200" y="1371600"/>
            <a:ext cx="682006" cy="685800"/>
          </a:xfrm>
          <a:prstGeom prst="donut">
            <a:avLst>
              <a:gd name="adj" fmla="val 4226"/>
            </a:avLst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70314"/>
            <a:ext cx="7772400" cy="4114800"/>
          </a:xfrm>
        </p:spPr>
        <p:txBody>
          <a:bodyPr/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rcRect l="3058" r="3669"/>
          <a:stretch>
            <a:fillRect/>
          </a:stretch>
        </p:blipFill>
        <p:spPr>
          <a:xfrm>
            <a:off x="228600" y="1116000"/>
            <a:ext cx="8763000" cy="4753264"/>
          </a:xfrm>
          <a:prstGeom prst="rect">
            <a:avLst/>
          </a:prstGeom>
          <a:ln>
            <a:noFill/>
          </a:ln>
        </p:spPr>
      </p:pic>
      <p:sp>
        <p:nvSpPr>
          <p:cNvPr id="21" name="Rectangle 20"/>
          <p:cNvSpPr/>
          <p:nvPr/>
        </p:nvSpPr>
        <p:spPr>
          <a:xfrm>
            <a:off x="3962400" y="6488668"/>
            <a:ext cx="5181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dirty="0" err="1" smtClean="0">
                <a:solidFill>
                  <a:srgbClr val="FFFF00"/>
                </a:solidFill>
              </a:rPr>
              <a:t>IceCube</a:t>
            </a:r>
            <a:r>
              <a:rPr lang="en-US" sz="1400" dirty="0" smtClean="0">
                <a:solidFill>
                  <a:srgbClr val="FFFF00"/>
                </a:solidFill>
              </a:rPr>
              <a:t> Collaboration 2013; </a:t>
            </a:r>
            <a:r>
              <a:rPr lang="en-US" sz="1400" dirty="0" err="1" smtClean="0">
                <a:solidFill>
                  <a:srgbClr val="FFFF00"/>
                </a:solidFill>
              </a:rPr>
              <a:t>Aartsen</a:t>
            </a:r>
            <a:r>
              <a:rPr lang="en-US" sz="1400" dirty="0" smtClean="0">
                <a:solidFill>
                  <a:srgbClr val="FFFF00"/>
                </a:solidFill>
              </a:rPr>
              <a:t> et al. 2014</a:t>
            </a:r>
            <a:endParaRPr lang="en-US" sz="1400" dirty="0">
              <a:solidFill>
                <a:srgbClr val="FFFF00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04799"/>
            <a:ext cx="3200400" cy="2830633"/>
          </a:xfrm>
          <a:prstGeom prst="rect">
            <a:avLst/>
          </a:prstGeom>
        </p:spPr>
      </p:pic>
      <p:sp>
        <p:nvSpPr>
          <p:cNvPr id="20" name="Donut 19"/>
          <p:cNvSpPr/>
          <p:nvPr/>
        </p:nvSpPr>
        <p:spPr bwMode="auto">
          <a:xfrm>
            <a:off x="2743200" y="1371600"/>
            <a:ext cx="682006" cy="685800"/>
          </a:xfrm>
          <a:prstGeom prst="donut">
            <a:avLst>
              <a:gd name="adj" fmla="val 4226"/>
            </a:avLst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5627" y="2585105"/>
            <a:ext cx="5669573" cy="4196695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auto">
          <a:xfrm>
            <a:off x="2362200" y="5709305"/>
            <a:ext cx="1066956" cy="35565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6042880" y="5246410"/>
            <a:ext cx="426782" cy="35565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6172200" y="5633105"/>
            <a:ext cx="782435" cy="42678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1828800" y="2661305"/>
            <a:ext cx="5334781" cy="55784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alphaModFix/>
          </a:blip>
          <a:srcRect l="864" t="951" r="864" b="951"/>
          <a:stretch>
            <a:fillRect/>
          </a:stretch>
        </p:blipFill>
        <p:spPr>
          <a:xfrm>
            <a:off x="4495800" y="1512611"/>
            <a:ext cx="1991652" cy="1806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4148" y="1512610"/>
            <a:ext cx="1991652" cy="180948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57200" y="3728105"/>
            <a:ext cx="2895600" cy="1154162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 UV seed photons:</a:t>
            </a:r>
          </a:p>
          <a:p>
            <a:pPr algn="ctr">
              <a:spcAft>
                <a:spcPts val="600"/>
              </a:spcAft>
            </a:pPr>
            <a:r>
              <a:rPr lang="en-US" sz="4000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Symbol" charset="2"/>
                <a:cs typeface="Symbol" charset="2"/>
              </a:rPr>
              <a:t>e</a:t>
            </a:r>
            <a:r>
              <a:rPr lang="en-US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~30eV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8600" y="1823105"/>
            <a:ext cx="1981200" cy="830997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 Rel. protons (jet)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14600" y="1061105"/>
            <a:ext cx="3962400" cy="461665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 Energy threshold: ~</a:t>
            </a:r>
            <a:r>
              <a:rPr lang="en-US" dirty="0" err="1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PeV</a:t>
            </a:r>
            <a:endParaRPr lang="en-US" dirty="0" smtClean="0">
              <a:solidFill>
                <a:srgbClr val="FFFF00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6705600" y="1975505"/>
            <a:ext cx="2209800" cy="4289286"/>
            <a:chOff x="9144000" y="1806714"/>
            <a:chExt cx="2209800" cy="4289286"/>
          </a:xfrm>
        </p:grpSpPr>
        <p:sp>
          <p:nvSpPr>
            <p:cNvPr id="43" name="Rectangle 42"/>
            <p:cNvSpPr/>
            <p:nvPr/>
          </p:nvSpPr>
          <p:spPr bwMode="auto">
            <a:xfrm>
              <a:off x="9144000" y="2035314"/>
              <a:ext cx="2209800" cy="33528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1" charset="0"/>
                <a:ea typeface="ＭＳ Ｐゴシック" pitchFamily="1" charset="-128"/>
                <a:cs typeface="ＭＳ Ｐゴシック" pitchFamily="1" charset="-128"/>
              </a:endParaRPr>
            </a:p>
          </p:txBody>
        </p:sp>
        <p:cxnSp>
          <p:nvCxnSpPr>
            <p:cNvPr id="44" name="Straight Arrow Connector 43"/>
            <p:cNvCxnSpPr/>
            <p:nvPr/>
          </p:nvCxnSpPr>
          <p:spPr bwMode="auto">
            <a:xfrm>
              <a:off x="9296400" y="5007114"/>
              <a:ext cx="1828800" cy="15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45" name="Straight Arrow Connector 44"/>
            <p:cNvCxnSpPr/>
            <p:nvPr/>
          </p:nvCxnSpPr>
          <p:spPr bwMode="auto">
            <a:xfrm rot="5400000" flipH="1" flipV="1">
              <a:off x="8305800" y="4015720"/>
              <a:ext cx="1981200" cy="15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46" name="TextBox 45"/>
            <p:cNvSpPr txBox="1"/>
            <p:nvPr/>
          </p:nvSpPr>
          <p:spPr>
            <a:xfrm>
              <a:off x="9144000" y="1806714"/>
              <a:ext cx="2209800" cy="1215717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FF0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dirty="0" smtClean="0">
                  <a:solidFill>
                    <a:srgbClr val="FFFF00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</a:rPr>
                <a:t> Neutrino Spectrum</a:t>
              </a:r>
            </a:p>
            <a:p>
              <a:pPr algn="ctr">
                <a:spcAft>
                  <a:spcPts val="600"/>
                </a:spcAft>
              </a:pPr>
              <a:r>
                <a:rPr lang="en-US" sz="2000" dirty="0" smtClean="0">
                  <a:solidFill>
                    <a:srgbClr val="FFFF00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  <a:latin typeface="Symbol" charset="2"/>
                  <a:cs typeface="Symbol" charset="2"/>
                </a:rPr>
                <a:t>(G</a:t>
              </a:r>
              <a:r>
                <a:rPr lang="en-US" sz="2000" dirty="0" smtClean="0">
                  <a:solidFill>
                    <a:srgbClr val="FFFF00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</a:rPr>
                <a:t>~10)</a:t>
              </a:r>
            </a:p>
          </p:txBody>
        </p:sp>
        <p:cxnSp>
          <p:nvCxnSpPr>
            <p:cNvPr id="47" name="Straight Connector 46"/>
            <p:cNvCxnSpPr/>
            <p:nvPr/>
          </p:nvCxnSpPr>
          <p:spPr bwMode="auto">
            <a:xfrm rot="5400000" flipH="1" flipV="1">
              <a:off x="9448800" y="4930914"/>
              <a:ext cx="153194" cy="79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8" name="Straight Connector 47"/>
            <p:cNvCxnSpPr/>
            <p:nvPr/>
          </p:nvCxnSpPr>
          <p:spPr bwMode="auto">
            <a:xfrm rot="5400000" flipH="1" flipV="1">
              <a:off x="10667205" y="4930914"/>
              <a:ext cx="153194" cy="79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9" name="TextBox 48"/>
            <p:cNvSpPr txBox="1"/>
            <p:nvPr/>
          </p:nvSpPr>
          <p:spPr>
            <a:xfrm>
              <a:off x="9144000" y="5007114"/>
              <a:ext cx="9675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100TeV</a:t>
              </a:r>
              <a:endParaRPr lang="en-US" sz="1800" dirty="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10287000" y="5007114"/>
              <a:ext cx="9418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10 </a:t>
              </a:r>
              <a:r>
                <a:rPr lang="en-US" sz="1800" dirty="0" err="1" smtClean="0"/>
                <a:t>PeV</a:t>
              </a:r>
              <a:endParaRPr lang="en-US" sz="1800" dirty="0"/>
            </a:p>
          </p:txBody>
        </p:sp>
        <p:sp>
          <p:nvSpPr>
            <p:cNvPr id="51" name="Freeform 50"/>
            <p:cNvSpPr/>
            <p:nvPr/>
          </p:nvSpPr>
          <p:spPr bwMode="auto">
            <a:xfrm>
              <a:off x="10058400" y="3406915"/>
              <a:ext cx="76200" cy="1600200"/>
            </a:xfrm>
            <a:custGeom>
              <a:avLst/>
              <a:gdLst>
                <a:gd name="connsiteX0" fmla="*/ 0 w 1104900"/>
                <a:gd name="connsiteY0" fmla="*/ 956733 h 956733"/>
                <a:gd name="connsiteX1" fmla="*/ 558800 w 1104900"/>
                <a:gd name="connsiteY1" fmla="*/ 4233 h 956733"/>
                <a:gd name="connsiteX2" fmla="*/ 1104900 w 1104900"/>
                <a:gd name="connsiteY2" fmla="*/ 931333 h 956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4900" h="956733">
                  <a:moveTo>
                    <a:pt x="0" y="956733"/>
                  </a:moveTo>
                  <a:cubicBezTo>
                    <a:pt x="187325" y="482599"/>
                    <a:pt x="374650" y="8466"/>
                    <a:pt x="558800" y="4233"/>
                  </a:cubicBezTo>
                  <a:cubicBezTo>
                    <a:pt x="742950" y="0"/>
                    <a:pt x="1104900" y="931333"/>
                    <a:pt x="1104900" y="931333"/>
                  </a:cubicBezTo>
                </a:path>
              </a:pathLst>
            </a:cu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1" charset="0"/>
                <a:ea typeface="ＭＳ Ｐゴシック" pitchFamily="1" charset="-128"/>
                <a:cs typeface="ＭＳ Ｐゴシック" pitchFamily="1" charset="-128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9677400" y="3025914"/>
              <a:ext cx="9541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~1 </a:t>
              </a:r>
              <a:r>
                <a:rPr lang="en-US" sz="1800" dirty="0" err="1" smtClean="0"/>
                <a:t>PeV</a:t>
              </a:r>
              <a:endParaRPr lang="en-US" sz="1800" dirty="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9144000" y="5388114"/>
              <a:ext cx="2209800" cy="7078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For details, see </a:t>
              </a:r>
              <a:r>
                <a:rPr lang="en-US" sz="2000" dirty="0" err="1" smtClean="0"/>
                <a:t>Krauß</a:t>
              </a:r>
              <a:r>
                <a:rPr lang="en-US" sz="2000" dirty="0" smtClean="0"/>
                <a:t> et al. 2014</a:t>
              </a:r>
              <a:endParaRPr lang="en-US" sz="2000" dirty="0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705600" y="1975505"/>
            <a:ext cx="2209800" cy="4267200"/>
            <a:chOff x="6781800" y="1828800"/>
            <a:chExt cx="2209800" cy="4267200"/>
          </a:xfrm>
        </p:grpSpPr>
        <p:sp>
          <p:nvSpPr>
            <p:cNvPr id="17" name="Rectangle 16"/>
            <p:cNvSpPr/>
            <p:nvPr/>
          </p:nvSpPr>
          <p:spPr bwMode="auto">
            <a:xfrm>
              <a:off x="6781800" y="2035314"/>
              <a:ext cx="2209800" cy="33528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1" charset="0"/>
                <a:ea typeface="ＭＳ Ｐゴシック" pitchFamily="1" charset="-128"/>
                <a:cs typeface="ＭＳ Ｐゴシック" pitchFamily="1" charset="-128"/>
              </a:endParaRPr>
            </a:p>
          </p:txBody>
        </p:sp>
        <p:cxnSp>
          <p:nvCxnSpPr>
            <p:cNvPr id="19" name="Straight Arrow Connector 18"/>
            <p:cNvCxnSpPr/>
            <p:nvPr/>
          </p:nvCxnSpPr>
          <p:spPr bwMode="auto">
            <a:xfrm>
              <a:off x="6934200" y="5007114"/>
              <a:ext cx="1828800" cy="15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2" name="Straight Arrow Connector 21"/>
            <p:cNvCxnSpPr/>
            <p:nvPr/>
          </p:nvCxnSpPr>
          <p:spPr bwMode="auto">
            <a:xfrm rot="5400000" flipH="1" flipV="1">
              <a:off x="5943600" y="4015720"/>
              <a:ext cx="1981200" cy="15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5" name="TextBox 24"/>
            <p:cNvSpPr txBox="1"/>
            <p:nvPr/>
          </p:nvSpPr>
          <p:spPr>
            <a:xfrm>
              <a:off x="6781800" y="1828800"/>
              <a:ext cx="2209800" cy="1215717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FF0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dirty="0" smtClean="0">
                  <a:solidFill>
                    <a:srgbClr val="FFFF00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</a:rPr>
                <a:t> Neutrino Spectrum</a:t>
              </a:r>
            </a:p>
            <a:p>
              <a:pPr algn="ctr">
                <a:spcAft>
                  <a:spcPts val="600"/>
                </a:spcAft>
              </a:pPr>
              <a:r>
                <a:rPr lang="en-US" sz="2000" dirty="0" smtClean="0">
                  <a:solidFill>
                    <a:srgbClr val="FFFF00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  <a:latin typeface="Symbol" charset="2"/>
                  <a:cs typeface="Symbol" charset="2"/>
                </a:rPr>
                <a:t>(G</a:t>
              </a:r>
              <a:r>
                <a:rPr lang="en-US" sz="2000" dirty="0" smtClean="0">
                  <a:solidFill>
                    <a:srgbClr val="FFFF00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</a:rPr>
                <a:t>~10, </a:t>
              </a:r>
              <a:r>
                <a:rPr lang="en-US" sz="2000" dirty="0" err="1" smtClean="0">
                  <a:solidFill>
                    <a:srgbClr val="FFFF00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  <a:latin typeface="Symbol" charset="2"/>
                  <a:cs typeface="Symbol" charset="2"/>
                </a:rPr>
                <a:t>q</a:t>
              </a:r>
              <a:r>
                <a:rPr lang="en-US" sz="2000" dirty="0" smtClean="0">
                  <a:solidFill>
                    <a:srgbClr val="FFFF00"/>
                  </a:solidFill>
                  <a:effectLst>
                    <a:outerShdw blurRad="50800" dist="38100" dir="2700000">
                      <a:srgbClr val="000000">
                        <a:alpha val="43000"/>
                      </a:srgbClr>
                    </a:outerShdw>
                  </a:effectLst>
                </a:rPr>
                <a:t> varies)</a:t>
              </a:r>
            </a:p>
          </p:txBody>
        </p:sp>
        <p:cxnSp>
          <p:nvCxnSpPr>
            <p:cNvPr id="27" name="Straight Connector 26"/>
            <p:cNvCxnSpPr/>
            <p:nvPr/>
          </p:nvCxnSpPr>
          <p:spPr bwMode="auto">
            <a:xfrm rot="5400000" flipH="1" flipV="1">
              <a:off x="7086600" y="4930914"/>
              <a:ext cx="153194" cy="79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Straight Connector 28"/>
            <p:cNvCxnSpPr/>
            <p:nvPr/>
          </p:nvCxnSpPr>
          <p:spPr bwMode="auto">
            <a:xfrm rot="5400000" flipH="1" flipV="1">
              <a:off x="8305005" y="4930914"/>
              <a:ext cx="153194" cy="79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0" name="TextBox 29"/>
            <p:cNvSpPr txBox="1"/>
            <p:nvPr/>
          </p:nvSpPr>
          <p:spPr>
            <a:xfrm>
              <a:off x="6781800" y="5007114"/>
              <a:ext cx="9675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100TeV</a:t>
              </a:r>
              <a:endParaRPr lang="en-US" sz="1800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7924800" y="5007114"/>
              <a:ext cx="9418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10 </a:t>
              </a:r>
              <a:r>
                <a:rPr lang="en-US" sz="1800" dirty="0" err="1" smtClean="0"/>
                <a:t>PeV</a:t>
              </a:r>
              <a:endParaRPr lang="en-US" sz="1800" dirty="0"/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7239000" y="3886199"/>
              <a:ext cx="1104900" cy="1120915"/>
            </a:xfrm>
            <a:custGeom>
              <a:avLst/>
              <a:gdLst>
                <a:gd name="connsiteX0" fmla="*/ 0 w 1104900"/>
                <a:gd name="connsiteY0" fmla="*/ 956733 h 956733"/>
                <a:gd name="connsiteX1" fmla="*/ 558800 w 1104900"/>
                <a:gd name="connsiteY1" fmla="*/ 4233 h 956733"/>
                <a:gd name="connsiteX2" fmla="*/ 1104900 w 1104900"/>
                <a:gd name="connsiteY2" fmla="*/ 931333 h 956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4900" h="956733">
                  <a:moveTo>
                    <a:pt x="0" y="956733"/>
                  </a:moveTo>
                  <a:cubicBezTo>
                    <a:pt x="187325" y="482599"/>
                    <a:pt x="374650" y="8466"/>
                    <a:pt x="558800" y="4233"/>
                  </a:cubicBezTo>
                  <a:cubicBezTo>
                    <a:pt x="742950" y="0"/>
                    <a:pt x="1104900" y="931333"/>
                    <a:pt x="1104900" y="931333"/>
                  </a:cubicBezTo>
                </a:path>
              </a:pathLst>
            </a:cu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1" charset="0"/>
                <a:ea typeface="ＭＳ Ｐゴシック" pitchFamily="1" charset="-128"/>
                <a:cs typeface="ＭＳ Ｐゴシック" pitchFamily="1" charset="-128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315200" y="3025914"/>
              <a:ext cx="9541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~1 </a:t>
              </a:r>
              <a:r>
                <a:rPr lang="en-US" sz="1800" dirty="0" err="1" smtClean="0"/>
                <a:t>PeV</a:t>
              </a:r>
              <a:endParaRPr lang="en-US" sz="1800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781800" y="5388114"/>
              <a:ext cx="2209800" cy="7078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For details, see </a:t>
              </a:r>
              <a:r>
                <a:rPr lang="en-US" sz="2000" dirty="0" err="1" smtClean="0"/>
                <a:t>Krauß</a:t>
              </a:r>
              <a:r>
                <a:rPr lang="en-US" sz="2000" dirty="0" smtClean="0"/>
                <a:t> et al. 2014</a:t>
              </a:r>
              <a:endParaRPr lang="en-US" sz="2000" dirty="0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1371600" y="76200"/>
            <a:ext cx="6477000" cy="769441"/>
          </a:xfrm>
          <a:prstGeom prst="rect">
            <a:avLst/>
          </a:prstGeom>
          <a:solidFill>
            <a:schemeClr val="tx1">
              <a:alpha val="50000"/>
            </a:schemeClr>
          </a:solidFill>
          <a:ln w="9525">
            <a:noFill/>
          </a:ln>
        </p:spPr>
        <p:txBody>
          <a:bodyPr wrap="square" rtlCol="0" anchor="ctr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3600" b="1" dirty="0" err="1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Ansatz</a:t>
            </a:r>
            <a:r>
              <a:rPr lang="en-US" sz="36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:</a:t>
            </a:r>
            <a:r>
              <a:rPr lang="en-US" sz="36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p</a:t>
            </a:r>
            <a:r>
              <a:rPr lang="en-US" sz="3600" b="1" dirty="0" err="1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-</a:t>
            </a:r>
            <a:r>
              <a:rPr lang="en-US" sz="4400" b="1" dirty="0" err="1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Symbol" charset="2"/>
                <a:cs typeface="Symbol" charset="2"/>
              </a:rPr>
              <a:t>g</a:t>
            </a:r>
            <a:r>
              <a:rPr lang="en-US" sz="44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 </a:t>
            </a:r>
            <a:r>
              <a:rPr lang="en-US" sz="36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in </a:t>
            </a:r>
            <a:r>
              <a:rPr lang="en-US" sz="3600" b="1" dirty="0" err="1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blazar</a:t>
            </a:r>
            <a:r>
              <a:rPr lang="en-US" sz="36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 jets</a:t>
            </a:r>
            <a:endParaRPr lang="en-US" sz="3600" b="1" dirty="0" smtClean="0">
              <a:solidFill>
                <a:srgbClr val="FFFF00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cs typeface="Symbol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 bwMode="auto">
          <a:xfrm>
            <a:off x="533400" y="5791200"/>
            <a:ext cx="8077200" cy="838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9033" y="1361024"/>
            <a:ext cx="5676167" cy="420157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4648200" y="1447800"/>
            <a:ext cx="2362200" cy="3505200"/>
          </a:xfrm>
          <a:prstGeom prst="rect">
            <a:avLst/>
          </a:prstGeom>
          <a:solidFill>
            <a:srgbClr val="FF0000">
              <a:alpha val="68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48200" y="4491335"/>
            <a:ext cx="2346418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Integration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3742716"/>
            <a:ext cx="2346418" cy="790781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auto">
          <a:xfrm>
            <a:off x="2151498" y="4425566"/>
            <a:ext cx="1353702" cy="45123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5791200"/>
            <a:ext cx="4071007" cy="8128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495800" y="5939135"/>
            <a:ext cx="426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 smtClean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Wingdings"/>
                <a:ea typeface="Wingdings"/>
                <a:cs typeface="Wingdings"/>
              </a:rPr>
              <a:t></a:t>
            </a:r>
            <a:r>
              <a:rPr lang="en-US" dirty="0" smtClean="0">
                <a:solidFill>
                  <a:srgbClr val="000000"/>
                </a:solidFill>
                <a:latin typeface="Wingdings"/>
                <a:ea typeface="Wingdings"/>
                <a:cs typeface="Wingdings"/>
              </a:rPr>
              <a:t> </a:t>
            </a:r>
            <a:r>
              <a:rPr lang="en-US" u="sng" dirty="0" smtClean="0">
                <a:latin typeface="Times New Roman"/>
                <a:cs typeface="Times New Roman"/>
              </a:rPr>
              <a:t>need high-</a:t>
            </a:r>
            <a:r>
              <a:rPr lang="en-US" u="sng" dirty="0" err="1" smtClean="0">
                <a:latin typeface="Times New Roman"/>
                <a:cs typeface="Times New Roman"/>
              </a:rPr>
              <a:t>fluence</a:t>
            </a:r>
            <a:r>
              <a:rPr lang="en-US" u="sng" dirty="0" smtClean="0">
                <a:latin typeface="Times New Roman"/>
                <a:cs typeface="Times New Roman"/>
              </a:rPr>
              <a:t> </a:t>
            </a:r>
            <a:r>
              <a:rPr lang="en-US" u="sng" dirty="0" err="1" smtClean="0">
                <a:latin typeface="Times New Roman"/>
                <a:cs typeface="Times New Roman"/>
              </a:rPr>
              <a:t>FSRQs</a:t>
            </a:r>
            <a:r>
              <a:rPr lang="en-US" u="sng" dirty="0" smtClean="0">
                <a:latin typeface="Times New Roman"/>
                <a:cs typeface="Times New Roman"/>
              </a:rPr>
              <a:t>!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5538737" y="3896605"/>
            <a:ext cx="541481" cy="45123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1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46818" y="3782841"/>
            <a:ext cx="48544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≤</a:t>
            </a:r>
            <a:endParaRPr lang="en-US" sz="3200" dirty="0"/>
          </a:p>
        </p:txBody>
      </p:sp>
      <p:sp>
        <p:nvSpPr>
          <p:cNvPr id="23" name="TextBox 22"/>
          <p:cNvSpPr txBox="1"/>
          <p:nvPr/>
        </p:nvSpPr>
        <p:spPr>
          <a:xfrm>
            <a:off x="4799180" y="3276600"/>
            <a:ext cx="2135020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1200" dirty="0" smtClean="0">
                <a:solidFill>
                  <a:srgbClr val="FFFF00"/>
                </a:solidFill>
              </a:rPr>
              <a:t>Mannheim &amp; </a:t>
            </a:r>
            <a:r>
              <a:rPr lang="en-US" sz="1200" dirty="0" err="1" smtClean="0">
                <a:solidFill>
                  <a:srgbClr val="FFFF00"/>
                </a:solidFill>
              </a:rPr>
              <a:t>Biermann</a:t>
            </a:r>
            <a:r>
              <a:rPr lang="en-US" sz="1200" dirty="0" smtClean="0">
                <a:solidFill>
                  <a:srgbClr val="FFFF00"/>
                </a:solidFill>
              </a:rPr>
              <a:t> 1998</a:t>
            </a:r>
          </a:p>
          <a:p>
            <a:pPr algn="ctr"/>
            <a:r>
              <a:rPr lang="en-US" sz="1200" dirty="0" err="1" smtClean="0">
                <a:solidFill>
                  <a:srgbClr val="FFFF00"/>
                </a:solidFill>
              </a:rPr>
              <a:t>Mücke</a:t>
            </a:r>
            <a:r>
              <a:rPr lang="en-US" sz="1200" dirty="0" smtClean="0">
                <a:solidFill>
                  <a:srgbClr val="FFFF00"/>
                </a:solidFill>
              </a:rPr>
              <a:t> et al. 2000</a:t>
            </a:r>
            <a:endParaRPr lang="en-US" sz="1200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71600" y="76200"/>
            <a:ext cx="6477000" cy="769441"/>
          </a:xfrm>
          <a:prstGeom prst="rect">
            <a:avLst/>
          </a:prstGeom>
          <a:solidFill>
            <a:schemeClr val="tx1">
              <a:alpha val="50000"/>
            </a:schemeClr>
          </a:solidFill>
          <a:ln w="9525">
            <a:noFill/>
          </a:ln>
        </p:spPr>
        <p:txBody>
          <a:bodyPr wrap="square" rtlCol="0" anchor="ctr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3600" b="1" dirty="0" err="1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Ansatz</a:t>
            </a:r>
            <a:r>
              <a:rPr lang="en-US" sz="36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:</a:t>
            </a:r>
            <a:r>
              <a:rPr lang="en-US" sz="36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p</a:t>
            </a:r>
            <a:r>
              <a:rPr lang="en-US" sz="3600" b="1" dirty="0" err="1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cs typeface="Symbol" charset="2"/>
              </a:rPr>
              <a:t>-</a:t>
            </a:r>
            <a:r>
              <a:rPr lang="en-US" sz="4400" b="1" dirty="0" err="1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Symbol" charset="2"/>
                <a:cs typeface="Symbol" charset="2"/>
              </a:rPr>
              <a:t>g</a:t>
            </a:r>
            <a:r>
              <a:rPr lang="en-US" sz="44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 </a:t>
            </a:r>
            <a:r>
              <a:rPr lang="en-US" sz="36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in </a:t>
            </a:r>
            <a:r>
              <a:rPr lang="en-US" sz="3600" b="1" dirty="0" err="1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blazar</a:t>
            </a:r>
            <a:r>
              <a:rPr lang="en-US" sz="3600" b="1" dirty="0" smtClean="0">
                <a:solidFill>
                  <a:srgbClr val="FFFF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n-lt"/>
                <a:cs typeface="Symbol" charset="2"/>
              </a:rPr>
              <a:t> jets</a:t>
            </a:r>
            <a:endParaRPr lang="en-US" sz="3600" b="1" dirty="0" smtClean="0">
              <a:solidFill>
                <a:srgbClr val="FFFF00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cs typeface="Symbol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l="3058" r="3669"/>
          <a:stretch>
            <a:fillRect/>
          </a:stretch>
        </p:blipFill>
        <p:spPr>
          <a:xfrm>
            <a:off x="228600" y="1114136"/>
            <a:ext cx="8763000" cy="4753264"/>
          </a:xfrm>
          <a:prstGeom prst="rect">
            <a:avLst/>
          </a:prstGeom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rcRect b="534"/>
          <a:stretch>
            <a:fillRect/>
          </a:stretch>
        </p:blipFill>
        <p:spPr>
          <a:xfrm>
            <a:off x="5410200" y="2279650"/>
            <a:ext cx="2236923" cy="21520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10200" y="3503846"/>
            <a:ext cx="609600" cy="877038"/>
          </a:xfrm>
          <a:prstGeom prst="rect">
            <a:avLst/>
          </a:prstGeom>
          <a:effectLst/>
        </p:spPr>
      </p:pic>
      <p:sp>
        <p:nvSpPr>
          <p:cNvPr id="7" name="TextBox 6"/>
          <p:cNvSpPr txBox="1"/>
          <p:nvPr/>
        </p:nvSpPr>
        <p:spPr>
          <a:xfrm>
            <a:off x="6019800" y="4050684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E~1.1PeV</a:t>
            </a:r>
            <a:endParaRPr lang="en-US" sz="1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rcRect b="535"/>
          <a:stretch>
            <a:fillRect/>
          </a:stretch>
        </p:blipFill>
        <p:spPr>
          <a:xfrm>
            <a:off x="1371600" y="2267904"/>
            <a:ext cx="2209800" cy="214534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8359" y="3487104"/>
            <a:ext cx="541685" cy="90151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0" name="TextBox 9"/>
          <p:cNvSpPr txBox="1"/>
          <p:nvPr/>
        </p:nvSpPr>
        <p:spPr>
          <a:xfrm>
            <a:off x="1828800" y="4020504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rgbClr val="000000"/>
                </a:solidFill>
              </a:rPr>
              <a:t>E~1.0PeV</a:t>
            </a:r>
            <a:endParaRPr lang="en-US" sz="1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Osaka"/>
        <a:cs typeface="Osaka"/>
      </a:majorFont>
      <a:minorFont>
        <a:latin typeface="Arial"/>
        <a:ea typeface="Osaka"/>
        <a:cs typeface="Osak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1" charset="0"/>
            <a:ea typeface="ＭＳ Ｐゴシック" pitchFamily="1" charset="-128"/>
            <a:cs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1" charset="0"/>
            <a:ea typeface="ＭＳ Ｐゴシック" pitchFamily="1" charset="-128"/>
            <a:cs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Data:more_apps:Microsoft Office 2004:Templates:Presentations:Designs:Blank Presentation</Template>
  <TotalTime>39946</TotalTime>
  <Words>728</Words>
  <Application>Microsoft Macintosh PowerPoint</Application>
  <PresentationFormat>On-screen Show (4:3)</PresentationFormat>
  <Paragraphs>132</Paragraphs>
  <Slides>32</Slides>
  <Notes>2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Blank Presentation</vt:lpstr>
      <vt:lpstr>Counterparts to Single Neutrinos</vt:lpstr>
      <vt:lpstr>High-Fluence Blazars as Possible Counterparts to PeV Neutrinos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</vt:vector>
  </TitlesOfParts>
  <Company>NASA/Goddard Space Flight Center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Astronomical Observations of  Neutrino Sources at the Dr. Remeis Observatory Bamberg</dc:title>
  <dc:creator>Matthias Kadler</dc:creator>
  <cp:lastModifiedBy>Matthias Kadler</cp:lastModifiedBy>
  <cp:revision>96</cp:revision>
  <cp:lastPrinted>2009-04-22T15:29:38Z</cp:lastPrinted>
  <dcterms:created xsi:type="dcterms:W3CDTF">2016-05-05T20:09:56Z</dcterms:created>
  <dcterms:modified xsi:type="dcterms:W3CDTF">2016-05-06T10:41:15Z</dcterms:modified>
</cp:coreProperties>
</file>