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1" r:id="rId1"/>
    <p:sldMasterId id="2147483693" r:id="rId2"/>
    <p:sldMasterId id="2147483705" r:id="rId3"/>
    <p:sldMasterId id="2147483710" r:id="rId4"/>
  </p:sldMasterIdLst>
  <p:notesMasterIdLst>
    <p:notesMasterId r:id="rId33"/>
  </p:notesMasterIdLst>
  <p:handoutMasterIdLst>
    <p:handoutMasterId r:id="rId34"/>
  </p:handoutMasterIdLst>
  <p:sldIdLst>
    <p:sldId id="256" r:id="rId5"/>
    <p:sldId id="257" r:id="rId6"/>
    <p:sldId id="291" r:id="rId7"/>
    <p:sldId id="292" r:id="rId8"/>
    <p:sldId id="293" r:id="rId9"/>
    <p:sldId id="315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7" r:id="rId28"/>
    <p:sldId id="312" r:id="rId29"/>
    <p:sldId id="314" r:id="rId30"/>
    <p:sldId id="313" r:id="rId31"/>
    <p:sldId id="316" r:id="rId32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600"/>
    <a:srgbClr val="FF99FF"/>
    <a:srgbClr val="FF9933"/>
    <a:srgbClr val="FFCC00"/>
    <a:srgbClr val="008000"/>
    <a:srgbClr val="66FFCC"/>
    <a:srgbClr val="FFFF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14" autoAdjust="0"/>
  </p:normalViewPr>
  <p:slideViewPr>
    <p:cSldViewPr showGuides="1">
      <p:cViewPr varScale="1">
        <p:scale>
          <a:sx n="53" d="100"/>
          <a:sy n="53" d="100"/>
        </p:scale>
        <p:origin x="166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Example runtime</a:t>
            </a:r>
            <a:r>
              <a:rPr lang="en-US" baseline="0" dirty="0"/>
              <a:t> vs No. of processors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7759683535654402E-2"/>
          <c:y val="0.15840925082398299"/>
          <c:w val="0.90945597981738502"/>
          <c:h val="0.746135614561345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</c:v>
                </c:pt>
                <c:pt idx="5">
                  <c:v>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</c:v>
                </c:pt>
                <c:pt idx="1">
                  <c:v>8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97-4418-8804-4753159688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3014680"/>
        <c:axId val="2133017960"/>
      </c:lineChart>
      <c:catAx>
        <c:axId val="2133014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33017960"/>
        <c:crosses val="autoZero"/>
        <c:auto val="1"/>
        <c:lblAlgn val="ctr"/>
        <c:lblOffset val="100"/>
        <c:noMultiLvlLbl val="0"/>
      </c:catAx>
      <c:valAx>
        <c:axId val="21330179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13301468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Helvetica" pitchFamily="1" charset="0"/>
              </a:defRPr>
            </a:lvl1pPr>
          </a:lstStyle>
          <a:p>
            <a:endParaRPr lang="en-GB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4938" y="0"/>
            <a:ext cx="30749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Helvetica" pitchFamily="1" charset="0"/>
              </a:defRPr>
            </a:lvl1pPr>
          </a:lstStyle>
          <a:p>
            <a:endParaRPr lang="en-GB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98788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Helvetica" pitchFamily="1" charset="0"/>
              </a:defRPr>
            </a:lvl1pPr>
          </a:lstStyle>
          <a:p>
            <a:endParaRPr lang="en-GB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4938" y="8847138"/>
            <a:ext cx="3074987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Helvetica" pitchFamily="1" charset="0"/>
              </a:defRPr>
            </a:lvl1pPr>
          </a:lstStyle>
          <a:p>
            <a:fld id="{0830FACE-A43C-456E-88DF-4212EFFEA95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356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Helvetica" pitchFamily="1" charset="0"/>
              </a:defRPr>
            </a:lvl1pPr>
          </a:lstStyle>
          <a:p>
            <a:endParaRPr lang="en-GB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938" y="0"/>
            <a:ext cx="30749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Helvetica" pitchFamily="1" charset="0"/>
              </a:defRPr>
            </a:lvl1pPr>
          </a:lstStyle>
          <a:p>
            <a:endParaRPr lang="en-GB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712788"/>
            <a:ext cx="4660900" cy="3495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424363"/>
            <a:ext cx="5126037" cy="413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0"/>
            <a:r>
              <a:rPr lang="en-GB"/>
              <a:t>Second level</a:t>
            </a:r>
          </a:p>
          <a:p>
            <a:pPr lvl="0"/>
            <a:r>
              <a:rPr lang="en-GB"/>
              <a:t>Third level</a:t>
            </a:r>
          </a:p>
          <a:p>
            <a:pPr lvl="0"/>
            <a:r>
              <a:rPr lang="en-GB"/>
              <a:t>Fourth level</a:t>
            </a:r>
          </a:p>
          <a:p>
            <a:pPr lvl="0"/>
            <a:r>
              <a:rPr lang="en-GB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98788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Helvetica" pitchFamily="1" charset="0"/>
              </a:defRPr>
            </a:lvl1pPr>
          </a:lstStyle>
          <a:p>
            <a:endParaRPr lang="en-GB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938" y="8847138"/>
            <a:ext cx="3074987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Helvetica" pitchFamily="1" charset="0"/>
              </a:defRPr>
            </a:lvl1pPr>
          </a:lstStyle>
          <a:p>
            <a:fld id="{BC4308F6-7504-405D-B1BC-57B75797A76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00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dirty="0"/>
              <a:t>Please</a:t>
            </a:r>
            <a:r>
              <a:rPr lang="en-US" baseline="0" dirty="0"/>
              <a:t> feel free to ask questions as we go along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308F6-7504-405D-B1BC-57B75797A76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18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308F6-7504-405D-B1BC-57B75797A76A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282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663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normalizeH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10230"/>
            <a:ext cx="6400800" cy="62890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40355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erc-long-logo-2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0" y="5019675"/>
            <a:ext cx="2540000" cy="520700"/>
          </a:xfrm>
          <a:prstGeom prst="rect">
            <a:avLst/>
          </a:prstGeom>
        </p:spPr>
      </p:pic>
      <p:pic>
        <p:nvPicPr>
          <p:cNvPr id="11" name="Picture 10" descr="CRAY-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186" y="5969000"/>
            <a:ext cx="2807791" cy="531051"/>
          </a:xfrm>
          <a:prstGeom prst="rect">
            <a:avLst/>
          </a:prstGeom>
        </p:spPr>
      </p:pic>
      <p:pic>
        <p:nvPicPr>
          <p:cNvPr id="12" name="Picture 11" descr="epsrclogoweb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31" y="4858484"/>
            <a:ext cx="2616232" cy="87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253712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0340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7612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normalizeH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91212"/>
            <a:ext cx="6400800" cy="62890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7845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epsrclogoweb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781" y="570543"/>
            <a:ext cx="2616232" cy="871434"/>
          </a:xfrm>
          <a:prstGeom prst="rect">
            <a:avLst/>
          </a:prstGeom>
        </p:spPr>
      </p:pic>
      <p:pic>
        <p:nvPicPr>
          <p:cNvPr id="9" name="Picture 8" descr="nerclogo1000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51" y="570543"/>
            <a:ext cx="2810645" cy="8853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73132C3-466D-EB4C-A942-AD4AB1C0C7A2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CE7E94FF-7BF1-494A-9722-638A8AFA7F4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7427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rmAutofit/>
          </a:bodyPr>
          <a:lstStyle>
            <a:lvl1pPr algn="ctr">
              <a:defRPr lang="en-US" sz="3600" dirty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005596"/>
                </a:solidFill>
              </a:rPr>
              <a:t>Cray Inc. Property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63D1FA0B-6D7B-4C44-9F14-1985DBA75D98}" type="slidenum">
              <a:rPr lang="en-US" smtClean="0">
                <a:solidFill>
                  <a:srgbClr val="00559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55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038626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005596"/>
                </a:solidFill>
              </a:rPr>
              <a:t>Cray Inc. Property</a:t>
            </a:r>
            <a:endParaRPr lang="en-US" dirty="0">
              <a:solidFill>
                <a:srgbClr val="005596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3C38547A-1ACD-4006-BA3C-BA65DFD8CED0}" type="slidenum">
              <a:rPr lang="en-US" smtClean="0">
                <a:solidFill>
                  <a:srgbClr val="00559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5596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" y="1295400"/>
            <a:ext cx="87630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122788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>
                <a:solidFill>
                  <a:srgbClr val="00559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55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24394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3"/>
          </p:nvPr>
        </p:nvSpPr>
        <p:spPr>
          <a:xfrm>
            <a:off x="152400" y="1295400"/>
            <a:ext cx="87630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839200" y="6629400"/>
            <a:ext cx="228600" cy="228600"/>
          </a:xfrm>
        </p:spPr>
        <p:txBody>
          <a:bodyPr/>
          <a:lstStyle/>
          <a:p>
            <a:fld id="{F040BB64-8804-472C-89C9-1468A4B407E9}" type="slidenum">
              <a:rPr lang="en-US" smtClean="0">
                <a:solidFill>
                  <a:srgbClr val="005596"/>
                </a:solidFill>
              </a:rPr>
              <a:pPr/>
              <a:t>‹#›</a:t>
            </a:fld>
            <a:endParaRPr lang="en-US" dirty="0">
              <a:solidFill>
                <a:srgbClr val="005596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2133600" cy="228600"/>
          </a:xfrm>
          <a:prstGeom prst="rect">
            <a:avLst/>
          </a:prstGeom>
        </p:spPr>
        <p:txBody>
          <a:bodyPr/>
          <a:lstStyle/>
          <a:p>
            <a:pPr defTabSz="914400"/>
            <a:fld id="{4C37430B-8345-48D6-8478-D21144D0C925}" type="datetime1">
              <a:rPr lang="en-US" smtClean="0">
                <a:solidFill>
                  <a:srgbClr val="005596"/>
                </a:solidFill>
              </a:rPr>
              <a:pPr defTabSz="914400"/>
              <a:t>10/4/2016</a:t>
            </a:fld>
            <a:endParaRPr lang="en-US">
              <a:solidFill>
                <a:srgbClr val="005596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r>
              <a:rPr lang="en-US">
                <a:solidFill>
                  <a:srgbClr val="005596"/>
                </a:solidFill>
              </a:rPr>
              <a:t>Cray Inc. Property</a:t>
            </a:r>
          </a:p>
        </p:txBody>
      </p:sp>
    </p:spTree>
    <p:extLst>
      <p:ext uri="{BB962C8B-B14F-4D97-AF65-F5344CB8AC3E}">
        <p14:creationId xmlns:p14="http://schemas.microsoft.com/office/powerpoint/2010/main" val="2109573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ADCBB-3292-4C70-BBC1-B70D83C23A97}" type="datetime1">
              <a:rPr lang="en-GB" smtClean="0"/>
              <a:pPr/>
              <a:t>04/10/2016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73A6-1934-41E1-9D07-5B6E60A62255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419872" y="3472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9pPr>
          </a:lstStyle>
          <a:p>
            <a:r>
              <a:rPr lang="en-GB" dirty="0" err="1"/>
              <a:t>SeIUCCR</a:t>
            </a:r>
            <a:r>
              <a:rPr lang="en-GB" dirty="0"/>
              <a:t> Summer School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B3AADCBB-3292-4C70-BBC1-B70D83C23A97}" type="datetime1">
              <a:rPr lang="en-GB" smtClean="0"/>
              <a:pPr/>
              <a:t>04/10/2016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398E73A6-1934-41E1-9D07-5B6E60A62255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419872" y="3472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" charset="0"/>
                <a:ea typeface="+mn-ea"/>
                <a:cs typeface="+mn-cs"/>
              </a:defRPr>
            </a:lvl9pPr>
          </a:lstStyle>
          <a:p>
            <a:r>
              <a:rPr lang="en-GB" dirty="0" err="1"/>
              <a:t>SeIUCCR</a:t>
            </a:r>
            <a:r>
              <a:rPr lang="en-GB" dirty="0"/>
              <a:t> Summer School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73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4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507159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792810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6019671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008212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28365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9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948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9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9" name="Picture 8" descr="epcc_logo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143" y="5989464"/>
            <a:ext cx="1931719" cy="627038"/>
          </a:xfrm>
          <a:prstGeom prst="rect">
            <a:avLst/>
          </a:prstGeom>
        </p:spPr>
      </p:pic>
      <p:pic>
        <p:nvPicPr>
          <p:cNvPr id="11" name="Picture 10" descr="uoe_logo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68" y="5902300"/>
            <a:ext cx="786898" cy="786898"/>
          </a:xfrm>
          <a:prstGeom prst="rect">
            <a:avLst/>
          </a:prstGeom>
        </p:spPr>
      </p:pic>
      <p:pic>
        <p:nvPicPr>
          <p:cNvPr id="8" name="Picture 7" descr="archer_logo_large.pn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22" y="5795798"/>
            <a:ext cx="2716666" cy="89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03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948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9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epcc_logo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143" y="5989464"/>
            <a:ext cx="1931719" cy="627038"/>
          </a:xfrm>
          <a:prstGeom prst="rect">
            <a:avLst/>
          </a:prstGeom>
        </p:spPr>
      </p:pic>
      <p:pic>
        <p:nvPicPr>
          <p:cNvPr id="11" name="Picture 10" descr="uoe_logo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68" y="5902300"/>
            <a:ext cx="786898" cy="786898"/>
          </a:xfrm>
          <a:prstGeom prst="rect">
            <a:avLst/>
          </a:prstGeom>
        </p:spPr>
      </p:pic>
      <p:pic>
        <p:nvPicPr>
          <p:cNvPr id="8" name="Picture 7" descr="archer_logo_large.pn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22" y="5795798"/>
            <a:ext cx="2716666" cy="893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315200" cy="8382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7630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5596"/>
                </a:solidFill>
              </a:rPr>
              <a:t>Cray Inc. Property</a:t>
            </a:r>
            <a:endParaRPr lang="en-US" dirty="0">
              <a:solidFill>
                <a:srgbClr val="00559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7C75AF8-13CD-496C-B9FA-929C8E35DADA}" type="slidenum">
              <a:rPr lang="en-US" smtClean="0">
                <a:solidFill>
                  <a:srgbClr val="005596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55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1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600" b="1" kern="1200" spc="-30" baseline="0">
          <a:solidFill>
            <a:schemeClr val="accent5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83464" indent="-283464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accent2"/>
        </a:buClr>
        <a:buSzPct val="100000"/>
        <a:buFont typeface="Arial" pitchFamily="34" charset="0"/>
        <a:buChar char="●"/>
        <a:defRPr sz="2400" b="1" kern="1200" spc="-30" baseline="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49224" indent="-28575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accent2"/>
        </a:buClr>
        <a:buSzPct val="85000"/>
        <a:buFont typeface="Calibri" pitchFamily="34" charset="0"/>
        <a:buChar char="●"/>
        <a:defRPr lang="en-US" sz="2000" kern="1200" dirty="0" smtClean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14400" indent="-22860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tx2">
            <a:lumMod val="60000"/>
            <a:lumOff val="40000"/>
          </a:schemeClr>
        </a:buClr>
        <a:buSzPct val="85000"/>
        <a:buFont typeface="Calibri" pitchFamily="34" charset="0"/>
        <a:buChar char="●"/>
        <a:defRPr lang="en-US" sz="1800" kern="1200" dirty="0" smtClean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88720" indent="-22860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tx2">
            <a:lumMod val="60000"/>
            <a:lumOff val="40000"/>
          </a:schemeClr>
        </a:buClr>
        <a:buSzPct val="85000"/>
        <a:buFont typeface="Calibri" pitchFamily="34" charset="0"/>
        <a:buChar char="●"/>
        <a:defRPr lang="en-US" sz="1600" kern="1200" dirty="0" smtClean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463040" indent="-22860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tx2">
            <a:lumMod val="60000"/>
            <a:lumOff val="40000"/>
          </a:schemeClr>
        </a:buClr>
        <a:buSzPct val="85000"/>
        <a:buFont typeface="Calibri" pitchFamily="34" charset="0"/>
        <a:buChar char="●"/>
        <a:defRPr lang="en-US" sz="1600" kern="1200" dirty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948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1836D41-3C4D-1D49-AA54-4231464E6415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epcc_logo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143" y="5989464"/>
            <a:ext cx="1931719" cy="627038"/>
          </a:xfrm>
          <a:prstGeom prst="rect">
            <a:avLst/>
          </a:prstGeom>
        </p:spPr>
      </p:pic>
      <p:pic>
        <p:nvPicPr>
          <p:cNvPr id="11" name="Picture 10" descr="uoe_logo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68" y="5902300"/>
            <a:ext cx="786898" cy="7868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5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204864"/>
            <a:ext cx="6552728" cy="1077218"/>
          </a:xfrm>
        </p:spPr>
        <p:txBody>
          <a:bodyPr/>
          <a:lstStyle/>
          <a:p>
            <a:pPr algn="ctr"/>
            <a:r>
              <a:rPr lang="en-GB" cap="none" dirty="0">
                <a:latin typeface="Arial"/>
              </a:rPr>
              <a:t>Parallelism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9552" y="3501008"/>
            <a:ext cx="6400800" cy="648072"/>
          </a:xfrm>
        </p:spPr>
        <p:txBody>
          <a:bodyPr/>
          <a:lstStyle/>
          <a:p>
            <a:pPr algn="ctr"/>
            <a:r>
              <a:rPr lang="en-GB" dirty="0"/>
              <a:t>Overview and Concepts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30240" y="5834246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028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ath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5"/>
            <a:ext cx="77438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Geometric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1612776"/>
          </a:xfrm>
        </p:spPr>
        <p:txBody>
          <a:bodyPr/>
          <a:lstStyle/>
          <a:p>
            <a:r>
              <a:rPr lang="en-GB" dirty="0"/>
              <a:t>Splitting the problem up does have an associated cost</a:t>
            </a:r>
          </a:p>
          <a:p>
            <a:pPr lvl="1"/>
            <a:r>
              <a:rPr lang="en-GB" dirty="0"/>
              <a:t>Namely communication between processors </a:t>
            </a:r>
          </a:p>
          <a:p>
            <a:pPr lvl="1"/>
            <a:r>
              <a:rPr lang="en-GB" dirty="0"/>
              <a:t>Need to carefully consider granularity</a:t>
            </a:r>
          </a:p>
          <a:p>
            <a:pPr lvl="1"/>
            <a:r>
              <a:rPr lang="en-GB" dirty="0"/>
              <a:t>Aim to minimise communication and maximise computation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272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Halo swapping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195598"/>
          </a:xfrm>
        </p:spPr>
        <p:txBody>
          <a:bodyPr/>
          <a:lstStyle/>
          <a:p>
            <a:r>
              <a:rPr lang="en-GB" dirty="0"/>
              <a:t>Swap data in bulk at pre-defined intervals</a:t>
            </a:r>
          </a:p>
          <a:p>
            <a:endParaRPr lang="en-GB" dirty="0"/>
          </a:p>
          <a:p>
            <a:r>
              <a:rPr lang="en-GB" dirty="0"/>
              <a:t>Often only need information on the boundaries</a:t>
            </a:r>
          </a:p>
          <a:p>
            <a:endParaRPr lang="en-GB" dirty="0"/>
          </a:p>
          <a:p>
            <a:r>
              <a:rPr lang="en-GB" dirty="0"/>
              <a:t>Many small messages result in far greater overhead</a:t>
            </a:r>
          </a:p>
          <a:p>
            <a:endParaRPr lang="en-GB" dirty="0"/>
          </a:p>
        </p:txBody>
      </p:sp>
      <p:pic>
        <p:nvPicPr>
          <p:cNvPr id="4" name="Picture 3" descr="weathstart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68760"/>
            <a:ext cx="4788024" cy="455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401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Load imbalance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80520"/>
          </a:xfrm>
        </p:spPr>
        <p:txBody>
          <a:bodyPr>
            <a:normAutofit/>
          </a:bodyPr>
          <a:lstStyle/>
          <a:p>
            <a:r>
              <a:rPr lang="en-GB" dirty="0"/>
              <a:t>Execution time determined by slowest processor</a:t>
            </a:r>
          </a:p>
          <a:p>
            <a:pPr lvl="1"/>
            <a:r>
              <a:rPr lang="en-GB" dirty="0"/>
              <a:t>each processor should have (roughly) the same amount of work, i.e. they should be load balanced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Address by multiple partitions per processor</a:t>
            </a:r>
          </a:p>
          <a:p>
            <a:pPr lvl="1"/>
            <a:r>
              <a:rPr lang="en-GB" dirty="0"/>
              <a:t>Additional techniques such as work stealing available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115616" y="2492896"/>
            <a:ext cx="6858139" cy="2592288"/>
            <a:chOff x="672" y="1152"/>
            <a:chExt cx="3792" cy="1824"/>
          </a:xfrm>
        </p:grpSpPr>
        <p:pic>
          <p:nvPicPr>
            <p:cNvPr id="5" name="Picture 4" descr="ml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152"/>
              <a:ext cx="1815" cy="18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 descr="ml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1152"/>
              <a:ext cx="1824" cy="1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0949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farm (master worker)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95" y="1241372"/>
            <a:ext cx="8229600" cy="4968552"/>
          </a:xfrm>
        </p:spPr>
        <p:txBody>
          <a:bodyPr>
            <a:normAutofit/>
          </a:bodyPr>
          <a:lstStyle/>
          <a:p>
            <a:r>
              <a:rPr lang="en-GB" dirty="0"/>
              <a:t>Split the problem up into distinct, independent, tasks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Master process sends task to a worker</a:t>
            </a:r>
          </a:p>
          <a:p>
            <a:r>
              <a:rPr lang="en-GB" dirty="0"/>
              <a:t>Worker process sends results back to the master</a:t>
            </a:r>
          </a:p>
          <a:p>
            <a:r>
              <a:rPr lang="en-GB" dirty="0"/>
              <a:t>The number of tasks is often much greater than the number of workers and tasks get allocated to idle workers</a:t>
            </a:r>
          </a:p>
          <a:p>
            <a:r>
              <a:rPr lang="en-GB" dirty="0"/>
              <a:t>If known in advance, order jobs and send largest jobs first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403920" y="1875752"/>
            <a:ext cx="8272536" cy="2101924"/>
            <a:chOff x="403920" y="1687116"/>
            <a:chExt cx="8272536" cy="2101924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3779912" y="1687116"/>
              <a:ext cx="1944216" cy="504056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</a:rPr>
                <a:t>Master</a:t>
              </a: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3779912" y="3263156"/>
              <a:ext cx="1440160" cy="504056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</a:rPr>
                <a:t>Worker 3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2123728" y="3270672"/>
              <a:ext cx="1440160" cy="504056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</a:rPr>
                <a:t>Worker 2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403920" y="3270672"/>
              <a:ext cx="1440160" cy="504056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</a:rPr>
                <a:t>Worker 1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7236296" y="3284984"/>
              <a:ext cx="1440160" cy="504056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</a:rPr>
                <a:t>Worker n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844080" y="2191172"/>
              <a:ext cx="1935832" cy="109381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3059832" y="2191172"/>
              <a:ext cx="1296144" cy="107198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4752020" y="2191172"/>
              <a:ext cx="0" cy="1079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5724128" y="2191172"/>
              <a:ext cx="1944216" cy="109381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5940152" y="3291867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0774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farm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Communication is between the master and the workers</a:t>
            </a:r>
          </a:p>
          <a:p>
            <a:pPr lvl="1"/>
            <a:r>
              <a:rPr lang="en-GB" dirty="0"/>
              <a:t>Communication between the workers can complicate things</a:t>
            </a:r>
          </a:p>
          <a:p>
            <a:endParaRPr lang="en-GB" dirty="0"/>
          </a:p>
          <a:p>
            <a:r>
              <a:rPr lang="en-GB" dirty="0"/>
              <a:t>The master process can become a bottleneck</a:t>
            </a:r>
          </a:p>
          <a:p>
            <a:pPr lvl="1"/>
            <a:r>
              <a:rPr lang="en-GB" dirty="0"/>
              <a:t>Workers are idle waiting for the master to send them a task or acknowledge receipt of results</a:t>
            </a:r>
          </a:p>
          <a:p>
            <a:pPr lvl="1"/>
            <a:r>
              <a:rPr lang="en-GB" dirty="0"/>
              <a:t>Potential solution: implement work stealing</a:t>
            </a:r>
          </a:p>
          <a:p>
            <a:pPr lvl="1"/>
            <a:endParaRPr lang="en-GB" dirty="0"/>
          </a:p>
          <a:p>
            <a:r>
              <a:rPr lang="en-GB" dirty="0"/>
              <a:t>Resilience – what happens if a worker stops responding?</a:t>
            </a:r>
          </a:p>
          <a:p>
            <a:pPr lvl="1"/>
            <a:r>
              <a:rPr lang="en-GB" dirty="0"/>
              <a:t>Master could maintain a list of tasks and redistribute that work’s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942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08512"/>
          </a:xfrm>
        </p:spPr>
        <p:txBody>
          <a:bodyPr/>
          <a:lstStyle/>
          <a:p>
            <a:r>
              <a:rPr lang="en-GB" dirty="0"/>
              <a:t>A problem involves operating on many pieces of data in turn. The overall calculation can be viewed as data flowing through a sequence of stages and being operated on at each stage.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Each stage runs on a processor, each processor communicates with the processor holding the next stage</a:t>
            </a:r>
          </a:p>
          <a:p>
            <a:r>
              <a:rPr lang="en-GB" dirty="0"/>
              <a:t>One way flow of data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453356" y="2922097"/>
            <a:ext cx="8357120" cy="1675668"/>
            <a:chOff x="453356" y="3140968"/>
            <a:chExt cx="8357120" cy="1675668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1403648" y="3141092"/>
              <a:ext cx="648072" cy="165618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2843808" y="3140968"/>
              <a:ext cx="648072" cy="165618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4262760" y="3140968"/>
              <a:ext cx="648072" cy="165618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5678140" y="3153792"/>
              <a:ext cx="648072" cy="165618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7118300" y="3160452"/>
              <a:ext cx="648072" cy="165618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V="1">
              <a:off x="539552" y="3969060"/>
              <a:ext cx="864096" cy="1948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>
              <a:endCxn id="6" idx="1"/>
            </p:cNvCxnSpPr>
            <p:nvPr/>
          </p:nvCxnSpPr>
          <p:spPr bwMode="auto">
            <a:xfrm>
              <a:off x="2051720" y="3969060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3491880" y="3969060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4910832" y="3981884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6326212" y="3957104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7766372" y="3969184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 rot="16200000">
              <a:off x="1151620" y="3738351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/>
                <a:t>Stage 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2591780" y="3757712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/>
                <a:t>Stage 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4010732" y="3751052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/>
                <a:t>Stage 3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5426112" y="3757713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/>
                <a:t>Stage 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6866272" y="3759932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/>
                <a:t>Stage 5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3356" y="3529099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/>
                <a:t>Data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802364" y="3450666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/>
                <a:t>Result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6927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CPU architectures</a:t>
            </a:r>
          </a:p>
          <a:p>
            <a:pPr lvl="1"/>
            <a:r>
              <a:rPr lang="en-GB" dirty="0"/>
              <a:t>Fetch, decode, execute, write back</a:t>
            </a:r>
          </a:p>
          <a:p>
            <a:pPr lvl="1"/>
            <a:r>
              <a:rPr lang="en-GB" dirty="0"/>
              <a:t>Intel Pentium 4 had a 20 stage pipeline</a:t>
            </a:r>
          </a:p>
          <a:p>
            <a:r>
              <a:rPr lang="en-GB" dirty="0"/>
              <a:t>Unix shell</a:t>
            </a:r>
          </a:p>
          <a:p>
            <a:pPr lvl="1"/>
            <a:r>
              <a:rPr lang="en-GB" dirty="0"/>
              <a:t>i.e. cat </a:t>
            </a:r>
            <a:r>
              <a:rPr lang="en-GB" dirty="0" err="1"/>
              <a:t>datafile</a:t>
            </a:r>
            <a:r>
              <a:rPr lang="en-GB" dirty="0"/>
              <a:t> | </a:t>
            </a:r>
            <a:r>
              <a:rPr lang="en-GB" dirty="0" err="1"/>
              <a:t>grep</a:t>
            </a:r>
            <a:r>
              <a:rPr lang="en-GB" dirty="0"/>
              <a:t> “energy” | </a:t>
            </a:r>
            <a:r>
              <a:rPr lang="en-GB" dirty="0" err="1"/>
              <a:t>awk</a:t>
            </a:r>
            <a:r>
              <a:rPr lang="en-GB" dirty="0"/>
              <a:t> ‘{print $2, $3}’</a:t>
            </a:r>
          </a:p>
          <a:p>
            <a:r>
              <a:rPr lang="en-GB" dirty="0"/>
              <a:t>Graphics/GPU pipeline</a:t>
            </a:r>
          </a:p>
          <a:p>
            <a:endParaRPr lang="en-GB" dirty="0"/>
          </a:p>
          <a:p>
            <a:r>
              <a:rPr lang="en-GB" i="1" dirty="0"/>
              <a:t>A generalisation of pipeline (a workflow, or dataflow) is becoming more and more relevant to large, distributed scientific workflows</a:t>
            </a:r>
          </a:p>
          <a:p>
            <a:r>
              <a:rPr lang="en-GB" i="1" dirty="0"/>
              <a:t>Can combine the pipeline with other decompositions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628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46449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Serial programs can often be dominated by computationally intensive loops.</a:t>
            </a:r>
          </a:p>
          <a:p>
            <a:r>
              <a:rPr lang="en-GB" dirty="0"/>
              <a:t>Can be applied incrementally, in small steps based upon a working code</a:t>
            </a:r>
          </a:p>
          <a:p>
            <a:pPr lvl="1"/>
            <a:r>
              <a:rPr lang="en-GB" dirty="0"/>
              <a:t>This makes the decomposition very useful</a:t>
            </a:r>
          </a:p>
          <a:p>
            <a:pPr lvl="1"/>
            <a:r>
              <a:rPr lang="en-GB" dirty="0"/>
              <a:t>Often large restructuring of the code is not required</a:t>
            </a:r>
          </a:p>
          <a:p>
            <a:r>
              <a:rPr lang="en-GB" dirty="0"/>
              <a:t>Tends to work best with small scale parallelism</a:t>
            </a:r>
          </a:p>
          <a:p>
            <a:pPr lvl="1"/>
            <a:r>
              <a:rPr lang="en-GB" dirty="0"/>
              <a:t>Not suited to all architectures</a:t>
            </a:r>
          </a:p>
          <a:p>
            <a:pPr lvl="1"/>
            <a:r>
              <a:rPr lang="en-GB" dirty="0"/>
              <a:t>Not suited to all loops</a:t>
            </a:r>
          </a:p>
          <a:p>
            <a:r>
              <a:rPr lang="en-GB" dirty="0"/>
              <a:t>If the runtime is not dominated by loops, or some loops can not be parallelised then these factors can dominate (Amdahl’s law.)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302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loop parallelism: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7504" y="4365104"/>
            <a:ext cx="8229600" cy="1440160"/>
          </a:xfrm>
        </p:spPr>
        <p:txBody>
          <a:bodyPr>
            <a:normAutofit/>
          </a:bodyPr>
          <a:lstStyle/>
          <a:p>
            <a:r>
              <a:rPr lang="en-GB" dirty="0"/>
              <a:t>If we ignore all parallelisation directives then should just run in serial</a:t>
            </a:r>
          </a:p>
          <a:p>
            <a:r>
              <a:rPr lang="en-GB" dirty="0"/>
              <a:t>Technologies have lots of additional support for tuning this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84784"/>
            <a:ext cx="549153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13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06215"/>
            <a:ext cx="8229600" cy="948401"/>
          </a:xfrm>
        </p:spPr>
        <p:txBody>
          <a:bodyPr/>
          <a:lstStyle/>
          <a:p>
            <a:r>
              <a:rPr lang="en-US" dirty="0"/>
              <a:t>Performance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573016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is my parallel code performing and scaling?</a:t>
            </a:r>
          </a:p>
        </p:txBody>
      </p:sp>
    </p:spTree>
    <p:extLst>
      <p:ext uri="{BB962C8B-B14F-4D97-AF65-F5344CB8AC3E}">
        <p14:creationId xmlns:p14="http://schemas.microsoft.com/office/powerpoint/2010/main" val="186851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20"/>
          </a:xfrm>
        </p:spPr>
        <p:txBody>
          <a:bodyPr>
            <a:normAutofit/>
          </a:bodyPr>
          <a:lstStyle/>
          <a:p>
            <a:r>
              <a:rPr lang="en-GB" dirty="0"/>
              <a:t>Decomposition</a:t>
            </a:r>
          </a:p>
          <a:p>
            <a:pPr lvl="1"/>
            <a:r>
              <a:rPr lang="en-GB" dirty="0"/>
              <a:t>Geometric decomposition</a:t>
            </a:r>
          </a:p>
          <a:p>
            <a:pPr lvl="1"/>
            <a:r>
              <a:rPr lang="en-GB" dirty="0"/>
              <a:t>Task farm</a:t>
            </a:r>
          </a:p>
          <a:p>
            <a:pPr lvl="1"/>
            <a:r>
              <a:rPr lang="en-GB" dirty="0"/>
              <a:t>Pipeline</a:t>
            </a:r>
          </a:p>
          <a:p>
            <a:pPr lvl="1"/>
            <a:r>
              <a:rPr lang="en-GB" dirty="0"/>
              <a:t>Loop parallelism</a:t>
            </a:r>
          </a:p>
          <a:p>
            <a:endParaRPr lang="en-GB" dirty="0"/>
          </a:p>
          <a:p>
            <a:r>
              <a:rPr lang="en-GB" dirty="0"/>
              <a:t>General parallelisation considerations</a:t>
            </a:r>
          </a:p>
          <a:p>
            <a:endParaRPr lang="en-GB" dirty="0"/>
          </a:p>
          <a:p>
            <a:r>
              <a:rPr lang="en-GB" dirty="0"/>
              <a:t>Parallel code performance metrics and evaluation</a:t>
            </a:r>
          </a:p>
          <a:p>
            <a:endParaRPr lang="en-GB" dirty="0"/>
          </a:p>
          <a:p>
            <a:r>
              <a:rPr lang="en-GB" dirty="0"/>
              <a:t>Parallel scaling models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308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 typical program has two categories of components</a:t>
            </a:r>
          </a:p>
          <a:p>
            <a:pPr lvl="1"/>
            <a:r>
              <a:rPr lang="en-GB" dirty="0"/>
              <a:t>Inherently sequential sections: can’t be run in parallel</a:t>
            </a:r>
          </a:p>
          <a:p>
            <a:pPr lvl="1"/>
            <a:r>
              <a:rPr lang="en-GB" dirty="0"/>
              <a:t>Potentially parallel sections</a:t>
            </a:r>
          </a:p>
          <a:p>
            <a:endParaRPr lang="en-GB" dirty="0"/>
          </a:p>
          <a:p>
            <a:r>
              <a:rPr lang="en-GB" dirty="0"/>
              <a:t>Speed up</a:t>
            </a:r>
          </a:p>
          <a:p>
            <a:pPr lvl="1"/>
            <a:r>
              <a:rPr lang="en-GB" dirty="0"/>
              <a:t>typically S(N,P) &lt; P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Parallel efficiency</a:t>
            </a:r>
          </a:p>
          <a:p>
            <a:pPr lvl="1"/>
            <a:r>
              <a:rPr lang="en-GB" dirty="0"/>
              <a:t>typically E(N,P) &lt; 1</a:t>
            </a:r>
          </a:p>
          <a:p>
            <a:pPr lvl="1"/>
            <a:endParaRPr lang="en-GB" dirty="0"/>
          </a:p>
          <a:p>
            <a:r>
              <a:rPr lang="en-GB" dirty="0"/>
              <a:t>Serial efficiency</a:t>
            </a:r>
          </a:p>
          <a:p>
            <a:pPr lvl="1"/>
            <a:r>
              <a:rPr lang="en-GB" dirty="0"/>
              <a:t>typically E(N) &lt;= 1</a:t>
            </a:r>
          </a:p>
          <a:p>
            <a:pPr lvl="1"/>
            <a:endParaRPr lang="en-GB" dirty="0"/>
          </a:p>
          <a:p>
            <a:pPr marL="0" indent="0" algn="ctr">
              <a:buNone/>
            </a:pPr>
            <a:r>
              <a:rPr lang="en-GB" sz="1600" i="1" dirty="0"/>
              <a:t>Where N is the size of the problem and P the number of processors</a:t>
            </a:r>
          </a:p>
          <a:p>
            <a:endParaRPr lang="en-GB" dirty="0"/>
          </a:p>
        </p:txBody>
      </p:sp>
      <p:pic>
        <p:nvPicPr>
          <p:cNvPr id="4" name="Picture 10" descr="ser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307" y="4653136"/>
            <a:ext cx="25717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speed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651" y="2564904"/>
            <a:ext cx="24955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efficienc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73016"/>
            <a:ext cx="432435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315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0" descr="amdahl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20888"/>
            <a:ext cx="767726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serial section of code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195598"/>
          </a:xfrm>
        </p:spPr>
        <p:txBody>
          <a:bodyPr/>
          <a:lstStyle/>
          <a:p>
            <a:pPr marL="0" indent="0">
              <a:buNone/>
            </a:pPr>
            <a:r>
              <a:rPr lang="en-GB" sz="2000" i="1" dirty="0"/>
              <a:t>“The performance improvement to be gained by parallelisation is limited by the proportion of the code which is serial”</a:t>
            </a:r>
          </a:p>
          <a:p>
            <a:pPr marL="0" indent="0" algn="r">
              <a:buNone/>
            </a:pPr>
            <a:r>
              <a:rPr lang="en-GB" sz="2000" i="1" dirty="0"/>
              <a:t>Gene Amdahl, 1967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512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mdahl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878" y="1844824"/>
            <a:ext cx="462915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Amdahl’s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928" y="1196752"/>
            <a:ext cx="8229600" cy="5040560"/>
          </a:xfrm>
        </p:spPr>
        <p:txBody>
          <a:bodyPr>
            <a:normAutofit/>
          </a:bodyPr>
          <a:lstStyle/>
          <a:p>
            <a:r>
              <a:rPr lang="en-GB" dirty="0"/>
              <a:t>A fraction, </a:t>
            </a:r>
            <a:r>
              <a:rPr lang="en-US" altLang="en-US" dirty="0">
                <a:latin typeface="Symbol" pitchFamily="18" charset="2"/>
              </a:rPr>
              <a:t>a, </a:t>
            </a:r>
            <a:r>
              <a:rPr lang="en-GB" dirty="0"/>
              <a:t>is completely serial</a:t>
            </a:r>
          </a:p>
          <a:p>
            <a:endParaRPr lang="en-GB" dirty="0"/>
          </a:p>
          <a:p>
            <a:r>
              <a:rPr lang="en-GB" dirty="0"/>
              <a:t>Parallel runtime</a:t>
            </a:r>
          </a:p>
          <a:p>
            <a:pPr lvl="1"/>
            <a:r>
              <a:rPr lang="en-GB" dirty="0"/>
              <a:t>Assuming parallel part is 100% efficient</a:t>
            </a:r>
          </a:p>
          <a:p>
            <a:pPr lvl="1"/>
            <a:endParaRPr lang="en-GB" dirty="0"/>
          </a:p>
          <a:p>
            <a:r>
              <a:rPr lang="en-GB" dirty="0"/>
              <a:t>Parallel speedup</a:t>
            </a:r>
          </a:p>
          <a:p>
            <a:endParaRPr lang="en-GB" dirty="0"/>
          </a:p>
          <a:p>
            <a:r>
              <a:rPr lang="en-GB" dirty="0"/>
              <a:t>We are fundamentally limited by the serial fraction</a:t>
            </a:r>
          </a:p>
          <a:p>
            <a:pPr lvl="1"/>
            <a:r>
              <a:rPr lang="en-US" altLang="en-US" dirty="0"/>
              <a:t>For </a:t>
            </a:r>
            <a:r>
              <a:rPr lang="en-US" altLang="en-US" dirty="0">
                <a:latin typeface="Symbol" pitchFamily="18" charset="2"/>
              </a:rPr>
              <a:t>a</a:t>
            </a:r>
            <a:r>
              <a:rPr lang="en-US" altLang="en-US" dirty="0"/>
              <a:t> = 0, </a:t>
            </a:r>
            <a:r>
              <a:rPr lang="en-US" altLang="en-US" i="1" dirty="0"/>
              <a:t>S</a:t>
            </a:r>
            <a:r>
              <a:rPr lang="en-US" altLang="en-US" dirty="0"/>
              <a:t> = </a:t>
            </a:r>
            <a:r>
              <a:rPr lang="en-US" altLang="en-US" i="1" dirty="0"/>
              <a:t>P</a:t>
            </a:r>
            <a:r>
              <a:rPr lang="en-US" altLang="en-US" dirty="0"/>
              <a:t> as expected (i.e. </a:t>
            </a:r>
            <a:r>
              <a:rPr lang="en-US" altLang="en-US" i="1" dirty="0"/>
              <a:t>efficiency</a:t>
            </a:r>
            <a:r>
              <a:rPr lang="en-US" altLang="en-US" dirty="0"/>
              <a:t> = 100%)</a:t>
            </a:r>
          </a:p>
          <a:p>
            <a:pPr lvl="1"/>
            <a:r>
              <a:rPr lang="en-US" altLang="en-US" dirty="0"/>
              <a:t>Otherwise, speedup limited by 1/ </a:t>
            </a:r>
            <a:r>
              <a:rPr lang="en-US" altLang="en-US" dirty="0">
                <a:latin typeface="Symbol" pitchFamily="18" charset="2"/>
              </a:rPr>
              <a:t>a</a:t>
            </a:r>
            <a:r>
              <a:rPr lang="en-US" altLang="en-US" dirty="0"/>
              <a:t> for any </a:t>
            </a:r>
            <a:r>
              <a:rPr lang="en-US" altLang="en-US" i="1" dirty="0"/>
              <a:t>P</a:t>
            </a:r>
          </a:p>
          <a:p>
            <a:pPr lvl="2"/>
            <a:r>
              <a:rPr lang="en-US" altLang="en-US" i="1" dirty="0"/>
              <a:t>For </a:t>
            </a:r>
            <a:r>
              <a:rPr lang="en-US" altLang="en-US" dirty="0">
                <a:latin typeface="Symbol" pitchFamily="18" charset="2"/>
              </a:rPr>
              <a:t>a</a:t>
            </a:r>
            <a:r>
              <a:rPr lang="en-US" altLang="en-US" dirty="0"/>
              <a:t> = 0.1; 1/0.1 = 10 therefore 10 times maximum speed up</a:t>
            </a:r>
            <a:endParaRPr lang="en-US" altLang="en-US" i="1" dirty="0"/>
          </a:p>
          <a:p>
            <a:pPr lvl="2"/>
            <a:r>
              <a:rPr lang="en-US" altLang="en-US" i="1" dirty="0"/>
              <a:t>For </a:t>
            </a:r>
            <a:r>
              <a:rPr lang="en-US" altLang="en-US" dirty="0">
                <a:latin typeface="Symbol" pitchFamily="18" charset="2"/>
              </a:rPr>
              <a:t>a</a:t>
            </a:r>
            <a:r>
              <a:rPr lang="en-US" altLang="en-US" dirty="0"/>
              <a:t> = 0.1; S(N, 16) = 6.4, S(N, 1024) = 9.9</a:t>
            </a:r>
            <a:endParaRPr lang="en-US" altLang="en-US" i="1" dirty="0"/>
          </a:p>
        </p:txBody>
      </p:sp>
      <p:pic>
        <p:nvPicPr>
          <p:cNvPr id="5" name="Picture 8" descr="amdahl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378" y="3212976"/>
            <a:ext cx="42481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entagon 7"/>
          <p:cNvSpPr/>
          <p:nvPr/>
        </p:nvSpPr>
        <p:spPr>
          <a:xfrm>
            <a:off x="6443620" y="476672"/>
            <a:ext cx="2664296" cy="360040"/>
          </a:xfrm>
          <a:prstGeom prst="homePlat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Sharpen &amp; CFD</a:t>
            </a:r>
          </a:p>
        </p:txBody>
      </p:sp>
    </p:spTree>
    <p:extLst>
      <p:ext uri="{BB962C8B-B14F-4D97-AF65-F5344CB8AC3E}">
        <p14:creationId xmlns:p14="http://schemas.microsoft.com/office/powerpoint/2010/main" val="104480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Gustafson’s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12" y="1340768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We need larger problems for larger numbers of CPUs</a:t>
            </a:r>
          </a:p>
          <a:p>
            <a:endParaRPr lang="en-US" altLang="en-US" i="1" dirty="0"/>
          </a:p>
          <a:p>
            <a:endParaRPr lang="en-US" altLang="en-US" i="1" dirty="0"/>
          </a:p>
          <a:p>
            <a:endParaRPr lang="en-US" altLang="en-US" i="1" dirty="0"/>
          </a:p>
          <a:p>
            <a:endParaRPr lang="en-US" altLang="en-US" i="1" dirty="0"/>
          </a:p>
          <a:p>
            <a:endParaRPr lang="en-US" altLang="en-US" i="1" dirty="0"/>
          </a:p>
          <a:p>
            <a:endParaRPr lang="en-US" altLang="en-US" i="1" dirty="0"/>
          </a:p>
          <a:p>
            <a:endParaRPr lang="en-US" altLang="en-US" i="1" dirty="0"/>
          </a:p>
          <a:p>
            <a:endParaRPr lang="en-US" altLang="en-US" dirty="0"/>
          </a:p>
          <a:p>
            <a:r>
              <a:rPr lang="en-US" altLang="en-US" dirty="0"/>
              <a:t>Whilst we are still limited by the serial fraction, it becomes less important</a:t>
            </a:r>
          </a:p>
        </p:txBody>
      </p:sp>
      <p:pic>
        <p:nvPicPr>
          <p:cNvPr id="4" name="Picture 3" descr="amdahl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9"/>
            <a:ext cx="7704856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498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Gustafson’s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If you can increase the amount of work done by each process/task then the serial component will not dominate</a:t>
                </a:r>
              </a:p>
              <a:p>
                <a:pPr lvl="1"/>
                <a:r>
                  <a:rPr lang="en-US" dirty="0"/>
                  <a:t>Increase the problem size to maintain scaling</a:t>
                </a:r>
              </a:p>
              <a:p>
                <a:pPr lvl="1"/>
                <a:r>
                  <a:rPr lang="en-US" dirty="0"/>
                  <a:t>This can be in terms of adding extra complexity or increasing the overall problem size.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endParaRPr lang="en-GB" b="0" dirty="0">
                  <a:ea typeface="Cambria Math"/>
                </a:endParaRPr>
              </a:p>
              <a:p>
                <a:endParaRPr lang="en-GB" dirty="0"/>
              </a:p>
              <a:p>
                <a:r>
                  <a:rPr lang="en-GB" dirty="0"/>
                  <a:t>For instance, =0.1</a:t>
                </a:r>
              </a:p>
              <a:p>
                <a:pPr lvl="1"/>
                <a:r>
                  <a:rPr lang="en-GB" dirty="0"/>
                  <a:t>S(16*N, 16) = 14.5</a:t>
                </a:r>
              </a:p>
              <a:p>
                <a:pPr lvl="1"/>
                <a:r>
                  <a:rPr lang="en-GB" dirty="0"/>
                  <a:t>S(1024*N, 1024) = 921.7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292080" y="3783696"/>
                <a:ext cx="3528392" cy="11879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spcAft>
                    <a:spcPts val="0"/>
                  </a:spcAft>
                  <a:buNone/>
                </a:pPr>
                <a:r>
                  <a:rPr lang="en-GB" i="1" dirty="0"/>
                  <a:t>Due to the scaling of N, effectively the serial fraction becomes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∝</m:t>
                    </m:r>
                  </m:oMath>
                </a14:m>
                <a:r>
                  <a:rPr lang="en-GB" i="1" dirty="0"/>
                  <a:t>/P</a:t>
                </a: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783696"/>
                <a:ext cx="3528392" cy="1187936"/>
              </a:xfrm>
              <a:prstGeom prst="rect">
                <a:avLst/>
              </a:prstGeom>
              <a:blipFill rotWithShape="1">
                <a:blip r:embed="rId3"/>
                <a:stretch>
                  <a:fillRect l="-2591" t="-6667" r="-173"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2822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Scaling</a:t>
            </a:r>
            <a:r>
              <a:rPr lang="en-US" dirty="0"/>
              <a:t> is how the performance of a parallel application changes as the number of processors is increased</a:t>
            </a:r>
          </a:p>
          <a:p>
            <a:endParaRPr lang="en-US" dirty="0"/>
          </a:p>
          <a:p>
            <a:r>
              <a:rPr lang="en-US" dirty="0"/>
              <a:t>There are two different types of scaling:</a:t>
            </a:r>
          </a:p>
          <a:p>
            <a:pPr lvl="1"/>
            <a:r>
              <a:rPr lang="en-US" i="1" dirty="0"/>
              <a:t>Strong Scaling</a:t>
            </a:r>
            <a:r>
              <a:rPr lang="en-US" dirty="0"/>
              <a:t> – total problem size stays the same as the number of processors increases</a:t>
            </a:r>
          </a:p>
          <a:p>
            <a:pPr lvl="1"/>
            <a:r>
              <a:rPr lang="en-US" i="1" dirty="0"/>
              <a:t>Weak Scaling</a:t>
            </a:r>
            <a:r>
              <a:rPr lang="en-US" dirty="0"/>
              <a:t> – the problem size increases at the same rate as the number of processors, keeping the amount of work per processor the same</a:t>
            </a:r>
          </a:p>
          <a:p>
            <a:r>
              <a:rPr lang="en-US" dirty="0"/>
              <a:t>Strong scaling is generally more useful and more difficult to achieve than weak scaling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978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Strong scaling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7558" y="1340768"/>
            <a:ext cx="8224882" cy="4536504"/>
            <a:chOff x="107504" y="2060848"/>
            <a:chExt cx="8496944" cy="4464543"/>
          </a:xfrm>
        </p:grpSpPr>
        <p:graphicFrame>
          <p:nvGraphicFramePr>
            <p:cNvPr id="5" name="Chart 4"/>
            <p:cNvGraphicFramePr/>
            <p:nvPr>
              <p:extLst>
                <p:ext uri="{D42A27DB-BD31-4B8C-83A1-F6EECF244321}">
                  <p14:modId xmlns:p14="http://schemas.microsoft.com/office/powerpoint/2010/main" val="1071143773"/>
                </p:ext>
              </p:extLst>
            </p:nvPr>
          </p:nvGraphicFramePr>
          <p:xfrm>
            <a:off x="467544" y="2060848"/>
            <a:ext cx="8136904" cy="43204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 rot="16200000">
              <a:off x="-592541" y="4077072"/>
              <a:ext cx="18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Runtime (s)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94716" y="6093297"/>
              <a:ext cx="2101420" cy="432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No. of processors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7914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Weak scaling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412203"/>
              </p:ext>
            </p:extLst>
          </p:nvPr>
        </p:nvGraphicFramePr>
        <p:xfrm>
          <a:off x="209521" y="1052736"/>
          <a:ext cx="8945887" cy="482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Worksheet" r:id="rId3" imgW="9305857" imgH="5715000" progId="Excel.Sheet.8">
                  <p:embed/>
                </p:oleObj>
              </mc:Choice>
              <mc:Fallback>
                <p:oleObj name="Worksheet" r:id="rId3" imgW="9305857" imgH="571500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21" y="1052736"/>
                        <a:ext cx="8945887" cy="482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113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19559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There are a variety of considerations when parallelising code</a:t>
            </a:r>
          </a:p>
          <a:p>
            <a:endParaRPr lang="en-GB" dirty="0"/>
          </a:p>
          <a:p>
            <a:r>
              <a:rPr lang="en-GB" dirty="0"/>
              <a:t>Scaling is important, as the more a code scales the larger a machine it can take advantage of</a:t>
            </a:r>
          </a:p>
          <a:p>
            <a:endParaRPr lang="en-GB" dirty="0"/>
          </a:p>
          <a:p>
            <a:r>
              <a:rPr lang="en-GB" dirty="0"/>
              <a:t>Metrics exist to give you an indication of how well your code performs and scales</a:t>
            </a:r>
          </a:p>
          <a:p>
            <a:endParaRPr lang="en-GB" dirty="0"/>
          </a:p>
          <a:p>
            <a:r>
              <a:rPr lang="en-GB" dirty="0"/>
              <a:t>A variety of patterns exist that can provide well known approaches to parallelising a serial problem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793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06215"/>
            <a:ext cx="8229600" cy="948401"/>
          </a:xfrm>
        </p:spPr>
        <p:txBody>
          <a:bodyPr/>
          <a:lstStyle/>
          <a:p>
            <a:r>
              <a:rPr lang="en-US" dirty="0"/>
              <a:t>Why use parallel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573016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It is harder than serial so why bother?</a:t>
            </a:r>
          </a:p>
        </p:txBody>
      </p:sp>
    </p:spTree>
    <p:extLst>
      <p:ext uri="{BB962C8B-B14F-4D97-AF65-F5344CB8AC3E}">
        <p14:creationId xmlns:p14="http://schemas.microsoft.com/office/powerpoint/2010/main" val="192843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876800"/>
          </a:xfrm>
        </p:spPr>
        <p:txBody>
          <a:bodyPr>
            <a:normAutofit/>
          </a:bodyPr>
          <a:lstStyle/>
          <a:p>
            <a:r>
              <a:rPr lang="en-GB" dirty="0"/>
              <a:t>Parallel programming is more difficult than it’s sequential counterpart</a:t>
            </a:r>
          </a:p>
          <a:p>
            <a:endParaRPr lang="en-GB" dirty="0"/>
          </a:p>
          <a:p>
            <a:r>
              <a:rPr lang="en-GB" dirty="0"/>
              <a:t>However we are reaching limitations in uniprocessor design</a:t>
            </a:r>
          </a:p>
          <a:p>
            <a:pPr lvl="1"/>
            <a:r>
              <a:rPr lang="en-GB" dirty="0"/>
              <a:t>Physical limitations to size and speed of a single chip</a:t>
            </a:r>
          </a:p>
          <a:p>
            <a:pPr lvl="1"/>
            <a:r>
              <a:rPr lang="en-GB" dirty="0"/>
              <a:t>Developing new processor technology is very expensive</a:t>
            </a:r>
          </a:p>
          <a:p>
            <a:pPr lvl="1"/>
            <a:r>
              <a:rPr lang="en-GB" dirty="0"/>
              <a:t>Some fundamental limits such as speed of light and size of atoms</a:t>
            </a:r>
          </a:p>
          <a:p>
            <a:pPr lvl="1"/>
            <a:endParaRPr lang="en-GB" dirty="0"/>
          </a:p>
          <a:p>
            <a:r>
              <a:rPr lang="en-GB" dirty="0"/>
              <a:t>Parallelism is not a silver bullet</a:t>
            </a:r>
          </a:p>
          <a:p>
            <a:pPr lvl="1"/>
            <a:r>
              <a:rPr lang="en-GB" dirty="0"/>
              <a:t>There are many additional considerations</a:t>
            </a:r>
          </a:p>
          <a:p>
            <a:pPr lvl="1"/>
            <a:r>
              <a:rPr lang="en-GB" dirty="0"/>
              <a:t>Careful thought is required to take advantage of parallel machines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36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/>
          </a:bodyPr>
          <a:lstStyle/>
          <a:p>
            <a:r>
              <a:rPr lang="en-GB" dirty="0"/>
              <a:t>A key aim is to solve problems faster</a:t>
            </a:r>
          </a:p>
          <a:p>
            <a:pPr lvl="1"/>
            <a:r>
              <a:rPr lang="en-GB" dirty="0"/>
              <a:t>To improve the time to solution</a:t>
            </a:r>
          </a:p>
          <a:p>
            <a:pPr lvl="1"/>
            <a:r>
              <a:rPr lang="en-GB" dirty="0"/>
              <a:t>Enable new a new scientific problems to be solved</a:t>
            </a:r>
          </a:p>
          <a:p>
            <a:endParaRPr lang="en-GB" dirty="0"/>
          </a:p>
          <a:p>
            <a:r>
              <a:rPr lang="en-GB" dirty="0"/>
              <a:t>To exploit parallel computers, we need to split the program up between different processors</a:t>
            </a:r>
          </a:p>
          <a:p>
            <a:endParaRPr lang="en-GB" dirty="0"/>
          </a:p>
          <a:p>
            <a:r>
              <a:rPr lang="en-GB" dirty="0"/>
              <a:t>Ideally, would like program to run N times faster on </a:t>
            </a:r>
            <a:r>
              <a:rPr lang="en-GB"/>
              <a:t>N processors</a:t>
            </a:r>
            <a:endParaRPr lang="en-GB" dirty="0"/>
          </a:p>
          <a:p>
            <a:pPr lvl="1"/>
            <a:r>
              <a:rPr lang="en-GB" dirty="0"/>
              <a:t>Not all parts of program can be successfully split up</a:t>
            </a:r>
          </a:p>
          <a:p>
            <a:pPr lvl="1"/>
            <a:r>
              <a:rPr lang="en-GB" dirty="0"/>
              <a:t>Splitting the program up may introduce additional overheads such as communication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61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Parallel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8302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How we split a problem up in parallel is critical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Limit communication (especially the number of messages)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Balance the load so all processors are equally busy</a:t>
            </a:r>
          </a:p>
          <a:p>
            <a:endParaRPr lang="en-GB" dirty="0"/>
          </a:p>
          <a:p>
            <a:r>
              <a:rPr lang="en-GB" dirty="0"/>
              <a:t>Tightly coupled problems require lots of interaction between their parallel tasks</a:t>
            </a:r>
          </a:p>
          <a:p>
            <a:endParaRPr lang="en-GB" dirty="0"/>
          </a:p>
          <a:p>
            <a:r>
              <a:rPr lang="en-GB" dirty="0"/>
              <a:t>Embarrassingly parallel problems require very little (or no) interaction between their parallel tasks</a:t>
            </a:r>
          </a:p>
          <a:p>
            <a:pPr lvl="1"/>
            <a:r>
              <a:rPr lang="en-GB" dirty="0"/>
              <a:t>E.g. ensemble simulations</a:t>
            </a:r>
          </a:p>
          <a:p>
            <a:pPr lvl="1"/>
            <a:endParaRPr lang="en-GB" dirty="0"/>
          </a:p>
          <a:p>
            <a:r>
              <a:rPr lang="en-GB" dirty="0"/>
              <a:t>In reality most problems sit somewhere between two extremes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66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06215"/>
            <a:ext cx="8229600" cy="948401"/>
          </a:xfrm>
        </p:spPr>
        <p:txBody>
          <a:bodyPr/>
          <a:lstStyle/>
          <a:p>
            <a:r>
              <a:rPr lang="en-US" dirty="0"/>
              <a:t>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573016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we split problems up to solve efficiently in parallel?</a:t>
            </a:r>
          </a:p>
        </p:txBody>
      </p:sp>
    </p:spTree>
    <p:extLst>
      <p:ext uri="{BB962C8B-B14F-4D97-AF65-F5344CB8AC3E}">
        <p14:creationId xmlns:p14="http://schemas.microsoft.com/office/powerpoint/2010/main" val="187158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most challenging, but also most important, decisions is how to split the problem up</a:t>
            </a:r>
          </a:p>
          <a:p>
            <a:endParaRPr lang="en-GB" dirty="0"/>
          </a:p>
          <a:p>
            <a:r>
              <a:rPr lang="en-GB" dirty="0"/>
              <a:t>How you do this depends upon a number of factors</a:t>
            </a:r>
          </a:p>
          <a:p>
            <a:pPr lvl="1"/>
            <a:r>
              <a:rPr lang="en-GB" dirty="0"/>
              <a:t>The nature of the problem</a:t>
            </a:r>
          </a:p>
          <a:p>
            <a:pPr lvl="1"/>
            <a:r>
              <a:rPr lang="en-GB" dirty="0"/>
              <a:t>The amount of communication required</a:t>
            </a:r>
          </a:p>
          <a:p>
            <a:pPr lvl="1"/>
            <a:r>
              <a:rPr lang="en-GB" dirty="0"/>
              <a:t>Support from implementation technologies</a:t>
            </a:r>
          </a:p>
          <a:p>
            <a:pPr lvl="1"/>
            <a:endParaRPr lang="en-GB" dirty="0"/>
          </a:p>
          <a:p>
            <a:r>
              <a:rPr lang="en-GB" dirty="0"/>
              <a:t>We are going to look at some frequently used decompositions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91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weathe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62125"/>
            <a:ext cx="4141440" cy="414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Geometric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advantage of the geometric properties of a problem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778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pcc_minimal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pcc_minimal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G_2012_slide_theme">
  <a:themeElements>
    <a:clrScheme name="YarcData &amp; Cray 2012_02_16">
      <a:dk1>
        <a:sysClr val="windowText" lastClr="000000"/>
      </a:dk1>
      <a:lt1>
        <a:srgbClr val="FFFFFF"/>
      </a:lt1>
      <a:dk2>
        <a:srgbClr val="2D393F"/>
      </a:dk2>
      <a:lt2>
        <a:srgbClr val="FFFFFF"/>
      </a:lt2>
      <a:accent1>
        <a:srgbClr val="8D941E"/>
      </a:accent1>
      <a:accent2>
        <a:srgbClr val="DD7E0E"/>
      </a:accent2>
      <a:accent3>
        <a:srgbClr val="E5B02B"/>
      </a:accent3>
      <a:accent4>
        <a:srgbClr val="A03722"/>
      </a:accent4>
      <a:accent5>
        <a:srgbClr val="005596"/>
      </a:accent5>
      <a:accent6>
        <a:srgbClr val="B6B491"/>
      </a:accent6>
      <a:hlink>
        <a:srgbClr val="0070C0"/>
      </a:hlink>
      <a:folHlink>
        <a:srgbClr val="3A577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pcc_minimal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CCPForge Presentation 16-01-14</Template>
  <TotalTime>2225</TotalTime>
  <Words>1279</Words>
  <Application>Microsoft Office PowerPoint</Application>
  <PresentationFormat>On-screen Show (4:3)</PresentationFormat>
  <Paragraphs>226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</vt:lpstr>
      <vt:lpstr>Calibri</vt:lpstr>
      <vt:lpstr>Cambria Math</vt:lpstr>
      <vt:lpstr>Century Gothic</vt:lpstr>
      <vt:lpstr>Helvetica</vt:lpstr>
      <vt:lpstr>Symbol</vt:lpstr>
      <vt:lpstr>Times</vt:lpstr>
      <vt:lpstr>Times New Roman</vt:lpstr>
      <vt:lpstr>1_epcc_minimal</vt:lpstr>
      <vt:lpstr>epcc_minimal</vt:lpstr>
      <vt:lpstr>1_CUG_2012_slide_theme</vt:lpstr>
      <vt:lpstr>2_epcc_minimal</vt:lpstr>
      <vt:lpstr>Worksheet</vt:lpstr>
      <vt:lpstr>Parallelism</vt:lpstr>
      <vt:lpstr>Outline</vt:lpstr>
      <vt:lpstr>Why use parallel programming?</vt:lpstr>
      <vt:lpstr>Why?</vt:lpstr>
      <vt:lpstr>Performance</vt:lpstr>
      <vt:lpstr>Parallel tasks</vt:lpstr>
      <vt:lpstr>Decomposition</vt:lpstr>
      <vt:lpstr>Decomposition</vt:lpstr>
      <vt:lpstr>Geometric decomposition</vt:lpstr>
      <vt:lpstr>Geometric decomposition</vt:lpstr>
      <vt:lpstr>Halo swapping</vt:lpstr>
      <vt:lpstr>Load imbalance</vt:lpstr>
      <vt:lpstr>Task farm (master worker)</vt:lpstr>
      <vt:lpstr>Task farm considerations</vt:lpstr>
      <vt:lpstr>Pipeline</vt:lpstr>
      <vt:lpstr>Examples of pipeline</vt:lpstr>
      <vt:lpstr>Loop parallelism</vt:lpstr>
      <vt:lpstr>Example of loop parallelism:</vt:lpstr>
      <vt:lpstr>Performance metrics</vt:lpstr>
      <vt:lpstr>Performance metrics</vt:lpstr>
      <vt:lpstr>The serial section of code</vt:lpstr>
      <vt:lpstr>Amdahl’s law</vt:lpstr>
      <vt:lpstr>Gustafson’s Law</vt:lpstr>
      <vt:lpstr>Gustafson’s Law</vt:lpstr>
      <vt:lpstr>Scaling</vt:lpstr>
      <vt:lpstr>Strong scaling</vt:lpstr>
      <vt:lpstr>Weak scaling</vt:lpstr>
      <vt:lpstr>Summary</vt:lpstr>
    </vt:vector>
  </TitlesOfParts>
  <Company>EPCC EPCC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EPCC EPCC</dc:creator>
  <cp:lastModifiedBy>gavin</cp:lastModifiedBy>
  <cp:revision>228</cp:revision>
  <cp:lastPrinted>2011-04-13T15:11:51Z</cp:lastPrinted>
  <dcterms:created xsi:type="dcterms:W3CDTF">2006-03-21T15:46:19Z</dcterms:created>
  <dcterms:modified xsi:type="dcterms:W3CDTF">2016-10-04T10:49:39Z</dcterms:modified>
</cp:coreProperties>
</file>