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0" r:id="rId1"/>
  </p:sldMasterIdLst>
  <p:notesMasterIdLst>
    <p:notesMasterId r:id="rId16"/>
  </p:notesMasterIdLst>
  <p:handoutMasterIdLst>
    <p:handoutMasterId r:id="rId17"/>
  </p:handoutMasterIdLst>
  <p:sldIdLst>
    <p:sldId id="709" r:id="rId2"/>
    <p:sldId id="719" r:id="rId3"/>
    <p:sldId id="717" r:id="rId4"/>
    <p:sldId id="711" r:id="rId5"/>
    <p:sldId id="712" r:id="rId6"/>
    <p:sldId id="720" r:id="rId7"/>
    <p:sldId id="714" r:id="rId8"/>
    <p:sldId id="721" r:id="rId9"/>
    <p:sldId id="718" r:id="rId10"/>
    <p:sldId id="716" r:id="rId11"/>
    <p:sldId id="722" r:id="rId12"/>
    <p:sldId id="723" r:id="rId13"/>
    <p:sldId id="724" r:id="rId14"/>
    <p:sldId id="713" r:id="rId15"/>
  </p:sldIdLst>
  <p:sldSz cx="9144000" cy="6858000" type="screen4x3"/>
  <p:notesSz cx="6669088" cy="9820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C75379A-E8F9-49AD-B55F-30157CEA2659}">
          <p14:sldIdLst>
            <p14:sldId id="709"/>
            <p14:sldId id="719"/>
            <p14:sldId id="717"/>
            <p14:sldId id="711"/>
            <p14:sldId id="712"/>
            <p14:sldId id="720"/>
            <p14:sldId id="714"/>
            <p14:sldId id="721"/>
            <p14:sldId id="718"/>
            <p14:sldId id="716"/>
            <p14:sldId id="722"/>
            <p14:sldId id="723"/>
            <p14:sldId id="724"/>
            <p14:sldId id="7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3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87" autoAdjust="0"/>
    <p:restoredTop sz="83706" autoAdjust="0"/>
  </p:normalViewPr>
  <p:slideViewPr>
    <p:cSldViewPr>
      <p:cViewPr varScale="1">
        <p:scale>
          <a:sx n="70" d="100"/>
          <a:sy n="70" d="100"/>
        </p:scale>
        <p:origin x="922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3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066"/>
    </p:cViewPr>
  </p:sorterViewPr>
  <p:notesViewPr>
    <p:cSldViewPr>
      <p:cViewPr varScale="1">
        <p:scale>
          <a:sx n="40" d="100"/>
          <a:sy n="40" d="100"/>
        </p:scale>
        <p:origin x="1493" y="53"/>
      </p:cViewPr>
      <p:guideLst>
        <p:guide orient="horz" pos="3093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8646" cy="49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 defTabSz="913569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951" y="0"/>
            <a:ext cx="2888646" cy="49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 defTabSz="913569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8B7EA78-3E67-4CBD-8AD6-E10BB18C2104}" type="datetime1">
              <a:rPr lang="en-US"/>
              <a:pPr>
                <a:defRPr/>
              </a:pPr>
              <a:t>5/12/2016</a:t>
            </a:fld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8271"/>
            <a:ext cx="2888646" cy="49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defTabSz="913569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University </a:t>
            </a:r>
            <a:r>
              <a:rPr lang="en-US" dirty="0"/>
              <a:t>of Trieste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951" y="9328271"/>
            <a:ext cx="2888646" cy="49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 defTabSz="913569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4014A05-0957-471D-AF97-0A942659B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42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8646" cy="49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defTabSz="913569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951" y="0"/>
            <a:ext cx="2888646" cy="49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 defTabSz="913569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755C9F3-FDBA-401D-98B5-A0109CCF4F3E}" type="datetime1">
              <a:rPr lang="en-US"/>
              <a:pPr>
                <a:defRPr/>
              </a:pPr>
              <a:t>5/12/2016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1063" y="736600"/>
            <a:ext cx="4908550" cy="3683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611" y="4665659"/>
            <a:ext cx="5335867" cy="441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28271"/>
            <a:ext cx="2888646" cy="49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defTabSz="913569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951" y="9328271"/>
            <a:ext cx="2888646" cy="49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 defTabSz="913569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6FEE645-F367-4292-A8D2-85CF5B8A8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035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755C9F3-FDBA-401D-98B5-A0109CCF4F3E}" type="datetime1">
              <a:rPr lang="en-US" smtClean="0"/>
              <a:pPr>
                <a:defRPr/>
              </a:pPr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EE645-F367-4292-A8D2-85CF5B8A8B9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92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Times" charset="0"/>
              </a:defRPr>
            </a:lvl1pPr>
            <a:lvl2pPr marL="807069" indent="-310411">
              <a:defRPr sz="2600">
                <a:solidFill>
                  <a:schemeClr val="tx1"/>
                </a:solidFill>
                <a:latin typeface="Times" charset="0"/>
              </a:defRPr>
            </a:lvl2pPr>
            <a:lvl3pPr marL="1241646" indent="-248329">
              <a:defRPr sz="2600">
                <a:solidFill>
                  <a:schemeClr val="tx1"/>
                </a:solidFill>
                <a:latin typeface="Times" charset="0"/>
              </a:defRPr>
            </a:lvl3pPr>
            <a:lvl4pPr marL="1738303" indent="-248329">
              <a:defRPr sz="2600">
                <a:solidFill>
                  <a:schemeClr val="tx1"/>
                </a:solidFill>
                <a:latin typeface="Times" charset="0"/>
              </a:defRPr>
            </a:lvl4pPr>
            <a:lvl5pPr marL="2234962" indent="-248329">
              <a:defRPr sz="2600">
                <a:solidFill>
                  <a:schemeClr val="tx1"/>
                </a:solidFill>
                <a:latin typeface="Times" charset="0"/>
              </a:defRPr>
            </a:lvl5pPr>
            <a:lvl6pPr marL="2731620" indent="-24832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 charset="0"/>
              </a:defRPr>
            </a:lvl6pPr>
            <a:lvl7pPr marL="3228279" indent="-24832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 charset="0"/>
              </a:defRPr>
            </a:lvl7pPr>
            <a:lvl8pPr marL="3724937" indent="-24832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 charset="0"/>
              </a:defRPr>
            </a:lvl8pPr>
            <a:lvl9pPr marL="4221593" indent="-24832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843083E8-A7AD-43B2-96BA-A89D51C0CD9F}" type="slidenum">
              <a:rPr lang="it-IT" sz="1300">
                <a:solidFill>
                  <a:srgbClr val="000000"/>
                </a:solidFill>
              </a:rPr>
              <a:pPr/>
              <a:t>3</a:t>
            </a:fld>
            <a:endParaRPr lang="it-IT" sz="1300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091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755C9F3-FDBA-401D-98B5-A0109CCF4F3E}" type="datetime1">
              <a:rPr lang="en-US" smtClean="0"/>
              <a:pPr>
                <a:defRPr/>
              </a:pPr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EE645-F367-4292-A8D2-85CF5B8A8B9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5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ts.it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ts.it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7792199" cy="5922884"/>
          </a:xfrm>
          <a:prstGeom prst="rect">
            <a:avLst/>
          </a:prstGeom>
          <a:solidFill>
            <a:srgbClr val="00365C"/>
          </a:solidFill>
        </p:spPr>
      </p:pic>
      <p:sp>
        <p:nvSpPr>
          <p:cNvPr id="7" name="Line 19"/>
          <p:cNvSpPr>
            <a:spLocks noChangeShapeType="1"/>
          </p:cNvSpPr>
          <p:nvPr/>
        </p:nvSpPr>
        <p:spPr bwMode="auto">
          <a:xfrm>
            <a:off x="303213" y="609600"/>
            <a:ext cx="54737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241300" y="233363"/>
            <a:ext cx="3195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it-IT" sz="1400" b="1" dirty="0" smtClean="0">
                <a:solidFill>
                  <a:schemeClr val="bg1"/>
                </a:solidFill>
                <a:latin typeface="MetaPlusBold" charset="0"/>
              </a:rPr>
              <a:t>Università degli Studi di Trieste</a:t>
            </a:r>
          </a:p>
          <a:p>
            <a:pPr>
              <a:defRPr/>
            </a:pPr>
            <a:endParaRPr lang="it-IT" sz="1400" b="1" dirty="0" smtClean="0">
              <a:solidFill>
                <a:schemeClr val="bg1"/>
              </a:solidFill>
              <a:latin typeface="MetaPlusBold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71600" y="1466851"/>
            <a:ext cx="4974299" cy="21336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73774" y="3895724"/>
            <a:ext cx="6515101" cy="1743075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MetaPlusBold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 dirty="0"/>
          </a:p>
        </p:txBody>
      </p:sp>
      <p:pic>
        <p:nvPicPr>
          <p:cNvPr id="17" name="Picture 2" descr="Università� degli Studi di Trieste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7608" y="6004407"/>
            <a:ext cx="3963530" cy="86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-1"/>
            <a:ext cx="1371600" cy="592288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38200" y="1466851"/>
            <a:ext cx="53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414138" y="3086368"/>
            <a:ext cx="53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934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685800" y="1162050"/>
            <a:ext cx="7772400" cy="5038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313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32084"/>
            <a:ext cx="6248400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358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084" y="237361"/>
            <a:ext cx="6292516" cy="82943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571472" y="1643050"/>
            <a:ext cx="38100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800600" y="1643082"/>
            <a:ext cx="3810000" cy="2209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800600" y="4005282"/>
            <a:ext cx="3810000" cy="2209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2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42" y="0"/>
            <a:ext cx="6308558" cy="990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123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C99622-D3DC-4E34-9423-478700BEB479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9011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6853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910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7792199" cy="5922884"/>
          </a:xfrm>
          <a:prstGeom prst="rect">
            <a:avLst/>
          </a:prstGeom>
          <a:solidFill>
            <a:srgbClr val="00365C"/>
          </a:solidFill>
        </p:spPr>
      </p:pic>
      <p:sp>
        <p:nvSpPr>
          <p:cNvPr id="7" name="Line 19"/>
          <p:cNvSpPr>
            <a:spLocks noChangeShapeType="1"/>
          </p:cNvSpPr>
          <p:nvPr/>
        </p:nvSpPr>
        <p:spPr bwMode="auto">
          <a:xfrm flipV="1">
            <a:off x="1219200" y="753134"/>
            <a:ext cx="6248400" cy="8866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9200" y="143534"/>
            <a:ext cx="6248400" cy="6096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15" name="Text Box 39"/>
          <p:cNvSpPr txBox="1">
            <a:spLocks noChangeArrowheads="1"/>
          </p:cNvSpPr>
          <p:nvPr userDrawn="1"/>
        </p:nvSpPr>
        <p:spPr bwMode="auto">
          <a:xfrm>
            <a:off x="37002" y="6236550"/>
            <a:ext cx="5270288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it-IT" sz="2000" b="1" dirty="0" smtClean="0">
                <a:latin typeface="MetaPlusBold" charset="0"/>
              </a:rPr>
              <a:t>Rettorato</a:t>
            </a:r>
            <a:endParaRPr lang="it-IT" sz="2000" b="1" dirty="0">
              <a:latin typeface="MetaPlusBold" charset="0"/>
            </a:endParaRPr>
          </a:p>
        </p:txBody>
      </p:sp>
      <p:pic>
        <p:nvPicPr>
          <p:cNvPr id="17" name="Picture 2" descr="Università� degli Studi di Trieste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7608" y="6004407"/>
            <a:ext cx="3963530" cy="86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-1"/>
            <a:ext cx="1371600" cy="592288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28600" y="533400"/>
            <a:ext cx="53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799818" y="5270808"/>
            <a:ext cx="53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95699" y="994144"/>
            <a:ext cx="7104119" cy="47970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 marL="3657600" indent="0"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2690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://www.units.it/" TargetMode="Externa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013" y="254000"/>
            <a:ext cx="61722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t-IT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62050"/>
            <a:ext cx="77724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 smtClean="0"/>
          </a:p>
        </p:txBody>
      </p:sp>
      <p:sp>
        <p:nvSpPr>
          <p:cNvPr id="70" name="Rectangle 73"/>
          <p:cNvSpPr>
            <a:spLocks noChangeArrowheads="1"/>
          </p:cNvSpPr>
          <p:nvPr userDrawn="1"/>
        </p:nvSpPr>
        <p:spPr bwMode="auto">
          <a:xfrm>
            <a:off x="7086600" y="6551719"/>
            <a:ext cx="1928192" cy="25006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3662" tIns="47625" rIns="93662" bIns="47625">
            <a:spAutoFit/>
          </a:bodyPr>
          <a:lstStyle/>
          <a:p>
            <a:pPr defTabSz="949325" eaLnBrk="0" hangingPunct="0">
              <a:spcBef>
                <a:spcPct val="30000"/>
              </a:spcBef>
              <a:defRPr/>
            </a:pPr>
            <a:r>
              <a:rPr lang="en-US" sz="1000" dirty="0" smtClean="0">
                <a:latin typeface="MetaPlusBold"/>
              </a:rPr>
              <a:t>Trieste, </a:t>
            </a:r>
            <a:fld id="{2EE542FE-6289-441B-8FC0-653A98D8B0FF}" type="datetime4">
              <a:rPr lang="it-IT" sz="1000" noProof="0" smtClean="0">
                <a:latin typeface="MetaPlusBold"/>
              </a:rPr>
              <a:t>12 maggio 2016</a:t>
            </a:fld>
            <a:r>
              <a:rPr lang="en-GB" sz="1000" dirty="0" smtClean="0">
                <a:latin typeface="MetaPlusBold"/>
              </a:rPr>
              <a:t> </a:t>
            </a:r>
            <a:r>
              <a:rPr lang="en-US" sz="1000" dirty="0" smtClean="0">
                <a:latin typeface="MetaPlusBold"/>
              </a:rPr>
              <a:t>-  </a:t>
            </a:r>
            <a:fld id="{32DF8D24-7688-4476-B1E8-036C5E555FFB}" type="slidenum">
              <a:rPr lang="en-US" sz="1000" smtClean="0">
                <a:latin typeface="MetaPlusBold"/>
              </a:rPr>
              <a:t>‹#›</a:t>
            </a:fld>
            <a:endParaRPr lang="en-US" sz="1000" dirty="0">
              <a:latin typeface="MetaPlusBold"/>
            </a:endParaRPr>
          </a:p>
        </p:txBody>
      </p:sp>
      <p:pic>
        <p:nvPicPr>
          <p:cNvPr id="11" name="Picture 2" descr="Università� degli Studi di Trieste">
            <a:hlinkClick r:id="rId11"/>
          </p:cNvPr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3111" y="162143"/>
            <a:ext cx="2687697" cy="58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 bwMode="auto">
          <a:xfrm>
            <a:off x="0" y="0"/>
            <a:ext cx="6399213" cy="1162050"/>
          </a:xfrm>
          <a:prstGeom prst="rect">
            <a:avLst/>
          </a:prstGeom>
          <a:solidFill>
            <a:srgbClr val="3B3E5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6547871"/>
            <a:ext cx="5415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49325" eaLnBrk="0" hangingPunct="0">
              <a:spcBef>
                <a:spcPct val="30000"/>
              </a:spcBef>
              <a:defRPr/>
            </a:pPr>
            <a:r>
              <a:rPr lang="en-US" sz="1050" dirty="0" smtClean="0">
                <a:latin typeface="MetaPlusBold"/>
              </a:rPr>
              <a:t>UNITS </a:t>
            </a:r>
            <a:r>
              <a:rPr lang="en-US" sz="1050" baseline="0" dirty="0" smtClean="0">
                <a:latin typeface="MetaPlusBold"/>
              </a:rPr>
              <a:t>and ICTP: </a:t>
            </a:r>
            <a:r>
              <a:rPr lang="en-US" sz="1050" dirty="0" smtClean="0"/>
              <a:t>an example of fruitful collaboration in science, technology and society</a:t>
            </a:r>
            <a:endParaRPr lang="en-US" sz="1050" dirty="0">
              <a:latin typeface="MetaPlusBold"/>
            </a:endParaRPr>
          </a:p>
        </p:txBody>
      </p:sp>
    </p:spTree>
    <p:extLst>
      <p:ext uri="{BB962C8B-B14F-4D97-AF65-F5344CB8AC3E}">
        <p14:creationId xmlns:p14="http://schemas.microsoft.com/office/powerpoint/2010/main" val="35208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etaPlusBold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etaPlusBold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etaPlusBold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etaPlusBold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etaPlusBold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MetaPlusBold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MetaPlusBold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MetaPlusBold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MetaPlusBold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MetaPlusBold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ettore@units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ICTP and UNITS: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an </a:t>
            </a:r>
            <a:r>
              <a:rPr lang="en-US" sz="3200" dirty="0"/>
              <a:t>example of fruitful collaboration in science, technology and society.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Maurizio Fermeglia</a:t>
            </a:r>
          </a:p>
          <a:p>
            <a:endParaRPr lang="it-IT" dirty="0"/>
          </a:p>
          <a:p>
            <a:r>
              <a:rPr lang="it-IT" dirty="0" smtClean="0">
                <a:hlinkClick r:id="rId3"/>
              </a:rPr>
              <a:t>rettore@units.it</a:t>
            </a:r>
            <a:r>
              <a:rPr lang="it-IT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56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Dissemination initiatives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9725"/>
            <a:ext cx="421005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306875"/>
            <a:ext cx="3095625" cy="2190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3292587"/>
            <a:ext cx="2819400" cy="2219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43335" b="6558"/>
          <a:stretch/>
        </p:blipFill>
        <p:spPr>
          <a:xfrm>
            <a:off x="227013" y="1162050"/>
            <a:ext cx="8085567" cy="205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Trieste </a:t>
            </a:r>
            <a:r>
              <a:rPr lang="it-IT" dirty="0" err="1" smtClean="0"/>
              <a:t>Next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8" y="1406525"/>
            <a:ext cx="8942164" cy="479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International </a:t>
            </a:r>
            <a:r>
              <a:rPr lang="it-IT" dirty="0" err="1" smtClean="0"/>
              <a:t>relationships</a:t>
            </a:r>
            <a:r>
              <a:rPr lang="it-IT" dirty="0" smtClean="0"/>
              <a:t> …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55" y="1264109"/>
            <a:ext cx="4389555" cy="2021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56" y="3505200"/>
            <a:ext cx="3962400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3505200"/>
            <a:ext cx="483219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956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importance of people 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" r="1205"/>
          <a:stretch/>
        </p:blipFill>
        <p:spPr>
          <a:xfrm>
            <a:off x="76200" y="1219200"/>
            <a:ext cx="8928296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21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their relationships and friendships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8839200" cy="4972050"/>
          </a:xfrm>
        </p:spPr>
      </p:pic>
    </p:spTree>
    <p:extLst>
      <p:ext uri="{BB962C8B-B14F-4D97-AF65-F5344CB8AC3E}">
        <p14:creationId xmlns:p14="http://schemas.microsoft.com/office/powerpoint/2010/main" val="93533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everything started ….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859530"/>
            <a:ext cx="4759129" cy="2688908"/>
          </a:xfrm>
        </p:spPr>
      </p:pic>
      <p:pic>
        <p:nvPicPr>
          <p:cNvPr id="4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7242" y="1219200"/>
            <a:ext cx="392780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219200"/>
            <a:ext cx="3539929" cy="25133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152095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5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6096000" y="3227090"/>
            <a:ext cx="288523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1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Over 30 researchers every 1,000 active citizens </a:t>
            </a:r>
            <a:r>
              <a:rPr lang="en-GB" sz="1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GB" sz="1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8.1 in USA, 9.1 in Japan, 5.7 in Europe)</a:t>
            </a:r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-457200" y="1193205"/>
            <a:ext cx="7315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it-IT" sz="2400" dirty="0">
              <a:solidFill>
                <a:srgbClr val="4A647D"/>
              </a:solidFill>
              <a:latin typeface="MetaPlus-Roman" charset="0"/>
            </a:endParaRPr>
          </a:p>
          <a:p>
            <a:endParaRPr lang="it-IT" sz="2400" b="1" dirty="0">
              <a:latin typeface="Calibri" charset="0"/>
            </a:endParaRPr>
          </a:p>
          <a:p>
            <a:pPr algn="r" eaLnBrk="0" hangingPunct="0">
              <a:spcBef>
                <a:spcPct val="50000"/>
              </a:spcBef>
            </a:pPr>
            <a:endParaRPr lang="it-IT" sz="2400" b="1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71" name="Immagine 6" descr="banner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14175" y="1302038"/>
            <a:ext cx="3014221" cy="11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2" name="Straight Connector 71"/>
          <p:cNvCxnSpPr/>
          <p:nvPr/>
        </p:nvCxnSpPr>
        <p:spPr bwMode="auto">
          <a:xfrm>
            <a:off x="1062096" y="6335548"/>
            <a:ext cx="6407225" cy="0"/>
          </a:xfrm>
          <a:prstGeom prst="line">
            <a:avLst/>
          </a:prstGeom>
          <a:solidFill>
            <a:schemeClr val="accent1"/>
          </a:solidFill>
          <a:ln w="152400" cap="rnd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cxnSp>
      <p:sp>
        <p:nvSpPr>
          <p:cNvPr id="73" name="Rectangle 72"/>
          <p:cNvSpPr/>
          <p:nvPr/>
        </p:nvSpPr>
        <p:spPr>
          <a:xfrm>
            <a:off x="639415" y="5088352"/>
            <a:ext cx="305320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3600000"/>
              </a:camera>
              <a:lightRig rig="threePt" dir="t"/>
            </a:scene3d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1841 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Sea Observatory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396935" y="5040327"/>
            <a:ext cx="393777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3600000"/>
              </a:camera>
              <a:lightRig rig="threePt" dir="t"/>
            </a:scene3d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1898	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Astronomical 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>Observatory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563856" y="5233635"/>
            <a:ext cx="2185563" cy="27699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3600000"/>
              </a:camera>
              <a:lightRig rig="threePt" dir="t"/>
            </a:scene3d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1924-1938 University	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820902" y="5598121"/>
            <a:ext cx="1510373" cy="27699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3600000"/>
              </a:camera>
              <a:lightRig rig="threePt" dir="t"/>
            </a:scene3d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1964 ICTP</a:t>
            </a:r>
          </a:p>
        </p:txBody>
      </p:sp>
      <p:sp>
        <p:nvSpPr>
          <p:cNvPr id="77" name="Rectangle 76"/>
          <p:cNvSpPr/>
          <p:nvPr/>
        </p:nvSpPr>
        <p:spPr>
          <a:xfrm>
            <a:off x="5439669" y="5513226"/>
            <a:ext cx="1401580" cy="27699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3600000"/>
              </a:camera>
              <a:lightRig rig="threePt" dir="t"/>
            </a:scene3d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1978 SISSA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901751" y="5279334"/>
            <a:ext cx="2261455" cy="27699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3600000"/>
              </a:camera>
              <a:lightRig rig="threePt" dir="t"/>
            </a:scene3d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1981 Area Science Park</a:t>
            </a:r>
          </a:p>
        </p:txBody>
      </p:sp>
      <p:sp>
        <p:nvSpPr>
          <p:cNvPr id="79" name="Rectangle 78"/>
          <p:cNvSpPr/>
          <p:nvPr/>
        </p:nvSpPr>
        <p:spPr>
          <a:xfrm>
            <a:off x="6440825" y="5567193"/>
            <a:ext cx="1401580" cy="27699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3600000"/>
              </a:camera>
              <a:lightRig rig="threePt" dir="t"/>
            </a:scene3d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1983TWAS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40358" y="6421863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latin typeface="Arial" pitchFamily="34" charset="0"/>
                <a:cs typeface="Arial" pitchFamily="34" charset="0"/>
              </a:rPr>
              <a:t>1850</a:t>
            </a:r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985362" y="6466199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latin typeface="Arial" pitchFamily="34" charset="0"/>
                <a:cs typeface="Arial" pitchFamily="34" charset="0"/>
              </a:rPr>
              <a:t>1900</a:t>
            </a:r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685526" y="6421863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latin typeface="Arial" pitchFamily="34" charset="0"/>
                <a:cs typeface="Arial" pitchFamily="34" charset="0"/>
              </a:rPr>
              <a:t>2000</a:t>
            </a:r>
            <a:endParaRPr lang="en-GB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3" name="Straight Connector 82"/>
          <p:cNvCxnSpPr/>
          <p:nvPr/>
        </p:nvCxnSpPr>
        <p:spPr bwMode="auto">
          <a:xfrm>
            <a:off x="834393" y="6377912"/>
            <a:ext cx="7714181" cy="1588"/>
          </a:xfrm>
          <a:prstGeom prst="line">
            <a:avLst/>
          </a:prstGeom>
          <a:solidFill>
            <a:schemeClr val="accent1"/>
          </a:solidFill>
          <a:ln w="161925" cap="flat" cmpd="sng" algn="ctr"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  <a:gs pos="47000">
                  <a:schemeClr val="accent1">
                    <a:lumMod val="50000"/>
                  </a:schemeClr>
                </a:gs>
                <a:gs pos="99000">
                  <a:srgbClr val="000090"/>
                </a:gs>
              </a:gsLst>
              <a:lin ang="0" scaled="0"/>
              <a:tileRect/>
            </a:gra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4" name="Rectangle 83"/>
          <p:cNvSpPr/>
          <p:nvPr/>
        </p:nvSpPr>
        <p:spPr>
          <a:xfrm>
            <a:off x="6858394" y="5501244"/>
            <a:ext cx="1768190" cy="27699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3600000"/>
              </a:camera>
              <a:lightRig rig="threePt" dir="t"/>
            </a:scene3d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1987 ICGEB</a:t>
            </a:r>
          </a:p>
        </p:txBody>
      </p:sp>
      <p:sp>
        <p:nvSpPr>
          <p:cNvPr id="85" name="Rectangle 84"/>
          <p:cNvSpPr/>
          <p:nvPr/>
        </p:nvSpPr>
        <p:spPr>
          <a:xfrm>
            <a:off x="7421060" y="5364326"/>
            <a:ext cx="1768190" cy="27699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3600000"/>
              </a:camera>
              <a:lightRig rig="threePt" dir="t"/>
            </a:scene3d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1993 ELETTRA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7743" y="1295400"/>
            <a:ext cx="6038257" cy="3292680"/>
            <a:chOff x="57743" y="1183759"/>
            <a:chExt cx="6038257" cy="3292680"/>
          </a:xfrm>
        </p:grpSpPr>
        <p:sp>
          <p:nvSpPr>
            <p:cNvPr id="57" name="Oval 11"/>
            <p:cNvSpPr>
              <a:spLocks noChangeArrowheads="1"/>
            </p:cNvSpPr>
            <p:nvPr/>
          </p:nvSpPr>
          <p:spPr bwMode="auto">
            <a:xfrm>
              <a:off x="533400" y="3429000"/>
              <a:ext cx="1023516" cy="69038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/>
              <a:r>
                <a:rPr lang="it-IT" b="1" dirty="0">
                  <a:latin typeface="Arial" charset="0"/>
                </a:rPr>
                <a:t>Area</a:t>
              </a:r>
            </a:p>
            <a:p>
              <a:pPr algn="ctr" eaLnBrk="1" hangingPunct="1"/>
              <a:r>
                <a:rPr lang="it-IT" b="1" dirty="0">
                  <a:latin typeface="Arial" charset="0"/>
                </a:rPr>
                <a:t>Science Park</a:t>
              </a:r>
            </a:p>
          </p:txBody>
        </p:sp>
        <p:sp>
          <p:nvSpPr>
            <p:cNvPr id="58" name="Oval 12"/>
            <p:cNvSpPr>
              <a:spLocks noChangeArrowheads="1"/>
            </p:cNvSpPr>
            <p:nvPr/>
          </p:nvSpPr>
          <p:spPr bwMode="auto">
            <a:xfrm>
              <a:off x="5072484" y="2667000"/>
              <a:ext cx="1023516" cy="69038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/>
              <a:r>
                <a:rPr lang="it-IT" b="1" dirty="0">
                  <a:latin typeface="Arial" charset="0"/>
                </a:rPr>
                <a:t>ISMAR-CNR</a:t>
              </a:r>
            </a:p>
            <a:p>
              <a:pPr algn="ctr" eaLnBrk="1" hangingPunct="1"/>
              <a:r>
                <a:rPr lang="it-IT" sz="700" b="1" dirty="0" smtClean="0">
                  <a:latin typeface="Arial" charset="0"/>
                </a:rPr>
                <a:t>Marine Science</a:t>
              </a:r>
              <a:endParaRPr lang="it-IT" sz="700" b="1" dirty="0">
                <a:latin typeface="Arial" charset="0"/>
              </a:endParaRPr>
            </a:p>
          </p:txBody>
        </p:sp>
        <p:sp>
          <p:nvSpPr>
            <p:cNvPr id="59" name="Oval 13"/>
            <p:cNvSpPr>
              <a:spLocks noChangeArrowheads="1"/>
            </p:cNvSpPr>
            <p:nvPr/>
          </p:nvSpPr>
          <p:spPr bwMode="auto">
            <a:xfrm>
              <a:off x="57743" y="2739133"/>
              <a:ext cx="1023516" cy="69038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/>
              <a:r>
                <a:rPr lang="it-IT" b="1" dirty="0">
                  <a:latin typeface="Arial" charset="0"/>
                </a:rPr>
                <a:t>Elettra</a:t>
              </a:r>
            </a:p>
            <a:p>
              <a:pPr algn="ctr" eaLnBrk="1" hangingPunct="1"/>
              <a:r>
                <a:rPr lang="it-IT" b="1" dirty="0">
                  <a:latin typeface="Arial" charset="0"/>
                </a:rPr>
                <a:t>Synchrotron</a:t>
              </a:r>
            </a:p>
          </p:txBody>
        </p:sp>
        <p:sp>
          <p:nvSpPr>
            <p:cNvPr id="60" name="Oval 14"/>
            <p:cNvSpPr>
              <a:spLocks noChangeArrowheads="1"/>
            </p:cNvSpPr>
            <p:nvPr/>
          </p:nvSpPr>
          <p:spPr bwMode="auto">
            <a:xfrm>
              <a:off x="228600" y="1976614"/>
              <a:ext cx="1023516" cy="69038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it-IT" b="1" dirty="0" smtClean="0">
                  <a:latin typeface="Arial" charset="0"/>
                </a:rPr>
                <a:t>ICGEB</a:t>
              </a:r>
              <a:endParaRPr lang="it-IT" b="1" dirty="0">
                <a:latin typeface="Arial" charset="0"/>
              </a:endParaRPr>
            </a:p>
            <a:p>
              <a:pPr algn="ctr"/>
              <a:r>
                <a:rPr lang="it-IT" sz="700" b="1" dirty="0">
                  <a:latin typeface="Arial" charset="0"/>
                </a:rPr>
                <a:t>International Centre</a:t>
              </a:r>
            </a:p>
            <a:p>
              <a:pPr algn="ctr"/>
              <a:r>
                <a:rPr lang="it-IT" sz="700" b="1" dirty="0">
                  <a:latin typeface="Arial" charset="0"/>
                </a:rPr>
                <a:t>For Genetics and</a:t>
              </a:r>
            </a:p>
            <a:p>
              <a:pPr algn="ctr"/>
              <a:r>
                <a:rPr lang="it-IT" sz="700" b="1" dirty="0">
                  <a:latin typeface="Arial" charset="0"/>
                </a:rPr>
                <a:t>Biotechnology</a:t>
              </a:r>
            </a:p>
          </p:txBody>
        </p:sp>
        <p:sp>
          <p:nvSpPr>
            <p:cNvPr id="61" name="Oval 15"/>
            <p:cNvSpPr>
              <a:spLocks noChangeArrowheads="1"/>
            </p:cNvSpPr>
            <p:nvPr/>
          </p:nvSpPr>
          <p:spPr bwMode="auto">
            <a:xfrm>
              <a:off x="3015084" y="1183759"/>
              <a:ext cx="1023516" cy="69038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it-IT" b="1" dirty="0">
                  <a:latin typeface="Arial" charset="0"/>
                </a:rPr>
                <a:t>TWAS</a:t>
              </a:r>
            </a:p>
            <a:p>
              <a:pPr algn="ctr"/>
              <a:r>
                <a:rPr lang="it-IT" sz="700" b="1" dirty="0">
                  <a:latin typeface="Arial" charset="0"/>
                </a:rPr>
                <a:t>Thirld </a:t>
              </a:r>
              <a:r>
                <a:rPr lang="it-IT" sz="700" b="1" dirty="0" smtClean="0">
                  <a:latin typeface="Arial" charset="0"/>
                </a:rPr>
                <a:t>World</a:t>
              </a:r>
              <a:endParaRPr lang="it-IT" sz="700" b="1" dirty="0">
                <a:latin typeface="Arial" charset="0"/>
              </a:endParaRPr>
            </a:p>
            <a:p>
              <a:pPr algn="ctr"/>
              <a:r>
                <a:rPr lang="it-IT" sz="700" b="1" dirty="0">
                  <a:latin typeface="Arial" charset="0"/>
                </a:rPr>
                <a:t>Academy of Science</a:t>
              </a:r>
            </a:p>
          </p:txBody>
        </p:sp>
        <p:sp>
          <p:nvSpPr>
            <p:cNvPr id="62" name="Oval 16"/>
            <p:cNvSpPr>
              <a:spLocks noChangeArrowheads="1"/>
            </p:cNvSpPr>
            <p:nvPr/>
          </p:nvSpPr>
          <p:spPr bwMode="auto">
            <a:xfrm>
              <a:off x="4081884" y="1367014"/>
              <a:ext cx="1023516" cy="69038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it-IT" b="1">
                  <a:latin typeface="Arial" charset="0"/>
                </a:rPr>
                <a:t>ICTP</a:t>
              </a:r>
            </a:p>
            <a:p>
              <a:pPr algn="ctr"/>
              <a:r>
                <a:rPr lang="it-IT" sz="700" b="1">
                  <a:latin typeface="Arial" charset="0"/>
                </a:rPr>
                <a:t>International Centre</a:t>
              </a:r>
            </a:p>
            <a:p>
              <a:pPr algn="ctr"/>
              <a:r>
                <a:rPr lang="it-IT" sz="700" b="1">
                  <a:latin typeface="Arial" charset="0"/>
                </a:rPr>
                <a:t>For Theoretical </a:t>
              </a:r>
            </a:p>
            <a:p>
              <a:pPr algn="ctr"/>
              <a:r>
                <a:rPr lang="it-IT" sz="700" b="1">
                  <a:latin typeface="Arial" charset="0"/>
                </a:rPr>
                <a:t>Physics</a:t>
              </a:r>
            </a:p>
          </p:txBody>
        </p:sp>
        <p:sp>
          <p:nvSpPr>
            <p:cNvPr id="63" name="Oval 18"/>
            <p:cNvSpPr>
              <a:spLocks noChangeArrowheads="1"/>
            </p:cNvSpPr>
            <p:nvPr/>
          </p:nvSpPr>
          <p:spPr bwMode="auto">
            <a:xfrm>
              <a:off x="4648200" y="3352800"/>
              <a:ext cx="1023516" cy="69038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it-IT" b="1" dirty="0" smtClean="0">
                  <a:latin typeface="Arial" charset="0"/>
                </a:rPr>
                <a:t>INAF</a:t>
              </a:r>
              <a:endParaRPr lang="it-IT" b="1" dirty="0">
                <a:latin typeface="Arial" charset="0"/>
              </a:endParaRPr>
            </a:p>
            <a:p>
              <a:pPr algn="ctr"/>
              <a:r>
                <a:rPr lang="it-IT" sz="700" b="1" dirty="0" smtClean="0">
                  <a:latin typeface="Arial" charset="0"/>
                </a:rPr>
                <a:t>Astrophysics</a:t>
              </a:r>
            </a:p>
            <a:p>
              <a:pPr algn="ctr"/>
              <a:r>
                <a:rPr lang="it-IT" sz="700" b="1" dirty="0" smtClean="0">
                  <a:latin typeface="Arial" charset="0"/>
                </a:rPr>
                <a:t>Astronomy</a:t>
              </a:r>
              <a:endParaRPr lang="it-IT" sz="700" b="1" dirty="0">
                <a:latin typeface="Arial" charset="0"/>
              </a:endParaRPr>
            </a:p>
          </p:txBody>
        </p:sp>
        <p:sp>
          <p:nvSpPr>
            <p:cNvPr id="64" name="Oval 19"/>
            <p:cNvSpPr>
              <a:spLocks noChangeArrowheads="1"/>
            </p:cNvSpPr>
            <p:nvPr/>
          </p:nvSpPr>
          <p:spPr bwMode="auto">
            <a:xfrm>
              <a:off x="4691484" y="1976614"/>
              <a:ext cx="1023516" cy="69038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it-IT" b="1" dirty="0">
                  <a:latin typeface="Arial" charset="0"/>
                </a:rPr>
                <a:t>OGS</a:t>
              </a:r>
            </a:p>
            <a:p>
              <a:pPr algn="ctr"/>
              <a:r>
                <a:rPr lang="it-IT" sz="700" b="1" dirty="0">
                  <a:latin typeface="Arial" charset="0"/>
                </a:rPr>
                <a:t>National Institute</a:t>
              </a:r>
            </a:p>
            <a:p>
              <a:pPr algn="ctr"/>
              <a:r>
                <a:rPr lang="it-IT" sz="700" b="1" dirty="0">
                  <a:latin typeface="Arial" charset="0"/>
                </a:rPr>
                <a:t>For Oceanography and</a:t>
              </a:r>
            </a:p>
            <a:p>
              <a:pPr algn="ctr"/>
              <a:r>
                <a:rPr lang="it-IT" sz="700" b="1" dirty="0">
                  <a:latin typeface="Arial" charset="0"/>
                </a:rPr>
                <a:t>Exp. Geophysics</a:t>
              </a:r>
            </a:p>
          </p:txBody>
        </p:sp>
        <p:sp>
          <p:nvSpPr>
            <p:cNvPr id="65" name="Oval 21"/>
            <p:cNvSpPr>
              <a:spLocks noChangeArrowheads="1"/>
            </p:cNvSpPr>
            <p:nvPr/>
          </p:nvSpPr>
          <p:spPr bwMode="auto">
            <a:xfrm>
              <a:off x="2432610" y="2438400"/>
              <a:ext cx="1148790" cy="897501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it-IT" sz="1600" b="1" dirty="0">
                  <a:latin typeface="Arial" charset="0"/>
                </a:rPr>
                <a:t>Trieste</a:t>
              </a:r>
            </a:p>
            <a:p>
              <a:pPr algn="ctr"/>
              <a:r>
                <a:rPr lang="it-IT" sz="1600" b="1" dirty="0">
                  <a:latin typeface="Arial" charset="0"/>
                </a:rPr>
                <a:t>University</a:t>
              </a:r>
            </a:p>
          </p:txBody>
        </p:sp>
        <p:sp>
          <p:nvSpPr>
            <p:cNvPr id="67" name="Oval 18"/>
            <p:cNvSpPr>
              <a:spLocks noChangeArrowheads="1"/>
            </p:cNvSpPr>
            <p:nvPr/>
          </p:nvSpPr>
          <p:spPr bwMode="auto">
            <a:xfrm>
              <a:off x="2590800" y="3786053"/>
              <a:ext cx="1023515" cy="69038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it-IT" b="1" dirty="0" smtClean="0">
                  <a:latin typeface="Arial" charset="0"/>
                </a:rPr>
                <a:t>INFN</a:t>
              </a:r>
              <a:endParaRPr lang="it-IT" sz="700" b="1" dirty="0" smtClean="0">
                <a:latin typeface="Arial" charset="0"/>
              </a:endParaRPr>
            </a:p>
            <a:p>
              <a:pPr algn="ctr"/>
              <a:r>
                <a:rPr lang="it-IT" sz="700" b="1" dirty="0" smtClean="0">
                  <a:latin typeface="Arial" charset="0"/>
                </a:rPr>
                <a:t>Nuclear Physics</a:t>
              </a:r>
              <a:endParaRPr lang="it-IT" sz="700" b="1" dirty="0">
                <a:latin typeface="Arial" charset="0"/>
              </a:endParaRPr>
            </a:p>
          </p:txBody>
        </p:sp>
        <p:sp>
          <p:nvSpPr>
            <p:cNvPr id="68" name="Oval 15"/>
            <p:cNvSpPr>
              <a:spLocks noChangeArrowheads="1"/>
            </p:cNvSpPr>
            <p:nvPr/>
          </p:nvSpPr>
          <p:spPr bwMode="auto">
            <a:xfrm>
              <a:off x="1948285" y="1219200"/>
              <a:ext cx="1023515" cy="69038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it-IT" b="1" dirty="0" smtClean="0">
                  <a:latin typeface="Arial" charset="0"/>
                </a:rPr>
                <a:t>CBM</a:t>
              </a:r>
              <a:endParaRPr lang="it-IT" b="1" dirty="0">
                <a:latin typeface="Arial" charset="0"/>
              </a:endParaRPr>
            </a:p>
          </p:txBody>
        </p:sp>
        <p:sp>
          <p:nvSpPr>
            <p:cNvPr id="69" name="Oval 15"/>
            <p:cNvSpPr>
              <a:spLocks noChangeArrowheads="1"/>
            </p:cNvSpPr>
            <p:nvPr/>
          </p:nvSpPr>
          <p:spPr bwMode="auto">
            <a:xfrm>
              <a:off x="1524000" y="3760038"/>
              <a:ext cx="1023515" cy="69038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it-IT" b="1" dirty="0" smtClean="0">
                  <a:latin typeface="Arial" charset="0"/>
                </a:rPr>
                <a:t>TASC</a:t>
              </a:r>
              <a:endParaRPr lang="it-IT" b="1" dirty="0">
                <a:latin typeface="Arial" charset="0"/>
              </a:endParaRPr>
            </a:p>
            <a:p>
              <a:pPr algn="ctr"/>
              <a:r>
                <a:rPr lang="it-IT" sz="700" b="1" dirty="0" smtClean="0">
                  <a:latin typeface="Arial" charset="0"/>
                </a:rPr>
                <a:t>Surface Physics</a:t>
              </a:r>
              <a:endParaRPr lang="it-IT" sz="700" b="1" dirty="0">
                <a:latin typeface="Arial" charset="0"/>
              </a:endParaRPr>
            </a:p>
          </p:txBody>
        </p:sp>
        <p:sp>
          <p:nvSpPr>
            <p:cNvPr id="70" name="Oval 15"/>
            <p:cNvSpPr>
              <a:spLocks noChangeArrowheads="1"/>
            </p:cNvSpPr>
            <p:nvPr/>
          </p:nvSpPr>
          <p:spPr bwMode="auto">
            <a:xfrm>
              <a:off x="881485" y="1367014"/>
              <a:ext cx="1023515" cy="69038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it-IT" b="1" dirty="0" smtClean="0">
                <a:latin typeface="Arial" charset="0"/>
              </a:endParaRPr>
            </a:p>
            <a:p>
              <a:pPr algn="ctr"/>
              <a:r>
                <a:rPr lang="it-IT" b="1" dirty="0" smtClean="0">
                  <a:latin typeface="Arial" charset="0"/>
                </a:rPr>
                <a:t>LNCIB</a:t>
              </a:r>
            </a:p>
            <a:p>
              <a:pPr algn="ctr"/>
              <a:r>
                <a:rPr lang="it-IT" sz="800" b="1" dirty="0" err="1" smtClean="0">
                  <a:latin typeface="Arial" charset="0"/>
                </a:rPr>
                <a:t>Natiolnal</a:t>
              </a:r>
              <a:r>
                <a:rPr lang="it-IT" sz="800" b="1" dirty="0" smtClean="0">
                  <a:latin typeface="Arial" charset="0"/>
                </a:rPr>
                <a:t>  </a:t>
              </a:r>
              <a:r>
                <a:rPr lang="it-IT" sz="800" b="1" dirty="0" err="1" smtClean="0">
                  <a:latin typeface="Arial" charset="0"/>
                </a:rPr>
                <a:t>Lab</a:t>
              </a:r>
              <a:endParaRPr lang="it-IT" sz="800" b="1" dirty="0" smtClean="0">
                <a:latin typeface="Arial" charset="0"/>
              </a:endParaRPr>
            </a:p>
            <a:p>
              <a:pPr algn="ctr"/>
              <a:r>
                <a:rPr lang="it-IT" sz="800" b="1" dirty="0" err="1" smtClean="0">
                  <a:latin typeface="Arial" charset="0"/>
                </a:rPr>
                <a:t>Interuniv</a:t>
              </a:r>
              <a:r>
                <a:rPr lang="it-IT" sz="800" b="1" dirty="0" smtClean="0">
                  <a:latin typeface="Arial" charset="0"/>
                </a:rPr>
                <a:t>. </a:t>
              </a:r>
              <a:r>
                <a:rPr lang="it-IT" sz="800" b="1" dirty="0" err="1" smtClean="0">
                  <a:latin typeface="Arial" charset="0"/>
                </a:rPr>
                <a:t>cons</a:t>
              </a:r>
              <a:endParaRPr lang="it-IT" sz="800" b="1" dirty="0" smtClean="0">
                <a:latin typeface="Arial" charset="0"/>
              </a:endParaRPr>
            </a:p>
            <a:p>
              <a:pPr algn="ctr"/>
              <a:r>
                <a:rPr lang="it-IT" sz="800" b="1" dirty="0" smtClean="0">
                  <a:latin typeface="Arial" charset="0"/>
                </a:rPr>
                <a:t> </a:t>
              </a:r>
              <a:r>
                <a:rPr lang="it-IT" sz="800" b="1" dirty="0" err="1" smtClean="0">
                  <a:latin typeface="Arial" charset="0"/>
                </a:rPr>
                <a:t>Biotecnology</a:t>
              </a:r>
              <a:r>
                <a:rPr lang="it-IT" sz="800" b="1" dirty="0" smtClean="0">
                  <a:latin typeface="Arial" charset="0"/>
                </a:rPr>
                <a:t> </a:t>
              </a:r>
            </a:p>
            <a:p>
              <a:pPr algn="ctr"/>
              <a:endParaRPr lang="it-IT" b="1" dirty="0" smtClean="0">
                <a:latin typeface="Arial" charset="0"/>
              </a:endParaRPr>
            </a:p>
          </p:txBody>
        </p:sp>
        <p:sp>
          <p:nvSpPr>
            <p:cNvPr id="35" name="Oval 15"/>
            <p:cNvSpPr>
              <a:spLocks noChangeArrowheads="1"/>
            </p:cNvSpPr>
            <p:nvPr/>
          </p:nvSpPr>
          <p:spPr bwMode="auto">
            <a:xfrm>
              <a:off x="3700885" y="3729214"/>
              <a:ext cx="1023515" cy="69038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it-IT" b="1" dirty="0" smtClean="0">
                  <a:latin typeface="Arial" charset="0"/>
                </a:rPr>
                <a:t>SISSA</a:t>
              </a:r>
              <a:endParaRPr lang="it-IT" b="1" dirty="0"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Trieste </a:t>
            </a:r>
            <a:r>
              <a:rPr lang="it-IT" dirty="0" smtClean="0"/>
              <a:t>System</a:t>
            </a:r>
            <a:endParaRPr lang="it-IT" dirty="0"/>
          </a:p>
        </p:txBody>
      </p:sp>
      <p:sp>
        <p:nvSpPr>
          <p:cNvPr id="3" name="Left-Right Arrow 2"/>
          <p:cNvSpPr/>
          <p:nvPr/>
        </p:nvSpPr>
        <p:spPr bwMode="auto">
          <a:xfrm rot="19266203">
            <a:off x="3263568" y="2046436"/>
            <a:ext cx="1110085" cy="444600"/>
          </a:xfrm>
          <a:prstGeom prst="left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74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Science, technology &amp; society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6701586" cy="5216673"/>
          </a:xfrm>
        </p:spPr>
      </p:pic>
    </p:spTree>
    <p:extLst>
      <p:ext uri="{BB962C8B-B14F-4D97-AF65-F5344CB8AC3E}">
        <p14:creationId xmlns:p14="http://schemas.microsoft.com/office/powerpoint/2010/main" val="1770528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ICTP &amp; UNITS: Teaching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56" y="1237765"/>
            <a:ext cx="8680121" cy="2506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820401"/>
            <a:ext cx="6943725" cy="272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95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ICTP &amp; UNITS: PHD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4778340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052" y="2691793"/>
            <a:ext cx="6734175" cy="375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8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… and in the future!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62050"/>
            <a:ext cx="7772400" cy="5038725"/>
          </a:xfrm>
        </p:spPr>
        <p:txBody>
          <a:bodyPr/>
          <a:lstStyle/>
          <a:p>
            <a:r>
              <a:rPr lang="it-IT" dirty="0" smtClean="0"/>
              <a:t>Master in Internet of </a:t>
            </a:r>
            <a:r>
              <a:rPr lang="it-IT" dirty="0" err="1" smtClean="0"/>
              <a:t>things</a:t>
            </a:r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7" y="3429000"/>
            <a:ext cx="6032996" cy="31019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600199"/>
            <a:ext cx="3048000" cy="2018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0"/>
          <a:stretch/>
        </p:blipFill>
        <p:spPr>
          <a:xfrm>
            <a:off x="5347190" y="1162050"/>
            <a:ext cx="3644417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0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and research in Italian laboratories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85" y="1162050"/>
            <a:ext cx="5638800" cy="3421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256" y="2362200"/>
            <a:ext cx="4919914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42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workshops in </a:t>
            </a:r>
            <a:r>
              <a:rPr lang="it-IT" dirty="0" err="1" smtClean="0"/>
              <a:t>Losinj</a:t>
            </a:r>
            <a:r>
              <a:rPr lang="it-IT" dirty="0" smtClean="0"/>
              <a:t> ….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1" y="1219200"/>
            <a:ext cx="9085539" cy="20574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436" y="3522446"/>
            <a:ext cx="3834490" cy="3016465"/>
          </a:xfrm>
        </p:spPr>
      </p:pic>
      <p:grpSp>
        <p:nvGrpSpPr>
          <p:cNvPr id="10" name="Group 9"/>
          <p:cNvGrpSpPr/>
          <p:nvPr/>
        </p:nvGrpSpPr>
        <p:grpSpPr>
          <a:xfrm>
            <a:off x="914400" y="3511560"/>
            <a:ext cx="2667000" cy="2889240"/>
            <a:chOff x="762000" y="3820886"/>
            <a:chExt cx="2085975" cy="250371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00" y="4495800"/>
              <a:ext cx="2085975" cy="18288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7725" y="3820886"/>
              <a:ext cx="2000250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721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TemplateDI3</Template>
  <TotalTime>25170</TotalTime>
  <Words>178</Words>
  <Application>Microsoft Office PowerPoint</Application>
  <PresentationFormat>On-screen Show (4:3)</PresentationFormat>
  <Paragraphs>79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Book Antiqua</vt:lpstr>
      <vt:lpstr>Calibri</vt:lpstr>
      <vt:lpstr>MetaPlusBold</vt:lpstr>
      <vt:lpstr>MetaPlus-Roman</vt:lpstr>
      <vt:lpstr>Times</vt:lpstr>
      <vt:lpstr>Times New Roman</vt:lpstr>
      <vt:lpstr>Verdana</vt:lpstr>
      <vt:lpstr>3_Blank Presentation</vt:lpstr>
      <vt:lpstr>ICTP and UNITS:  an example of fruitful collaboration in science, technology and society.</vt:lpstr>
      <vt:lpstr>Where everything started ….</vt:lpstr>
      <vt:lpstr>The Trieste System</vt:lpstr>
      <vt:lpstr>Science, technology &amp; society</vt:lpstr>
      <vt:lpstr>ICTP &amp; UNITS: Teaching activities</vt:lpstr>
      <vt:lpstr>ICTP &amp; UNITS: PHD opportunities</vt:lpstr>
      <vt:lpstr>… and in the future!</vt:lpstr>
      <vt:lpstr>Training and research in Italian laboratories</vt:lpstr>
      <vt:lpstr>The workshops in Losinj ….</vt:lpstr>
      <vt:lpstr>Dissemination initiatives …</vt:lpstr>
      <vt:lpstr>Trieste Next </vt:lpstr>
      <vt:lpstr>International relationships …</vt:lpstr>
      <vt:lpstr>The importance of people …</vt:lpstr>
      <vt:lpstr>… their relationships and friendships </vt:lpstr>
    </vt:vector>
  </TitlesOfParts>
  <Company>Fermeglia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Computer-Aided Systems Laboratory</dc:title>
  <dc:creator>Maurizio Fermeglia</dc:creator>
  <cp:lastModifiedBy>FERMEGLIA MAURIZIO</cp:lastModifiedBy>
  <cp:revision>601</cp:revision>
  <cp:lastPrinted>2013-03-15T06:55:58Z</cp:lastPrinted>
  <dcterms:created xsi:type="dcterms:W3CDTF">1998-09-13T16:16:35Z</dcterms:created>
  <dcterms:modified xsi:type="dcterms:W3CDTF">2016-05-12T06:04:39Z</dcterms:modified>
</cp:coreProperties>
</file>