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 bookmarkIdSeed="2">
  <p:sldMasterIdLst>
    <p:sldMasterId id="2147483840" r:id="rId1"/>
  </p:sldMasterIdLst>
  <p:notesMasterIdLst>
    <p:notesMasterId r:id="rId7"/>
  </p:notesMasterIdLst>
  <p:sldIdLst>
    <p:sldId id="301" r:id="rId2"/>
    <p:sldId id="323" r:id="rId3"/>
    <p:sldId id="321" r:id="rId4"/>
    <p:sldId id="320" r:id="rId5"/>
    <p:sldId id="322" r:id="rId6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 autoAdjust="0"/>
    <p:restoredTop sz="94521" autoAdjust="0"/>
  </p:normalViewPr>
  <p:slideViewPr>
    <p:cSldViewPr snapToGrid="0" snapToObjects="1">
      <p:cViewPr varScale="1">
        <p:scale>
          <a:sx n="78" d="100"/>
          <a:sy n="78" d="100"/>
        </p:scale>
        <p:origin x="618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385A45C-86C1-4A58-B879-88E7AD2DD7EC}" type="datetime1">
              <a:rPr lang="en-US"/>
              <a:pPr/>
              <a:t>3/27/2017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0CE7F77-C0C5-450A-ADF2-F763829C13E2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B2F713-0FD1-4444-B6F8-7E46F27C40B9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7" name="Picture 3"/>
          <p:cNvPicPr>
            <a:picLocks noChangeAspect="1" noChangeArrowheads="1"/>
          </p:cNvPicPr>
          <p:nvPr userDrawn="1"/>
        </p:nvPicPr>
        <p:blipFill>
          <a:blip r:embed="rId2"/>
          <a:srcRect t="25405" r="14539" b="26384"/>
          <a:stretch>
            <a:fillRect/>
          </a:stretch>
        </p:blipFill>
        <p:spPr bwMode="auto">
          <a:xfrm>
            <a:off x="786823" y="274638"/>
            <a:ext cx="7687340" cy="1775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AA7FF33-9E9D-48C5-A84D-986EAB68424C}" type="datetime1">
              <a:rPr lang="en-US"/>
              <a:pPr/>
              <a:t>3/27/2017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CC63E5-3147-4D9A-9A1E-089BBCC79E7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599152E-8295-4D0D-98DD-4A60E24D4CA7}" type="datetime1">
              <a:rPr lang="en-US"/>
              <a:pPr/>
              <a:t>3/27/2017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88C66D-38DF-458A-B542-781E14F43FE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2">
                    <a:lumMod val="75000"/>
                  </a:schemeClr>
                </a:solidFill>
              </a:defRPr>
            </a:lvl1pPr>
            <a:lvl2pPr>
              <a:defRPr>
                <a:solidFill>
                  <a:schemeClr val="tx2">
                    <a:lumMod val="75000"/>
                  </a:schemeClr>
                </a:solidFill>
              </a:defRPr>
            </a:lvl2pPr>
            <a:lvl3pPr>
              <a:defRPr>
                <a:solidFill>
                  <a:schemeClr val="tx2">
                    <a:lumMod val="75000"/>
                  </a:schemeClr>
                </a:solidFill>
              </a:defRPr>
            </a:lvl3pPr>
            <a:lvl4pPr>
              <a:defRPr>
                <a:solidFill>
                  <a:schemeClr val="tx2">
                    <a:lumMod val="75000"/>
                  </a:schemeClr>
                </a:solidFill>
              </a:defRPr>
            </a:lvl4pPr>
            <a:lvl5pPr>
              <a:defRPr>
                <a:solidFill>
                  <a:schemeClr val="tx2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5157741-430F-410A-9F9D-666C19C3D20C}" type="datetime1">
              <a:rPr lang="en-US"/>
              <a:pPr/>
              <a:t>3/27/2017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64F785-6DA3-44F0-AEED-ED0BFD52F52D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8" name="Picture 3"/>
          <p:cNvPicPr>
            <a:picLocks noChangeAspect="1" noChangeArrowheads="1"/>
          </p:cNvPicPr>
          <p:nvPr userDrawn="1"/>
        </p:nvPicPr>
        <p:blipFill>
          <a:blip r:embed="rId2"/>
          <a:srcRect t="25405" r="14539" b="26384"/>
          <a:stretch>
            <a:fillRect/>
          </a:stretch>
        </p:blipFill>
        <p:spPr bwMode="auto">
          <a:xfrm>
            <a:off x="138237" y="6271400"/>
            <a:ext cx="1948529" cy="45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B26A93E-F2B2-4281-BCEF-1B8A61CBD708}" type="datetime1">
              <a:rPr lang="en-US"/>
              <a:pPr/>
              <a:t>3/27/2017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26E71E-F6A5-45CE-8383-C067E3525F8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F45D5C0-326D-4272-9E81-0988D402186E}" type="datetime1">
              <a:rPr lang="en-US"/>
              <a:pPr/>
              <a:t>3/27/2017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F06228-1191-429A-81D3-C568F52343E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4B5FBEB-B18D-4353-B2AE-F71034901D0D}" type="datetime1">
              <a:rPr lang="en-US"/>
              <a:pPr/>
              <a:t>3/27/2017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34FEB1-66D5-499D-9943-1943D2367EB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07C85AC-4FC5-4039-87FB-4FBD6C893B85}" type="datetime1">
              <a:rPr lang="en-US"/>
              <a:pPr/>
              <a:t>3/27/2017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2C6CE0-3468-4CE4-8B78-8E4DA3A854E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376AF9F-6043-42F6-A90E-738EC1AC7273}" type="datetime1">
              <a:rPr lang="en-US"/>
              <a:pPr/>
              <a:t>3/27/2017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459E90-3305-4D18-8A6E-CC2C0F638BA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DB32716-F6B8-472F-A04A-4F41DACDE19E}" type="datetime1">
              <a:rPr lang="en-US"/>
              <a:pPr/>
              <a:t>3/27/2017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095A34-D46F-4AB4-82B8-D3FB2291016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852BBB1-5B30-4501-BD01-D05D883E39FD}" type="datetime1">
              <a:rPr lang="en-US"/>
              <a:pPr/>
              <a:t>3/27/2017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96E745-850A-470D-8FEE-CB0CCEBE49F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AA961841-9C06-462D-8CC5-B367369CC85B}" type="datetime1">
              <a:rPr lang="en-US" smtClean="0"/>
              <a:pPr/>
              <a:t>3/27/2017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85000"/>
                    <a:lumOff val="15000"/>
                  </a:schemeClr>
                </a:solidFill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AA2C741C-DCEC-491D-8AF4-1395811ED7F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>
              <a:lumMod val="85000"/>
              <a:lumOff val="15000"/>
            </a:schemeClr>
          </a:solidFill>
          <a:latin typeface="+mj-lt"/>
          <a:ea typeface="ＭＳ Ｐゴシック" charset="-128"/>
          <a:cs typeface="ＭＳ Ｐゴシック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>
              <a:lumMod val="85000"/>
              <a:lumOff val="15000"/>
            </a:schemeClr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>
              <a:lumMod val="85000"/>
              <a:lumOff val="15000"/>
            </a:schemeClr>
          </a:solidFill>
          <a:latin typeface="+mn-lt"/>
          <a:ea typeface="ＭＳ Ｐゴシック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ＭＳ Ｐゴシック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ＭＳ Ｐゴシック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ＭＳ Ｐゴシック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4544"/>
            <a:ext cx="7196866" cy="521276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04282" y="2608729"/>
            <a:ext cx="2339718" cy="4249271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2452620" y="5711589"/>
            <a:ext cx="26035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>
              <a:buNone/>
            </a:pPr>
            <a:r>
              <a:rPr lang="en-GB" dirty="0"/>
              <a:t>3</a:t>
            </a:r>
            <a:r>
              <a:rPr lang="en-GB" baseline="30000" dirty="0"/>
              <a:t>rd</a:t>
            </a:r>
            <a:r>
              <a:rPr lang="en-GB" dirty="0"/>
              <a:t> edition of the School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tx2">
                    <a:lumMod val="75000"/>
                  </a:schemeClr>
                </a:solidFill>
              </a:rPr>
              <a:t>The opening</a:t>
            </a:r>
            <a:endParaRPr lang="en-GB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dirty="0" smtClean="0">
                <a:solidFill>
                  <a:schemeClr val="tx2">
                    <a:lumMod val="75000"/>
                  </a:schemeClr>
                </a:solidFill>
              </a:rPr>
              <a:t>Luciano Bertocchi (ICTP)</a:t>
            </a:r>
          </a:p>
          <a:p>
            <a:r>
              <a:rPr lang="en-GB" sz="2800" dirty="0">
                <a:solidFill>
                  <a:schemeClr val="tx2">
                    <a:lumMod val="75000"/>
                  </a:schemeClr>
                </a:solidFill>
              </a:rPr>
              <a:t>Genet </a:t>
            </a:r>
            <a:r>
              <a:rPr lang="en-GB" sz="2800" dirty="0" err="1">
                <a:solidFill>
                  <a:schemeClr val="tx2">
                    <a:lumMod val="75000"/>
                  </a:schemeClr>
                </a:solidFill>
              </a:rPr>
              <a:t>Tilahun</a:t>
            </a:r>
            <a:r>
              <a:rPr lang="en-GB" sz="28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GB" sz="2800" dirty="0" smtClean="0">
                <a:solidFill>
                  <a:schemeClr val="tx2">
                    <a:lumMod val="75000"/>
                  </a:schemeClr>
                </a:solidFill>
              </a:rPr>
              <a:t>(UNESCO)</a:t>
            </a:r>
          </a:p>
          <a:p>
            <a:r>
              <a:rPr lang="en-GB" sz="2800" dirty="0" smtClean="0">
                <a:solidFill>
                  <a:schemeClr val="tx2">
                    <a:lumMod val="75000"/>
                  </a:schemeClr>
                </a:solidFill>
              </a:rPr>
              <a:t>Yakov Pipman (AAPM)</a:t>
            </a:r>
          </a:p>
          <a:p>
            <a:r>
              <a:rPr lang="en-GB" sz="2800" dirty="0" smtClean="0">
                <a:solidFill>
                  <a:schemeClr val="tx2">
                    <a:lumMod val="75000"/>
                  </a:schemeClr>
                </a:solidFill>
              </a:rPr>
              <a:t>Gunter Hartman (EFOMP)</a:t>
            </a:r>
          </a:p>
          <a:p>
            <a:r>
              <a:rPr lang="en-GB" sz="2800" dirty="0" smtClean="0">
                <a:solidFill>
                  <a:schemeClr val="tx2">
                    <a:lumMod val="75000"/>
                  </a:schemeClr>
                </a:solidFill>
              </a:rPr>
              <a:t>Maria Rosa Malisan (Italy)</a:t>
            </a:r>
          </a:p>
          <a:p>
            <a:r>
              <a:rPr lang="en-GB" sz="2800" dirty="0" smtClean="0">
                <a:solidFill>
                  <a:schemeClr val="tx2">
                    <a:lumMod val="75000"/>
                  </a:schemeClr>
                </a:solidFill>
              </a:rPr>
              <a:t>Mario de Denaro (Trieste Univ. Hospital)</a:t>
            </a:r>
          </a:p>
          <a:p>
            <a:r>
              <a:rPr lang="en-GB" sz="2800" dirty="0" smtClean="0">
                <a:solidFill>
                  <a:schemeClr val="tx2">
                    <a:lumMod val="75000"/>
                  </a:schemeClr>
                </a:solidFill>
              </a:rPr>
              <a:t>Renato Padovani (ICTP)</a:t>
            </a:r>
          </a:p>
          <a:p>
            <a:r>
              <a:rPr lang="en-GB" sz="2800" dirty="0" smtClean="0">
                <a:solidFill>
                  <a:schemeClr val="tx2">
                    <a:lumMod val="75000"/>
                  </a:schemeClr>
                </a:solidFill>
              </a:rPr>
              <a:t>Participants presentation</a:t>
            </a:r>
            <a:endParaRPr lang="en-GB" sz="28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146151" y="6271075"/>
            <a:ext cx="668587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b="1" dirty="0">
                <a:solidFill>
                  <a:schemeClr val="tx2">
                    <a:lumMod val="75000"/>
                  </a:schemeClr>
                </a:solidFill>
              </a:rPr>
              <a:t>SCHOOL ON MEDICAL PHYSICS FOR RADIATION THERAPY:</a:t>
            </a:r>
            <a:br>
              <a:rPr lang="en-GB" sz="1200" b="1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en-GB" sz="1200" b="1" dirty="0">
                <a:solidFill>
                  <a:schemeClr val="tx2">
                    <a:lumMod val="75000"/>
                  </a:schemeClr>
                </a:solidFill>
              </a:rPr>
              <a:t>DOSIMETRY AND TREATMENT </a:t>
            </a:r>
            <a:r>
              <a:rPr lang="en-GB" sz="1200" b="1" dirty="0" smtClean="0">
                <a:solidFill>
                  <a:schemeClr val="tx2">
                    <a:lumMod val="75000"/>
                  </a:schemeClr>
                </a:solidFill>
              </a:rPr>
              <a:t>PLANNING </a:t>
            </a:r>
            <a:r>
              <a:rPr lang="en-IE" sz="1200" b="1" dirty="0" smtClean="0">
                <a:solidFill>
                  <a:schemeClr val="tx2">
                    <a:lumMod val="75000"/>
                  </a:schemeClr>
                </a:solidFill>
              </a:rPr>
              <a:t>FOR </a:t>
            </a:r>
            <a:r>
              <a:rPr lang="en-IE" sz="1200" b="1" dirty="0">
                <a:solidFill>
                  <a:schemeClr val="tx2">
                    <a:lumMod val="75000"/>
                  </a:schemeClr>
                </a:solidFill>
              </a:rPr>
              <a:t>BASIC AND ADVANCED APPLICATIONS</a:t>
            </a:r>
            <a:endParaRPr lang="en-GB" sz="12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1990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7816"/>
            <a:ext cx="8229600" cy="1143000"/>
          </a:xfrm>
        </p:spPr>
        <p:txBody>
          <a:bodyPr/>
          <a:lstStyle/>
          <a:p>
            <a:r>
              <a:rPr lang="en-GB" dirty="0" smtClean="0">
                <a:solidFill>
                  <a:schemeClr val="tx1"/>
                </a:solidFill>
              </a:rPr>
              <a:t>The faculty</a:t>
            </a:r>
            <a:endParaRPr lang="en-GB" dirty="0">
              <a:solidFill>
                <a:schemeClr val="tx1"/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45022" y="1051244"/>
            <a:ext cx="6573053" cy="5198315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146151" y="6271075"/>
            <a:ext cx="668587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b="1" dirty="0">
                <a:solidFill>
                  <a:schemeClr val="tx2">
                    <a:lumMod val="75000"/>
                  </a:schemeClr>
                </a:solidFill>
              </a:rPr>
              <a:t>SCHOOL ON MEDICAL PHYSICS FOR RADIATION THERAPY:</a:t>
            </a:r>
            <a:br>
              <a:rPr lang="en-GB" sz="1200" b="1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en-GB" sz="1200" b="1" dirty="0">
                <a:solidFill>
                  <a:schemeClr val="tx2">
                    <a:lumMod val="75000"/>
                  </a:schemeClr>
                </a:solidFill>
              </a:rPr>
              <a:t>DOSIMETRY AND TREATMENT </a:t>
            </a:r>
            <a:r>
              <a:rPr lang="en-GB" sz="1200" b="1" dirty="0" smtClean="0">
                <a:solidFill>
                  <a:schemeClr val="tx2">
                    <a:lumMod val="75000"/>
                  </a:schemeClr>
                </a:solidFill>
              </a:rPr>
              <a:t>PLANNING </a:t>
            </a:r>
            <a:r>
              <a:rPr lang="en-IE" sz="1200" b="1" dirty="0" smtClean="0">
                <a:solidFill>
                  <a:schemeClr val="tx2">
                    <a:lumMod val="75000"/>
                  </a:schemeClr>
                </a:solidFill>
              </a:rPr>
              <a:t>FOR </a:t>
            </a:r>
            <a:r>
              <a:rPr lang="en-IE" sz="1200" b="1" dirty="0">
                <a:solidFill>
                  <a:schemeClr val="tx2">
                    <a:lumMod val="75000"/>
                  </a:schemeClr>
                </a:solidFill>
              </a:rPr>
              <a:t>BASIC AND ADVANCED APPLICATIONS</a:t>
            </a:r>
            <a:endParaRPr lang="en-GB" sz="12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6468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tx1"/>
                </a:solidFill>
              </a:rPr>
              <a:t>The participants</a:t>
            </a:r>
            <a:endParaRPr lang="en-GB" sz="36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en-GB" dirty="0" smtClean="0">
                <a:solidFill>
                  <a:schemeClr val="tx1"/>
                </a:solidFill>
              </a:rPr>
              <a:t>35 selected among 437 applicants</a:t>
            </a:r>
          </a:p>
          <a:p>
            <a:pPr>
              <a:buFontTx/>
              <a:buChar char="-"/>
            </a:pPr>
            <a:r>
              <a:rPr lang="en-GB" dirty="0" smtClean="0">
                <a:solidFill>
                  <a:schemeClr val="tx1"/>
                </a:solidFill>
              </a:rPr>
              <a:t>19 students of the 1</a:t>
            </a:r>
            <a:r>
              <a:rPr lang="en-GB" baseline="30000" dirty="0" smtClean="0">
                <a:solidFill>
                  <a:schemeClr val="tx1"/>
                </a:solidFill>
              </a:rPr>
              <a:t>st</a:t>
            </a:r>
            <a:r>
              <a:rPr lang="en-GB" dirty="0" smtClean="0">
                <a:solidFill>
                  <a:schemeClr val="tx1"/>
                </a:solidFill>
              </a:rPr>
              <a:t> year of the Master of Advanced Studies in Medical Physics and 6 students of the 2</a:t>
            </a:r>
            <a:r>
              <a:rPr lang="en-GB" baseline="30000" dirty="0" smtClean="0">
                <a:solidFill>
                  <a:schemeClr val="tx1"/>
                </a:solidFill>
              </a:rPr>
              <a:t>nd</a:t>
            </a:r>
            <a:r>
              <a:rPr lang="en-GB" dirty="0" smtClean="0">
                <a:solidFill>
                  <a:schemeClr val="tx1"/>
                </a:solidFill>
              </a:rPr>
              <a:t> year</a:t>
            </a:r>
          </a:p>
          <a:p>
            <a:pPr>
              <a:buFontTx/>
              <a:buChar char="-"/>
            </a:pPr>
            <a:r>
              <a:rPr lang="en-GB" dirty="0">
                <a:solidFill>
                  <a:schemeClr val="tx1"/>
                </a:solidFill>
              </a:rPr>
              <a:t>s</a:t>
            </a:r>
            <a:r>
              <a:rPr lang="en-GB" dirty="0" smtClean="0">
                <a:solidFill>
                  <a:schemeClr val="tx1"/>
                </a:solidFill>
              </a:rPr>
              <a:t>ome ICTP Associates </a:t>
            </a:r>
          </a:p>
          <a:p>
            <a:pPr marL="0" indent="0">
              <a:buNone/>
            </a:pPr>
            <a:r>
              <a:rPr lang="en-GB" dirty="0" smtClean="0">
                <a:solidFill>
                  <a:schemeClr val="tx1"/>
                </a:solidFill>
              </a:rPr>
              <a:t>									</a:t>
            </a:r>
          </a:p>
          <a:p>
            <a:pPr marL="0" indent="0">
              <a:buNone/>
            </a:pPr>
            <a:r>
              <a:rPr lang="en-GB" dirty="0">
                <a:solidFill>
                  <a:schemeClr val="tx1"/>
                </a:solidFill>
              </a:rPr>
              <a:t>	</a:t>
            </a:r>
            <a:r>
              <a:rPr lang="en-GB" dirty="0" smtClean="0">
                <a:solidFill>
                  <a:schemeClr val="tx1"/>
                </a:solidFill>
              </a:rPr>
              <a:t>								</a:t>
            </a:r>
            <a:r>
              <a:rPr lang="en-GB" sz="2800" dirty="0" smtClean="0">
                <a:solidFill>
                  <a:schemeClr val="tx1"/>
                </a:solidFill>
              </a:rPr>
              <a:t>(from 43 countries)</a:t>
            </a:r>
          </a:p>
          <a:p>
            <a:pPr>
              <a:buFontTx/>
              <a:buChar char="-"/>
            </a:pP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146151" y="6271075"/>
            <a:ext cx="668587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b="1" dirty="0">
                <a:solidFill>
                  <a:schemeClr val="tx2">
                    <a:lumMod val="75000"/>
                  </a:schemeClr>
                </a:solidFill>
              </a:rPr>
              <a:t>SCHOOL ON MEDICAL PHYSICS FOR RADIATION THERAPY:</a:t>
            </a:r>
            <a:br>
              <a:rPr lang="en-GB" sz="1200" b="1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en-GB" sz="1200" b="1" dirty="0">
                <a:solidFill>
                  <a:schemeClr val="tx2">
                    <a:lumMod val="75000"/>
                  </a:schemeClr>
                </a:solidFill>
              </a:rPr>
              <a:t>DOSIMETRY AND TREATMENT </a:t>
            </a:r>
            <a:r>
              <a:rPr lang="en-GB" sz="1200" b="1" dirty="0" smtClean="0">
                <a:solidFill>
                  <a:schemeClr val="tx2">
                    <a:lumMod val="75000"/>
                  </a:schemeClr>
                </a:solidFill>
              </a:rPr>
              <a:t>PLANNING </a:t>
            </a:r>
            <a:r>
              <a:rPr lang="en-IE" sz="1200" b="1" dirty="0" smtClean="0">
                <a:solidFill>
                  <a:schemeClr val="tx2">
                    <a:lumMod val="75000"/>
                  </a:schemeClr>
                </a:solidFill>
              </a:rPr>
              <a:t>FOR </a:t>
            </a:r>
            <a:r>
              <a:rPr lang="en-IE" sz="1200" b="1" dirty="0">
                <a:solidFill>
                  <a:schemeClr val="tx2">
                    <a:lumMod val="75000"/>
                  </a:schemeClr>
                </a:solidFill>
              </a:rPr>
              <a:t>BASIC AND ADVANCED APPLICATIONS</a:t>
            </a:r>
            <a:endParaRPr lang="en-GB" sz="12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9726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tx2">
                    <a:lumMod val="75000"/>
                  </a:schemeClr>
                </a:solidFill>
              </a:rPr>
              <a:t>This 3</a:t>
            </a:r>
            <a:r>
              <a:rPr lang="en-GB" baseline="30000" dirty="0" smtClean="0">
                <a:solidFill>
                  <a:schemeClr val="tx2">
                    <a:lumMod val="75000"/>
                  </a:schemeClr>
                </a:solidFill>
              </a:rPr>
              <a:t>rd</a:t>
            </a:r>
            <a:r>
              <a:rPr lang="en-GB" dirty="0" smtClean="0">
                <a:solidFill>
                  <a:schemeClr val="tx2">
                    <a:lumMod val="75000"/>
                  </a:schemeClr>
                </a:solidFill>
              </a:rPr>
              <a:t> edition of the School</a:t>
            </a:r>
            <a:endParaRPr lang="en-GB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tx2">
                    <a:lumMod val="75000"/>
                  </a:schemeClr>
                </a:solidFill>
              </a:rPr>
              <a:t>46 lectures</a:t>
            </a:r>
          </a:p>
          <a:p>
            <a:r>
              <a:rPr lang="en-GB" dirty="0" smtClean="0">
                <a:solidFill>
                  <a:schemeClr val="tx2">
                    <a:lumMod val="75000"/>
                  </a:schemeClr>
                </a:solidFill>
              </a:rPr>
              <a:t>8 afternoon of exercises </a:t>
            </a:r>
            <a:r>
              <a:rPr lang="en-GB" dirty="0"/>
              <a:t>(</a:t>
            </a:r>
            <a:r>
              <a:rPr lang="en-GB" dirty="0" err="1" smtClean="0">
                <a:solidFill>
                  <a:schemeClr val="tx2">
                    <a:lumMod val="75000"/>
                  </a:schemeClr>
                </a:solidFill>
              </a:rPr>
              <a:t>Infolab</a:t>
            </a:r>
            <a:r>
              <a:rPr lang="en-GB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GB" dirty="0" smtClean="0">
                <a:solidFill>
                  <a:schemeClr val="tx2">
                    <a:lumMod val="75000"/>
                  </a:schemeClr>
                </a:solidFill>
              </a:rPr>
              <a:t>and </a:t>
            </a:r>
            <a:r>
              <a:rPr lang="en-GB" dirty="0" smtClean="0">
                <a:solidFill>
                  <a:schemeClr val="tx2">
                    <a:lumMod val="75000"/>
                  </a:schemeClr>
                </a:solidFill>
              </a:rPr>
              <a:t>Trieste </a:t>
            </a:r>
            <a:r>
              <a:rPr lang="en-GB" dirty="0" smtClean="0">
                <a:solidFill>
                  <a:schemeClr val="tx2">
                    <a:lumMod val="75000"/>
                  </a:schemeClr>
                </a:solidFill>
              </a:rPr>
              <a:t>Univ. </a:t>
            </a:r>
            <a:r>
              <a:rPr lang="en-GB" dirty="0" smtClean="0">
                <a:solidFill>
                  <a:schemeClr val="tx2">
                    <a:lumMod val="75000"/>
                  </a:schemeClr>
                </a:solidFill>
              </a:rPr>
              <a:t>Hospital)</a:t>
            </a:r>
            <a:endParaRPr lang="en-GB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en-GB" dirty="0" smtClean="0">
                <a:solidFill>
                  <a:schemeClr val="tx2">
                    <a:lumMod val="75000"/>
                  </a:schemeClr>
                </a:solidFill>
              </a:rPr>
              <a:t>A poster session</a:t>
            </a:r>
          </a:p>
          <a:p>
            <a:r>
              <a:rPr lang="en-GB" dirty="0" smtClean="0">
                <a:solidFill>
                  <a:schemeClr val="tx2">
                    <a:lumMod val="75000"/>
                  </a:schemeClr>
                </a:solidFill>
              </a:rPr>
              <a:t>A final examination</a:t>
            </a:r>
          </a:p>
          <a:p>
            <a:endParaRPr lang="en-GB" dirty="0">
              <a:solidFill>
                <a:schemeClr val="tx2">
                  <a:lumMod val="75000"/>
                </a:schemeClr>
              </a:solidFill>
            </a:endParaRPr>
          </a:p>
          <a:p>
            <a:endParaRPr lang="en-GB" sz="2400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en-GB" sz="2400" dirty="0" smtClean="0">
                <a:solidFill>
                  <a:schemeClr val="tx2">
                    <a:lumMod val="75000"/>
                  </a:schemeClr>
                </a:solidFill>
              </a:rPr>
              <a:t>Technical and scientific contributions </a:t>
            </a:r>
            <a:r>
              <a:rPr lang="en-GB" sz="2400" dirty="0" smtClean="0">
                <a:solidFill>
                  <a:schemeClr val="tx2">
                    <a:lumMod val="75000"/>
                  </a:schemeClr>
                </a:solidFill>
              </a:rPr>
              <a:t>from </a:t>
            </a:r>
            <a:r>
              <a:rPr lang="en-GB" sz="2400" dirty="0" smtClean="0">
                <a:solidFill>
                  <a:schemeClr val="tx2">
                    <a:lumMod val="75000"/>
                  </a:schemeClr>
                </a:solidFill>
              </a:rPr>
              <a:t>Varian, </a:t>
            </a:r>
            <a:r>
              <a:rPr lang="en-GB" sz="2400" dirty="0" err="1" smtClean="0">
                <a:solidFill>
                  <a:schemeClr val="tx2">
                    <a:lumMod val="75000"/>
                  </a:schemeClr>
                </a:solidFill>
              </a:rPr>
              <a:t>Elekta</a:t>
            </a:r>
            <a:r>
              <a:rPr lang="en-GB" sz="2400" dirty="0" smtClean="0">
                <a:solidFill>
                  <a:schemeClr val="tx2">
                    <a:lumMod val="75000"/>
                  </a:schemeClr>
                </a:solidFill>
              </a:rPr>
              <a:t>, PTW, IBA, </a:t>
            </a:r>
            <a:r>
              <a:rPr lang="en-GB" sz="2400" dirty="0" err="1" smtClean="0">
                <a:solidFill>
                  <a:schemeClr val="tx2">
                    <a:lumMod val="75000"/>
                  </a:schemeClr>
                </a:solidFill>
              </a:rPr>
              <a:t>RaySearch</a:t>
            </a:r>
            <a:r>
              <a:rPr lang="en-GB" sz="2400" dirty="0" smtClean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en-GB" sz="2400" dirty="0" err="1" smtClean="0">
                <a:solidFill>
                  <a:schemeClr val="tx2">
                    <a:lumMod val="75000"/>
                  </a:schemeClr>
                </a:solidFill>
              </a:rPr>
              <a:t>Tecnologie</a:t>
            </a:r>
            <a:r>
              <a:rPr lang="en-GB" sz="24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GB" sz="2400" dirty="0" err="1" smtClean="0">
                <a:solidFill>
                  <a:schemeClr val="tx2">
                    <a:lumMod val="75000"/>
                  </a:schemeClr>
                </a:solidFill>
              </a:rPr>
              <a:t>Avanzate</a:t>
            </a:r>
            <a:endParaRPr lang="en-GB" sz="2400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2146151" y="6271075"/>
            <a:ext cx="668587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b="1" dirty="0">
                <a:solidFill>
                  <a:schemeClr val="tx2">
                    <a:lumMod val="75000"/>
                  </a:schemeClr>
                </a:solidFill>
              </a:rPr>
              <a:t>SCHOOL ON MEDICAL PHYSICS FOR RADIATION THERAPY:</a:t>
            </a:r>
            <a:br>
              <a:rPr lang="en-GB" sz="1200" b="1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en-GB" sz="1200" b="1" dirty="0">
                <a:solidFill>
                  <a:schemeClr val="tx2">
                    <a:lumMod val="75000"/>
                  </a:schemeClr>
                </a:solidFill>
              </a:rPr>
              <a:t>DOSIMETRY AND TREATMENT </a:t>
            </a:r>
            <a:r>
              <a:rPr lang="en-GB" sz="1200" b="1" dirty="0" smtClean="0">
                <a:solidFill>
                  <a:schemeClr val="tx2">
                    <a:lumMod val="75000"/>
                  </a:schemeClr>
                </a:solidFill>
              </a:rPr>
              <a:t>PLANNING </a:t>
            </a:r>
            <a:r>
              <a:rPr lang="en-IE" sz="1200" b="1" dirty="0" smtClean="0">
                <a:solidFill>
                  <a:schemeClr val="tx2">
                    <a:lumMod val="75000"/>
                  </a:schemeClr>
                </a:solidFill>
              </a:rPr>
              <a:t>FOR </a:t>
            </a:r>
            <a:r>
              <a:rPr lang="en-IE" sz="1200" b="1" dirty="0">
                <a:solidFill>
                  <a:schemeClr val="tx2">
                    <a:lumMod val="75000"/>
                  </a:schemeClr>
                </a:solidFill>
              </a:rPr>
              <a:t>BASIC AND ADVANCED APPLICATIONS</a:t>
            </a:r>
            <a:endParaRPr lang="en-GB" sz="12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4847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1333</TotalTime>
  <Words>158</Words>
  <Application>Microsoft Office PowerPoint</Application>
  <PresentationFormat>On-screen Show (4:3)</PresentationFormat>
  <Paragraphs>29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ＭＳ Ｐゴシック</vt:lpstr>
      <vt:lpstr>Arial</vt:lpstr>
      <vt:lpstr>Calibri</vt:lpstr>
      <vt:lpstr>Office Theme</vt:lpstr>
      <vt:lpstr>PowerPoint Presentation</vt:lpstr>
      <vt:lpstr>The opening</vt:lpstr>
      <vt:lpstr>The faculty</vt:lpstr>
      <vt:lpstr>The participants</vt:lpstr>
      <vt:lpstr>This 3rd edition of the School</vt:lpstr>
    </vt:vector>
  </TitlesOfParts>
  <Company>ICTP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MEDICAL PHYSICS AT THE ABDUS SALAM ICTP</dc:title>
  <dc:creator>ICTS</dc:creator>
  <cp:lastModifiedBy>Renato Padovani</cp:lastModifiedBy>
  <cp:revision>60</cp:revision>
  <cp:lastPrinted>2012-05-03T12:39:35Z</cp:lastPrinted>
  <dcterms:created xsi:type="dcterms:W3CDTF">2012-05-03T06:58:39Z</dcterms:created>
  <dcterms:modified xsi:type="dcterms:W3CDTF">2017-03-27T07:41:53Z</dcterms:modified>
</cp:coreProperties>
</file>