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81" r:id="rId3"/>
    <p:sldId id="282" r:id="rId4"/>
    <p:sldId id="287" r:id="rId5"/>
    <p:sldId id="286" r:id="rId6"/>
    <p:sldId id="292" r:id="rId7"/>
    <p:sldId id="289" r:id="rId8"/>
    <p:sldId id="288" r:id="rId9"/>
    <p:sldId id="291" r:id="rId10"/>
    <p:sldId id="290" r:id="rId11"/>
    <p:sldId id="294" r:id="rId12"/>
    <p:sldId id="295" r:id="rId13"/>
    <p:sldId id="296" r:id="rId14"/>
    <p:sldId id="297" r:id="rId15"/>
    <p:sldId id="299" r:id="rId16"/>
    <p:sldId id="320" r:id="rId17"/>
    <p:sldId id="321" r:id="rId18"/>
    <p:sldId id="322" r:id="rId19"/>
    <p:sldId id="323" r:id="rId20"/>
    <p:sldId id="324" r:id="rId21"/>
    <p:sldId id="325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17" r:id="rId32"/>
    <p:sldId id="319" r:id="rId33"/>
    <p:sldId id="327" r:id="rId34"/>
    <p:sldId id="309" r:id="rId35"/>
    <p:sldId id="316" r:id="rId36"/>
    <p:sldId id="328" r:id="rId37"/>
    <p:sldId id="329" r:id="rId38"/>
    <p:sldId id="330" r:id="rId39"/>
    <p:sldId id="310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81" d="100"/>
          <a:sy n="81" d="100"/>
        </p:scale>
        <p:origin x="3064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EF3FC-3F87-4BCF-B5C8-017E8EE676B4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7F85-D5D4-4494-A0AA-DE5A852B4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02D80-D76E-4F6C-9710-3C18FFF6B491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6136-D27C-497E-840A-AA207B59B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6096000"/>
            <a:ext cx="7315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6136-D27C-497E-840A-AA207B59B7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1. Analysis and Reanalysis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Adrian M Tompkins, </a:t>
            </a:r>
            <a:r>
              <a:rPr lang="en-US" dirty="0" err="1" smtClean="0"/>
              <a:t>ICTP</a:t>
            </a:r>
            <a:endParaRPr lang="en-US" dirty="0" smtClean="0"/>
          </a:p>
          <a:p>
            <a:r>
              <a:rPr lang="en-US" dirty="0" smtClean="0"/>
              <a:t>Tompkins@ictp.it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5638800"/>
            <a:ext cx="18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picture from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533400"/>
            <a:ext cx="85471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supplement source of climate information: </a:t>
            </a:r>
            <a:r>
              <a:rPr lang="en-US">
                <a:solidFill>
                  <a:srgbClr val="FF0000"/>
                </a:solidFill>
              </a:rPr>
              <a:t>analysis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reanalysis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make forecasts of the future weather, knowledge of the present state is required</a:t>
            </a:r>
          </a:p>
          <a:p>
            <a:r>
              <a:rPr lang="en-US"/>
              <a:t>This “picture” of the atmosphere needs to be “balanced” – Simple spatial and temporal interpolation of observations doesn’t work</a:t>
            </a:r>
          </a:p>
          <a:p>
            <a:r>
              <a:rPr lang="en-US"/>
              <a:t>Hence the development of analysis systems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661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94700" cy="610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81400"/>
            <a:ext cx="3657600" cy="31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1"/>
            <a:ext cx="9144000" cy="5318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257800"/>
            <a:ext cx="6921500" cy="111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71" y="0"/>
            <a:ext cx="6531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Use of a forecast model is required  to obtain balanced state</a:t>
            </a:r>
          </a:p>
        </p:txBody>
      </p:sp>
    </p:spTree>
    <p:extLst>
      <p:ext uri="{BB962C8B-B14F-4D97-AF65-F5344CB8AC3E}">
        <p14:creationId xmlns:p14="http://schemas.microsoft.com/office/powerpoint/2010/main" val="18168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recipe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514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1. Make a short forecast from previous “analysis”, call the “control”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9050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recipe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2895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2. Throw out “bad” data automatically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4495800" y="3200400"/>
            <a:ext cx="1066800" cy="9144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895600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departure too large</a:t>
            </a:r>
          </a:p>
        </p:txBody>
      </p:sp>
    </p:spTree>
    <p:extLst>
      <p:ext uri="{BB962C8B-B14F-4D97-AF65-F5344CB8AC3E}">
        <p14:creationId xmlns:p14="http://schemas.microsoft.com/office/powerpoint/2010/main" val="34498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recipe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743200" cy="5440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3. Using a clever technique, find set of initial condition perturbations that minimize the departure of a revised </a:t>
            </a:r>
            <a:r>
              <a:rPr lang="en-US">
                <a:solidFill>
                  <a:srgbClr val="FF0000"/>
                </a:solidFill>
              </a:rPr>
              <a:t>LINEAR</a:t>
            </a:r>
            <a:r>
              <a:rPr lang="en-US"/>
              <a:t> forecast from </a:t>
            </a:r>
            <a:r>
              <a:rPr lang="en-US" b="1"/>
              <a:t>both</a:t>
            </a:r>
            <a:r>
              <a:rPr lang="en-US"/>
              <a:t> the control and the set of “good” observations (translate model to observation space where necessary)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819400" y="2667000"/>
            <a:ext cx="990600" cy="1676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1295400"/>
            <a:ext cx="140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 model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553200" y="1480066"/>
            <a:ext cx="457200" cy="34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0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recipe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514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4. Perform revised “control” forecast starting from this new initial condition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recipe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2860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5. Repeat step 1-4 until (if!) the process converges (e.g. 3 cycles)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impacts on society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Climate impacts are multifaceted and can occur over many timescales</a:t>
            </a:r>
          </a:p>
          <a:p>
            <a:pPr lvl="2"/>
            <a:r>
              <a:rPr lang="en-US" dirty="0" smtClean="0"/>
              <a:t>Severe weather: floods, droughts</a:t>
            </a:r>
          </a:p>
          <a:p>
            <a:pPr lvl="2"/>
            <a:r>
              <a:rPr lang="en-US" dirty="0" smtClean="0"/>
              <a:t>Impacts on health: </a:t>
            </a:r>
          </a:p>
          <a:p>
            <a:pPr lvl="3"/>
            <a:r>
              <a:rPr lang="en-US" dirty="0" smtClean="0"/>
              <a:t>Vector borne diseases</a:t>
            </a:r>
          </a:p>
          <a:p>
            <a:pPr lvl="3"/>
            <a:r>
              <a:rPr lang="en-US" dirty="0" smtClean="0"/>
              <a:t>Heat stress</a:t>
            </a:r>
          </a:p>
          <a:p>
            <a:pPr lvl="3"/>
            <a:r>
              <a:rPr lang="en-US" dirty="0" smtClean="0"/>
              <a:t>parasites</a:t>
            </a:r>
          </a:p>
          <a:p>
            <a:pPr lvl="3"/>
            <a:r>
              <a:rPr lang="en-US" dirty="0" smtClean="0"/>
              <a:t>Food security</a:t>
            </a:r>
          </a:p>
          <a:p>
            <a:pPr lvl="2"/>
            <a:r>
              <a:rPr lang="en-US" dirty="0" smtClean="0"/>
              <a:t>Infrastructure, economy, sea level rise...</a:t>
            </a:r>
          </a:p>
          <a:p>
            <a:pPr lvl="1"/>
            <a:r>
              <a:rPr lang="en-US" dirty="0" smtClean="0"/>
              <a:t>But how can we get climate data for the present day?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recipe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2860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6. Now take any time point of the final “control” and use this as the “analysis”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06Z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648200"/>
            <a:ext cx="79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00Z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648200"/>
            <a:ext cx="79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06Z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4648200"/>
            <a:ext cx="79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12Z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19812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25146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1143000"/>
            <a:ext cx="168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12Z analysis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7848600" y="1604665"/>
            <a:ext cx="158317" cy="909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4654118" y="1524000"/>
            <a:ext cx="90848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4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/>
              <a:t>Fluxes and instaneous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743200" cy="5440363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Instaneous fields such as temperature are taken from the “analysis”</a:t>
            </a:r>
          </a:p>
          <a:p>
            <a:r>
              <a:rPr lang="en-US"/>
              <a:t>Pointless to do this for fluxes as can not calculate water and energy budgets – these are obtained from short-range forecasts (0-24hrs)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60198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066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06Z analysis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e.g. T2m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648200"/>
            <a:ext cx="79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00Z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648200"/>
            <a:ext cx="79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06Z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4648200"/>
            <a:ext cx="79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12Z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19812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2514600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1143000"/>
            <a:ext cx="168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12Z analysis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7848600" y="1604665"/>
            <a:ext cx="158317" cy="909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4654118" y="1524000"/>
            <a:ext cx="90848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867400" y="1600200"/>
            <a:ext cx="1713727" cy="10704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fluxes – e.g. rainfall</a:t>
            </a:r>
          </a:p>
        </p:txBody>
      </p:sp>
    </p:spTree>
    <p:extLst>
      <p:ext uri="{BB962C8B-B14F-4D97-AF65-F5344CB8AC3E}">
        <p14:creationId xmlns:p14="http://schemas.microsoft.com/office/powerpoint/2010/main" val="18203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079500"/>
            <a:ext cx="86487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61722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Go to reanalysis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42900"/>
            <a:ext cx="8763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31800"/>
            <a:ext cx="79756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9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469900"/>
            <a:ext cx="86614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4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5" y="381000"/>
            <a:ext cx="9144000" cy="5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Sources of data: stations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27" b="11227"/>
          <a:stretch>
            <a:fillRect/>
          </a:stretch>
        </p:blipFill>
        <p:spPr>
          <a:xfrm>
            <a:off x="457200" y="838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384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Advantages of analysis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800"/>
          </a:xfrm>
        </p:spPr>
        <p:txBody>
          <a:bodyPr/>
          <a:lstStyle/>
          <a:p>
            <a:r>
              <a:rPr lang="en-US"/>
              <a:t>all observations contribute to all variables</a:t>
            </a:r>
          </a:p>
          <a:p>
            <a:r>
              <a:rPr lang="en-US"/>
              <a:t>Poor data can be automatically “sifted”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15456"/>
            <a:ext cx="8236325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2743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Example: Data denial experiments conducted over West Africa by Tompkins et al. 2003 QJRMS: </a:t>
            </a:r>
          </a:p>
        </p:txBody>
      </p:sp>
    </p:spTree>
    <p:extLst>
      <p:ext uri="{BB962C8B-B14F-4D97-AF65-F5344CB8AC3E}">
        <p14:creationId xmlns:p14="http://schemas.microsoft.com/office/powerpoint/2010/main" val="2014418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88946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28600"/>
            <a:ext cx="32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Observations assimilated in 2000</a:t>
            </a:r>
          </a:p>
        </p:txBody>
      </p:sp>
    </p:spTree>
    <p:extLst>
      <p:ext uri="{BB962C8B-B14F-4D97-AF65-F5344CB8AC3E}">
        <p14:creationId xmlns:p14="http://schemas.microsoft.com/office/powerpoint/2010/main" val="299677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Root mean square wind errors – compared to independent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7680297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276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/>
              <a:t>Default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4495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All winds removed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371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Sonde data removed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286000"/>
            <a:ext cx="16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5 day forecast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5908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5562600" y="1787099"/>
            <a:ext cx="304800" cy="1108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724400" y="1787099"/>
            <a:ext cx="1143000" cy="956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05400" y="35814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1981200"/>
            <a:ext cx="62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2362200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global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10400" y="26670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1" y="6096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Conclusion: Sonde </a:t>
            </a:r>
            <a:r>
              <a:rPr lang="en-US" sz="2400" b="1">
                <a:solidFill>
                  <a:srgbClr val="FF0000"/>
                </a:solidFill>
              </a:rPr>
              <a:t>temperature</a:t>
            </a:r>
            <a:r>
              <a:rPr lang="en-US" sz="2400">
                <a:solidFill>
                  <a:srgbClr val="FF0000"/>
                </a:solidFill>
              </a:rPr>
              <a:t> information more important for </a:t>
            </a:r>
            <a:r>
              <a:rPr lang="en-US" sz="2400" b="1">
                <a:solidFill>
                  <a:srgbClr val="FF0000"/>
                </a:solidFill>
              </a:rPr>
              <a:t>wind</a:t>
            </a:r>
            <a:r>
              <a:rPr lang="en-US" sz="2400">
                <a:solidFill>
                  <a:srgbClr val="FF0000"/>
                </a:solidFill>
              </a:rPr>
              <a:t> analysis than </a:t>
            </a:r>
            <a:r>
              <a:rPr lang="en-US" sz="2400" b="1">
                <a:solidFill>
                  <a:srgbClr val="FF0000"/>
                </a:solidFill>
              </a:rPr>
              <a:t>winds</a:t>
            </a:r>
            <a:r>
              <a:rPr lang="en-US" sz="240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42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is </a:t>
            </a:r>
            <a:r>
              <a:rPr lang="en-US" dirty="0" err="1" smtClean="0">
                <a:solidFill>
                  <a:srgbClr val="FF0000"/>
                </a:solidFill>
              </a:rPr>
              <a:t>RE</a:t>
            </a:r>
            <a:r>
              <a:rPr lang="en-US" dirty="0" err="1" smtClean="0"/>
              <a:t>analysis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Operational forecasting systems change their systems 3 or 4 times a year</a:t>
            </a:r>
          </a:p>
          <a:p>
            <a:pPr lvl="1"/>
            <a:r>
              <a:rPr lang="en-US" dirty="0" smtClean="0"/>
              <a:t>New observation sources to be incorporated</a:t>
            </a:r>
          </a:p>
          <a:p>
            <a:pPr lvl="1"/>
            <a:r>
              <a:rPr lang="en-US" dirty="0" smtClean="0"/>
              <a:t>Improvements to the physics in the forecast models </a:t>
            </a:r>
          </a:p>
          <a:p>
            <a:pPr lvl="1"/>
            <a:r>
              <a:rPr lang="en-US" dirty="0" smtClean="0"/>
              <a:t>Improvements to the data assimilation techniques.</a:t>
            </a:r>
          </a:p>
          <a:p>
            <a:r>
              <a:rPr lang="en-US" dirty="0" smtClean="0"/>
              <a:t>This means that the analyses are not “coherent” in time</a:t>
            </a:r>
          </a:p>
          <a:p>
            <a:pPr lvl="1"/>
            <a:r>
              <a:rPr lang="en-US" dirty="0" smtClean="0"/>
              <a:t>e.g. Could a temperature trend be due to changes in data and/or assimilation system</a:t>
            </a:r>
          </a:p>
          <a:p>
            <a:r>
              <a:rPr lang="en-US" dirty="0" smtClean="0"/>
              <a:t>One way to improve the coherency in reanalysis: The same system is run for all past dates.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6019800"/>
            <a:ext cx="2387600" cy="11855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636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To give you an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010400" cy="4525963"/>
          </a:xfrm>
        </p:spPr>
        <p:txBody>
          <a:bodyPr/>
          <a:lstStyle/>
          <a:p>
            <a:r>
              <a:rPr lang="en-US"/>
              <a:t>Reanalysis of ERA-40 uses a model cycle that was operational in 2000</a:t>
            </a:r>
          </a:p>
          <a:p>
            <a:r>
              <a:rPr lang="en-US"/>
              <a:t>Reanalysis of ERA-Interm uses a model cycle that was operational in approximately 2006</a:t>
            </a:r>
          </a:p>
        </p:txBody>
      </p:sp>
      <p:sp>
        <p:nvSpPr>
          <p:cNvPr id="6" name="Right Arrow 5"/>
          <p:cNvSpPr/>
          <p:nvPr/>
        </p:nvSpPr>
        <p:spPr>
          <a:xfrm rot="19987570">
            <a:off x="1220979" y="4058161"/>
            <a:ext cx="8365520" cy="6579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Improvements in model and assimilation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324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1979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6324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0" y="6324600"/>
            <a:ext cx="90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present</a:t>
            </a:r>
          </a:p>
        </p:txBody>
      </p:sp>
      <p:sp>
        <p:nvSpPr>
          <p:cNvPr id="10" name="Right Arrow 9"/>
          <p:cNvSpPr/>
          <p:nvPr/>
        </p:nvSpPr>
        <p:spPr>
          <a:xfrm rot="19987570">
            <a:off x="2116143" y="4372788"/>
            <a:ext cx="7310597" cy="6579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                                                           New satellite data platforms</a:t>
            </a:r>
          </a:p>
        </p:txBody>
      </p:sp>
      <p:sp>
        <p:nvSpPr>
          <p:cNvPr id="11" name="TextBox 10"/>
          <p:cNvSpPr txBox="1"/>
          <p:nvPr/>
        </p:nvSpPr>
        <p:spPr>
          <a:xfrm rot="19934008">
            <a:off x="5758805" y="312487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operational analysis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62000" y="4648200"/>
            <a:ext cx="8382000" cy="685800"/>
          </a:xfrm>
          <a:prstGeom prst="rightArrow">
            <a:avLst/>
          </a:prstGeom>
          <a:solidFill>
            <a:srgbClr val="C0504D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No Improvements in model and assimilation software – fixed at 2006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495800" y="5029200"/>
            <a:ext cx="4532086" cy="609600"/>
          </a:xfrm>
          <a:prstGeom prst="rightArrow">
            <a:avLst/>
          </a:prstGeom>
          <a:solidFill>
            <a:srgbClr val="C0504D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New platforms only til 2006 in general</a:t>
            </a:r>
          </a:p>
        </p:txBody>
      </p:sp>
      <p:sp>
        <p:nvSpPr>
          <p:cNvPr id="14" name="Right Arrow 13"/>
          <p:cNvSpPr/>
          <p:nvPr/>
        </p:nvSpPr>
        <p:spPr>
          <a:xfrm rot="19970372">
            <a:off x="2394905" y="5557198"/>
            <a:ext cx="2340086" cy="609600"/>
          </a:xfrm>
          <a:prstGeom prst="rightArrow">
            <a:avLst/>
          </a:prstGeom>
          <a:solidFill>
            <a:srgbClr val="C0504D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419600"/>
            <a:ext cx="122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RE-analysis</a:t>
            </a:r>
          </a:p>
        </p:txBody>
      </p:sp>
    </p:spTree>
    <p:extLst>
      <p:ext uri="{BB962C8B-B14F-4D97-AF65-F5344CB8AC3E}">
        <p14:creationId xmlns:p14="http://schemas.microsoft.com/office/powerpoint/2010/main" val="20466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ERA5</a:t>
            </a:r>
            <a:r>
              <a:rPr lang="en-US" dirty="0" smtClean="0"/>
              <a:t> – A product of EU Copernicus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343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9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ERA5</a:t>
            </a:r>
            <a:r>
              <a:rPr lang="en-US" dirty="0" smtClean="0"/>
              <a:t> – A product of EU Copernicus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3439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15379"/>
            <a:ext cx="8153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4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1524000" cy="990600"/>
          </a:xfrm>
        </p:spPr>
        <p:txBody>
          <a:bodyPr/>
          <a:lstStyle/>
          <a:p>
            <a:r>
              <a:rPr lang="en-US" dirty="0" err="1" smtClean="0"/>
              <a:t>ERA5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010"/>
            <a:ext cx="6781800" cy="6598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5240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Krakow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667000"/>
            <a:ext cx="110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Sahara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213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Note shading giving estimate of uncertainty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24000" y="1600200"/>
            <a:ext cx="2819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30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457200"/>
            <a:ext cx="8966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rcRect t="7675" b="7675"/>
          <a:stretch>
            <a:fillRect/>
          </a:stretch>
        </p:blipFill>
        <p:spPr>
          <a:xfrm>
            <a:off x="-152401" y="381000"/>
            <a:ext cx="9365731" cy="5150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440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3048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</a:rPr>
              <a:t>http://apps.ecmwf.int/datasets</a:t>
            </a:r>
            <a:r>
              <a:rPr lang="en-US"/>
              <a:t>/data/interim_full_daily/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1219200"/>
            <a:ext cx="3795486" cy="4525963"/>
          </a:xfrm>
        </p:spPr>
        <p:txBody>
          <a:bodyPr/>
          <a:lstStyle/>
          <a:p>
            <a:r>
              <a:rPr lang="en-US"/>
              <a:t>We will now try to download some fields using the reanalysis server</a:t>
            </a:r>
          </a:p>
          <a:p>
            <a:r>
              <a:rPr lang="en-US"/>
              <a:t>and post-process them using cdo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33600"/>
            <a:ext cx="5080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7962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en-US" sz="2800"/>
              <a:t>For Satellite – coverage can be less of an issue</a:t>
            </a:r>
            <a:br>
              <a:rPr lang="en-US" sz="2800"/>
            </a:br>
            <a:r>
              <a:rPr lang="en-US" sz="2800"/>
              <a:t>(polar or geostationary – resolution, swathe, return times)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27100"/>
            <a:ext cx="81788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Satellite – advantages and disadvantages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104900"/>
            <a:ext cx="854710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1000"/>
            <a:ext cx="3048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029"/>
            <a:ext cx="8153400" cy="5459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334000"/>
            <a:ext cx="2312479" cy="1426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5638800"/>
            <a:ext cx="1881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What to use?</a:t>
            </a:r>
          </a:p>
          <a:p>
            <a:r>
              <a:rPr lang="en-US" sz="2400"/>
              <a:t>What is best?  </a:t>
            </a:r>
          </a:p>
        </p:txBody>
      </p:sp>
    </p:spTree>
    <p:extLst>
      <p:ext uri="{BB962C8B-B14F-4D97-AF65-F5344CB8AC3E}">
        <p14:creationId xmlns:p14="http://schemas.microsoft.com/office/powerpoint/2010/main" val="5380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But some variables in contrast are difficult to get directly from Satellite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Surface temperature</a:t>
            </a:r>
            <a:r>
              <a:rPr lang="en-US"/>
              <a:t>: reliable over oceans using microwave.  Some products over land, but uncertainty is large and not available daily</a:t>
            </a:r>
          </a:p>
          <a:p>
            <a:r>
              <a:rPr lang="en-US">
                <a:solidFill>
                  <a:srgbClr val="FF0000"/>
                </a:solidFill>
              </a:rPr>
              <a:t>Winds</a:t>
            </a:r>
            <a:r>
              <a:rPr lang="en-US"/>
              <a:t>: reasonable over oceans using scatterometer data, surface winds over lands not possible. Upper level winds from feature tracking (cloud, humidity) but uncertainties high.</a:t>
            </a:r>
          </a:p>
          <a:p>
            <a:r>
              <a:rPr lang="en-US">
                <a:solidFill>
                  <a:srgbClr val="FF0000"/>
                </a:solidFill>
              </a:rPr>
              <a:t>Humidity</a:t>
            </a:r>
            <a:r>
              <a:rPr lang="en-US"/>
              <a:t>: near surface only indirectly.</a:t>
            </a:r>
          </a:p>
          <a:p>
            <a:r>
              <a:rPr lang="en-US"/>
              <a:t>Take home message: most (near) surface variables </a:t>
            </a:r>
            <a:r>
              <a:rPr lang="en-US" b="1"/>
              <a:t>over land </a:t>
            </a:r>
            <a:r>
              <a:rPr lang="en-US"/>
              <a:t>very difficult to infer from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26480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venir Book"/>
            <a:cs typeface="Avenir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15092</TotalTime>
  <Words>736</Words>
  <Application>Microsoft Macintosh PowerPoint</Application>
  <PresentationFormat>On-screen Show (4:3)</PresentationFormat>
  <Paragraphs>103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Avenir Book</vt:lpstr>
      <vt:lpstr>Calibri</vt:lpstr>
      <vt:lpstr>Office Theme</vt:lpstr>
      <vt:lpstr>1. Analysis and Reanalysis Products</vt:lpstr>
      <vt:lpstr>Climate impacts on society </vt:lpstr>
      <vt:lpstr>Sources of data: stations</vt:lpstr>
      <vt:lpstr>PowerPoint Presentation</vt:lpstr>
      <vt:lpstr>PowerPoint Presentation</vt:lpstr>
      <vt:lpstr>For Satellite – coverage can be less of an issue (polar or geostationary – resolution, swathe, return times)</vt:lpstr>
      <vt:lpstr>Satellite – advantages and disadvantages</vt:lpstr>
      <vt:lpstr>PowerPoint Presentation</vt:lpstr>
      <vt:lpstr>But some variables in contrast are difficult to get directly from Satellite</vt:lpstr>
      <vt:lpstr>PowerPoint Presentation</vt:lpstr>
      <vt:lpstr>A supplement source of climate information: analysis and reanalysis</vt:lpstr>
      <vt:lpstr>PowerPoint Presentation</vt:lpstr>
      <vt:lpstr>PowerPoint Presentation</vt:lpstr>
      <vt:lpstr>PowerPoint Presentation</vt:lpstr>
      <vt:lpstr>recipe in a nutshell</vt:lpstr>
      <vt:lpstr>recipe in a nutshell</vt:lpstr>
      <vt:lpstr>recipe in a nutshell</vt:lpstr>
      <vt:lpstr>recipe in a nutshell</vt:lpstr>
      <vt:lpstr>recipe in a nutshell</vt:lpstr>
      <vt:lpstr>recipe in a nutshell</vt:lpstr>
      <vt:lpstr>Fluxes and instaneous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analysis system</vt:lpstr>
      <vt:lpstr>PowerPoint Presentation</vt:lpstr>
      <vt:lpstr>Root mean square wind errors – compared to independent data </vt:lpstr>
      <vt:lpstr>But what is REanalysis?</vt:lpstr>
      <vt:lpstr>PowerPoint Presentation</vt:lpstr>
      <vt:lpstr>To give you an idea</vt:lpstr>
      <vt:lpstr>ERA5 – A product of EU Copernicus programme </vt:lpstr>
      <vt:lpstr>ERA5 – A product of EU Copernicus programme </vt:lpstr>
      <vt:lpstr>ERA5</vt:lpstr>
      <vt:lpstr>PowerPoint Presentation</vt:lpstr>
      <vt:lpstr>http://apps.ecmwf.int/datasets/data/interim_full_daily/</vt:lpstr>
    </vt:vector>
  </TitlesOfParts>
  <Company>ICTP-UNESCO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Tompkins</dc:creator>
  <cp:lastModifiedBy>Microsoft Office User</cp:lastModifiedBy>
  <cp:revision>466</cp:revision>
  <dcterms:created xsi:type="dcterms:W3CDTF">2014-03-04T08:27:02Z</dcterms:created>
  <dcterms:modified xsi:type="dcterms:W3CDTF">2017-07-20T15:17:08Z</dcterms:modified>
</cp:coreProperties>
</file>