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notesSlides/notesSlide8.xml" ContentType="application/vnd.openxmlformats-officedocument.presentationml.notesSlide+xml"/>
  <Default Extension="tiff" ContentType="image/tiff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7" r:id="rId2"/>
    <p:sldId id="256" r:id="rId3"/>
    <p:sldId id="263" r:id="rId4"/>
    <p:sldId id="279" r:id="rId5"/>
    <p:sldId id="280" r:id="rId6"/>
    <p:sldId id="281" r:id="rId7"/>
    <p:sldId id="283" r:id="rId8"/>
    <p:sldId id="260" r:id="rId9"/>
    <p:sldId id="261" r:id="rId10"/>
    <p:sldId id="262" r:id="rId11"/>
    <p:sldId id="267" r:id="rId12"/>
    <p:sldId id="268" r:id="rId13"/>
    <p:sldId id="269" r:id="rId14"/>
    <p:sldId id="271" r:id="rId15"/>
    <p:sldId id="284" r:id="rId16"/>
    <p:sldId id="314" r:id="rId17"/>
    <p:sldId id="285" r:id="rId18"/>
    <p:sldId id="313" r:id="rId19"/>
    <p:sldId id="288" r:id="rId20"/>
    <p:sldId id="287" r:id="rId21"/>
    <p:sldId id="318" r:id="rId22"/>
    <p:sldId id="323" r:id="rId23"/>
    <p:sldId id="315" r:id="rId24"/>
    <p:sldId id="304" r:id="rId25"/>
    <p:sldId id="307" r:id="rId26"/>
    <p:sldId id="306" r:id="rId27"/>
    <p:sldId id="292" r:id="rId28"/>
    <p:sldId id="312" r:id="rId29"/>
    <p:sldId id="294" r:id="rId30"/>
    <p:sldId id="319" r:id="rId31"/>
    <p:sldId id="295" r:id="rId32"/>
    <p:sldId id="297" r:id="rId33"/>
    <p:sldId id="298" r:id="rId34"/>
    <p:sldId id="299" r:id="rId35"/>
    <p:sldId id="316" r:id="rId36"/>
    <p:sldId id="320" r:id="rId37"/>
    <p:sldId id="311" r:id="rId38"/>
    <p:sldId id="300" r:id="rId39"/>
    <p:sldId id="301" r:id="rId40"/>
    <p:sldId id="302" r:id="rId41"/>
    <p:sldId id="322" r:id="rId42"/>
    <p:sldId id="309" r:id="rId43"/>
    <p:sldId id="321" r:id="rId44"/>
    <p:sldId id="276" r:id="rId45"/>
    <p:sldId id="317" r:id="rId4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88921" autoAdjust="0"/>
  </p:normalViewPr>
  <p:slideViewPr>
    <p:cSldViewPr>
      <p:cViewPr>
        <p:scale>
          <a:sx n="80" d="100"/>
          <a:sy n="80" d="100"/>
        </p:scale>
        <p:origin x="-1836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242F57-4DA5-4D83-A55F-689F2AAFAFB1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E765D6-1023-48AE-892D-8B2911D41E4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765D6-1023-48AE-892D-8B2911D41E42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dirty="0" smtClean="0"/>
              <a:t>When s increases, </a:t>
            </a:r>
            <a:r>
              <a:rPr lang="en-US" sz="1200" dirty="0" err="1" smtClean="0"/>
              <a:t>Dp</a:t>
            </a:r>
            <a:r>
              <a:rPr lang="en-US" sz="1200" dirty="0" smtClean="0"/>
              <a:t> increases in equilibrium with the environment. </a:t>
            </a:r>
          </a:p>
          <a:p>
            <a:r>
              <a:rPr lang="en-US" sz="1200" dirty="0" smtClean="0"/>
              <a:t>When s exceeds sc  (critical </a:t>
            </a:r>
            <a:r>
              <a:rPr lang="en-US" sz="1200" dirty="0" err="1" smtClean="0"/>
              <a:t>supersaturation</a:t>
            </a:r>
            <a:r>
              <a:rPr lang="en-US" sz="1200" dirty="0" smtClean="0"/>
              <a:t>)  the particle cannot </a:t>
            </a:r>
            <a:r>
              <a:rPr lang="en-US" sz="1200" dirty="0" err="1" smtClean="0"/>
              <a:t>saty</a:t>
            </a:r>
            <a:r>
              <a:rPr lang="en-US" sz="1200" dirty="0" smtClean="0"/>
              <a:t> in equilibrium and experience an unconditional growth   </a:t>
            </a:r>
            <a:endParaRPr lang="en-IE" sz="1200" dirty="0" smtClean="0"/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765D6-1023-48AE-892D-8B2911D41E42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dirty="0" smtClean="0"/>
              <a:t>While below -38°C homogeneous ice formation takes place, </a:t>
            </a:r>
            <a:r>
              <a:rPr lang="en-IE" dirty="0" err="1" smtClean="0"/>
              <a:t>i</a:t>
            </a:r>
            <a:r>
              <a:rPr lang="en-IE" dirty="0" smtClean="0"/>
              <a:t>. e., spontaneous ice formation in </a:t>
            </a:r>
            <a:r>
              <a:rPr lang="en-IE" dirty="0" err="1" smtClean="0"/>
              <a:t>supercooled</a:t>
            </a:r>
            <a:r>
              <a:rPr lang="en-IE" dirty="0" smtClean="0"/>
              <a:t> liquid water droplets at high ice </a:t>
            </a:r>
            <a:r>
              <a:rPr lang="en-IE" dirty="0" err="1" smtClean="0"/>
              <a:t>supersaturation</a:t>
            </a:r>
            <a:r>
              <a:rPr lang="en-IE" dirty="0" smtClean="0"/>
              <a:t> levels without the need for ice nuclei [</a:t>
            </a:r>
            <a:r>
              <a:rPr lang="en-IE" dirty="0" err="1" smtClean="0"/>
              <a:t>Heymseld</a:t>
            </a:r>
            <a:r>
              <a:rPr lang="en-IE" dirty="0" smtClean="0"/>
              <a:t> and Sabin, 1989; Koop et al., 2000; </a:t>
            </a:r>
            <a:r>
              <a:rPr lang="en-IE" dirty="0" err="1" smtClean="0"/>
              <a:t>Ansmann</a:t>
            </a:r>
            <a:r>
              <a:rPr lang="en-IE" dirty="0" smtClean="0"/>
              <a:t> et al., 2009], aerosol particles can act as ice nuclei by offering a pre-crystalline structure for aggregating single water molecules that enables the nucleation of ice crystals already below 0C [</a:t>
            </a:r>
            <a:r>
              <a:rPr lang="en-IE" dirty="0" err="1" smtClean="0"/>
              <a:t>Lundheim</a:t>
            </a:r>
            <a:r>
              <a:rPr lang="en-IE" dirty="0" smtClean="0"/>
              <a:t>, 2002].</a:t>
            </a:r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765D6-1023-48AE-892D-8B2911D41E42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94EFEE-E905-4D31-8503-AB104D42D1F8}" type="slidenum">
              <a:rPr lang="en-US" smtClean="0">
                <a:latin typeface="Helvetica" charset="0"/>
              </a:rPr>
              <a:pPr/>
              <a:t>36</a:t>
            </a:fld>
            <a:endParaRPr lang="en-US" smtClean="0">
              <a:latin typeface="Helvetica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solidFill>
                <a:srgbClr val="333366"/>
              </a:solidFill>
              <a:latin typeface="Verdana" pitchFamily="34" charset="0"/>
            </a:endParaRPr>
          </a:p>
        </p:txBody>
      </p:sp>
      <p:sp>
        <p:nvSpPr>
          <p:cNvPr id="69636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0DED1F2-2285-405B-9371-CF49D90042F0}" type="slidenum">
              <a:rPr lang="fr-FR"/>
              <a:pPr fontAlgn="base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After having characterized the variability : how to model</a:t>
            </a:r>
            <a:r>
              <a:rPr lang="en-US" baseline="0" dirty="0" smtClean="0"/>
              <a:t> this variability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1B728-F6FB-4871-9968-03624E425324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After having characterized the variability : how to model</a:t>
            </a:r>
            <a:r>
              <a:rPr lang="en-US" baseline="0" dirty="0" smtClean="0"/>
              <a:t> this variability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1B728-F6FB-4871-9968-03624E425324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Challenge 2 : </a:t>
            </a:r>
          </a:p>
          <a:p>
            <a:r>
              <a:rPr lang="en-US" dirty="0" smtClean="0"/>
              <a:t>We saw the importance of dust aerosol (mass and AOD) </a:t>
            </a:r>
          </a:p>
          <a:p>
            <a:r>
              <a:rPr lang="en-US" dirty="0" smtClean="0"/>
              <a:t>But important also is the fine fraction : health perspective</a:t>
            </a:r>
          </a:p>
          <a:p>
            <a:r>
              <a:rPr lang="en-US" dirty="0" smtClean="0"/>
              <a:t>( health )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1B728-F6FB-4871-9968-03624E425324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DD92374-EB00-41B4-A892-D47252AAB728}" type="slidenum">
              <a:rPr lang="en-US" smtClean="0">
                <a:latin typeface="Arial" pitchFamily="34" charset="0"/>
              </a:rPr>
              <a:pPr/>
              <a:t>12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A7C2A3-7D5A-46A3-B26F-5BA14653DA49}" type="slidenum">
              <a:rPr lang="en-US" smtClean="0">
                <a:latin typeface="Arial" pitchFamily="34" charset="0"/>
              </a:rPr>
              <a:pPr/>
              <a:t>13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57E890A-321A-4C05-84FD-D1B694399380}" type="slidenum">
              <a:rPr lang="en-US"/>
              <a:pPr/>
              <a:t>16</a:t>
            </a:fld>
            <a:endParaRPr lang="en-US"/>
          </a:p>
        </p:txBody>
      </p:sp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68EECE7-B326-4809-A8C8-741D14F79259}" type="slidenum">
              <a:rPr lang="fr-FR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fr-FR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E8BC559-1FEF-4426-BB5D-8B2495AEB1D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bg>
      <p:bgPr>
        <a:gradFill>
          <a:gsLst>
            <a:gs pos="0">
              <a:schemeClr val="tx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24600"/>
            <a:ext cx="2133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0"/>
            <a:ext cx="4800600" cy="609600"/>
          </a:xfrm>
          <a:solidFill>
            <a:schemeClr val="accent6">
              <a:lumMod val="75000"/>
            </a:schemeClr>
          </a:solidFill>
        </p:spPr>
        <p:txBody>
          <a:bodyPr>
            <a:normAutofit/>
          </a:bodyPr>
          <a:lstStyle>
            <a:lvl1pPr>
              <a:defRPr sz="24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4D7328-D0F0-4138-8809-2E58231A7049}" type="datetimeFigureOut">
              <a:rPr lang="en-US"/>
              <a:pPr>
                <a:defRPr/>
              </a:pPr>
              <a:t>2/16/2016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F26E6D-843D-4362-A75C-A2091A7610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58879-3793-43DB-A777-E988CB6FF32F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FCBEB-035F-4202-821B-FE6C875260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58879-3793-43DB-A777-E988CB6FF32F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FCBEB-035F-4202-821B-FE6C875260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58879-3793-43DB-A777-E988CB6FF32F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FCBEB-035F-4202-821B-FE6C875260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58879-3793-43DB-A777-E988CB6FF32F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FCBEB-035F-4202-821B-FE6C875260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58879-3793-43DB-A777-E988CB6FF32F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FCBEB-035F-4202-821B-FE6C875260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58879-3793-43DB-A777-E988CB6FF32F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FCBEB-035F-4202-821B-FE6C875260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58879-3793-43DB-A777-E988CB6FF32F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FCBEB-035F-4202-821B-FE6C875260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58879-3793-43DB-A777-E988CB6FF32F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FCBEB-035F-4202-821B-FE6C875260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58879-3793-43DB-A777-E988CB6FF32F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FCBEB-035F-4202-821B-FE6C875260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58879-3793-43DB-A777-E988CB6FF32F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FCBEB-035F-4202-821B-FE6C875260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58879-3793-43DB-A777-E988CB6FF32F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FCBEB-035F-4202-821B-FE6C875260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58879-3793-43DB-A777-E988CB6FF32F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DFCBEB-035F-4202-821B-FE6C8752607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tiff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tiff"/><Relationship Id="rId4" Type="http://schemas.openxmlformats.org/officeDocument/2006/relationships/image" Target="../media/image46.tif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tiff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tiff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wmf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emf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tiff"/><Relationship Id="rId2" Type="http://schemas.openxmlformats.org/officeDocument/2006/relationships/image" Target="../media/image77.tiff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tiff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tiff"/><Relationship Id="rId4" Type="http://schemas.openxmlformats.org/officeDocument/2006/relationships/image" Target="../media/image46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tiff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3.bin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\\AFS\ictp\home\f\fsolmon\saltation.mp4" TargetMode="Externa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gif"/><Relationship Id="rId4" Type="http://schemas.openxmlformats.org/officeDocument/2006/relationships/hyperlink" Target="http://www.sciencedirect.com/science/article/pii/S1875963713000736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362200" y="83096"/>
            <a:ext cx="4800600" cy="609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L’ </a:t>
            </a:r>
            <a:r>
              <a:rPr lang="en-US" dirty="0" err="1" smtClean="0"/>
              <a:t>Aérosol</a:t>
            </a:r>
            <a:r>
              <a:rPr lang="en-US" dirty="0" smtClean="0"/>
              <a:t> </a:t>
            </a:r>
            <a:r>
              <a:rPr lang="en-US" dirty="0" err="1" smtClean="0"/>
              <a:t>désertique</a:t>
            </a:r>
            <a:r>
              <a:rPr lang="en-US" dirty="0" smtClean="0"/>
              <a:t> </a:t>
            </a:r>
            <a:r>
              <a:rPr lang="en-US" dirty="0" err="1" smtClean="0"/>
              <a:t>dans</a:t>
            </a:r>
            <a:r>
              <a:rPr lang="en-US" dirty="0" smtClean="0"/>
              <a:t> le </a:t>
            </a:r>
            <a:r>
              <a:rPr lang="en-US" dirty="0" err="1" smtClean="0"/>
              <a:t>système</a:t>
            </a:r>
            <a:r>
              <a:rPr lang="en-US" dirty="0" smtClean="0"/>
              <a:t> </a:t>
            </a:r>
            <a:r>
              <a:rPr lang="en-US" dirty="0" err="1" smtClean="0"/>
              <a:t>climatique</a:t>
            </a:r>
            <a:r>
              <a:rPr lang="en-US" dirty="0" smtClean="0"/>
              <a:t> : impacts et </a:t>
            </a:r>
            <a:r>
              <a:rPr lang="en-US" dirty="0" err="1" smtClean="0"/>
              <a:t>processus</a:t>
            </a:r>
            <a:endParaRPr lang="en-US" dirty="0"/>
          </a:p>
        </p:txBody>
      </p:sp>
      <p:pic>
        <p:nvPicPr>
          <p:cNvPr id="3" name="Picture 20" descr="S2000200_L1A_HROM_CAN_MediterraneanDus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776429"/>
            <a:ext cx="8763000" cy="4388875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123728" y="836712"/>
            <a:ext cx="54726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Fabien </a:t>
            </a:r>
            <a:r>
              <a:rPr lang="en-US" b="1" dirty="0" err="1" smtClean="0"/>
              <a:t>Solmon</a:t>
            </a:r>
            <a:r>
              <a:rPr lang="en-US" dirty="0" smtClean="0"/>
              <a:t>, the </a:t>
            </a:r>
            <a:r>
              <a:rPr lang="en-US" dirty="0" err="1" smtClean="0"/>
              <a:t>Abdus</a:t>
            </a:r>
            <a:r>
              <a:rPr lang="en-US" dirty="0" smtClean="0"/>
              <a:t> Salam International Center for Theoretical Physics, Trieste, Italy. </a:t>
            </a:r>
          </a:p>
          <a:p>
            <a:pPr algn="ctr"/>
            <a:r>
              <a:rPr lang="en-US" dirty="0" smtClean="0"/>
              <a:t>solmon@ictp.it</a:t>
            </a:r>
            <a:endParaRPr lang="en-I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ustw_rcm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615786"/>
            <a:ext cx="7416824" cy="6242214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51720" y="0"/>
            <a:ext cx="5543128" cy="6096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Exemple</a:t>
            </a:r>
            <a:r>
              <a:rPr lang="en-US" dirty="0" smtClean="0"/>
              <a:t> of Dust AOD simulation / June 2006 </a:t>
            </a:r>
            <a:endParaRPr lang="en-IE" dirty="0"/>
          </a:p>
        </p:txBody>
      </p:sp>
      <p:sp>
        <p:nvSpPr>
          <p:cNvPr id="5" name="TextBox 4"/>
          <p:cNvSpPr txBox="1"/>
          <p:nvPr/>
        </p:nvSpPr>
        <p:spPr>
          <a:xfrm>
            <a:off x="1691680" y="1196752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ICTP Regional climate model</a:t>
            </a:r>
            <a:endParaRPr lang="en-IE" dirty="0"/>
          </a:p>
        </p:txBody>
      </p:sp>
      <p:sp>
        <p:nvSpPr>
          <p:cNvPr id="6" name="TextBox 5"/>
          <p:cNvSpPr txBox="1"/>
          <p:nvPr/>
        </p:nvSpPr>
        <p:spPr>
          <a:xfrm>
            <a:off x="1547664" y="5805264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ICTP regional climate model </a:t>
            </a:r>
            <a:r>
              <a:rPr lang="en-US" dirty="0" err="1" smtClean="0"/>
              <a:t>RegCM</a:t>
            </a:r>
            <a:r>
              <a:rPr lang="en-US" dirty="0" smtClean="0"/>
              <a:t>, 60 km res.</a:t>
            </a:r>
            <a:endParaRPr lang="en-I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2564904"/>
            <a:ext cx="3063875" cy="311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61320" y="1484784"/>
            <a:ext cx="5487144" cy="31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179512" y="980728"/>
            <a:ext cx="6552728" cy="36933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smtClean="0"/>
              <a:t>A:  Aerosol/radiation interaction : </a:t>
            </a:r>
            <a:r>
              <a:rPr lang="en-US" dirty="0"/>
              <a:t> </a:t>
            </a:r>
            <a:r>
              <a:rPr lang="en-US" dirty="0" smtClean="0"/>
              <a:t>Mie theory ( spherical particles) </a:t>
            </a:r>
            <a:endParaRPr lang="en-US" dirty="0"/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4725144"/>
            <a:ext cx="2520280" cy="2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1763688" y="4005064"/>
            <a:ext cx="11525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dirty="0"/>
              <a:t>absorption</a:t>
            </a:r>
          </a:p>
        </p:txBody>
      </p:sp>
      <p:sp>
        <p:nvSpPr>
          <p:cNvPr id="13" name="TextBox 8"/>
          <p:cNvSpPr txBox="1">
            <a:spLocks noChangeArrowheads="1"/>
          </p:cNvSpPr>
          <p:nvPr/>
        </p:nvSpPr>
        <p:spPr bwMode="auto">
          <a:xfrm>
            <a:off x="1115616" y="6021288"/>
            <a:ext cx="2165946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/>
              <a:t>Refractive index</a:t>
            </a:r>
          </a:p>
        </p:txBody>
      </p:sp>
      <p:cxnSp>
        <p:nvCxnSpPr>
          <p:cNvPr id="14" name="Straight Connector 13"/>
          <p:cNvCxnSpPr>
            <a:stCxn id="16" idx="0"/>
            <a:endCxn id="11" idx="1"/>
          </p:cNvCxnSpPr>
          <p:nvPr/>
        </p:nvCxnSpPr>
        <p:spPr>
          <a:xfrm flipV="1">
            <a:off x="539552" y="4159052"/>
            <a:ext cx="1224136" cy="16462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1403648" y="0"/>
            <a:ext cx="6912768" cy="609600"/>
          </a:xfrm>
        </p:spPr>
        <p:txBody>
          <a:bodyPr>
            <a:normAutofit/>
          </a:bodyPr>
          <a:lstStyle/>
          <a:p>
            <a:r>
              <a:rPr lang="en-US" dirty="0" smtClean="0"/>
              <a:t>Dust aerosol : </a:t>
            </a:r>
            <a:r>
              <a:rPr lang="en-US" dirty="0" err="1" smtClean="0"/>
              <a:t>radiative</a:t>
            </a:r>
            <a:r>
              <a:rPr lang="en-US" dirty="0" smtClean="0"/>
              <a:t> interaction (direct effect)  </a:t>
            </a:r>
            <a:endParaRPr lang="en-US" dirty="0"/>
          </a:p>
        </p:txBody>
      </p:sp>
      <p:sp>
        <p:nvSpPr>
          <p:cNvPr id="16" name="TextBox 8"/>
          <p:cNvSpPr txBox="1">
            <a:spLocks noChangeArrowheads="1"/>
          </p:cNvSpPr>
          <p:nvPr/>
        </p:nvSpPr>
        <p:spPr bwMode="auto">
          <a:xfrm>
            <a:off x="179512" y="5805264"/>
            <a:ext cx="72008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smtClean="0"/>
              <a:t>Size</a:t>
            </a:r>
            <a:endParaRPr lang="en-US" dirty="0"/>
          </a:p>
        </p:txBody>
      </p:sp>
      <p:cxnSp>
        <p:nvCxnSpPr>
          <p:cNvPr id="18" name="Straight Connector 17"/>
          <p:cNvCxnSpPr>
            <a:stCxn id="11" idx="1"/>
            <a:endCxn id="13" idx="2"/>
          </p:cNvCxnSpPr>
          <p:nvPr/>
        </p:nvCxnSpPr>
        <p:spPr>
          <a:xfrm>
            <a:off x="1763688" y="4159052"/>
            <a:ext cx="434901" cy="22321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903640" y="4725144"/>
            <a:ext cx="32403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Aerosol Optical Properties used in models: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Extinction efficiency (m2/g)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Single scattering </a:t>
            </a:r>
            <a:r>
              <a:rPr lang="en-US" dirty="0" err="1" smtClean="0"/>
              <a:t>albedo</a:t>
            </a:r>
            <a:r>
              <a:rPr lang="en-US" dirty="0" smtClean="0"/>
              <a:t> (SSA)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Asymmetry parameter</a:t>
            </a:r>
            <a:endParaRPr lang="en-I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Oval 2"/>
          <p:cNvSpPr>
            <a:spLocks noChangeArrowheads="1"/>
          </p:cNvSpPr>
          <p:nvPr/>
        </p:nvSpPr>
        <p:spPr bwMode="auto">
          <a:xfrm>
            <a:off x="1331913" y="2782888"/>
            <a:ext cx="2087562" cy="790575"/>
          </a:xfrm>
          <a:prstGeom prst="ellipse">
            <a:avLst/>
          </a:prstGeom>
          <a:solidFill>
            <a:srgbClr val="FF9900">
              <a:alpha val="38823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0" y="332656"/>
            <a:ext cx="3816424" cy="46166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400" b="1" dirty="0" smtClean="0"/>
              <a:t>Short </a:t>
            </a:r>
            <a:r>
              <a:rPr lang="fr-FR" sz="2400" b="1" dirty="0" err="1"/>
              <a:t>Wave</a:t>
            </a:r>
            <a:r>
              <a:rPr lang="fr-FR" sz="2400" b="1" dirty="0"/>
              <a:t> radiative forcing</a:t>
            </a:r>
            <a:endParaRPr lang="en-GB" sz="2400" b="1" dirty="0"/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34925" y="2925763"/>
            <a:ext cx="14398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/>
              <a:t>absorption scattering</a:t>
            </a:r>
            <a:endParaRPr lang="en-GB"/>
          </a:p>
        </p:txBody>
      </p:sp>
      <p:sp>
        <p:nvSpPr>
          <p:cNvPr id="14342" name="Rectangle 8"/>
          <p:cNvSpPr>
            <a:spLocks noChangeArrowheads="1"/>
          </p:cNvSpPr>
          <p:nvPr/>
        </p:nvSpPr>
        <p:spPr bwMode="auto">
          <a:xfrm>
            <a:off x="1335088" y="2425700"/>
            <a:ext cx="2133600" cy="2133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43" name="AutoShape 9"/>
          <p:cNvSpPr>
            <a:spLocks noChangeArrowheads="1"/>
          </p:cNvSpPr>
          <p:nvPr/>
        </p:nvSpPr>
        <p:spPr bwMode="auto">
          <a:xfrm>
            <a:off x="1030288" y="1587500"/>
            <a:ext cx="1371600" cy="8382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44" name="AutoShape 10"/>
          <p:cNvSpPr>
            <a:spLocks noChangeArrowheads="1"/>
          </p:cNvSpPr>
          <p:nvPr/>
        </p:nvSpPr>
        <p:spPr bwMode="auto">
          <a:xfrm>
            <a:off x="1411288" y="3721100"/>
            <a:ext cx="685800" cy="838200"/>
          </a:xfrm>
          <a:prstGeom prst="downArrow">
            <a:avLst>
              <a:gd name="adj1" fmla="val 50000"/>
              <a:gd name="adj2" fmla="val 30556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45" name="AutoShape 11"/>
          <p:cNvSpPr>
            <a:spLocks noChangeArrowheads="1"/>
          </p:cNvSpPr>
          <p:nvPr/>
        </p:nvSpPr>
        <p:spPr bwMode="auto">
          <a:xfrm flipV="1">
            <a:off x="2706688" y="1587500"/>
            <a:ext cx="228600" cy="838200"/>
          </a:xfrm>
          <a:prstGeom prst="downArrow">
            <a:avLst>
              <a:gd name="adj1" fmla="val 50000"/>
              <a:gd name="adj2" fmla="val 9166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46" name="AutoShape 12"/>
          <p:cNvSpPr>
            <a:spLocks noChangeArrowheads="1"/>
          </p:cNvSpPr>
          <p:nvPr/>
        </p:nvSpPr>
        <p:spPr bwMode="auto">
          <a:xfrm flipV="1">
            <a:off x="2630488" y="3721100"/>
            <a:ext cx="457200" cy="838200"/>
          </a:xfrm>
          <a:prstGeom prst="downArrow">
            <a:avLst>
              <a:gd name="adj1" fmla="val 50000"/>
              <a:gd name="adj2" fmla="val 45833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47" name="Rectangle 13"/>
          <p:cNvSpPr>
            <a:spLocks noChangeArrowheads="1"/>
          </p:cNvSpPr>
          <p:nvPr/>
        </p:nvSpPr>
        <p:spPr bwMode="auto">
          <a:xfrm>
            <a:off x="1335088" y="4635500"/>
            <a:ext cx="2133600" cy="381000"/>
          </a:xfrm>
          <a:prstGeom prst="rect">
            <a:avLst/>
          </a:prstGeom>
          <a:solidFill>
            <a:srgbClr val="99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2400"/>
              <a:t>surface</a:t>
            </a:r>
            <a:endParaRPr lang="en-GB" sz="2400"/>
          </a:p>
        </p:txBody>
      </p:sp>
      <p:sp>
        <p:nvSpPr>
          <p:cNvPr id="14348" name="Text Box 14"/>
          <p:cNvSpPr txBox="1">
            <a:spLocks noChangeArrowheads="1"/>
          </p:cNvSpPr>
          <p:nvPr/>
        </p:nvSpPr>
        <p:spPr bwMode="auto">
          <a:xfrm>
            <a:off x="344488" y="1739900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2400" dirty="0"/>
              <a:t>F</a:t>
            </a:r>
            <a:r>
              <a:rPr lang="fr-FR" sz="2400" baseline="-25000" dirty="0"/>
              <a:t>0</a:t>
            </a:r>
            <a:endParaRPr lang="en-GB" sz="2400" dirty="0"/>
          </a:p>
        </p:txBody>
      </p:sp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1569368" y="2852936"/>
            <a:ext cx="914400" cy="533400"/>
            <a:chOff x="382" y="2352"/>
            <a:chExt cx="1250" cy="576"/>
          </a:xfrm>
        </p:grpSpPr>
        <p:sp>
          <p:nvSpPr>
            <p:cNvPr id="14374" name="Oval 18"/>
            <p:cNvSpPr>
              <a:spLocks noChangeArrowheads="1"/>
            </p:cNvSpPr>
            <p:nvPr/>
          </p:nvSpPr>
          <p:spPr bwMode="auto">
            <a:xfrm>
              <a:off x="672" y="2352"/>
              <a:ext cx="144" cy="144"/>
            </a:xfrm>
            <a:prstGeom prst="ellipse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75" name="Oval 19"/>
            <p:cNvSpPr>
              <a:spLocks noChangeArrowheads="1"/>
            </p:cNvSpPr>
            <p:nvPr/>
          </p:nvSpPr>
          <p:spPr bwMode="auto">
            <a:xfrm>
              <a:off x="1392" y="2400"/>
              <a:ext cx="144" cy="144"/>
            </a:xfrm>
            <a:prstGeom prst="ellipse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76" name="Oval 20"/>
            <p:cNvSpPr>
              <a:spLocks noChangeArrowheads="1"/>
            </p:cNvSpPr>
            <p:nvPr/>
          </p:nvSpPr>
          <p:spPr bwMode="auto">
            <a:xfrm>
              <a:off x="1152" y="2432"/>
              <a:ext cx="48" cy="64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77" name="Oval 21"/>
            <p:cNvSpPr>
              <a:spLocks noChangeArrowheads="1"/>
            </p:cNvSpPr>
            <p:nvPr/>
          </p:nvSpPr>
          <p:spPr bwMode="auto">
            <a:xfrm>
              <a:off x="1296" y="2864"/>
              <a:ext cx="48" cy="64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78" name="Oval 22"/>
            <p:cNvSpPr>
              <a:spLocks noChangeArrowheads="1"/>
            </p:cNvSpPr>
            <p:nvPr/>
          </p:nvSpPr>
          <p:spPr bwMode="auto">
            <a:xfrm>
              <a:off x="1008" y="2784"/>
              <a:ext cx="96" cy="96"/>
            </a:xfrm>
            <a:prstGeom prst="ellipse">
              <a:avLst/>
            </a:prstGeom>
            <a:solidFill>
              <a:srgbClr val="CCFFCC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79" name="Oval 23"/>
            <p:cNvSpPr>
              <a:spLocks noChangeArrowheads="1"/>
            </p:cNvSpPr>
            <p:nvPr/>
          </p:nvSpPr>
          <p:spPr bwMode="auto">
            <a:xfrm>
              <a:off x="1536" y="2640"/>
              <a:ext cx="96" cy="96"/>
            </a:xfrm>
            <a:prstGeom prst="ellipse">
              <a:avLst/>
            </a:prstGeom>
            <a:solidFill>
              <a:srgbClr val="CCFFCC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80" name="Oval 24"/>
            <p:cNvSpPr>
              <a:spLocks noChangeArrowheads="1"/>
            </p:cNvSpPr>
            <p:nvPr/>
          </p:nvSpPr>
          <p:spPr bwMode="auto">
            <a:xfrm rot="-10466821">
              <a:off x="1152" y="2592"/>
              <a:ext cx="144" cy="144"/>
            </a:xfrm>
            <a:prstGeom prst="ellipse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81" name="Oval 25"/>
            <p:cNvSpPr>
              <a:spLocks noChangeArrowheads="1"/>
            </p:cNvSpPr>
            <p:nvPr/>
          </p:nvSpPr>
          <p:spPr bwMode="auto">
            <a:xfrm rot="-10466821">
              <a:off x="576" y="2640"/>
              <a:ext cx="144" cy="144"/>
            </a:xfrm>
            <a:prstGeom prst="ellipse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82" name="Oval 26"/>
            <p:cNvSpPr>
              <a:spLocks noChangeArrowheads="1"/>
            </p:cNvSpPr>
            <p:nvPr/>
          </p:nvSpPr>
          <p:spPr bwMode="auto">
            <a:xfrm rot="-10443188">
              <a:off x="382" y="2529"/>
              <a:ext cx="51" cy="6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83" name="Oval 27"/>
            <p:cNvSpPr>
              <a:spLocks noChangeArrowheads="1"/>
            </p:cNvSpPr>
            <p:nvPr/>
          </p:nvSpPr>
          <p:spPr bwMode="auto">
            <a:xfrm rot="-10443188">
              <a:off x="766" y="2673"/>
              <a:ext cx="51" cy="6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84" name="Oval 28"/>
            <p:cNvSpPr>
              <a:spLocks noChangeArrowheads="1"/>
            </p:cNvSpPr>
            <p:nvPr/>
          </p:nvSpPr>
          <p:spPr bwMode="auto">
            <a:xfrm rot="-10443188">
              <a:off x="480" y="2784"/>
              <a:ext cx="96" cy="96"/>
            </a:xfrm>
            <a:prstGeom prst="ellipse">
              <a:avLst/>
            </a:prstGeom>
            <a:solidFill>
              <a:srgbClr val="CCFFCC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85" name="Oval 29"/>
            <p:cNvSpPr>
              <a:spLocks noChangeArrowheads="1"/>
            </p:cNvSpPr>
            <p:nvPr/>
          </p:nvSpPr>
          <p:spPr bwMode="auto">
            <a:xfrm rot="-10443188">
              <a:off x="863" y="2403"/>
              <a:ext cx="96" cy="92"/>
            </a:xfrm>
            <a:prstGeom prst="ellipse">
              <a:avLst/>
            </a:prstGeom>
            <a:solidFill>
              <a:srgbClr val="CCFFCC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30"/>
          <p:cNvGrpSpPr>
            <a:grpSpLocks/>
          </p:cNvGrpSpPr>
          <p:nvPr/>
        </p:nvGrpSpPr>
        <p:grpSpPr bwMode="auto">
          <a:xfrm>
            <a:off x="2325688" y="2959100"/>
            <a:ext cx="914400" cy="533400"/>
            <a:chOff x="382" y="2352"/>
            <a:chExt cx="1250" cy="576"/>
          </a:xfrm>
        </p:grpSpPr>
        <p:sp>
          <p:nvSpPr>
            <p:cNvPr id="14362" name="Oval 31"/>
            <p:cNvSpPr>
              <a:spLocks noChangeArrowheads="1"/>
            </p:cNvSpPr>
            <p:nvPr/>
          </p:nvSpPr>
          <p:spPr bwMode="auto">
            <a:xfrm>
              <a:off x="672" y="2352"/>
              <a:ext cx="144" cy="144"/>
            </a:xfrm>
            <a:prstGeom prst="ellipse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63" name="Oval 32"/>
            <p:cNvSpPr>
              <a:spLocks noChangeArrowheads="1"/>
            </p:cNvSpPr>
            <p:nvPr/>
          </p:nvSpPr>
          <p:spPr bwMode="auto">
            <a:xfrm>
              <a:off x="1392" y="2400"/>
              <a:ext cx="144" cy="144"/>
            </a:xfrm>
            <a:prstGeom prst="ellipse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64" name="Oval 33"/>
            <p:cNvSpPr>
              <a:spLocks noChangeArrowheads="1"/>
            </p:cNvSpPr>
            <p:nvPr/>
          </p:nvSpPr>
          <p:spPr bwMode="auto">
            <a:xfrm>
              <a:off x="1152" y="2432"/>
              <a:ext cx="48" cy="64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65" name="Oval 34"/>
            <p:cNvSpPr>
              <a:spLocks noChangeArrowheads="1"/>
            </p:cNvSpPr>
            <p:nvPr/>
          </p:nvSpPr>
          <p:spPr bwMode="auto">
            <a:xfrm>
              <a:off x="1296" y="2864"/>
              <a:ext cx="48" cy="64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66" name="Oval 35"/>
            <p:cNvSpPr>
              <a:spLocks noChangeArrowheads="1"/>
            </p:cNvSpPr>
            <p:nvPr/>
          </p:nvSpPr>
          <p:spPr bwMode="auto">
            <a:xfrm>
              <a:off x="1008" y="2784"/>
              <a:ext cx="96" cy="96"/>
            </a:xfrm>
            <a:prstGeom prst="ellipse">
              <a:avLst/>
            </a:prstGeom>
            <a:solidFill>
              <a:srgbClr val="CCFFCC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67" name="Oval 36"/>
            <p:cNvSpPr>
              <a:spLocks noChangeArrowheads="1"/>
            </p:cNvSpPr>
            <p:nvPr/>
          </p:nvSpPr>
          <p:spPr bwMode="auto">
            <a:xfrm>
              <a:off x="1536" y="2640"/>
              <a:ext cx="96" cy="96"/>
            </a:xfrm>
            <a:prstGeom prst="ellipse">
              <a:avLst/>
            </a:prstGeom>
            <a:solidFill>
              <a:srgbClr val="CCFFCC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68" name="Oval 37"/>
            <p:cNvSpPr>
              <a:spLocks noChangeArrowheads="1"/>
            </p:cNvSpPr>
            <p:nvPr/>
          </p:nvSpPr>
          <p:spPr bwMode="auto">
            <a:xfrm rot="-10466821">
              <a:off x="1152" y="2592"/>
              <a:ext cx="144" cy="144"/>
            </a:xfrm>
            <a:prstGeom prst="ellipse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69" name="Oval 38"/>
            <p:cNvSpPr>
              <a:spLocks noChangeArrowheads="1"/>
            </p:cNvSpPr>
            <p:nvPr/>
          </p:nvSpPr>
          <p:spPr bwMode="auto">
            <a:xfrm rot="-10466821">
              <a:off x="576" y="2640"/>
              <a:ext cx="144" cy="144"/>
            </a:xfrm>
            <a:prstGeom prst="ellipse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70" name="Oval 39"/>
            <p:cNvSpPr>
              <a:spLocks noChangeArrowheads="1"/>
            </p:cNvSpPr>
            <p:nvPr/>
          </p:nvSpPr>
          <p:spPr bwMode="auto">
            <a:xfrm rot="-10443188">
              <a:off x="382" y="2529"/>
              <a:ext cx="51" cy="6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71" name="Oval 40"/>
            <p:cNvSpPr>
              <a:spLocks noChangeArrowheads="1"/>
            </p:cNvSpPr>
            <p:nvPr/>
          </p:nvSpPr>
          <p:spPr bwMode="auto">
            <a:xfrm rot="-10443188">
              <a:off x="766" y="2673"/>
              <a:ext cx="51" cy="6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72" name="Oval 41"/>
            <p:cNvSpPr>
              <a:spLocks noChangeArrowheads="1"/>
            </p:cNvSpPr>
            <p:nvPr/>
          </p:nvSpPr>
          <p:spPr bwMode="auto">
            <a:xfrm rot="-10443188">
              <a:off x="480" y="2784"/>
              <a:ext cx="96" cy="96"/>
            </a:xfrm>
            <a:prstGeom prst="ellipse">
              <a:avLst/>
            </a:prstGeom>
            <a:solidFill>
              <a:srgbClr val="CCFFCC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73" name="Oval 42"/>
            <p:cNvSpPr>
              <a:spLocks noChangeArrowheads="1"/>
            </p:cNvSpPr>
            <p:nvPr/>
          </p:nvSpPr>
          <p:spPr bwMode="auto">
            <a:xfrm rot="-10443188">
              <a:off x="863" y="2403"/>
              <a:ext cx="96" cy="92"/>
            </a:xfrm>
            <a:prstGeom prst="ellipse">
              <a:avLst/>
            </a:prstGeom>
            <a:solidFill>
              <a:srgbClr val="CCFFCC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4352" name="Text Box 43"/>
          <p:cNvSpPr txBox="1">
            <a:spLocks noChangeArrowheads="1"/>
          </p:cNvSpPr>
          <p:nvPr/>
        </p:nvSpPr>
        <p:spPr bwMode="auto">
          <a:xfrm>
            <a:off x="2325688" y="1282700"/>
            <a:ext cx="1371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1600"/>
              <a:t>Outgoing flux</a:t>
            </a:r>
            <a:endParaRPr lang="en-GB" sz="1600"/>
          </a:p>
        </p:txBody>
      </p:sp>
      <p:sp>
        <p:nvSpPr>
          <p:cNvPr id="14353" name="Text Box 44"/>
          <p:cNvSpPr txBox="1">
            <a:spLocks noChangeArrowheads="1"/>
          </p:cNvSpPr>
          <p:nvPr/>
        </p:nvSpPr>
        <p:spPr bwMode="auto">
          <a:xfrm>
            <a:off x="1106488" y="1054100"/>
            <a:ext cx="12192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1600"/>
              <a:t>Incoming solar flux</a:t>
            </a:r>
            <a:endParaRPr lang="en-GB" sz="1600"/>
          </a:p>
        </p:txBody>
      </p:sp>
      <p:sp>
        <p:nvSpPr>
          <p:cNvPr id="14358" name="Text Box 49"/>
          <p:cNvSpPr txBox="1">
            <a:spLocks noChangeArrowheads="1"/>
          </p:cNvSpPr>
          <p:nvPr/>
        </p:nvSpPr>
        <p:spPr bwMode="auto">
          <a:xfrm>
            <a:off x="4427984" y="476672"/>
            <a:ext cx="4679950" cy="2785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000" b="1" dirty="0">
                <a:solidFill>
                  <a:srgbClr val="FF3300"/>
                </a:solidFill>
              </a:rPr>
              <a:t>TOA SW Radiative forcing</a:t>
            </a:r>
            <a:r>
              <a:rPr lang="fr-FR" sz="2000" dirty="0"/>
              <a:t> : </a:t>
            </a:r>
            <a:r>
              <a:rPr lang="fr-FR" sz="2000" dirty="0" err="1"/>
              <a:t>difference</a:t>
            </a:r>
            <a:r>
              <a:rPr lang="fr-FR" sz="2000" dirty="0"/>
              <a:t> of </a:t>
            </a:r>
            <a:r>
              <a:rPr lang="fr-FR" sz="2000" dirty="0" err="1"/>
              <a:t>outgoing</a:t>
            </a:r>
            <a:r>
              <a:rPr lang="fr-FR" sz="2000" dirty="0"/>
              <a:t> fluxes </a:t>
            </a:r>
            <a:r>
              <a:rPr lang="fr-FR" sz="2000" dirty="0" err="1"/>
              <a:t>without</a:t>
            </a:r>
            <a:r>
              <a:rPr lang="fr-FR" sz="2000" dirty="0"/>
              <a:t> and </a:t>
            </a:r>
            <a:r>
              <a:rPr lang="fr-FR" sz="2000" dirty="0" err="1"/>
              <a:t>with</a:t>
            </a:r>
            <a:r>
              <a:rPr lang="fr-FR" sz="2000" dirty="0"/>
              <a:t> </a:t>
            </a:r>
            <a:r>
              <a:rPr lang="fr-FR" sz="2000" dirty="0" err="1"/>
              <a:t>aerosol</a:t>
            </a:r>
            <a:r>
              <a:rPr lang="fr-FR" sz="2000" dirty="0"/>
              <a:t> </a:t>
            </a:r>
          </a:p>
          <a:p>
            <a:pPr>
              <a:spcBef>
                <a:spcPct val="50000"/>
              </a:spcBef>
            </a:pPr>
            <a:r>
              <a:rPr lang="fr-FR" dirty="0">
                <a:solidFill>
                  <a:srgbClr val="CC0099"/>
                </a:solidFill>
              </a:rPr>
              <a:t>All </a:t>
            </a:r>
            <a:r>
              <a:rPr lang="fr-FR" dirty="0" err="1">
                <a:solidFill>
                  <a:srgbClr val="CC0099"/>
                </a:solidFill>
              </a:rPr>
              <a:t>other</a:t>
            </a:r>
            <a:r>
              <a:rPr lang="fr-FR" dirty="0">
                <a:solidFill>
                  <a:srgbClr val="CC0099"/>
                </a:solidFill>
              </a:rPr>
              <a:t> </a:t>
            </a:r>
            <a:r>
              <a:rPr lang="fr-FR" dirty="0" err="1">
                <a:solidFill>
                  <a:srgbClr val="CC0099"/>
                </a:solidFill>
              </a:rPr>
              <a:t>atmospheric</a:t>
            </a:r>
            <a:r>
              <a:rPr lang="fr-FR" dirty="0">
                <a:solidFill>
                  <a:srgbClr val="CC0099"/>
                </a:solidFill>
              </a:rPr>
              <a:t> and surface variables </a:t>
            </a:r>
            <a:r>
              <a:rPr lang="fr-FR" dirty="0" err="1">
                <a:solidFill>
                  <a:srgbClr val="CC0099"/>
                </a:solidFill>
              </a:rPr>
              <a:t>being</a:t>
            </a:r>
            <a:r>
              <a:rPr lang="fr-FR" dirty="0">
                <a:solidFill>
                  <a:srgbClr val="CC0099"/>
                </a:solidFill>
              </a:rPr>
              <a:t> </a:t>
            </a:r>
            <a:r>
              <a:rPr lang="fr-FR" dirty="0" err="1">
                <a:solidFill>
                  <a:srgbClr val="CC0099"/>
                </a:solidFill>
              </a:rPr>
              <a:t>fixed</a:t>
            </a:r>
            <a:r>
              <a:rPr lang="fr-FR" dirty="0">
                <a:solidFill>
                  <a:srgbClr val="CC0099"/>
                </a:solidFill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fr-FR" sz="2000" dirty="0" smtClean="0"/>
              <a:t>&gt; 0</a:t>
            </a:r>
            <a:r>
              <a:rPr lang="fr-FR" sz="2000" dirty="0"/>
              <a:t>. = </a:t>
            </a:r>
            <a:r>
              <a:rPr lang="fr-FR" sz="2000" dirty="0" err="1"/>
              <a:t>warming</a:t>
            </a:r>
            <a:r>
              <a:rPr lang="fr-FR" sz="2000" dirty="0"/>
              <a:t> of the </a:t>
            </a:r>
            <a:r>
              <a:rPr lang="fr-FR" sz="2000" dirty="0" smtClean="0"/>
              <a:t>system (</a:t>
            </a:r>
            <a:r>
              <a:rPr lang="fr-FR" sz="2000" dirty="0" err="1" smtClean="0"/>
              <a:t>atm</a:t>
            </a:r>
            <a:r>
              <a:rPr lang="fr-FR" sz="2000" dirty="0" smtClean="0"/>
              <a:t>+surf)</a:t>
            </a:r>
          </a:p>
          <a:p>
            <a:pPr>
              <a:spcBef>
                <a:spcPct val="50000"/>
              </a:spcBef>
            </a:pPr>
            <a:r>
              <a:rPr lang="fr-FR" sz="2000" dirty="0" smtClean="0"/>
              <a:t>&lt; </a:t>
            </a:r>
            <a:r>
              <a:rPr lang="fr-FR" sz="2000" dirty="0"/>
              <a:t>0. = </a:t>
            </a:r>
            <a:r>
              <a:rPr lang="fr-FR" sz="2000" dirty="0" err="1"/>
              <a:t>cooling</a:t>
            </a:r>
            <a:r>
              <a:rPr lang="fr-FR" sz="2000" dirty="0"/>
              <a:t> of the </a:t>
            </a:r>
            <a:r>
              <a:rPr lang="fr-FR" sz="2000" dirty="0" smtClean="0"/>
              <a:t>system </a:t>
            </a:r>
          </a:p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fr-FR" sz="2000" dirty="0" err="1" smtClean="0"/>
              <a:t>Regionally</a:t>
            </a:r>
            <a:r>
              <a:rPr lang="fr-FR" sz="2000" dirty="0" smtClean="0"/>
              <a:t> </a:t>
            </a:r>
            <a:r>
              <a:rPr lang="fr-FR" sz="2000" dirty="0" err="1"/>
              <a:t>d</a:t>
            </a:r>
            <a:r>
              <a:rPr lang="fr-FR" sz="2000" dirty="0" err="1" smtClean="0"/>
              <a:t>epends</a:t>
            </a:r>
            <a:r>
              <a:rPr lang="fr-FR" sz="2000" dirty="0" smtClean="0"/>
              <a:t> on surface </a:t>
            </a:r>
            <a:r>
              <a:rPr lang="fr-FR" sz="2000" dirty="0" err="1" smtClean="0"/>
              <a:t>albedo</a:t>
            </a:r>
            <a:r>
              <a:rPr lang="fr-FR" sz="2000" dirty="0" smtClean="0"/>
              <a:t> ! </a:t>
            </a:r>
            <a:endParaRPr lang="en-GB" sz="2000" dirty="0"/>
          </a:p>
        </p:txBody>
      </p:sp>
      <p:sp>
        <p:nvSpPr>
          <p:cNvPr id="14360" name="AutoShape 51"/>
          <p:cNvSpPr>
            <a:spLocks noChangeArrowheads="1"/>
          </p:cNvSpPr>
          <p:nvPr/>
        </p:nvSpPr>
        <p:spPr bwMode="auto">
          <a:xfrm>
            <a:off x="4139629" y="633055"/>
            <a:ext cx="360363" cy="203657"/>
          </a:xfrm>
          <a:prstGeom prst="rightArrow">
            <a:avLst>
              <a:gd name="adj1" fmla="val 50000"/>
              <a:gd name="adj2" fmla="val 4172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1" name="Group 50"/>
          <p:cNvGrpSpPr/>
          <p:nvPr/>
        </p:nvGrpSpPr>
        <p:grpSpPr>
          <a:xfrm>
            <a:off x="0" y="4279900"/>
            <a:ext cx="8964489" cy="2509088"/>
            <a:chOff x="0" y="4279900"/>
            <a:chExt cx="8964489" cy="2509088"/>
          </a:xfrm>
        </p:grpSpPr>
        <p:sp>
          <p:nvSpPr>
            <p:cNvPr id="14341" name="Text Box 5"/>
            <p:cNvSpPr txBox="1">
              <a:spLocks noChangeArrowheads="1"/>
            </p:cNvSpPr>
            <p:nvPr/>
          </p:nvSpPr>
          <p:spPr bwMode="auto">
            <a:xfrm>
              <a:off x="3923928" y="6381328"/>
              <a:ext cx="504056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>
                <a:spcBef>
                  <a:spcPct val="50000"/>
                </a:spcBef>
              </a:pPr>
              <a:r>
                <a:rPr lang="fr-FR" b="1" dirty="0" err="1">
                  <a:solidFill>
                    <a:srgbClr val="FF0000"/>
                  </a:solidFill>
                </a:rPr>
                <a:t>Aerosol</a:t>
              </a:r>
              <a:r>
                <a:rPr lang="fr-FR" b="1" dirty="0">
                  <a:solidFill>
                    <a:srgbClr val="FF0000"/>
                  </a:solidFill>
                </a:rPr>
                <a:t> O</a:t>
              </a:r>
              <a:r>
                <a:rPr lang="fr-FR" b="1" dirty="0" smtClean="0">
                  <a:solidFill>
                    <a:srgbClr val="FF0000"/>
                  </a:solidFill>
                </a:rPr>
                <a:t>ptical </a:t>
              </a:r>
              <a:r>
                <a:rPr lang="fr-FR" b="1" dirty="0" err="1" smtClean="0">
                  <a:solidFill>
                    <a:srgbClr val="FF0000"/>
                  </a:solidFill>
                </a:rPr>
                <a:t>Depth</a:t>
              </a:r>
              <a:r>
                <a:rPr lang="fr-FR" b="1" dirty="0" smtClean="0">
                  <a:solidFill>
                    <a:srgbClr val="FF0000"/>
                  </a:solidFill>
                </a:rPr>
                <a:t> </a:t>
              </a:r>
              <a:r>
                <a:rPr lang="fr-FR" sz="1600" dirty="0" smtClean="0">
                  <a:solidFill>
                    <a:srgbClr val="FF3300"/>
                  </a:solidFill>
                </a:rPr>
                <a:t>: AOD measures </a:t>
              </a:r>
              <a:r>
                <a:rPr lang="fr-FR" sz="1600" dirty="0" err="1" smtClean="0">
                  <a:solidFill>
                    <a:srgbClr val="FF3300"/>
                  </a:solidFill>
                </a:rPr>
                <a:t>this</a:t>
              </a:r>
              <a:r>
                <a:rPr lang="fr-FR" sz="1600" dirty="0" smtClean="0">
                  <a:solidFill>
                    <a:srgbClr val="FF3300"/>
                  </a:solidFill>
                </a:rPr>
                <a:t> extinction </a:t>
              </a:r>
              <a:endParaRPr lang="en-GB" sz="1600" dirty="0"/>
            </a:p>
          </p:txBody>
        </p:sp>
        <p:grpSp>
          <p:nvGrpSpPr>
            <p:cNvPr id="50" name="Group 49"/>
            <p:cNvGrpSpPr/>
            <p:nvPr/>
          </p:nvGrpSpPr>
          <p:grpSpPr>
            <a:xfrm>
              <a:off x="0" y="4279900"/>
              <a:ext cx="8964489" cy="2509088"/>
              <a:chOff x="0" y="4279900"/>
              <a:chExt cx="8964489" cy="2509088"/>
            </a:xfrm>
          </p:grpSpPr>
          <p:sp>
            <p:nvSpPr>
              <p:cNvPr id="14349" name="Text Box 15"/>
              <p:cNvSpPr txBox="1">
                <a:spLocks noChangeArrowheads="1"/>
              </p:cNvSpPr>
              <p:nvPr/>
            </p:nvSpPr>
            <p:spPr bwMode="auto">
              <a:xfrm>
                <a:off x="0" y="4279900"/>
                <a:ext cx="1371600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fr-FR" sz="2400"/>
                  <a:t>F</a:t>
                </a:r>
                <a:r>
                  <a:rPr lang="fr-FR" sz="2400" baseline="-25000"/>
                  <a:t>0</a:t>
                </a:r>
                <a:r>
                  <a:rPr lang="fr-FR" sz="2400"/>
                  <a:t>.e</a:t>
                </a:r>
                <a:r>
                  <a:rPr lang="fr-FR" sz="2400" baseline="30000"/>
                  <a:t>-</a:t>
                </a:r>
                <a:r>
                  <a:rPr lang="fr-FR" sz="2400" b="1" baseline="30000">
                    <a:solidFill>
                      <a:srgbClr val="FF3300"/>
                    </a:solidFill>
                  </a:rPr>
                  <a:t>AOD</a:t>
                </a:r>
                <a:endParaRPr lang="en-GB" sz="2400" b="1">
                  <a:solidFill>
                    <a:srgbClr val="FF3300"/>
                  </a:solidFill>
                </a:endParaRPr>
              </a:p>
            </p:txBody>
          </p:sp>
          <p:sp>
            <p:nvSpPr>
              <p:cNvPr id="14359" name="Rectangle 50"/>
              <p:cNvSpPr>
                <a:spLocks noChangeArrowheads="1"/>
              </p:cNvSpPr>
              <p:nvPr/>
            </p:nvSpPr>
            <p:spPr bwMode="auto">
              <a:xfrm>
                <a:off x="3923929" y="5034662"/>
                <a:ext cx="5040560" cy="17543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fr-FR" b="1" dirty="0">
                    <a:solidFill>
                      <a:srgbClr val="FF3300"/>
                    </a:solidFill>
                  </a:rPr>
                  <a:t>SRF SW Radiative forcing </a:t>
                </a:r>
                <a:r>
                  <a:rPr lang="fr-FR" b="1" dirty="0" smtClean="0">
                    <a:solidFill>
                      <a:srgbClr val="FF3300"/>
                    </a:solidFill>
                  </a:rPr>
                  <a:t>:</a:t>
                </a:r>
              </a:p>
              <a:p>
                <a:r>
                  <a:rPr lang="fr-FR" dirty="0" err="1" smtClean="0"/>
                  <a:t>difference</a:t>
                </a:r>
                <a:r>
                  <a:rPr lang="fr-FR" dirty="0" smtClean="0"/>
                  <a:t> </a:t>
                </a:r>
                <a:r>
                  <a:rPr lang="fr-FR" dirty="0"/>
                  <a:t>of net flux </a:t>
                </a:r>
                <a:r>
                  <a:rPr lang="fr-FR" dirty="0" err="1"/>
                  <a:t>at</a:t>
                </a:r>
                <a:r>
                  <a:rPr lang="fr-FR" dirty="0"/>
                  <a:t> the surface</a:t>
                </a:r>
              </a:p>
              <a:p>
                <a:pPr>
                  <a:spcBef>
                    <a:spcPct val="50000"/>
                  </a:spcBef>
                </a:pPr>
                <a:r>
                  <a:rPr lang="fr-FR" dirty="0" err="1"/>
                  <a:t>Always</a:t>
                </a:r>
                <a:r>
                  <a:rPr lang="fr-FR" dirty="0"/>
                  <a:t> &lt; 0. = </a:t>
                </a:r>
                <a:r>
                  <a:rPr lang="fr-FR" dirty="0" err="1"/>
                  <a:t>cooling</a:t>
                </a:r>
                <a:r>
                  <a:rPr lang="fr-FR" dirty="0"/>
                  <a:t> of the </a:t>
                </a:r>
                <a:r>
                  <a:rPr lang="fr-FR" dirty="0" smtClean="0"/>
                  <a:t>surface as a </a:t>
                </a:r>
                <a:r>
                  <a:rPr lang="fr-FR" dirty="0" err="1" smtClean="0"/>
                  <a:t>result</a:t>
                </a:r>
                <a:r>
                  <a:rPr lang="fr-FR" dirty="0" smtClean="0"/>
                  <a:t> of </a:t>
                </a:r>
                <a:r>
                  <a:rPr lang="fr-FR" dirty="0" err="1" smtClean="0"/>
                  <a:t>solar</a:t>
                </a:r>
                <a:r>
                  <a:rPr lang="fr-FR" dirty="0" smtClean="0"/>
                  <a:t> radiation extinction </a:t>
                </a:r>
              </a:p>
              <a:p>
                <a:pPr>
                  <a:spcBef>
                    <a:spcPct val="50000"/>
                  </a:spcBef>
                  <a:buFont typeface="Wingdings" pitchFamily="2" charset="2"/>
                  <a:buNone/>
                </a:pPr>
                <a:endParaRPr lang="en-GB" dirty="0"/>
              </a:p>
            </p:txBody>
          </p:sp>
          <p:sp>
            <p:nvSpPr>
              <p:cNvPr id="14361" name="AutoShape 52"/>
              <p:cNvSpPr>
                <a:spLocks noChangeArrowheads="1"/>
              </p:cNvSpPr>
              <p:nvPr/>
            </p:nvSpPr>
            <p:spPr bwMode="auto">
              <a:xfrm>
                <a:off x="3563888" y="5085184"/>
                <a:ext cx="360363" cy="203657"/>
              </a:xfrm>
              <a:prstGeom prst="rightArrow">
                <a:avLst>
                  <a:gd name="adj1" fmla="val 50000"/>
                  <a:gd name="adj2" fmla="val 41728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53" name="Rectangle 52"/>
          <p:cNvSpPr/>
          <p:nvPr/>
        </p:nvSpPr>
        <p:spPr>
          <a:xfrm>
            <a:off x="5724128" y="3717032"/>
            <a:ext cx="1296144" cy="936104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/>
          <p:cNvSpPr/>
          <p:nvPr/>
        </p:nvSpPr>
        <p:spPr>
          <a:xfrm>
            <a:off x="7236296" y="3717032"/>
            <a:ext cx="1296144" cy="936104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Cloud 54"/>
          <p:cNvSpPr/>
          <p:nvPr/>
        </p:nvSpPr>
        <p:spPr>
          <a:xfrm>
            <a:off x="4499992" y="3861048"/>
            <a:ext cx="864096" cy="576064"/>
          </a:xfrm>
          <a:prstGeom prst="cloud">
            <a:avLst/>
          </a:prstGeom>
          <a:solidFill>
            <a:schemeClr val="bg1">
              <a:lumMod val="75000"/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57262E-6 L 0.33073 0.000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2483768" y="91480"/>
            <a:ext cx="4424536" cy="45720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400" b="1" dirty="0" err="1"/>
              <a:t>Dust</a:t>
            </a:r>
            <a:r>
              <a:rPr lang="fr-FR" sz="2400" b="1" dirty="0"/>
              <a:t> Long </a:t>
            </a:r>
            <a:r>
              <a:rPr lang="fr-FR" sz="2400" b="1" dirty="0" err="1"/>
              <a:t>Wave</a:t>
            </a:r>
            <a:r>
              <a:rPr lang="fr-FR" sz="2400" b="1" dirty="0"/>
              <a:t> radiative forcing</a:t>
            </a:r>
            <a:endParaRPr lang="en-GB" sz="2400" b="1" dirty="0"/>
          </a:p>
        </p:txBody>
      </p:sp>
      <p:sp>
        <p:nvSpPr>
          <p:cNvPr id="15363" name="Text Box 4"/>
          <p:cNvSpPr txBox="1">
            <a:spLocks noChangeArrowheads="1"/>
          </p:cNvSpPr>
          <p:nvPr/>
        </p:nvSpPr>
        <p:spPr bwMode="auto">
          <a:xfrm>
            <a:off x="179388" y="692696"/>
            <a:ext cx="89646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dirty="0" err="1"/>
              <a:t>Atmospheric</a:t>
            </a:r>
            <a:r>
              <a:rPr lang="fr-FR" dirty="0"/>
              <a:t> </a:t>
            </a:r>
            <a:r>
              <a:rPr lang="fr-FR" dirty="0" err="1"/>
              <a:t>layers</a:t>
            </a:r>
            <a:r>
              <a:rPr lang="fr-FR" dirty="0"/>
              <a:t> </a:t>
            </a:r>
            <a:r>
              <a:rPr lang="fr-FR" dirty="0" err="1"/>
              <a:t>absorb</a:t>
            </a:r>
            <a:r>
              <a:rPr lang="fr-FR" dirty="0"/>
              <a:t> and </a:t>
            </a:r>
            <a:r>
              <a:rPr lang="fr-FR" dirty="0" err="1"/>
              <a:t>emit</a:t>
            </a:r>
            <a:r>
              <a:rPr lang="fr-FR" dirty="0"/>
              <a:t> </a:t>
            </a:r>
            <a:r>
              <a:rPr lang="fr-FR" dirty="0" smtClean="0"/>
              <a:t> in the thermal </a:t>
            </a:r>
            <a:r>
              <a:rPr lang="fr-FR" dirty="0"/>
              <a:t>radiation range</a:t>
            </a:r>
            <a:r>
              <a:rPr lang="fr-FR" dirty="0" smtClean="0"/>
              <a:t>.</a:t>
            </a:r>
            <a:endParaRPr lang="fr-FR" dirty="0"/>
          </a:p>
        </p:txBody>
      </p:sp>
      <p:sp>
        <p:nvSpPr>
          <p:cNvPr id="15365" name="Text Box 6"/>
          <p:cNvSpPr txBox="1">
            <a:spLocks noChangeArrowheads="1"/>
          </p:cNvSpPr>
          <p:nvPr/>
        </p:nvSpPr>
        <p:spPr bwMode="auto">
          <a:xfrm>
            <a:off x="1527175" y="71929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5366" name="Line 7"/>
          <p:cNvSpPr>
            <a:spLocks noChangeShapeType="1"/>
          </p:cNvSpPr>
          <p:nvPr/>
        </p:nvSpPr>
        <p:spPr bwMode="auto">
          <a:xfrm>
            <a:off x="1043608" y="2780928"/>
            <a:ext cx="2663825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67" name="Line 8"/>
          <p:cNvSpPr>
            <a:spLocks noChangeShapeType="1"/>
          </p:cNvSpPr>
          <p:nvPr/>
        </p:nvSpPr>
        <p:spPr bwMode="auto">
          <a:xfrm>
            <a:off x="1115616" y="3573016"/>
            <a:ext cx="2663825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69" name="Text Box 10"/>
          <p:cNvSpPr txBox="1">
            <a:spLocks noChangeArrowheads="1"/>
          </p:cNvSpPr>
          <p:nvPr/>
        </p:nvSpPr>
        <p:spPr bwMode="auto">
          <a:xfrm>
            <a:off x="4572000" y="1916832"/>
            <a:ext cx="467995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000" b="1" dirty="0">
                <a:solidFill>
                  <a:srgbClr val="FF3300"/>
                </a:solidFill>
              </a:rPr>
              <a:t>TOA LW Radiative forcing</a:t>
            </a:r>
            <a:r>
              <a:rPr lang="fr-FR" sz="2000" dirty="0"/>
              <a:t> : </a:t>
            </a:r>
            <a:r>
              <a:rPr lang="fr-FR" sz="2000" dirty="0" err="1"/>
              <a:t>difference</a:t>
            </a:r>
            <a:r>
              <a:rPr lang="fr-FR" sz="2000" dirty="0"/>
              <a:t> of </a:t>
            </a:r>
            <a:r>
              <a:rPr lang="fr-FR" sz="2000" dirty="0" err="1"/>
              <a:t>outgoing</a:t>
            </a:r>
            <a:r>
              <a:rPr lang="fr-FR" sz="2000" dirty="0"/>
              <a:t> fluxes </a:t>
            </a:r>
            <a:r>
              <a:rPr lang="fr-FR" sz="2000" dirty="0" err="1"/>
              <a:t>without</a:t>
            </a:r>
            <a:r>
              <a:rPr lang="fr-FR" sz="2000" dirty="0"/>
              <a:t> and </a:t>
            </a:r>
            <a:r>
              <a:rPr lang="fr-FR" sz="2000" dirty="0" err="1"/>
              <a:t>with</a:t>
            </a:r>
            <a:r>
              <a:rPr lang="fr-FR" sz="2000" dirty="0"/>
              <a:t> </a:t>
            </a:r>
            <a:r>
              <a:rPr lang="fr-FR" sz="2000" dirty="0" err="1"/>
              <a:t>aerosol</a:t>
            </a:r>
            <a:r>
              <a:rPr lang="fr-FR" sz="2000" dirty="0"/>
              <a:t> </a:t>
            </a:r>
          </a:p>
          <a:p>
            <a:pPr>
              <a:spcBef>
                <a:spcPct val="50000"/>
              </a:spcBef>
            </a:pPr>
            <a:r>
              <a:rPr lang="fr-FR" sz="2000" dirty="0">
                <a:solidFill>
                  <a:srgbClr val="CC0099"/>
                </a:solidFill>
              </a:rPr>
              <a:t>All </a:t>
            </a:r>
            <a:r>
              <a:rPr lang="fr-FR" sz="2000" dirty="0" err="1">
                <a:solidFill>
                  <a:srgbClr val="CC0099"/>
                </a:solidFill>
              </a:rPr>
              <a:t>other</a:t>
            </a:r>
            <a:r>
              <a:rPr lang="fr-FR" sz="2000" dirty="0">
                <a:solidFill>
                  <a:srgbClr val="CC0099"/>
                </a:solidFill>
              </a:rPr>
              <a:t> </a:t>
            </a:r>
            <a:r>
              <a:rPr lang="fr-FR" sz="2000" dirty="0" err="1">
                <a:solidFill>
                  <a:srgbClr val="CC0099"/>
                </a:solidFill>
              </a:rPr>
              <a:t>atmospheric</a:t>
            </a:r>
            <a:r>
              <a:rPr lang="fr-FR" sz="2000" dirty="0">
                <a:solidFill>
                  <a:srgbClr val="CC0099"/>
                </a:solidFill>
              </a:rPr>
              <a:t> and surface variables </a:t>
            </a:r>
            <a:r>
              <a:rPr lang="fr-FR" sz="2000" dirty="0" err="1">
                <a:solidFill>
                  <a:srgbClr val="CC0099"/>
                </a:solidFill>
              </a:rPr>
              <a:t>being</a:t>
            </a:r>
            <a:r>
              <a:rPr lang="fr-FR" sz="2000" dirty="0">
                <a:solidFill>
                  <a:srgbClr val="CC0099"/>
                </a:solidFill>
              </a:rPr>
              <a:t> </a:t>
            </a:r>
            <a:r>
              <a:rPr lang="fr-FR" sz="2000" dirty="0" err="1">
                <a:solidFill>
                  <a:srgbClr val="CC0099"/>
                </a:solidFill>
              </a:rPr>
              <a:t>fixed</a:t>
            </a:r>
            <a:r>
              <a:rPr lang="fr-FR" sz="2000" dirty="0">
                <a:solidFill>
                  <a:srgbClr val="CC0099"/>
                </a:solidFill>
              </a:rPr>
              <a:t> </a:t>
            </a:r>
          </a:p>
        </p:txBody>
      </p:sp>
      <p:sp>
        <p:nvSpPr>
          <p:cNvPr id="15370" name="Rectangle 11"/>
          <p:cNvSpPr>
            <a:spLocks noChangeArrowheads="1"/>
          </p:cNvSpPr>
          <p:nvPr/>
        </p:nvSpPr>
        <p:spPr bwMode="auto">
          <a:xfrm>
            <a:off x="4500314" y="3717032"/>
            <a:ext cx="4643686" cy="1615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rgbClr val="FF3300"/>
                </a:solidFill>
              </a:rPr>
              <a:t>SRF LW Radiative forcing : </a:t>
            </a:r>
            <a:r>
              <a:rPr lang="fr-FR" dirty="0" err="1"/>
              <a:t>difference</a:t>
            </a:r>
            <a:r>
              <a:rPr lang="fr-FR" dirty="0"/>
              <a:t> of net flux </a:t>
            </a:r>
            <a:r>
              <a:rPr lang="fr-FR" dirty="0" err="1"/>
              <a:t>at</a:t>
            </a:r>
            <a:r>
              <a:rPr lang="fr-FR" dirty="0"/>
              <a:t> the surface</a:t>
            </a:r>
          </a:p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fr-FR" dirty="0" err="1"/>
              <a:t>Always</a:t>
            </a:r>
            <a:r>
              <a:rPr lang="fr-FR" dirty="0"/>
              <a:t>  &gt; 0. = relative </a:t>
            </a:r>
            <a:r>
              <a:rPr lang="fr-FR" dirty="0" err="1"/>
              <a:t>warming</a:t>
            </a:r>
            <a:r>
              <a:rPr lang="fr-FR" dirty="0"/>
              <a:t> of the surface </a:t>
            </a:r>
            <a:r>
              <a:rPr lang="fr-FR" dirty="0" smtClean="0"/>
              <a:t>, </a:t>
            </a:r>
            <a:r>
              <a:rPr lang="fr-FR" dirty="0" err="1" smtClean="0"/>
              <a:t>similar</a:t>
            </a:r>
            <a:r>
              <a:rPr lang="fr-FR" dirty="0" smtClean="0"/>
              <a:t> to GHG</a:t>
            </a:r>
            <a:endParaRPr lang="en-GB" dirty="0"/>
          </a:p>
          <a:p>
            <a:endParaRPr lang="fr-FR" dirty="0">
              <a:solidFill>
                <a:srgbClr val="FF3300"/>
              </a:solidFill>
            </a:endParaRPr>
          </a:p>
        </p:txBody>
      </p:sp>
      <p:sp>
        <p:nvSpPr>
          <p:cNvPr id="15371" name="AutoShape 12"/>
          <p:cNvSpPr>
            <a:spLocks noChangeArrowheads="1"/>
          </p:cNvSpPr>
          <p:nvPr/>
        </p:nvSpPr>
        <p:spPr bwMode="auto">
          <a:xfrm>
            <a:off x="4139952" y="2060848"/>
            <a:ext cx="360363" cy="215900"/>
          </a:xfrm>
          <a:prstGeom prst="rightArrow">
            <a:avLst>
              <a:gd name="adj1" fmla="val 50000"/>
              <a:gd name="adj2" fmla="val 4172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72" name="AutoShape 13"/>
          <p:cNvSpPr>
            <a:spLocks noChangeArrowheads="1"/>
          </p:cNvSpPr>
          <p:nvPr/>
        </p:nvSpPr>
        <p:spPr bwMode="auto">
          <a:xfrm>
            <a:off x="4139952" y="3786882"/>
            <a:ext cx="360363" cy="215900"/>
          </a:xfrm>
          <a:prstGeom prst="rightArrow">
            <a:avLst>
              <a:gd name="adj1" fmla="val 50000"/>
              <a:gd name="adj2" fmla="val 4172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74" name="AutoShape 15"/>
          <p:cNvSpPr>
            <a:spLocks noChangeArrowheads="1"/>
          </p:cNvSpPr>
          <p:nvPr/>
        </p:nvSpPr>
        <p:spPr bwMode="auto">
          <a:xfrm>
            <a:off x="1403648" y="3573016"/>
            <a:ext cx="504825" cy="1009452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Oval 2"/>
          <p:cNvSpPr>
            <a:spLocks noChangeArrowheads="1"/>
          </p:cNvSpPr>
          <p:nvPr/>
        </p:nvSpPr>
        <p:spPr bwMode="auto">
          <a:xfrm>
            <a:off x="1331913" y="2782888"/>
            <a:ext cx="2087562" cy="790575"/>
          </a:xfrm>
          <a:prstGeom prst="ellipse">
            <a:avLst/>
          </a:prstGeom>
          <a:solidFill>
            <a:srgbClr val="FF9900">
              <a:alpha val="38823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1335088" y="2425700"/>
            <a:ext cx="2133600" cy="2133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Rectangle 13"/>
          <p:cNvSpPr>
            <a:spLocks noChangeArrowheads="1"/>
          </p:cNvSpPr>
          <p:nvPr/>
        </p:nvSpPr>
        <p:spPr bwMode="auto">
          <a:xfrm>
            <a:off x="1335088" y="4635500"/>
            <a:ext cx="2133600" cy="381000"/>
          </a:xfrm>
          <a:prstGeom prst="rect">
            <a:avLst/>
          </a:prstGeom>
          <a:solidFill>
            <a:srgbClr val="99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2400"/>
              <a:t>surface</a:t>
            </a:r>
            <a:endParaRPr lang="en-GB" sz="2400"/>
          </a:p>
        </p:txBody>
      </p:sp>
      <p:grpSp>
        <p:nvGrpSpPr>
          <p:cNvPr id="23" name="Group 17"/>
          <p:cNvGrpSpPr>
            <a:grpSpLocks/>
          </p:cNvGrpSpPr>
          <p:nvPr/>
        </p:nvGrpSpPr>
        <p:grpSpPr bwMode="auto">
          <a:xfrm>
            <a:off x="1569368" y="2852936"/>
            <a:ext cx="914400" cy="533400"/>
            <a:chOff x="382" y="2352"/>
            <a:chExt cx="1250" cy="576"/>
          </a:xfrm>
        </p:grpSpPr>
        <p:sp>
          <p:nvSpPr>
            <p:cNvPr id="24" name="Oval 18"/>
            <p:cNvSpPr>
              <a:spLocks noChangeArrowheads="1"/>
            </p:cNvSpPr>
            <p:nvPr/>
          </p:nvSpPr>
          <p:spPr bwMode="auto">
            <a:xfrm>
              <a:off x="672" y="2352"/>
              <a:ext cx="144" cy="144"/>
            </a:xfrm>
            <a:prstGeom prst="ellipse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" name="Oval 19"/>
            <p:cNvSpPr>
              <a:spLocks noChangeArrowheads="1"/>
            </p:cNvSpPr>
            <p:nvPr/>
          </p:nvSpPr>
          <p:spPr bwMode="auto">
            <a:xfrm>
              <a:off x="1392" y="2400"/>
              <a:ext cx="144" cy="144"/>
            </a:xfrm>
            <a:prstGeom prst="ellipse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Oval 20"/>
            <p:cNvSpPr>
              <a:spLocks noChangeArrowheads="1"/>
            </p:cNvSpPr>
            <p:nvPr/>
          </p:nvSpPr>
          <p:spPr bwMode="auto">
            <a:xfrm>
              <a:off x="1152" y="2432"/>
              <a:ext cx="48" cy="64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Oval 21"/>
            <p:cNvSpPr>
              <a:spLocks noChangeArrowheads="1"/>
            </p:cNvSpPr>
            <p:nvPr/>
          </p:nvSpPr>
          <p:spPr bwMode="auto">
            <a:xfrm>
              <a:off x="1296" y="2864"/>
              <a:ext cx="48" cy="64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" name="Oval 22"/>
            <p:cNvSpPr>
              <a:spLocks noChangeArrowheads="1"/>
            </p:cNvSpPr>
            <p:nvPr/>
          </p:nvSpPr>
          <p:spPr bwMode="auto">
            <a:xfrm>
              <a:off x="1008" y="2784"/>
              <a:ext cx="96" cy="96"/>
            </a:xfrm>
            <a:prstGeom prst="ellipse">
              <a:avLst/>
            </a:prstGeom>
            <a:solidFill>
              <a:srgbClr val="CCFFCC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Oval 23"/>
            <p:cNvSpPr>
              <a:spLocks noChangeArrowheads="1"/>
            </p:cNvSpPr>
            <p:nvPr/>
          </p:nvSpPr>
          <p:spPr bwMode="auto">
            <a:xfrm>
              <a:off x="1536" y="2640"/>
              <a:ext cx="96" cy="96"/>
            </a:xfrm>
            <a:prstGeom prst="ellipse">
              <a:avLst/>
            </a:prstGeom>
            <a:solidFill>
              <a:srgbClr val="CCFFCC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Oval 24"/>
            <p:cNvSpPr>
              <a:spLocks noChangeArrowheads="1"/>
            </p:cNvSpPr>
            <p:nvPr/>
          </p:nvSpPr>
          <p:spPr bwMode="auto">
            <a:xfrm rot="-10466821">
              <a:off x="1152" y="2592"/>
              <a:ext cx="144" cy="144"/>
            </a:xfrm>
            <a:prstGeom prst="ellipse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Oval 25"/>
            <p:cNvSpPr>
              <a:spLocks noChangeArrowheads="1"/>
            </p:cNvSpPr>
            <p:nvPr/>
          </p:nvSpPr>
          <p:spPr bwMode="auto">
            <a:xfrm rot="-10466821">
              <a:off x="576" y="2640"/>
              <a:ext cx="144" cy="144"/>
            </a:xfrm>
            <a:prstGeom prst="ellipse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" name="Oval 26"/>
            <p:cNvSpPr>
              <a:spLocks noChangeArrowheads="1"/>
            </p:cNvSpPr>
            <p:nvPr/>
          </p:nvSpPr>
          <p:spPr bwMode="auto">
            <a:xfrm rot="-10443188">
              <a:off x="382" y="2529"/>
              <a:ext cx="51" cy="6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" name="Oval 27"/>
            <p:cNvSpPr>
              <a:spLocks noChangeArrowheads="1"/>
            </p:cNvSpPr>
            <p:nvPr/>
          </p:nvSpPr>
          <p:spPr bwMode="auto">
            <a:xfrm rot="-10443188">
              <a:off x="766" y="2673"/>
              <a:ext cx="51" cy="6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Oval 28"/>
            <p:cNvSpPr>
              <a:spLocks noChangeArrowheads="1"/>
            </p:cNvSpPr>
            <p:nvPr/>
          </p:nvSpPr>
          <p:spPr bwMode="auto">
            <a:xfrm rot="-10443188">
              <a:off x="480" y="2784"/>
              <a:ext cx="96" cy="96"/>
            </a:xfrm>
            <a:prstGeom prst="ellipse">
              <a:avLst/>
            </a:prstGeom>
            <a:solidFill>
              <a:srgbClr val="CCFFCC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" name="Oval 29"/>
            <p:cNvSpPr>
              <a:spLocks noChangeArrowheads="1"/>
            </p:cNvSpPr>
            <p:nvPr/>
          </p:nvSpPr>
          <p:spPr bwMode="auto">
            <a:xfrm rot="-10443188">
              <a:off x="863" y="2403"/>
              <a:ext cx="96" cy="92"/>
            </a:xfrm>
            <a:prstGeom prst="ellipse">
              <a:avLst/>
            </a:prstGeom>
            <a:solidFill>
              <a:srgbClr val="CCFFCC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6" name="Group 30"/>
          <p:cNvGrpSpPr>
            <a:grpSpLocks/>
          </p:cNvGrpSpPr>
          <p:nvPr/>
        </p:nvGrpSpPr>
        <p:grpSpPr bwMode="auto">
          <a:xfrm>
            <a:off x="2325688" y="2959100"/>
            <a:ext cx="914400" cy="533400"/>
            <a:chOff x="382" y="2352"/>
            <a:chExt cx="1250" cy="576"/>
          </a:xfrm>
        </p:grpSpPr>
        <p:sp>
          <p:nvSpPr>
            <p:cNvPr id="37" name="Oval 31"/>
            <p:cNvSpPr>
              <a:spLocks noChangeArrowheads="1"/>
            </p:cNvSpPr>
            <p:nvPr/>
          </p:nvSpPr>
          <p:spPr bwMode="auto">
            <a:xfrm>
              <a:off x="672" y="2352"/>
              <a:ext cx="144" cy="144"/>
            </a:xfrm>
            <a:prstGeom prst="ellipse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" name="Oval 32"/>
            <p:cNvSpPr>
              <a:spLocks noChangeArrowheads="1"/>
            </p:cNvSpPr>
            <p:nvPr/>
          </p:nvSpPr>
          <p:spPr bwMode="auto">
            <a:xfrm>
              <a:off x="1392" y="2400"/>
              <a:ext cx="144" cy="144"/>
            </a:xfrm>
            <a:prstGeom prst="ellipse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" name="Oval 33"/>
            <p:cNvSpPr>
              <a:spLocks noChangeArrowheads="1"/>
            </p:cNvSpPr>
            <p:nvPr/>
          </p:nvSpPr>
          <p:spPr bwMode="auto">
            <a:xfrm>
              <a:off x="1152" y="2432"/>
              <a:ext cx="48" cy="64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" name="Oval 34"/>
            <p:cNvSpPr>
              <a:spLocks noChangeArrowheads="1"/>
            </p:cNvSpPr>
            <p:nvPr/>
          </p:nvSpPr>
          <p:spPr bwMode="auto">
            <a:xfrm>
              <a:off x="1296" y="2864"/>
              <a:ext cx="48" cy="64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" name="Oval 35"/>
            <p:cNvSpPr>
              <a:spLocks noChangeArrowheads="1"/>
            </p:cNvSpPr>
            <p:nvPr/>
          </p:nvSpPr>
          <p:spPr bwMode="auto">
            <a:xfrm>
              <a:off x="1008" y="2784"/>
              <a:ext cx="96" cy="96"/>
            </a:xfrm>
            <a:prstGeom prst="ellipse">
              <a:avLst/>
            </a:prstGeom>
            <a:solidFill>
              <a:srgbClr val="CCFFCC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" name="Oval 36"/>
            <p:cNvSpPr>
              <a:spLocks noChangeArrowheads="1"/>
            </p:cNvSpPr>
            <p:nvPr/>
          </p:nvSpPr>
          <p:spPr bwMode="auto">
            <a:xfrm>
              <a:off x="1536" y="2640"/>
              <a:ext cx="96" cy="96"/>
            </a:xfrm>
            <a:prstGeom prst="ellipse">
              <a:avLst/>
            </a:prstGeom>
            <a:solidFill>
              <a:srgbClr val="CCFFCC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" name="Oval 37"/>
            <p:cNvSpPr>
              <a:spLocks noChangeArrowheads="1"/>
            </p:cNvSpPr>
            <p:nvPr/>
          </p:nvSpPr>
          <p:spPr bwMode="auto">
            <a:xfrm rot="-10466821">
              <a:off x="1152" y="2592"/>
              <a:ext cx="144" cy="144"/>
            </a:xfrm>
            <a:prstGeom prst="ellipse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" name="Oval 38"/>
            <p:cNvSpPr>
              <a:spLocks noChangeArrowheads="1"/>
            </p:cNvSpPr>
            <p:nvPr/>
          </p:nvSpPr>
          <p:spPr bwMode="auto">
            <a:xfrm rot="-10466821">
              <a:off x="576" y="2640"/>
              <a:ext cx="144" cy="144"/>
            </a:xfrm>
            <a:prstGeom prst="ellipse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" name="Oval 39"/>
            <p:cNvSpPr>
              <a:spLocks noChangeArrowheads="1"/>
            </p:cNvSpPr>
            <p:nvPr/>
          </p:nvSpPr>
          <p:spPr bwMode="auto">
            <a:xfrm rot="-10443188">
              <a:off x="382" y="2529"/>
              <a:ext cx="51" cy="6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" name="Oval 40"/>
            <p:cNvSpPr>
              <a:spLocks noChangeArrowheads="1"/>
            </p:cNvSpPr>
            <p:nvPr/>
          </p:nvSpPr>
          <p:spPr bwMode="auto">
            <a:xfrm rot="-10443188">
              <a:off x="766" y="2673"/>
              <a:ext cx="51" cy="6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" name="Oval 41"/>
            <p:cNvSpPr>
              <a:spLocks noChangeArrowheads="1"/>
            </p:cNvSpPr>
            <p:nvPr/>
          </p:nvSpPr>
          <p:spPr bwMode="auto">
            <a:xfrm rot="-10443188">
              <a:off x="480" y="2784"/>
              <a:ext cx="96" cy="96"/>
            </a:xfrm>
            <a:prstGeom prst="ellipse">
              <a:avLst/>
            </a:prstGeom>
            <a:solidFill>
              <a:srgbClr val="CCFFCC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" name="Oval 42"/>
            <p:cNvSpPr>
              <a:spLocks noChangeArrowheads="1"/>
            </p:cNvSpPr>
            <p:nvPr/>
          </p:nvSpPr>
          <p:spPr bwMode="auto">
            <a:xfrm rot="-10443188">
              <a:off x="863" y="2403"/>
              <a:ext cx="96" cy="92"/>
            </a:xfrm>
            <a:prstGeom prst="ellipse">
              <a:avLst/>
            </a:prstGeom>
            <a:solidFill>
              <a:srgbClr val="CCFFCC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1" name="AutoShape 14"/>
          <p:cNvSpPr>
            <a:spLocks noChangeArrowheads="1"/>
          </p:cNvSpPr>
          <p:nvPr/>
        </p:nvSpPr>
        <p:spPr bwMode="auto">
          <a:xfrm rot="10800000">
            <a:off x="2195736" y="3284984"/>
            <a:ext cx="432048" cy="1296144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" name="TextBox 51"/>
          <p:cNvSpPr txBox="1"/>
          <p:nvPr/>
        </p:nvSpPr>
        <p:spPr>
          <a:xfrm>
            <a:off x="0" y="2708920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Absorption</a:t>
            </a:r>
          </a:p>
          <a:p>
            <a:r>
              <a:rPr lang="en-US" dirty="0" smtClean="0"/>
              <a:t>Emission</a:t>
            </a:r>
          </a:p>
          <a:p>
            <a:r>
              <a:rPr lang="en-US" dirty="0" smtClean="0"/>
              <a:t>(Diffusion)</a:t>
            </a:r>
            <a:endParaRPr lang="en-US" dirty="0"/>
          </a:p>
        </p:txBody>
      </p:sp>
      <p:sp>
        <p:nvSpPr>
          <p:cNvPr id="53" name="AutoShape 15"/>
          <p:cNvSpPr>
            <a:spLocks noChangeArrowheads="1"/>
          </p:cNvSpPr>
          <p:nvPr/>
        </p:nvSpPr>
        <p:spPr bwMode="auto">
          <a:xfrm>
            <a:off x="1475656" y="1700808"/>
            <a:ext cx="216024" cy="1071736"/>
          </a:xfrm>
          <a:prstGeom prst="upArrow">
            <a:avLst>
              <a:gd name="adj1" fmla="val 50000"/>
              <a:gd name="adj2" fmla="val 70008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73" name="AutoShape 14"/>
          <p:cNvSpPr>
            <a:spLocks noChangeArrowheads="1"/>
          </p:cNvSpPr>
          <p:nvPr/>
        </p:nvSpPr>
        <p:spPr bwMode="auto">
          <a:xfrm>
            <a:off x="2195736" y="1628800"/>
            <a:ext cx="432048" cy="1368152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9" name="TextBox 48"/>
          <p:cNvSpPr txBox="1"/>
          <p:nvPr/>
        </p:nvSpPr>
        <p:spPr>
          <a:xfrm>
            <a:off x="3851920" y="5949280"/>
            <a:ext cx="489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… Globally SW effects are predominant, the overall net </a:t>
            </a:r>
            <a:r>
              <a:rPr lang="en-US" b="1" dirty="0" err="1" smtClean="0">
                <a:solidFill>
                  <a:srgbClr val="FF0000"/>
                </a:solidFill>
              </a:rPr>
              <a:t>radiative</a:t>
            </a:r>
            <a:r>
              <a:rPr lang="en-US" b="1" dirty="0" smtClean="0">
                <a:solidFill>
                  <a:srgbClr val="FF0000"/>
                </a:solidFill>
              </a:rPr>
              <a:t> forcing is a cooling effect …</a:t>
            </a:r>
            <a:endParaRPr lang="en-IE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val 25"/>
          <p:cNvSpPr/>
          <p:nvPr/>
        </p:nvSpPr>
        <p:spPr bwMode="auto">
          <a:xfrm>
            <a:off x="2032992" y="2916560"/>
            <a:ext cx="2590800" cy="990600"/>
          </a:xfrm>
          <a:prstGeom prst="ellipse">
            <a:avLst/>
          </a:prstGeom>
          <a:solidFill>
            <a:srgbClr val="FFFF00">
              <a:alpha val="58039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charset="0"/>
              <a:ea typeface="MS PGothic" pitchFamily="34" charset="-128"/>
            </a:endParaRPr>
          </a:p>
        </p:txBody>
      </p:sp>
      <p:sp>
        <p:nvSpPr>
          <p:cNvPr id="9" name="Right Arrow 8"/>
          <p:cNvSpPr/>
          <p:nvPr/>
        </p:nvSpPr>
        <p:spPr bwMode="auto">
          <a:xfrm>
            <a:off x="323528" y="908720"/>
            <a:ext cx="609600" cy="228600"/>
          </a:xfrm>
          <a:prstGeom prst="rightArrow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charset="0"/>
              <a:ea typeface="MS PGothic" pitchFamily="34" charset="-12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43608" y="836712"/>
            <a:ext cx="678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Feedback on convection , turbulence and regional dynamics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032992" y="3221360"/>
            <a:ext cx="2133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Aerosol layer</a:t>
            </a:r>
            <a:endParaRPr lang="en-US" sz="1200" dirty="0"/>
          </a:p>
        </p:txBody>
      </p:sp>
      <p:cxnSp>
        <p:nvCxnSpPr>
          <p:cNvPr id="13" name="Straight Connector 12"/>
          <p:cNvCxnSpPr/>
          <p:nvPr/>
        </p:nvCxnSpPr>
        <p:spPr bwMode="auto">
          <a:xfrm rot="5400000" flipH="1" flipV="1">
            <a:off x="-914400" y="3221360"/>
            <a:ext cx="24384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/>
          <p:cNvCxnSpPr/>
          <p:nvPr/>
        </p:nvCxnSpPr>
        <p:spPr bwMode="auto">
          <a:xfrm rot="5400000" flipH="1" flipV="1">
            <a:off x="1880592" y="3221360"/>
            <a:ext cx="24384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25" name="Freeform 24"/>
          <p:cNvSpPr/>
          <p:nvPr/>
        </p:nvSpPr>
        <p:spPr bwMode="auto">
          <a:xfrm>
            <a:off x="1996416" y="2002160"/>
            <a:ext cx="2062089" cy="2340864"/>
          </a:xfrm>
          <a:custGeom>
            <a:avLst/>
            <a:gdLst>
              <a:gd name="connsiteX0" fmla="*/ 1109472 w 2062089"/>
              <a:gd name="connsiteY0" fmla="*/ 0 h 2340864"/>
              <a:gd name="connsiteX1" fmla="*/ 1121664 w 2062089"/>
              <a:gd name="connsiteY1" fmla="*/ 36576 h 2340864"/>
              <a:gd name="connsiteX2" fmla="*/ 1133856 w 2062089"/>
              <a:gd name="connsiteY2" fmla="*/ 97536 h 2340864"/>
              <a:gd name="connsiteX3" fmla="*/ 1182624 w 2062089"/>
              <a:gd name="connsiteY3" fmla="*/ 219456 h 2340864"/>
              <a:gd name="connsiteX4" fmla="*/ 1207008 w 2062089"/>
              <a:gd name="connsiteY4" fmla="*/ 414528 h 2340864"/>
              <a:gd name="connsiteX5" fmla="*/ 1219200 w 2062089"/>
              <a:gd name="connsiteY5" fmla="*/ 451104 h 2340864"/>
              <a:gd name="connsiteX6" fmla="*/ 1243584 w 2062089"/>
              <a:gd name="connsiteY6" fmla="*/ 560832 h 2340864"/>
              <a:gd name="connsiteX7" fmla="*/ 1255776 w 2062089"/>
              <a:gd name="connsiteY7" fmla="*/ 658368 h 2340864"/>
              <a:gd name="connsiteX8" fmla="*/ 1267968 w 2062089"/>
              <a:gd name="connsiteY8" fmla="*/ 694944 h 2340864"/>
              <a:gd name="connsiteX9" fmla="*/ 1280160 w 2062089"/>
              <a:gd name="connsiteY9" fmla="*/ 768096 h 2340864"/>
              <a:gd name="connsiteX10" fmla="*/ 1304544 w 2062089"/>
              <a:gd name="connsiteY10" fmla="*/ 804672 h 2340864"/>
              <a:gd name="connsiteX11" fmla="*/ 1353312 w 2062089"/>
              <a:gd name="connsiteY11" fmla="*/ 914400 h 2340864"/>
              <a:gd name="connsiteX12" fmla="*/ 1426464 w 2062089"/>
              <a:gd name="connsiteY12" fmla="*/ 987552 h 2340864"/>
              <a:gd name="connsiteX13" fmla="*/ 1463040 w 2062089"/>
              <a:gd name="connsiteY13" fmla="*/ 1024128 h 2340864"/>
              <a:gd name="connsiteX14" fmla="*/ 1499616 w 2062089"/>
              <a:gd name="connsiteY14" fmla="*/ 1060704 h 2340864"/>
              <a:gd name="connsiteX15" fmla="*/ 1609344 w 2062089"/>
              <a:gd name="connsiteY15" fmla="*/ 1109472 h 2340864"/>
              <a:gd name="connsiteX16" fmla="*/ 1731264 w 2062089"/>
              <a:gd name="connsiteY16" fmla="*/ 1146048 h 2340864"/>
              <a:gd name="connsiteX17" fmla="*/ 1865376 w 2062089"/>
              <a:gd name="connsiteY17" fmla="*/ 1243584 h 2340864"/>
              <a:gd name="connsiteX18" fmla="*/ 1938528 w 2062089"/>
              <a:gd name="connsiteY18" fmla="*/ 1292352 h 2340864"/>
              <a:gd name="connsiteX19" fmla="*/ 1975104 w 2062089"/>
              <a:gd name="connsiteY19" fmla="*/ 1316736 h 2340864"/>
              <a:gd name="connsiteX20" fmla="*/ 2036064 w 2062089"/>
              <a:gd name="connsiteY20" fmla="*/ 1414272 h 2340864"/>
              <a:gd name="connsiteX21" fmla="*/ 2060448 w 2062089"/>
              <a:gd name="connsiteY21" fmla="*/ 1499616 h 2340864"/>
              <a:gd name="connsiteX22" fmla="*/ 2023872 w 2062089"/>
              <a:gd name="connsiteY22" fmla="*/ 1633728 h 2340864"/>
              <a:gd name="connsiteX23" fmla="*/ 1975104 w 2062089"/>
              <a:gd name="connsiteY23" fmla="*/ 1670304 h 2340864"/>
              <a:gd name="connsiteX24" fmla="*/ 1889760 w 2062089"/>
              <a:gd name="connsiteY24" fmla="*/ 1719072 h 2340864"/>
              <a:gd name="connsiteX25" fmla="*/ 1780032 w 2062089"/>
              <a:gd name="connsiteY25" fmla="*/ 1767840 h 2340864"/>
              <a:gd name="connsiteX26" fmla="*/ 1511808 w 2062089"/>
              <a:gd name="connsiteY26" fmla="*/ 1950720 h 2340864"/>
              <a:gd name="connsiteX27" fmla="*/ 1097280 w 2062089"/>
              <a:gd name="connsiteY27" fmla="*/ 2072640 h 2340864"/>
              <a:gd name="connsiteX28" fmla="*/ 792480 w 2062089"/>
              <a:gd name="connsiteY28" fmla="*/ 2133600 h 2340864"/>
              <a:gd name="connsiteX29" fmla="*/ 646176 w 2062089"/>
              <a:gd name="connsiteY29" fmla="*/ 2182368 h 2340864"/>
              <a:gd name="connsiteX30" fmla="*/ 548640 w 2062089"/>
              <a:gd name="connsiteY30" fmla="*/ 2218944 h 2340864"/>
              <a:gd name="connsiteX31" fmla="*/ 243840 w 2062089"/>
              <a:gd name="connsiteY31" fmla="*/ 2292096 h 2340864"/>
              <a:gd name="connsiteX32" fmla="*/ 170688 w 2062089"/>
              <a:gd name="connsiteY32" fmla="*/ 2316480 h 2340864"/>
              <a:gd name="connsiteX33" fmla="*/ 109728 w 2062089"/>
              <a:gd name="connsiteY33" fmla="*/ 2328672 h 2340864"/>
              <a:gd name="connsiteX34" fmla="*/ 0 w 2062089"/>
              <a:gd name="connsiteY34" fmla="*/ 2340864 h 2340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062089" h="2340864">
                <a:moveTo>
                  <a:pt x="1109472" y="0"/>
                </a:moveTo>
                <a:cubicBezTo>
                  <a:pt x="1113536" y="12192"/>
                  <a:pt x="1118547" y="24108"/>
                  <a:pt x="1121664" y="36576"/>
                </a:cubicBezTo>
                <a:cubicBezTo>
                  <a:pt x="1126690" y="56680"/>
                  <a:pt x="1127303" y="77877"/>
                  <a:pt x="1133856" y="97536"/>
                </a:cubicBezTo>
                <a:cubicBezTo>
                  <a:pt x="1147697" y="139060"/>
                  <a:pt x="1166368" y="178816"/>
                  <a:pt x="1182624" y="219456"/>
                </a:cubicBezTo>
                <a:cubicBezTo>
                  <a:pt x="1190752" y="284480"/>
                  <a:pt x="1186286" y="352361"/>
                  <a:pt x="1207008" y="414528"/>
                </a:cubicBezTo>
                <a:cubicBezTo>
                  <a:pt x="1211072" y="426720"/>
                  <a:pt x="1215669" y="438747"/>
                  <a:pt x="1219200" y="451104"/>
                </a:cubicBezTo>
                <a:cubicBezTo>
                  <a:pt x="1227290" y="479420"/>
                  <a:pt x="1239394" y="533596"/>
                  <a:pt x="1243584" y="560832"/>
                </a:cubicBezTo>
                <a:cubicBezTo>
                  <a:pt x="1248566" y="593216"/>
                  <a:pt x="1249915" y="626131"/>
                  <a:pt x="1255776" y="658368"/>
                </a:cubicBezTo>
                <a:cubicBezTo>
                  <a:pt x="1258075" y="671012"/>
                  <a:pt x="1265180" y="682399"/>
                  <a:pt x="1267968" y="694944"/>
                </a:cubicBezTo>
                <a:cubicBezTo>
                  <a:pt x="1273331" y="719076"/>
                  <a:pt x="1272343" y="744644"/>
                  <a:pt x="1280160" y="768096"/>
                </a:cubicBezTo>
                <a:cubicBezTo>
                  <a:pt x="1284794" y="781997"/>
                  <a:pt x="1298593" y="791282"/>
                  <a:pt x="1304544" y="804672"/>
                </a:cubicBezTo>
                <a:cubicBezTo>
                  <a:pt x="1330313" y="862652"/>
                  <a:pt x="1316523" y="873012"/>
                  <a:pt x="1353312" y="914400"/>
                </a:cubicBezTo>
                <a:cubicBezTo>
                  <a:pt x="1376222" y="940174"/>
                  <a:pt x="1402080" y="963168"/>
                  <a:pt x="1426464" y="987552"/>
                </a:cubicBezTo>
                <a:lnTo>
                  <a:pt x="1463040" y="1024128"/>
                </a:lnTo>
                <a:cubicBezTo>
                  <a:pt x="1475232" y="1036320"/>
                  <a:pt x="1483259" y="1055252"/>
                  <a:pt x="1499616" y="1060704"/>
                </a:cubicBezTo>
                <a:cubicBezTo>
                  <a:pt x="1601958" y="1094818"/>
                  <a:pt x="1440051" y="1038933"/>
                  <a:pt x="1609344" y="1109472"/>
                </a:cubicBezTo>
                <a:cubicBezTo>
                  <a:pt x="1653868" y="1128024"/>
                  <a:pt x="1686587" y="1134879"/>
                  <a:pt x="1731264" y="1146048"/>
                </a:cubicBezTo>
                <a:cubicBezTo>
                  <a:pt x="1801255" y="1216039"/>
                  <a:pt x="1739199" y="1159466"/>
                  <a:pt x="1865376" y="1243584"/>
                </a:cubicBezTo>
                <a:lnTo>
                  <a:pt x="1938528" y="1292352"/>
                </a:lnTo>
                <a:lnTo>
                  <a:pt x="1975104" y="1316736"/>
                </a:lnTo>
                <a:cubicBezTo>
                  <a:pt x="1995424" y="1349248"/>
                  <a:pt x="2019851" y="1379529"/>
                  <a:pt x="2036064" y="1414272"/>
                </a:cubicBezTo>
                <a:cubicBezTo>
                  <a:pt x="2048576" y="1441083"/>
                  <a:pt x="2062089" y="1470075"/>
                  <a:pt x="2060448" y="1499616"/>
                </a:cubicBezTo>
                <a:cubicBezTo>
                  <a:pt x="2057878" y="1545881"/>
                  <a:pt x="2044594" y="1592283"/>
                  <a:pt x="2023872" y="1633728"/>
                </a:cubicBezTo>
                <a:cubicBezTo>
                  <a:pt x="2014785" y="1651903"/>
                  <a:pt x="1992247" y="1659395"/>
                  <a:pt x="1975104" y="1670304"/>
                </a:cubicBezTo>
                <a:cubicBezTo>
                  <a:pt x="1947461" y="1687895"/>
                  <a:pt x="1919066" y="1704419"/>
                  <a:pt x="1889760" y="1719072"/>
                </a:cubicBezTo>
                <a:cubicBezTo>
                  <a:pt x="1853960" y="1736972"/>
                  <a:pt x="1814158" y="1746924"/>
                  <a:pt x="1780032" y="1767840"/>
                </a:cubicBezTo>
                <a:cubicBezTo>
                  <a:pt x="1687770" y="1824388"/>
                  <a:pt x="1614997" y="1918134"/>
                  <a:pt x="1511808" y="1950720"/>
                </a:cubicBezTo>
                <a:cubicBezTo>
                  <a:pt x="1369151" y="1995770"/>
                  <a:pt x="1242190" y="2039706"/>
                  <a:pt x="1097280" y="2072640"/>
                </a:cubicBezTo>
                <a:cubicBezTo>
                  <a:pt x="968151" y="2101988"/>
                  <a:pt x="960720" y="2061497"/>
                  <a:pt x="792480" y="2133600"/>
                </a:cubicBezTo>
                <a:cubicBezTo>
                  <a:pt x="566589" y="2230410"/>
                  <a:pt x="818834" y="2129242"/>
                  <a:pt x="646176" y="2182368"/>
                </a:cubicBezTo>
                <a:cubicBezTo>
                  <a:pt x="612989" y="2192579"/>
                  <a:pt x="581974" y="2209222"/>
                  <a:pt x="548640" y="2218944"/>
                </a:cubicBezTo>
                <a:cubicBezTo>
                  <a:pt x="145889" y="2336413"/>
                  <a:pt x="514773" y="2219847"/>
                  <a:pt x="243840" y="2292096"/>
                </a:cubicBezTo>
                <a:cubicBezTo>
                  <a:pt x="219005" y="2298719"/>
                  <a:pt x="195485" y="2309717"/>
                  <a:pt x="170688" y="2316480"/>
                </a:cubicBezTo>
                <a:cubicBezTo>
                  <a:pt x="150696" y="2321932"/>
                  <a:pt x="130242" y="2325741"/>
                  <a:pt x="109728" y="2328672"/>
                </a:cubicBezTo>
                <a:cubicBezTo>
                  <a:pt x="73297" y="2333876"/>
                  <a:pt x="0" y="2340864"/>
                  <a:pt x="0" y="2340864"/>
                </a:cubicBezTo>
              </a:path>
            </a:pathLst>
          </a:cu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charset="0"/>
              <a:ea typeface="MS PGothic" pitchFamily="34" charset="-12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395192" y="268796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Convection 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4318992" y="390716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Stabilisation</a:t>
            </a:r>
            <a:r>
              <a:rPr lang="en-US" dirty="0" smtClean="0"/>
              <a:t> </a:t>
            </a:r>
            <a:endParaRPr lang="en-US" dirty="0"/>
          </a:p>
        </p:txBody>
      </p:sp>
      <p:cxnSp>
        <p:nvCxnSpPr>
          <p:cNvPr id="30" name="Straight Connector 29"/>
          <p:cNvCxnSpPr/>
          <p:nvPr/>
        </p:nvCxnSpPr>
        <p:spPr bwMode="auto">
          <a:xfrm>
            <a:off x="0" y="4364360"/>
            <a:ext cx="5638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8" name="Straight Connector 37"/>
          <p:cNvCxnSpPr/>
          <p:nvPr/>
        </p:nvCxnSpPr>
        <p:spPr bwMode="auto">
          <a:xfrm>
            <a:off x="3099792" y="3449960"/>
            <a:ext cx="32004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39" name="TextBox 38"/>
          <p:cNvSpPr txBox="1"/>
          <p:nvPr/>
        </p:nvSpPr>
        <p:spPr>
          <a:xfrm>
            <a:off x="-36512" y="1412776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Neutral  potential Temperature profile</a:t>
            </a:r>
            <a:endParaRPr lang="en-US" sz="1600" dirty="0"/>
          </a:p>
        </p:txBody>
      </p:sp>
      <p:sp>
        <p:nvSpPr>
          <p:cNvPr id="42" name="TextBox 41"/>
          <p:cNvSpPr txBox="1"/>
          <p:nvPr/>
        </p:nvSpPr>
        <p:spPr>
          <a:xfrm>
            <a:off x="6191672" y="1556792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Semi-direct effects on clouds</a:t>
            </a:r>
            <a:endParaRPr lang="en-US" dirty="0"/>
          </a:p>
        </p:txBody>
      </p:sp>
      <p:sp>
        <p:nvSpPr>
          <p:cNvPr id="43" name="Cloud Callout 42"/>
          <p:cNvSpPr/>
          <p:nvPr/>
        </p:nvSpPr>
        <p:spPr bwMode="auto">
          <a:xfrm>
            <a:off x="6934200" y="4135760"/>
            <a:ext cx="1295400" cy="381000"/>
          </a:xfrm>
          <a:prstGeom prst="cloudCallou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charset="0"/>
              <a:ea typeface="MS PGothic" pitchFamily="34" charset="-128"/>
            </a:endParaRPr>
          </a:p>
        </p:txBody>
      </p:sp>
      <p:sp>
        <p:nvSpPr>
          <p:cNvPr id="45" name="Cloud Callout 44"/>
          <p:cNvSpPr/>
          <p:nvPr/>
        </p:nvSpPr>
        <p:spPr bwMode="auto">
          <a:xfrm>
            <a:off x="6934200" y="3145160"/>
            <a:ext cx="1295400" cy="457200"/>
          </a:xfrm>
          <a:prstGeom prst="cloudCallou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charset="0"/>
              <a:ea typeface="MS PGothic" pitchFamily="34" charset="-128"/>
            </a:endParaRPr>
          </a:p>
        </p:txBody>
      </p:sp>
      <p:sp>
        <p:nvSpPr>
          <p:cNvPr id="46" name="Cloud Callout 45"/>
          <p:cNvSpPr/>
          <p:nvPr/>
        </p:nvSpPr>
        <p:spPr bwMode="auto">
          <a:xfrm>
            <a:off x="6934200" y="2230760"/>
            <a:ext cx="1295400" cy="457200"/>
          </a:xfrm>
          <a:prstGeom prst="cloudCallou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charset="0"/>
              <a:ea typeface="MS PGothic" pitchFamily="34" charset="-128"/>
            </a:endParaRPr>
          </a:p>
        </p:txBody>
      </p:sp>
      <p:sp>
        <p:nvSpPr>
          <p:cNvPr id="47" name="Up Arrow 46"/>
          <p:cNvSpPr/>
          <p:nvPr/>
        </p:nvSpPr>
        <p:spPr bwMode="auto">
          <a:xfrm rot="2657161">
            <a:off x="7541563" y="2277352"/>
            <a:ext cx="126314" cy="307025"/>
          </a:xfrm>
          <a:prstGeom prst="upArrow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charset="0"/>
              <a:ea typeface="MS PGothic" pitchFamily="34" charset="-128"/>
            </a:endParaRPr>
          </a:p>
        </p:txBody>
      </p:sp>
      <p:sp>
        <p:nvSpPr>
          <p:cNvPr id="48" name="Up Arrow 47"/>
          <p:cNvSpPr/>
          <p:nvPr/>
        </p:nvSpPr>
        <p:spPr bwMode="auto">
          <a:xfrm rot="18848571" flipH="1" flipV="1">
            <a:off x="7550148" y="3206836"/>
            <a:ext cx="119627" cy="323253"/>
          </a:xfrm>
          <a:prstGeom prst="upArrow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charset="0"/>
              <a:ea typeface="MS PGothic" pitchFamily="34" charset="-128"/>
            </a:endParaRPr>
          </a:p>
        </p:txBody>
      </p:sp>
      <p:sp>
        <p:nvSpPr>
          <p:cNvPr id="49" name="Up Arrow 48"/>
          <p:cNvSpPr/>
          <p:nvPr/>
        </p:nvSpPr>
        <p:spPr bwMode="auto">
          <a:xfrm rot="2657161">
            <a:off x="7556111" y="4175573"/>
            <a:ext cx="129597" cy="366628"/>
          </a:xfrm>
          <a:prstGeom prst="upArrow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charset="0"/>
              <a:ea typeface="MS PGothic" pitchFamily="34" charset="-128"/>
            </a:endParaRPr>
          </a:p>
        </p:txBody>
      </p:sp>
      <p:grpSp>
        <p:nvGrpSpPr>
          <p:cNvPr id="2" name="Group 55"/>
          <p:cNvGrpSpPr/>
          <p:nvPr/>
        </p:nvGrpSpPr>
        <p:grpSpPr>
          <a:xfrm>
            <a:off x="0" y="4516757"/>
            <a:ext cx="8068028" cy="1154334"/>
            <a:chOff x="0" y="4876800"/>
            <a:chExt cx="6324600" cy="964389"/>
          </a:xfrm>
        </p:grpSpPr>
        <p:sp>
          <p:nvSpPr>
            <p:cNvPr id="50" name="TextBox 49"/>
            <p:cNvSpPr txBox="1"/>
            <p:nvPr/>
          </p:nvSpPr>
          <p:spPr>
            <a:xfrm>
              <a:off x="228600" y="5301211"/>
              <a:ext cx="6096000" cy="5399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The </a:t>
              </a:r>
              <a:r>
                <a:rPr lang="en-US" dirty="0"/>
                <a:t>a</a:t>
              </a:r>
              <a:r>
                <a:rPr lang="en-US" dirty="0" smtClean="0"/>
                <a:t>mplitude of the response depends on environment  :  </a:t>
              </a:r>
            </a:p>
            <a:p>
              <a:r>
                <a:rPr lang="en-US" dirty="0" smtClean="0"/>
                <a:t>convective  / unstable  vs.  stable , surface </a:t>
              </a:r>
              <a:r>
                <a:rPr lang="en-US" dirty="0" err="1" smtClean="0"/>
                <a:t>albedo</a:t>
              </a:r>
              <a:r>
                <a:rPr lang="en-US" dirty="0" smtClean="0"/>
                <a:t>   </a:t>
              </a:r>
              <a:endParaRPr lang="en-US" dirty="0"/>
            </a:p>
          </p:txBody>
        </p:sp>
        <p:sp>
          <p:nvSpPr>
            <p:cNvPr id="52" name="Down Arrow 51"/>
            <p:cNvSpPr/>
            <p:nvPr/>
          </p:nvSpPr>
          <p:spPr bwMode="auto">
            <a:xfrm>
              <a:off x="152400" y="4876800"/>
              <a:ext cx="304800" cy="381000"/>
            </a:xfrm>
            <a:prstGeom prst="downArrow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charset="0"/>
                <a:ea typeface="MS PGothic" pitchFamily="34" charset="-128"/>
              </a:endParaRPr>
            </a:p>
          </p:txBody>
        </p:sp>
        <p:sp>
          <p:nvSpPr>
            <p:cNvPr id="54" name="Oval 53"/>
            <p:cNvSpPr/>
            <p:nvPr/>
          </p:nvSpPr>
          <p:spPr bwMode="auto">
            <a:xfrm>
              <a:off x="0" y="5410200"/>
              <a:ext cx="152400" cy="76200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charset="0"/>
                <a:ea typeface="MS PGothic" pitchFamily="34" charset="-128"/>
              </a:endParaRPr>
            </a:p>
          </p:txBody>
        </p:sp>
      </p:grpSp>
      <p:sp>
        <p:nvSpPr>
          <p:cNvPr id="31" name="Striped Right Arrow 30"/>
          <p:cNvSpPr/>
          <p:nvPr/>
        </p:nvSpPr>
        <p:spPr bwMode="auto">
          <a:xfrm>
            <a:off x="1187624" y="3264024"/>
            <a:ext cx="457200" cy="381000"/>
          </a:xfrm>
          <a:prstGeom prst="stripedRightArrow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charset="0"/>
              <a:ea typeface="MS PGothic" pitchFamily="34" charset="-128"/>
            </a:endParaRPr>
          </a:p>
        </p:txBody>
      </p:sp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1691680" y="0"/>
            <a:ext cx="6048672" cy="609600"/>
          </a:xfrm>
        </p:spPr>
        <p:txBody>
          <a:bodyPr>
            <a:normAutofit/>
          </a:bodyPr>
          <a:lstStyle/>
          <a:p>
            <a:r>
              <a:rPr lang="en-US" dirty="0" smtClean="0"/>
              <a:t>Regional response to dust </a:t>
            </a:r>
            <a:r>
              <a:rPr lang="en-US" dirty="0" err="1" smtClean="0"/>
              <a:t>radiative</a:t>
            </a:r>
            <a:r>
              <a:rPr lang="en-US" dirty="0" smtClean="0"/>
              <a:t> forcing </a:t>
            </a:r>
            <a:endParaRPr lang="en-IE" dirty="0"/>
          </a:p>
        </p:txBody>
      </p:sp>
      <p:sp>
        <p:nvSpPr>
          <p:cNvPr id="32" name="Up Arrow 31"/>
          <p:cNvSpPr/>
          <p:nvPr/>
        </p:nvSpPr>
        <p:spPr>
          <a:xfrm>
            <a:off x="5724128" y="2636912"/>
            <a:ext cx="504056" cy="720080"/>
          </a:xfrm>
          <a:prstGeom prst="up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3" name="Up Arrow 32"/>
          <p:cNvSpPr/>
          <p:nvPr/>
        </p:nvSpPr>
        <p:spPr>
          <a:xfrm rot="10800000">
            <a:off x="5724129" y="3501008"/>
            <a:ext cx="504056" cy="720080"/>
          </a:xfrm>
          <a:prstGeom prst="up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96944" cy="576064"/>
          </a:xfrm>
        </p:spPr>
        <p:txBody>
          <a:bodyPr>
            <a:normAutofit fontScale="90000"/>
          </a:bodyPr>
          <a:lstStyle/>
          <a:p>
            <a:pPr lvl="0"/>
            <a:r>
              <a:rPr lang="en-US" dirty="0" smtClean="0"/>
              <a:t>Example : Regional  Impacts of dust on west African monsoon dynamics </a:t>
            </a:r>
            <a:endParaRPr lang="en-IE" dirty="0"/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755576" y="5661248"/>
            <a:ext cx="61926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smtClean="0"/>
              <a:t>ICTP regional climate model  </a:t>
            </a:r>
            <a:r>
              <a:rPr lang="en-US" b="1" dirty="0" err="1" smtClean="0"/>
              <a:t>RegCM</a:t>
            </a:r>
            <a:r>
              <a:rPr lang="en-US" b="1" dirty="0" smtClean="0"/>
              <a:t> </a:t>
            </a:r>
            <a:r>
              <a:rPr lang="en-US" b="1" dirty="0"/>
              <a:t>– </a:t>
            </a:r>
            <a:r>
              <a:rPr lang="en-US" b="1" dirty="0" smtClean="0"/>
              <a:t>60km </a:t>
            </a:r>
            <a:r>
              <a:rPr lang="en-US" b="1" dirty="0"/>
              <a:t>– JJA </a:t>
            </a:r>
            <a:r>
              <a:rPr lang="en-US" b="1" dirty="0" smtClean="0"/>
              <a:t>1996-2006</a:t>
            </a:r>
          </a:p>
          <a:p>
            <a:r>
              <a:rPr lang="en-US" sz="1400" b="1" dirty="0" err="1" smtClean="0"/>
              <a:t>Solmon</a:t>
            </a:r>
            <a:r>
              <a:rPr lang="en-US" sz="1400" b="1" dirty="0" smtClean="0"/>
              <a:t> et al., (2008, 2012)</a:t>
            </a:r>
            <a:endParaRPr lang="en-US" sz="1400" b="1" dirty="0"/>
          </a:p>
        </p:txBody>
      </p:sp>
      <p:pic>
        <p:nvPicPr>
          <p:cNvPr id="55298" name="Picture 2" descr="Afficher l'image d'origi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5"/>
            <a:ext cx="3635896" cy="3149069"/>
          </a:xfrm>
          <a:prstGeom prst="rect">
            <a:avLst/>
          </a:prstGeom>
          <a:noFill/>
        </p:spPr>
      </p:pic>
      <p:sp>
        <p:nvSpPr>
          <p:cNvPr id="17" name="Text Box 33"/>
          <p:cNvSpPr txBox="1">
            <a:spLocks noChangeArrowheads="1"/>
          </p:cNvSpPr>
          <p:nvPr/>
        </p:nvSpPr>
        <p:spPr bwMode="auto">
          <a:xfrm>
            <a:off x="35496" y="4797152"/>
            <a:ext cx="90360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/>
              <a:t>Role of dust </a:t>
            </a:r>
            <a:r>
              <a:rPr lang="en-US" sz="2000" b="1" dirty="0" err="1" smtClean="0"/>
              <a:t>radiative</a:t>
            </a:r>
            <a:r>
              <a:rPr lang="en-US" sz="2000" b="1" dirty="0" smtClean="0"/>
              <a:t> forcing on </a:t>
            </a:r>
            <a:r>
              <a:rPr lang="en-US" sz="2000" b="1" dirty="0" err="1" smtClean="0"/>
              <a:t>Sahelian</a:t>
            </a:r>
            <a:r>
              <a:rPr lang="en-US" sz="2000" b="1" dirty="0" smtClean="0"/>
              <a:t> precipitations </a:t>
            </a:r>
            <a:r>
              <a:rPr lang="en-US" sz="2000" b="1" dirty="0"/>
              <a:t>( significant feedback in drought persistence ?)</a:t>
            </a:r>
          </a:p>
        </p:txBody>
      </p:sp>
      <p:sp>
        <p:nvSpPr>
          <p:cNvPr id="18" name="Right Arrow 17"/>
          <p:cNvSpPr/>
          <p:nvPr/>
        </p:nvSpPr>
        <p:spPr>
          <a:xfrm>
            <a:off x="179512" y="5733256"/>
            <a:ext cx="395536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2390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7921" y="1412776"/>
            <a:ext cx="5108575" cy="317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1397000" y="44450"/>
            <a:ext cx="6630988" cy="457200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400" b="1" dirty="0" err="1"/>
              <a:t>Dust</a:t>
            </a:r>
            <a:r>
              <a:rPr lang="fr-FR" sz="2400" b="1" dirty="0"/>
              <a:t> radiative forcing (SW+LW),  JJA 1996-2006</a:t>
            </a:r>
            <a:endParaRPr lang="en-GB" sz="2400" b="1" dirty="0"/>
          </a:p>
        </p:txBody>
      </p:sp>
      <p:sp>
        <p:nvSpPr>
          <p:cNvPr id="26635" name="Text Box 11"/>
          <p:cNvSpPr txBox="1">
            <a:spLocks noChangeArrowheads="1"/>
          </p:cNvSpPr>
          <p:nvPr/>
        </p:nvSpPr>
        <p:spPr bwMode="auto">
          <a:xfrm>
            <a:off x="1258888" y="188913"/>
            <a:ext cx="1295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800">
              <a:latin typeface="Arial" charset="0"/>
            </a:endParaRPr>
          </a:p>
        </p:txBody>
      </p:sp>
      <p:sp>
        <p:nvSpPr>
          <p:cNvPr id="26639" name="Rectangle 15"/>
          <p:cNvSpPr>
            <a:spLocks noChangeArrowheads="1"/>
          </p:cNvSpPr>
          <p:nvPr/>
        </p:nvSpPr>
        <p:spPr bwMode="auto">
          <a:xfrm>
            <a:off x="4479925" y="3246438"/>
            <a:ext cx="9556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 sz="1800">
              <a:latin typeface="Arial" charset="0"/>
            </a:endParaRPr>
          </a:p>
        </p:txBody>
      </p:sp>
      <p:pic>
        <p:nvPicPr>
          <p:cNvPr id="26665" name="Picture 41"/>
          <p:cNvPicPr>
            <a:picLocks noChangeAspect="1" noChangeArrowheads="1"/>
          </p:cNvPicPr>
          <p:nvPr/>
        </p:nvPicPr>
        <p:blipFill>
          <a:blip r:embed="rId3" cstate="print"/>
          <a:srcRect b="46431"/>
          <a:stretch>
            <a:fillRect/>
          </a:stretch>
        </p:blipFill>
        <p:spPr bwMode="auto">
          <a:xfrm>
            <a:off x="152400" y="3646488"/>
            <a:ext cx="8667750" cy="280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66" name="Picture 42" descr="aodnew2000-200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692150"/>
            <a:ext cx="4321175" cy="2855913"/>
          </a:xfrm>
          <a:prstGeom prst="rect">
            <a:avLst/>
          </a:prstGeom>
          <a:noFill/>
        </p:spPr>
      </p:pic>
      <p:pic>
        <p:nvPicPr>
          <p:cNvPr id="26667" name="Picture 43" descr="aodMISR2000-200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388" y="644525"/>
            <a:ext cx="4322762" cy="2855913"/>
          </a:xfrm>
          <a:prstGeom prst="rect">
            <a:avLst/>
          </a:prstGeom>
          <a:noFill/>
        </p:spPr>
      </p:pic>
      <p:sp>
        <p:nvSpPr>
          <p:cNvPr id="26668" name="Text Box 44"/>
          <p:cNvSpPr txBox="1">
            <a:spLocks noChangeArrowheads="1"/>
          </p:cNvSpPr>
          <p:nvPr/>
        </p:nvSpPr>
        <p:spPr bwMode="auto">
          <a:xfrm>
            <a:off x="5868988" y="620713"/>
            <a:ext cx="16557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4176713">
              <a:spcBef>
                <a:spcPct val="50000"/>
              </a:spcBef>
            </a:pPr>
            <a:r>
              <a:rPr lang="en-US" sz="1600" b="1">
                <a:latin typeface="Arial" charset="0"/>
              </a:rPr>
              <a:t>RegCM AOD</a:t>
            </a:r>
          </a:p>
        </p:txBody>
      </p:sp>
      <p:sp>
        <p:nvSpPr>
          <p:cNvPr id="26669" name="Text Box 45"/>
          <p:cNvSpPr txBox="1">
            <a:spLocks noChangeArrowheads="1"/>
          </p:cNvSpPr>
          <p:nvPr/>
        </p:nvSpPr>
        <p:spPr bwMode="auto">
          <a:xfrm>
            <a:off x="1547813" y="620713"/>
            <a:ext cx="12239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4176713">
              <a:spcBef>
                <a:spcPct val="50000"/>
              </a:spcBef>
            </a:pPr>
            <a:r>
              <a:rPr lang="en-US" sz="1600" b="1">
                <a:latin typeface="Arial" charset="0"/>
              </a:rPr>
              <a:t>MISR AOD</a:t>
            </a:r>
          </a:p>
        </p:txBody>
      </p:sp>
      <p:sp>
        <p:nvSpPr>
          <p:cNvPr id="26670" name="Text Box 46"/>
          <p:cNvSpPr txBox="1">
            <a:spLocks noChangeArrowheads="1"/>
          </p:cNvSpPr>
          <p:nvPr/>
        </p:nvSpPr>
        <p:spPr bwMode="auto">
          <a:xfrm>
            <a:off x="323850" y="6453188"/>
            <a:ext cx="43211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Consistent with Balkanski et al., 2007; Li et al., 2004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0" y="1124744"/>
            <a:ext cx="9144000" cy="59046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146" name="Rectangle 3"/>
          <p:cNvSpPr>
            <a:spLocks noChangeArrowheads="1"/>
          </p:cNvSpPr>
          <p:nvPr/>
        </p:nvSpPr>
        <p:spPr bwMode="auto">
          <a:xfrm>
            <a:off x="323528" y="260648"/>
            <a:ext cx="8678863" cy="400050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000" b="1" dirty="0">
                <a:latin typeface="Times New Roman" pitchFamily="18" charset="0"/>
              </a:rPr>
              <a:t>Average dynamical and precipitation response to dust over the WAM region</a:t>
            </a:r>
          </a:p>
        </p:txBody>
      </p:sp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3" cstate="print"/>
          <a:srcRect l="2054" t="7405"/>
          <a:stretch>
            <a:fillRect/>
          </a:stretch>
        </p:blipFill>
        <p:spPr bwMode="auto">
          <a:xfrm>
            <a:off x="73025" y="1811338"/>
            <a:ext cx="4859338" cy="241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3995738" y="1550988"/>
            <a:ext cx="7921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latin typeface="Times New Roman" pitchFamily="18" charset="0"/>
              </a:rPr>
              <a:t>m.s</a:t>
            </a:r>
            <a:r>
              <a:rPr lang="en-US" sz="2000" baseline="30000">
                <a:latin typeface="Times New Roman" pitchFamily="18" charset="0"/>
              </a:rPr>
              <a:t>-1</a:t>
            </a:r>
            <a:endParaRPr lang="en-US" sz="2000">
              <a:latin typeface="Times New Roman" pitchFamily="18" charset="0"/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3492500" y="3921125"/>
            <a:ext cx="10810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latin typeface="Times New Roman" pitchFamily="18" charset="0"/>
              </a:rPr>
              <a:t>mm/day</a:t>
            </a: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5" y="4189413"/>
            <a:ext cx="4500563" cy="249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4067175" y="4214813"/>
            <a:ext cx="6477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latin typeface="Times New Roman" pitchFamily="18" charset="0"/>
              </a:rPr>
              <a:t>15</a:t>
            </a: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684213" y="1665288"/>
            <a:ext cx="33131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1400" b="1">
                <a:latin typeface="Calibri" pitchFamily="34" charset="0"/>
              </a:rPr>
              <a:t>Mean circulation  at 865 hpa </a:t>
            </a:r>
          </a:p>
        </p:txBody>
      </p:sp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468313" y="1257300"/>
            <a:ext cx="32051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000" b="1">
                <a:latin typeface="Times New Roman" pitchFamily="18" charset="0"/>
              </a:rPr>
              <a:t>( NODUST, JJA 1996-2006)</a:t>
            </a:r>
          </a:p>
        </p:txBody>
      </p:sp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4643438" y="836613"/>
            <a:ext cx="4500562" cy="6021387"/>
            <a:chOff x="4643438" y="836613"/>
            <a:chExt cx="4500562" cy="6021387"/>
          </a:xfrm>
        </p:grpSpPr>
        <p:grpSp>
          <p:nvGrpSpPr>
            <p:cNvPr id="3" name="Group 20"/>
            <p:cNvGrpSpPr>
              <a:grpSpLocks/>
            </p:cNvGrpSpPr>
            <p:nvPr/>
          </p:nvGrpSpPr>
          <p:grpSpPr bwMode="auto">
            <a:xfrm>
              <a:off x="4643438" y="836613"/>
              <a:ext cx="4500562" cy="6021387"/>
              <a:chOff x="2925" y="527"/>
              <a:chExt cx="2835" cy="3793"/>
            </a:xfrm>
          </p:grpSpPr>
          <p:grpSp>
            <p:nvGrpSpPr>
              <p:cNvPr id="4" name="Group 10"/>
              <p:cNvGrpSpPr>
                <a:grpSpLocks/>
              </p:cNvGrpSpPr>
              <p:nvPr/>
            </p:nvGrpSpPr>
            <p:grpSpPr bwMode="auto">
              <a:xfrm>
                <a:off x="2925" y="765"/>
                <a:ext cx="2835" cy="3555"/>
                <a:chOff x="2925" y="353"/>
                <a:chExt cx="2835" cy="3939"/>
              </a:xfrm>
            </p:grpSpPr>
            <p:pic>
              <p:nvPicPr>
                <p:cNvPr id="6161" name="Picture 11" descr="difmflx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5898" t="22284" r="4597" b="25259"/>
                <a:stretch>
                  <a:fillRect/>
                </a:stretch>
              </p:blipFill>
              <p:spPr bwMode="auto">
                <a:xfrm>
                  <a:off x="2971" y="819"/>
                  <a:ext cx="2744" cy="15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6162" name="Picture 12" descr="difrain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 l="4922" t="17226" r="6570" b="23785"/>
                <a:stretch>
                  <a:fillRect/>
                </a:stretch>
              </p:blipFill>
              <p:spPr bwMode="auto">
                <a:xfrm>
                  <a:off x="2925" y="2432"/>
                  <a:ext cx="2813" cy="186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6163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3334" y="663"/>
                  <a:ext cx="2087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fr-FR" sz="1400" b="1">
                      <a:latin typeface="Calibri" pitchFamily="34" charset="0"/>
                    </a:rPr>
                    <a:t>Differential circulation  at  865 hpa </a:t>
                  </a:r>
                </a:p>
              </p:txBody>
            </p:sp>
            <p:sp>
              <p:nvSpPr>
                <p:cNvPr id="6164" name="Text Box 14"/>
                <p:cNvSpPr txBox="1">
                  <a:spLocks noChangeArrowheads="1"/>
                </p:cNvSpPr>
                <p:nvPr/>
              </p:nvSpPr>
              <p:spPr bwMode="auto">
                <a:xfrm>
                  <a:off x="5261" y="618"/>
                  <a:ext cx="499" cy="2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2000">
                      <a:latin typeface="Times New Roman" pitchFamily="18" charset="0"/>
                    </a:rPr>
                    <a:t>m.s</a:t>
                  </a:r>
                  <a:r>
                    <a:rPr lang="en-US" sz="2000" baseline="30000">
                      <a:latin typeface="Times New Roman" pitchFamily="18" charset="0"/>
                    </a:rPr>
                    <a:t>-1</a:t>
                  </a:r>
                  <a:endParaRPr lang="en-US" sz="2000">
                    <a:latin typeface="Times New Roman" pitchFamily="18" charset="0"/>
                  </a:endParaRPr>
                </a:p>
              </p:txBody>
            </p:sp>
            <p:sp>
              <p:nvSpPr>
                <p:cNvPr id="6165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5079" y="2296"/>
                  <a:ext cx="681" cy="2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2000">
                      <a:latin typeface="Times New Roman" pitchFamily="18" charset="0"/>
                    </a:rPr>
                    <a:t>mm/day</a:t>
                  </a:r>
                </a:p>
              </p:txBody>
            </p:sp>
            <p:sp>
              <p:nvSpPr>
                <p:cNvPr id="6166" name="Rectangle 16"/>
                <p:cNvSpPr>
                  <a:spLocks noChangeArrowheads="1"/>
                </p:cNvSpPr>
                <p:nvPr/>
              </p:nvSpPr>
              <p:spPr bwMode="auto">
                <a:xfrm>
                  <a:off x="3085" y="353"/>
                  <a:ext cx="2540" cy="2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GB" sz="2000" b="1">
                      <a:latin typeface="Times New Roman" pitchFamily="18" charset="0"/>
                    </a:rPr>
                    <a:t>( DUST -NODUST, JJA 1996-2006)</a:t>
                  </a:r>
                </a:p>
              </p:txBody>
            </p:sp>
          </p:grpSp>
          <p:sp>
            <p:nvSpPr>
              <p:cNvPr id="6160" name="Text Box 17"/>
              <p:cNvSpPr txBox="1">
                <a:spLocks noChangeArrowheads="1"/>
              </p:cNvSpPr>
              <p:nvPr/>
            </p:nvSpPr>
            <p:spPr bwMode="auto">
              <a:xfrm>
                <a:off x="4876" y="527"/>
                <a:ext cx="11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en-US">
                  <a:latin typeface="Calibri" pitchFamily="34" charset="0"/>
                </a:endParaRPr>
              </a:p>
            </p:txBody>
          </p:sp>
        </p:grpSp>
        <p:sp>
          <p:nvSpPr>
            <p:cNvPr id="6158" name="Rectangle 24"/>
            <p:cNvSpPr>
              <a:spLocks noChangeArrowheads="1"/>
            </p:cNvSpPr>
            <p:nvPr/>
          </p:nvSpPr>
          <p:spPr bwMode="auto">
            <a:xfrm>
              <a:off x="5580063" y="5286375"/>
              <a:ext cx="1420812" cy="571500"/>
            </a:xfrm>
            <a:prstGeom prst="rect">
              <a:avLst/>
            </a:prstGeom>
            <a:noFill/>
            <a:ln w="571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>
                <a:latin typeface="Calibri" pitchFamily="34" charset="0"/>
              </a:endParaRPr>
            </a:p>
          </p:txBody>
        </p:sp>
      </p:grpSp>
      <p:sp>
        <p:nvSpPr>
          <p:cNvPr id="6155" name="Rectangle 24"/>
          <p:cNvSpPr>
            <a:spLocks noChangeArrowheads="1"/>
          </p:cNvSpPr>
          <p:nvPr/>
        </p:nvSpPr>
        <p:spPr bwMode="auto">
          <a:xfrm>
            <a:off x="714375" y="5357826"/>
            <a:ext cx="1643063" cy="5715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>
              <a:latin typeface="Calibri" pitchFamily="34" charset="0"/>
            </a:endParaRPr>
          </a:p>
        </p:txBody>
      </p:sp>
      <p:sp>
        <p:nvSpPr>
          <p:cNvPr id="6156" name="Text Box 23"/>
          <p:cNvSpPr txBox="1">
            <a:spLocks noChangeArrowheads="1"/>
          </p:cNvSpPr>
          <p:nvPr/>
        </p:nvSpPr>
        <p:spPr bwMode="auto">
          <a:xfrm>
            <a:off x="214313" y="785813"/>
            <a:ext cx="1727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i="1">
                <a:latin typeface="Calibri" pitchFamily="34" charset="0"/>
              </a:rPr>
              <a:t>Res = 60 km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Box 9"/>
          <p:cNvSpPr txBox="1">
            <a:spLocks noChangeArrowheads="1"/>
          </p:cNvSpPr>
          <p:nvPr/>
        </p:nvSpPr>
        <p:spPr bwMode="auto">
          <a:xfrm>
            <a:off x="323850" y="188913"/>
            <a:ext cx="3240088" cy="646112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Dust perturbation analysis on heating rates  (JJA 1996-2006) </a:t>
            </a:r>
          </a:p>
        </p:txBody>
      </p:sp>
      <p:graphicFrame>
        <p:nvGraphicFramePr>
          <p:cNvPr id="1026" name="Object 3"/>
          <p:cNvGraphicFramePr>
            <a:graphicFrameLocks noChangeAspect="1"/>
          </p:cNvGraphicFramePr>
          <p:nvPr/>
        </p:nvGraphicFramePr>
        <p:xfrm>
          <a:off x="250825" y="1125538"/>
          <a:ext cx="2233613" cy="536575"/>
        </p:xfrm>
        <a:graphic>
          <a:graphicData uri="http://schemas.openxmlformats.org/presentationml/2006/ole">
            <p:oleObj spid="_x0000_s118786" name="Equation" r:id="rId3" imgW="2006280" imgH="482400" progId="Equation.3">
              <p:embed/>
            </p:oleObj>
          </a:graphicData>
        </a:graphic>
      </p:graphicFrame>
      <p:sp>
        <p:nvSpPr>
          <p:cNvPr id="1028" name="TextBox 13"/>
          <p:cNvSpPr txBox="1">
            <a:spLocks noChangeArrowheads="1"/>
          </p:cNvSpPr>
          <p:nvPr/>
        </p:nvSpPr>
        <p:spPr bwMode="auto">
          <a:xfrm>
            <a:off x="4572000" y="4295775"/>
            <a:ext cx="2519363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Precip dif (mm/day)</a:t>
            </a:r>
          </a:p>
        </p:txBody>
      </p:sp>
      <p:sp>
        <p:nvSpPr>
          <p:cNvPr id="1029" name="TextBox 20"/>
          <p:cNvSpPr txBox="1">
            <a:spLocks noChangeArrowheads="1"/>
          </p:cNvSpPr>
          <p:nvPr/>
        </p:nvSpPr>
        <p:spPr bwMode="auto">
          <a:xfrm>
            <a:off x="2039938" y="5991225"/>
            <a:ext cx="10715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latitude</a:t>
            </a:r>
          </a:p>
        </p:txBody>
      </p:sp>
      <p:sp>
        <p:nvSpPr>
          <p:cNvPr id="1030" name="TextBox 21"/>
          <p:cNvSpPr txBox="1">
            <a:spLocks noChangeArrowheads="1"/>
          </p:cNvSpPr>
          <p:nvPr/>
        </p:nvSpPr>
        <p:spPr bwMode="auto">
          <a:xfrm>
            <a:off x="2611438" y="2276475"/>
            <a:ext cx="8572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TRB</a:t>
            </a:r>
          </a:p>
        </p:txBody>
      </p:sp>
      <p:sp>
        <p:nvSpPr>
          <p:cNvPr id="1031" name="TextBox 22"/>
          <p:cNvSpPr txBox="1">
            <a:spLocks noChangeArrowheads="1"/>
          </p:cNvSpPr>
          <p:nvPr/>
        </p:nvSpPr>
        <p:spPr bwMode="auto">
          <a:xfrm>
            <a:off x="2540000" y="4133850"/>
            <a:ext cx="8572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RAD</a:t>
            </a:r>
          </a:p>
        </p:txBody>
      </p:sp>
      <p:sp>
        <p:nvSpPr>
          <p:cNvPr id="1032" name="TextBox 23"/>
          <p:cNvSpPr txBox="1">
            <a:spLocks noChangeArrowheads="1"/>
          </p:cNvSpPr>
          <p:nvPr/>
        </p:nvSpPr>
        <p:spPr bwMode="auto">
          <a:xfrm>
            <a:off x="6715125" y="2276475"/>
            <a:ext cx="8572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CONV</a:t>
            </a:r>
          </a:p>
        </p:txBody>
      </p:sp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5003800" y="0"/>
            <a:ext cx="3313113" cy="1774825"/>
            <a:chOff x="4932040" y="0"/>
            <a:chExt cx="3312368" cy="1774941"/>
          </a:xfrm>
        </p:grpSpPr>
        <p:pic>
          <p:nvPicPr>
            <p:cNvPr id="1035" name="Picture 6" descr="AOD96-06.tif"/>
            <p:cNvPicPr>
              <a:picLocks noChangeAspect="1"/>
            </p:cNvPicPr>
            <p:nvPr/>
          </p:nvPicPr>
          <p:blipFill>
            <a:blip r:embed="rId4" cstate="print"/>
            <a:srcRect l="7739" t="2542" b="16685"/>
            <a:stretch>
              <a:fillRect/>
            </a:stretch>
          </p:blipFill>
          <p:spPr bwMode="auto">
            <a:xfrm>
              <a:off x="4932040" y="0"/>
              <a:ext cx="3312368" cy="17749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rapezoid 23"/>
            <p:cNvSpPr/>
            <p:nvPr/>
          </p:nvSpPr>
          <p:spPr>
            <a:xfrm>
              <a:off x="5763703" y="476281"/>
              <a:ext cx="825314" cy="1008129"/>
            </a:xfrm>
            <a:prstGeom prst="trapezoid">
              <a:avLst>
                <a:gd name="adj" fmla="val 6040"/>
              </a:avLst>
            </a:prstGeom>
            <a:solidFill>
              <a:srgbClr val="FF0000">
                <a:alpha val="35000"/>
              </a:srgb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pic>
        <p:nvPicPr>
          <p:cNvPr id="1034" name="Picture 2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6875" y="1916113"/>
            <a:ext cx="7920038" cy="468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484784"/>
            <a:ext cx="3895404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324000"/>
            <a:ext cx="42862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835696" y="0"/>
            <a:ext cx="5831160" cy="609600"/>
          </a:xfrm>
        </p:spPr>
        <p:txBody>
          <a:bodyPr>
            <a:normAutofit/>
          </a:bodyPr>
          <a:lstStyle/>
          <a:p>
            <a:r>
              <a:rPr lang="en-US" dirty="0" smtClean="0"/>
              <a:t>Variability of dust optical properties </a:t>
            </a:r>
            <a:endParaRPr lang="en-IE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124744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Source and mineral composition</a:t>
            </a:r>
            <a:endParaRPr lang="en-IE" dirty="0"/>
          </a:p>
        </p:txBody>
      </p:sp>
      <p:sp>
        <p:nvSpPr>
          <p:cNvPr id="8" name="TextBox 7"/>
          <p:cNvSpPr txBox="1"/>
          <p:nvPr/>
        </p:nvSpPr>
        <p:spPr>
          <a:xfrm>
            <a:off x="5796136" y="764704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Chemical aging</a:t>
            </a:r>
            <a:endParaRPr lang="en-IE" dirty="0"/>
          </a:p>
        </p:txBody>
      </p:sp>
      <p:pic>
        <p:nvPicPr>
          <p:cNvPr id="9" name="Picture 2" descr="47-9coarse close up NaCl ex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5013176"/>
            <a:ext cx="3384376" cy="1844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737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6905" y="1757461"/>
            <a:ext cx="4527103" cy="380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Dust aerosol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29451" b="38476"/>
          <a:stretch>
            <a:fillRect/>
          </a:stretch>
        </p:blipFill>
        <p:spPr bwMode="auto">
          <a:xfrm>
            <a:off x="72008" y="764704"/>
            <a:ext cx="4572000" cy="3114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5004048" y="908720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Dust =  dominant aerosol in mass at the global scale</a:t>
            </a:r>
            <a:endParaRPr lang="en-IE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004048" y="1700808"/>
            <a:ext cx="38884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Emissions sensitive to climatic variability, climate change and land use changes. </a:t>
            </a:r>
          </a:p>
          <a:p>
            <a:endParaRPr lang="en-US" b="1" dirty="0" smtClean="0"/>
          </a:p>
          <a:p>
            <a:r>
              <a:rPr lang="en-US" b="1" dirty="0" smtClean="0"/>
              <a:t>“Anthropogenic dust”</a:t>
            </a:r>
            <a:endParaRPr lang="en-IE" b="1" dirty="0"/>
          </a:p>
        </p:txBody>
      </p:sp>
      <p:pic>
        <p:nvPicPr>
          <p:cNvPr id="7" name="Picture 2" descr="http://www.gfdl.noaa.gov/pix/research/atmospheric_composition_and_air_quality/atmospheric_composition_and_air_tropospheric_chemistry_and_Aerosol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3933056"/>
            <a:ext cx="6480720" cy="254954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732240" y="6381328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nasa</a:t>
            </a:r>
            <a:endParaRPr lang="en-I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1142976" y="71414"/>
            <a:ext cx="6953279" cy="400110"/>
          </a:xfrm>
          <a:prstGeom prst="rect">
            <a:avLst/>
          </a:prstGeom>
          <a:solidFill>
            <a:srgbClr val="FFC000"/>
          </a:solidFill>
          <a:ln w="9525">
            <a:solidFill>
              <a:srgbClr val="FFC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000" b="1" dirty="0" err="1">
                <a:latin typeface="Calibri" pitchFamily="34" charset="0"/>
              </a:rPr>
              <a:t>Climate</a:t>
            </a:r>
            <a:r>
              <a:rPr lang="fr-FR" sz="2000" b="1" dirty="0">
                <a:latin typeface="Calibri" pitchFamily="34" charset="0"/>
              </a:rPr>
              <a:t> </a:t>
            </a:r>
            <a:r>
              <a:rPr lang="fr-FR" sz="2000" b="1" dirty="0" err="1">
                <a:latin typeface="Calibri" pitchFamily="34" charset="0"/>
              </a:rPr>
              <a:t>sensitivity</a:t>
            </a:r>
            <a:r>
              <a:rPr lang="fr-FR" sz="2000" b="1" dirty="0">
                <a:latin typeface="Calibri" pitchFamily="34" charset="0"/>
              </a:rPr>
              <a:t> to </a:t>
            </a:r>
            <a:r>
              <a:rPr lang="fr-FR" sz="2000" b="1" dirty="0" err="1">
                <a:latin typeface="Calibri" pitchFamily="34" charset="0"/>
              </a:rPr>
              <a:t>dust</a:t>
            </a:r>
            <a:r>
              <a:rPr lang="fr-FR" sz="2000" b="1" dirty="0">
                <a:latin typeface="Calibri" pitchFamily="34" charset="0"/>
              </a:rPr>
              <a:t> absorption </a:t>
            </a:r>
            <a:r>
              <a:rPr lang="fr-FR" sz="2000" b="1" dirty="0" err="1">
                <a:latin typeface="Calibri" pitchFamily="34" charset="0"/>
              </a:rPr>
              <a:t>properties</a:t>
            </a:r>
            <a:r>
              <a:rPr lang="fr-FR" sz="2000" b="1" dirty="0">
                <a:latin typeface="Calibri" pitchFamily="34" charset="0"/>
              </a:rPr>
              <a:t> </a:t>
            </a:r>
            <a:r>
              <a:rPr lang="fr-FR" sz="1200" b="1" dirty="0">
                <a:latin typeface="Calibri" pitchFamily="34" charset="0"/>
              </a:rPr>
              <a:t>(</a:t>
            </a:r>
            <a:r>
              <a:rPr lang="fr-FR" sz="1200" b="1" dirty="0" err="1">
                <a:latin typeface="Calibri" pitchFamily="34" charset="0"/>
              </a:rPr>
              <a:t>solmon</a:t>
            </a:r>
            <a:r>
              <a:rPr lang="fr-FR" sz="1200" b="1" dirty="0">
                <a:latin typeface="Calibri" pitchFamily="34" charset="0"/>
              </a:rPr>
              <a:t> </a:t>
            </a:r>
            <a:r>
              <a:rPr lang="fr-FR" sz="1200" b="1" dirty="0" err="1">
                <a:latin typeface="Calibri" pitchFamily="34" charset="0"/>
              </a:rPr>
              <a:t>etal</a:t>
            </a:r>
            <a:r>
              <a:rPr lang="fr-FR" sz="1200" b="1" dirty="0">
                <a:latin typeface="Calibri" pitchFamily="34" charset="0"/>
              </a:rPr>
              <a:t>., 2008)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07950" y="1773238"/>
            <a:ext cx="8713788" cy="4945062"/>
            <a:chOff x="113" y="859"/>
            <a:chExt cx="5489" cy="3342"/>
          </a:xfrm>
        </p:grpSpPr>
        <p:sp>
          <p:nvSpPr>
            <p:cNvPr id="8200" name="Text Box 4"/>
            <p:cNvSpPr txBox="1">
              <a:spLocks noChangeArrowheads="1"/>
            </p:cNvSpPr>
            <p:nvPr/>
          </p:nvSpPr>
          <p:spPr bwMode="auto">
            <a:xfrm>
              <a:off x="288" y="3504"/>
              <a:ext cx="1200" cy="3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sz="2400">
                <a:latin typeface="Calibri" pitchFamily="34" charset="0"/>
              </a:endParaRPr>
            </a:p>
          </p:txBody>
        </p:sp>
        <p:pic>
          <p:nvPicPr>
            <p:cNvPr id="8201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3" y="1071"/>
              <a:ext cx="5489" cy="3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02" name="Text Box 6"/>
            <p:cNvSpPr txBox="1">
              <a:spLocks noChangeArrowheads="1"/>
            </p:cNvSpPr>
            <p:nvPr/>
          </p:nvSpPr>
          <p:spPr bwMode="auto">
            <a:xfrm>
              <a:off x="521" y="859"/>
              <a:ext cx="1451" cy="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>
                  <a:latin typeface="Calibri" pitchFamily="34" charset="0"/>
                </a:rPr>
                <a:t>SSA ~0.95 (fine dust)</a:t>
              </a:r>
            </a:p>
          </p:txBody>
        </p:sp>
        <p:sp>
          <p:nvSpPr>
            <p:cNvPr id="8203" name="Text Box 7"/>
            <p:cNvSpPr txBox="1">
              <a:spLocks noChangeArrowheads="1"/>
            </p:cNvSpPr>
            <p:nvPr/>
          </p:nvSpPr>
          <p:spPr bwMode="auto">
            <a:xfrm>
              <a:off x="2517" y="860"/>
              <a:ext cx="680" cy="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>
                  <a:latin typeface="Calibri" pitchFamily="34" charset="0"/>
                </a:rPr>
                <a:t>SSA ~0.90</a:t>
              </a:r>
            </a:p>
          </p:txBody>
        </p:sp>
        <p:sp>
          <p:nvSpPr>
            <p:cNvPr id="8204" name="Text Box 8"/>
            <p:cNvSpPr txBox="1">
              <a:spLocks noChangeArrowheads="1"/>
            </p:cNvSpPr>
            <p:nvPr/>
          </p:nvSpPr>
          <p:spPr bwMode="auto">
            <a:xfrm>
              <a:off x="4422" y="860"/>
              <a:ext cx="726" cy="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>
                  <a:latin typeface="Calibri" pitchFamily="34" charset="0"/>
                </a:rPr>
                <a:t>SSA ~0.99</a:t>
              </a:r>
            </a:p>
          </p:txBody>
        </p:sp>
      </p:grpSp>
      <p:sp>
        <p:nvSpPr>
          <p:cNvPr id="8196" name="Text Box 9"/>
          <p:cNvSpPr txBox="1">
            <a:spLocks noChangeArrowheads="1"/>
          </p:cNvSpPr>
          <p:nvPr/>
        </p:nvSpPr>
        <p:spPr bwMode="auto">
          <a:xfrm>
            <a:off x="468313" y="700088"/>
            <a:ext cx="84613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b="1">
                <a:latin typeface="Calibri" pitchFamily="34" charset="0"/>
              </a:rPr>
              <a:t>Variability of measured values of dust single scattering albedo  values (mineral composition, coating, aerosol size distribution ..) : impacts on the climatic response  ?</a:t>
            </a:r>
          </a:p>
        </p:txBody>
      </p:sp>
      <p:sp>
        <p:nvSpPr>
          <p:cNvPr id="8197" name="Text Box 11"/>
          <p:cNvSpPr txBox="1">
            <a:spLocks noChangeArrowheads="1"/>
          </p:cNvSpPr>
          <p:nvPr/>
        </p:nvSpPr>
        <p:spPr bwMode="auto">
          <a:xfrm>
            <a:off x="3671888" y="1412875"/>
            <a:ext cx="21240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latin typeface="Calibri" pitchFamily="34" charset="0"/>
              </a:rPr>
              <a:t>More absorbing dust</a:t>
            </a:r>
          </a:p>
        </p:txBody>
      </p:sp>
      <p:sp>
        <p:nvSpPr>
          <p:cNvPr id="8198" name="Text Box 12"/>
          <p:cNvSpPr txBox="1">
            <a:spLocks noChangeArrowheads="1"/>
          </p:cNvSpPr>
          <p:nvPr/>
        </p:nvSpPr>
        <p:spPr bwMode="auto">
          <a:xfrm>
            <a:off x="6551613" y="1412875"/>
            <a:ext cx="21240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latin typeface="Calibri" pitchFamily="34" charset="0"/>
              </a:rPr>
              <a:t>Very diffusive dust</a:t>
            </a:r>
          </a:p>
        </p:txBody>
      </p:sp>
      <p:sp>
        <p:nvSpPr>
          <p:cNvPr id="8199" name="Text Box 13"/>
          <p:cNvSpPr txBox="1">
            <a:spLocks noChangeArrowheads="1"/>
          </p:cNvSpPr>
          <p:nvPr/>
        </p:nvSpPr>
        <p:spPr bwMode="auto">
          <a:xfrm>
            <a:off x="1079500" y="1412875"/>
            <a:ext cx="14763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latin typeface="Calibri" pitchFamily="34" charset="0"/>
              </a:rPr>
              <a:t>Standard case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2" descr="aod_misr_jja_2000-2009.fig.tif"/>
          <p:cNvPicPr>
            <a:picLocks noChangeAspect="1"/>
          </p:cNvPicPr>
          <p:nvPr/>
        </p:nvPicPr>
        <p:blipFill>
          <a:blip r:embed="rId2" cstate="print"/>
          <a:srcRect l="3751" t="16667" b="13333"/>
          <a:stretch>
            <a:fillRect/>
          </a:stretch>
        </p:blipFill>
        <p:spPr bwMode="auto">
          <a:xfrm>
            <a:off x="4628374" y="1295400"/>
            <a:ext cx="446959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1" name="TextBox 6"/>
          <p:cNvSpPr txBox="1">
            <a:spLocks noChangeArrowheads="1"/>
          </p:cNvSpPr>
          <p:nvPr/>
        </p:nvSpPr>
        <p:spPr bwMode="auto">
          <a:xfrm>
            <a:off x="0" y="685800"/>
            <a:ext cx="434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err="1"/>
              <a:t>ReGCM</a:t>
            </a:r>
            <a:r>
              <a:rPr lang="en-US" dirty="0"/>
              <a:t> </a:t>
            </a:r>
            <a:r>
              <a:rPr lang="en-US" dirty="0" smtClean="0"/>
              <a:t>AOD </a:t>
            </a:r>
            <a:r>
              <a:rPr lang="en-US" dirty="0"/>
              <a:t>JJA </a:t>
            </a:r>
            <a:r>
              <a:rPr lang="en-US" dirty="0" smtClean="0"/>
              <a:t> 2000-2009</a:t>
            </a:r>
          </a:p>
          <a:p>
            <a:r>
              <a:rPr lang="en-US" u="sng" dirty="0" smtClean="0"/>
              <a:t>Composite </a:t>
            </a:r>
            <a:r>
              <a:rPr lang="en-US" dirty="0"/>
              <a:t>average </a:t>
            </a:r>
            <a:r>
              <a:rPr lang="en-US" sz="1200" dirty="0"/>
              <a:t>(screened from monthly </a:t>
            </a:r>
            <a:r>
              <a:rPr lang="en-US" sz="1200" dirty="0" err="1"/>
              <a:t>obs</a:t>
            </a:r>
            <a:r>
              <a:rPr lang="en-US" sz="1200" dirty="0"/>
              <a:t>) </a:t>
            </a:r>
          </a:p>
        </p:txBody>
      </p:sp>
      <p:sp>
        <p:nvSpPr>
          <p:cNvPr id="6152" name="TextBox 7"/>
          <p:cNvSpPr txBox="1">
            <a:spLocks noChangeArrowheads="1"/>
          </p:cNvSpPr>
          <p:nvPr/>
        </p:nvSpPr>
        <p:spPr bwMode="auto">
          <a:xfrm>
            <a:off x="6096000" y="990600"/>
            <a:ext cx="1295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/>
              <a:t>MISR JJA</a:t>
            </a:r>
          </a:p>
        </p:txBody>
      </p:sp>
      <p:sp>
        <p:nvSpPr>
          <p:cNvPr id="6153" name="TextBox 8"/>
          <p:cNvSpPr txBox="1">
            <a:spLocks noChangeArrowheads="1"/>
          </p:cNvSpPr>
          <p:nvPr/>
        </p:nvSpPr>
        <p:spPr bwMode="auto">
          <a:xfrm>
            <a:off x="6019800" y="3810000"/>
            <a:ext cx="1600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err="1" smtClean="0"/>
              <a:t>seawifs</a:t>
            </a:r>
            <a:r>
              <a:rPr lang="en-US" dirty="0" smtClean="0"/>
              <a:t>  </a:t>
            </a:r>
            <a:r>
              <a:rPr lang="en-US" dirty="0"/>
              <a:t>JJA</a:t>
            </a:r>
          </a:p>
        </p:txBody>
      </p:sp>
      <p:pic>
        <p:nvPicPr>
          <p:cNvPr id="10" name="Picture 9" descr="aod_compo_aer1_reduc2_misermask_jja_2000-2009.fig.tif"/>
          <p:cNvPicPr>
            <a:picLocks noChangeAspect="1"/>
          </p:cNvPicPr>
          <p:nvPr/>
        </p:nvPicPr>
        <p:blipFill>
          <a:blip r:embed="rId3" cstate="print"/>
          <a:srcRect l="3750" t="15000" r="5000" b="18333"/>
          <a:stretch>
            <a:fillRect/>
          </a:stretch>
        </p:blipFill>
        <p:spPr>
          <a:xfrm>
            <a:off x="0" y="1295400"/>
            <a:ext cx="4422278" cy="2423178"/>
          </a:xfrm>
          <a:prstGeom prst="rect">
            <a:avLst/>
          </a:prstGeom>
        </p:spPr>
      </p:pic>
      <p:pic>
        <p:nvPicPr>
          <p:cNvPr id="11" name="Picture 10" descr="aod_compo_aer1_reduc2_seawifsmask_jja_2000-2009.fig.tif"/>
          <p:cNvPicPr>
            <a:picLocks noChangeAspect="1"/>
          </p:cNvPicPr>
          <p:nvPr/>
        </p:nvPicPr>
        <p:blipFill>
          <a:blip r:embed="rId4" cstate="print"/>
          <a:srcRect l="3750" t="15000" r="5000" b="18333"/>
          <a:stretch>
            <a:fillRect/>
          </a:stretch>
        </p:blipFill>
        <p:spPr>
          <a:xfrm>
            <a:off x="0" y="4114800"/>
            <a:ext cx="4422278" cy="2423178"/>
          </a:xfrm>
          <a:prstGeom prst="rect">
            <a:avLst/>
          </a:prstGeom>
        </p:spPr>
      </p:pic>
      <p:pic>
        <p:nvPicPr>
          <p:cNvPr id="12" name="Picture 11" descr="aod_seawifs_jja_2000-2009.fig.tif"/>
          <p:cNvPicPr>
            <a:picLocks noChangeAspect="1"/>
          </p:cNvPicPr>
          <p:nvPr/>
        </p:nvPicPr>
        <p:blipFill>
          <a:blip r:embed="rId5" cstate="print"/>
          <a:srcRect l="3750" t="15000" r="5000" b="18333"/>
          <a:stretch>
            <a:fillRect/>
          </a:stretch>
        </p:blipFill>
        <p:spPr>
          <a:xfrm>
            <a:off x="4645522" y="4114800"/>
            <a:ext cx="4422278" cy="2423178"/>
          </a:xfrm>
          <a:prstGeom prst="rect">
            <a:avLst/>
          </a:prstGeom>
        </p:spPr>
      </p:pic>
      <p:sp>
        <p:nvSpPr>
          <p:cNvPr id="13" name="Title 12"/>
          <p:cNvSpPr txBox="1">
            <a:spLocks/>
          </p:cNvSpPr>
          <p:nvPr/>
        </p:nvSpPr>
        <p:spPr>
          <a:xfrm>
            <a:off x="755576" y="83096"/>
            <a:ext cx="7992888" cy="60960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Other example: Arabian dust and the  Indian monsoon system</a:t>
            </a:r>
            <a:endParaRPr kumimoji="0" lang="en-IE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475656" y="0"/>
            <a:ext cx="6768752" cy="6096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 smtClean="0"/>
              <a:t>DUST aerosol </a:t>
            </a:r>
            <a:r>
              <a:rPr lang="en-US" dirty="0" err="1" smtClean="0"/>
              <a:t>radiative</a:t>
            </a:r>
            <a:r>
              <a:rPr lang="en-US" dirty="0" smtClean="0"/>
              <a:t> forcing  (JJAS /2000-2009)</a:t>
            </a:r>
          </a:p>
        </p:txBody>
      </p:sp>
      <p:pic>
        <p:nvPicPr>
          <p:cNvPr id="17" name="Picture 16" descr="figure_rad_for.tif"/>
          <p:cNvPicPr>
            <a:picLocks noChangeAspect="1"/>
          </p:cNvPicPr>
          <p:nvPr/>
        </p:nvPicPr>
        <p:blipFill>
          <a:blip r:embed="rId2" cstate="print"/>
          <a:srcRect t="14444" b="41111"/>
          <a:stretch>
            <a:fillRect/>
          </a:stretch>
        </p:blipFill>
        <p:spPr>
          <a:xfrm>
            <a:off x="533400" y="914400"/>
            <a:ext cx="8229600" cy="5173734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 rot="16200000">
            <a:off x="-386833" y="4349233"/>
            <a:ext cx="16002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(dust – </a:t>
            </a:r>
            <a:r>
              <a:rPr lang="en-US" b="1" dirty="0" err="1" smtClean="0"/>
              <a:t>ctl</a:t>
            </a:r>
            <a:r>
              <a:rPr lang="en-US" b="1" dirty="0" smtClean="0"/>
              <a:t>) 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TextBox 5"/>
          <p:cNvSpPr txBox="1">
            <a:spLocks noChangeArrowheads="1"/>
          </p:cNvSpPr>
          <p:nvPr/>
        </p:nvSpPr>
        <p:spPr bwMode="auto">
          <a:xfrm>
            <a:off x="4860032" y="1148546"/>
            <a:ext cx="42672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en-US" sz="1600" dirty="0"/>
          </a:p>
          <a:p>
            <a:pPr algn="just"/>
            <a:r>
              <a:rPr lang="en-US" sz="1600" dirty="0" smtClean="0"/>
              <a:t>Dust </a:t>
            </a:r>
            <a:r>
              <a:rPr lang="en-US" sz="1600" dirty="0" err="1"/>
              <a:t>diabatic</a:t>
            </a:r>
            <a:r>
              <a:rPr lang="en-US" sz="1600" dirty="0"/>
              <a:t> heating anomaly over the Arabian Peninsula, strengthening of heat low, intensification of the Somalia jet and positive feedback on Southern India </a:t>
            </a:r>
            <a:r>
              <a:rPr lang="en-US" sz="1600" dirty="0" smtClean="0"/>
              <a:t>precipitation (+ 7-10%. )</a:t>
            </a:r>
            <a:endParaRPr lang="en-US" sz="1600" dirty="0"/>
          </a:p>
          <a:p>
            <a:pPr algn="just"/>
            <a:endParaRPr lang="en-US" sz="1600" dirty="0"/>
          </a:p>
          <a:p>
            <a:pPr algn="just"/>
            <a:r>
              <a:rPr lang="en-US" sz="1600" dirty="0"/>
              <a:t> </a:t>
            </a:r>
          </a:p>
          <a:p>
            <a:pPr algn="just"/>
            <a:endParaRPr lang="en-US" sz="1600" dirty="0" smtClean="0"/>
          </a:p>
          <a:p>
            <a:pPr algn="just"/>
            <a:endParaRPr lang="en-US" sz="1600" dirty="0" smtClean="0"/>
          </a:p>
          <a:p>
            <a:pPr algn="just"/>
            <a:endParaRPr lang="en-US" sz="1600" dirty="0" smtClean="0"/>
          </a:p>
          <a:p>
            <a:pPr algn="just"/>
            <a:endParaRPr lang="en-US" sz="1600" dirty="0" smtClean="0"/>
          </a:p>
          <a:p>
            <a:pPr algn="just"/>
            <a:endParaRPr lang="en-US" sz="1600" dirty="0" smtClean="0"/>
          </a:p>
          <a:p>
            <a:pPr algn="just"/>
            <a:endParaRPr lang="en-US" sz="1600" dirty="0" smtClean="0"/>
          </a:p>
          <a:p>
            <a:pPr algn="just"/>
            <a:endParaRPr lang="en-US" sz="1600" dirty="0" smtClean="0"/>
          </a:p>
          <a:p>
            <a:pPr algn="just"/>
            <a:endParaRPr lang="en-US" sz="1600" dirty="0" smtClean="0"/>
          </a:p>
          <a:p>
            <a:pPr algn="just"/>
            <a:endParaRPr lang="en-US" sz="1600" dirty="0" smtClean="0"/>
          </a:p>
          <a:p>
            <a:pPr algn="just"/>
            <a:endParaRPr lang="en-US" sz="1600" dirty="0" smtClean="0"/>
          </a:p>
          <a:p>
            <a:pPr algn="just"/>
            <a:endParaRPr lang="en-US" sz="1600" dirty="0" smtClean="0"/>
          </a:p>
          <a:p>
            <a:pPr algn="just"/>
            <a:r>
              <a:rPr lang="en-US" sz="1600" dirty="0" smtClean="0"/>
              <a:t> </a:t>
            </a:r>
            <a:endParaRPr lang="en-US" sz="1600" dirty="0"/>
          </a:p>
        </p:txBody>
      </p:sp>
      <p:pic>
        <p:nvPicPr>
          <p:cNvPr id="12" name="Picture 11" descr="gphanmo.tif"/>
          <p:cNvPicPr>
            <a:picLocks noChangeAspect="1"/>
          </p:cNvPicPr>
          <p:nvPr/>
        </p:nvPicPr>
        <p:blipFill>
          <a:blip r:embed="rId2" cstate="print"/>
          <a:srcRect l="6287" t="6667" b="18889"/>
          <a:stretch>
            <a:fillRect/>
          </a:stretch>
        </p:blipFill>
        <p:spPr>
          <a:xfrm>
            <a:off x="152400" y="990600"/>
            <a:ext cx="4543501" cy="51054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38200" y="1066800"/>
            <a:ext cx="914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850hpa</a:t>
            </a:r>
            <a:endParaRPr lang="en-IE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1331640" y="692696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RegCM</a:t>
            </a:r>
            <a:r>
              <a:rPr lang="en-US" dirty="0" smtClean="0"/>
              <a:t> dust -</a:t>
            </a:r>
            <a:r>
              <a:rPr lang="en-US" dirty="0" err="1" smtClean="0"/>
              <a:t>ctl</a:t>
            </a:r>
            <a:endParaRPr lang="en-IE" dirty="0"/>
          </a:p>
        </p:txBody>
      </p:sp>
      <p:pic>
        <p:nvPicPr>
          <p:cNvPr id="10" name="Picture 9" descr="ngeo2107-f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2852936"/>
            <a:ext cx="4032448" cy="2464976"/>
          </a:xfrm>
          <a:prstGeom prst="rect">
            <a:avLst/>
          </a:prstGeom>
        </p:spPr>
      </p:pic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827584" y="44624"/>
            <a:ext cx="7992888" cy="609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Other example: Arabian dust and the  Indian monsoon system</a:t>
            </a:r>
            <a:endParaRPr lang="en-IE" dirty="0"/>
          </a:p>
        </p:txBody>
      </p:sp>
      <p:sp>
        <p:nvSpPr>
          <p:cNvPr id="11" name="TextBox 10"/>
          <p:cNvSpPr txBox="1"/>
          <p:nvPr/>
        </p:nvSpPr>
        <p:spPr>
          <a:xfrm>
            <a:off x="5111552" y="5949280"/>
            <a:ext cx="4032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More details in  </a:t>
            </a:r>
            <a:r>
              <a:rPr lang="en-US" dirty="0" err="1" smtClean="0"/>
              <a:t>Solmon</a:t>
            </a:r>
            <a:r>
              <a:rPr lang="en-US" dirty="0" smtClean="0"/>
              <a:t> et al., ACP, 2015</a:t>
            </a:r>
            <a:endParaRPr lang="en-IE" dirty="0"/>
          </a:p>
        </p:txBody>
      </p:sp>
      <p:sp>
        <p:nvSpPr>
          <p:cNvPr id="14" name="TextBox 13"/>
          <p:cNvSpPr txBox="1"/>
          <p:nvPr/>
        </p:nvSpPr>
        <p:spPr>
          <a:xfrm>
            <a:off x="5868144" y="5301208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Vinoj</a:t>
            </a:r>
            <a:r>
              <a:rPr lang="en-US" sz="1400" dirty="0" smtClean="0"/>
              <a:t> et al., NGS , 2014</a:t>
            </a:r>
            <a:endParaRPr lang="en-IE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475656" y="11088"/>
            <a:ext cx="6552728" cy="39357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Interactions between dust and “warm” clouds</a:t>
            </a:r>
            <a:endParaRPr lang="en-IE" dirty="0"/>
          </a:p>
        </p:txBody>
      </p:sp>
      <p:sp>
        <p:nvSpPr>
          <p:cNvPr id="7" name="TextBox 6"/>
          <p:cNvSpPr txBox="1"/>
          <p:nvPr/>
        </p:nvSpPr>
        <p:spPr>
          <a:xfrm>
            <a:off x="36512" y="561454"/>
            <a:ext cx="9144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When does an aerosol activates into a a cloud droplet – i.e. becomes a cloud condensation nuclei (CCN) ?</a:t>
            </a:r>
          </a:p>
          <a:p>
            <a:r>
              <a:rPr lang="en-US" dirty="0" smtClean="0"/>
              <a:t> </a:t>
            </a:r>
          </a:p>
          <a:p>
            <a:r>
              <a:rPr lang="en-US" b="1" dirty="0" smtClean="0"/>
              <a:t>-&gt;  Kohler Theory </a:t>
            </a:r>
            <a:r>
              <a:rPr lang="en-US" dirty="0" smtClean="0"/>
              <a:t>(KT) : describes equilibrium super-saturation </a:t>
            </a:r>
            <a:r>
              <a:rPr lang="en-US" b="1" dirty="0" smtClean="0"/>
              <a:t>S </a:t>
            </a:r>
            <a:r>
              <a:rPr lang="en-US" dirty="0" smtClean="0"/>
              <a:t> in function of wet particle diameter (</a:t>
            </a:r>
            <a:r>
              <a:rPr lang="en-US" dirty="0" err="1" smtClean="0"/>
              <a:t>Dp</a:t>
            </a:r>
            <a:r>
              <a:rPr lang="en-US" dirty="0" smtClean="0"/>
              <a:t>).</a:t>
            </a:r>
            <a:endParaRPr lang="en-IE" dirty="0"/>
          </a:p>
        </p:txBody>
      </p:sp>
      <p:pic>
        <p:nvPicPr>
          <p:cNvPr id="61442" name="Picture 2" descr="http://d2vlcm61l7u1fs.cloudfront.net/media/8fb/8fbaeb5f-1c9c-4a55-b764-d1ca88cb4738/phpxPHGKn.png"/>
          <p:cNvPicPr>
            <a:picLocks noChangeAspect="1" noChangeArrowheads="1"/>
          </p:cNvPicPr>
          <p:nvPr/>
        </p:nvPicPr>
        <p:blipFill>
          <a:blip r:embed="rId3" cstate="print"/>
          <a:srcRect l="18181" t="9000" r="13636" b="22852"/>
          <a:stretch>
            <a:fillRect/>
          </a:stretch>
        </p:blipFill>
        <p:spPr bwMode="auto">
          <a:xfrm>
            <a:off x="683568" y="2132856"/>
            <a:ext cx="3744416" cy="2520280"/>
          </a:xfrm>
          <a:prstGeom prst="rect">
            <a:avLst/>
          </a:prstGeom>
          <a:noFill/>
        </p:spPr>
      </p:pic>
      <p:pic>
        <p:nvPicPr>
          <p:cNvPr id="6144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2132856"/>
            <a:ext cx="3999134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4499992" y="3068960"/>
            <a:ext cx="208823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Kelvin effect</a:t>
            </a:r>
          </a:p>
          <a:p>
            <a:pPr algn="ctr"/>
            <a:r>
              <a:rPr lang="en-US" sz="1600" dirty="0" smtClean="0"/>
              <a:t>( s increases when curvature decreases)</a:t>
            </a:r>
            <a:endParaRPr lang="en-IE" sz="1600" dirty="0"/>
          </a:p>
        </p:txBody>
      </p:sp>
      <p:sp>
        <p:nvSpPr>
          <p:cNvPr id="14" name="TextBox 13"/>
          <p:cNvSpPr txBox="1"/>
          <p:nvPr/>
        </p:nvSpPr>
        <p:spPr>
          <a:xfrm>
            <a:off x="6804248" y="3068960"/>
            <a:ext cx="187220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Raoult</a:t>
            </a:r>
            <a:r>
              <a:rPr lang="en-US" dirty="0" smtClean="0"/>
              <a:t> effect</a:t>
            </a:r>
          </a:p>
          <a:p>
            <a:pPr algn="ctr"/>
            <a:r>
              <a:rPr lang="en-US" dirty="0" smtClean="0"/>
              <a:t>(</a:t>
            </a:r>
            <a:r>
              <a:rPr lang="en-US" sz="1600" dirty="0" smtClean="0"/>
              <a:t>s decreases when solute increases)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251520" y="5157192"/>
            <a:ext cx="8892480" cy="1643410"/>
            <a:chOff x="251520" y="5157192"/>
            <a:chExt cx="8892480" cy="1643410"/>
          </a:xfrm>
        </p:grpSpPr>
        <p:sp>
          <p:nvSpPr>
            <p:cNvPr id="16" name="Right Arrow 15"/>
            <p:cNvSpPr/>
            <p:nvPr/>
          </p:nvSpPr>
          <p:spPr>
            <a:xfrm>
              <a:off x="2123728" y="5949280"/>
              <a:ext cx="432048" cy="216024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771800" y="5877272"/>
              <a:ext cx="63722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In most of the cases “fresh” dust does not contain significant soluble material  (K &lt; 0.05) and is not an efficient CCN according to KT …</a:t>
              </a:r>
              <a:endParaRPr lang="en-IE" dirty="0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51520" y="5157192"/>
              <a:ext cx="856895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l-GR" dirty="0" smtClean="0"/>
                <a:t>κ</a:t>
              </a:r>
              <a:r>
                <a:rPr lang="en-US" dirty="0" smtClean="0"/>
                <a:t> = </a:t>
              </a:r>
              <a:r>
                <a:rPr lang="en-US" dirty="0" err="1" smtClean="0"/>
                <a:t>hygroscopicity</a:t>
              </a:r>
              <a:r>
                <a:rPr lang="en-US" dirty="0" smtClean="0"/>
                <a:t> parameter : depends on </a:t>
              </a:r>
              <a:r>
                <a:rPr lang="en-US" u="sng" dirty="0" smtClean="0"/>
                <a:t>soluble material  </a:t>
              </a:r>
              <a:r>
                <a:rPr lang="en-US" dirty="0" smtClean="0"/>
                <a:t>present in the dry particle (</a:t>
              </a:r>
              <a:r>
                <a:rPr lang="en-US" dirty="0" err="1" smtClean="0"/>
                <a:t>Petters</a:t>
              </a:r>
              <a:r>
                <a:rPr lang="en-US" dirty="0" smtClean="0"/>
                <a:t> and </a:t>
              </a:r>
              <a:r>
                <a:rPr lang="en-US" dirty="0" err="1" smtClean="0"/>
                <a:t>Kreindenweiss</a:t>
              </a:r>
              <a:r>
                <a:rPr lang="en-US" dirty="0" smtClean="0"/>
                <a:t>): e.g. K -&gt;1.4 for a pure </a:t>
              </a:r>
              <a:r>
                <a:rPr lang="en-US" dirty="0" err="1" smtClean="0"/>
                <a:t>NaCl</a:t>
              </a:r>
              <a:r>
                <a:rPr lang="en-US" dirty="0" smtClean="0"/>
                <a:t>  particle</a:t>
              </a:r>
              <a:endParaRPr lang="en-IE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043608" y="5867980"/>
              <a:ext cx="10801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Dust ? </a:t>
              </a:r>
              <a:endParaRPr lang="en-IE" dirty="0"/>
            </a:p>
          </p:txBody>
        </p:sp>
      </p:grpSp>
      <p:sp>
        <p:nvSpPr>
          <p:cNvPr id="20" name="TextBox 19"/>
          <p:cNvSpPr txBox="1"/>
          <p:nvPr/>
        </p:nvSpPr>
        <p:spPr>
          <a:xfrm rot="16200000">
            <a:off x="-895527" y="3351911"/>
            <a:ext cx="2776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/>
              <a:t>frac</a:t>
            </a:r>
            <a:r>
              <a:rPr lang="en-US" sz="1600" dirty="0" smtClean="0"/>
              <a:t> Relative humidity (pw/</a:t>
            </a:r>
            <a:r>
              <a:rPr lang="en-US" sz="1600" dirty="0" err="1" smtClean="0"/>
              <a:t>es</a:t>
            </a:r>
            <a:r>
              <a:rPr lang="en-US" sz="1600" dirty="0" smtClean="0"/>
              <a:t> ) </a:t>
            </a:r>
            <a:endParaRPr lang="en-IE" sz="1600" dirty="0"/>
          </a:p>
        </p:txBody>
      </p:sp>
      <p:sp>
        <p:nvSpPr>
          <p:cNvPr id="21" name="TextBox 20"/>
          <p:cNvSpPr txBox="1"/>
          <p:nvPr/>
        </p:nvSpPr>
        <p:spPr>
          <a:xfrm>
            <a:off x="4499992" y="4221088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Sc = critical </a:t>
            </a:r>
            <a:r>
              <a:rPr lang="en-US" dirty="0" err="1" smtClean="0"/>
              <a:t>supersat</a:t>
            </a:r>
            <a:r>
              <a:rPr lang="en-US" dirty="0" smtClean="0"/>
              <a:t>. above which the particle activates </a:t>
            </a:r>
            <a:endParaRPr lang="en-IE" dirty="0"/>
          </a:p>
        </p:txBody>
      </p:sp>
      <p:sp>
        <p:nvSpPr>
          <p:cNvPr id="23" name="TextBox 22"/>
          <p:cNvSpPr txBox="1"/>
          <p:nvPr/>
        </p:nvSpPr>
        <p:spPr>
          <a:xfrm>
            <a:off x="2339752" y="4653136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Dp</a:t>
            </a:r>
            <a:endParaRPr lang="en-I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348880"/>
            <a:ext cx="4871713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79512" y="260648"/>
            <a:ext cx="8784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… However the </a:t>
            </a:r>
            <a:r>
              <a:rPr lang="en-US" dirty="0" err="1" smtClean="0"/>
              <a:t>unsoluble</a:t>
            </a:r>
            <a:r>
              <a:rPr lang="en-US" dirty="0" smtClean="0"/>
              <a:t> dust particle can contain </a:t>
            </a:r>
            <a:r>
              <a:rPr lang="en-US" u="sng" dirty="0" smtClean="0"/>
              <a:t>hydrophilic</a:t>
            </a:r>
            <a:r>
              <a:rPr lang="en-US" dirty="0" smtClean="0"/>
              <a:t> material ( e.g. clays) and </a:t>
            </a:r>
            <a:r>
              <a:rPr lang="en-US" u="sng" dirty="0" smtClean="0"/>
              <a:t>adsorption</a:t>
            </a:r>
            <a:r>
              <a:rPr lang="en-US" dirty="0" smtClean="0"/>
              <a:t> of water can be significant enough to yield significant CCN activity … </a:t>
            </a:r>
            <a:endParaRPr lang="en-IE" dirty="0"/>
          </a:p>
        </p:txBody>
      </p:sp>
      <p:sp>
        <p:nvSpPr>
          <p:cNvPr id="6" name="TextBox 5"/>
          <p:cNvSpPr txBox="1"/>
          <p:nvPr/>
        </p:nvSpPr>
        <p:spPr>
          <a:xfrm>
            <a:off x="467544" y="1270501"/>
            <a:ext cx="80648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/>
              <a:t>The FHH-activation theory </a:t>
            </a:r>
            <a:r>
              <a:rPr lang="en-US" dirty="0" smtClean="0"/>
              <a:t>: combination of </a:t>
            </a:r>
            <a:r>
              <a:rPr lang="en-US" dirty="0" err="1" smtClean="0"/>
              <a:t>Frenkel</a:t>
            </a:r>
            <a:r>
              <a:rPr lang="en-US" dirty="0" smtClean="0"/>
              <a:t>-Halsey-Hill adsorption isotherm with curvature effect (Kumar et al, 2009) has been shown to better fit lab measurements for non soluble dust</a:t>
            </a:r>
            <a:endParaRPr lang="en-IE" dirty="0"/>
          </a:p>
        </p:txBody>
      </p:sp>
      <p:sp>
        <p:nvSpPr>
          <p:cNvPr id="7" name="Right Arrow 6"/>
          <p:cNvSpPr/>
          <p:nvPr/>
        </p:nvSpPr>
        <p:spPr>
          <a:xfrm>
            <a:off x="179512" y="1340768"/>
            <a:ext cx="216024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TextBox 7"/>
          <p:cNvSpPr txBox="1"/>
          <p:nvPr/>
        </p:nvSpPr>
        <p:spPr>
          <a:xfrm>
            <a:off x="5255568" y="2289646"/>
            <a:ext cx="38884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AFHH, BFHH : Two adjustable parameters describing the intensity and range of adsorption</a:t>
            </a:r>
            <a:endParaRPr lang="en-IE" dirty="0"/>
          </a:p>
        </p:txBody>
      </p:sp>
      <p:sp>
        <p:nvSpPr>
          <p:cNvPr id="11" name="TextBox 10"/>
          <p:cNvSpPr txBox="1"/>
          <p:nvPr/>
        </p:nvSpPr>
        <p:spPr>
          <a:xfrm>
            <a:off x="467544" y="3789040"/>
            <a:ext cx="7848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During atmospheric transport, dust can interact with gas (e.g. SO2, HNO3) and other aerosol  with an increase the amount of soluble material : For “aged” dust CCN activity tends to better fit with KT  … An activation parameterization integrating solute effect </a:t>
            </a:r>
            <a:r>
              <a:rPr lang="en-US" dirty="0" err="1" smtClean="0"/>
              <a:t>vs</a:t>
            </a:r>
            <a:r>
              <a:rPr lang="en-US" dirty="0" smtClean="0"/>
              <a:t> adsorption have been proposed ( Kumar et al., 2011) </a:t>
            </a:r>
            <a:endParaRPr lang="en-IE" dirty="0"/>
          </a:p>
        </p:txBody>
      </p:sp>
      <p:sp>
        <p:nvSpPr>
          <p:cNvPr id="12" name="Right Arrow 11"/>
          <p:cNvSpPr/>
          <p:nvPr/>
        </p:nvSpPr>
        <p:spPr>
          <a:xfrm>
            <a:off x="179512" y="3861048"/>
            <a:ext cx="216024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4" name="TextBox 13"/>
          <p:cNvSpPr txBox="1"/>
          <p:nvPr/>
        </p:nvSpPr>
        <p:spPr>
          <a:xfrm>
            <a:off x="323528" y="5157192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Considerable works remains to better constrain adsorption parameters and formation of soluble material through chemical aging during transport …  </a:t>
            </a:r>
            <a:endParaRPr lang="en-IE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115616" y="0"/>
            <a:ext cx="6912768" cy="609600"/>
          </a:xfrm>
        </p:spPr>
        <p:txBody>
          <a:bodyPr>
            <a:normAutofit/>
          </a:bodyPr>
          <a:lstStyle/>
          <a:p>
            <a:r>
              <a:rPr lang="en-US" dirty="0" smtClean="0"/>
              <a:t>Interaction of dust and cold and mixed phase clouds  </a:t>
            </a:r>
            <a:endParaRPr lang="en-IE" dirty="0"/>
          </a:p>
        </p:txBody>
      </p:sp>
      <p:pic>
        <p:nvPicPr>
          <p:cNvPr id="5" name="Picture 2" descr="Afficher l'image d'origin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708920"/>
            <a:ext cx="6840760" cy="409192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51520" y="764704"/>
            <a:ext cx="7992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Dust is one of the most important ice nuclei IN types in the atmosphere</a:t>
            </a:r>
          </a:p>
          <a:p>
            <a:endParaRPr lang="en-IE" dirty="0"/>
          </a:p>
        </p:txBody>
      </p:sp>
      <p:sp>
        <p:nvSpPr>
          <p:cNvPr id="8" name="TextBox 7"/>
          <p:cNvSpPr txBox="1"/>
          <p:nvPr/>
        </p:nvSpPr>
        <p:spPr>
          <a:xfrm>
            <a:off x="251520" y="1268760"/>
            <a:ext cx="8892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impact of IN on cloud depends on the mechanism of nucleation relevant to a </a:t>
            </a:r>
            <a:r>
              <a:rPr lang="en-US" u="sng" dirty="0" smtClean="0"/>
              <a:t>cloud type</a:t>
            </a:r>
          </a:p>
          <a:p>
            <a:endParaRPr lang="en-IE" dirty="0"/>
          </a:p>
        </p:txBody>
      </p:sp>
      <p:sp>
        <p:nvSpPr>
          <p:cNvPr id="9" name="Right Arrow 8"/>
          <p:cNvSpPr/>
          <p:nvPr/>
        </p:nvSpPr>
        <p:spPr>
          <a:xfrm rot="16200000">
            <a:off x="2591780" y="2456892"/>
            <a:ext cx="360040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0" name="TextBox 9"/>
          <p:cNvSpPr txBox="1"/>
          <p:nvPr/>
        </p:nvSpPr>
        <p:spPr>
          <a:xfrm>
            <a:off x="2483768" y="1835532"/>
            <a:ext cx="1800200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cirrus type clouds</a:t>
            </a:r>
            <a:endParaRPr lang="en-IE" dirty="0"/>
          </a:p>
        </p:txBody>
      </p:sp>
      <p:sp>
        <p:nvSpPr>
          <p:cNvPr id="11" name="Right Arrow 10"/>
          <p:cNvSpPr/>
          <p:nvPr/>
        </p:nvSpPr>
        <p:spPr>
          <a:xfrm rot="16200000">
            <a:off x="3815916" y="2456892"/>
            <a:ext cx="360040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2" name="TextBox 11"/>
          <p:cNvSpPr txBox="1"/>
          <p:nvPr/>
        </p:nvSpPr>
        <p:spPr>
          <a:xfrm>
            <a:off x="3059832" y="2204864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/>
              <a:t>Concentrated solution</a:t>
            </a:r>
            <a:endParaRPr lang="en-IE" sz="1400" dirty="0"/>
          </a:p>
        </p:txBody>
      </p:sp>
      <p:sp>
        <p:nvSpPr>
          <p:cNvPr id="13" name="Right Arrow 12"/>
          <p:cNvSpPr/>
          <p:nvPr/>
        </p:nvSpPr>
        <p:spPr>
          <a:xfrm rot="16200000">
            <a:off x="6480212" y="2456892"/>
            <a:ext cx="360040" cy="288032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4" name="TextBox 13"/>
          <p:cNvSpPr txBox="1"/>
          <p:nvPr/>
        </p:nvSpPr>
        <p:spPr>
          <a:xfrm>
            <a:off x="4932040" y="1844824"/>
            <a:ext cx="2016224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mixed phase clouds</a:t>
            </a:r>
            <a:endParaRPr lang="en-IE" dirty="0"/>
          </a:p>
        </p:txBody>
      </p:sp>
      <p:sp>
        <p:nvSpPr>
          <p:cNvPr id="16" name="Right Arrow 15"/>
          <p:cNvSpPr/>
          <p:nvPr/>
        </p:nvSpPr>
        <p:spPr>
          <a:xfrm rot="16200000">
            <a:off x="4968044" y="2456892"/>
            <a:ext cx="360040" cy="288032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7" name="TextBox 16"/>
          <p:cNvSpPr txBox="1"/>
          <p:nvPr/>
        </p:nvSpPr>
        <p:spPr>
          <a:xfrm>
            <a:off x="5076056" y="2204864"/>
            <a:ext cx="1080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/>
              <a:t> cloud water</a:t>
            </a:r>
            <a:endParaRPr lang="en-IE" sz="1400" dirty="0"/>
          </a:p>
        </p:txBody>
      </p:sp>
      <p:sp>
        <p:nvSpPr>
          <p:cNvPr id="18" name="TextBox 17"/>
          <p:cNvSpPr txBox="1"/>
          <p:nvPr/>
        </p:nvSpPr>
        <p:spPr>
          <a:xfrm>
            <a:off x="7632848" y="5229200"/>
            <a:ext cx="1619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Lots of uncertainties !</a:t>
            </a:r>
            <a:endParaRPr lang="en-IE" sz="1600" dirty="0"/>
          </a:p>
        </p:txBody>
      </p:sp>
      <p:sp>
        <p:nvSpPr>
          <p:cNvPr id="19" name="TextBox 18"/>
          <p:cNvSpPr txBox="1"/>
          <p:nvPr/>
        </p:nvSpPr>
        <p:spPr>
          <a:xfrm>
            <a:off x="7524328" y="3429000"/>
            <a:ext cx="16196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Importance of mineral compo. and type of dust</a:t>
            </a:r>
            <a:endParaRPr lang="en-IE" sz="1600" dirty="0"/>
          </a:p>
        </p:txBody>
      </p:sp>
      <p:pic>
        <p:nvPicPr>
          <p:cNvPr id="111618" name="Picture 2" descr="Résultat de recherche d'images pour &quot;cirrus&quot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1772816"/>
            <a:ext cx="1152128" cy="798937"/>
          </a:xfrm>
          <a:prstGeom prst="rect">
            <a:avLst/>
          </a:prstGeom>
          <a:noFill/>
        </p:spPr>
      </p:pic>
      <p:sp>
        <p:nvSpPr>
          <p:cNvPr id="111620" name="AutoShape 4" descr="Résultat de recherche d'images pour &quot;mixed phase clouds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sp>
        <p:nvSpPr>
          <p:cNvPr id="111622" name="AutoShape 6" descr="Résultat de recherche d'images pour &quot;mixed phase clouds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pic>
        <p:nvPicPr>
          <p:cNvPr id="111624" name="Picture 8" descr="Résultat de recherche d'images pour &quot;cumulonimbus&quot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4288" y="1771956"/>
            <a:ext cx="1224136" cy="8649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2" name="Picture 4" descr="Afficher l'image d'origine"/>
          <p:cNvPicPr>
            <a:picLocks noChangeAspect="1" noChangeArrowheads="1"/>
          </p:cNvPicPr>
          <p:nvPr/>
        </p:nvPicPr>
        <p:blipFill>
          <a:blip r:embed="rId2" cstate="print"/>
          <a:srcRect b="64407"/>
          <a:stretch>
            <a:fillRect/>
          </a:stretch>
        </p:blipFill>
        <p:spPr bwMode="auto">
          <a:xfrm>
            <a:off x="2051720" y="1052736"/>
            <a:ext cx="4898048" cy="2423346"/>
          </a:xfrm>
          <a:prstGeom prst="rect">
            <a:avLst/>
          </a:prstGeom>
          <a:noFill/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539552" y="0"/>
            <a:ext cx="8352928" cy="47667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Impacts on clouds, water cycle and </a:t>
            </a:r>
            <a:r>
              <a:rPr lang="en-US" dirty="0" err="1" smtClean="0"/>
              <a:t>radiative</a:t>
            </a:r>
            <a:r>
              <a:rPr lang="en-US" dirty="0" smtClean="0"/>
              <a:t> forcing (indirect effects)</a:t>
            </a:r>
            <a:endParaRPr lang="en-IE" dirty="0"/>
          </a:p>
        </p:txBody>
      </p:sp>
      <p:pic>
        <p:nvPicPr>
          <p:cNvPr id="7" name="Picture 4" descr="Afficher l'image d'origine"/>
          <p:cNvPicPr>
            <a:picLocks noChangeAspect="1" noChangeArrowheads="1"/>
          </p:cNvPicPr>
          <p:nvPr/>
        </p:nvPicPr>
        <p:blipFill>
          <a:blip r:embed="rId2" cstate="print"/>
          <a:srcRect t="65491" b="-2508"/>
          <a:stretch>
            <a:fillRect/>
          </a:stretch>
        </p:blipFill>
        <p:spPr bwMode="auto">
          <a:xfrm>
            <a:off x="2051720" y="4005064"/>
            <a:ext cx="4898048" cy="252028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5496" y="4427820"/>
            <a:ext cx="2051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Giant CCN increase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-36512" y="1580599"/>
            <a:ext cx="18722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Effect of CCN increase</a:t>
            </a:r>
          </a:p>
          <a:p>
            <a:r>
              <a:rPr lang="en-US" dirty="0" smtClean="0"/>
              <a:t>(similar to e.g. sulfate particles)</a:t>
            </a:r>
          </a:p>
          <a:p>
            <a:endParaRPr lang="en-US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0" y="3501008"/>
            <a:ext cx="8604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However for </a:t>
            </a:r>
            <a:r>
              <a:rPr lang="en-US" b="1" dirty="0" smtClean="0"/>
              <a:t>dust </a:t>
            </a:r>
            <a:r>
              <a:rPr lang="en-US" dirty="0" smtClean="0"/>
              <a:t>particles the picture gets more complex  … </a:t>
            </a:r>
            <a:endParaRPr lang="en-IE" dirty="0"/>
          </a:p>
        </p:txBody>
      </p:sp>
      <p:sp>
        <p:nvSpPr>
          <p:cNvPr id="11" name="TextBox 10"/>
          <p:cNvSpPr txBox="1"/>
          <p:nvPr/>
        </p:nvSpPr>
        <p:spPr>
          <a:xfrm>
            <a:off x="72008" y="4869160"/>
            <a:ext cx="2051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 increase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699792" y="6519446"/>
            <a:ext cx="2232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From IPCC report</a:t>
            </a:r>
            <a:endParaRPr lang="en-IE" sz="1600" dirty="0"/>
          </a:p>
        </p:txBody>
      </p:sp>
      <p:sp>
        <p:nvSpPr>
          <p:cNvPr id="13" name="Down Arrow 12"/>
          <p:cNvSpPr/>
          <p:nvPr/>
        </p:nvSpPr>
        <p:spPr>
          <a:xfrm>
            <a:off x="1403648" y="3933056"/>
            <a:ext cx="216024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15816" y="332656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Chemical processing and ageing </a:t>
            </a:r>
            <a:endParaRPr lang="en-IE" dirty="0"/>
          </a:p>
        </p:txBody>
      </p:sp>
      <p:sp>
        <p:nvSpPr>
          <p:cNvPr id="5" name="TextBox 4"/>
          <p:cNvSpPr txBox="1"/>
          <p:nvPr/>
        </p:nvSpPr>
        <p:spPr>
          <a:xfrm>
            <a:off x="35496" y="4725144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Impact on dust physical properties (optic, CCN, IN)   </a:t>
            </a:r>
            <a:endParaRPr lang="en-IE" dirty="0"/>
          </a:p>
        </p:txBody>
      </p:sp>
      <p:sp>
        <p:nvSpPr>
          <p:cNvPr id="6" name="TextBox 5"/>
          <p:cNvSpPr txBox="1"/>
          <p:nvPr/>
        </p:nvSpPr>
        <p:spPr>
          <a:xfrm>
            <a:off x="2483768" y="5879013"/>
            <a:ext cx="4392488" cy="92333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Impact on chemical reactivity </a:t>
            </a:r>
          </a:p>
          <a:p>
            <a:pPr algn="ctr"/>
            <a:r>
              <a:rPr lang="en-US" dirty="0" smtClean="0"/>
              <a:t> Nutriment /pollutant deposition bioavailability  </a:t>
            </a:r>
            <a:endParaRPr lang="en-IE" dirty="0"/>
          </a:p>
        </p:txBody>
      </p:sp>
      <p:sp>
        <p:nvSpPr>
          <p:cNvPr id="7" name="TextBox 6"/>
          <p:cNvSpPr txBox="1"/>
          <p:nvPr/>
        </p:nvSpPr>
        <p:spPr>
          <a:xfrm>
            <a:off x="5652120" y="4653136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Impact on atmospheric chemistry</a:t>
            </a:r>
          </a:p>
          <a:p>
            <a:r>
              <a:rPr lang="en-US" dirty="0" smtClean="0"/>
              <a:t>(e.g. sink for HNO3, O3, SO2, NO2 …)</a:t>
            </a:r>
            <a:endParaRPr lang="en-IE" dirty="0"/>
          </a:p>
        </p:txBody>
      </p:sp>
      <p:pic>
        <p:nvPicPr>
          <p:cNvPr id="8" name="Picture 2" descr="http://www.chem.uiowa.edu/files/chem/Grassian%20Image%201_600x24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91894" y="1700808"/>
            <a:ext cx="6348458" cy="2592288"/>
          </a:xfrm>
          <a:prstGeom prst="rect">
            <a:avLst/>
          </a:prstGeom>
          <a:noFill/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619672" y="0"/>
            <a:ext cx="5831160" cy="609600"/>
          </a:xfrm>
        </p:spPr>
        <p:txBody>
          <a:bodyPr>
            <a:normAutofit/>
          </a:bodyPr>
          <a:lstStyle/>
          <a:p>
            <a:r>
              <a:rPr lang="en-US" dirty="0" smtClean="0"/>
              <a:t>Dust ageing during atmospheric transport</a:t>
            </a:r>
            <a:endParaRPr lang="en-IE" dirty="0"/>
          </a:p>
        </p:txBody>
      </p:sp>
      <p:sp>
        <p:nvSpPr>
          <p:cNvPr id="10" name="TextBox 9"/>
          <p:cNvSpPr txBox="1"/>
          <p:nvPr/>
        </p:nvSpPr>
        <p:spPr>
          <a:xfrm>
            <a:off x="107504" y="764704"/>
            <a:ext cx="81369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Adsorption / Absorption / Surface Reactions</a:t>
            </a:r>
          </a:p>
          <a:p>
            <a:r>
              <a:rPr lang="en-US" dirty="0" smtClean="0"/>
              <a:t>depending on mineral compositions ( e.g. oxides), water film , photochemical and cloud processes … </a:t>
            </a:r>
            <a:endParaRPr lang="en-IE" dirty="0"/>
          </a:p>
        </p:txBody>
      </p:sp>
      <p:sp>
        <p:nvSpPr>
          <p:cNvPr id="11" name="TextBox 10"/>
          <p:cNvSpPr txBox="1"/>
          <p:nvPr/>
        </p:nvSpPr>
        <p:spPr>
          <a:xfrm>
            <a:off x="6588224" y="1556792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Grassian</a:t>
            </a:r>
            <a:r>
              <a:rPr lang="en-US" sz="1200" dirty="0" smtClean="0"/>
              <a:t> et al.</a:t>
            </a:r>
            <a:endParaRPr lang="en-IE" sz="1200" dirty="0"/>
          </a:p>
        </p:txBody>
      </p:sp>
      <p:sp>
        <p:nvSpPr>
          <p:cNvPr id="12" name="Down Arrow 11"/>
          <p:cNvSpPr/>
          <p:nvPr/>
        </p:nvSpPr>
        <p:spPr>
          <a:xfrm>
            <a:off x="1979712" y="4365104"/>
            <a:ext cx="288032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3" name="Down Arrow 12"/>
          <p:cNvSpPr/>
          <p:nvPr/>
        </p:nvSpPr>
        <p:spPr>
          <a:xfrm>
            <a:off x="6516216" y="4365104"/>
            <a:ext cx="288032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4" name="Down Arrow 13"/>
          <p:cNvSpPr/>
          <p:nvPr/>
        </p:nvSpPr>
        <p:spPr>
          <a:xfrm>
            <a:off x="4355976" y="5373216"/>
            <a:ext cx="288032" cy="432048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685800" y="60325"/>
            <a:ext cx="8001000" cy="457200"/>
          </a:xfrm>
          <a:prstGeom prst="rect">
            <a:avLst/>
          </a:prstGeom>
          <a:gradFill rotWithShape="0">
            <a:gsLst>
              <a:gs pos="0">
                <a:srgbClr val="CCFF33"/>
              </a:gs>
              <a:gs pos="100000">
                <a:srgbClr val="CCFF33">
                  <a:gamma/>
                  <a:shade val="66667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400" b="1">
                <a:latin typeface="Times New Roman" pitchFamily="18" charset="0"/>
              </a:rPr>
              <a:t>Iron depositon in High Nutrients Low Chlorophyll regions</a:t>
            </a:r>
            <a:endParaRPr lang="en-GB" sz="2400" b="1">
              <a:latin typeface="Times New Roman" pitchFamily="18" charset="0"/>
            </a:endParaRPr>
          </a:p>
        </p:txBody>
      </p:sp>
      <p:pic>
        <p:nvPicPr>
          <p:cNvPr id="4099" name="Picture 3" descr="105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371600"/>
            <a:ext cx="4114800" cy="1752600"/>
          </a:xfrm>
          <a:prstGeom prst="rect">
            <a:avLst/>
          </a:prstGeom>
          <a:noFill/>
        </p:spPr>
      </p:pic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1066800" y="762000"/>
            <a:ext cx="365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1200" b="1">
                <a:latin typeface="Times New Roman" pitchFamily="18" charset="0"/>
              </a:rPr>
              <a:t>Annual average Nitrate concentration in surface water (levitus ocean atlas)</a:t>
            </a:r>
            <a:endParaRPr lang="en-GB" sz="1200" b="1">
              <a:latin typeface="Times New Roman" pitchFamily="18" charset="0"/>
            </a:endParaRP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152400" y="3124200"/>
            <a:ext cx="5943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1600" b="1">
                <a:latin typeface="Times New Roman" pitchFamily="18" charset="0"/>
              </a:rPr>
              <a:t>Regional Iron Fertilisation experiment in different HNLC: </a:t>
            </a:r>
            <a:endParaRPr lang="en-GB" sz="1600" b="1">
              <a:latin typeface="Times New Roman" pitchFamily="18" charset="0"/>
            </a:endParaRP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5715000" y="990600"/>
            <a:ext cx="2514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1600">
                <a:latin typeface="Times New Roman" pitchFamily="18" charset="0"/>
              </a:rPr>
              <a:t>e.g / SOIREE expriment </a:t>
            </a:r>
            <a:endParaRPr lang="en-GB" sz="1600">
              <a:latin typeface="Times New Roman" pitchFamily="18" charset="0"/>
            </a:endParaRP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838200" y="3609975"/>
            <a:ext cx="32766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1600" b="1">
                <a:latin typeface="Times New Roman" pitchFamily="18" charset="0"/>
              </a:rPr>
              <a:t>Bloom of biological activity and carbon sequestation</a:t>
            </a:r>
            <a:endParaRPr lang="en-GB" sz="1600" b="1">
              <a:latin typeface="Times New Roman" pitchFamily="18" charset="0"/>
            </a:endParaRPr>
          </a:p>
        </p:txBody>
      </p:sp>
      <p:pic>
        <p:nvPicPr>
          <p:cNvPr id="4104" name="Picture 8" descr="seawifs_soire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1295400"/>
            <a:ext cx="1912938" cy="1900238"/>
          </a:xfrm>
          <a:prstGeom prst="rect">
            <a:avLst/>
          </a:prstGeom>
          <a:noFill/>
        </p:spPr>
      </p:pic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3962400" y="3657600"/>
            <a:ext cx="4419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GB">
                <a:solidFill>
                  <a:srgbClr val="000000"/>
                </a:solidFill>
                <a:latin typeface="Times New Roman" pitchFamily="18" charset="0"/>
              </a:rPr>
              <a:t>A 30 to 90 </a:t>
            </a:r>
            <a:r>
              <a:rPr lang="en-GB">
                <a:solidFill>
                  <a:srgbClr val="000000"/>
                </a:solidFill>
                <a:latin typeface="Symbol" pitchFamily="18" charset="2"/>
              </a:rPr>
              <a:t></a:t>
            </a:r>
            <a:r>
              <a:rPr lang="en-GB">
                <a:solidFill>
                  <a:srgbClr val="000000"/>
                </a:solidFill>
                <a:latin typeface="Times New Roman" pitchFamily="18" charset="0"/>
              </a:rPr>
              <a:t>atm drawdown in surface pCO</a:t>
            </a:r>
            <a:r>
              <a:rPr lang="en-GB" baseline="-25000">
                <a:solidFill>
                  <a:srgbClr val="0000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4106" name="AutoShape 10"/>
          <p:cNvSpPr>
            <a:spLocks noChangeArrowheads="1"/>
          </p:cNvSpPr>
          <p:nvPr/>
        </p:nvSpPr>
        <p:spPr bwMode="auto">
          <a:xfrm>
            <a:off x="457200" y="3686175"/>
            <a:ext cx="228600" cy="22860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IE"/>
          </a:p>
        </p:txBody>
      </p:sp>
      <p:sp>
        <p:nvSpPr>
          <p:cNvPr id="4107" name="AutoShape 11"/>
          <p:cNvSpPr>
            <a:spLocks noChangeArrowheads="1"/>
          </p:cNvSpPr>
          <p:nvPr/>
        </p:nvSpPr>
        <p:spPr bwMode="auto">
          <a:xfrm>
            <a:off x="457200" y="4495800"/>
            <a:ext cx="228600" cy="22860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IE"/>
          </a:p>
        </p:txBody>
      </p:sp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4" cstate="print"/>
          <a:srcRect l="5263" r="5263" b="12521"/>
          <a:stretch>
            <a:fillRect/>
          </a:stretch>
        </p:blipFill>
        <p:spPr bwMode="auto">
          <a:xfrm>
            <a:off x="3886200" y="4191000"/>
            <a:ext cx="48768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838200" y="4953000"/>
            <a:ext cx="2667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1200">
                <a:latin typeface="Times New Roman" pitchFamily="18" charset="0"/>
              </a:rPr>
              <a:t>Kohfeld et al., 2005; Archer et al., 2000; Mahowald et al.,1999 …</a:t>
            </a:r>
            <a:endParaRPr lang="en-GB" sz="1200">
              <a:latin typeface="Times New Roman" pitchFamily="18" charset="0"/>
            </a:endParaRPr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838200" y="4419600"/>
            <a:ext cx="32766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1600" b="1">
                <a:latin typeface="Times New Roman" pitchFamily="18" charset="0"/>
              </a:rPr>
              <a:t>Paleoclimate : ‘The Iron hypothesis’ (Martin)</a:t>
            </a:r>
            <a:endParaRPr lang="en-GB" sz="1600" b="1">
              <a:latin typeface="Times New Roman" pitchFamily="18" charset="0"/>
            </a:endParaRPr>
          </a:p>
        </p:txBody>
      </p:sp>
      <p:sp>
        <p:nvSpPr>
          <p:cNvPr id="4111" name="Rectangle 15"/>
          <p:cNvSpPr>
            <a:spLocks noChangeArrowheads="1"/>
          </p:cNvSpPr>
          <p:nvPr/>
        </p:nvSpPr>
        <p:spPr bwMode="auto">
          <a:xfrm>
            <a:off x="838200" y="5530850"/>
            <a:ext cx="2819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1600" b="1">
                <a:latin typeface="Times New Roman" pitchFamily="18" charset="0"/>
              </a:rPr>
              <a:t>Climate change mitigation (!) </a:t>
            </a:r>
            <a:endParaRPr lang="en-GB" sz="1600" b="1">
              <a:latin typeface="Times New Roman" pitchFamily="18" charset="0"/>
            </a:endParaRPr>
          </a:p>
        </p:txBody>
      </p:sp>
      <p:sp>
        <p:nvSpPr>
          <p:cNvPr id="4112" name="AutoShape 16"/>
          <p:cNvSpPr>
            <a:spLocks noChangeArrowheads="1"/>
          </p:cNvSpPr>
          <p:nvPr/>
        </p:nvSpPr>
        <p:spPr bwMode="auto">
          <a:xfrm>
            <a:off x="457200" y="5578475"/>
            <a:ext cx="228600" cy="22860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IE"/>
          </a:p>
        </p:txBody>
      </p:sp>
      <p:sp>
        <p:nvSpPr>
          <p:cNvPr id="4113" name="Text Box 17"/>
          <p:cNvSpPr txBox="1">
            <a:spLocks noChangeArrowheads="1"/>
          </p:cNvSpPr>
          <p:nvPr/>
        </p:nvSpPr>
        <p:spPr bwMode="auto">
          <a:xfrm>
            <a:off x="609600" y="6096000"/>
            <a:ext cx="3581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400" b="1">
                <a:latin typeface="Times New Roman" pitchFamily="18" charset="0"/>
              </a:rPr>
              <a:t>The North Pacific HNLC</a:t>
            </a:r>
            <a:endParaRPr lang="en-GB" sz="2400" b="1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691680" y="0"/>
            <a:ext cx="6047184" cy="609600"/>
          </a:xfrm>
        </p:spPr>
        <p:txBody>
          <a:bodyPr>
            <a:normAutofit/>
          </a:bodyPr>
          <a:lstStyle/>
          <a:p>
            <a:r>
              <a:rPr lang="en-US" dirty="0" smtClean="0"/>
              <a:t>Mineral dust </a:t>
            </a:r>
            <a:r>
              <a:rPr lang="en-US" smtClean="0"/>
              <a:t>impact in </a:t>
            </a:r>
            <a:r>
              <a:rPr lang="en-US" dirty="0" smtClean="0"/>
              <a:t>the Earth system</a:t>
            </a:r>
            <a:endParaRPr lang="en-US" dirty="0"/>
          </a:p>
        </p:txBody>
      </p:sp>
      <p:pic>
        <p:nvPicPr>
          <p:cNvPr id="7170" name="Picture 2" descr="Schematic of interactions between dust and climate and biogeochemistry."/>
          <p:cNvPicPr>
            <a:picLocks noChangeAspect="1" noChangeArrowheads="1"/>
          </p:cNvPicPr>
          <p:nvPr/>
        </p:nvPicPr>
        <p:blipFill>
          <a:blip r:embed="rId2" cstate="print"/>
          <a:srcRect t="11756"/>
          <a:stretch>
            <a:fillRect/>
          </a:stretch>
        </p:blipFill>
        <p:spPr bwMode="auto">
          <a:xfrm>
            <a:off x="685031" y="1268760"/>
            <a:ext cx="8063433" cy="448982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347864" y="6165304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Mahowald</a:t>
            </a:r>
            <a:r>
              <a:rPr lang="en-US" dirty="0" smtClean="0"/>
              <a:t>  al., 2014</a:t>
            </a:r>
            <a:endParaRPr lang="en-I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2209800" y="152400"/>
            <a:ext cx="5029200" cy="457200"/>
          </a:xfrm>
          <a:prstGeom prst="rect">
            <a:avLst/>
          </a:prstGeom>
          <a:solidFill>
            <a:srgbClr val="CCFF33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2400" b="1">
                <a:latin typeface="Times New Roman" pitchFamily="18" charset="0"/>
              </a:rPr>
              <a:t>Source and bioavailability of iron </a:t>
            </a:r>
            <a:endParaRPr lang="en-GB" sz="2400" b="1">
              <a:latin typeface="Times New Roman" pitchFamily="18" charset="0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467544" y="762000"/>
            <a:ext cx="35052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400">
                <a:solidFill>
                  <a:srgbClr val="FF0000"/>
                </a:solidFill>
                <a:latin typeface="Times New Roman" pitchFamily="18" charset="0"/>
              </a:rPr>
              <a:t>Atmospheric deposition</a:t>
            </a:r>
          </a:p>
          <a:p>
            <a:pPr>
              <a:spcBef>
                <a:spcPct val="50000"/>
              </a:spcBef>
            </a:pPr>
            <a:r>
              <a:rPr lang="fr-FR" sz="2400">
                <a:latin typeface="Times New Roman" pitchFamily="18" charset="0"/>
              </a:rPr>
              <a:t>Rivers runoff</a:t>
            </a:r>
          </a:p>
          <a:p>
            <a:pPr>
              <a:spcBef>
                <a:spcPct val="50000"/>
              </a:spcBef>
            </a:pPr>
            <a:r>
              <a:rPr lang="fr-FR" sz="2400">
                <a:latin typeface="Times New Roman" pitchFamily="18" charset="0"/>
              </a:rPr>
              <a:t>Upwelling </a:t>
            </a:r>
            <a:endParaRPr lang="en-GB" sz="2400">
              <a:latin typeface="Times New Roman" pitchFamily="18" charset="0"/>
            </a:endParaRP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4724400" y="762000"/>
            <a:ext cx="4038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400">
                <a:solidFill>
                  <a:srgbClr val="FF0000"/>
                </a:solidFill>
                <a:latin typeface="Times New Roman" pitchFamily="18" charset="0"/>
              </a:rPr>
              <a:t>Dust is considered as the main sources of iron for open ocean</a:t>
            </a:r>
            <a:endParaRPr lang="en-GB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468313" y="2503488"/>
            <a:ext cx="78486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000" b="1">
                <a:latin typeface="Times New Roman" pitchFamily="18" charset="0"/>
              </a:rPr>
              <a:t>Dust iron is at the source mostly unsoluble i.e « not bioavailable »</a:t>
            </a:r>
          </a:p>
          <a:p>
            <a:pPr>
              <a:spcBef>
                <a:spcPct val="50000"/>
              </a:spcBef>
            </a:pPr>
            <a:r>
              <a:rPr lang="fr-FR" sz="2000" b="1">
                <a:solidFill>
                  <a:srgbClr val="FF0000"/>
                </a:solidFill>
                <a:latin typeface="Times New Roman" pitchFamily="18" charset="0"/>
              </a:rPr>
              <a:t>Dissolved Iron Fraction</a:t>
            </a:r>
            <a:r>
              <a:rPr lang="fr-FR" sz="2000" b="1">
                <a:latin typeface="Times New Roman" pitchFamily="18" charset="0"/>
              </a:rPr>
              <a:t> </a:t>
            </a:r>
            <a:r>
              <a:rPr lang="fr-FR" sz="2000" b="1">
                <a:solidFill>
                  <a:srgbClr val="FF0000"/>
                </a:solidFill>
                <a:latin typeface="Times New Roman" pitchFamily="18" charset="0"/>
              </a:rPr>
              <a:t>DIF</a:t>
            </a:r>
            <a:r>
              <a:rPr lang="fr-FR" sz="2000" b="1">
                <a:latin typeface="Times New Roman" pitchFamily="18" charset="0"/>
              </a:rPr>
              <a:t> &lt; 1 %</a:t>
            </a:r>
            <a:endParaRPr lang="en-GB" sz="2000" b="1">
              <a:latin typeface="Times New Roman" pitchFamily="18" charset="0"/>
            </a:endParaRP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468313" y="5013325"/>
            <a:ext cx="822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000" b="1">
                <a:latin typeface="Times New Roman" pitchFamily="18" charset="0"/>
              </a:rPr>
              <a:t>Possible anthropogenic influences on atmospheric processing , especially relevant in the North Pacific Ocean.</a:t>
            </a:r>
            <a:endParaRPr lang="en-GB" sz="2000" b="1">
              <a:latin typeface="Times New Roman" pitchFamily="18" charset="0"/>
            </a:endParaRP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539552" y="6027003"/>
            <a:ext cx="7924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400" dirty="0" err="1" smtClean="0">
                <a:latin typeface="Times New Roman" pitchFamily="18" charset="0"/>
              </a:rPr>
              <a:t>Modeling</a:t>
            </a:r>
            <a:r>
              <a:rPr lang="fr-FR" sz="2400" dirty="0" smtClean="0">
                <a:latin typeface="Times New Roman" pitchFamily="18" charset="0"/>
              </a:rPr>
              <a:t> </a:t>
            </a:r>
            <a:r>
              <a:rPr lang="fr-FR" sz="2400" dirty="0" err="1">
                <a:latin typeface="Times New Roman" pitchFamily="18" charset="0"/>
              </a:rPr>
              <a:t>approach</a:t>
            </a:r>
            <a:r>
              <a:rPr lang="fr-FR" sz="2400" dirty="0">
                <a:latin typeface="Times New Roman" pitchFamily="18" charset="0"/>
              </a:rPr>
              <a:t> to </a:t>
            </a:r>
            <a:r>
              <a:rPr lang="fr-FR" sz="2400" dirty="0" err="1">
                <a:latin typeface="Times New Roman" pitchFamily="18" charset="0"/>
              </a:rPr>
              <a:t>better</a:t>
            </a:r>
            <a:r>
              <a:rPr lang="fr-FR" sz="2400" dirty="0">
                <a:latin typeface="Times New Roman" pitchFamily="18" charset="0"/>
              </a:rPr>
              <a:t> </a:t>
            </a:r>
            <a:r>
              <a:rPr lang="fr-FR" sz="2400" dirty="0" err="1">
                <a:latin typeface="Times New Roman" pitchFamily="18" charset="0"/>
              </a:rPr>
              <a:t>charcterize</a:t>
            </a:r>
            <a:r>
              <a:rPr lang="fr-FR" sz="2400" dirty="0">
                <a:latin typeface="Times New Roman" pitchFamily="18" charset="0"/>
              </a:rPr>
              <a:t> soluble </a:t>
            </a:r>
            <a:r>
              <a:rPr lang="fr-FR" sz="2400" dirty="0" err="1">
                <a:latin typeface="Times New Roman" pitchFamily="18" charset="0"/>
              </a:rPr>
              <a:t>iron</a:t>
            </a:r>
            <a:r>
              <a:rPr lang="fr-FR" sz="2400" dirty="0">
                <a:latin typeface="Times New Roman" pitchFamily="18" charset="0"/>
              </a:rPr>
              <a:t> </a:t>
            </a:r>
            <a:r>
              <a:rPr lang="fr-FR" sz="2400" dirty="0" err="1">
                <a:latin typeface="Times New Roman" pitchFamily="18" charset="0"/>
              </a:rPr>
              <a:t>processes</a:t>
            </a:r>
            <a:r>
              <a:rPr lang="fr-FR" sz="2400" dirty="0">
                <a:latin typeface="Times New Roman" pitchFamily="18" charset="0"/>
              </a:rPr>
              <a:t> and </a:t>
            </a:r>
            <a:r>
              <a:rPr lang="fr-FR" sz="2400" dirty="0" err="1">
                <a:latin typeface="Times New Roman" pitchFamily="18" charset="0"/>
              </a:rPr>
              <a:t>deposition</a:t>
            </a:r>
            <a:r>
              <a:rPr lang="fr-FR" sz="2400" dirty="0">
                <a:latin typeface="Times New Roman" pitchFamily="18" charset="0"/>
              </a:rPr>
              <a:t> to the NPO.</a:t>
            </a:r>
            <a:endParaRPr lang="en-GB" sz="2400" dirty="0">
              <a:latin typeface="Times New Roman" pitchFamily="18" charset="0"/>
            </a:endParaRPr>
          </a:p>
        </p:txBody>
      </p:sp>
      <p:sp>
        <p:nvSpPr>
          <p:cNvPr id="5128" name="AutoShape 8"/>
          <p:cNvSpPr>
            <a:spLocks noChangeArrowheads="1"/>
          </p:cNvSpPr>
          <p:nvPr/>
        </p:nvSpPr>
        <p:spPr bwMode="auto">
          <a:xfrm>
            <a:off x="4114800" y="914400"/>
            <a:ext cx="381000" cy="304800"/>
          </a:xfrm>
          <a:prstGeom prst="leftRight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IE"/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457200" y="3573463"/>
            <a:ext cx="8686800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000" b="1">
                <a:latin typeface="Times New Roman" pitchFamily="18" charset="0"/>
              </a:rPr>
              <a:t>Measurments at remote sites show that DIF increases during atmospheric transport : DIF ~ 1-30 %  with a large variability.   </a:t>
            </a:r>
          </a:p>
          <a:p>
            <a:pPr>
              <a:spcBef>
                <a:spcPct val="50000"/>
              </a:spcBef>
            </a:pPr>
            <a:r>
              <a:rPr lang="fr-FR" sz="2000">
                <a:latin typeface="Times New Roman" pitchFamily="18" charset="0"/>
              </a:rPr>
              <a:t>Modeling effort to better to characterize DIF (e.g Fan et al., 2006; Luo et al., 2007)</a:t>
            </a:r>
            <a:endParaRPr lang="en-GB" sz="20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757238"/>
            <a:ext cx="4800600" cy="4500562"/>
            <a:chOff x="0" y="477"/>
            <a:chExt cx="3024" cy="2835"/>
          </a:xfrm>
        </p:grpSpPr>
        <p:sp>
          <p:nvSpPr>
            <p:cNvPr id="23555" name="Text Box 3"/>
            <p:cNvSpPr txBox="1">
              <a:spLocks noChangeArrowheads="1"/>
            </p:cNvSpPr>
            <p:nvPr/>
          </p:nvSpPr>
          <p:spPr bwMode="auto">
            <a:xfrm>
              <a:off x="2544" y="2736"/>
              <a:ext cx="48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r-FR" sz="2000">
                  <a:latin typeface="Times New Roman" pitchFamily="18" charset="0"/>
                </a:rPr>
                <a:t>CO</a:t>
              </a:r>
              <a:r>
                <a:rPr lang="fr-FR" sz="2000" baseline="-25000">
                  <a:latin typeface="Times New Roman" pitchFamily="18" charset="0"/>
                </a:rPr>
                <a:t>2</a:t>
              </a:r>
              <a:endParaRPr lang="en-GB" sz="2000">
                <a:latin typeface="Times New Roman" pitchFamily="18" charset="0"/>
              </a:endParaRPr>
            </a:p>
          </p:txBody>
        </p:sp>
        <p:sp>
          <p:nvSpPr>
            <p:cNvPr id="23556" name="Text Box 4"/>
            <p:cNvSpPr txBox="1">
              <a:spLocks noChangeArrowheads="1"/>
            </p:cNvSpPr>
            <p:nvPr/>
          </p:nvSpPr>
          <p:spPr bwMode="auto">
            <a:xfrm>
              <a:off x="0" y="477"/>
              <a:ext cx="2256" cy="10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r-FR" sz="2400" b="1">
                  <a:latin typeface="Times New Roman" pitchFamily="18" charset="0"/>
                </a:rPr>
                <a:t>GEOS-CHEM</a:t>
              </a:r>
            </a:p>
            <a:p>
              <a:pPr>
                <a:spcBef>
                  <a:spcPct val="50000"/>
                </a:spcBef>
              </a:pPr>
              <a:r>
                <a:rPr lang="fr-FR" b="1">
                  <a:latin typeface="Times New Roman" pitchFamily="18" charset="0"/>
                </a:rPr>
                <a:t>CTM</a:t>
              </a:r>
            </a:p>
            <a:p>
              <a:pPr>
                <a:spcBef>
                  <a:spcPct val="50000"/>
                </a:spcBef>
              </a:pPr>
              <a:r>
                <a:rPr lang="fr-FR">
                  <a:latin typeface="Times New Roman" pitchFamily="18" charset="0"/>
                </a:rPr>
                <a:t>Gaz – aerosol chemistry </a:t>
              </a:r>
            </a:p>
            <a:p>
              <a:pPr>
                <a:spcBef>
                  <a:spcPct val="50000"/>
                </a:spcBef>
              </a:pPr>
              <a:r>
                <a:rPr lang="fr-FR">
                  <a:latin typeface="Times New Roman" pitchFamily="18" charset="0"/>
                </a:rPr>
                <a:t>Dust emission transport and removal</a:t>
              </a:r>
              <a:endParaRPr lang="en-GB">
                <a:latin typeface="Times New Roman" pitchFamily="18" charset="0"/>
              </a:endParaRPr>
            </a:p>
          </p:txBody>
        </p:sp>
        <p:sp>
          <p:nvSpPr>
            <p:cNvPr id="23557" name="Text Box 5"/>
            <p:cNvSpPr txBox="1">
              <a:spLocks noChangeArrowheads="1"/>
            </p:cNvSpPr>
            <p:nvPr/>
          </p:nvSpPr>
          <p:spPr bwMode="auto">
            <a:xfrm>
              <a:off x="1344" y="1776"/>
              <a:ext cx="43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r-FR" sz="2000">
                  <a:latin typeface="Times New Roman" pitchFamily="18" charset="0"/>
                </a:rPr>
                <a:t>SO</a:t>
              </a:r>
              <a:r>
                <a:rPr lang="fr-FR" sz="2000" baseline="-25000">
                  <a:latin typeface="Times New Roman" pitchFamily="18" charset="0"/>
                </a:rPr>
                <a:t>2</a:t>
              </a:r>
              <a:endParaRPr lang="en-GB" sz="2000">
                <a:latin typeface="Times New Roman" pitchFamily="18" charset="0"/>
              </a:endParaRPr>
            </a:p>
          </p:txBody>
        </p:sp>
        <p:sp>
          <p:nvSpPr>
            <p:cNvPr id="23558" name="Text Box 6"/>
            <p:cNvSpPr txBox="1">
              <a:spLocks noChangeArrowheads="1"/>
            </p:cNvSpPr>
            <p:nvPr/>
          </p:nvSpPr>
          <p:spPr bwMode="auto">
            <a:xfrm>
              <a:off x="1152" y="2160"/>
              <a:ext cx="43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r-FR" sz="2000">
                  <a:latin typeface="Times New Roman" pitchFamily="18" charset="0"/>
                </a:rPr>
                <a:t>NO</a:t>
              </a:r>
              <a:r>
                <a:rPr lang="fr-FR" sz="2000" baseline="-25000">
                  <a:latin typeface="Times New Roman" pitchFamily="18" charset="0"/>
                </a:rPr>
                <a:t>x</a:t>
              </a:r>
              <a:endParaRPr lang="en-GB" sz="2000">
                <a:latin typeface="Times New Roman" pitchFamily="18" charset="0"/>
              </a:endParaRPr>
            </a:p>
          </p:txBody>
        </p:sp>
        <p:sp>
          <p:nvSpPr>
            <p:cNvPr id="23559" name="Text Box 7"/>
            <p:cNvSpPr txBox="1">
              <a:spLocks noChangeArrowheads="1"/>
            </p:cNvSpPr>
            <p:nvPr/>
          </p:nvSpPr>
          <p:spPr bwMode="auto">
            <a:xfrm>
              <a:off x="1248" y="2496"/>
              <a:ext cx="43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r-FR" sz="2000">
                  <a:latin typeface="Times New Roman" pitchFamily="18" charset="0"/>
                </a:rPr>
                <a:t>NH</a:t>
              </a:r>
              <a:r>
                <a:rPr lang="fr-FR" sz="2000" baseline="-25000">
                  <a:latin typeface="Times New Roman" pitchFamily="18" charset="0"/>
                </a:rPr>
                <a:t>3</a:t>
              </a:r>
              <a:endParaRPr lang="en-GB" sz="2000">
                <a:latin typeface="Times New Roman" pitchFamily="18" charset="0"/>
              </a:endParaRPr>
            </a:p>
          </p:txBody>
        </p:sp>
        <p:sp>
          <p:nvSpPr>
            <p:cNvPr id="23560" name="Text Box 8"/>
            <p:cNvSpPr txBox="1">
              <a:spLocks noChangeArrowheads="1"/>
            </p:cNvSpPr>
            <p:nvPr/>
          </p:nvSpPr>
          <p:spPr bwMode="auto">
            <a:xfrm>
              <a:off x="1392" y="2784"/>
              <a:ext cx="81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r-FR" sz="2000">
                  <a:latin typeface="Times New Roman" pitchFamily="18" charset="0"/>
                </a:rPr>
                <a:t>HNO</a:t>
              </a:r>
              <a:r>
                <a:rPr lang="fr-FR" sz="2000" baseline="-25000">
                  <a:latin typeface="Times New Roman" pitchFamily="18" charset="0"/>
                </a:rPr>
                <a:t>3</a:t>
              </a:r>
              <a:r>
                <a:rPr lang="fr-FR" sz="2000">
                  <a:latin typeface="Times New Roman" pitchFamily="18" charset="0"/>
                </a:rPr>
                <a:t>(g)</a:t>
              </a:r>
              <a:endParaRPr lang="en-GB" sz="2000">
                <a:latin typeface="Times New Roman" pitchFamily="18" charset="0"/>
              </a:endParaRPr>
            </a:p>
          </p:txBody>
        </p:sp>
        <p:sp>
          <p:nvSpPr>
            <p:cNvPr id="23561" name="Oval 9"/>
            <p:cNvSpPr>
              <a:spLocks noChangeArrowheads="1"/>
            </p:cNvSpPr>
            <p:nvPr/>
          </p:nvSpPr>
          <p:spPr bwMode="auto">
            <a:xfrm>
              <a:off x="144" y="1728"/>
              <a:ext cx="672" cy="38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fr-FR" b="1">
                  <a:latin typeface="Times New Roman" pitchFamily="18" charset="0"/>
                </a:rPr>
                <a:t>O</a:t>
              </a:r>
              <a:r>
                <a:rPr lang="fr-FR" b="1" baseline="-25000">
                  <a:latin typeface="Times New Roman" pitchFamily="18" charset="0"/>
                </a:rPr>
                <a:t>3</a:t>
              </a:r>
              <a:r>
                <a:rPr lang="fr-FR" b="1">
                  <a:latin typeface="Times New Roman" pitchFamily="18" charset="0"/>
                </a:rPr>
                <a:t> chem.</a:t>
              </a:r>
              <a:endParaRPr lang="en-GB" b="1">
                <a:latin typeface="Times New Roman" pitchFamily="18" charset="0"/>
              </a:endParaRPr>
            </a:p>
          </p:txBody>
        </p:sp>
        <p:sp>
          <p:nvSpPr>
            <p:cNvPr id="23562" name="Oval 10"/>
            <p:cNvSpPr>
              <a:spLocks noChangeArrowheads="1"/>
            </p:cNvSpPr>
            <p:nvPr/>
          </p:nvSpPr>
          <p:spPr bwMode="auto">
            <a:xfrm>
              <a:off x="144" y="2304"/>
              <a:ext cx="672" cy="336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fr-FR" sz="2000">
                  <a:latin typeface="Times New Roman" pitchFamily="18" charset="0"/>
                </a:rPr>
                <a:t>Aer anth.</a:t>
              </a:r>
              <a:endParaRPr lang="en-GB" sz="2000">
                <a:latin typeface="Times New Roman" pitchFamily="18" charset="0"/>
              </a:endParaRPr>
            </a:p>
          </p:txBody>
        </p:sp>
        <p:sp>
          <p:nvSpPr>
            <p:cNvPr id="23563" name="Text Box 11"/>
            <p:cNvSpPr txBox="1">
              <a:spLocks noChangeArrowheads="1"/>
            </p:cNvSpPr>
            <p:nvPr/>
          </p:nvSpPr>
          <p:spPr bwMode="auto">
            <a:xfrm>
              <a:off x="2208" y="2832"/>
              <a:ext cx="38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r-FR" sz="2000">
                  <a:latin typeface="Times New Roman" pitchFamily="18" charset="0"/>
                </a:rPr>
                <a:t>HCl</a:t>
              </a:r>
              <a:endParaRPr lang="en-GB" sz="2000">
                <a:latin typeface="Times New Roman" pitchFamily="18" charset="0"/>
              </a:endParaRPr>
            </a:p>
          </p:txBody>
        </p:sp>
        <p:sp>
          <p:nvSpPr>
            <p:cNvPr id="23564" name="Oval 12"/>
            <p:cNvSpPr>
              <a:spLocks noChangeArrowheads="1"/>
            </p:cNvSpPr>
            <p:nvPr/>
          </p:nvSpPr>
          <p:spPr bwMode="auto">
            <a:xfrm>
              <a:off x="96" y="2736"/>
              <a:ext cx="816" cy="576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fr-FR" sz="1600" b="1">
                  <a:latin typeface="Times New Roman" pitchFamily="18" charset="0"/>
                </a:rPr>
                <a:t>Marine and </a:t>
              </a:r>
            </a:p>
            <a:p>
              <a:pPr algn="ctr"/>
              <a:r>
                <a:rPr lang="fr-FR" sz="1600" b="1">
                  <a:latin typeface="Times New Roman" pitchFamily="18" charset="0"/>
                </a:rPr>
                <a:t>biogenic aer</a:t>
              </a:r>
              <a:endParaRPr lang="en-GB" sz="1600" b="1">
                <a:latin typeface="Times New Roman" pitchFamily="18" charset="0"/>
              </a:endParaRPr>
            </a:p>
          </p:txBody>
        </p:sp>
        <p:sp>
          <p:nvSpPr>
            <p:cNvPr id="23565" name="Text Box 13"/>
            <p:cNvSpPr txBox="1">
              <a:spLocks noChangeArrowheads="1"/>
            </p:cNvSpPr>
            <p:nvPr/>
          </p:nvSpPr>
          <p:spPr bwMode="auto">
            <a:xfrm>
              <a:off x="1728" y="1536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r-FR" sz="2000">
                  <a:latin typeface="Times New Roman" pitchFamily="18" charset="0"/>
                </a:rPr>
                <a:t>H</a:t>
              </a:r>
              <a:r>
                <a:rPr lang="fr-FR" sz="2000" baseline="-25000">
                  <a:latin typeface="Times New Roman" pitchFamily="18" charset="0"/>
                </a:rPr>
                <a:t>2</a:t>
              </a:r>
              <a:r>
                <a:rPr lang="fr-FR" sz="2000">
                  <a:latin typeface="Times New Roman" pitchFamily="18" charset="0"/>
                </a:rPr>
                <a:t>O</a:t>
              </a:r>
              <a:endParaRPr lang="en-GB" sz="2000">
                <a:latin typeface="Times New Roman" pitchFamily="18" charset="0"/>
              </a:endParaRPr>
            </a:p>
          </p:txBody>
        </p:sp>
      </p:grp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4724400" y="2590800"/>
            <a:ext cx="4419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b="1">
                <a:latin typeface="Times New Roman" pitchFamily="18" charset="0"/>
              </a:rPr>
              <a:t>2: Scavenging of soluble gaz species by dust </a:t>
            </a:r>
            <a:endParaRPr lang="en-GB" b="1">
              <a:latin typeface="Times New Roman" pitchFamily="18" charset="0"/>
            </a:endParaRPr>
          </a:p>
        </p:txBody>
      </p:sp>
      <p:sp>
        <p:nvSpPr>
          <p:cNvPr id="23567" name="Text Box 15"/>
          <p:cNvSpPr txBox="1">
            <a:spLocks noChangeArrowheads="1"/>
          </p:cNvSpPr>
          <p:nvPr/>
        </p:nvSpPr>
        <p:spPr bwMode="auto">
          <a:xfrm>
            <a:off x="4800600" y="3367088"/>
            <a:ext cx="3352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b="1">
                <a:latin typeface="Times New Roman" pitchFamily="18" charset="0"/>
              </a:rPr>
              <a:t>3: Mineral dissolution kinetics  (</a:t>
            </a:r>
            <a:r>
              <a:rPr lang="fr-FR" b="1">
                <a:solidFill>
                  <a:srgbClr val="FF0000"/>
                </a:solidFill>
                <a:latin typeface="Times New Roman" pitchFamily="18" charset="0"/>
              </a:rPr>
              <a:t>hematite dissolution</a:t>
            </a:r>
            <a:r>
              <a:rPr lang="fr-FR" b="1">
                <a:latin typeface="Times New Roman" pitchFamily="18" charset="0"/>
              </a:rPr>
              <a:t>)</a:t>
            </a:r>
            <a:endParaRPr lang="en-GB" b="1">
              <a:latin typeface="Times New Roman" pitchFamily="18" charset="0"/>
            </a:endParaRPr>
          </a:p>
        </p:txBody>
      </p:sp>
      <p:sp>
        <p:nvSpPr>
          <p:cNvPr id="23568" name="Text Box 16"/>
          <p:cNvSpPr txBox="1">
            <a:spLocks noChangeArrowheads="1"/>
          </p:cNvSpPr>
          <p:nvPr/>
        </p:nvSpPr>
        <p:spPr bwMode="auto">
          <a:xfrm>
            <a:off x="4724400" y="1644650"/>
            <a:ext cx="434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b="1">
                <a:latin typeface="Times New Roman" pitchFamily="18" charset="0"/>
              </a:rPr>
              <a:t>1: Assume an initial mineral composition for the dust </a:t>
            </a:r>
            <a:endParaRPr lang="en-GB" b="1">
              <a:latin typeface="Times New Roman" pitchFamily="18" charset="0"/>
            </a:endParaRPr>
          </a:p>
        </p:txBody>
      </p:sp>
      <p:sp>
        <p:nvSpPr>
          <p:cNvPr id="23569" name="Text Box 17"/>
          <p:cNvSpPr txBox="1">
            <a:spLocks noChangeArrowheads="1"/>
          </p:cNvSpPr>
          <p:nvPr/>
        </p:nvSpPr>
        <p:spPr bwMode="auto">
          <a:xfrm>
            <a:off x="4800600" y="5041900"/>
            <a:ext cx="434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b="1">
                <a:latin typeface="Times New Roman" pitchFamily="18" charset="0"/>
              </a:rPr>
              <a:t>4: Chemical reactions between mineral ions and scavenged species in the solution </a:t>
            </a:r>
            <a:endParaRPr lang="en-GB" b="1">
              <a:latin typeface="Times New Roman" pitchFamily="18" charset="0"/>
            </a:endParaRPr>
          </a:p>
        </p:txBody>
      </p:sp>
      <p:sp>
        <p:nvSpPr>
          <p:cNvPr id="23570" name="Text Box 18"/>
          <p:cNvSpPr txBox="1">
            <a:spLocks noChangeArrowheads="1"/>
          </p:cNvSpPr>
          <p:nvPr/>
        </p:nvSpPr>
        <p:spPr bwMode="auto">
          <a:xfrm>
            <a:off x="4800600" y="5988050"/>
            <a:ext cx="434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b="1">
                <a:latin typeface="Times New Roman" pitchFamily="18" charset="0"/>
              </a:rPr>
              <a:t>5: Thermodynamical equilibrium btw gaz solid and liquid phase. pH of the solution</a:t>
            </a:r>
            <a:endParaRPr lang="en-GB" b="1">
              <a:latin typeface="Times New Roman" pitchFamily="18" charset="0"/>
            </a:endParaRPr>
          </a:p>
        </p:txBody>
      </p: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2833688" y="2695575"/>
            <a:ext cx="6019800" cy="2057400"/>
            <a:chOff x="1776" y="1680"/>
            <a:chExt cx="3792" cy="1296"/>
          </a:xfrm>
        </p:grpSpPr>
        <p:sp>
          <p:nvSpPr>
            <p:cNvPr id="23572" name="Oval 20"/>
            <p:cNvSpPr>
              <a:spLocks noChangeArrowheads="1"/>
            </p:cNvSpPr>
            <p:nvPr/>
          </p:nvSpPr>
          <p:spPr bwMode="auto">
            <a:xfrm>
              <a:off x="2016" y="1680"/>
              <a:ext cx="960" cy="960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IE"/>
            </a:p>
          </p:txBody>
        </p:sp>
        <p:sp>
          <p:nvSpPr>
            <p:cNvPr id="23573" name="AutoShape 21"/>
            <p:cNvSpPr>
              <a:spLocks noChangeArrowheads="1"/>
            </p:cNvSpPr>
            <p:nvPr/>
          </p:nvSpPr>
          <p:spPr bwMode="auto">
            <a:xfrm>
              <a:off x="1776" y="1968"/>
              <a:ext cx="432" cy="336"/>
            </a:xfrm>
            <a:custGeom>
              <a:avLst/>
              <a:gdLst>
                <a:gd name="G0" fmla="+- 13000 0 0"/>
                <a:gd name="G1" fmla="+- 5400 0 0"/>
                <a:gd name="G2" fmla="+- 21600 0 5400"/>
                <a:gd name="G3" fmla="+- 10800 0 5400"/>
                <a:gd name="G4" fmla="+- 21600 0 13000"/>
                <a:gd name="G5" fmla="*/ G4 G3 10800"/>
                <a:gd name="G6" fmla="+- 21600 0 G5"/>
                <a:gd name="T0" fmla="*/ 13000 w 21600"/>
                <a:gd name="T1" fmla="*/ 0 h 21600"/>
                <a:gd name="T2" fmla="*/ 0 w 21600"/>
                <a:gd name="T3" fmla="*/ 10800 h 21600"/>
                <a:gd name="T4" fmla="*/ 130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3000" y="0"/>
                  </a:moveTo>
                  <a:lnTo>
                    <a:pt x="130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3000" y="16200"/>
                  </a:lnTo>
                  <a:lnTo>
                    <a:pt x="130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IE"/>
            </a:p>
          </p:txBody>
        </p:sp>
        <p:pic>
          <p:nvPicPr>
            <p:cNvPr id="23574" name="Picture 22"/>
            <p:cNvPicPr>
              <a:picLocks noChangeAspect="1" noChangeArrowheads="1"/>
            </p:cNvPicPr>
            <p:nvPr/>
          </p:nvPicPr>
          <p:blipFill>
            <a:blip r:embed="rId2" cstate="print"/>
            <a:srcRect r="24580"/>
            <a:stretch>
              <a:fillRect/>
            </a:stretch>
          </p:blipFill>
          <p:spPr bwMode="auto">
            <a:xfrm>
              <a:off x="3024" y="2016"/>
              <a:ext cx="2544" cy="96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</p:pic>
        <p:sp>
          <p:nvSpPr>
            <p:cNvPr id="23575" name="AutoShape 23"/>
            <p:cNvSpPr>
              <a:spLocks noChangeArrowheads="1"/>
            </p:cNvSpPr>
            <p:nvPr/>
          </p:nvSpPr>
          <p:spPr bwMode="auto">
            <a:xfrm>
              <a:off x="3744" y="1872"/>
              <a:ext cx="384" cy="144"/>
            </a:xfrm>
            <a:prstGeom prst="downArrow">
              <a:avLst>
                <a:gd name="adj1" fmla="val 45315"/>
                <a:gd name="adj2" fmla="val 55417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IE"/>
            </a:p>
          </p:txBody>
        </p:sp>
      </p:grpSp>
      <p:sp>
        <p:nvSpPr>
          <p:cNvPr id="23576" name="Oval 24"/>
          <p:cNvSpPr>
            <a:spLocks noChangeArrowheads="1"/>
          </p:cNvSpPr>
          <p:nvPr/>
        </p:nvSpPr>
        <p:spPr bwMode="auto">
          <a:xfrm>
            <a:off x="3200400" y="2743200"/>
            <a:ext cx="1524000" cy="1447800"/>
          </a:xfrm>
          <a:prstGeom prst="ellipse">
            <a:avLst/>
          </a:prstGeom>
          <a:solidFill>
            <a:srgbClr val="CC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IE"/>
          </a:p>
        </p:txBody>
      </p: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304800" y="3657600"/>
            <a:ext cx="8915400" cy="3581400"/>
            <a:chOff x="144" y="2256"/>
            <a:chExt cx="5904" cy="2256"/>
          </a:xfrm>
        </p:grpSpPr>
        <p:sp>
          <p:nvSpPr>
            <p:cNvPr id="23578" name="AutoShape 26"/>
            <p:cNvSpPr>
              <a:spLocks noChangeArrowheads="1"/>
            </p:cNvSpPr>
            <p:nvPr/>
          </p:nvSpPr>
          <p:spPr bwMode="auto">
            <a:xfrm rot="5420056">
              <a:off x="2424" y="2376"/>
              <a:ext cx="240" cy="95"/>
            </a:xfrm>
            <a:prstGeom prst="leftRightArrow">
              <a:avLst>
                <a:gd name="adj1" fmla="val 42500"/>
                <a:gd name="adj2" fmla="val 83333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IE"/>
            </a:p>
          </p:txBody>
        </p:sp>
        <p:grpSp>
          <p:nvGrpSpPr>
            <p:cNvPr id="5" name="Group 27"/>
            <p:cNvGrpSpPr>
              <a:grpSpLocks/>
            </p:cNvGrpSpPr>
            <p:nvPr/>
          </p:nvGrpSpPr>
          <p:grpSpPr bwMode="auto">
            <a:xfrm>
              <a:off x="144" y="2256"/>
              <a:ext cx="5904" cy="2256"/>
              <a:chOff x="0" y="2160"/>
              <a:chExt cx="6048" cy="2622"/>
            </a:xfrm>
          </p:grpSpPr>
          <p:grpSp>
            <p:nvGrpSpPr>
              <p:cNvPr id="6" name="Group 28"/>
              <p:cNvGrpSpPr>
                <a:grpSpLocks/>
              </p:cNvGrpSpPr>
              <p:nvPr/>
            </p:nvGrpSpPr>
            <p:grpSpPr bwMode="auto">
              <a:xfrm>
                <a:off x="0" y="2160"/>
                <a:ext cx="6048" cy="2622"/>
                <a:chOff x="-249" y="672"/>
                <a:chExt cx="6258" cy="2622"/>
              </a:xfrm>
            </p:grpSpPr>
            <p:pic>
              <p:nvPicPr>
                <p:cNvPr id="23581" name="Picture 29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-240" y="672"/>
                  <a:ext cx="2256" cy="368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23582" name="Picture 30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-249" y="1026"/>
                  <a:ext cx="6258" cy="2268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</p:pic>
          </p:grpSp>
          <p:sp>
            <p:nvSpPr>
              <p:cNvPr id="23583" name="AutoShape 31"/>
              <p:cNvSpPr>
                <a:spLocks noChangeArrowheads="1"/>
              </p:cNvSpPr>
              <p:nvPr/>
            </p:nvSpPr>
            <p:spPr bwMode="auto">
              <a:xfrm>
                <a:off x="3648" y="2352"/>
                <a:ext cx="336" cy="144"/>
              </a:xfrm>
              <a:prstGeom prst="downArrow">
                <a:avLst>
                  <a:gd name="adj1" fmla="val 50000"/>
                  <a:gd name="adj2" fmla="val 50347"/>
                </a:avLst>
              </a:prstGeom>
              <a:solidFill>
                <a:srgbClr val="FF99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IE"/>
              </a:p>
            </p:txBody>
          </p:sp>
        </p:grpSp>
      </p:grpSp>
      <p:sp>
        <p:nvSpPr>
          <p:cNvPr id="23584" name="Text Box 32"/>
          <p:cNvSpPr txBox="1">
            <a:spLocks noChangeArrowheads="1"/>
          </p:cNvSpPr>
          <p:nvPr/>
        </p:nvSpPr>
        <p:spPr bwMode="auto">
          <a:xfrm>
            <a:off x="3048000" y="0"/>
            <a:ext cx="3048000" cy="457200"/>
          </a:xfrm>
          <a:prstGeom prst="rect">
            <a:avLst/>
          </a:prstGeom>
          <a:solidFill>
            <a:srgbClr val="CCFF33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400" b="1">
                <a:latin typeface="Times New Roman" pitchFamily="18" charset="0"/>
              </a:rPr>
              <a:t>Model developments</a:t>
            </a:r>
            <a:endParaRPr lang="en-GB" sz="2400" b="1">
              <a:latin typeface="Times New Roman" pitchFamily="18" charset="0"/>
            </a:endParaRPr>
          </a:p>
        </p:txBody>
      </p:sp>
      <p:sp>
        <p:nvSpPr>
          <p:cNvPr id="23585" name="Text Box 33"/>
          <p:cNvSpPr txBox="1">
            <a:spLocks noChangeArrowheads="1"/>
          </p:cNvSpPr>
          <p:nvPr/>
        </p:nvSpPr>
        <p:spPr bwMode="auto">
          <a:xfrm>
            <a:off x="5943600" y="685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400">
                <a:latin typeface="Times New Roman" pitchFamily="18" charset="0"/>
              </a:rPr>
              <a:t>Meskhidze et al., 2005</a:t>
            </a:r>
            <a:endParaRPr lang="en-GB" sz="2400">
              <a:latin typeface="Times New Roman" pitchFamily="18" charset="0"/>
            </a:endParaRPr>
          </a:p>
        </p:txBody>
      </p:sp>
      <p:sp>
        <p:nvSpPr>
          <p:cNvPr id="23586" name="AutoShape 34"/>
          <p:cNvSpPr>
            <a:spLocks noChangeArrowheads="1"/>
          </p:cNvSpPr>
          <p:nvPr/>
        </p:nvSpPr>
        <p:spPr bwMode="auto">
          <a:xfrm>
            <a:off x="3352800" y="533400"/>
            <a:ext cx="2057400" cy="609600"/>
          </a:xfrm>
          <a:prstGeom prst="leftRightArrow">
            <a:avLst>
              <a:gd name="adj1" fmla="val 50000"/>
              <a:gd name="adj2" fmla="val 675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2400">
                <a:latin typeface="Times New Roman" pitchFamily="18" charset="0"/>
              </a:rPr>
              <a:t>coupling</a:t>
            </a:r>
            <a:endParaRPr lang="en-GB" sz="2400">
              <a:latin typeface="Times New Roman" pitchFamily="18" charset="0"/>
            </a:endParaRPr>
          </a:p>
        </p:txBody>
      </p:sp>
      <p:sp>
        <p:nvSpPr>
          <p:cNvPr id="23587" name="Oval 35"/>
          <p:cNvSpPr>
            <a:spLocks noChangeArrowheads="1"/>
          </p:cNvSpPr>
          <p:nvPr/>
        </p:nvSpPr>
        <p:spPr bwMode="auto">
          <a:xfrm>
            <a:off x="3552825" y="3052763"/>
            <a:ext cx="838200" cy="8382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2400">
                <a:latin typeface="Times New Roman" pitchFamily="18" charset="0"/>
              </a:rPr>
              <a:t>dust</a:t>
            </a:r>
            <a:endParaRPr lang="en-GB" sz="2400">
              <a:latin typeface="Times New Roman" pitchFamily="18" charset="0"/>
            </a:endParaRPr>
          </a:p>
        </p:txBody>
      </p:sp>
      <p:grpSp>
        <p:nvGrpSpPr>
          <p:cNvPr id="7" name="Group 36"/>
          <p:cNvGrpSpPr>
            <a:grpSpLocks/>
          </p:cNvGrpSpPr>
          <p:nvPr/>
        </p:nvGrpSpPr>
        <p:grpSpPr bwMode="auto">
          <a:xfrm>
            <a:off x="152400" y="2209800"/>
            <a:ext cx="8991600" cy="4495800"/>
            <a:chOff x="192" y="1344"/>
            <a:chExt cx="5568" cy="2832"/>
          </a:xfrm>
        </p:grpSpPr>
        <p:pic>
          <p:nvPicPr>
            <p:cNvPr id="23589" name="Picture 37"/>
            <p:cNvPicPr>
              <a:picLocks noChangeAspect="1" noChangeArrowheads="1"/>
            </p:cNvPicPr>
            <p:nvPr/>
          </p:nvPicPr>
          <p:blipFill>
            <a:blip r:embed="rId5" cstate="print"/>
            <a:srcRect l="1527" r="3053"/>
            <a:stretch>
              <a:fillRect/>
            </a:stretch>
          </p:blipFill>
          <p:spPr bwMode="auto">
            <a:xfrm>
              <a:off x="192" y="1536"/>
              <a:ext cx="5568" cy="26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</p:pic>
        <p:sp>
          <p:nvSpPr>
            <p:cNvPr id="23590" name="AutoShape 38"/>
            <p:cNvSpPr>
              <a:spLocks noChangeArrowheads="1"/>
            </p:cNvSpPr>
            <p:nvPr/>
          </p:nvSpPr>
          <p:spPr bwMode="auto">
            <a:xfrm>
              <a:off x="4080" y="1344"/>
              <a:ext cx="432" cy="192"/>
            </a:xfrm>
            <a:prstGeom prst="downArrow">
              <a:avLst>
                <a:gd name="adj1" fmla="val 45833"/>
                <a:gd name="adj2" fmla="val 47917"/>
              </a:avLst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IE"/>
            </a:p>
          </p:txBody>
        </p:sp>
      </p:grpSp>
      <p:grpSp>
        <p:nvGrpSpPr>
          <p:cNvPr id="8" name="Group 39"/>
          <p:cNvGrpSpPr>
            <a:grpSpLocks/>
          </p:cNvGrpSpPr>
          <p:nvPr/>
        </p:nvGrpSpPr>
        <p:grpSpPr bwMode="auto">
          <a:xfrm>
            <a:off x="0" y="1143000"/>
            <a:ext cx="9144000" cy="4800600"/>
            <a:chOff x="0" y="720"/>
            <a:chExt cx="5760" cy="3024"/>
          </a:xfrm>
        </p:grpSpPr>
        <p:grpSp>
          <p:nvGrpSpPr>
            <p:cNvPr id="9" name="Group 40"/>
            <p:cNvGrpSpPr>
              <a:grpSpLocks/>
            </p:cNvGrpSpPr>
            <p:nvPr/>
          </p:nvGrpSpPr>
          <p:grpSpPr bwMode="auto">
            <a:xfrm>
              <a:off x="0" y="720"/>
              <a:ext cx="5760" cy="3024"/>
              <a:chOff x="0" y="288"/>
              <a:chExt cx="5760" cy="2880"/>
            </a:xfrm>
          </p:grpSpPr>
          <p:pic>
            <p:nvPicPr>
              <p:cNvPr id="23593" name="Picture 41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2263" r="7239"/>
              <a:stretch>
                <a:fillRect/>
              </a:stretch>
            </p:blipFill>
            <p:spPr bwMode="auto">
              <a:xfrm>
                <a:off x="0" y="288"/>
                <a:ext cx="5760" cy="2304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</p:pic>
          <p:sp>
            <p:nvSpPr>
              <p:cNvPr id="23594" name="AutoShape 42"/>
              <p:cNvSpPr>
                <a:spLocks noChangeArrowheads="1"/>
              </p:cNvSpPr>
              <p:nvPr/>
            </p:nvSpPr>
            <p:spPr bwMode="auto">
              <a:xfrm rot="-5400000">
                <a:off x="2496" y="2736"/>
                <a:ext cx="480" cy="384"/>
              </a:xfrm>
              <a:custGeom>
                <a:avLst/>
                <a:gdLst>
                  <a:gd name="G0" fmla="+- 15126 0 0"/>
                  <a:gd name="G1" fmla="+- 2912 0 0"/>
                  <a:gd name="G2" fmla="+- 12158 0 2912"/>
                  <a:gd name="G3" fmla="+- G2 0 2912"/>
                  <a:gd name="G4" fmla="*/ G3 32768 32059"/>
                  <a:gd name="G5" fmla="*/ G4 1 2"/>
                  <a:gd name="G6" fmla="+- 21600 0 15126"/>
                  <a:gd name="G7" fmla="*/ G6 2912 6079"/>
                  <a:gd name="G8" fmla="+- G7 15126 0"/>
                  <a:gd name="T0" fmla="*/ 15126 w 21600"/>
                  <a:gd name="T1" fmla="*/ 0 h 21600"/>
                  <a:gd name="T2" fmla="*/ 15126 w 21600"/>
                  <a:gd name="T3" fmla="*/ 12158 h 21600"/>
                  <a:gd name="T4" fmla="*/ 3237 w 21600"/>
                  <a:gd name="T5" fmla="*/ 21600 h 21600"/>
                  <a:gd name="T6" fmla="*/ 21600 w 21600"/>
                  <a:gd name="T7" fmla="*/ 6079 h 21600"/>
                  <a:gd name="T8" fmla="*/ 17694720 60000 65536"/>
                  <a:gd name="T9" fmla="*/ 5898240 60000 65536"/>
                  <a:gd name="T10" fmla="*/ 5898240 60000 65536"/>
                  <a:gd name="T11" fmla="*/ 0 60000 65536"/>
                  <a:gd name="T12" fmla="*/ 12427 w 21600"/>
                  <a:gd name="T13" fmla="*/ G1 h 21600"/>
                  <a:gd name="T14" fmla="*/ G8 w 21600"/>
                  <a:gd name="T15" fmla="*/ G2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21600" y="6079"/>
                    </a:moveTo>
                    <a:lnTo>
                      <a:pt x="15126" y="0"/>
                    </a:lnTo>
                    <a:lnTo>
                      <a:pt x="15126" y="2912"/>
                    </a:lnTo>
                    <a:lnTo>
                      <a:pt x="12427" y="2912"/>
                    </a:lnTo>
                    <a:cubicBezTo>
                      <a:pt x="5564" y="2912"/>
                      <a:pt x="0" y="7052"/>
                      <a:pt x="0" y="12158"/>
                    </a:cubicBezTo>
                    <a:lnTo>
                      <a:pt x="0" y="21600"/>
                    </a:lnTo>
                    <a:lnTo>
                      <a:pt x="6474" y="21600"/>
                    </a:lnTo>
                    <a:lnTo>
                      <a:pt x="6474" y="12158"/>
                    </a:lnTo>
                    <a:cubicBezTo>
                      <a:pt x="6474" y="10550"/>
                      <a:pt x="9139" y="9246"/>
                      <a:pt x="12427" y="9246"/>
                    </a:cubicBezTo>
                    <a:lnTo>
                      <a:pt x="15126" y="9246"/>
                    </a:lnTo>
                    <a:lnTo>
                      <a:pt x="15126" y="12158"/>
                    </a:lnTo>
                    <a:close/>
                  </a:path>
                </a:pathLst>
              </a:custGeom>
              <a:solidFill>
                <a:srgbClr val="CC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IE"/>
              </a:p>
            </p:txBody>
          </p:sp>
        </p:grpSp>
        <p:sp>
          <p:nvSpPr>
            <p:cNvPr id="23595" name="Rectangle 43"/>
            <p:cNvSpPr>
              <a:spLocks noChangeArrowheads="1"/>
            </p:cNvSpPr>
            <p:nvPr/>
          </p:nvSpPr>
          <p:spPr bwMode="auto">
            <a:xfrm>
              <a:off x="2016" y="2736"/>
              <a:ext cx="2928" cy="240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IE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6" grpId="0" autoUpdateAnimBg="0"/>
      <p:bldP spid="23567" grpId="0" autoUpdateAnimBg="0"/>
      <p:bldP spid="23568" grpId="0" autoUpdateAnimBg="0"/>
      <p:bldP spid="23569" grpId="0" autoUpdateAnimBg="0"/>
      <p:bldP spid="23570" grpId="0" autoUpdateAnimBg="0"/>
      <p:bldP spid="2357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457200" y="76200"/>
            <a:ext cx="8153400" cy="396875"/>
          </a:xfrm>
          <a:prstGeom prst="rect">
            <a:avLst/>
          </a:prstGeom>
          <a:solidFill>
            <a:srgbClr val="CCFF99"/>
          </a:solidFill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000" b="1">
                <a:latin typeface="Times New Roman" pitchFamily="18" charset="0"/>
              </a:rPr>
              <a:t>Test Case Simulation (2 x 2.5, Full chemistry) : MARCH-</a:t>
            </a:r>
            <a:r>
              <a:rPr lang="fr-FR" sz="2000" b="1" u="sng">
                <a:latin typeface="Times New Roman" pitchFamily="18" charset="0"/>
              </a:rPr>
              <a:t>APRIL 2001</a:t>
            </a:r>
            <a:endParaRPr lang="en-GB" sz="2000" b="1" u="sng">
              <a:latin typeface="Times New Roman" pitchFamily="18" charset="0"/>
            </a:endParaRP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762000" y="822325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000" b="1">
                <a:solidFill>
                  <a:srgbClr val="FF0000"/>
                </a:solidFill>
                <a:latin typeface="Times New Roman" pitchFamily="18" charset="0"/>
              </a:rPr>
              <a:t>Week 2</a:t>
            </a:r>
            <a:endParaRPr lang="en-GB" sz="20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3810000" y="838200"/>
            <a:ext cx="1143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000" b="1">
                <a:solidFill>
                  <a:srgbClr val="FF0000"/>
                </a:solidFill>
                <a:latin typeface="Times New Roman" pitchFamily="18" charset="0"/>
              </a:rPr>
              <a:t>Week 3</a:t>
            </a:r>
            <a:endParaRPr lang="en-GB" sz="20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6781800" y="838200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000" b="1">
                <a:solidFill>
                  <a:srgbClr val="FF0000"/>
                </a:solidFill>
                <a:latin typeface="Times New Roman" pitchFamily="18" charset="0"/>
              </a:rPr>
              <a:t>Week 4</a:t>
            </a:r>
            <a:endParaRPr lang="en-GB" sz="20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762000" y="5683250"/>
            <a:ext cx="1295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000">
                <a:latin typeface="Times New Roman" pitchFamily="18" charset="0"/>
              </a:rPr>
              <a:t>« HIDU »</a:t>
            </a:r>
            <a:endParaRPr lang="en-GB" sz="2000">
              <a:latin typeface="Times New Roman" pitchFamily="18" charset="0"/>
            </a:endParaRP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6858000" y="5638800"/>
            <a:ext cx="1295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000">
                <a:latin typeface="Times New Roman" pitchFamily="18" charset="0"/>
              </a:rPr>
              <a:t>« LODU »</a:t>
            </a:r>
            <a:endParaRPr lang="en-GB" sz="2000">
              <a:latin typeface="Times New Roman" pitchFamily="18" charset="0"/>
            </a:endParaRP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457200" y="6003925"/>
            <a:ext cx="2057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000">
                <a:latin typeface="Times New Roman" pitchFamily="18" charset="0"/>
              </a:rPr>
              <a:t>High dust regime</a:t>
            </a:r>
            <a:endParaRPr lang="en-GB" sz="2000">
              <a:latin typeface="Times New Roman" pitchFamily="18" charset="0"/>
            </a:endParaRP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6629400" y="6003925"/>
            <a:ext cx="1905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000">
                <a:latin typeface="Times New Roman" pitchFamily="18" charset="0"/>
              </a:rPr>
              <a:t>Low dust regime</a:t>
            </a:r>
            <a:endParaRPr lang="en-GB" sz="2000">
              <a:latin typeface="Times New Roman" pitchFamily="18" charset="0"/>
            </a:endParaRPr>
          </a:p>
        </p:txBody>
      </p:sp>
      <p:sp>
        <p:nvSpPr>
          <p:cNvPr id="8202" name="AutoShape 10"/>
          <p:cNvSpPr>
            <a:spLocks noChangeArrowheads="1"/>
          </p:cNvSpPr>
          <p:nvPr/>
        </p:nvSpPr>
        <p:spPr bwMode="auto">
          <a:xfrm>
            <a:off x="1143000" y="5334000"/>
            <a:ext cx="457200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IE"/>
          </a:p>
        </p:txBody>
      </p:sp>
      <p:sp>
        <p:nvSpPr>
          <p:cNvPr id="8203" name="AutoShape 11"/>
          <p:cNvSpPr>
            <a:spLocks noChangeArrowheads="1"/>
          </p:cNvSpPr>
          <p:nvPr/>
        </p:nvSpPr>
        <p:spPr bwMode="auto">
          <a:xfrm>
            <a:off x="7239000" y="5257800"/>
            <a:ext cx="457200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IE"/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0" y="1219200"/>
            <a:ext cx="3200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1600" b="1">
                <a:latin typeface="Times New Roman" pitchFamily="18" charset="0"/>
              </a:rPr>
              <a:t>DUST (&lt; 1µm) vert av. (µg.m-3)</a:t>
            </a:r>
            <a:endParaRPr lang="en-GB" sz="1600" b="1">
              <a:latin typeface="Times New Roman" pitchFamily="18" charset="0"/>
            </a:endParaRPr>
          </a:p>
        </p:txBody>
      </p:sp>
      <p:pic>
        <p:nvPicPr>
          <p:cNvPr id="8205" name="Picture 13" descr="20010407DST1"/>
          <p:cNvPicPr preferRelativeResize="0">
            <a:picLocks noChangeAspect="1" noChangeArrowheads="1"/>
          </p:cNvPicPr>
          <p:nvPr/>
        </p:nvPicPr>
        <p:blipFill>
          <a:blip r:embed="rId2" cstate="print"/>
          <a:srcRect l="8859" t="19009" r="5907" b="19666"/>
          <a:stretch>
            <a:fillRect/>
          </a:stretch>
        </p:blipFill>
        <p:spPr bwMode="auto">
          <a:xfrm>
            <a:off x="0" y="1600200"/>
            <a:ext cx="2971800" cy="1606550"/>
          </a:xfrm>
          <a:prstGeom prst="rect">
            <a:avLst/>
          </a:prstGeom>
          <a:noFill/>
        </p:spPr>
      </p:pic>
      <p:pic>
        <p:nvPicPr>
          <p:cNvPr id="8206" name="Picture 14" descr="20010414DST1"/>
          <p:cNvPicPr preferRelativeResize="0">
            <a:picLocks noChangeAspect="1" noChangeArrowheads="1"/>
          </p:cNvPicPr>
          <p:nvPr/>
        </p:nvPicPr>
        <p:blipFill>
          <a:blip r:embed="rId3" cstate="print"/>
          <a:srcRect l="8859" t="19009" r="5907" b="19666"/>
          <a:stretch>
            <a:fillRect/>
          </a:stretch>
        </p:blipFill>
        <p:spPr bwMode="auto">
          <a:xfrm>
            <a:off x="2971800" y="1593850"/>
            <a:ext cx="2971800" cy="1606550"/>
          </a:xfrm>
          <a:prstGeom prst="rect">
            <a:avLst/>
          </a:prstGeom>
          <a:noFill/>
        </p:spPr>
      </p:pic>
      <p:pic>
        <p:nvPicPr>
          <p:cNvPr id="8207" name="Picture 15" descr="20010421DST1"/>
          <p:cNvPicPr preferRelativeResize="0">
            <a:picLocks noChangeAspect="1" noChangeArrowheads="1"/>
          </p:cNvPicPr>
          <p:nvPr/>
        </p:nvPicPr>
        <p:blipFill>
          <a:blip r:embed="rId4" cstate="print"/>
          <a:srcRect l="8859" t="19009" r="5907" b="19666"/>
          <a:stretch>
            <a:fillRect/>
          </a:stretch>
        </p:blipFill>
        <p:spPr bwMode="auto">
          <a:xfrm>
            <a:off x="5943600" y="1524000"/>
            <a:ext cx="2971800" cy="1606550"/>
          </a:xfrm>
          <a:prstGeom prst="rect">
            <a:avLst/>
          </a:prstGeom>
          <a:noFill/>
        </p:spPr>
      </p:pic>
      <p:pic>
        <p:nvPicPr>
          <p:cNvPr id="8208" name="Picture 16" descr="20010407vmeanIJ-AVG-SO4"/>
          <p:cNvPicPr preferRelativeResize="0">
            <a:picLocks noChangeAspect="1" noChangeArrowheads="1"/>
          </p:cNvPicPr>
          <p:nvPr/>
        </p:nvPicPr>
        <p:blipFill>
          <a:blip r:embed="rId5" cstate="print"/>
          <a:srcRect l="8859" t="19009" r="5907" b="19666"/>
          <a:stretch>
            <a:fillRect/>
          </a:stretch>
        </p:blipFill>
        <p:spPr bwMode="auto">
          <a:xfrm>
            <a:off x="0" y="3651250"/>
            <a:ext cx="2971800" cy="1606550"/>
          </a:xfrm>
          <a:prstGeom prst="rect">
            <a:avLst/>
          </a:prstGeom>
          <a:noFill/>
        </p:spPr>
      </p:pic>
      <p:pic>
        <p:nvPicPr>
          <p:cNvPr id="8209" name="Picture 17" descr="20010414vmeanIJ-AVG-SO4"/>
          <p:cNvPicPr preferRelativeResize="0">
            <a:picLocks noChangeAspect="1" noChangeArrowheads="1"/>
          </p:cNvPicPr>
          <p:nvPr/>
        </p:nvPicPr>
        <p:blipFill>
          <a:blip r:embed="rId6" cstate="print"/>
          <a:srcRect l="8859" t="19009" r="5907" b="19666"/>
          <a:stretch>
            <a:fillRect/>
          </a:stretch>
        </p:blipFill>
        <p:spPr bwMode="auto">
          <a:xfrm>
            <a:off x="2971800" y="3651250"/>
            <a:ext cx="2971800" cy="1606550"/>
          </a:xfrm>
          <a:prstGeom prst="rect">
            <a:avLst/>
          </a:prstGeom>
          <a:noFill/>
        </p:spPr>
      </p:pic>
      <p:pic>
        <p:nvPicPr>
          <p:cNvPr id="8210" name="Picture 18" descr="20010421vmeanIJ-AVG-SO4"/>
          <p:cNvPicPr preferRelativeResize="0">
            <a:picLocks noChangeAspect="1" noChangeArrowheads="1"/>
          </p:cNvPicPr>
          <p:nvPr/>
        </p:nvPicPr>
        <p:blipFill>
          <a:blip r:embed="rId7" cstate="print"/>
          <a:srcRect l="8859" t="19009" r="5907" b="19666"/>
          <a:stretch>
            <a:fillRect/>
          </a:stretch>
        </p:blipFill>
        <p:spPr bwMode="auto">
          <a:xfrm>
            <a:off x="6019800" y="3651250"/>
            <a:ext cx="2971800" cy="1606550"/>
          </a:xfrm>
          <a:prstGeom prst="rect">
            <a:avLst/>
          </a:prstGeom>
          <a:noFill/>
        </p:spPr>
      </p:pic>
      <p:sp>
        <p:nvSpPr>
          <p:cNvPr id="8211" name="Text Box 19"/>
          <p:cNvSpPr txBox="1">
            <a:spLocks noChangeArrowheads="1"/>
          </p:cNvSpPr>
          <p:nvPr/>
        </p:nvSpPr>
        <p:spPr bwMode="auto">
          <a:xfrm>
            <a:off x="0" y="3352800"/>
            <a:ext cx="28956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1600" b="1">
                <a:latin typeface="Times New Roman" pitchFamily="18" charset="0"/>
              </a:rPr>
              <a:t>Anthropogenic SO4 vert av. (ppb)</a:t>
            </a:r>
            <a:endParaRPr lang="en-GB" sz="1600" b="1">
              <a:latin typeface="Times New Roman" pitchFamily="18" charset="0"/>
            </a:endParaRPr>
          </a:p>
        </p:txBody>
      </p:sp>
      <p:sp>
        <p:nvSpPr>
          <p:cNvPr id="8212" name="Text Box 20"/>
          <p:cNvSpPr txBox="1">
            <a:spLocks noChangeArrowheads="1"/>
          </p:cNvSpPr>
          <p:nvPr/>
        </p:nvSpPr>
        <p:spPr bwMode="auto">
          <a:xfrm>
            <a:off x="2895600" y="5638800"/>
            <a:ext cx="3200400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b="1">
                <a:latin typeface="Times New Roman" pitchFamily="18" charset="0"/>
              </a:rPr>
              <a:t>Validation of GC aerosol fields</a:t>
            </a:r>
          </a:p>
          <a:p>
            <a:pPr algn="ctr">
              <a:spcBef>
                <a:spcPct val="50000"/>
              </a:spcBef>
            </a:pPr>
            <a:r>
              <a:rPr lang="fr-FR" b="1">
                <a:latin typeface="Times New Roman" pitchFamily="18" charset="0"/>
              </a:rPr>
              <a:t>Heald et al., 2006</a:t>
            </a:r>
            <a:endParaRPr lang="en-GB" b="1">
              <a:latin typeface="Times New Roman" pitchFamily="18" charset="0"/>
            </a:endParaRPr>
          </a:p>
        </p:txBody>
      </p:sp>
      <p:sp>
        <p:nvSpPr>
          <p:cNvPr id="8213" name="Text Box 21"/>
          <p:cNvSpPr txBox="1">
            <a:spLocks noChangeArrowheads="1"/>
          </p:cNvSpPr>
          <p:nvPr/>
        </p:nvSpPr>
        <p:spPr bwMode="auto">
          <a:xfrm>
            <a:off x="771525" y="549275"/>
            <a:ext cx="10620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1600" b="1"/>
              <a:t>Apr 7-14</a:t>
            </a:r>
          </a:p>
        </p:txBody>
      </p:sp>
      <p:sp>
        <p:nvSpPr>
          <p:cNvPr id="8214" name="Text Box 22"/>
          <p:cNvSpPr txBox="1">
            <a:spLocks noChangeArrowheads="1"/>
          </p:cNvSpPr>
          <p:nvPr/>
        </p:nvSpPr>
        <p:spPr bwMode="auto">
          <a:xfrm>
            <a:off x="3563938" y="549275"/>
            <a:ext cx="1295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1600" b="1"/>
              <a:t>Apr 15-21</a:t>
            </a:r>
          </a:p>
        </p:txBody>
      </p:sp>
      <p:sp>
        <p:nvSpPr>
          <p:cNvPr id="8215" name="Text Box 23"/>
          <p:cNvSpPr txBox="1">
            <a:spLocks noChangeArrowheads="1"/>
          </p:cNvSpPr>
          <p:nvPr/>
        </p:nvSpPr>
        <p:spPr bwMode="auto">
          <a:xfrm>
            <a:off x="6516688" y="549275"/>
            <a:ext cx="12969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1600" b="1"/>
              <a:t>Apr 22-28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900113" y="549275"/>
            <a:ext cx="8516937" cy="5902325"/>
            <a:chOff x="521" y="391"/>
            <a:chExt cx="5047" cy="2222"/>
          </a:xfrm>
        </p:grpSpPr>
        <p:pic>
          <p:nvPicPr>
            <p:cNvPr id="36869" name="Picture 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21" y="391"/>
              <a:ext cx="4368" cy="2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6870" name="Text Box 6"/>
            <p:cNvSpPr txBox="1">
              <a:spLocks noChangeArrowheads="1"/>
            </p:cNvSpPr>
            <p:nvPr/>
          </p:nvSpPr>
          <p:spPr bwMode="auto">
            <a:xfrm>
              <a:off x="5136" y="2304"/>
              <a:ext cx="432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r-FR" sz="2400">
                  <a:latin typeface="Times New Roman" pitchFamily="18" charset="0"/>
                </a:rPr>
                <a:t>&gt; </a:t>
              </a:r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36871" name="Text Box 7"/>
            <p:cNvSpPr txBox="1">
              <a:spLocks noChangeArrowheads="1"/>
            </p:cNvSpPr>
            <p:nvPr/>
          </p:nvSpPr>
          <p:spPr bwMode="auto">
            <a:xfrm>
              <a:off x="4128" y="1728"/>
              <a:ext cx="1152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r-FR" sz="1400">
                  <a:latin typeface="Times New Roman" pitchFamily="18" charset="0"/>
                </a:rPr>
                <a:t>OD Lagrangian Box model</a:t>
              </a:r>
              <a:endParaRPr lang="en-GB" sz="1400"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2743200" y="76200"/>
            <a:ext cx="3581400" cy="457200"/>
          </a:xfrm>
          <a:prstGeom prst="rect">
            <a:avLst/>
          </a:prstGeom>
          <a:solidFill>
            <a:srgbClr val="CCFF99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2400" b="1">
                <a:latin typeface="Times New Roman" pitchFamily="18" charset="0"/>
              </a:rPr>
              <a:t>Soluble iron formation</a:t>
            </a:r>
            <a:endParaRPr lang="en-GB" sz="2400" b="1">
              <a:latin typeface="Times New Roman" pitchFamily="18" charset="0"/>
            </a:endParaRP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1511747" y="332656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000" b="1">
                <a:solidFill>
                  <a:srgbClr val="FF0000"/>
                </a:solidFill>
                <a:latin typeface="Times New Roman" pitchFamily="18" charset="0"/>
              </a:rPr>
              <a:t>HIDU</a:t>
            </a:r>
            <a:endParaRPr lang="en-GB" sz="20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6983860" y="332656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000" b="1">
                <a:solidFill>
                  <a:srgbClr val="FF0000"/>
                </a:solidFill>
                <a:latin typeface="Times New Roman" pitchFamily="18" charset="0"/>
              </a:rPr>
              <a:t>LODU</a:t>
            </a:r>
            <a:endParaRPr lang="en-GB" sz="20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-108520" y="1843956"/>
            <a:ext cx="914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000" b="1" dirty="0">
                <a:latin typeface="Times New Roman" pitchFamily="18" charset="0"/>
              </a:rPr>
              <a:t>FEDI</a:t>
            </a:r>
            <a:endParaRPr lang="en-GB" sz="2000" b="1" dirty="0">
              <a:latin typeface="Times New Roman" pitchFamily="18" charset="0"/>
            </a:endParaRP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-91008" y="3285406"/>
            <a:ext cx="990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000" b="1" dirty="0">
                <a:latin typeface="Times New Roman" pitchFamily="18" charset="0"/>
              </a:rPr>
              <a:t>DIF %</a:t>
            </a:r>
            <a:endParaRPr lang="en-GB" sz="2000" b="1" dirty="0">
              <a:latin typeface="Times New Roman" pitchFamily="18" charset="0"/>
            </a:endParaRPr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-108520" y="2204319"/>
            <a:ext cx="11874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1600" b="1" dirty="0">
                <a:latin typeface="Times New Roman" pitchFamily="18" charset="0"/>
              </a:rPr>
              <a:t>(</a:t>
            </a:r>
            <a:r>
              <a:rPr lang="fr-FR" sz="1600" b="1" dirty="0" err="1">
                <a:latin typeface="Times New Roman" pitchFamily="18" charset="0"/>
              </a:rPr>
              <a:t>ng.m</a:t>
            </a:r>
            <a:r>
              <a:rPr lang="fr-FR" sz="1600" b="1" dirty="0">
                <a:latin typeface="Times New Roman" pitchFamily="18" charset="0"/>
              </a:rPr>
              <a:t>-3)</a:t>
            </a:r>
            <a:endParaRPr lang="en-GB" sz="1600" b="1" dirty="0">
              <a:latin typeface="Times New Roman" pitchFamily="18" charset="0"/>
            </a:endParaRPr>
          </a:p>
        </p:txBody>
      </p:sp>
      <p:sp>
        <p:nvSpPr>
          <p:cNvPr id="12299" name="Rectangle 11"/>
          <p:cNvSpPr>
            <a:spLocks noChangeArrowheads="1"/>
          </p:cNvSpPr>
          <p:nvPr/>
        </p:nvSpPr>
        <p:spPr bwMode="auto">
          <a:xfrm>
            <a:off x="-180528" y="1412156"/>
            <a:ext cx="8397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1600" b="1">
                <a:latin typeface="Times New Roman" pitchFamily="18" charset="0"/>
              </a:rPr>
              <a:t>vert av.</a:t>
            </a:r>
            <a:endParaRPr lang="en-GB" sz="1600" b="1">
              <a:latin typeface="Times New Roman" pitchFamily="18" charset="0"/>
            </a:endParaRPr>
          </a:p>
        </p:txBody>
      </p:sp>
      <p:pic>
        <p:nvPicPr>
          <p:cNvPr id="12300" name="Picture 12"/>
          <p:cNvPicPr>
            <a:picLocks noChangeAspect="1" noChangeArrowheads="1"/>
          </p:cNvPicPr>
          <p:nvPr/>
        </p:nvPicPr>
        <p:blipFill>
          <a:blip r:embed="rId2" cstate="print"/>
          <a:srcRect t="32828"/>
          <a:stretch>
            <a:fillRect/>
          </a:stretch>
        </p:blipFill>
        <p:spPr bwMode="auto">
          <a:xfrm>
            <a:off x="755576" y="764456"/>
            <a:ext cx="7991996" cy="423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453008" y="5301208"/>
            <a:ext cx="642324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b="1" dirty="0">
                <a:latin typeface="Times New Roman" pitchFamily="18" charset="0"/>
              </a:rPr>
              <a:t>Large </a:t>
            </a:r>
            <a:r>
              <a:rPr lang="fr-FR" b="1" dirty="0" err="1">
                <a:latin typeface="Times New Roman" pitchFamily="18" charset="0"/>
              </a:rPr>
              <a:t>dust</a:t>
            </a:r>
            <a:r>
              <a:rPr lang="fr-FR" b="1" dirty="0">
                <a:latin typeface="Times New Roman" pitchFamily="18" charset="0"/>
              </a:rPr>
              <a:t> </a:t>
            </a:r>
            <a:r>
              <a:rPr lang="fr-FR" b="1" dirty="0" err="1" smtClean="0">
                <a:latin typeface="Times New Roman" pitchFamily="18" charset="0"/>
              </a:rPr>
              <a:t>events</a:t>
            </a:r>
            <a:r>
              <a:rPr lang="fr-FR" b="1" dirty="0" smtClean="0">
                <a:latin typeface="Times New Roman" pitchFamily="18" charset="0"/>
              </a:rPr>
              <a:t> </a:t>
            </a:r>
            <a:r>
              <a:rPr lang="fr-FR" b="1" dirty="0">
                <a:latin typeface="Times New Roman" pitchFamily="18" charset="0"/>
              </a:rPr>
              <a:t>are not </a:t>
            </a:r>
            <a:r>
              <a:rPr lang="fr-FR" b="1" dirty="0" err="1">
                <a:latin typeface="Times New Roman" pitchFamily="18" charset="0"/>
              </a:rPr>
              <a:t>necessarily</a:t>
            </a:r>
            <a:r>
              <a:rPr lang="fr-FR" b="1" dirty="0">
                <a:latin typeface="Times New Roman" pitchFamily="18" charset="0"/>
              </a:rPr>
              <a:t> the </a:t>
            </a:r>
            <a:r>
              <a:rPr lang="fr-FR" b="1" dirty="0" err="1">
                <a:latin typeface="Times New Roman" pitchFamily="18" charset="0"/>
              </a:rPr>
              <a:t>most</a:t>
            </a:r>
            <a:r>
              <a:rPr lang="fr-FR" b="1" dirty="0">
                <a:latin typeface="Times New Roman" pitchFamily="18" charset="0"/>
              </a:rPr>
              <a:t> FEDI </a:t>
            </a:r>
            <a:r>
              <a:rPr lang="fr-FR" b="1" dirty="0" smtClean="0">
                <a:latin typeface="Times New Roman" pitchFamily="18" charset="0"/>
              </a:rPr>
              <a:t>productive</a:t>
            </a:r>
            <a:endParaRPr lang="en-GB" b="1" dirty="0">
              <a:latin typeface="Times New Roman" pitchFamily="18" charset="0"/>
            </a:endParaRP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381000" y="5805264"/>
            <a:ext cx="86554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b="1" dirty="0" err="1" smtClean="0">
                <a:latin typeface="Times New Roman" pitchFamily="18" charset="0"/>
              </a:rPr>
              <a:t>Additional</a:t>
            </a:r>
            <a:r>
              <a:rPr lang="fr-FR" b="1" dirty="0" smtClean="0">
                <a:latin typeface="Times New Roman" pitchFamily="18" charset="0"/>
              </a:rPr>
              <a:t>  dissolution </a:t>
            </a:r>
            <a:r>
              <a:rPr lang="fr-FR" b="1" dirty="0" err="1" smtClean="0">
                <a:latin typeface="Times New Roman" pitchFamily="18" charset="0"/>
              </a:rPr>
              <a:t>mechanisms</a:t>
            </a:r>
            <a:r>
              <a:rPr lang="fr-FR" b="1" dirty="0" smtClean="0">
                <a:latin typeface="Times New Roman" pitchFamily="18" charset="0"/>
              </a:rPr>
              <a:t> </a:t>
            </a:r>
            <a:r>
              <a:rPr lang="fr-FR" b="1" dirty="0" err="1" smtClean="0">
                <a:latin typeface="Times New Roman" pitchFamily="18" charset="0"/>
              </a:rPr>
              <a:t>involving</a:t>
            </a:r>
            <a:r>
              <a:rPr lang="fr-FR" b="1" dirty="0" smtClean="0">
                <a:latin typeface="Times New Roman" pitchFamily="18" charset="0"/>
              </a:rPr>
              <a:t> </a:t>
            </a:r>
            <a:r>
              <a:rPr lang="fr-FR" b="1" dirty="0" err="1" smtClean="0">
                <a:latin typeface="Times New Roman" pitchFamily="18" charset="0"/>
              </a:rPr>
              <a:t>organic</a:t>
            </a:r>
            <a:r>
              <a:rPr lang="fr-FR" b="1" dirty="0" smtClean="0">
                <a:latin typeface="Times New Roman" pitchFamily="18" charset="0"/>
              </a:rPr>
              <a:t> ligands (Johnson and </a:t>
            </a:r>
            <a:r>
              <a:rPr lang="fr-FR" b="1" dirty="0" err="1" smtClean="0">
                <a:latin typeface="Times New Roman" pitchFamily="18" charset="0"/>
              </a:rPr>
              <a:t>Meskhidze</a:t>
            </a:r>
            <a:r>
              <a:rPr lang="fr-FR" b="1" dirty="0" smtClean="0">
                <a:latin typeface="Times New Roman" pitchFamily="18" charset="0"/>
              </a:rPr>
              <a:t>, 2013) + </a:t>
            </a:r>
            <a:r>
              <a:rPr lang="fr-FR" b="1" dirty="0" err="1" smtClean="0">
                <a:latin typeface="Times New Roman" pitchFamily="18" charset="0"/>
              </a:rPr>
              <a:t>aqueous</a:t>
            </a:r>
            <a:r>
              <a:rPr lang="fr-FR" b="1" dirty="0" smtClean="0">
                <a:latin typeface="Times New Roman" pitchFamily="18" charset="0"/>
              </a:rPr>
              <a:t> phase </a:t>
            </a:r>
            <a:r>
              <a:rPr lang="fr-FR" b="1" dirty="0" err="1" smtClean="0">
                <a:latin typeface="Times New Roman" pitchFamily="18" charset="0"/>
              </a:rPr>
              <a:t>photochemical</a:t>
            </a:r>
            <a:r>
              <a:rPr lang="fr-FR" b="1" dirty="0" smtClean="0">
                <a:latin typeface="Times New Roman" pitchFamily="18" charset="0"/>
              </a:rPr>
              <a:t> </a:t>
            </a:r>
            <a:r>
              <a:rPr lang="fr-FR" b="1" dirty="0" err="1" smtClean="0">
                <a:latin typeface="Times New Roman" pitchFamily="18" charset="0"/>
              </a:rPr>
              <a:t>oxidation</a:t>
            </a:r>
            <a:r>
              <a:rPr lang="fr-FR" b="1" dirty="0" smtClean="0">
                <a:latin typeface="Times New Roman" pitchFamily="18" charset="0"/>
              </a:rPr>
              <a:t> </a:t>
            </a:r>
            <a:r>
              <a:rPr lang="fr-FR" b="1" dirty="0" err="1" smtClean="0">
                <a:latin typeface="Times New Roman" pitchFamily="18" charset="0"/>
              </a:rPr>
              <a:t>processes</a:t>
            </a:r>
            <a:r>
              <a:rPr lang="fr-FR" b="1" dirty="0" smtClean="0">
                <a:latin typeface="Times New Roman" pitchFamily="18" charset="0"/>
              </a:rPr>
              <a:t> </a:t>
            </a:r>
            <a:endParaRPr lang="en-GB" b="1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196752"/>
            <a:ext cx="8352928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Dust aerosol is an inter-active player in the climate system with influences ranging from local to global, and from meteorological to climatic scales. </a:t>
            </a:r>
          </a:p>
          <a:p>
            <a:endParaRPr lang="en-US" dirty="0" smtClean="0"/>
          </a:p>
          <a:p>
            <a:r>
              <a:rPr lang="en-US" dirty="0" smtClean="0"/>
              <a:t>- Other impacts not developed here includes deposition on snow, and the role of dust in decadal climate variability ( via SST feedback)  and </a:t>
            </a:r>
            <a:r>
              <a:rPr lang="en-US" dirty="0" err="1" smtClean="0"/>
              <a:t>paleo</a:t>
            </a:r>
            <a:r>
              <a:rPr lang="en-US" dirty="0" smtClean="0"/>
              <a:t>-climate, convective emissions processes ...</a:t>
            </a:r>
          </a:p>
          <a:p>
            <a:endParaRPr lang="en-US" dirty="0" smtClean="0"/>
          </a:p>
          <a:p>
            <a:r>
              <a:rPr lang="en-US" dirty="0" smtClean="0"/>
              <a:t> </a:t>
            </a:r>
          </a:p>
          <a:p>
            <a:r>
              <a:rPr lang="en-US" sz="2000" b="1" dirty="0" smtClean="0"/>
              <a:t>Dust aerosol plays key roles in atmospheric chemistry, biogeochemical cycles and possibly climate on the longer term.</a:t>
            </a:r>
          </a:p>
          <a:p>
            <a:endParaRPr lang="en-US" b="1" dirty="0" smtClean="0"/>
          </a:p>
          <a:p>
            <a:r>
              <a:rPr lang="en-US" b="1" dirty="0" smtClean="0"/>
              <a:t> - </a:t>
            </a:r>
            <a:r>
              <a:rPr lang="en-US" dirty="0" smtClean="0"/>
              <a:t>There are multiple and complex processes involving heterogeneous chemistry and sorption which are not yet well characterized and quantified.</a:t>
            </a:r>
          </a:p>
          <a:p>
            <a:endParaRPr lang="en-US" dirty="0" smtClean="0"/>
          </a:p>
          <a:p>
            <a:endParaRPr lang="en-US" b="1" dirty="0" smtClean="0"/>
          </a:p>
          <a:p>
            <a:r>
              <a:rPr lang="en-US" b="1" dirty="0" smtClean="0"/>
              <a:t>Many scales of interactions  : a challenge for Earth system </a:t>
            </a:r>
            <a:r>
              <a:rPr lang="en-US" b="1" dirty="0" err="1" smtClean="0"/>
              <a:t>modelling</a:t>
            </a:r>
            <a:r>
              <a:rPr lang="en-US" b="1" dirty="0" smtClean="0"/>
              <a:t>  involving multi-</a:t>
            </a:r>
            <a:r>
              <a:rPr lang="en-US" b="1" dirty="0" err="1" smtClean="0"/>
              <a:t>dicsiplinary</a:t>
            </a:r>
            <a:r>
              <a:rPr lang="en-US" b="1" dirty="0" smtClean="0"/>
              <a:t> approaches .</a:t>
            </a:r>
          </a:p>
          <a:p>
            <a:r>
              <a:rPr lang="en-US" dirty="0" smtClean="0"/>
              <a:t> </a:t>
            </a:r>
          </a:p>
          <a:p>
            <a:endParaRPr lang="en-US" dirty="0" smtClean="0"/>
          </a:p>
          <a:p>
            <a:r>
              <a:rPr lang="en-US" dirty="0" smtClean="0"/>
              <a:t>     </a:t>
            </a:r>
          </a:p>
          <a:p>
            <a:endParaRPr lang="en-I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…in conclusion …</a:t>
            </a:r>
            <a:endParaRPr lang="en-I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7677150" y="6411913"/>
            <a:ext cx="130175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0"/>
              <a:t>[IPCC 2007]</a:t>
            </a:r>
          </a:p>
        </p:txBody>
      </p:sp>
      <p:sp>
        <p:nvSpPr>
          <p:cNvPr id="17412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AEROSOL CLIMATE FORCING</a:t>
            </a:r>
          </a:p>
        </p:txBody>
      </p:sp>
      <p:pic>
        <p:nvPicPr>
          <p:cNvPr id="5" name="Picture 2" descr="http://environmentcounts.org/dl620&amp;displa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609600"/>
            <a:ext cx="7620000" cy="62484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pic>
        <p:nvPicPr>
          <p:cNvPr id="4" name="Picture 4" descr="(a) Aerosol number, (b) surface area, and (c) volume for a typical trimodal 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340768"/>
            <a:ext cx="5256584" cy="497424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9512" y="764704"/>
            <a:ext cx="8820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Size distribution and chemical properties will ultimately determines interactions and impacts    </a:t>
            </a:r>
            <a:endParaRPr lang="en-IE" dirty="0"/>
          </a:p>
        </p:txBody>
      </p:sp>
      <p:sp>
        <p:nvSpPr>
          <p:cNvPr id="7" name="Rectangle 6"/>
          <p:cNvSpPr/>
          <p:nvPr/>
        </p:nvSpPr>
        <p:spPr>
          <a:xfrm>
            <a:off x="3491880" y="6453336"/>
            <a:ext cx="2736304" cy="28803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DUST</a:t>
            </a:r>
            <a:endParaRPr lang="en-I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/>
              <a:t>Simulated monsoon circulation and precipitation (JJAS / </a:t>
            </a:r>
            <a:r>
              <a:rPr lang="en-US" dirty="0" err="1" smtClean="0"/>
              <a:t>noaer</a:t>
            </a:r>
            <a:r>
              <a:rPr lang="en-US" dirty="0" smtClean="0"/>
              <a:t>)</a:t>
            </a:r>
          </a:p>
        </p:txBody>
      </p:sp>
      <p:pic>
        <p:nvPicPr>
          <p:cNvPr id="20" name="Picture 19" descr="figure_jjas_wind850.tif"/>
          <p:cNvPicPr>
            <a:picLocks noChangeAspect="1"/>
          </p:cNvPicPr>
          <p:nvPr/>
        </p:nvPicPr>
        <p:blipFill>
          <a:blip r:embed="rId2" cstate="print"/>
          <a:srcRect l="11002" t="6667" r="26131" b="42222"/>
          <a:stretch>
            <a:fillRect/>
          </a:stretch>
        </p:blipFill>
        <p:spPr>
          <a:xfrm>
            <a:off x="152400" y="1600200"/>
            <a:ext cx="3246783" cy="3733800"/>
          </a:xfrm>
          <a:prstGeom prst="rect">
            <a:avLst/>
          </a:prstGeom>
        </p:spPr>
      </p:pic>
      <p:pic>
        <p:nvPicPr>
          <p:cNvPr id="21" name="Picture 20" descr="figure_precip bias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3400" y="819642"/>
            <a:ext cx="3962400" cy="56048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/>
              <a:t>Simulated AOD </a:t>
            </a:r>
            <a:r>
              <a:rPr lang="en-US" dirty="0" err="1" smtClean="0"/>
              <a:t>vs</a:t>
            </a:r>
            <a:r>
              <a:rPr lang="en-US" dirty="0" smtClean="0"/>
              <a:t> OBS (JJA 2002-2009)</a:t>
            </a:r>
          </a:p>
        </p:txBody>
      </p:sp>
      <p:pic>
        <p:nvPicPr>
          <p:cNvPr id="6147" name="Picture 2" descr="aod_misr_jja_2000-2009.fig.tif"/>
          <p:cNvPicPr>
            <a:picLocks noChangeAspect="1"/>
          </p:cNvPicPr>
          <p:nvPr/>
        </p:nvPicPr>
        <p:blipFill>
          <a:blip r:embed="rId2" cstate="print"/>
          <a:srcRect l="3751" t="16667" b="13333"/>
          <a:stretch>
            <a:fillRect/>
          </a:stretch>
        </p:blipFill>
        <p:spPr bwMode="auto">
          <a:xfrm>
            <a:off x="4628374" y="1295400"/>
            <a:ext cx="446959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1" name="TextBox 6"/>
          <p:cNvSpPr txBox="1">
            <a:spLocks noChangeArrowheads="1"/>
          </p:cNvSpPr>
          <p:nvPr/>
        </p:nvSpPr>
        <p:spPr bwMode="auto">
          <a:xfrm>
            <a:off x="0" y="685800"/>
            <a:ext cx="43434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err="1"/>
              <a:t>ReGCM</a:t>
            </a:r>
            <a:r>
              <a:rPr lang="en-US" dirty="0"/>
              <a:t> (</a:t>
            </a:r>
            <a:r>
              <a:rPr lang="en-US" dirty="0" err="1"/>
              <a:t>aer</a:t>
            </a:r>
            <a:r>
              <a:rPr lang="en-US" dirty="0"/>
              <a:t>)  JJA </a:t>
            </a:r>
            <a:r>
              <a:rPr lang="en-US" u="sng" dirty="0"/>
              <a:t>Composite </a:t>
            </a:r>
            <a:r>
              <a:rPr lang="en-US" dirty="0"/>
              <a:t>average </a:t>
            </a:r>
            <a:r>
              <a:rPr lang="en-US" sz="1200" dirty="0"/>
              <a:t>(screened from monthly </a:t>
            </a:r>
            <a:r>
              <a:rPr lang="en-US" sz="1200" dirty="0" err="1"/>
              <a:t>obs</a:t>
            </a:r>
            <a:r>
              <a:rPr lang="en-US" sz="1200" dirty="0"/>
              <a:t>) </a:t>
            </a:r>
          </a:p>
        </p:txBody>
      </p:sp>
      <p:sp>
        <p:nvSpPr>
          <p:cNvPr id="6152" name="TextBox 7"/>
          <p:cNvSpPr txBox="1">
            <a:spLocks noChangeArrowheads="1"/>
          </p:cNvSpPr>
          <p:nvPr/>
        </p:nvSpPr>
        <p:spPr bwMode="auto">
          <a:xfrm>
            <a:off x="6096000" y="990600"/>
            <a:ext cx="1295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/>
              <a:t>MISR JJA</a:t>
            </a:r>
          </a:p>
        </p:txBody>
      </p:sp>
      <p:sp>
        <p:nvSpPr>
          <p:cNvPr id="6153" name="TextBox 8"/>
          <p:cNvSpPr txBox="1">
            <a:spLocks noChangeArrowheads="1"/>
          </p:cNvSpPr>
          <p:nvPr/>
        </p:nvSpPr>
        <p:spPr bwMode="auto">
          <a:xfrm>
            <a:off x="6019800" y="3810000"/>
            <a:ext cx="1600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err="1" smtClean="0"/>
              <a:t>seawifs</a:t>
            </a:r>
            <a:r>
              <a:rPr lang="en-US" dirty="0" smtClean="0"/>
              <a:t>  </a:t>
            </a:r>
            <a:r>
              <a:rPr lang="en-US" dirty="0"/>
              <a:t>JJA</a:t>
            </a:r>
          </a:p>
        </p:txBody>
      </p:sp>
      <p:pic>
        <p:nvPicPr>
          <p:cNvPr id="10" name="Picture 9" descr="aod_compo_aer1_reduc2_misermask_jja_2000-2009.fig.tif"/>
          <p:cNvPicPr>
            <a:picLocks noChangeAspect="1"/>
          </p:cNvPicPr>
          <p:nvPr/>
        </p:nvPicPr>
        <p:blipFill>
          <a:blip r:embed="rId3" cstate="print"/>
          <a:srcRect l="3750" t="15000" r="5000" b="18333"/>
          <a:stretch>
            <a:fillRect/>
          </a:stretch>
        </p:blipFill>
        <p:spPr>
          <a:xfrm>
            <a:off x="0" y="1295400"/>
            <a:ext cx="4422278" cy="2423178"/>
          </a:xfrm>
          <a:prstGeom prst="rect">
            <a:avLst/>
          </a:prstGeom>
        </p:spPr>
      </p:pic>
      <p:pic>
        <p:nvPicPr>
          <p:cNvPr id="11" name="Picture 10" descr="aod_compo_aer1_reduc2_seawifsmask_jja_2000-2009.fig.tif"/>
          <p:cNvPicPr>
            <a:picLocks noChangeAspect="1"/>
          </p:cNvPicPr>
          <p:nvPr/>
        </p:nvPicPr>
        <p:blipFill>
          <a:blip r:embed="rId4" cstate="print"/>
          <a:srcRect l="3750" t="15000" r="5000" b="18333"/>
          <a:stretch>
            <a:fillRect/>
          </a:stretch>
        </p:blipFill>
        <p:spPr>
          <a:xfrm>
            <a:off x="0" y="4114800"/>
            <a:ext cx="4422278" cy="2423178"/>
          </a:xfrm>
          <a:prstGeom prst="rect">
            <a:avLst/>
          </a:prstGeom>
        </p:spPr>
      </p:pic>
      <p:pic>
        <p:nvPicPr>
          <p:cNvPr id="12" name="Picture 11" descr="aod_seawifs_jja_2000-2009.fig.tif"/>
          <p:cNvPicPr>
            <a:picLocks noChangeAspect="1"/>
          </p:cNvPicPr>
          <p:nvPr/>
        </p:nvPicPr>
        <p:blipFill>
          <a:blip r:embed="rId5" cstate="print"/>
          <a:srcRect l="3750" t="15000" r="5000" b="18333"/>
          <a:stretch>
            <a:fillRect/>
          </a:stretch>
        </p:blipFill>
        <p:spPr>
          <a:xfrm>
            <a:off x="4645522" y="4114800"/>
            <a:ext cx="4422278" cy="24231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meteor.iastate.edu/gccourse/model/direct/images/image9.gif"/>
          <p:cNvPicPr>
            <a:picLocks noChangeAspect="1" noChangeArrowheads="1"/>
          </p:cNvPicPr>
          <p:nvPr/>
        </p:nvPicPr>
        <p:blipFill>
          <a:blip r:embed="rId3" cstate="print"/>
          <a:srcRect t="8927"/>
          <a:stretch>
            <a:fillRect/>
          </a:stretch>
        </p:blipFill>
        <p:spPr bwMode="auto">
          <a:xfrm>
            <a:off x="539552" y="1124744"/>
            <a:ext cx="8280920" cy="5544616"/>
          </a:xfrm>
          <a:prstGeom prst="rect">
            <a:avLst/>
          </a:prstGeom>
          <a:noFill/>
        </p:spPr>
      </p:pic>
      <p:sp>
        <p:nvSpPr>
          <p:cNvPr id="15" name="Rectangle 14"/>
          <p:cNvSpPr/>
          <p:nvPr/>
        </p:nvSpPr>
        <p:spPr>
          <a:xfrm>
            <a:off x="6156176" y="1412776"/>
            <a:ext cx="2232248" cy="151216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>
              <a:solidFill>
                <a:srgbClr val="FF0000"/>
              </a:solidFill>
            </a:endParaRP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Basis of climate </a:t>
            </a:r>
            <a:r>
              <a:rPr lang="en-US" dirty="0" err="1" smtClean="0"/>
              <a:t>modelling</a:t>
            </a:r>
            <a:endParaRPr lang="en-IE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72705" name="Equation" r:id="rId4" imgW="114120" imgH="215640" progId="Equation.3">
              <p:embed/>
            </p:oleObj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765174" y="2654300"/>
          <a:ext cx="5030961" cy="703263"/>
        </p:xfrm>
        <a:graphic>
          <a:graphicData uri="http://schemas.openxmlformats.org/presentationml/2006/ole">
            <p:oleObj spid="_x0000_s72706" name="Equation" r:id="rId5" imgW="341604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475656" y="0"/>
            <a:ext cx="6768752" cy="6096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 smtClean="0"/>
              <a:t>DUST aerosol </a:t>
            </a:r>
            <a:r>
              <a:rPr lang="en-US" dirty="0" err="1" smtClean="0"/>
              <a:t>radiative</a:t>
            </a:r>
            <a:r>
              <a:rPr lang="en-US" dirty="0" smtClean="0"/>
              <a:t> forcing  (JJAS /2000-2009)</a:t>
            </a:r>
          </a:p>
        </p:txBody>
      </p:sp>
      <p:pic>
        <p:nvPicPr>
          <p:cNvPr id="17" name="Picture 16" descr="figure_rad_for.tif"/>
          <p:cNvPicPr>
            <a:picLocks noChangeAspect="1"/>
          </p:cNvPicPr>
          <p:nvPr/>
        </p:nvPicPr>
        <p:blipFill>
          <a:blip r:embed="rId2" cstate="print"/>
          <a:srcRect t="14444" b="41111"/>
          <a:stretch>
            <a:fillRect/>
          </a:stretch>
        </p:blipFill>
        <p:spPr>
          <a:xfrm>
            <a:off x="533400" y="914400"/>
            <a:ext cx="8229600" cy="5173734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 rot="16200000">
            <a:off x="-386833" y="4349233"/>
            <a:ext cx="16002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(dust – </a:t>
            </a:r>
            <a:r>
              <a:rPr lang="en-US" b="1" dirty="0" err="1" smtClean="0"/>
              <a:t>ctl</a:t>
            </a:r>
            <a:r>
              <a:rPr lang="en-US" b="1" dirty="0" smtClean="0"/>
              <a:t>) 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4"/>
          <p:cNvSpPr txBox="1">
            <a:spLocks noChangeArrowheads="1"/>
          </p:cNvSpPr>
          <p:nvPr/>
        </p:nvSpPr>
        <p:spPr bwMode="auto">
          <a:xfrm>
            <a:off x="1000125" y="1143000"/>
            <a:ext cx="4214813" cy="369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>
                <a:latin typeface="Cambria" pitchFamily="18" charset="0"/>
              </a:rPr>
              <a:t>Atmospheric inputs, wet and dry</a:t>
            </a:r>
          </a:p>
        </p:txBody>
      </p:sp>
      <p:sp>
        <p:nvSpPr>
          <p:cNvPr id="105511" name="Text Box 39"/>
          <p:cNvSpPr txBox="1">
            <a:spLocks noChangeArrowheads="1"/>
          </p:cNvSpPr>
          <p:nvPr/>
        </p:nvSpPr>
        <p:spPr bwMode="auto">
          <a:xfrm>
            <a:off x="2285984" y="3714752"/>
            <a:ext cx="2081213" cy="369888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B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 err="1"/>
              <a:t>nutrient</a:t>
            </a:r>
            <a:r>
              <a:rPr lang="fr-FR" dirty="0"/>
              <a:t> pool</a:t>
            </a:r>
          </a:p>
        </p:txBody>
      </p:sp>
      <p:grpSp>
        <p:nvGrpSpPr>
          <p:cNvPr id="2" name="Groupe 68"/>
          <p:cNvGrpSpPr>
            <a:grpSpLocks/>
          </p:cNvGrpSpPr>
          <p:nvPr/>
        </p:nvGrpSpPr>
        <p:grpSpPr bwMode="auto">
          <a:xfrm>
            <a:off x="3143250" y="2428875"/>
            <a:ext cx="428625" cy="441325"/>
            <a:chOff x="2678106" y="2149460"/>
            <a:chExt cx="965200" cy="720725"/>
          </a:xfrm>
        </p:grpSpPr>
        <p:sp>
          <p:nvSpPr>
            <p:cNvPr id="25656" name="AutoShape 6"/>
            <p:cNvSpPr>
              <a:spLocks noChangeArrowheads="1"/>
            </p:cNvSpPr>
            <p:nvPr/>
          </p:nvSpPr>
          <p:spPr bwMode="auto">
            <a:xfrm>
              <a:off x="3138481" y="2365360"/>
              <a:ext cx="142875" cy="138113"/>
            </a:xfrm>
            <a:prstGeom prst="octagon">
              <a:avLst>
                <a:gd name="adj" fmla="val 29287"/>
              </a:avLst>
            </a:prstGeom>
            <a:solidFill>
              <a:srgbClr val="FF9933"/>
            </a:solidFill>
            <a:ln w="952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mbria" pitchFamily="18" charset="0"/>
              </a:endParaRPr>
            </a:p>
          </p:txBody>
        </p:sp>
        <p:sp>
          <p:nvSpPr>
            <p:cNvPr id="25657" name="AutoShape 7"/>
            <p:cNvSpPr>
              <a:spLocks noChangeArrowheads="1"/>
            </p:cNvSpPr>
            <p:nvPr/>
          </p:nvSpPr>
          <p:spPr bwMode="auto">
            <a:xfrm>
              <a:off x="3384544" y="2425685"/>
              <a:ext cx="57150" cy="157163"/>
            </a:xfrm>
            <a:prstGeom prst="octagon">
              <a:avLst>
                <a:gd name="adj" fmla="val 29287"/>
              </a:avLst>
            </a:prstGeom>
            <a:solidFill>
              <a:srgbClr val="FFCC99"/>
            </a:solidFill>
            <a:ln w="952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mbria" pitchFamily="18" charset="0"/>
              </a:endParaRPr>
            </a:p>
          </p:txBody>
        </p:sp>
        <p:sp>
          <p:nvSpPr>
            <p:cNvPr id="25658" name="AutoShape 8"/>
            <p:cNvSpPr>
              <a:spLocks noChangeArrowheads="1"/>
            </p:cNvSpPr>
            <p:nvPr/>
          </p:nvSpPr>
          <p:spPr bwMode="auto">
            <a:xfrm>
              <a:off x="3413119" y="2149460"/>
              <a:ext cx="57150" cy="79375"/>
            </a:xfrm>
            <a:prstGeom prst="octagon">
              <a:avLst>
                <a:gd name="adj" fmla="val 29287"/>
              </a:avLst>
            </a:prstGeom>
            <a:solidFill>
              <a:srgbClr val="FFCC99"/>
            </a:solidFill>
            <a:ln w="952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mbria" pitchFamily="18" charset="0"/>
              </a:endParaRPr>
            </a:p>
          </p:txBody>
        </p:sp>
        <p:sp>
          <p:nvSpPr>
            <p:cNvPr id="25659" name="AutoShape 9"/>
            <p:cNvSpPr>
              <a:spLocks noChangeArrowheads="1"/>
            </p:cNvSpPr>
            <p:nvPr/>
          </p:nvSpPr>
          <p:spPr bwMode="auto">
            <a:xfrm>
              <a:off x="3355969" y="2266935"/>
              <a:ext cx="85725" cy="79375"/>
            </a:xfrm>
            <a:prstGeom prst="octagon">
              <a:avLst>
                <a:gd name="adj" fmla="val 29287"/>
              </a:avLst>
            </a:prstGeom>
            <a:solidFill>
              <a:srgbClr val="FFCC99"/>
            </a:solidFill>
            <a:ln w="952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mbria" pitchFamily="18" charset="0"/>
              </a:endParaRPr>
            </a:p>
          </p:txBody>
        </p:sp>
        <p:sp>
          <p:nvSpPr>
            <p:cNvPr id="25660" name="AutoShape 10"/>
            <p:cNvSpPr>
              <a:spLocks noChangeArrowheads="1"/>
            </p:cNvSpPr>
            <p:nvPr/>
          </p:nvSpPr>
          <p:spPr bwMode="auto">
            <a:xfrm>
              <a:off x="3470269" y="2306622"/>
              <a:ext cx="57150" cy="79375"/>
            </a:xfrm>
            <a:prstGeom prst="octagon">
              <a:avLst>
                <a:gd name="adj" fmla="val 29287"/>
              </a:avLst>
            </a:prstGeom>
            <a:solidFill>
              <a:schemeClr val="folHlink"/>
            </a:solidFill>
            <a:ln w="952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mbria" pitchFamily="18" charset="0"/>
              </a:endParaRPr>
            </a:p>
          </p:txBody>
        </p:sp>
        <p:sp>
          <p:nvSpPr>
            <p:cNvPr id="25661" name="AutoShape 11"/>
            <p:cNvSpPr>
              <a:spLocks noChangeArrowheads="1"/>
            </p:cNvSpPr>
            <p:nvPr/>
          </p:nvSpPr>
          <p:spPr bwMode="auto">
            <a:xfrm>
              <a:off x="3297231" y="2189147"/>
              <a:ext cx="58738" cy="77788"/>
            </a:xfrm>
            <a:prstGeom prst="octagon">
              <a:avLst>
                <a:gd name="adj" fmla="val 29287"/>
              </a:avLst>
            </a:prstGeom>
            <a:solidFill>
              <a:srgbClr val="FFCC99"/>
            </a:solidFill>
            <a:ln w="952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mbria" pitchFamily="18" charset="0"/>
              </a:endParaRPr>
            </a:p>
          </p:txBody>
        </p:sp>
        <p:sp>
          <p:nvSpPr>
            <p:cNvPr id="25662" name="AutoShape 12"/>
            <p:cNvSpPr>
              <a:spLocks noChangeArrowheads="1"/>
            </p:cNvSpPr>
            <p:nvPr/>
          </p:nvSpPr>
          <p:spPr bwMode="auto">
            <a:xfrm>
              <a:off x="3586156" y="2385997"/>
              <a:ext cx="57150" cy="79375"/>
            </a:xfrm>
            <a:prstGeom prst="octagon">
              <a:avLst>
                <a:gd name="adj" fmla="val 29287"/>
              </a:avLst>
            </a:prstGeom>
            <a:solidFill>
              <a:schemeClr val="folHlink"/>
            </a:solidFill>
            <a:ln w="952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mbria" pitchFamily="18" charset="0"/>
              </a:endParaRPr>
            </a:p>
          </p:txBody>
        </p:sp>
        <p:sp>
          <p:nvSpPr>
            <p:cNvPr id="25663" name="AutoShape 13"/>
            <p:cNvSpPr>
              <a:spLocks noChangeArrowheads="1"/>
            </p:cNvSpPr>
            <p:nvPr/>
          </p:nvSpPr>
          <p:spPr bwMode="auto">
            <a:xfrm>
              <a:off x="3470269" y="2503472"/>
              <a:ext cx="57150" cy="79375"/>
            </a:xfrm>
            <a:prstGeom prst="octagon">
              <a:avLst>
                <a:gd name="adj" fmla="val 29287"/>
              </a:avLst>
            </a:prstGeom>
            <a:solidFill>
              <a:srgbClr val="FFCC99"/>
            </a:solidFill>
            <a:ln w="952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mbria" pitchFamily="18" charset="0"/>
              </a:endParaRPr>
            </a:p>
          </p:txBody>
        </p:sp>
        <p:sp>
          <p:nvSpPr>
            <p:cNvPr id="25664" name="AutoShape 15"/>
            <p:cNvSpPr>
              <a:spLocks noChangeArrowheads="1"/>
            </p:cNvSpPr>
            <p:nvPr/>
          </p:nvSpPr>
          <p:spPr bwMode="auto">
            <a:xfrm>
              <a:off x="2678106" y="2346310"/>
              <a:ext cx="115888" cy="157163"/>
            </a:xfrm>
            <a:prstGeom prst="octagon">
              <a:avLst>
                <a:gd name="adj" fmla="val 29287"/>
              </a:avLst>
            </a:prstGeom>
            <a:solidFill>
              <a:srgbClr val="FFCC99"/>
            </a:solidFill>
            <a:ln w="952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mbria" pitchFamily="18" charset="0"/>
              </a:endParaRPr>
            </a:p>
          </p:txBody>
        </p:sp>
        <p:sp>
          <p:nvSpPr>
            <p:cNvPr id="25665" name="AutoShape 16"/>
            <p:cNvSpPr>
              <a:spLocks noChangeArrowheads="1"/>
            </p:cNvSpPr>
            <p:nvPr/>
          </p:nvSpPr>
          <p:spPr bwMode="auto">
            <a:xfrm>
              <a:off x="2851144" y="2425685"/>
              <a:ext cx="57150" cy="157163"/>
            </a:xfrm>
            <a:prstGeom prst="octagon">
              <a:avLst>
                <a:gd name="adj" fmla="val 29287"/>
              </a:avLst>
            </a:prstGeom>
            <a:solidFill>
              <a:srgbClr val="FFCC99"/>
            </a:solidFill>
            <a:ln w="952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mbria" pitchFamily="18" charset="0"/>
              </a:endParaRPr>
            </a:p>
          </p:txBody>
        </p:sp>
        <p:sp>
          <p:nvSpPr>
            <p:cNvPr id="25666" name="AutoShape 17"/>
            <p:cNvSpPr>
              <a:spLocks noChangeArrowheads="1"/>
            </p:cNvSpPr>
            <p:nvPr/>
          </p:nvSpPr>
          <p:spPr bwMode="auto">
            <a:xfrm>
              <a:off x="2879719" y="2149460"/>
              <a:ext cx="57150" cy="79375"/>
            </a:xfrm>
            <a:prstGeom prst="octagon">
              <a:avLst>
                <a:gd name="adj" fmla="val 29287"/>
              </a:avLst>
            </a:prstGeom>
            <a:solidFill>
              <a:schemeClr val="folHlink"/>
            </a:solidFill>
            <a:ln w="952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mbria" pitchFamily="18" charset="0"/>
              </a:endParaRPr>
            </a:p>
          </p:txBody>
        </p:sp>
        <p:sp>
          <p:nvSpPr>
            <p:cNvPr id="25667" name="AutoShape 18"/>
            <p:cNvSpPr>
              <a:spLocks noChangeArrowheads="1"/>
            </p:cNvSpPr>
            <p:nvPr/>
          </p:nvSpPr>
          <p:spPr bwMode="auto">
            <a:xfrm>
              <a:off x="2822569" y="2266935"/>
              <a:ext cx="85725" cy="79375"/>
            </a:xfrm>
            <a:prstGeom prst="octagon">
              <a:avLst>
                <a:gd name="adj" fmla="val 29287"/>
              </a:avLst>
            </a:prstGeom>
            <a:solidFill>
              <a:schemeClr val="folHlink"/>
            </a:solidFill>
            <a:ln w="952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mbria" pitchFamily="18" charset="0"/>
              </a:endParaRPr>
            </a:p>
          </p:txBody>
        </p:sp>
        <p:sp>
          <p:nvSpPr>
            <p:cNvPr id="25668" name="AutoShape 19"/>
            <p:cNvSpPr>
              <a:spLocks noChangeArrowheads="1"/>
            </p:cNvSpPr>
            <p:nvPr/>
          </p:nvSpPr>
          <p:spPr bwMode="auto">
            <a:xfrm>
              <a:off x="2936869" y="2306622"/>
              <a:ext cx="57150" cy="79375"/>
            </a:xfrm>
            <a:prstGeom prst="octagon">
              <a:avLst>
                <a:gd name="adj" fmla="val 29287"/>
              </a:avLst>
            </a:prstGeom>
            <a:solidFill>
              <a:schemeClr val="folHlink"/>
            </a:solidFill>
            <a:ln w="952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mbria" pitchFamily="18" charset="0"/>
              </a:endParaRPr>
            </a:p>
          </p:txBody>
        </p:sp>
        <p:sp>
          <p:nvSpPr>
            <p:cNvPr id="25669" name="AutoShape 20"/>
            <p:cNvSpPr>
              <a:spLocks noChangeArrowheads="1"/>
            </p:cNvSpPr>
            <p:nvPr/>
          </p:nvSpPr>
          <p:spPr bwMode="auto">
            <a:xfrm>
              <a:off x="2763831" y="2189147"/>
              <a:ext cx="58738" cy="77788"/>
            </a:xfrm>
            <a:prstGeom prst="octagon">
              <a:avLst>
                <a:gd name="adj" fmla="val 29287"/>
              </a:avLst>
            </a:prstGeom>
            <a:solidFill>
              <a:schemeClr val="folHlink"/>
            </a:solidFill>
            <a:ln w="952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mbria" pitchFamily="18" charset="0"/>
              </a:endParaRPr>
            </a:p>
          </p:txBody>
        </p:sp>
        <p:sp>
          <p:nvSpPr>
            <p:cNvPr id="25670" name="AutoShape 21"/>
            <p:cNvSpPr>
              <a:spLocks noChangeArrowheads="1"/>
            </p:cNvSpPr>
            <p:nvPr/>
          </p:nvSpPr>
          <p:spPr bwMode="auto">
            <a:xfrm>
              <a:off x="3052756" y="2385997"/>
              <a:ext cx="57150" cy="79375"/>
            </a:xfrm>
            <a:prstGeom prst="octagon">
              <a:avLst>
                <a:gd name="adj" fmla="val 29287"/>
              </a:avLst>
            </a:prstGeom>
            <a:solidFill>
              <a:srgbClr val="FFCC99"/>
            </a:solidFill>
            <a:ln w="952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mbria" pitchFamily="18" charset="0"/>
              </a:endParaRPr>
            </a:p>
          </p:txBody>
        </p:sp>
        <p:sp>
          <p:nvSpPr>
            <p:cNvPr id="25671" name="AutoShape 22"/>
            <p:cNvSpPr>
              <a:spLocks noChangeArrowheads="1"/>
            </p:cNvSpPr>
            <p:nvPr/>
          </p:nvSpPr>
          <p:spPr bwMode="auto">
            <a:xfrm>
              <a:off x="2936869" y="2503472"/>
              <a:ext cx="57150" cy="79375"/>
            </a:xfrm>
            <a:prstGeom prst="octagon">
              <a:avLst>
                <a:gd name="adj" fmla="val 29287"/>
              </a:avLst>
            </a:prstGeom>
            <a:solidFill>
              <a:srgbClr val="FFCC99"/>
            </a:solidFill>
            <a:ln w="952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mbria" pitchFamily="18" charset="0"/>
              </a:endParaRPr>
            </a:p>
          </p:txBody>
        </p:sp>
        <p:sp>
          <p:nvSpPr>
            <p:cNvPr id="25672" name="AutoShape 23"/>
            <p:cNvSpPr>
              <a:spLocks noChangeArrowheads="1"/>
            </p:cNvSpPr>
            <p:nvPr/>
          </p:nvSpPr>
          <p:spPr bwMode="auto">
            <a:xfrm>
              <a:off x="2995606" y="2720960"/>
              <a:ext cx="71438" cy="69850"/>
            </a:xfrm>
            <a:prstGeom prst="octagon">
              <a:avLst>
                <a:gd name="adj" fmla="val 29287"/>
              </a:avLst>
            </a:prstGeom>
            <a:solidFill>
              <a:srgbClr val="FF9933"/>
            </a:solidFill>
            <a:ln w="952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mbria" pitchFamily="18" charset="0"/>
              </a:endParaRPr>
            </a:p>
          </p:txBody>
        </p:sp>
        <p:sp>
          <p:nvSpPr>
            <p:cNvPr id="25673" name="AutoShape 24"/>
            <p:cNvSpPr>
              <a:spLocks noChangeArrowheads="1"/>
            </p:cNvSpPr>
            <p:nvPr/>
          </p:nvSpPr>
          <p:spPr bwMode="auto">
            <a:xfrm>
              <a:off x="3168644" y="2713022"/>
              <a:ext cx="57150" cy="157163"/>
            </a:xfrm>
            <a:prstGeom prst="octagon">
              <a:avLst>
                <a:gd name="adj" fmla="val 29287"/>
              </a:avLst>
            </a:prstGeom>
            <a:solidFill>
              <a:srgbClr val="FFCC99"/>
            </a:solidFill>
            <a:ln w="952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mbria" pitchFamily="18" charset="0"/>
              </a:endParaRPr>
            </a:p>
          </p:txBody>
        </p:sp>
        <p:sp>
          <p:nvSpPr>
            <p:cNvPr id="25674" name="AutoShape 25"/>
            <p:cNvSpPr>
              <a:spLocks noChangeArrowheads="1"/>
            </p:cNvSpPr>
            <p:nvPr/>
          </p:nvSpPr>
          <p:spPr bwMode="auto">
            <a:xfrm>
              <a:off x="3413119" y="2457435"/>
              <a:ext cx="57150" cy="79375"/>
            </a:xfrm>
            <a:prstGeom prst="octagon">
              <a:avLst>
                <a:gd name="adj" fmla="val 29287"/>
              </a:avLst>
            </a:prstGeom>
            <a:solidFill>
              <a:srgbClr val="FFCC99"/>
            </a:solidFill>
            <a:ln w="952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mbria" pitchFamily="18" charset="0"/>
              </a:endParaRPr>
            </a:p>
          </p:txBody>
        </p:sp>
        <p:sp>
          <p:nvSpPr>
            <p:cNvPr id="25675" name="AutoShape 26"/>
            <p:cNvSpPr>
              <a:spLocks noChangeArrowheads="1"/>
            </p:cNvSpPr>
            <p:nvPr/>
          </p:nvSpPr>
          <p:spPr bwMode="auto">
            <a:xfrm>
              <a:off x="3140069" y="2554272"/>
              <a:ext cx="85725" cy="79375"/>
            </a:xfrm>
            <a:prstGeom prst="octagon">
              <a:avLst>
                <a:gd name="adj" fmla="val 29287"/>
              </a:avLst>
            </a:prstGeom>
            <a:solidFill>
              <a:srgbClr val="FFCC99"/>
            </a:solidFill>
            <a:ln w="952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mbria" pitchFamily="18" charset="0"/>
              </a:endParaRPr>
            </a:p>
          </p:txBody>
        </p:sp>
        <p:sp>
          <p:nvSpPr>
            <p:cNvPr id="25676" name="AutoShape 27"/>
            <p:cNvSpPr>
              <a:spLocks noChangeArrowheads="1"/>
            </p:cNvSpPr>
            <p:nvPr/>
          </p:nvSpPr>
          <p:spPr bwMode="auto">
            <a:xfrm>
              <a:off x="3254369" y="2593960"/>
              <a:ext cx="57150" cy="79375"/>
            </a:xfrm>
            <a:prstGeom prst="octagon">
              <a:avLst>
                <a:gd name="adj" fmla="val 29287"/>
              </a:avLst>
            </a:prstGeom>
            <a:solidFill>
              <a:schemeClr val="folHlink"/>
            </a:solidFill>
            <a:ln w="952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mbria" pitchFamily="18" charset="0"/>
              </a:endParaRPr>
            </a:p>
          </p:txBody>
        </p:sp>
        <p:sp>
          <p:nvSpPr>
            <p:cNvPr id="25677" name="AutoShape 28"/>
            <p:cNvSpPr>
              <a:spLocks noChangeArrowheads="1"/>
            </p:cNvSpPr>
            <p:nvPr/>
          </p:nvSpPr>
          <p:spPr bwMode="auto">
            <a:xfrm>
              <a:off x="3297231" y="2497122"/>
              <a:ext cx="58738" cy="77788"/>
            </a:xfrm>
            <a:prstGeom prst="octagon">
              <a:avLst>
                <a:gd name="adj" fmla="val 29287"/>
              </a:avLst>
            </a:prstGeom>
            <a:solidFill>
              <a:srgbClr val="FFCC99"/>
            </a:solidFill>
            <a:ln w="952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mbria" pitchFamily="18" charset="0"/>
              </a:endParaRPr>
            </a:p>
          </p:txBody>
        </p:sp>
        <p:sp>
          <p:nvSpPr>
            <p:cNvPr id="25678" name="AutoShape 29"/>
            <p:cNvSpPr>
              <a:spLocks noChangeArrowheads="1"/>
            </p:cNvSpPr>
            <p:nvPr/>
          </p:nvSpPr>
          <p:spPr bwMode="auto">
            <a:xfrm>
              <a:off x="3370256" y="2673335"/>
              <a:ext cx="57150" cy="79375"/>
            </a:xfrm>
            <a:prstGeom prst="octagon">
              <a:avLst>
                <a:gd name="adj" fmla="val 29287"/>
              </a:avLst>
            </a:prstGeom>
            <a:solidFill>
              <a:schemeClr val="folHlink"/>
            </a:solidFill>
            <a:ln w="952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mbria" pitchFamily="18" charset="0"/>
              </a:endParaRPr>
            </a:p>
          </p:txBody>
        </p:sp>
        <p:sp>
          <p:nvSpPr>
            <p:cNvPr id="25679" name="AutoShape 30"/>
            <p:cNvSpPr>
              <a:spLocks noChangeArrowheads="1"/>
            </p:cNvSpPr>
            <p:nvPr/>
          </p:nvSpPr>
          <p:spPr bwMode="auto">
            <a:xfrm>
              <a:off x="3254369" y="2790810"/>
              <a:ext cx="57150" cy="79375"/>
            </a:xfrm>
            <a:prstGeom prst="octagon">
              <a:avLst>
                <a:gd name="adj" fmla="val 29287"/>
              </a:avLst>
            </a:prstGeom>
            <a:solidFill>
              <a:srgbClr val="FFCC99"/>
            </a:solidFill>
            <a:ln w="952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mbria" pitchFamily="18" charset="0"/>
              </a:endParaRPr>
            </a:p>
          </p:txBody>
        </p:sp>
        <p:sp>
          <p:nvSpPr>
            <p:cNvPr id="25680" name="AutoShape 31"/>
            <p:cNvSpPr>
              <a:spLocks noChangeArrowheads="1"/>
            </p:cNvSpPr>
            <p:nvPr/>
          </p:nvSpPr>
          <p:spPr bwMode="auto">
            <a:xfrm>
              <a:off x="2836856" y="2595547"/>
              <a:ext cx="115888" cy="157163"/>
            </a:xfrm>
            <a:prstGeom prst="octagon">
              <a:avLst>
                <a:gd name="adj" fmla="val 29287"/>
              </a:avLst>
            </a:prstGeom>
            <a:solidFill>
              <a:srgbClr val="FFCC99"/>
            </a:solidFill>
            <a:ln w="952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mbria" pitchFamily="18" charset="0"/>
              </a:endParaRPr>
            </a:p>
          </p:txBody>
        </p:sp>
        <p:sp>
          <p:nvSpPr>
            <p:cNvPr id="25681" name="AutoShape 32"/>
            <p:cNvSpPr>
              <a:spLocks noChangeArrowheads="1"/>
            </p:cNvSpPr>
            <p:nvPr/>
          </p:nvSpPr>
          <p:spPr bwMode="auto">
            <a:xfrm>
              <a:off x="3081331" y="2674922"/>
              <a:ext cx="57150" cy="157163"/>
            </a:xfrm>
            <a:prstGeom prst="octagon">
              <a:avLst>
                <a:gd name="adj" fmla="val 29287"/>
              </a:avLst>
            </a:prstGeom>
            <a:solidFill>
              <a:srgbClr val="FFCC99"/>
            </a:solidFill>
            <a:ln w="952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mbria" pitchFamily="18" charset="0"/>
              </a:endParaRPr>
            </a:p>
          </p:txBody>
        </p:sp>
        <p:sp>
          <p:nvSpPr>
            <p:cNvPr id="25682" name="AutoShape 33"/>
            <p:cNvSpPr>
              <a:spLocks noChangeArrowheads="1"/>
            </p:cNvSpPr>
            <p:nvPr/>
          </p:nvSpPr>
          <p:spPr bwMode="auto">
            <a:xfrm>
              <a:off x="2879719" y="2457435"/>
              <a:ext cx="57150" cy="79375"/>
            </a:xfrm>
            <a:prstGeom prst="octagon">
              <a:avLst>
                <a:gd name="adj" fmla="val 29287"/>
              </a:avLst>
            </a:prstGeom>
            <a:solidFill>
              <a:schemeClr val="folHlink"/>
            </a:solidFill>
            <a:ln w="952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mbria" pitchFamily="18" charset="0"/>
              </a:endParaRPr>
            </a:p>
          </p:txBody>
        </p:sp>
        <p:sp>
          <p:nvSpPr>
            <p:cNvPr id="25683" name="AutoShape 34"/>
            <p:cNvSpPr>
              <a:spLocks noChangeArrowheads="1"/>
            </p:cNvSpPr>
            <p:nvPr/>
          </p:nvSpPr>
          <p:spPr bwMode="auto">
            <a:xfrm>
              <a:off x="2981319" y="2516172"/>
              <a:ext cx="85725" cy="79375"/>
            </a:xfrm>
            <a:prstGeom prst="octagon">
              <a:avLst>
                <a:gd name="adj" fmla="val 29287"/>
              </a:avLst>
            </a:prstGeom>
            <a:solidFill>
              <a:schemeClr val="folHlink"/>
            </a:solidFill>
            <a:ln w="952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mbria" pitchFamily="18" charset="0"/>
              </a:endParaRPr>
            </a:p>
          </p:txBody>
        </p:sp>
        <p:sp>
          <p:nvSpPr>
            <p:cNvPr id="25684" name="AutoShape 35"/>
            <p:cNvSpPr>
              <a:spLocks noChangeArrowheads="1"/>
            </p:cNvSpPr>
            <p:nvPr/>
          </p:nvSpPr>
          <p:spPr bwMode="auto">
            <a:xfrm>
              <a:off x="2879719" y="2535222"/>
              <a:ext cx="57150" cy="79375"/>
            </a:xfrm>
            <a:prstGeom prst="octagon">
              <a:avLst>
                <a:gd name="adj" fmla="val 29287"/>
              </a:avLst>
            </a:prstGeom>
            <a:solidFill>
              <a:schemeClr val="folHlink"/>
            </a:solidFill>
            <a:ln w="952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mbria" pitchFamily="18" charset="0"/>
              </a:endParaRPr>
            </a:p>
          </p:txBody>
        </p:sp>
        <p:sp>
          <p:nvSpPr>
            <p:cNvPr id="25685" name="AutoShape 36"/>
            <p:cNvSpPr>
              <a:spLocks noChangeArrowheads="1"/>
            </p:cNvSpPr>
            <p:nvPr/>
          </p:nvSpPr>
          <p:spPr bwMode="auto">
            <a:xfrm>
              <a:off x="2922581" y="2438385"/>
              <a:ext cx="58738" cy="77788"/>
            </a:xfrm>
            <a:prstGeom prst="octagon">
              <a:avLst>
                <a:gd name="adj" fmla="val 29287"/>
              </a:avLst>
            </a:prstGeom>
            <a:solidFill>
              <a:schemeClr val="folHlink"/>
            </a:solidFill>
            <a:ln w="952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mbria" pitchFamily="18" charset="0"/>
              </a:endParaRPr>
            </a:p>
          </p:txBody>
        </p:sp>
        <p:sp>
          <p:nvSpPr>
            <p:cNvPr id="25686" name="AutoShape 37"/>
            <p:cNvSpPr>
              <a:spLocks noChangeArrowheads="1"/>
            </p:cNvSpPr>
            <p:nvPr/>
          </p:nvSpPr>
          <p:spPr bwMode="auto">
            <a:xfrm>
              <a:off x="3009894" y="2614597"/>
              <a:ext cx="57150" cy="79375"/>
            </a:xfrm>
            <a:prstGeom prst="octagon">
              <a:avLst>
                <a:gd name="adj" fmla="val 29287"/>
              </a:avLst>
            </a:prstGeom>
            <a:solidFill>
              <a:srgbClr val="FFCC99"/>
            </a:solidFill>
            <a:ln w="952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mbria" pitchFamily="18" charset="0"/>
              </a:endParaRPr>
            </a:p>
          </p:txBody>
        </p:sp>
        <p:sp>
          <p:nvSpPr>
            <p:cNvPr id="25687" name="AutoShape 38"/>
            <p:cNvSpPr>
              <a:spLocks noChangeArrowheads="1"/>
            </p:cNvSpPr>
            <p:nvPr/>
          </p:nvSpPr>
          <p:spPr bwMode="auto">
            <a:xfrm>
              <a:off x="2879719" y="2732072"/>
              <a:ext cx="57150" cy="79375"/>
            </a:xfrm>
            <a:prstGeom prst="octagon">
              <a:avLst>
                <a:gd name="adj" fmla="val 29287"/>
              </a:avLst>
            </a:prstGeom>
            <a:solidFill>
              <a:srgbClr val="FFCC99"/>
            </a:solidFill>
            <a:ln w="952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mbria" pitchFamily="18" charset="0"/>
              </a:endParaRPr>
            </a:p>
          </p:txBody>
        </p:sp>
      </p:grpSp>
      <p:sp>
        <p:nvSpPr>
          <p:cNvPr id="25607" name="AutoShape 49"/>
          <p:cNvSpPr>
            <a:spLocks noChangeArrowheads="1"/>
          </p:cNvSpPr>
          <p:nvPr/>
        </p:nvSpPr>
        <p:spPr bwMode="auto">
          <a:xfrm>
            <a:off x="3000375" y="1500188"/>
            <a:ext cx="360363" cy="790575"/>
          </a:xfrm>
          <a:prstGeom prst="downArrow">
            <a:avLst>
              <a:gd name="adj1" fmla="val 50000"/>
              <a:gd name="adj2" fmla="val 54846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Cambria" pitchFamily="18" charset="0"/>
            </a:endParaRPr>
          </a:p>
        </p:txBody>
      </p:sp>
      <p:sp>
        <p:nvSpPr>
          <p:cNvPr id="25608" name="Text Box 59"/>
          <p:cNvSpPr txBox="1">
            <a:spLocks noChangeArrowheads="1"/>
          </p:cNvSpPr>
          <p:nvPr/>
        </p:nvSpPr>
        <p:spPr bwMode="auto">
          <a:xfrm>
            <a:off x="1071563" y="6143625"/>
            <a:ext cx="2520950" cy="369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>
                <a:latin typeface="Cambria" pitchFamily="18" charset="0"/>
              </a:rPr>
              <a:t>zooplankton</a:t>
            </a:r>
          </a:p>
        </p:txBody>
      </p:sp>
      <p:grpSp>
        <p:nvGrpSpPr>
          <p:cNvPr id="3" name="Groupe 73"/>
          <p:cNvGrpSpPr>
            <a:grpSpLocks/>
          </p:cNvGrpSpPr>
          <p:nvPr/>
        </p:nvGrpSpPr>
        <p:grpSpPr bwMode="auto">
          <a:xfrm>
            <a:off x="2143124" y="3929063"/>
            <a:ext cx="2428875" cy="1357312"/>
            <a:chOff x="2143108" y="3929065"/>
            <a:chExt cx="2006610" cy="1357322"/>
          </a:xfrm>
        </p:grpSpPr>
        <p:sp>
          <p:nvSpPr>
            <p:cNvPr id="105520" name="Line 48"/>
            <p:cNvSpPr>
              <a:spLocks noChangeShapeType="1"/>
            </p:cNvSpPr>
            <p:nvPr/>
          </p:nvSpPr>
          <p:spPr bwMode="auto">
            <a:xfrm>
              <a:off x="3500428" y="4071941"/>
              <a:ext cx="46037" cy="928694"/>
            </a:xfrm>
            <a:prstGeom prst="line">
              <a:avLst/>
            </a:prstGeom>
            <a:noFill/>
            <a:ln w="31750">
              <a:solidFill>
                <a:schemeClr val="bg2">
                  <a:lumMod val="25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>
                <a:latin typeface="+mn-lt"/>
                <a:cs typeface="+mn-cs"/>
              </a:endParaRPr>
            </a:p>
          </p:txBody>
        </p:sp>
        <p:sp>
          <p:nvSpPr>
            <p:cNvPr id="25653" name="Text Box 44"/>
            <p:cNvSpPr txBox="1">
              <a:spLocks noChangeArrowheads="1"/>
            </p:cNvSpPr>
            <p:nvPr/>
          </p:nvSpPr>
          <p:spPr bwMode="auto">
            <a:xfrm>
              <a:off x="3000364" y="4214818"/>
              <a:ext cx="1149354" cy="369332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fr-FR" i="1" dirty="0" err="1">
                  <a:solidFill>
                    <a:schemeClr val="accent2"/>
                  </a:solidFill>
                  <a:latin typeface="Cambria" pitchFamily="18" charset="0"/>
                </a:rPr>
                <a:t>uptake</a:t>
              </a:r>
              <a:r>
                <a:rPr lang="fr-FR" sz="1600" i="1" dirty="0">
                  <a:solidFill>
                    <a:schemeClr val="accent2"/>
                  </a:solidFill>
                  <a:latin typeface="Cambria" pitchFamily="18" charset="0"/>
                </a:rPr>
                <a:t> (-)</a:t>
              </a:r>
            </a:p>
          </p:txBody>
        </p:sp>
        <p:sp>
          <p:nvSpPr>
            <p:cNvPr id="105534" name="Line 62"/>
            <p:cNvSpPr>
              <a:spLocks noChangeShapeType="1"/>
            </p:cNvSpPr>
            <p:nvPr/>
          </p:nvSpPr>
          <p:spPr bwMode="auto">
            <a:xfrm flipV="1">
              <a:off x="2643173" y="3929065"/>
              <a:ext cx="285751" cy="1357322"/>
            </a:xfrm>
            <a:prstGeom prst="line">
              <a:avLst/>
            </a:prstGeom>
            <a:noFill/>
            <a:ln w="31750">
              <a:solidFill>
                <a:schemeClr val="bg2">
                  <a:lumMod val="25000"/>
                </a:schemeClr>
              </a:solidFill>
              <a:round/>
              <a:headEnd type="triangle" w="med" len="med"/>
              <a:tailEnd/>
            </a:ln>
            <a:effectLst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>
                <a:latin typeface="+mn-lt"/>
                <a:cs typeface="+mn-cs"/>
              </a:endParaRPr>
            </a:p>
          </p:txBody>
        </p:sp>
        <p:sp>
          <p:nvSpPr>
            <p:cNvPr id="25655" name="Text Box 63"/>
            <p:cNvSpPr txBox="1">
              <a:spLocks noChangeArrowheads="1"/>
            </p:cNvSpPr>
            <p:nvPr/>
          </p:nvSpPr>
          <p:spPr bwMode="auto">
            <a:xfrm>
              <a:off x="2143108" y="4500570"/>
              <a:ext cx="1071569" cy="46166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fr-FR" sz="1200" i="1">
                  <a:solidFill>
                    <a:schemeClr val="accent2"/>
                  </a:solidFill>
                  <a:latin typeface="Cambria" pitchFamily="18" charset="0"/>
                </a:rPr>
                <a:t>passive</a:t>
              </a:r>
            </a:p>
            <a:p>
              <a:pPr algn="ctr"/>
              <a:r>
                <a:rPr lang="fr-FR" sz="1200" i="1">
                  <a:solidFill>
                    <a:schemeClr val="accent2"/>
                  </a:solidFill>
                  <a:latin typeface="Cambria" pitchFamily="18" charset="0"/>
                </a:rPr>
                <a:t>adsorption (-)</a:t>
              </a:r>
            </a:p>
          </p:txBody>
        </p:sp>
      </p:grpSp>
      <p:sp>
        <p:nvSpPr>
          <p:cNvPr id="77" name="ZoneTexte 76"/>
          <p:cNvSpPr txBox="1"/>
          <p:nvPr/>
        </p:nvSpPr>
        <p:spPr>
          <a:xfrm>
            <a:off x="5715008" y="5929330"/>
            <a:ext cx="1643074" cy="369332"/>
          </a:xfrm>
          <a:prstGeom prst="rect">
            <a:avLst/>
          </a:prstGeom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POC export</a:t>
            </a:r>
          </a:p>
        </p:txBody>
      </p:sp>
      <p:sp>
        <p:nvSpPr>
          <p:cNvPr id="81" name="ZoneTexte 80"/>
          <p:cNvSpPr txBox="1"/>
          <p:nvPr/>
        </p:nvSpPr>
        <p:spPr>
          <a:xfrm>
            <a:off x="0" y="214313"/>
            <a:ext cx="914400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cap="all" dirty="0" smtClean="0">
                <a:latin typeface="+mn-lt"/>
              </a:rPr>
              <a:t>OCEAN mixed layer </a:t>
            </a:r>
            <a:r>
              <a:rPr lang="fr-FR" cap="all" dirty="0" err="1" smtClean="0">
                <a:latin typeface="+mn-lt"/>
              </a:rPr>
              <a:t>Processing</a:t>
            </a:r>
            <a:r>
              <a:rPr lang="fr-FR" cap="all" dirty="0" smtClean="0">
                <a:latin typeface="+mn-lt"/>
              </a:rPr>
              <a:t> </a:t>
            </a:r>
            <a:endParaRPr lang="fr-FR" cap="all" dirty="0">
              <a:latin typeface="+mn-lt"/>
              <a:cs typeface="+mn-cs"/>
            </a:endParaRPr>
          </a:p>
        </p:txBody>
      </p:sp>
      <p:sp>
        <p:nvSpPr>
          <p:cNvPr id="25614" name="ZoneTexte 81"/>
          <p:cNvSpPr txBox="1">
            <a:spLocks noChangeArrowheads="1"/>
          </p:cNvSpPr>
          <p:nvPr/>
        </p:nvSpPr>
        <p:spPr bwMode="auto">
          <a:xfrm>
            <a:off x="0" y="5715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>
                <a:latin typeface="Cambria" pitchFamily="18" charset="0"/>
              </a:rPr>
              <a:t>dissolved forms ~ bioavailable</a:t>
            </a:r>
          </a:p>
        </p:txBody>
      </p:sp>
      <p:sp>
        <p:nvSpPr>
          <p:cNvPr id="85" name="Espace réservé du pied de page 6"/>
          <p:cNvSpPr txBox="1">
            <a:spLocks/>
          </p:cNvSpPr>
          <p:nvPr/>
        </p:nvSpPr>
        <p:spPr>
          <a:xfrm>
            <a:off x="3124200" y="6569075"/>
            <a:ext cx="6019800" cy="288925"/>
          </a:xfrm>
          <a:prstGeom prst="rect">
            <a:avLst/>
          </a:prstGeom>
        </p:spPr>
        <p:txBody>
          <a:bodyPr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SOLAS Open Science Conference, Barcelona, Spain, 16th - 19th November 2009</a:t>
            </a:r>
            <a:endParaRPr lang="fr-FR" sz="1200" b="1" dirty="0">
              <a:solidFill>
                <a:schemeClr val="accent1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83" name="Rectangle avec flèche vers la droite 82"/>
          <p:cNvSpPr/>
          <p:nvPr/>
        </p:nvSpPr>
        <p:spPr>
          <a:xfrm rot="20879009">
            <a:off x="2328262" y="5057313"/>
            <a:ext cx="2861730" cy="883089"/>
          </a:xfrm>
          <a:prstGeom prst="rightArrowCallout">
            <a:avLst/>
          </a:prstGeom>
          <a:solidFill>
            <a:srgbClr val="92D05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25619" name="Text Box 45"/>
          <p:cNvSpPr txBox="1">
            <a:spLocks noChangeArrowheads="1"/>
          </p:cNvSpPr>
          <p:nvPr/>
        </p:nvSpPr>
        <p:spPr bwMode="auto">
          <a:xfrm>
            <a:off x="1928813" y="5286375"/>
            <a:ext cx="2592387" cy="64611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>
                <a:latin typeface="Cambria" pitchFamily="18" charset="0"/>
              </a:rPr>
              <a:t>phytoplankton</a:t>
            </a:r>
          </a:p>
          <a:p>
            <a:pPr algn="ctr"/>
            <a:r>
              <a:rPr lang="fr-FR">
                <a:latin typeface="Cambria" pitchFamily="18" charset="0"/>
              </a:rPr>
              <a:t>bacteria</a:t>
            </a:r>
          </a:p>
        </p:txBody>
      </p:sp>
      <p:grpSp>
        <p:nvGrpSpPr>
          <p:cNvPr id="4" name="Groupe 85"/>
          <p:cNvGrpSpPr>
            <a:grpSpLocks/>
          </p:cNvGrpSpPr>
          <p:nvPr/>
        </p:nvGrpSpPr>
        <p:grpSpPr bwMode="auto">
          <a:xfrm>
            <a:off x="3530600" y="2351088"/>
            <a:ext cx="3729038" cy="3613150"/>
            <a:chOff x="3530991" y="2351649"/>
            <a:chExt cx="3727938" cy="3613053"/>
          </a:xfrm>
        </p:grpSpPr>
        <p:sp>
          <p:nvSpPr>
            <p:cNvPr id="89" name="Forme libre 88"/>
            <p:cNvSpPr/>
            <p:nvPr/>
          </p:nvSpPr>
          <p:spPr>
            <a:xfrm>
              <a:off x="3530991" y="2351649"/>
              <a:ext cx="3727938" cy="3613053"/>
            </a:xfrm>
            <a:custGeom>
              <a:avLst/>
              <a:gdLst>
                <a:gd name="connsiteX0" fmla="*/ 0 w 3727938"/>
                <a:gd name="connsiteY0" fmla="*/ 180536 h 3613053"/>
                <a:gd name="connsiteX1" fmla="*/ 1406769 w 3727938"/>
                <a:gd name="connsiteY1" fmla="*/ 53926 h 3613053"/>
                <a:gd name="connsiteX2" fmla="*/ 2152357 w 3727938"/>
                <a:gd name="connsiteY2" fmla="*/ 504093 h 3613053"/>
                <a:gd name="connsiteX3" fmla="*/ 3545058 w 3727938"/>
                <a:gd name="connsiteY3" fmla="*/ 1165274 h 3613053"/>
                <a:gd name="connsiteX4" fmla="*/ 3249637 w 3727938"/>
                <a:gd name="connsiteY4" fmla="*/ 2501705 h 3613053"/>
                <a:gd name="connsiteX5" fmla="*/ 3165231 w 3727938"/>
                <a:gd name="connsiteY5" fmla="*/ 3613053 h 3613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27938" h="3613053">
                  <a:moveTo>
                    <a:pt x="0" y="180536"/>
                  </a:moveTo>
                  <a:cubicBezTo>
                    <a:pt x="524021" y="90268"/>
                    <a:pt x="1048043" y="0"/>
                    <a:pt x="1406769" y="53926"/>
                  </a:cubicBezTo>
                  <a:cubicBezTo>
                    <a:pt x="1765495" y="107852"/>
                    <a:pt x="1795976" y="318868"/>
                    <a:pt x="2152357" y="504093"/>
                  </a:cubicBezTo>
                  <a:cubicBezTo>
                    <a:pt x="2508738" y="689318"/>
                    <a:pt x="3362178" y="832339"/>
                    <a:pt x="3545058" y="1165274"/>
                  </a:cubicBezTo>
                  <a:cubicBezTo>
                    <a:pt x="3727938" y="1498209"/>
                    <a:pt x="3312941" y="2093742"/>
                    <a:pt x="3249637" y="2501705"/>
                  </a:cubicBezTo>
                  <a:cubicBezTo>
                    <a:pt x="3186333" y="2909668"/>
                    <a:pt x="3175782" y="3261360"/>
                    <a:pt x="3165231" y="3613053"/>
                  </a:cubicBezTo>
                </a:path>
              </a:pathLst>
            </a:custGeom>
            <a:ln w="53975">
              <a:solidFill>
                <a:schemeClr val="bg2">
                  <a:lumMod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76" name="Rectangle 75"/>
            <p:cNvSpPr/>
            <p:nvPr/>
          </p:nvSpPr>
          <p:spPr>
            <a:xfrm>
              <a:off x="5071999" y="2429434"/>
              <a:ext cx="1642577" cy="642921"/>
            </a:xfrm>
            <a:prstGeom prst="rect">
              <a:avLst/>
            </a:prstGeom>
            <a:solidFill>
              <a:srgbClr val="FFEC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fr-FR" dirty="0">
                  <a:solidFill>
                    <a:schemeClr val="tx1"/>
                  </a:solidFill>
                </a:rPr>
                <a:t>ballast </a:t>
              </a:r>
              <a:r>
                <a:rPr lang="fr-FR" dirty="0" err="1">
                  <a:solidFill>
                    <a:schemeClr val="tx1"/>
                  </a:solidFill>
                </a:rPr>
                <a:t>effect</a:t>
              </a:r>
              <a:r>
                <a:rPr lang="fr-FR" dirty="0">
                  <a:solidFill>
                    <a:schemeClr val="tx1"/>
                  </a:solidFill>
                </a:rPr>
                <a:t>/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fr-FR" dirty="0">
                  <a:solidFill>
                    <a:schemeClr val="tx1"/>
                  </a:solidFill>
                </a:rPr>
                <a:t>zoo </a:t>
              </a:r>
              <a:r>
                <a:rPr lang="fr-FR" dirty="0" err="1">
                  <a:solidFill>
                    <a:schemeClr val="tx1"/>
                  </a:solidFill>
                </a:rPr>
                <a:t>grazing</a:t>
              </a:r>
              <a:endParaRPr lang="fr-FR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Groupe 94"/>
          <p:cNvGrpSpPr>
            <a:grpSpLocks/>
          </p:cNvGrpSpPr>
          <p:nvPr/>
        </p:nvGrpSpPr>
        <p:grpSpPr bwMode="auto">
          <a:xfrm>
            <a:off x="4214813" y="3429000"/>
            <a:ext cx="3149600" cy="1357313"/>
            <a:chOff x="4214810" y="3429000"/>
            <a:chExt cx="3149616" cy="1357322"/>
          </a:xfrm>
        </p:grpSpPr>
        <p:sp>
          <p:nvSpPr>
            <p:cNvPr id="92" name="Forme libre 91"/>
            <p:cNvSpPr/>
            <p:nvPr/>
          </p:nvSpPr>
          <p:spPr>
            <a:xfrm>
              <a:off x="4214810" y="3714752"/>
              <a:ext cx="2565413" cy="477841"/>
            </a:xfrm>
            <a:custGeom>
              <a:avLst/>
              <a:gdLst>
                <a:gd name="connsiteX0" fmla="*/ 0 w 2560320"/>
                <a:gd name="connsiteY0" fmla="*/ 53926 h 1010529"/>
                <a:gd name="connsiteX1" fmla="*/ 1434904 w 2560320"/>
                <a:gd name="connsiteY1" fmla="*/ 96129 h 1010529"/>
                <a:gd name="connsiteX2" fmla="*/ 2321169 w 2560320"/>
                <a:gd name="connsiteY2" fmla="*/ 630702 h 1010529"/>
                <a:gd name="connsiteX3" fmla="*/ 2560320 w 2560320"/>
                <a:gd name="connsiteY3" fmla="*/ 1010529 h 1010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0320" h="1010529">
                  <a:moveTo>
                    <a:pt x="0" y="53926"/>
                  </a:moveTo>
                  <a:cubicBezTo>
                    <a:pt x="524021" y="26963"/>
                    <a:pt x="1048043" y="0"/>
                    <a:pt x="1434904" y="96129"/>
                  </a:cubicBezTo>
                  <a:cubicBezTo>
                    <a:pt x="1821766" y="192258"/>
                    <a:pt x="2133600" y="478302"/>
                    <a:pt x="2321169" y="630702"/>
                  </a:cubicBezTo>
                  <a:cubicBezTo>
                    <a:pt x="2508738" y="783102"/>
                    <a:pt x="2534529" y="896815"/>
                    <a:pt x="2560320" y="1010529"/>
                  </a:cubicBezTo>
                </a:path>
              </a:pathLst>
            </a:custGeom>
            <a:ln w="31750">
              <a:solidFill>
                <a:schemeClr val="bg2">
                  <a:lumMod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grpSp>
          <p:nvGrpSpPr>
            <p:cNvPr id="6" name="Groupe 83"/>
            <p:cNvGrpSpPr>
              <a:grpSpLocks/>
            </p:cNvGrpSpPr>
            <p:nvPr/>
          </p:nvGrpSpPr>
          <p:grpSpPr bwMode="auto">
            <a:xfrm>
              <a:off x="5214942" y="3429000"/>
              <a:ext cx="2149484" cy="1357322"/>
              <a:chOff x="5214942" y="3429000"/>
              <a:chExt cx="2149484" cy="1357322"/>
            </a:xfrm>
          </p:grpSpPr>
          <p:cxnSp>
            <p:nvCxnSpPr>
              <p:cNvPr id="91" name="Connecteur droit avec flèche 90"/>
              <p:cNvCxnSpPr/>
              <p:nvPr/>
            </p:nvCxnSpPr>
            <p:spPr>
              <a:xfrm rot="5400000" flipH="1" flipV="1">
                <a:off x="6429383" y="4429132"/>
                <a:ext cx="357190" cy="357190"/>
              </a:xfrm>
              <a:prstGeom prst="straightConnector1">
                <a:avLst/>
              </a:prstGeom>
              <a:ln w="19050">
                <a:solidFill>
                  <a:schemeClr val="bg2">
                    <a:lumMod val="25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648" name="Text Box 56"/>
              <p:cNvSpPr txBox="1">
                <a:spLocks noChangeArrowheads="1"/>
              </p:cNvSpPr>
              <p:nvPr/>
            </p:nvSpPr>
            <p:spPr bwMode="auto">
              <a:xfrm>
                <a:off x="5214942" y="3429000"/>
                <a:ext cx="1795469" cy="369332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fr-FR" i="1" dirty="0">
                    <a:solidFill>
                      <a:schemeClr val="accent2"/>
                    </a:solidFill>
                    <a:latin typeface="Cambria" pitchFamily="18" charset="0"/>
                  </a:rPr>
                  <a:t>adsorption (-)</a:t>
                </a:r>
                <a:r>
                  <a:rPr lang="fr-FR" i="1" dirty="0">
                    <a:latin typeface="Cambria" pitchFamily="18" charset="0"/>
                  </a:rPr>
                  <a:t> </a:t>
                </a:r>
              </a:p>
            </p:txBody>
          </p:sp>
          <p:sp>
            <p:nvSpPr>
              <p:cNvPr id="105526" name="Text Box 54"/>
              <p:cNvSpPr txBox="1">
                <a:spLocks noChangeArrowheads="1"/>
              </p:cNvSpPr>
              <p:nvPr/>
            </p:nvSpPr>
            <p:spPr bwMode="auto">
              <a:xfrm>
                <a:off x="6500822" y="4143380"/>
                <a:ext cx="863604" cy="369890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fr-FR" dirty="0"/>
                  <a:t>POM</a:t>
                </a:r>
              </a:p>
            </p:txBody>
          </p:sp>
        </p:grpSp>
      </p:grpSp>
      <p:cxnSp>
        <p:nvCxnSpPr>
          <p:cNvPr id="68" name="Connecteur droit 67"/>
          <p:cNvCxnSpPr/>
          <p:nvPr/>
        </p:nvCxnSpPr>
        <p:spPr>
          <a:xfrm>
            <a:off x="642938" y="1928813"/>
            <a:ext cx="6143625" cy="1587"/>
          </a:xfrm>
          <a:prstGeom prst="line">
            <a:avLst/>
          </a:prstGeom>
          <a:ln>
            <a:solidFill>
              <a:srgbClr val="0041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23" name="ZoneTexte 69"/>
          <p:cNvSpPr txBox="1">
            <a:spLocks noChangeArrowheads="1"/>
          </p:cNvSpPr>
          <p:nvPr/>
        </p:nvSpPr>
        <p:spPr bwMode="auto">
          <a:xfrm>
            <a:off x="2500313" y="2214563"/>
            <a:ext cx="15001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sz="1400" i="1"/>
              <a:t>dissolved forms</a:t>
            </a:r>
          </a:p>
        </p:txBody>
      </p:sp>
      <p:grpSp>
        <p:nvGrpSpPr>
          <p:cNvPr id="7" name="Groupe 72"/>
          <p:cNvGrpSpPr>
            <a:grpSpLocks/>
          </p:cNvGrpSpPr>
          <p:nvPr/>
        </p:nvGrpSpPr>
        <p:grpSpPr bwMode="auto">
          <a:xfrm>
            <a:off x="2743200" y="2489200"/>
            <a:ext cx="1614488" cy="1233488"/>
            <a:chOff x="2743200" y="2489200"/>
            <a:chExt cx="1614486" cy="1233483"/>
          </a:xfrm>
        </p:grpSpPr>
        <p:sp>
          <p:nvSpPr>
            <p:cNvPr id="25642" name="Line 40"/>
            <p:cNvSpPr>
              <a:spLocks noChangeShapeType="1"/>
            </p:cNvSpPr>
            <p:nvPr/>
          </p:nvSpPr>
          <p:spPr bwMode="auto">
            <a:xfrm flipH="1">
              <a:off x="3143240" y="2714620"/>
              <a:ext cx="71438" cy="1008063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5643" name="Text Box 41"/>
            <p:cNvSpPr txBox="1">
              <a:spLocks noChangeArrowheads="1"/>
            </p:cNvSpPr>
            <p:nvPr/>
          </p:nvSpPr>
          <p:spPr bwMode="auto">
            <a:xfrm>
              <a:off x="2928926" y="2928934"/>
              <a:ext cx="1428760" cy="646331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fr-FR" i="1">
                  <a:solidFill>
                    <a:srgbClr val="CC3300"/>
                  </a:solidFill>
                  <a:latin typeface="Cambria" pitchFamily="18" charset="0"/>
                </a:rPr>
                <a:t>diss./desorp (+)</a:t>
              </a:r>
            </a:p>
          </p:txBody>
        </p:sp>
        <p:sp>
          <p:nvSpPr>
            <p:cNvPr id="71" name="Forme libre 70"/>
            <p:cNvSpPr/>
            <p:nvPr/>
          </p:nvSpPr>
          <p:spPr>
            <a:xfrm>
              <a:off x="2743200" y="2489200"/>
              <a:ext cx="215900" cy="1219195"/>
            </a:xfrm>
            <a:custGeom>
              <a:avLst/>
              <a:gdLst>
                <a:gd name="connsiteX0" fmla="*/ 215900 w 215900"/>
                <a:gd name="connsiteY0" fmla="*/ 0 h 1219200"/>
                <a:gd name="connsiteX1" fmla="*/ 0 w 215900"/>
                <a:gd name="connsiteY1" fmla="*/ 1219200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5900" h="1219200">
                  <a:moveTo>
                    <a:pt x="215900" y="0"/>
                  </a:moveTo>
                  <a:lnTo>
                    <a:pt x="0" y="1219200"/>
                  </a:lnTo>
                </a:path>
              </a:pathLst>
            </a:custGeom>
            <a:ln w="317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>
                <a:ln>
                  <a:solidFill>
                    <a:srgbClr val="FF0000"/>
                  </a:solidFill>
                </a:ln>
              </a:endParaRPr>
            </a:p>
          </p:txBody>
        </p:sp>
      </p:grpSp>
      <p:grpSp>
        <p:nvGrpSpPr>
          <p:cNvPr id="8" name="Groupe 89"/>
          <p:cNvGrpSpPr>
            <a:grpSpLocks/>
          </p:cNvGrpSpPr>
          <p:nvPr/>
        </p:nvGrpSpPr>
        <p:grpSpPr bwMode="auto">
          <a:xfrm>
            <a:off x="285750" y="2489200"/>
            <a:ext cx="2825750" cy="1397000"/>
            <a:chOff x="285720" y="2489200"/>
            <a:chExt cx="2825780" cy="1397000"/>
          </a:xfrm>
        </p:grpSpPr>
        <p:sp>
          <p:nvSpPr>
            <p:cNvPr id="72" name="Forme libre 71"/>
            <p:cNvSpPr/>
            <p:nvPr/>
          </p:nvSpPr>
          <p:spPr>
            <a:xfrm>
              <a:off x="1087417" y="2489200"/>
              <a:ext cx="2024083" cy="1397000"/>
            </a:xfrm>
            <a:custGeom>
              <a:avLst/>
              <a:gdLst>
                <a:gd name="connsiteX0" fmla="*/ 1185333 w 2023533"/>
                <a:gd name="connsiteY0" fmla="*/ 1397000 h 1397000"/>
                <a:gd name="connsiteX1" fmla="*/ 296333 w 2023533"/>
                <a:gd name="connsiteY1" fmla="*/ 1181100 h 1397000"/>
                <a:gd name="connsiteX2" fmla="*/ 42333 w 2023533"/>
                <a:gd name="connsiteY2" fmla="*/ 596900 h 1397000"/>
                <a:gd name="connsiteX3" fmla="*/ 550333 w 2023533"/>
                <a:gd name="connsiteY3" fmla="*/ 76200 h 1397000"/>
                <a:gd name="connsiteX4" fmla="*/ 2023533 w 2023533"/>
                <a:gd name="connsiteY4" fmla="*/ 139700 h 139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3533" h="1397000">
                  <a:moveTo>
                    <a:pt x="1185333" y="1397000"/>
                  </a:moveTo>
                  <a:cubicBezTo>
                    <a:pt x="836083" y="1355725"/>
                    <a:pt x="486833" y="1314450"/>
                    <a:pt x="296333" y="1181100"/>
                  </a:cubicBezTo>
                  <a:cubicBezTo>
                    <a:pt x="105833" y="1047750"/>
                    <a:pt x="0" y="781050"/>
                    <a:pt x="42333" y="596900"/>
                  </a:cubicBezTo>
                  <a:cubicBezTo>
                    <a:pt x="84666" y="412750"/>
                    <a:pt x="220133" y="152400"/>
                    <a:pt x="550333" y="76200"/>
                  </a:cubicBezTo>
                  <a:cubicBezTo>
                    <a:pt x="880533" y="0"/>
                    <a:pt x="1452033" y="69850"/>
                    <a:pt x="2023533" y="139700"/>
                  </a:cubicBezTo>
                </a:path>
              </a:pathLst>
            </a:custGeom>
            <a:ln w="31750"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25641" name="Text Box 43"/>
            <p:cNvSpPr txBox="1">
              <a:spLocks noChangeArrowheads="1"/>
            </p:cNvSpPr>
            <p:nvPr/>
          </p:nvSpPr>
          <p:spPr bwMode="auto">
            <a:xfrm>
              <a:off x="285720" y="2714620"/>
              <a:ext cx="1671644" cy="369332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fr-FR" i="1">
                  <a:solidFill>
                    <a:schemeClr val="accent2"/>
                  </a:solidFill>
                  <a:latin typeface="Cambria" pitchFamily="18" charset="0"/>
                </a:rPr>
                <a:t>scavenging </a:t>
              </a:r>
              <a:r>
                <a:rPr lang="fr-FR" i="1">
                  <a:solidFill>
                    <a:schemeClr val="accent2"/>
                  </a:solidFill>
                  <a:latin typeface="Cambria" pitchFamily="18" charset="0"/>
                  <a:sym typeface="Symbol" pitchFamily="18" charset="2"/>
                </a:rPr>
                <a:t>(-)</a:t>
              </a:r>
            </a:p>
          </p:txBody>
        </p:sp>
      </p:grpSp>
      <p:grpSp>
        <p:nvGrpSpPr>
          <p:cNvPr id="9" name="Groupe 92"/>
          <p:cNvGrpSpPr>
            <a:grpSpLocks/>
          </p:cNvGrpSpPr>
          <p:nvPr/>
        </p:nvGrpSpPr>
        <p:grpSpPr bwMode="auto">
          <a:xfrm>
            <a:off x="4360863" y="3857625"/>
            <a:ext cx="2514600" cy="1504950"/>
            <a:chOff x="4360985" y="3856893"/>
            <a:chExt cx="2514479" cy="1505690"/>
          </a:xfrm>
        </p:grpSpPr>
        <p:grpSp>
          <p:nvGrpSpPr>
            <p:cNvPr id="10" name="Groupe 74"/>
            <p:cNvGrpSpPr>
              <a:grpSpLocks/>
            </p:cNvGrpSpPr>
            <p:nvPr/>
          </p:nvGrpSpPr>
          <p:grpSpPr bwMode="auto">
            <a:xfrm>
              <a:off x="4857752" y="4572008"/>
              <a:ext cx="2017712" cy="790575"/>
              <a:chOff x="4857752" y="4572008"/>
              <a:chExt cx="2017712" cy="790575"/>
            </a:xfrm>
          </p:grpSpPr>
          <p:sp>
            <p:nvSpPr>
              <p:cNvPr id="25636" name="Oval 65"/>
              <p:cNvSpPr>
                <a:spLocks noChangeArrowheads="1"/>
              </p:cNvSpPr>
              <p:nvPr/>
            </p:nvSpPr>
            <p:spPr bwMode="auto">
              <a:xfrm>
                <a:off x="4857752" y="4572008"/>
                <a:ext cx="2016125" cy="790575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>
                  <a:latin typeface="Cambria" pitchFamily="18" charset="0"/>
                </a:endParaRPr>
              </a:p>
            </p:txBody>
          </p:sp>
          <p:sp>
            <p:nvSpPr>
              <p:cNvPr id="25637" name="Text Box 53"/>
              <p:cNvSpPr txBox="1">
                <a:spLocks noChangeArrowheads="1"/>
              </p:cNvSpPr>
              <p:nvPr/>
            </p:nvSpPr>
            <p:spPr bwMode="auto">
              <a:xfrm>
                <a:off x="5794377" y="4714883"/>
                <a:ext cx="1081087" cy="35242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fr-FR">
                    <a:latin typeface="Cambria" pitchFamily="18" charset="0"/>
                  </a:rPr>
                  <a:t>DOM</a:t>
                </a:r>
              </a:p>
            </p:txBody>
          </p:sp>
          <p:sp>
            <p:nvSpPr>
              <p:cNvPr id="25638" name="Oval 66"/>
              <p:cNvSpPr>
                <a:spLocks noChangeArrowheads="1"/>
              </p:cNvSpPr>
              <p:nvPr/>
            </p:nvSpPr>
            <p:spPr bwMode="auto">
              <a:xfrm>
                <a:off x="5073652" y="4859346"/>
                <a:ext cx="865187" cy="431800"/>
              </a:xfrm>
              <a:prstGeom prst="ellipse">
                <a:avLst/>
              </a:prstGeom>
              <a:solidFill>
                <a:srgbClr val="00CCFF"/>
              </a:solidFill>
              <a:ln w="38100" algn="ctr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>
                  <a:latin typeface="Cambria" pitchFamily="18" charset="0"/>
                </a:endParaRPr>
              </a:p>
            </p:txBody>
          </p:sp>
          <p:sp>
            <p:nvSpPr>
              <p:cNvPr id="25639" name="Text Box 67"/>
              <p:cNvSpPr txBox="1">
                <a:spLocks noChangeArrowheads="1"/>
              </p:cNvSpPr>
              <p:nvPr/>
            </p:nvSpPr>
            <p:spPr bwMode="auto">
              <a:xfrm>
                <a:off x="5073652" y="4930783"/>
                <a:ext cx="863600" cy="2936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fr-FR" sz="1400" i="1">
                    <a:latin typeface="Cambria" pitchFamily="18" charset="0"/>
                  </a:rPr>
                  <a:t>ligands</a:t>
                </a:r>
              </a:p>
            </p:txBody>
          </p:sp>
        </p:grpSp>
        <p:grpSp>
          <p:nvGrpSpPr>
            <p:cNvPr id="11" name="Groupe 77"/>
            <p:cNvGrpSpPr>
              <a:grpSpLocks/>
            </p:cNvGrpSpPr>
            <p:nvPr/>
          </p:nvGrpSpPr>
          <p:grpSpPr bwMode="auto">
            <a:xfrm>
              <a:off x="4360985" y="3856893"/>
              <a:ext cx="1425461" cy="996461"/>
              <a:chOff x="4360985" y="3856893"/>
              <a:chExt cx="1425461" cy="996461"/>
            </a:xfrm>
          </p:grpSpPr>
          <p:sp>
            <p:nvSpPr>
              <p:cNvPr id="88" name="Forme libre 87"/>
              <p:cNvSpPr/>
              <p:nvPr/>
            </p:nvSpPr>
            <p:spPr>
              <a:xfrm>
                <a:off x="4360985" y="3856893"/>
                <a:ext cx="1154056" cy="995853"/>
              </a:xfrm>
              <a:custGeom>
                <a:avLst/>
                <a:gdLst>
                  <a:gd name="connsiteX0" fmla="*/ 1153550 w 1153550"/>
                  <a:gd name="connsiteY0" fmla="*/ 996461 h 996461"/>
                  <a:gd name="connsiteX1" fmla="*/ 984738 w 1153550"/>
                  <a:gd name="connsiteY1" fmla="*/ 602565 h 996461"/>
                  <a:gd name="connsiteX2" fmla="*/ 478301 w 1153550"/>
                  <a:gd name="connsiteY2" fmla="*/ 96129 h 996461"/>
                  <a:gd name="connsiteX3" fmla="*/ 0 w 1153550"/>
                  <a:gd name="connsiteY3" fmla="*/ 25790 h 996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3550" h="996461">
                    <a:moveTo>
                      <a:pt x="1153550" y="996461"/>
                    </a:moveTo>
                    <a:cubicBezTo>
                      <a:pt x="1125415" y="874540"/>
                      <a:pt x="1097280" y="752620"/>
                      <a:pt x="984738" y="602565"/>
                    </a:cubicBezTo>
                    <a:cubicBezTo>
                      <a:pt x="872196" y="452510"/>
                      <a:pt x="642424" y="192258"/>
                      <a:pt x="478301" y="96129"/>
                    </a:cubicBezTo>
                    <a:cubicBezTo>
                      <a:pt x="314178" y="0"/>
                      <a:pt x="157089" y="12895"/>
                      <a:pt x="0" y="25790"/>
                    </a:cubicBezTo>
                  </a:path>
                </a:pathLst>
              </a:custGeom>
              <a:ln w="317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/>
              </a:p>
            </p:txBody>
          </p:sp>
          <p:sp>
            <p:nvSpPr>
              <p:cNvPr id="25635" name="Text Box 52"/>
              <p:cNvSpPr txBox="1">
                <a:spLocks noChangeArrowheads="1"/>
              </p:cNvSpPr>
              <p:nvPr/>
            </p:nvSpPr>
            <p:spPr bwMode="auto">
              <a:xfrm>
                <a:off x="4500562" y="3929066"/>
                <a:ext cx="1285884" cy="58477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fr-FR" sz="1600" i="1">
                    <a:solidFill>
                      <a:srgbClr val="CC3300"/>
                    </a:solidFill>
                    <a:latin typeface="Cambria" pitchFamily="18" charset="0"/>
                  </a:rPr>
                  <a:t>maintain (+) (Fe)</a:t>
                </a:r>
              </a:p>
            </p:txBody>
          </p:sp>
        </p:grpSp>
      </p:grpSp>
      <p:grpSp>
        <p:nvGrpSpPr>
          <p:cNvPr id="12" name="Groupe 79"/>
          <p:cNvGrpSpPr>
            <a:grpSpLocks/>
          </p:cNvGrpSpPr>
          <p:nvPr/>
        </p:nvGrpSpPr>
        <p:grpSpPr bwMode="auto">
          <a:xfrm>
            <a:off x="214313" y="4046538"/>
            <a:ext cx="2190750" cy="2270125"/>
            <a:chOff x="214282" y="4047067"/>
            <a:chExt cx="2190251" cy="2269066"/>
          </a:xfrm>
        </p:grpSpPr>
        <p:sp>
          <p:nvSpPr>
            <p:cNvPr id="79" name="Forme libre 78"/>
            <p:cNvSpPr/>
            <p:nvPr/>
          </p:nvSpPr>
          <p:spPr>
            <a:xfrm>
              <a:off x="880880" y="4047067"/>
              <a:ext cx="1523653" cy="2269066"/>
            </a:xfrm>
            <a:custGeom>
              <a:avLst/>
              <a:gdLst>
                <a:gd name="connsiteX0" fmla="*/ 711200 w 1524000"/>
                <a:gd name="connsiteY0" fmla="*/ 2269066 h 2269066"/>
                <a:gd name="connsiteX1" fmla="*/ 135467 w 1524000"/>
                <a:gd name="connsiteY1" fmla="*/ 1625600 h 2269066"/>
                <a:gd name="connsiteX2" fmla="*/ 1524000 w 1524000"/>
                <a:gd name="connsiteY2" fmla="*/ 0 h 2269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0" h="2269066">
                  <a:moveTo>
                    <a:pt x="711200" y="2269066"/>
                  </a:moveTo>
                  <a:cubicBezTo>
                    <a:pt x="355600" y="2136422"/>
                    <a:pt x="0" y="2003778"/>
                    <a:pt x="135467" y="1625600"/>
                  </a:cubicBezTo>
                  <a:cubicBezTo>
                    <a:pt x="270934" y="1247422"/>
                    <a:pt x="897467" y="623711"/>
                    <a:pt x="1524000" y="0"/>
                  </a:cubicBezTo>
                </a:path>
              </a:pathLst>
            </a:custGeom>
            <a:ln w="317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25631" name="Text Box 61"/>
            <p:cNvSpPr txBox="1">
              <a:spLocks noChangeArrowheads="1"/>
            </p:cNvSpPr>
            <p:nvPr/>
          </p:nvSpPr>
          <p:spPr bwMode="auto">
            <a:xfrm>
              <a:off x="214282" y="5286388"/>
              <a:ext cx="1571636" cy="276999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fr-FR" sz="1200" i="1">
                  <a:solidFill>
                    <a:srgbClr val="CC3300"/>
                  </a:solidFill>
                  <a:latin typeface="Cambria" pitchFamily="18" charset="0"/>
                </a:rPr>
                <a:t>regeneration (+)</a:t>
              </a:r>
            </a:p>
          </p:txBody>
        </p:sp>
      </p:grpSp>
      <p:cxnSp>
        <p:nvCxnSpPr>
          <p:cNvPr id="94" name="Connecteur droit avec flèche 93"/>
          <p:cNvCxnSpPr/>
          <p:nvPr/>
        </p:nvCxnSpPr>
        <p:spPr>
          <a:xfrm rot="16200000" flipH="1">
            <a:off x="3143250" y="1714501"/>
            <a:ext cx="3286125" cy="2857500"/>
          </a:xfrm>
          <a:prstGeom prst="straightConnector1">
            <a:avLst/>
          </a:prstGeom>
          <a:ln w="31750">
            <a:solidFill>
              <a:srgbClr val="0041C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Forme libre 86"/>
          <p:cNvSpPr/>
          <p:nvPr/>
        </p:nvSpPr>
        <p:spPr>
          <a:xfrm>
            <a:off x="3643313" y="4071938"/>
            <a:ext cx="2619375" cy="1855787"/>
          </a:xfrm>
          <a:custGeom>
            <a:avLst/>
            <a:gdLst>
              <a:gd name="connsiteX0" fmla="*/ 0 w 1950098"/>
              <a:gd name="connsiteY0" fmla="*/ 1604865 h 1875454"/>
              <a:gd name="connsiteX1" fmla="*/ 597159 w 1950098"/>
              <a:gd name="connsiteY1" fmla="*/ 1866123 h 1875454"/>
              <a:gd name="connsiteX2" fmla="*/ 1436914 w 1950098"/>
              <a:gd name="connsiteY2" fmla="*/ 1660849 h 1875454"/>
              <a:gd name="connsiteX3" fmla="*/ 1828800 w 1950098"/>
              <a:gd name="connsiteY3" fmla="*/ 821094 h 1875454"/>
              <a:gd name="connsiteX4" fmla="*/ 709127 w 1950098"/>
              <a:gd name="connsiteY4" fmla="*/ 0 h 1875454"/>
              <a:gd name="connsiteX0" fmla="*/ 0 w 1950098"/>
              <a:gd name="connsiteY0" fmla="*/ 1604865 h 1875454"/>
              <a:gd name="connsiteX1" fmla="*/ 597159 w 1950098"/>
              <a:gd name="connsiteY1" fmla="*/ 1866123 h 1875454"/>
              <a:gd name="connsiteX2" fmla="*/ 1436914 w 1950098"/>
              <a:gd name="connsiteY2" fmla="*/ 1660849 h 1875454"/>
              <a:gd name="connsiteX3" fmla="*/ 1828800 w 1950098"/>
              <a:gd name="connsiteY3" fmla="*/ 821094 h 1875454"/>
              <a:gd name="connsiteX4" fmla="*/ 709127 w 1950098"/>
              <a:gd name="connsiteY4" fmla="*/ 0 h 1875454"/>
              <a:gd name="connsiteX0" fmla="*/ 0 w 1950098"/>
              <a:gd name="connsiteY0" fmla="*/ 1604865 h 1894689"/>
              <a:gd name="connsiteX1" fmla="*/ 597159 w 1950098"/>
              <a:gd name="connsiteY1" fmla="*/ 1866123 h 1894689"/>
              <a:gd name="connsiteX2" fmla="*/ 1436914 w 1950098"/>
              <a:gd name="connsiteY2" fmla="*/ 1433468 h 1894689"/>
              <a:gd name="connsiteX3" fmla="*/ 1828800 w 1950098"/>
              <a:gd name="connsiteY3" fmla="*/ 821094 h 1894689"/>
              <a:gd name="connsiteX4" fmla="*/ 709127 w 1950098"/>
              <a:gd name="connsiteY4" fmla="*/ 0 h 1894689"/>
              <a:gd name="connsiteX0" fmla="*/ 0 w 1950098"/>
              <a:gd name="connsiteY0" fmla="*/ 1604865 h 1894689"/>
              <a:gd name="connsiteX1" fmla="*/ 597159 w 1950098"/>
              <a:gd name="connsiteY1" fmla="*/ 1866123 h 1894689"/>
              <a:gd name="connsiteX2" fmla="*/ 1436914 w 1950098"/>
              <a:gd name="connsiteY2" fmla="*/ 1433468 h 1894689"/>
              <a:gd name="connsiteX3" fmla="*/ 1828800 w 1950098"/>
              <a:gd name="connsiteY3" fmla="*/ 821094 h 1894689"/>
              <a:gd name="connsiteX4" fmla="*/ 709127 w 1950098"/>
              <a:gd name="connsiteY4" fmla="*/ 0 h 1894689"/>
              <a:gd name="connsiteX0" fmla="*/ 0 w 1986215"/>
              <a:gd name="connsiteY0" fmla="*/ 1604865 h 1894689"/>
              <a:gd name="connsiteX1" fmla="*/ 597159 w 1986215"/>
              <a:gd name="connsiteY1" fmla="*/ 1866123 h 1894689"/>
              <a:gd name="connsiteX2" fmla="*/ 1436914 w 1986215"/>
              <a:gd name="connsiteY2" fmla="*/ 1433468 h 1894689"/>
              <a:gd name="connsiteX3" fmla="*/ 1828800 w 1986215"/>
              <a:gd name="connsiteY3" fmla="*/ 821094 h 1894689"/>
              <a:gd name="connsiteX4" fmla="*/ 492425 w 1986215"/>
              <a:gd name="connsiteY4" fmla="*/ 0 h 1894689"/>
              <a:gd name="connsiteX0" fmla="*/ 0 w 1986215"/>
              <a:gd name="connsiteY0" fmla="*/ 1604865 h 1894689"/>
              <a:gd name="connsiteX1" fmla="*/ 597159 w 1986215"/>
              <a:gd name="connsiteY1" fmla="*/ 1866123 h 1894689"/>
              <a:gd name="connsiteX2" fmla="*/ 1436914 w 1986215"/>
              <a:gd name="connsiteY2" fmla="*/ 1433468 h 1894689"/>
              <a:gd name="connsiteX3" fmla="*/ 1828800 w 1986215"/>
              <a:gd name="connsiteY3" fmla="*/ 821094 h 1894689"/>
              <a:gd name="connsiteX4" fmla="*/ 492425 w 1986215"/>
              <a:gd name="connsiteY4" fmla="*/ 0 h 1894689"/>
              <a:gd name="connsiteX0" fmla="*/ 0 w 1986215"/>
              <a:gd name="connsiteY0" fmla="*/ 1604865 h 1730828"/>
              <a:gd name="connsiteX1" fmla="*/ 597159 w 1986215"/>
              <a:gd name="connsiteY1" fmla="*/ 1577426 h 1730828"/>
              <a:gd name="connsiteX2" fmla="*/ 1436914 w 1986215"/>
              <a:gd name="connsiteY2" fmla="*/ 1433468 h 1730828"/>
              <a:gd name="connsiteX3" fmla="*/ 1828800 w 1986215"/>
              <a:gd name="connsiteY3" fmla="*/ 821094 h 1730828"/>
              <a:gd name="connsiteX4" fmla="*/ 492425 w 1986215"/>
              <a:gd name="connsiteY4" fmla="*/ 0 h 1730828"/>
              <a:gd name="connsiteX0" fmla="*/ 0 w 1986215"/>
              <a:gd name="connsiteY0" fmla="*/ 1749178 h 1875141"/>
              <a:gd name="connsiteX1" fmla="*/ 597159 w 1986215"/>
              <a:gd name="connsiteY1" fmla="*/ 1577426 h 1875141"/>
              <a:gd name="connsiteX2" fmla="*/ 1436914 w 1986215"/>
              <a:gd name="connsiteY2" fmla="*/ 1433468 h 1875141"/>
              <a:gd name="connsiteX3" fmla="*/ 1828800 w 1986215"/>
              <a:gd name="connsiteY3" fmla="*/ 821094 h 1875141"/>
              <a:gd name="connsiteX4" fmla="*/ 492425 w 1986215"/>
              <a:gd name="connsiteY4" fmla="*/ 0 h 1875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6215" h="1875141">
                <a:moveTo>
                  <a:pt x="0" y="1749178"/>
                </a:moveTo>
                <a:cubicBezTo>
                  <a:pt x="178836" y="1875141"/>
                  <a:pt x="357673" y="1630044"/>
                  <a:pt x="597159" y="1577426"/>
                </a:cubicBezTo>
                <a:cubicBezTo>
                  <a:pt x="836645" y="1524808"/>
                  <a:pt x="1231641" y="1559523"/>
                  <a:pt x="1436914" y="1433468"/>
                </a:cubicBezTo>
                <a:cubicBezTo>
                  <a:pt x="1642188" y="1307413"/>
                  <a:pt x="1986215" y="1060005"/>
                  <a:pt x="1828800" y="821094"/>
                </a:cubicBezTo>
                <a:cubicBezTo>
                  <a:pt x="1671385" y="582183"/>
                  <a:pt x="457143" y="945702"/>
                  <a:pt x="492425" y="0"/>
                </a:cubicBezTo>
              </a:path>
            </a:pathLst>
          </a:cu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82" name="TextBox 81"/>
          <p:cNvSpPr txBox="1"/>
          <p:nvPr/>
        </p:nvSpPr>
        <p:spPr>
          <a:xfrm>
            <a:off x="6934200" y="990600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From C. </a:t>
            </a:r>
            <a:r>
              <a:rPr lang="en-US" dirty="0" err="1" smtClean="0"/>
              <a:t>Guieu</a:t>
            </a:r>
            <a:endParaRPr lang="en-US" dirty="0" smtClean="0"/>
          </a:p>
          <a:p>
            <a:r>
              <a:rPr lang="en-US" dirty="0" smtClean="0"/>
              <a:t>CNRS/LOV</a:t>
            </a:r>
            <a:endParaRPr lang="en-US" dirty="0"/>
          </a:p>
        </p:txBody>
      </p:sp>
      <p:sp>
        <p:nvSpPr>
          <p:cNvPr id="84" name="Title 8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IPCC_aero_proces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268760"/>
            <a:ext cx="812165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TextBox 5"/>
          <p:cNvSpPr txBox="1">
            <a:spLocks noChangeArrowheads="1"/>
          </p:cNvSpPr>
          <p:nvPr/>
        </p:nvSpPr>
        <p:spPr bwMode="auto">
          <a:xfrm>
            <a:off x="395288" y="765175"/>
            <a:ext cx="50911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/>
              <a:t>Aerosol /</a:t>
            </a:r>
            <a:r>
              <a:rPr lang="en-US" dirty="0" smtClean="0"/>
              <a:t>cloud </a:t>
            </a:r>
            <a:r>
              <a:rPr lang="en-US" dirty="0" err="1" smtClean="0"/>
              <a:t>microphysic</a:t>
            </a:r>
            <a:r>
              <a:rPr lang="en-US" dirty="0" smtClean="0"/>
              <a:t>  </a:t>
            </a:r>
            <a:r>
              <a:rPr lang="en-US" dirty="0"/>
              <a:t>interactions</a:t>
            </a:r>
          </a:p>
        </p:txBody>
      </p:sp>
      <p:sp>
        <p:nvSpPr>
          <p:cNvPr id="9" name="Oval 8"/>
          <p:cNvSpPr/>
          <p:nvPr/>
        </p:nvSpPr>
        <p:spPr bwMode="auto">
          <a:xfrm>
            <a:off x="152400" y="914400"/>
            <a:ext cx="152400" cy="152400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charset="0"/>
              <a:ea typeface="MS PGothic" pitchFamily="34" charset="-128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Dust aerosol-cloud interactions</a:t>
            </a:r>
            <a:endParaRPr lang="en-I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dirty="0"/>
              <a:t>CLIMATE FEEDBACK FROM HIGH vs. LOW CLOUDS</a:t>
            </a:r>
          </a:p>
        </p:txBody>
      </p:sp>
      <p:sp>
        <p:nvSpPr>
          <p:cNvPr id="24579" name="Line 3"/>
          <p:cNvSpPr>
            <a:spLocks noChangeShapeType="1"/>
          </p:cNvSpPr>
          <p:nvPr/>
        </p:nvSpPr>
        <p:spPr bwMode="auto">
          <a:xfrm>
            <a:off x="850900" y="6064250"/>
            <a:ext cx="673735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1614488" y="4522788"/>
            <a:ext cx="2389187" cy="512762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1" name="Freeform 5"/>
          <p:cNvSpPr>
            <a:spLocks/>
          </p:cNvSpPr>
          <p:nvPr/>
        </p:nvSpPr>
        <p:spPr bwMode="auto">
          <a:xfrm>
            <a:off x="1595438" y="4779963"/>
            <a:ext cx="500062" cy="1185862"/>
          </a:xfrm>
          <a:custGeom>
            <a:avLst/>
            <a:gdLst>
              <a:gd name="T0" fmla="*/ 315 w 315"/>
              <a:gd name="T1" fmla="*/ 747 h 747"/>
              <a:gd name="T2" fmla="*/ 73 w 315"/>
              <a:gd name="T3" fmla="*/ 586 h 747"/>
              <a:gd name="T4" fmla="*/ 22 w 315"/>
              <a:gd name="T5" fmla="*/ 272 h 747"/>
              <a:gd name="T6" fmla="*/ 204 w 315"/>
              <a:gd name="T7" fmla="*/ 0 h 747"/>
              <a:gd name="T8" fmla="*/ 0 60000 65536"/>
              <a:gd name="T9" fmla="*/ 0 60000 65536"/>
              <a:gd name="T10" fmla="*/ 0 60000 65536"/>
              <a:gd name="T11" fmla="*/ 0 60000 65536"/>
              <a:gd name="T12" fmla="*/ 0 w 315"/>
              <a:gd name="T13" fmla="*/ 0 h 747"/>
              <a:gd name="T14" fmla="*/ 315 w 315"/>
              <a:gd name="T15" fmla="*/ 747 h 74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15" h="747">
                <a:moveTo>
                  <a:pt x="315" y="747"/>
                </a:moveTo>
                <a:cubicBezTo>
                  <a:pt x="218" y="706"/>
                  <a:pt x="122" y="665"/>
                  <a:pt x="73" y="586"/>
                </a:cubicBezTo>
                <a:cubicBezTo>
                  <a:pt x="24" y="507"/>
                  <a:pt x="0" y="370"/>
                  <a:pt x="22" y="272"/>
                </a:cubicBezTo>
                <a:cubicBezTo>
                  <a:pt x="44" y="174"/>
                  <a:pt x="174" y="45"/>
                  <a:pt x="204" y="0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triangle" w="lg" len="lg"/>
          </a:ln>
        </p:spPr>
        <p:txBody>
          <a:bodyPr/>
          <a:lstStyle/>
          <a:p>
            <a:endParaRPr lang="en-US"/>
          </a:p>
        </p:txBody>
      </p:sp>
      <p:sp>
        <p:nvSpPr>
          <p:cNvPr id="24582" name="Freeform 6"/>
          <p:cNvSpPr>
            <a:spLocks/>
          </p:cNvSpPr>
          <p:nvPr/>
        </p:nvSpPr>
        <p:spPr bwMode="auto">
          <a:xfrm flipH="1" flipV="1">
            <a:off x="3482975" y="4852988"/>
            <a:ext cx="500063" cy="1185862"/>
          </a:xfrm>
          <a:custGeom>
            <a:avLst/>
            <a:gdLst>
              <a:gd name="T0" fmla="*/ 315 w 315"/>
              <a:gd name="T1" fmla="*/ 747 h 747"/>
              <a:gd name="T2" fmla="*/ 73 w 315"/>
              <a:gd name="T3" fmla="*/ 586 h 747"/>
              <a:gd name="T4" fmla="*/ 22 w 315"/>
              <a:gd name="T5" fmla="*/ 272 h 747"/>
              <a:gd name="T6" fmla="*/ 204 w 315"/>
              <a:gd name="T7" fmla="*/ 0 h 747"/>
              <a:gd name="T8" fmla="*/ 0 60000 65536"/>
              <a:gd name="T9" fmla="*/ 0 60000 65536"/>
              <a:gd name="T10" fmla="*/ 0 60000 65536"/>
              <a:gd name="T11" fmla="*/ 0 60000 65536"/>
              <a:gd name="T12" fmla="*/ 0 w 315"/>
              <a:gd name="T13" fmla="*/ 0 h 747"/>
              <a:gd name="T14" fmla="*/ 315 w 315"/>
              <a:gd name="T15" fmla="*/ 747 h 74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15" h="747">
                <a:moveTo>
                  <a:pt x="315" y="747"/>
                </a:moveTo>
                <a:cubicBezTo>
                  <a:pt x="218" y="706"/>
                  <a:pt x="122" y="665"/>
                  <a:pt x="73" y="586"/>
                </a:cubicBezTo>
                <a:cubicBezTo>
                  <a:pt x="24" y="507"/>
                  <a:pt x="0" y="370"/>
                  <a:pt x="22" y="272"/>
                </a:cubicBezTo>
                <a:cubicBezTo>
                  <a:pt x="44" y="174"/>
                  <a:pt x="174" y="45"/>
                  <a:pt x="204" y="0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triangle" w="lg" len="lg"/>
          </a:ln>
        </p:spPr>
        <p:txBody>
          <a:bodyPr/>
          <a:lstStyle/>
          <a:p>
            <a:endParaRPr lang="en-US"/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1987550" y="5087938"/>
            <a:ext cx="1390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convection</a:t>
            </a: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212725" y="5802313"/>
            <a:ext cx="4937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i="1"/>
              <a:t>T</a:t>
            </a:r>
            <a:r>
              <a:rPr lang="en-US" sz="2400" i="1" baseline="-25000"/>
              <a:t>o</a:t>
            </a:r>
            <a:endParaRPr lang="en-US" sz="2400" i="1"/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52388" y="4438650"/>
            <a:ext cx="1471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i="1"/>
              <a:t>T</a:t>
            </a:r>
            <a:r>
              <a:rPr lang="en-US" sz="2400" i="1" baseline="-25000"/>
              <a:t>cloud</a:t>
            </a:r>
            <a:r>
              <a:rPr lang="en-US" sz="2400"/>
              <a:t>≈ </a:t>
            </a:r>
            <a:r>
              <a:rPr lang="en-US" sz="2400" i="1"/>
              <a:t>T</a:t>
            </a:r>
            <a:r>
              <a:rPr lang="en-US" sz="2400" i="1" baseline="-25000"/>
              <a:t>o</a:t>
            </a:r>
            <a:endParaRPr lang="en-US" sz="2400" i="1"/>
          </a:p>
        </p:txBody>
      </p:sp>
      <p:sp>
        <p:nvSpPr>
          <p:cNvPr id="24586" name="Line 10"/>
          <p:cNvSpPr>
            <a:spLocks noChangeShapeType="1"/>
          </p:cNvSpPr>
          <p:nvPr/>
        </p:nvSpPr>
        <p:spPr bwMode="auto">
          <a:xfrm flipV="1">
            <a:off x="2535238" y="5502275"/>
            <a:ext cx="0" cy="481013"/>
          </a:xfrm>
          <a:prstGeom prst="line">
            <a:avLst/>
          </a:prstGeom>
          <a:noFill/>
          <a:ln w="76200">
            <a:solidFill>
              <a:srgbClr val="990033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485775" y="674688"/>
            <a:ext cx="5689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Clouds reflect solar radiation (</a:t>
            </a:r>
            <a:r>
              <a:rPr lang="en-US">
                <a:latin typeface="Symbol" pitchFamily="18" charset="2"/>
              </a:rPr>
              <a:t>D</a:t>
            </a:r>
            <a:r>
              <a:rPr lang="en-US" i="1">
                <a:latin typeface="Arial" pitchFamily="34" charset="0"/>
              </a:rPr>
              <a:t>A &gt;</a:t>
            </a:r>
            <a:r>
              <a:rPr lang="en-US">
                <a:latin typeface="Arial" pitchFamily="34" charset="0"/>
              </a:rPr>
              <a:t> 0) </a:t>
            </a:r>
            <a:r>
              <a:rPr lang="en-US">
                <a:latin typeface="Wingdings 3" pitchFamily="18" charset="2"/>
              </a:rPr>
              <a:t>g </a:t>
            </a:r>
            <a:r>
              <a:rPr lang="en-US">
                <a:latin typeface="Arial" pitchFamily="34" charset="0"/>
              </a:rPr>
              <a:t>cooling;</a:t>
            </a:r>
          </a:p>
          <a:p>
            <a:r>
              <a:rPr lang="en-US">
                <a:latin typeface="Arial" pitchFamily="34" charset="0"/>
              </a:rPr>
              <a:t>…but also absorb IR radiation (</a:t>
            </a:r>
            <a:r>
              <a:rPr lang="en-US">
                <a:latin typeface="Symbol" pitchFamily="18" charset="2"/>
              </a:rPr>
              <a:t>D</a:t>
            </a:r>
            <a:r>
              <a:rPr lang="en-US" i="1">
                <a:latin typeface="Arial" pitchFamily="34" charset="0"/>
              </a:rPr>
              <a:t>f </a:t>
            </a:r>
            <a:r>
              <a:rPr lang="en-US">
                <a:latin typeface="Arial" pitchFamily="34" charset="0"/>
              </a:rPr>
              <a:t>&gt; 0) </a:t>
            </a:r>
            <a:r>
              <a:rPr lang="en-US">
                <a:latin typeface="Wingdings 3" pitchFamily="18" charset="2"/>
              </a:rPr>
              <a:t>g </a:t>
            </a:r>
            <a:r>
              <a:rPr lang="en-US">
                <a:latin typeface="Arial" pitchFamily="34" charset="0"/>
              </a:rPr>
              <a:t>warming</a:t>
            </a:r>
            <a:endParaRPr lang="en-US"/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392111" y="1310750"/>
            <a:ext cx="88026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Cloud feedbacks are the greatest source of uncertainty in climate models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4589" name="Text Box 13"/>
          <p:cNvSpPr txBox="1">
            <a:spLocks noChangeArrowheads="1"/>
          </p:cNvSpPr>
          <p:nvPr/>
        </p:nvSpPr>
        <p:spPr bwMode="auto">
          <a:xfrm>
            <a:off x="2603500" y="5535613"/>
            <a:ext cx="6397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990033"/>
                </a:solidFill>
                <a:latin typeface="Symbol" pitchFamily="18" charset="2"/>
              </a:rPr>
              <a:t>s</a:t>
            </a:r>
            <a:r>
              <a:rPr lang="en-US" i="1">
                <a:solidFill>
                  <a:srgbClr val="990033"/>
                </a:solidFill>
                <a:latin typeface="Arial" pitchFamily="34" charset="0"/>
              </a:rPr>
              <a:t>T</a:t>
            </a:r>
            <a:r>
              <a:rPr lang="en-US" i="1" baseline="-25000">
                <a:solidFill>
                  <a:srgbClr val="990033"/>
                </a:solidFill>
                <a:latin typeface="Arial" pitchFamily="34" charset="0"/>
              </a:rPr>
              <a:t>o</a:t>
            </a:r>
            <a:r>
              <a:rPr lang="en-US" i="1" baseline="30000">
                <a:solidFill>
                  <a:srgbClr val="990033"/>
                </a:solidFill>
                <a:latin typeface="Arial" pitchFamily="34" charset="0"/>
              </a:rPr>
              <a:t>4</a:t>
            </a:r>
            <a:endParaRPr lang="en-US">
              <a:solidFill>
                <a:srgbClr val="990033"/>
              </a:solidFill>
              <a:latin typeface="Symbol" pitchFamily="18" charset="2"/>
            </a:endParaRPr>
          </a:p>
        </p:txBody>
      </p:sp>
      <p:sp>
        <p:nvSpPr>
          <p:cNvPr id="24590" name="Line 14"/>
          <p:cNvSpPr>
            <a:spLocks noChangeShapeType="1"/>
          </p:cNvSpPr>
          <p:nvPr/>
        </p:nvSpPr>
        <p:spPr bwMode="auto">
          <a:xfrm flipV="1">
            <a:off x="2527300" y="3986213"/>
            <a:ext cx="0" cy="481012"/>
          </a:xfrm>
          <a:prstGeom prst="line">
            <a:avLst/>
          </a:prstGeom>
          <a:noFill/>
          <a:ln w="76200">
            <a:solidFill>
              <a:srgbClr val="990033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4591" name="Text Box 15"/>
          <p:cNvSpPr txBox="1">
            <a:spLocks noChangeArrowheads="1"/>
          </p:cNvSpPr>
          <p:nvPr/>
        </p:nvSpPr>
        <p:spPr bwMode="auto">
          <a:xfrm>
            <a:off x="2595563" y="4019550"/>
            <a:ext cx="16621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990033"/>
                </a:solidFill>
                <a:latin typeface="Symbol" pitchFamily="18" charset="2"/>
              </a:rPr>
              <a:t>s</a:t>
            </a:r>
            <a:r>
              <a:rPr lang="en-US" i="1">
                <a:solidFill>
                  <a:srgbClr val="990033"/>
                </a:solidFill>
                <a:latin typeface="Arial" pitchFamily="34" charset="0"/>
              </a:rPr>
              <a:t>T</a:t>
            </a:r>
            <a:r>
              <a:rPr lang="en-US" i="1" baseline="-25000">
                <a:solidFill>
                  <a:srgbClr val="990033"/>
                </a:solidFill>
                <a:latin typeface="Arial" pitchFamily="34" charset="0"/>
              </a:rPr>
              <a:t>cloud</a:t>
            </a:r>
            <a:r>
              <a:rPr lang="en-US" i="1" baseline="30000">
                <a:solidFill>
                  <a:srgbClr val="990033"/>
                </a:solidFill>
                <a:latin typeface="Arial" pitchFamily="34" charset="0"/>
              </a:rPr>
              <a:t>4</a:t>
            </a:r>
            <a:r>
              <a:rPr lang="en-US" i="1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≈ </a:t>
            </a:r>
            <a:r>
              <a:rPr lang="en-US">
                <a:solidFill>
                  <a:srgbClr val="990033"/>
                </a:solidFill>
                <a:latin typeface="Symbol" pitchFamily="18" charset="2"/>
              </a:rPr>
              <a:t>s</a:t>
            </a:r>
            <a:r>
              <a:rPr lang="en-US" i="1">
                <a:solidFill>
                  <a:srgbClr val="990033"/>
                </a:solidFill>
              </a:rPr>
              <a:t>T</a:t>
            </a:r>
            <a:r>
              <a:rPr lang="en-US" i="1" baseline="-25000">
                <a:solidFill>
                  <a:srgbClr val="990033"/>
                </a:solidFill>
              </a:rPr>
              <a:t>o</a:t>
            </a:r>
            <a:r>
              <a:rPr lang="en-US" i="1" baseline="30000">
                <a:solidFill>
                  <a:srgbClr val="990033"/>
                </a:solidFill>
              </a:rPr>
              <a:t>4</a:t>
            </a:r>
            <a:r>
              <a:rPr lang="en-US" i="1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24592" name="Text Box 16"/>
          <p:cNvSpPr txBox="1">
            <a:spLocks noChangeArrowheads="1"/>
          </p:cNvSpPr>
          <p:nvPr/>
        </p:nvSpPr>
        <p:spPr bwMode="auto">
          <a:xfrm>
            <a:off x="1416050" y="6191250"/>
            <a:ext cx="2800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LOW CLOUD: COOLING</a:t>
            </a:r>
          </a:p>
        </p:txBody>
      </p:sp>
      <p:sp>
        <p:nvSpPr>
          <p:cNvPr id="24593" name="Rectangle 17"/>
          <p:cNvSpPr>
            <a:spLocks noChangeArrowheads="1"/>
          </p:cNvSpPr>
          <p:nvPr/>
        </p:nvSpPr>
        <p:spPr bwMode="auto">
          <a:xfrm>
            <a:off x="4991100" y="2495543"/>
            <a:ext cx="2389188" cy="512763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94" name="Line 18"/>
          <p:cNvSpPr>
            <a:spLocks noChangeShapeType="1"/>
          </p:cNvSpPr>
          <p:nvPr/>
        </p:nvSpPr>
        <p:spPr bwMode="auto">
          <a:xfrm flipV="1">
            <a:off x="5951538" y="1958968"/>
            <a:ext cx="0" cy="481013"/>
          </a:xfrm>
          <a:prstGeom prst="line">
            <a:avLst/>
          </a:prstGeom>
          <a:noFill/>
          <a:ln w="76200">
            <a:solidFill>
              <a:srgbClr val="990033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4595" name="Text Box 19"/>
          <p:cNvSpPr txBox="1">
            <a:spLocks noChangeArrowheads="1"/>
          </p:cNvSpPr>
          <p:nvPr/>
        </p:nvSpPr>
        <p:spPr bwMode="auto">
          <a:xfrm>
            <a:off x="6019800" y="1992306"/>
            <a:ext cx="1733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990033"/>
                </a:solidFill>
                <a:latin typeface="Symbol" pitchFamily="18" charset="2"/>
              </a:rPr>
              <a:t>s</a:t>
            </a:r>
            <a:r>
              <a:rPr lang="en-US" i="1">
                <a:solidFill>
                  <a:srgbClr val="990033"/>
                </a:solidFill>
                <a:latin typeface="Arial" pitchFamily="34" charset="0"/>
              </a:rPr>
              <a:t>T</a:t>
            </a:r>
            <a:r>
              <a:rPr lang="en-US" i="1" baseline="-25000">
                <a:solidFill>
                  <a:srgbClr val="990033"/>
                </a:solidFill>
                <a:latin typeface="Arial" pitchFamily="34" charset="0"/>
              </a:rPr>
              <a:t>cloud</a:t>
            </a:r>
            <a:r>
              <a:rPr lang="en-US" i="1" baseline="30000">
                <a:solidFill>
                  <a:srgbClr val="990033"/>
                </a:solidFill>
                <a:latin typeface="Arial" pitchFamily="34" charset="0"/>
              </a:rPr>
              <a:t>4</a:t>
            </a:r>
            <a:r>
              <a:rPr lang="en-US" i="1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 &lt; </a:t>
            </a:r>
            <a:r>
              <a:rPr lang="en-US">
                <a:solidFill>
                  <a:srgbClr val="990033"/>
                </a:solidFill>
                <a:latin typeface="Symbol" pitchFamily="18" charset="2"/>
              </a:rPr>
              <a:t>s</a:t>
            </a:r>
            <a:r>
              <a:rPr lang="en-US" i="1">
                <a:solidFill>
                  <a:srgbClr val="990033"/>
                </a:solidFill>
              </a:rPr>
              <a:t>T</a:t>
            </a:r>
            <a:r>
              <a:rPr lang="en-US" i="1" baseline="-25000">
                <a:solidFill>
                  <a:srgbClr val="990033"/>
                </a:solidFill>
              </a:rPr>
              <a:t>o</a:t>
            </a:r>
            <a:r>
              <a:rPr lang="en-US" i="1" baseline="30000">
                <a:solidFill>
                  <a:srgbClr val="990033"/>
                </a:solidFill>
              </a:rPr>
              <a:t>4</a:t>
            </a:r>
            <a:r>
              <a:rPr lang="en-US" i="1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24596" name="Line 20"/>
          <p:cNvSpPr>
            <a:spLocks noChangeShapeType="1"/>
          </p:cNvSpPr>
          <p:nvPr/>
        </p:nvSpPr>
        <p:spPr bwMode="auto">
          <a:xfrm flipV="1">
            <a:off x="6007100" y="5494338"/>
            <a:ext cx="0" cy="481012"/>
          </a:xfrm>
          <a:prstGeom prst="line">
            <a:avLst/>
          </a:prstGeom>
          <a:noFill/>
          <a:ln w="76200">
            <a:solidFill>
              <a:srgbClr val="990033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4597" name="Text Box 21"/>
          <p:cNvSpPr txBox="1">
            <a:spLocks noChangeArrowheads="1"/>
          </p:cNvSpPr>
          <p:nvPr/>
        </p:nvSpPr>
        <p:spPr bwMode="auto">
          <a:xfrm>
            <a:off x="6075363" y="5527675"/>
            <a:ext cx="6397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990033"/>
                </a:solidFill>
                <a:latin typeface="Symbol" pitchFamily="18" charset="2"/>
              </a:rPr>
              <a:t>s</a:t>
            </a:r>
            <a:r>
              <a:rPr lang="en-US" i="1">
                <a:solidFill>
                  <a:srgbClr val="990033"/>
                </a:solidFill>
                <a:latin typeface="Arial" pitchFamily="34" charset="0"/>
              </a:rPr>
              <a:t>T</a:t>
            </a:r>
            <a:r>
              <a:rPr lang="en-US" i="1" baseline="-25000">
                <a:solidFill>
                  <a:srgbClr val="990033"/>
                </a:solidFill>
                <a:latin typeface="Arial" pitchFamily="34" charset="0"/>
              </a:rPr>
              <a:t>o</a:t>
            </a:r>
            <a:r>
              <a:rPr lang="en-US" i="1" baseline="30000">
                <a:solidFill>
                  <a:srgbClr val="990033"/>
                </a:solidFill>
                <a:latin typeface="Arial" pitchFamily="34" charset="0"/>
              </a:rPr>
              <a:t>4</a:t>
            </a:r>
            <a:endParaRPr lang="en-US">
              <a:solidFill>
                <a:srgbClr val="990033"/>
              </a:solidFill>
              <a:latin typeface="Symbol" pitchFamily="18" charset="2"/>
            </a:endParaRPr>
          </a:p>
        </p:txBody>
      </p:sp>
      <p:sp>
        <p:nvSpPr>
          <p:cNvPr id="24598" name="Text Box 22"/>
          <p:cNvSpPr txBox="1">
            <a:spLocks noChangeArrowheads="1"/>
          </p:cNvSpPr>
          <p:nvPr/>
        </p:nvSpPr>
        <p:spPr bwMode="auto">
          <a:xfrm>
            <a:off x="5024438" y="6148388"/>
            <a:ext cx="2914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HIGH CLOUD: WARMING</a:t>
            </a:r>
          </a:p>
        </p:txBody>
      </p:sp>
    </p:spTree>
    <p:extLst>
      <p:ext uri="{BB962C8B-B14F-4D97-AF65-F5344CB8AC3E}">
        <p14:creationId xmlns:p14="http://schemas.microsoft.com/office/powerpoint/2010/main" xmlns="" val="27435355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9698" name="Picture 2" descr="http://www.goes-r.gov/users/comet/tropical/textbook_2nd_edition/media/graphics/global_energy_flow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484784"/>
            <a:ext cx="7272808" cy="51948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pic>
        <p:nvPicPr>
          <p:cNvPr id="3" name="Picture 2" descr="Fig. 3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3625" y="2348880"/>
            <a:ext cx="5845159" cy="33078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3347864" y="2420888"/>
            <a:ext cx="2286000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Advection by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resolved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scale motions </a:t>
            </a:r>
          </a:p>
        </p:txBody>
      </p:sp>
      <p:pic>
        <p:nvPicPr>
          <p:cNvPr id="30" name="Picture 2" descr="http://www.meteor.iastate.edu/gccourse/model/direct/images/image9.gif"/>
          <p:cNvPicPr>
            <a:picLocks noChangeAspect="1" noChangeArrowheads="1"/>
          </p:cNvPicPr>
          <p:nvPr/>
        </p:nvPicPr>
        <p:blipFill>
          <a:blip r:embed="rId3" cstate="print"/>
          <a:srcRect t="8927" r="32638"/>
          <a:stretch>
            <a:fillRect/>
          </a:stretch>
        </p:blipFill>
        <p:spPr bwMode="auto">
          <a:xfrm>
            <a:off x="107504" y="692696"/>
            <a:ext cx="5796136" cy="5877273"/>
          </a:xfrm>
          <a:prstGeom prst="rect">
            <a:avLst/>
          </a:prstGeom>
          <a:noFill/>
        </p:spPr>
      </p:pic>
      <p:pic>
        <p:nvPicPr>
          <p:cNvPr id="39" name="Picture 4" descr="FIG4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1052736"/>
            <a:ext cx="3057277" cy="4587875"/>
          </a:xfrm>
          <a:prstGeom prst="rect">
            <a:avLst/>
          </a:prstGeom>
          <a:noFill/>
        </p:spPr>
      </p:pic>
      <p:sp>
        <p:nvSpPr>
          <p:cNvPr id="40" name="Title 39"/>
          <p:cNvSpPr>
            <a:spLocks noGrp="1"/>
          </p:cNvSpPr>
          <p:nvPr>
            <p:ph type="title"/>
          </p:nvPr>
        </p:nvSpPr>
        <p:spPr>
          <a:xfrm>
            <a:off x="1475656" y="0"/>
            <a:ext cx="6696744" cy="609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Dynamical core : grid-resolved atmospheric processes</a:t>
            </a:r>
            <a:endParaRPr lang="en-IE" dirty="0"/>
          </a:p>
        </p:txBody>
      </p:sp>
      <p:sp>
        <p:nvSpPr>
          <p:cNvPr id="41" name="TextBox 40"/>
          <p:cNvSpPr txBox="1"/>
          <p:nvPr/>
        </p:nvSpPr>
        <p:spPr>
          <a:xfrm>
            <a:off x="539552" y="827420"/>
            <a:ext cx="36004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       </a:t>
            </a:r>
            <a:r>
              <a:rPr lang="en-US" dirty="0" err="1" smtClean="0"/>
              <a:t>advec</a:t>
            </a:r>
            <a:r>
              <a:rPr lang="en-US" dirty="0" smtClean="0"/>
              <a:t>.               </a:t>
            </a:r>
            <a:endParaRPr lang="en-IE" dirty="0"/>
          </a:p>
        </p:txBody>
      </p:sp>
      <p:sp>
        <p:nvSpPr>
          <p:cNvPr id="42" name="TextBox 41"/>
          <p:cNvSpPr txBox="1"/>
          <p:nvPr/>
        </p:nvSpPr>
        <p:spPr>
          <a:xfrm>
            <a:off x="323528" y="1916832"/>
            <a:ext cx="396044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              </a:t>
            </a:r>
            <a:endParaRPr lang="en-IE" dirty="0"/>
          </a:p>
        </p:txBody>
      </p:sp>
      <p:sp>
        <p:nvSpPr>
          <p:cNvPr id="43" name="TextBox 42"/>
          <p:cNvSpPr txBox="1"/>
          <p:nvPr/>
        </p:nvSpPr>
        <p:spPr>
          <a:xfrm>
            <a:off x="467544" y="3059668"/>
            <a:ext cx="396044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              </a:t>
            </a:r>
            <a:endParaRPr lang="en-IE" dirty="0"/>
          </a:p>
        </p:txBody>
      </p:sp>
      <p:sp>
        <p:nvSpPr>
          <p:cNvPr id="44" name="TextBox 43"/>
          <p:cNvSpPr txBox="1"/>
          <p:nvPr/>
        </p:nvSpPr>
        <p:spPr>
          <a:xfrm>
            <a:off x="395536" y="4293096"/>
            <a:ext cx="518457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              </a:t>
            </a:r>
            <a:endParaRPr lang="en-IE" dirty="0"/>
          </a:p>
        </p:txBody>
      </p:sp>
      <p:sp>
        <p:nvSpPr>
          <p:cNvPr id="45" name="TextBox 44"/>
          <p:cNvSpPr txBox="1"/>
          <p:nvPr/>
        </p:nvSpPr>
        <p:spPr>
          <a:xfrm>
            <a:off x="251520" y="5445224"/>
            <a:ext cx="396044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              </a:t>
            </a:r>
            <a:endParaRPr lang="en-IE" dirty="0"/>
          </a:p>
        </p:txBody>
      </p:sp>
      <p:graphicFrame>
        <p:nvGraphicFramePr>
          <p:cNvPr id="71681" name="Object 1"/>
          <p:cNvGraphicFramePr>
            <a:graphicFrameLocks noChangeAspect="1"/>
          </p:cNvGraphicFramePr>
          <p:nvPr/>
        </p:nvGraphicFramePr>
        <p:xfrm>
          <a:off x="539552" y="2348880"/>
          <a:ext cx="5030788" cy="703263"/>
        </p:xfrm>
        <a:graphic>
          <a:graphicData uri="http://schemas.openxmlformats.org/presentationml/2006/ole">
            <p:oleObj spid="_x0000_s71681" name="Equation" r:id="rId5" imgW="3416040" imgH="393480" progId="Equation.3">
              <p:embed/>
            </p:oleObj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6084168" y="5877272"/>
            <a:ext cx="3059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Typical resolutions for climate models </a:t>
            </a:r>
            <a:r>
              <a:rPr lang="en-US" dirty="0" err="1" smtClean="0"/>
              <a:t>dx</a:t>
            </a:r>
            <a:r>
              <a:rPr lang="en-US" dirty="0" smtClean="0"/>
              <a:t> = 20 – 100 km   </a:t>
            </a:r>
            <a:endParaRPr lang="en-IE" dirty="0"/>
          </a:p>
        </p:txBody>
      </p:sp>
      <p:grpSp>
        <p:nvGrpSpPr>
          <p:cNvPr id="19" name="Group 18"/>
          <p:cNvGrpSpPr/>
          <p:nvPr/>
        </p:nvGrpSpPr>
        <p:grpSpPr>
          <a:xfrm>
            <a:off x="35496" y="1196752"/>
            <a:ext cx="4032448" cy="5326269"/>
            <a:chOff x="35496" y="1196752"/>
            <a:chExt cx="4032448" cy="5326269"/>
          </a:xfrm>
        </p:grpSpPr>
        <p:sp>
          <p:nvSpPr>
            <p:cNvPr id="31" name="Rectangle 5"/>
            <p:cNvSpPr>
              <a:spLocks noChangeArrowheads="1"/>
            </p:cNvSpPr>
            <p:nvPr/>
          </p:nvSpPr>
          <p:spPr bwMode="auto">
            <a:xfrm>
              <a:off x="35496" y="1196752"/>
              <a:ext cx="3960440" cy="645749"/>
            </a:xfrm>
            <a:prstGeom prst="rect">
              <a:avLst/>
            </a:prstGeom>
            <a:noFill/>
            <a:ln w="28575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2" name="Rectangle 5"/>
            <p:cNvSpPr>
              <a:spLocks noChangeArrowheads="1"/>
            </p:cNvSpPr>
            <p:nvPr/>
          </p:nvSpPr>
          <p:spPr bwMode="auto">
            <a:xfrm>
              <a:off x="35496" y="2348880"/>
              <a:ext cx="3096344" cy="645749"/>
            </a:xfrm>
            <a:prstGeom prst="rect">
              <a:avLst/>
            </a:prstGeom>
            <a:noFill/>
            <a:ln w="28575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5" name="Rectangle 5"/>
            <p:cNvSpPr>
              <a:spLocks noChangeArrowheads="1"/>
            </p:cNvSpPr>
            <p:nvPr/>
          </p:nvSpPr>
          <p:spPr bwMode="auto">
            <a:xfrm>
              <a:off x="35496" y="3501008"/>
              <a:ext cx="4032448" cy="645749"/>
            </a:xfrm>
            <a:prstGeom prst="rect">
              <a:avLst/>
            </a:prstGeom>
            <a:noFill/>
            <a:ln w="28575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" name="Rectangle 5"/>
            <p:cNvSpPr>
              <a:spLocks noChangeArrowheads="1"/>
            </p:cNvSpPr>
            <p:nvPr/>
          </p:nvSpPr>
          <p:spPr bwMode="auto">
            <a:xfrm>
              <a:off x="35496" y="4797152"/>
              <a:ext cx="2520280" cy="645749"/>
            </a:xfrm>
            <a:prstGeom prst="rect">
              <a:avLst/>
            </a:prstGeom>
            <a:noFill/>
            <a:ln w="28575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7" name="Rectangle 5"/>
            <p:cNvSpPr>
              <a:spLocks noChangeArrowheads="1"/>
            </p:cNvSpPr>
            <p:nvPr/>
          </p:nvSpPr>
          <p:spPr bwMode="auto">
            <a:xfrm>
              <a:off x="35496" y="5877272"/>
              <a:ext cx="2520280" cy="645749"/>
            </a:xfrm>
            <a:prstGeom prst="rect">
              <a:avLst/>
            </a:prstGeom>
            <a:noFill/>
            <a:ln w="28575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 descr="http://www.meteor.iastate.edu/gccourse/model/direct/images/image9.gif"/>
          <p:cNvPicPr>
            <a:picLocks noChangeAspect="1" noChangeArrowheads="1"/>
          </p:cNvPicPr>
          <p:nvPr/>
        </p:nvPicPr>
        <p:blipFill>
          <a:blip r:embed="rId3" cstate="print"/>
          <a:srcRect t="8927" r="32638"/>
          <a:stretch>
            <a:fillRect/>
          </a:stretch>
        </p:blipFill>
        <p:spPr bwMode="auto">
          <a:xfrm>
            <a:off x="1" y="1412776"/>
            <a:ext cx="4464496" cy="5157193"/>
          </a:xfrm>
          <a:prstGeom prst="rect">
            <a:avLst/>
          </a:prstGeom>
          <a:noFill/>
        </p:spPr>
      </p:pic>
      <p:sp>
        <p:nvSpPr>
          <p:cNvPr id="40" name="Title 39"/>
          <p:cNvSpPr>
            <a:spLocks noGrp="1"/>
          </p:cNvSpPr>
          <p:nvPr>
            <p:ph type="title"/>
          </p:nvPr>
        </p:nvSpPr>
        <p:spPr>
          <a:xfrm>
            <a:off x="720080" y="-27384"/>
            <a:ext cx="8100392" cy="609600"/>
          </a:xfrm>
        </p:spPr>
        <p:txBody>
          <a:bodyPr>
            <a:normAutofit/>
          </a:bodyPr>
          <a:lstStyle/>
          <a:p>
            <a:r>
              <a:rPr lang="en-US" dirty="0" smtClean="0"/>
              <a:t>Physics : sub grid scale processes, parameterizations</a:t>
            </a:r>
            <a:endParaRPr lang="en-IE" dirty="0"/>
          </a:p>
        </p:txBody>
      </p:sp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3744416" y="2924944"/>
            <a:ext cx="504056" cy="357717"/>
          </a:xfrm>
          <a:prstGeom prst="rect">
            <a:avLst/>
          </a:prstGeom>
          <a:noFill/>
          <a:ln w="28575">
            <a:solidFill>
              <a:srgbClr val="7030A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186" name="Rounded Rectangle 185"/>
          <p:cNvSpPr/>
          <p:nvPr/>
        </p:nvSpPr>
        <p:spPr>
          <a:xfrm>
            <a:off x="7020272" y="4581128"/>
            <a:ext cx="2016224" cy="1512168"/>
          </a:xfrm>
          <a:prstGeom prst="roundRect">
            <a:avLst/>
          </a:prstGeom>
          <a:solidFill>
            <a:srgbClr val="00B050"/>
          </a:solidFill>
          <a:ln w="5715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 smtClean="0">
              <a:solidFill>
                <a:schemeClr val="tx1"/>
              </a:solidFill>
            </a:endParaRP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Surface processes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Land /oceans</a:t>
            </a:r>
          </a:p>
          <a:p>
            <a:pPr algn="ctr"/>
            <a:endParaRPr lang="en-IE" b="1" dirty="0">
              <a:solidFill>
                <a:schemeClr val="tx1"/>
              </a:solidFill>
            </a:endParaRPr>
          </a:p>
        </p:txBody>
      </p:sp>
      <p:graphicFrame>
        <p:nvGraphicFramePr>
          <p:cNvPr id="70657" name="Object 1"/>
          <p:cNvGraphicFramePr>
            <a:graphicFrameLocks noChangeAspect="1"/>
          </p:cNvGraphicFramePr>
          <p:nvPr/>
        </p:nvGraphicFramePr>
        <p:xfrm>
          <a:off x="179512" y="2852936"/>
          <a:ext cx="4104456" cy="648072"/>
        </p:xfrm>
        <a:graphic>
          <a:graphicData uri="http://schemas.openxmlformats.org/presentationml/2006/ole">
            <p:oleObj spid="_x0000_s70657" name="Equation" r:id="rId4" imgW="3416040" imgH="393480" progId="Equation.3">
              <p:embed/>
            </p:oleObj>
          </a:graphicData>
        </a:graphic>
      </p:graphicFrame>
      <p:grpSp>
        <p:nvGrpSpPr>
          <p:cNvPr id="193" name="Group 192"/>
          <p:cNvGrpSpPr/>
          <p:nvPr/>
        </p:nvGrpSpPr>
        <p:grpSpPr>
          <a:xfrm>
            <a:off x="6732240" y="980728"/>
            <a:ext cx="2411760" cy="3528392"/>
            <a:chOff x="6732240" y="980728"/>
            <a:chExt cx="2411760" cy="3528392"/>
          </a:xfrm>
        </p:grpSpPr>
        <p:sp>
          <p:nvSpPr>
            <p:cNvPr id="66" name="Rectangle 65"/>
            <p:cNvSpPr/>
            <p:nvPr/>
          </p:nvSpPr>
          <p:spPr>
            <a:xfrm>
              <a:off x="7668344" y="1772816"/>
              <a:ext cx="1368152" cy="576064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AEROSOLS</a:t>
              </a:r>
              <a:endParaRPr lang="en-IE" dirty="0">
                <a:solidFill>
                  <a:schemeClr val="tx1"/>
                </a:solidFill>
              </a:endParaRPr>
            </a:p>
          </p:txBody>
        </p:sp>
        <p:sp>
          <p:nvSpPr>
            <p:cNvPr id="187" name="TextBox 186"/>
            <p:cNvSpPr txBox="1"/>
            <p:nvPr/>
          </p:nvSpPr>
          <p:spPr>
            <a:xfrm>
              <a:off x="7020272" y="1196752"/>
              <a:ext cx="14756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Direct effect</a:t>
              </a:r>
              <a:endParaRPr lang="en-IE" dirty="0"/>
            </a:p>
          </p:txBody>
        </p:sp>
        <p:sp>
          <p:nvSpPr>
            <p:cNvPr id="188" name="TextBox 187"/>
            <p:cNvSpPr txBox="1"/>
            <p:nvPr/>
          </p:nvSpPr>
          <p:spPr>
            <a:xfrm>
              <a:off x="7380312" y="2555612"/>
              <a:ext cx="16916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Indirect effects</a:t>
              </a:r>
              <a:endParaRPr lang="en-IE" dirty="0"/>
            </a:p>
          </p:txBody>
        </p:sp>
        <p:sp>
          <p:nvSpPr>
            <p:cNvPr id="189" name="Arc 188"/>
            <p:cNvSpPr/>
            <p:nvPr/>
          </p:nvSpPr>
          <p:spPr>
            <a:xfrm>
              <a:off x="7092280" y="980728"/>
              <a:ext cx="1224136" cy="936104"/>
            </a:xfrm>
            <a:prstGeom prst="arc">
              <a:avLst>
                <a:gd name="adj1" fmla="val 15104559"/>
                <a:gd name="adj2" fmla="val 0"/>
              </a:avLst>
            </a:prstGeom>
            <a:ln w="57150"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190" name="Arc 189"/>
            <p:cNvSpPr/>
            <p:nvPr/>
          </p:nvSpPr>
          <p:spPr>
            <a:xfrm flipV="1">
              <a:off x="7092280" y="2132856"/>
              <a:ext cx="1152128" cy="936104"/>
            </a:xfrm>
            <a:prstGeom prst="arc">
              <a:avLst>
                <a:gd name="adj1" fmla="val 15104559"/>
                <a:gd name="adj2" fmla="val 0"/>
              </a:avLst>
            </a:prstGeom>
            <a:ln w="57150"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191" name="Arc 190"/>
            <p:cNvSpPr/>
            <p:nvPr/>
          </p:nvSpPr>
          <p:spPr>
            <a:xfrm flipV="1">
              <a:off x="6732240" y="1844824"/>
              <a:ext cx="1728192" cy="2664296"/>
            </a:xfrm>
            <a:prstGeom prst="arc">
              <a:avLst>
                <a:gd name="adj1" fmla="val 17790293"/>
                <a:gd name="adj2" fmla="val 20666579"/>
              </a:avLst>
            </a:prstGeom>
            <a:ln w="57150"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192" name="TextBox 191"/>
            <p:cNvSpPr txBox="1"/>
            <p:nvPr/>
          </p:nvSpPr>
          <p:spPr>
            <a:xfrm>
              <a:off x="7668344" y="3717032"/>
              <a:ext cx="14756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Deposition of chemicals</a:t>
              </a:r>
              <a:endParaRPr lang="en-IE" dirty="0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2339752" y="764704"/>
            <a:ext cx="5184576" cy="2520280"/>
            <a:chOff x="2339752" y="764704"/>
            <a:chExt cx="5184576" cy="2520280"/>
          </a:xfrm>
        </p:grpSpPr>
        <p:cxnSp>
          <p:nvCxnSpPr>
            <p:cNvPr id="17" name="Shape 16"/>
            <p:cNvCxnSpPr>
              <a:stCxn id="12" idx="1"/>
              <a:endCxn id="13" idx="0"/>
            </p:cNvCxnSpPr>
            <p:nvPr/>
          </p:nvCxnSpPr>
          <p:spPr>
            <a:xfrm rot="10800000" flipV="1">
              <a:off x="2591780" y="949370"/>
              <a:ext cx="1836204" cy="1975574"/>
            </a:xfrm>
            <a:prstGeom prst="bentConnector2">
              <a:avLst/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2" name="Group 61"/>
            <p:cNvGrpSpPr/>
            <p:nvPr/>
          </p:nvGrpSpPr>
          <p:grpSpPr>
            <a:xfrm>
              <a:off x="2339752" y="764704"/>
              <a:ext cx="5184576" cy="2520280"/>
              <a:chOff x="2339752" y="764704"/>
              <a:chExt cx="5184576" cy="2520280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4427984" y="764704"/>
                <a:ext cx="3096344" cy="369332"/>
              </a:xfrm>
              <a:prstGeom prst="rect">
                <a:avLst/>
              </a:prstGeom>
              <a:solidFill>
                <a:srgbClr val="FFC000"/>
              </a:solidFill>
              <a:ln w="28575">
                <a:solidFill>
                  <a:srgbClr val="FFFF0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b="1" dirty="0" err="1" smtClean="0"/>
                  <a:t>Radiative</a:t>
                </a:r>
                <a:r>
                  <a:rPr lang="en-US" b="1" dirty="0" smtClean="0"/>
                  <a:t> transfers(SW / LW) </a:t>
                </a:r>
                <a:endParaRPr lang="en-IE" b="1" dirty="0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2339752" y="2924944"/>
                <a:ext cx="504056" cy="360040"/>
              </a:xfrm>
              <a:prstGeom prst="rect">
                <a:avLst/>
              </a:pr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 dirty="0">
                  <a:solidFill>
                    <a:srgbClr val="FFC000"/>
                  </a:solidFill>
                </a:endParaRPr>
              </a:p>
            </p:txBody>
          </p:sp>
          <p:pic>
            <p:nvPicPr>
              <p:cNvPr id="47106" name="Picture 2" descr="Résultat de recherche d'images pour &quot;atmospheric radiation&quot;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t="7875" b="5501"/>
              <a:stretch>
                <a:fillRect/>
              </a:stretch>
            </p:blipFill>
            <p:spPr bwMode="auto">
              <a:xfrm>
                <a:off x="4644008" y="1268760"/>
                <a:ext cx="2142238" cy="1368152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45" name="Group 44"/>
          <p:cNvGrpSpPr/>
          <p:nvPr/>
        </p:nvGrpSpPr>
        <p:grpSpPr>
          <a:xfrm>
            <a:off x="2016224" y="1988840"/>
            <a:ext cx="4715436" cy="4834847"/>
            <a:chOff x="2016224" y="1988840"/>
            <a:chExt cx="4715436" cy="4834847"/>
          </a:xfrm>
        </p:grpSpPr>
        <p:sp>
          <p:nvSpPr>
            <p:cNvPr id="31" name="Rectangle 5"/>
            <p:cNvSpPr>
              <a:spLocks noChangeArrowheads="1"/>
            </p:cNvSpPr>
            <p:nvPr/>
          </p:nvSpPr>
          <p:spPr bwMode="auto">
            <a:xfrm>
              <a:off x="3096344" y="1988840"/>
              <a:ext cx="936104" cy="285709"/>
            </a:xfrm>
            <a:prstGeom prst="rect">
              <a:avLst/>
            </a:prstGeom>
            <a:noFill/>
            <a:ln w="28575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5" name="Rectangle 5"/>
            <p:cNvSpPr>
              <a:spLocks noChangeArrowheads="1"/>
            </p:cNvSpPr>
            <p:nvPr/>
          </p:nvSpPr>
          <p:spPr bwMode="auto">
            <a:xfrm>
              <a:off x="2915815" y="2936519"/>
              <a:ext cx="792089" cy="348465"/>
            </a:xfrm>
            <a:prstGeom prst="rect">
              <a:avLst/>
            </a:prstGeom>
            <a:noFill/>
            <a:ln w="28575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" name="Rectangle 5"/>
            <p:cNvSpPr>
              <a:spLocks noChangeArrowheads="1"/>
            </p:cNvSpPr>
            <p:nvPr/>
          </p:nvSpPr>
          <p:spPr bwMode="auto">
            <a:xfrm>
              <a:off x="2016224" y="5085184"/>
              <a:ext cx="792088" cy="357717"/>
            </a:xfrm>
            <a:prstGeom prst="rect">
              <a:avLst/>
            </a:prstGeom>
            <a:noFill/>
            <a:ln w="28575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572000" y="5013176"/>
              <a:ext cx="2088232" cy="3693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Turbulent diffusion</a:t>
              </a:r>
              <a:endParaRPr lang="en-IE" b="1" dirty="0"/>
            </a:p>
          </p:txBody>
        </p:sp>
        <p:cxnSp>
          <p:nvCxnSpPr>
            <p:cNvPr id="24" name="Elbow Connector 23"/>
            <p:cNvCxnSpPr>
              <a:stCxn id="35" idx="2"/>
              <a:endCxn id="14" idx="1"/>
            </p:cNvCxnSpPr>
            <p:nvPr/>
          </p:nvCxnSpPr>
          <p:spPr>
            <a:xfrm rot="16200000" flipH="1">
              <a:off x="2985501" y="3611343"/>
              <a:ext cx="1912858" cy="1260140"/>
            </a:xfrm>
            <a:prstGeom prst="bentConnector2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Elbow Connector 23"/>
            <p:cNvCxnSpPr>
              <a:stCxn id="36" idx="2"/>
              <a:endCxn id="14" idx="1"/>
            </p:cNvCxnSpPr>
            <p:nvPr/>
          </p:nvCxnSpPr>
          <p:spPr>
            <a:xfrm rot="5400000" flipH="1" flipV="1">
              <a:off x="3369604" y="4240506"/>
              <a:ext cx="245059" cy="2159732"/>
            </a:xfrm>
            <a:prstGeom prst="bentConnector4">
              <a:avLst>
                <a:gd name="adj1" fmla="val -93284"/>
                <a:gd name="adj2" fmla="val 59169"/>
              </a:avLst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Elbow Connector 23"/>
            <p:cNvCxnSpPr>
              <a:stCxn id="31" idx="2"/>
              <a:endCxn id="14" idx="1"/>
            </p:cNvCxnSpPr>
            <p:nvPr/>
          </p:nvCxnSpPr>
          <p:spPr>
            <a:xfrm rot="16200000" flipH="1">
              <a:off x="2606552" y="3232393"/>
              <a:ext cx="2923293" cy="1007604"/>
            </a:xfrm>
            <a:prstGeom prst="bentConnector2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7108" name="Picture 4" descr="Résultat de recherche d'images pour &quot;turbulent diffusion\&quot;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572000" y="5589240"/>
              <a:ext cx="2159660" cy="1234447"/>
            </a:xfrm>
            <a:prstGeom prst="rect">
              <a:avLst/>
            </a:prstGeom>
            <a:noFill/>
          </p:spPr>
        </p:pic>
      </p:grpSp>
      <p:grpSp>
        <p:nvGrpSpPr>
          <p:cNvPr id="63" name="Group 62"/>
          <p:cNvGrpSpPr/>
          <p:nvPr/>
        </p:nvGrpSpPr>
        <p:grpSpPr>
          <a:xfrm>
            <a:off x="2952328" y="2852936"/>
            <a:ext cx="4139952" cy="2589965"/>
            <a:chOff x="2952328" y="2852936"/>
            <a:chExt cx="4139952" cy="2589965"/>
          </a:xfrm>
        </p:grpSpPr>
        <p:sp>
          <p:nvSpPr>
            <p:cNvPr id="29" name="Rectangle 5"/>
            <p:cNvSpPr>
              <a:spLocks noChangeArrowheads="1"/>
            </p:cNvSpPr>
            <p:nvPr/>
          </p:nvSpPr>
          <p:spPr bwMode="auto">
            <a:xfrm>
              <a:off x="2952328" y="5085184"/>
              <a:ext cx="504056" cy="357717"/>
            </a:xfrm>
            <a:prstGeom prst="rect">
              <a:avLst/>
            </a:prstGeom>
            <a:noFill/>
            <a:ln w="28575">
              <a:solidFill>
                <a:srgbClr val="7030A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572000" y="2852936"/>
              <a:ext cx="2520280" cy="369332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28575">
              <a:solidFill>
                <a:srgbClr val="7030A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Clouds and Convection</a:t>
              </a:r>
              <a:endParaRPr lang="en-IE" b="1" dirty="0"/>
            </a:p>
          </p:txBody>
        </p:sp>
        <p:cxnSp>
          <p:nvCxnSpPr>
            <p:cNvPr id="49" name="Elbow Connector 23"/>
            <p:cNvCxnSpPr>
              <a:stCxn id="51" idx="0"/>
              <a:endCxn id="15" idx="1"/>
            </p:cNvCxnSpPr>
            <p:nvPr/>
          </p:nvCxnSpPr>
          <p:spPr>
            <a:xfrm rot="16200000" flipH="1">
              <a:off x="4281645" y="2747247"/>
              <a:ext cx="112658" cy="468052"/>
            </a:xfrm>
            <a:prstGeom prst="bentConnector4">
              <a:avLst>
                <a:gd name="adj1" fmla="val -202915"/>
                <a:gd name="adj2" fmla="val 76923"/>
              </a:avLst>
            </a:prstGeom>
            <a:ln w="28575">
              <a:solidFill>
                <a:srgbClr val="7030A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Elbow Connector 23"/>
            <p:cNvCxnSpPr>
              <a:stCxn id="29" idx="3"/>
              <a:endCxn id="15" idx="1"/>
            </p:cNvCxnSpPr>
            <p:nvPr/>
          </p:nvCxnSpPr>
          <p:spPr>
            <a:xfrm flipV="1">
              <a:off x="3456384" y="3037602"/>
              <a:ext cx="1115616" cy="2226441"/>
            </a:xfrm>
            <a:prstGeom prst="bentConnector3">
              <a:avLst>
                <a:gd name="adj1" fmla="val 50000"/>
              </a:avLst>
            </a:prstGeom>
            <a:ln w="28575">
              <a:solidFill>
                <a:srgbClr val="7030A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2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572000" y="3284984"/>
              <a:ext cx="2160240" cy="1440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" name="Rectangle 5"/>
            <p:cNvSpPr>
              <a:spLocks noChangeArrowheads="1"/>
            </p:cNvSpPr>
            <p:nvPr/>
          </p:nvSpPr>
          <p:spPr bwMode="auto">
            <a:xfrm>
              <a:off x="3851920" y="2924944"/>
              <a:ext cx="504056" cy="357717"/>
            </a:xfrm>
            <a:prstGeom prst="rect">
              <a:avLst/>
            </a:prstGeom>
            <a:noFill/>
            <a:ln w="28575">
              <a:solidFill>
                <a:srgbClr val="7030A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Coupled chemistry-climate model</a:t>
            </a:r>
            <a:endParaRPr lang="en-IE" dirty="0"/>
          </a:p>
        </p:txBody>
      </p:sp>
      <p:sp>
        <p:nvSpPr>
          <p:cNvPr id="22" name="TextBox 21"/>
          <p:cNvSpPr txBox="1"/>
          <p:nvPr/>
        </p:nvSpPr>
        <p:spPr>
          <a:xfrm>
            <a:off x="0" y="2492896"/>
            <a:ext cx="7884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AEROSOL : Need to describe particle size distribution and its evolution … </a:t>
            </a:r>
            <a:endParaRPr lang="en-IE" dirty="0"/>
          </a:p>
        </p:txBody>
      </p:sp>
      <p:sp>
        <p:nvSpPr>
          <p:cNvPr id="23" name="TextBox 22"/>
          <p:cNvSpPr txBox="1"/>
          <p:nvPr/>
        </p:nvSpPr>
        <p:spPr>
          <a:xfrm>
            <a:off x="323528" y="692696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Add tracer concentrations to the previous system  ….. </a:t>
            </a:r>
            <a:endParaRPr lang="en-IE" dirty="0"/>
          </a:p>
        </p:txBody>
      </p:sp>
      <p:pic>
        <p:nvPicPr>
          <p:cNvPr id="49154" name="Picture 2" descr="http://www.geo.tu-darmstadt.de/media/geowissenschaften/fachgebiete/umweltmineralogie/forschungsseiten/senke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989875"/>
            <a:ext cx="3827988" cy="3031413"/>
          </a:xfrm>
          <a:prstGeom prst="rect">
            <a:avLst/>
          </a:prstGeom>
          <a:noFill/>
        </p:spPr>
      </p:pic>
      <p:sp>
        <p:nvSpPr>
          <p:cNvPr id="26" name="TextBox 25"/>
          <p:cNvSpPr txBox="1"/>
          <p:nvPr/>
        </p:nvSpPr>
        <p:spPr>
          <a:xfrm>
            <a:off x="4427984" y="3356992"/>
            <a:ext cx="38884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r>
              <a:rPr lang="en-US" dirty="0" smtClean="0"/>
              <a:t>Different </a:t>
            </a:r>
            <a:r>
              <a:rPr lang="en-US" dirty="0" err="1" smtClean="0"/>
              <a:t>modelling</a:t>
            </a:r>
            <a:r>
              <a:rPr lang="en-US" dirty="0" smtClean="0"/>
              <a:t> approaches :</a:t>
            </a:r>
          </a:p>
          <a:p>
            <a:r>
              <a:rPr lang="en-US" dirty="0" smtClean="0"/>
              <a:t> </a:t>
            </a:r>
          </a:p>
          <a:p>
            <a:r>
              <a:rPr lang="en-US" dirty="0" err="1" smtClean="0"/>
              <a:t>Discretisation</a:t>
            </a:r>
            <a:r>
              <a:rPr lang="en-US" dirty="0" smtClean="0"/>
              <a:t> by size bins</a:t>
            </a:r>
          </a:p>
          <a:p>
            <a:endParaRPr lang="en-US" dirty="0" smtClean="0"/>
          </a:p>
          <a:p>
            <a:r>
              <a:rPr lang="en-US" dirty="0" smtClean="0"/>
              <a:t>Use of log-normal distributions</a:t>
            </a:r>
            <a:endParaRPr lang="en-IE" dirty="0"/>
          </a:p>
        </p:txBody>
      </p:sp>
      <p:grpSp>
        <p:nvGrpSpPr>
          <p:cNvPr id="28" name="Group 27"/>
          <p:cNvGrpSpPr/>
          <p:nvPr/>
        </p:nvGrpSpPr>
        <p:grpSpPr>
          <a:xfrm>
            <a:off x="323528" y="1103139"/>
            <a:ext cx="8136904" cy="1245741"/>
            <a:chOff x="323528" y="1103139"/>
            <a:chExt cx="8136904" cy="1245741"/>
          </a:xfrm>
        </p:grpSpPr>
        <p:pic>
          <p:nvPicPr>
            <p:cNvPr id="10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3528" y="1103139"/>
              <a:ext cx="7772400" cy="1101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Rectangle 5"/>
            <p:cNvSpPr>
              <a:spLocks noChangeArrowheads="1"/>
            </p:cNvSpPr>
            <p:nvPr/>
          </p:nvSpPr>
          <p:spPr bwMode="auto">
            <a:xfrm>
              <a:off x="1161728" y="1751980"/>
              <a:ext cx="2438400" cy="76200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Rectangle 6"/>
            <p:cNvSpPr>
              <a:spLocks noChangeArrowheads="1"/>
            </p:cNvSpPr>
            <p:nvPr/>
          </p:nvSpPr>
          <p:spPr bwMode="auto">
            <a:xfrm>
              <a:off x="4590728" y="1751980"/>
              <a:ext cx="1828800" cy="9525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Rectangle 7"/>
            <p:cNvSpPr>
              <a:spLocks noChangeArrowheads="1"/>
            </p:cNvSpPr>
            <p:nvPr/>
          </p:nvSpPr>
          <p:spPr bwMode="auto">
            <a:xfrm>
              <a:off x="6800528" y="1751980"/>
              <a:ext cx="1219200" cy="74613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Text Box 8"/>
            <p:cNvSpPr txBox="1">
              <a:spLocks noChangeArrowheads="1"/>
            </p:cNvSpPr>
            <p:nvPr/>
          </p:nvSpPr>
          <p:spPr bwMode="auto">
            <a:xfrm>
              <a:off x="1701478" y="1823418"/>
              <a:ext cx="113665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r-FR" sz="1400"/>
                <a:t>Transport </a:t>
              </a:r>
              <a:endParaRPr lang="en-GB" sz="1400"/>
            </a:p>
          </p:txBody>
        </p:sp>
        <p:sp>
          <p:nvSpPr>
            <p:cNvPr id="15" name="Text Box 9"/>
            <p:cNvSpPr txBox="1">
              <a:spLocks noChangeArrowheads="1"/>
            </p:cNvSpPr>
            <p:nvPr/>
          </p:nvSpPr>
          <p:spPr bwMode="auto">
            <a:xfrm>
              <a:off x="4986016" y="1831355"/>
              <a:ext cx="1128712" cy="517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fr-FR" sz="1400"/>
                <a:t>Removal terms</a:t>
              </a:r>
              <a:endParaRPr lang="en-GB" sz="1400"/>
            </a:p>
          </p:txBody>
        </p:sp>
        <p:sp>
          <p:nvSpPr>
            <p:cNvPr id="16" name="Text Box 10"/>
            <p:cNvSpPr txBox="1">
              <a:spLocks noChangeArrowheads="1"/>
            </p:cNvSpPr>
            <p:nvPr/>
          </p:nvSpPr>
          <p:spPr bwMode="auto">
            <a:xfrm>
              <a:off x="3444553" y="1831355"/>
              <a:ext cx="1450975" cy="517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fr-FR" sz="1400"/>
                <a:t>Primary Emissions</a:t>
              </a:r>
              <a:endParaRPr lang="en-GB" sz="1400"/>
            </a:p>
          </p:txBody>
        </p:sp>
        <p:sp>
          <p:nvSpPr>
            <p:cNvPr id="17" name="Rectangle 11"/>
            <p:cNvSpPr>
              <a:spLocks noChangeArrowheads="1"/>
            </p:cNvSpPr>
            <p:nvPr/>
          </p:nvSpPr>
          <p:spPr bwMode="auto">
            <a:xfrm>
              <a:off x="3963666" y="1740868"/>
              <a:ext cx="398462" cy="87312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Text Box 12"/>
            <p:cNvSpPr txBox="1">
              <a:spLocks noChangeArrowheads="1"/>
            </p:cNvSpPr>
            <p:nvPr/>
          </p:nvSpPr>
          <p:spPr bwMode="auto">
            <a:xfrm>
              <a:off x="6649716" y="1831355"/>
              <a:ext cx="1598612" cy="517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fr-FR" sz="1400"/>
                <a:t>Physico – chemical transformations   </a:t>
              </a:r>
              <a:endParaRPr lang="en-GB" sz="140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11560" y="1268760"/>
              <a:ext cx="50405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err="1" smtClean="0"/>
                <a:t>i</a:t>
              </a:r>
              <a:endParaRPr lang="en-IE" sz="1200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763688" y="1412776"/>
              <a:ext cx="50405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err="1" smtClean="0"/>
                <a:t>i</a:t>
              </a:r>
              <a:endParaRPr lang="en-IE" sz="1200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211960" y="1484784"/>
              <a:ext cx="50405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err="1" smtClean="0"/>
                <a:t>i</a:t>
              </a:r>
              <a:endParaRPr lang="en-IE" sz="1200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452320" y="1495817"/>
              <a:ext cx="50405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err="1" smtClean="0"/>
                <a:t>i</a:t>
              </a:r>
              <a:endParaRPr lang="en-IE" sz="1200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956376" y="1484784"/>
              <a:ext cx="50405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err="1" smtClean="0"/>
                <a:t>i</a:t>
              </a:r>
              <a:endParaRPr lang="en-IE" sz="12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 descr="Risultati immagini per dust emission saltat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6" name="Picture 4" descr="http://www.lisa.univ-paris12.fr/images/stories/INSTRUMENTS/NUMERIQUE/emission%20poussires%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96507"/>
            <a:ext cx="4283968" cy="2952573"/>
          </a:xfrm>
          <a:prstGeom prst="rect">
            <a:avLst/>
          </a:prstGeom>
          <a:noFill/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Dust emissions processes</a:t>
            </a:r>
            <a:endParaRPr lang="en-IE" dirty="0"/>
          </a:p>
        </p:txBody>
      </p:sp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445224"/>
            <a:ext cx="7486661" cy="703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6151248"/>
            <a:ext cx="3419872" cy="70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0" y="4221088"/>
            <a:ext cx="2664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Soil texture</a:t>
            </a:r>
          </a:p>
          <a:p>
            <a:r>
              <a:rPr lang="en-US" dirty="0" smtClean="0"/>
              <a:t>Soil humidity</a:t>
            </a:r>
          </a:p>
          <a:p>
            <a:r>
              <a:rPr lang="en-US" dirty="0" smtClean="0"/>
              <a:t>Surface roughness</a:t>
            </a:r>
          </a:p>
          <a:p>
            <a:r>
              <a:rPr lang="en-US" dirty="0" smtClean="0"/>
              <a:t>Surface winds</a:t>
            </a:r>
            <a:endParaRPr lang="en-IE" dirty="0"/>
          </a:p>
        </p:txBody>
      </p:sp>
      <p:sp>
        <p:nvSpPr>
          <p:cNvPr id="10" name="TextBox 9"/>
          <p:cNvSpPr txBox="1"/>
          <p:nvPr/>
        </p:nvSpPr>
        <p:spPr>
          <a:xfrm>
            <a:off x="3779912" y="6381328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Marticorenna</a:t>
            </a:r>
            <a:r>
              <a:rPr lang="en-US" dirty="0" smtClean="0"/>
              <a:t> and </a:t>
            </a:r>
            <a:r>
              <a:rPr lang="en-US" dirty="0" err="1" smtClean="0"/>
              <a:t>Bergametti</a:t>
            </a:r>
            <a:r>
              <a:rPr lang="en-US" dirty="0" smtClean="0"/>
              <a:t>, 1995</a:t>
            </a:r>
            <a:endParaRPr lang="en-IE" dirty="0"/>
          </a:p>
        </p:txBody>
      </p:sp>
      <p:sp>
        <p:nvSpPr>
          <p:cNvPr id="12" name="TextBox 11"/>
          <p:cNvSpPr txBox="1"/>
          <p:nvPr/>
        </p:nvSpPr>
        <p:spPr>
          <a:xfrm>
            <a:off x="7631832" y="6334780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Dp</a:t>
            </a:r>
            <a:r>
              <a:rPr lang="en-US" sz="1400" dirty="0" smtClean="0"/>
              <a:t> soil </a:t>
            </a:r>
            <a:r>
              <a:rPr lang="en-US" sz="1400" dirty="0" err="1" smtClean="0"/>
              <a:t>agregate</a:t>
            </a:r>
            <a:r>
              <a:rPr lang="en-US" sz="1400" dirty="0" smtClean="0"/>
              <a:t> diameter</a:t>
            </a:r>
            <a:endParaRPr lang="en-IE" sz="1400" dirty="0"/>
          </a:p>
        </p:txBody>
      </p:sp>
      <p:pic>
        <p:nvPicPr>
          <p:cNvPr id="13" name="saltation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4716016" y="1196752"/>
            <a:ext cx="4032448" cy="3024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ompilation of in situ measurements of the dust PSD close to North African ..."/>
          <p:cNvPicPr>
            <a:picLocks noChangeAspect="1" noChangeArrowheads="1"/>
          </p:cNvPicPr>
          <p:nvPr/>
        </p:nvPicPr>
        <p:blipFill>
          <a:blip r:embed="rId2" cstate="print"/>
          <a:srcRect b="49333"/>
          <a:stretch>
            <a:fillRect/>
          </a:stretch>
        </p:blipFill>
        <p:spPr bwMode="auto">
          <a:xfrm>
            <a:off x="755576" y="2420888"/>
            <a:ext cx="4779057" cy="2929099"/>
          </a:xfrm>
          <a:prstGeom prst="rect">
            <a:avLst/>
          </a:prstGeom>
          <a:noFill/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Dust emission size distribution</a:t>
            </a:r>
            <a:endParaRPr lang="en-IE" dirty="0"/>
          </a:p>
        </p:txBody>
      </p:sp>
      <p:sp>
        <p:nvSpPr>
          <p:cNvPr id="5" name="TextBox 4"/>
          <p:cNvSpPr txBox="1"/>
          <p:nvPr/>
        </p:nvSpPr>
        <p:spPr>
          <a:xfrm>
            <a:off x="377789" y="764704"/>
            <a:ext cx="9036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Approaches based on physical model of sand-blasting : problem = parameters, poorly constrained  for regional and global applications…</a:t>
            </a:r>
            <a:endParaRPr lang="en-IE" dirty="0"/>
          </a:p>
        </p:txBody>
      </p:sp>
      <p:sp>
        <p:nvSpPr>
          <p:cNvPr id="6" name="TextBox 5"/>
          <p:cNvSpPr txBox="1"/>
          <p:nvPr/>
        </p:nvSpPr>
        <p:spPr>
          <a:xfrm>
            <a:off x="288032" y="1412776"/>
            <a:ext cx="9036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smtClean="0"/>
              <a:t>A recent study suggests that the physics of the scale-invariant fragmentation of brittle material is applicable to dust emission. The resulting emission distribution is independent of u*.</a:t>
            </a:r>
            <a:endParaRPr lang="en-IE" dirty="0"/>
          </a:p>
        </p:txBody>
      </p:sp>
      <p:sp>
        <p:nvSpPr>
          <p:cNvPr id="8" name="TextBox 7"/>
          <p:cNvSpPr txBox="1"/>
          <p:nvPr/>
        </p:nvSpPr>
        <p:spPr>
          <a:xfrm>
            <a:off x="5940152" y="2924944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Kok</a:t>
            </a:r>
            <a:r>
              <a:rPr lang="en-US" dirty="0" smtClean="0"/>
              <a:t> et al., 2011; </a:t>
            </a:r>
            <a:r>
              <a:rPr lang="en-US" dirty="0" err="1" smtClean="0"/>
              <a:t>Mahowald</a:t>
            </a:r>
            <a:r>
              <a:rPr lang="en-US" dirty="0" smtClean="0"/>
              <a:t> et al., 2014</a:t>
            </a:r>
            <a:endParaRPr lang="en-IE" dirty="0"/>
          </a:p>
        </p:txBody>
      </p:sp>
      <p:pic>
        <p:nvPicPr>
          <p:cNvPr id="64514" name="Picture 2" descr="View the MathML sourc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475" y="5445224"/>
            <a:ext cx="5069637" cy="684732"/>
          </a:xfrm>
          <a:prstGeom prst="rect">
            <a:avLst/>
          </a:prstGeom>
          <a:noFill/>
        </p:spPr>
      </p:pic>
      <p:sp>
        <p:nvSpPr>
          <p:cNvPr id="10" name="Down Arrow 9"/>
          <p:cNvSpPr/>
          <p:nvPr/>
        </p:nvSpPr>
        <p:spPr>
          <a:xfrm rot="16200000">
            <a:off x="17749" y="854460"/>
            <a:ext cx="323528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1" name="Down Arrow 10"/>
          <p:cNvSpPr/>
          <p:nvPr/>
        </p:nvSpPr>
        <p:spPr>
          <a:xfrm rot="16200000">
            <a:off x="17748" y="1467036"/>
            <a:ext cx="323528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64516" name="Picture 4" descr="View the MathML source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04688" y="-182563"/>
            <a:ext cx="247650" cy="180975"/>
          </a:xfrm>
          <a:prstGeom prst="rect">
            <a:avLst/>
          </a:prstGeom>
          <a:noFill/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5652120" y="5661248"/>
            <a:ext cx="309634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en-US" sz="1200" b="0" i="1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c</a:t>
            </a:r>
            <a:r>
              <a:rPr kumimoji="0" lang="en-US" sz="1200" b="0" i="0" strike="noStrike" cap="none" normalizeH="0" baseline="-30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V</a:t>
            </a:r>
            <a:r>
              <a:rPr kumimoji="0" lang="en-US" sz="12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 = 12.62 </a:t>
            </a:r>
            <a:r>
              <a:rPr kumimoji="0" lang="en-US" sz="1200" b="0" i="0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μm</a:t>
            </a:r>
            <a:r>
              <a:rPr kumimoji="0" lang="en-US" sz="12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is a normalization constant,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en-US" sz="1200" b="0" i="1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σ</a:t>
            </a:r>
            <a:r>
              <a:rPr kumimoji="0" lang="en-US" sz="1200" b="0" i="0" strike="noStrike" cap="none" normalizeH="0" baseline="-30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s</a:t>
            </a:r>
            <a:r>
              <a:rPr kumimoji="0" lang="en-US" sz="12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 ≈ 3.0 and  Ds ≈ 3.4 </a:t>
            </a:r>
            <a:r>
              <a:rPr kumimoji="0" lang="en-US" sz="1200" b="0" i="0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μm</a:t>
            </a:r>
            <a:r>
              <a:rPr kumimoji="0" lang="en-US" sz="12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: log-norm</a:t>
            </a:r>
            <a:r>
              <a:rPr kumimoji="0" lang="en-US" sz="1200" b="0" i="0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en-US" sz="1200" b="0" i="0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param</a:t>
            </a:r>
            <a:r>
              <a:rPr kumimoji="0" lang="en-US" sz="1200" b="0" i="0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of a typical soil particle </a:t>
            </a:r>
            <a:r>
              <a:rPr kumimoji="0" lang="en-US" sz="1200" b="0" i="0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distrib</a:t>
            </a:r>
            <a:r>
              <a:rPr kumimoji="0" lang="en-US" sz="1200" b="0" i="0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.</a:t>
            </a:r>
            <a:r>
              <a:rPr kumimoji="0" lang="en-US" sz="12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latin typeface="Arial" charset="0"/>
                <a:cs typeface="Arial" charset="0"/>
              </a:rPr>
              <a:t> </a:t>
            </a:r>
            <a:r>
              <a:rPr kumimoji="0" lang="en-US" sz="1200" b="0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λ</a:t>
            </a:r>
            <a:r>
              <a:rPr kumimoji="0" lang="en-US" sz="12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lang="en-US" sz="1200" dirty="0" smtClean="0">
                <a:latin typeface="Arial" charset="0"/>
                <a:cs typeface="Arial" charset="0"/>
              </a:rPr>
              <a:t>: </a:t>
            </a:r>
            <a:r>
              <a:rPr kumimoji="0" lang="en-US" sz="12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propagation distance</a:t>
            </a:r>
            <a:r>
              <a:rPr kumimoji="0" lang="en-US" sz="1200" b="0" i="0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lang="en-US" sz="1200" dirty="0" smtClean="0">
                <a:latin typeface="Arial" charset="0"/>
                <a:cs typeface="Arial" charset="0"/>
              </a:rPr>
              <a:t>for cracks</a:t>
            </a:r>
            <a:r>
              <a:rPr kumimoji="0" lang="en-US" sz="12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,  </a:t>
            </a:r>
            <a:r>
              <a:rPr kumimoji="0" lang="en-US" sz="1200" b="0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λ</a:t>
            </a:r>
            <a:r>
              <a:rPr kumimoji="0" lang="en-US" sz="12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 = 12 ± 1  </a:t>
            </a:r>
            <a:r>
              <a:rPr lang="en-US" sz="1200" dirty="0" err="1" smtClean="0">
                <a:latin typeface="Arial" charset="0"/>
                <a:cs typeface="Arial" charset="0"/>
              </a:rPr>
              <a:t>μm</a:t>
            </a:r>
            <a:endParaRPr kumimoji="0" lang="en-US" sz="12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30397</TotalTime>
  <Words>2254</Words>
  <Application>Microsoft Office PowerPoint</Application>
  <PresentationFormat>On-screen Show (4:3)</PresentationFormat>
  <Paragraphs>382</Paragraphs>
  <Slides>45</Slides>
  <Notes>13</Notes>
  <HiddenSlides>0</HiddenSlides>
  <MMClips>1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7" baseType="lpstr">
      <vt:lpstr>Office Theme</vt:lpstr>
      <vt:lpstr>Equation</vt:lpstr>
      <vt:lpstr>L’ Aérosol désertique dans le système climatique : impacts et processus</vt:lpstr>
      <vt:lpstr>Dust aerosol</vt:lpstr>
      <vt:lpstr>Mineral dust impact in the Earth system</vt:lpstr>
      <vt:lpstr>Basis of climate modelling</vt:lpstr>
      <vt:lpstr>Dynamical core : grid-resolved atmospheric processes</vt:lpstr>
      <vt:lpstr>Physics : sub grid scale processes, parameterizations</vt:lpstr>
      <vt:lpstr>Coupled chemistry-climate model</vt:lpstr>
      <vt:lpstr>Dust emissions processes</vt:lpstr>
      <vt:lpstr>Dust emission size distribution</vt:lpstr>
      <vt:lpstr>Exemple of Dust AOD simulation / June 2006 </vt:lpstr>
      <vt:lpstr>Dust aerosol : radiative interaction (direct effect)  </vt:lpstr>
      <vt:lpstr>Slide 12</vt:lpstr>
      <vt:lpstr>Slide 13</vt:lpstr>
      <vt:lpstr>Regional response to dust radiative forcing </vt:lpstr>
      <vt:lpstr>Example : Regional  Impacts of dust on west African monsoon dynamics </vt:lpstr>
      <vt:lpstr>Slide 16</vt:lpstr>
      <vt:lpstr>Slide 17</vt:lpstr>
      <vt:lpstr>Slide 18</vt:lpstr>
      <vt:lpstr>Variability of dust optical properties </vt:lpstr>
      <vt:lpstr>Slide 20</vt:lpstr>
      <vt:lpstr>Slide 21</vt:lpstr>
      <vt:lpstr>DUST aerosol radiative forcing  (JJAS /2000-2009)</vt:lpstr>
      <vt:lpstr>Other example: Arabian dust and the  Indian monsoon system</vt:lpstr>
      <vt:lpstr>Interactions between dust and “warm” clouds</vt:lpstr>
      <vt:lpstr>Slide 25</vt:lpstr>
      <vt:lpstr>Interaction of dust and cold and mixed phase clouds  </vt:lpstr>
      <vt:lpstr>Impacts on clouds, water cycle and radiative forcing (indirect effects)</vt:lpstr>
      <vt:lpstr>Dust ageing during atmospheric transport</vt:lpstr>
      <vt:lpstr>Slide 29</vt:lpstr>
      <vt:lpstr>Slide 30</vt:lpstr>
      <vt:lpstr>Slide 31</vt:lpstr>
      <vt:lpstr>Slide 32</vt:lpstr>
      <vt:lpstr>Slide 33</vt:lpstr>
      <vt:lpstr>Slide 34</vt:lpstr>
      <vt:lpstr>…in conclusion …</vt:lpstr>
      <vt:lpstr>AEROSOL CLIMATE FORCING</vt:lpstr>
      <vt:lpstr>Slide 37</vt:lpstr>
      <vt:lpstr>Simulated monsoon circulation and precipitation (JJAS / noaer)</vt:lpstr>
      <vt:lpstr>Simulated AOD vs OBS (JJA 2002-2009)</vt:lpstr>
      <vt:lpstr>DUST aerosol radiative forcing  (JJAS /2000-2009)</vt:lpstr>
      <vt:lpstr>Slide 41</vt:lpstr>
      <vt:lpstr>Dust aerosol-cloud interactions</vt:lpstr>
      <vt:lpstr>CLIMATE FEEDBACK FROM HIGH vs. LOW CLOUDS</vt:lpstr>
      <vt:lpstr>Slide 44</vt:lpstr>
      <vt:lpstr>Slide 45</vt:lpstr>
    </vt:vector>
  </TitlesOfParts>
  <Company>ICTP-UNESCO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fsolmon</dc:creator>
  <cp:lastModifiedBy>fsolmon</cp:lastModifiedBy>
  <cp:revision>101</cp:revision>
  <dcterms:created xsi:type="dcterms:W3CDTF">2015-12-11T10:24:07Z</dcterms:created>
  <dcterms:modified xsi:type="dcterms:W3CDTF">2016-02-16T09:50:42Z</dcterms:modified>
</cp:coreProperties>
</file>