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4" r:id="rId2"/>
    <p:sldId id="400" r:id="rId3"/>
    <p:sldId id="396" r:id="rId4"/>
    <p:sldId id="395" r:id="rId5"/>
    <p:sldId id="401" r:id="rId6"/>
    <p:sldId id="402" r:id="rId7"/>
    <p:sldId id="403" r:id="rId8"/>
    <p:sldId id="404" r:id="rId9"/>
    <p:sldId id="405" r:id="rId10"/>
    <p:sldId id="407" r:id="rId11"/>
    <p:sldId id="408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8" r:id="rId20"/>
    <p:sldId id="369" r:id="rId21"/>
    <p:sldId id="367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97" r:id="rId31"/>
    <p:sldId id="398" r:id="rId32"/>
    <p:sldId id="378" r:id="rId33"/>
    <p:sldId id="37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393" r:id="rId50"/>
    <p:sldId id="394" r:id="rId5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104" autoAdjust="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ning\Desktop\Documents\Chart%20in%20Microsoft%20PowerPoi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Cross section measurements in EXFOR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(n,tot)</c:v>
                </c:pt>
                <c:pt idx="1">
                  <c:v>(n,el)</c:v>
                </c:pt>
                <c:pt idx="2">
                  <c:v>(n,non)</c:v>
                </c:pt>
                <c:pt idx="3">
                  <c:v>(n,n')</c:v>
                </c:pt>
                <c:pt idx="4">
                  <c:v>(n,2n)</c:v>
                </c:pt>
                <c:pt idx="5">
                  <c:v>(n,g)</c:v>
                </c:pt>
                <c:pt idx="6">
                  <c:v>(n,p)</c:v>
                </c:pt>
                <c:pt idx="7">
                  <c:v>(n,a)</c:v>
                </c:pt>
                <c:pt idx="8">
                  <c:v>(n,f)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4493</c:v>
                </c:pt>
                <c:pt idx="1">
                  <c:v>1118</c:v>
                </c:pt>
                <c:pt idx="2">
                  <c:v>425</c:v>
                </c:pt>
                <c:pt idx="3">
                  <c:v>1838</c:v>
                </c:pt>
                <c:pt idx="4">
                  <c:v>2866</c:v>
                </c:pt>
                <c:pt idx="5">
                  <c:v>5699</c:v>
                </c:pt>
                <c:pt idx="6">
                  <c:v>2561</c:v>
                </c:pt>
                <c:pt idx="7">
                  <c:v>1400</c:v>
                </c:pt>
                <c:pt idx="8">
                  <c:v>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054208"/>
        <c:axId val="193055744"/>
      </c:barChart>
      <c:catAx>
        <c:axId val="19305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3055744"/>
        <c:crosses val="autoZero"/>
        <c:auto val="1"/>
        <c:lblAlgn val="ctr"/>
        <c:lblOffset val="100"/>
        <c:noMultiLvlLbl val="0"/>
      </c:catAx>
      <c:valAx>
        <c:axId val="19305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05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7174103237095"/>
          <c:y val="0.20869240303295422"/>
          <c:w val="0.68213713910761153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publications</c:v>
                </c:pt>
              </c:strCache>
            </c:strRef>
          </c:tx>
          <c:invertIfNegative val="0"/>
          <c:cat>
            <c:numRef>
              <c:f>Sheet1!$C$1:$L$1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Sheet1!$C$2:$L$2</c:f>
              <c:numCache>
                <c:formatCode>General</c:formatCode>
                <c:ptCount val="10"/>
                <c:pt idx="0">
                  <c:v>8</c:v>
                </c:pt>
                <c:pt idx="1">
                  <c:v>7</c:v>
                </c:pt>
                <c:pt idx="2">
                  <c:v>23</c:v>
                </c:pt>
                <c:pt idx="3">
                  <c:v>27</c:v>
                </c:pt>
                <c:pt idx="4">
                  <c:v>33</c:v>
                </c:pt>
                <c:pt idx="5">
                  <c:v>58</c:v>
                </c:pt>
                <c:pt idx="6">
                  <c:v>66</c:v>
                </c:pt>
                <c:pt idx="7">
                  <c:v>75</c:v>
                </c:pt>
                <c:pt idx="8">
                  <c:v>161</c:v>
                </c:pt>
                <c:pt idx="9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66912"/>
        <c:axId val="191229952"/>
      </c:barChart>
      <c:catAx>
        <c:axId val="1865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229952"/>
        <c:crosses val="autoZero"/>
        <c:auto val="1"/>
        <c:lblAlgn val="ctr"/>
        <c:lblOffset val="100"/>
        <c:noMultiLvlLbl val="0"/>
      </c:catAx>
      <c:valAx>
        <c:axId val="19122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66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2017-10-04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274638"/>
            <a:ext cx="7200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rgbClr val="009E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Voeg een titel 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556792"/>
            <a:ext cx="7200800" cy="43204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12160" y="6381328"/>
            <a:ext cx="2349624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450749-D314-4ED4-B562-AAFB430B0BE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14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mailto:info@talys.eu" TargetMode="Externa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hyperlink" Target="mailto:talys-l@nrg.eu" TargetMode="External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play.google.com/store/a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96752"/>
            <a:ext cx="8621712" cy="1900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The TALYS nuclear model code I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598" y="3933056"/>
            <a:ext cx="8886825" cy="26150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			</a:t>
            </a:r>
            <a:r>
              <a:rPr lang="en-GB" dirty="0" smtClean="0">
                <a:solidFill>
                  <a:srgbClr val="000000"/>
                </a:solidFill>
              </a:rPr>
              <a:t>Arjan Koning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	Nuclear Data Section, NAPC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	International Atomic Energy Agency, Vienna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  <a:r>
              <a:rPr lang="en-GB" sz="2000" dirty="0"/>
              <a:t>ICTP-IAEA Workshop on the Evaluation of Nuclear Reaction Data for </a:t>
            </a:r>
            <a:r>
              <a:rPr lang="en-GB" sz="2000" dirty="0" smtClean="0"/>
              <a:t>Applications, Trieste, Italy, </a:t>
            </a:r>
            <a:r>
              <a:rPr lang="en-US" sz="2000" dirty="0" smtClean="0">
                <a:solidFill>
                  <a:schemeClr val="bg1"/>
                </a:solidFill>
              </a:rPr>
              <a:t>October 2-13 2017</a:t>
            </a: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			EXFOR database  (Nuclear Reaction Data Center Network:      			IAEA, NEA, NNDC, JAEA, </a:t>
            </a:r>
            <a:r>
              <a:rPr lang="en-US" sz="2000" dirty="0" err="1" smtClean="0"/>
              <a:t>Obninsk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nl-NL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46041"/>
              </p:ext>
            </p:extLst>
          </p:nvPr>
        </p:nvGraphicFramePr>
        <p:xfrm>
          <a:off x="1116013" y="1557338"/>
          <a:ext cx="72009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50749-D314-4ED4-B562-AAFB430B0BE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0854" y="594928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estimated cost of EXFOR (AK, private comm.):  between 20 – 60 Billion Euro</a:t>
            </a:r>
          </a:p>
          <a:p>
            <a:r>
              <a:rPr lang="en-US" dirty="0" smtClean="0"/>
              <a:t>Total estimated value of EXFOR        		 :  priceless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3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93373" y="1263610"/>
            <a:ext cx="8822223" cy="169277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Cross sections :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total,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reaction,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(shape &amp; compound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), non-elastic, inelastic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discrete levels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&amp;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 particle (residual)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reactions (n,nd2a)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isomer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discrete and continuum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-ray production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71534" y="2949237"/>
            <a:ext cx="6212535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Spectra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elastic and inelastic angular distribution or energy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double-differential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particle production spectra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compound and pre-equilibrium spectra per reaction stage.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50570" y="4334232"/>
            <a:ext cx="4679486" cy="113877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Fission observables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cross sections (total, per chance)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fission fragment mass and isotopic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yields</a:t>
            </a:r>
            <a:endParaRPr kumimoji="1" lang="fr-FR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fission neutrons (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multiplicities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spectra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99007" y="5473005"/>
            <a:ext cx="3590022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Miscellaneous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recoil cross sections and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ddx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particle multiplicities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astrophysical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reaction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rates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covariance information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511299" y="71091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TYPES OF NUCLEAR REACTION DATA NEEDED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162050" y="-1746"/>
            <a:ext cx="7586663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fr-FR" sz="4800" cap="none" dirty="0" smtClean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4644008" y="2780928"/>
            <a:ext cx="187220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545494" y="2492896"/>
            <a:ext cx="196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PLATYPUS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43" y="1268760"/>
            <a:ext cx="423169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Situation in 1998 !</a:t>
            </a:r>
          </a:p>
        </p:txBody>
      </p:sp>
      <p:sp>
        <p:nvSpPr>
          <p:cNvPr id="60418" name="Rectangle 28"/>
          <p:cNvSpPr>
            <a:spLocks noChangeArrowheads="1"/>
          </p:cNvSpPr>
          <p:nvPr/>
        </p:nvSpPr>
        <p:spPr bwMode="auto">
          <a:xfrm>
            <a:off x="900113" y="5481638"/>
            <a:ext cx="7488237" cy="936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0419" name="Text Box 29"/>
          <p:cNvSpPr txBox="1">
            <a:spLocks noChangeArrowheads="1"/>
          </p:cNvSpPr>
          <p:nvPr/>
        </p:nvSpPr>
        <p:spPr bwMode="auto">
          <a:xfrm>
            <a:off x="704397" y="1222375"/>
            <a:ext cx="36036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ALICE – LLNL – 1974 – 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Blann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0" name="Text Box 30"/>
          <p:cNvSpPr txBox="1">
            <a:spLocks noChangeArrowheads="1"/>
          </p:cNvSpPr>
          <p:nvPr/>
        </p:nvSpPr>
        <p:spPr bwMode="auto">
          <a:xfrm>
            <a:off x="668338" y="1619250"/>
            <a:ext cx="67341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DC0528"/>
                </a:solidFill>
                <a:latin typeface="Times New Roman" pitchFamily="18" charset="0"/>
              </a:rPr>
              <a:t>(Mc-)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GNASH – LANL – 1977 – Young, Arthur &amp; Chadwick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1" name="Text Box 31"/>
          <p:cNvSpPr txBox="1">
            <a:spLocks noChangeArrowheads="1"/>
          </p:cNvSpPr>
          <p:nvPr/>
        </p:nvSpPr>
        <p:spPr bwMode="auto">
          <a:xfrm>
            <a:off x="668338" y="2112963"/>
            <a:ext cx="30368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TNG – ORNL – 1980 – Fu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2" name="Text Box 32"/>
          <p:cNvSpPr txBox="1">
            <a:spLocks noChangeArrowheads="1"/>
          </p:cNvSpPr>
          <p:nvPr/>
        </p:nvSpPr>
        <p:spPr bwMode="auto">
          <a:xfrm>
            <a:off x="668338" y="2606675"/>
            <a:ext cx="42799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STAPRE – Univ. Vienna – 1980 – Uhl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3" name="Text Box 33"/>
          <p:cNvSpPr txBox="1">
            <a:spLocks noChangeArrowheads="1"/>
          </p:cNvSpPr>
          <p:nvPr/>
        </p:nvSpPr>
        <p:spPr bwMode="auto">
          <a:xfrm>
            <a:off x="668338" y="3100388"/>
            <a:ext cx="63785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UNF,MEND – CIAE, Nanking Univ. – 1985 – Cai, Zhang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4" name="Text Box 34"/>
          <p:cNvSpPr txBox="1">
            <a:spLocks noChangeArrowheads="1"/>
          </p:cNvSpPr>
          <p:nvPr/>
        </p:nvSpPr>
        <p:spPr bwMode="auto">
          <a:xfrm>
            <a:off x="668338" y="4581525"/>
            <a:ext cx="670083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TALYS – NRG/CEA – 1998 – Koning, Hilaire &amp; Duijvestijn</a:t>
            </a:r>
            <a:endParaRPr kumimoji="1" lang="fr-FR" sz="2000" b="1">
              <a:solidFill>
                <a:srgbClr val="DC0528"/>
              </a:solidFill>
              <a:latin typeface="Times New Roman" pitchFamily="18" charset="0"/>
            </a:endParaRPr>
          </a:p>
        </p:txBody>
      </p:sp>
      <p:sp>
        <p:nvSpPr>
          <p:cNvPr id="60425" name="AutoShape 35"/>
          <p:cNvSpPr>
            <a:spLocks noChangeArrowheads="1"/>
          </p:cNvSpPr>
          <p:nvPr/>
        </p:nvSpPr>
        <p:spPr bwMode="auto">
          <a:xfrm>
            <a:off x="250825" y="4689475"/>
            <a:ext cx="360363" cy="1368425"/>
          </a:xfrm>
          <a:prstGeom prst="curvedRightArrow">
            <a:avLst>
              <a:gd name="adj1" fmla="val 75947"/>
              <a:gd name="adj2" fmla="val 15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0426" name="Text Box 36"/>
          <p:cNvSpPr txBox="1">
            <a:spLocks noChangeArrowheads="1"/>
          </p:cNvSpPr>
          <p:nvPr/>
        </p:nvSpPr>
        <p:spPr bwMode="auto">
          <a:xfrm>
            <a:off x="1439863" y="5554663"/>
            <a:ext cx="6389687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2400" b="1">
                <a:solidFill>
                  <a:prstClr val="white"/>
                </a:solidFill>
                <a:latin typeface="Times New Roman" pitchFamily="18" charset="0"/>
              </a:rPr>
              <a:t>Modern computers (i.e. speed and memory) </a:t>
            </a:r>
          </a:p>
          <a:p>
            <a:pPr algn="ctr"/>
            <a:r>
              <a:rPr kumimoji="1" lang="en-US" sz="2400" b="1">
                <a:solidFill>
                  <a:prstClr val="white"/>
                </a:solidFill>
                <a:latin typeface="Times New Roman" pitchFamily="18" charset="0"/>
              </a:rPr>
              <a:t>available when the code conception was started </a:t>
            </a:r>
            <a:endParaRPr kumimoji="1" lang="fr-FR" sz="2400" b="1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0427" name="Text Box 37"/>
          <p:cNvSpPr txBox="1">
            <a:spLocks noChangeArrowheads="1"/>
          </p:cNvSpPr>
          <p:nvPr/>
        </p:nvSpPr>
        <p:spPr bwMode="auto">
          <a:xfrm>
            <a:off x="668338" y="3594100"/>
            <a:ext cx="46577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EXIFON – Univ. Dresden – 1989 – Kalka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8" name="Text Box 38"/>
          <p:cNvSpPr txBox="1">
            <a:spLocks noChangeArrowheads="1"/>
          </p:cNvSpPr>
          <p:nvPr/>
        </p:nvSpPr>
        <p:spPr bwMode="auto">
          <a:xfrm>
            <a:off x="668338" y="4087813"/>
            <a:ext cx="53816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DC0528"/>
                </a:solidFill>
                <a:latin typeface="Times New Roman" pitchFamily="18" charset="0"/>
              </a:rPr>
              <a:t>EMPIRE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 – ENEA/IAEA/BNL – 1980 – Herman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fr-FR" cap="none" dirty="0"/>
              <a:t>GENERAL FEATURES 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/>
              <a:t>GNASH Input file </a:t>
            </a:r>
            <a:r>
              <a:rPr lang="fr-FR" cap="none" dirty="0" err="1" smtClean="0"/>
              <a:t>before</a:t>
            </a:r>
            <a:r>
              <a:rPr lang="fr-FR" cap="none" dirty="0" smtClean="0"/>
              <a:t> 1998</a:t>
            </a:r>
          </a:p>
        </p:txBody>
      </p:sp>
      <p:pic>
        <p:nvPicPr>
          <p:cNvPr id="7988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80491"/>
            <a:ext cx="4392488" cy="67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536" y="149889"/>
            <a:ext cx="8280920" cy="86409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GENERAL FEATURES</a:t>
            </a:r>
            <a:br>
              <a:rPr lang="fr-FR" dirty="0" smtClean="0"/>
            </a:br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TALYS conception</a:t>
            </a:r>
            <a:endParaRPr lang="fr-FR" dirty="0"/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668338" y="1268413"/>
            <a:ext cx="61404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- TALYS mantra : “ First Completeness then Quality” </a:t>
            </a:r>
            <a:endParaRPr kumimoji="1" lang="fr-FR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7" name="Text Box 5"/>
          <p:cNvSpPr txBox="1">
            <a:spLocks noChangeArrowheads="1"/>
          </p:cNvSpPr>
          <p:nvPr/>
        </p:nvSpPr>
        <p:spPr bwMode="auto">
          <a:xfrm>
            <a:off x="684213" y="3536950"/>
            <a:ext cx="327183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- Transparent programming</a:t>
            </a:r>
            <a:endParaRPr kumimoji="1" lang="fr-FR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331913" y="1878013"/>
            <a:ext cx="66479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NaNs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Warnings to identify malfunctions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Default « simple » models which will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later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be improved (anticipation)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All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output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channels smoothly described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331913" y="4110038"/>
            <a:ext cx="707116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 unnecessary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assumptions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 equation simplification (one can recognize a general expression)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Many comments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 implicit definition of variables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variables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are defined following the order of appearance in subroutines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0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What</a:t>
            </a:r>
            <a:r>
              <a:rPr lang="fr-FR" cap="none" dirty="0" smtClean="0"/>
              <a:t> TALYS </a:t>
            </a:r>
            <a:r>
              <a:rPr lang="fr-FR" cap="none" dirty="0" err="1" smtClean="0"/>
              <a:t>does</a:t>
            </a:r>
            <a:r>
              <a:rPr lang="fr-FR" cap="none" dirty="0" smtClean="0"/>
              <a:t> !</a:t>
            </a:r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107950" y="1312636"/>
            <a:ext cx="34099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Simulates a nuclear reaction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123825" y="1669823"/>
            <a:ext cx="7508875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        projectiles : n,p,d,t,</a:t>
            </a:r>
            <a:r>
              <a:rPr kumimoji="1" lang="en-US" sz="2000" b="1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he, </a:t>
            </a:r>
            <a:r>
              <a:rPr kumimoji="1" lang="en-US" sz="2000" b="1" baseline="30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he and gamma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        targets :  3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Z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124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or 5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A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339 (either isotopic or natural)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14300" y="2384425"/>
            <a:ext cx="8145371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Incident projectile energy from a few 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keV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up to 200 MeV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				</a:t>
            </a:r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   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code “works”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up to1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GeV)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23825" y="3335338"/>
            <a:ext cx="27114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TALYS can be used : 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684213" y="3802063"/>
            <a:ext cx="7014036" cy="18774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Times New Roman" pitchFamily="18" charset="0"/>
              </a:rPr>
              <a:t>. In depth single reaction analysis</a:t>
            </a:r>
          </a:p>
          <a:p>
            <a:r>
              <a:rPr kumimoji="1" lang="en-US" sz="1200" b="1" dirty="0">
                <a:solidFill>
                  <a:srgbClr val="DC0528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Global nuclear reaction network calculation (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eg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astrophysics)</a:t>
            </a:r>
          </a:p>
          <a:p>
            <a:r>
              <a:rPr kumimoji="1" lang="en-US" sz="1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Within a more global code system (reactor physics)</a:t>
            </a:r>
          </a:p>
          <a:p>
            <a:r>
              <a:rPr kumimoji="1" lang="en-US" sz="1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. Without reaction calculation (only structure data provided)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3894" y="6021288"/>
            <a:ext cx="7934673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srgbClr val="DC0528"/>
                </a:solidFill>
                <a:latin typeface="Times New Roman" pitchFamily="18" charset="0"/>
              </a:rPr>
              <a:t>TALYS </a:t>
            </a:r>
            <a:r>
              <a:rPr kumimoji="1" lang="en-US" sz="2000" b="1" dirty="0">
                <a:solidFill>
                  <a:srgbClr val="DC0528"/>
                </a:solidFill>
                <a:latin typeface="Times New Roman" pitchFamily="18" charset="0"/>
              </a:rPr>
              <a:t>is </a:t>
            </a:r>
            <a:r>
              <a:rPr kumimoji="1" lang="en-US" sz="2000" b="1" dirty="0" smtClean="0">
                <a:solidFill>
                  <a:srgbClr val="DC0528"/>
                </a:solidFill>
                <a:latin typeface="Times New Roman" pitchFamily="18" charset="0"/>
              </a:rPr>
              <a:t>always </a:t>
            </a:r>
            <a:r>
              <a:rPr kumimoji="1" lang="en-US" sz="2000" b="1" dirty="0">
                <a:solidFill>
                  <a:srgbClr val="DC0528"/>
                </a:solidFill>
                <a:latin typeface="Times New Roman" pitchFamily="18" charset="0"/>
              </a:rPr>
              <a:t>under </a:t>
            </a:r>
            <a:r>
              <a:rPr kumimoji="1" lang="en-US" sz="2000" b="1" dirty="0" smtClean="0">
                <a:solidFill>
                  <a:srgbClr val="DC0528"/>
                </a:solidFill>
                <a:latin typeface="Times New Roman" pitchFamily="18" charset="0"/>
              </a:rPr>
              <a:t>development, while a stable version is released </a:t>
            </a:r>
          </a:p>
          <a:p>
            <a:r>
              <a:rPr kumimoji="1" lang="en-US" sz="2000" b="1" dirty="0" smtClean="0">
                <a:solidFill>
                  <a:srgbClr val="DC0528"/>
                </a:solidFill>
                <a:latin typeface="Times New Roman" pitchFamily="18" charset="0"/>
              </a:rPr>
              <a:t>every 2 years.</a:t>
            </a:r>
            <a:endParaRPr kumimoji="1" lang="fr-FR" sz="2000" b="1" dirty="0">
              <a:solidFill>
                <a:srgbClr val="DC0528"/>
              </a:solidFill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5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Technical</a:t>
            </a:r>
            <a:r>
              <a:rPr lang="fr-FR" cap="none" dirty="0" smtClean="0"/>
              <a:t> </a:t>
            </a:r>
            <a:r>
              <a:rPr lang="fr-FR" cap="none" dirty="0" err="1" smtClean="0"/>
              <a:t>details</a:t>
            </a:r>
            <a:endParaRPr lang="fr-FR" cap="none" dirty="0" smtClean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701675" y="1384300"/>
            <a:ext cx="5984331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Fortran 77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,  gradually evolving into full Fortran95 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01675" y="1892300"/>
            <a:ext cx="4506618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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110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000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lines  (+ 20000 lines of ECIS)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701675" y="2392363"/>
            <a:ext cx="27781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Modern programming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701675" y="3789363"/>
            <a:ext cx="42767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Flexible use and extensive validation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1069975" y="4146550"/>
            <a:ext cx="7599363" cy="581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      - Flexibility : default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1600" b="1" dirty="0">
                <a:solidFill>
                  <a:srgbClr val="FF0000"/>
                </a:solidFill>
                <a:latin typeface="Times New Roman" pitchFamily="18" charset="0"/>
              </a:rPr>
              <a:t>4 line idiot proof input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(element, mass, projectile, energy)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             adjustment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400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keywords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701675" y="5554663"/>
            <a:ext cx="2430474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&gt;500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pages manual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1076325" y="5000625"/>
            <a:ext cx="5469254" cy="3385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      - Drip-line to drip-line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calculations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help removing bugs 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1076325" y="4724400"/>
            <a:ext cx="451961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Random input generation to check stability 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698500" y="6056313"/>
            <a:ext cx="5919788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sz="2000" b="1">
                <a:solidFill>
                  <a:prstClr val="black"/>
                </a:solidFill>
                <a:latin typeface="Times New Roman" pitchFamily="18" charset="0"/>
              </a:rPr>
              <a:t>ompiled and tested with several compilers and OS</a:t>
            </a:r>
            <a:endParaRPr kumimoji="1" lang="fr-FR" sz="20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1073150" y="2743200"/>
            <a:ext cx="3036985" cy="3385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       - modular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(312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subroutines)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079500" y="3295650"/>
            <a:ext cx="456406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Transparent programming (few exceptions) 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1079500" y="3019425"/>
            <a:ext cx="727551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solidFill>
                  <a:prstClr val="black"/>
                </a:solidFill>
                <a:latin typeface="Times New Roman" pitchFamily="18" charset="0"/>
              </a:rPr>
              <a:t>       - Explicit variable names and many comments (30% of total number of lines) </a:t>
            </a:r>
            <a:endParaRPr kumimoji="1" lang="fr-FR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Typical</a:t>
            </a:r>
            <a:r>
              <a:rPr lang="fr-FR" cap="none" dirty="0" smtClean="0"/>
              <a:t> </a:t>
            </a:r>
            <a:r>
              <a:rPr lang="fr-FR" cap="none" dirty="0" err="1" smtClean="0"/>
              <a:t>calculation</a:t>
            </a:r>
            <a:r>
              <a:rPr lang="fr-FR" cap="none" dirty="0" smtClean="0"/>
              <a:t> times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250825" y="1268413"/>
            <a:ext cx="7629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Numbers based on a single Intel Xeon X5472  3.0 GhZ processor</a:t>
            </a: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r>
              <a:rPr lang="nl-NL" sz="2000" b="1">
                <a:solidFill>
                  <a:srgbClr val="000000"/>
                </a:solidFill>
                <a:latin typeface="Times New Roman" pitchFamily="18" charset="0"/>
              </a:rPr>
              <a:t>Time needed to get all cross sections, level densities, spectra, angular distributions. gamma production etc.: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3" name="Rectangle 3"/>
          <p:cNvSpPr>
            <a:spLocks noChangeArrowheads="1"/>
          </p:cNvSpPr>
          <p:nvPr/>
        </p:nvSpPr>
        <p:spPr bwMode="auto">
          <a:xfrm>
            <a:off x="1331913" y="2551113"/>
            <a:ext cx="76295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3925" indent="-923925" eaLnBrk="0" hangingPunct="0">
              <a:spcAft>
                <a:spcPts val="400"/>
              </a:spcAft>
              <a:buFont typeface="Arial" charset="0"/>
              <a:buNone/>
            </a:pPr>
            <a:endParaRPr lang="nl-NL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14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MeV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neutron on non-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deformed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target: 3 sec.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</a:pPr>
            <a:endParaRPr lang="en-US" sz="15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60 incident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energies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between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0 and 20 MeV:1 min. (Al-27)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				      4 min. (Pb-208)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				      10 min. (U-238)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100 incident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energies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between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0 and 200 MeV:20 min. (Al-27)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				          3-100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hours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(U-238)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depending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on OMP</a:t>
            </a:r>
          </a:p>
          <a:p>
            <a:pPr marL="1133475" lvl="4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None/>
            </a:pPr>
            <a:endParaRPr lang="nl-NL" sz="15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60 incident energies between 0 and 20 MeV for all </a:t>
            </a:r>
            <a:r>
              <a:rPr lang="nl-NL" sz="1500" b="1" dirty="0" smtClean="0">
                <a:solidFill>
                  <a:srgbClr val="000000"/>
                </a:solidFill>
                <a:latin typeface="Times New Roman" pitchFamily="18" charset="0"/>
              </a:rPr>
              <a:t>2808  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nuclides, stable or with t&gt; 1 sec: about 200 hours</a:t>
            </a:r>
          </a:p>
          <a:p>
            <a:pPr marL="360363" lvl="1" indent="-360363" eaLnBrk="0" hangingPunct="0">
              <a:lnSpc>
                <a:spcPts val="2000"/>
              </a:lnSpc>
              <a:buSzPct val="90000"/>
            </a:pPr>
            <a:endParaRPr lang="nl-NL" sz="15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60363" lvl="1" indent="-360363" eaLnBrk="0" hangingPunct="0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To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obtain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credible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Monte Carlo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based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covariance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data: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multiply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the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above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numbers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500" b="1" dirty="0" err="1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nl-NL" sz="1500" b="1" dirty="0">
                <a:solidFill>
                  <a:srgbClr val="000000"/>
                </a:solidFill>
                <a:latin typeface="Times New Roman" pitchFamily="18" charset="0"/>
              </a:rPr>
              <a:t> 50-500.</a:t>
            </a:r>
            <a:endParaRPr lang="en-US" sz="15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versions online</a:t>
            </a:r>
          </a:p>
        </p:txBody>
      </p:sp>
      <p:pic>
        <p:nvPicPr>
          <p:cNvPr id="88079" name="Picture 15" descr="talys-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98625"/>
            <a:ext cx="8964612" cy="5043488"/>
          </a:xfrm>
          <a:prstGeom prst="rect">
            <a:avLst/>
          </a:prstGeom>
          <a:noFill/>
        </p:spPr>
      </p:pic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2843213" y="1049338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imes New Roman" pitchFamily="18" charset="0"/>
              </a:rPr>
              <a:t>http://www.talys.eu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619672" y="2996952"/>
            <a:ext cx="293407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66863"/>
            <a:ext cx="8473380" cy="45942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Stephane Hilaire and Eric </a:t>
            </a:r>
            <a:r>
              <a:rPr lang="en-US" dirty="0" err="1" smtClean="0"/>
              <a:t>Bauge</a:t>
            </a:r>
            <a:r>
              <a:rPr lang="en-US" dirty="0" smtClean="0"/>
              <a:t>, CEA-DAM </a:t>
            </a:r>
            <a:r>
              <a:rPr lang="en-US" dirty="0" err="1" smtClean="0"/>
              <a:t>Bruyeres</a:t>
            </a:r>
            <a:r>
              <a:rPr lang="en-US" dirty="0" smtClean="0"/>
              <a:t>-le-</a:t>
            </a:r>
            <a:r>
              <a:rPr lang="en-US" dirty="0" err="1" smtClean="0"/>
              <a:t>Chatel</a:t>
            </a:r>
            <a:r>
              <a:rPr lang="en-US" dirty="0" smtClean="0"/>
              <a:t>, France,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Stephane Goriely, Univ. </a:t>
            </a:r>
            <a:r>
              <a:rPr lang="en-US" dirty="0" err="1" smtClean="0"/>
              <a:t>Libre</a:t>
            </a:r>
            <a:r>
              <a:rPr lang="en-US" dirty="0" smtClean="0"/>
              <a:t> Brussels, Belgium,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Dimitri Rochman, NRG </a:t>
            </a:r>
            <a:r>
              <a:rPr lang="en-US" dirty="0" err="1" smtClean="0"/>
              <a:t>Petten</a:t>
            </a:r>
            <a:r>
              <a:rPr lang="en-US" dirty="0" smtClean="0"/>
              <a:t>, the Netherlands,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Jura Kopecky, JUKO Research, Alkmaar, </a:t>
            </a:r>
            <a:r>
              <a:rPr lang="en-US" dirty="0"/>
              <a:t>the Netherlands</a:t>
            </a:r>
            <a:r>
              <a:rPr lang="en-US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Stephan Pomp, Univ. Uppsala, Sweden,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lecture material and useful discussions.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users</a:t>
            </a:r>
            <a:r>
              <a:rPr lang="fr-FR" cap="none" dirty="0" smtClean="0"/>
              <a:t> and publications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96633" y="1473829"/>
            <a:ext cx="8773749" cy="132343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User feedback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via </a:t>
            </a:r>
            <a:r>
              <a:rPr kumimoji="1" lang="en-US" sz="2000" b="1" dirty="0" err="1">
                <a:solidFill>
                  <a:prstClr val="black"/>
                </a:solidFill>
                <a:latin typeface="Times New Roman" pitchFamily="18" charset="0"/>
              </a:rPr>
              <a:t>talys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mailing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list : 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hlinkClick r:id="rId3"/>
              </a:rPr>
              <a:t>info@talys.eu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to be added to mailing list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			    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  <a:hlinkClick r:id="rId4"/>
              </a:rPr>
              <a:t>talys-l@nrg.eu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to inform mailing list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6540859"/>
              </p:ext>
            </p:extLst>
          </p:nvPr>
        </p:nvGraphicFramePr>
        <p:xfrm>
          <a:off x="4110923" y="3284984"/>
          <a:ext cx="4904490" cy="326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erkblad" r:id="rId6" imgW="6143743" imgH="4086245" progId="Excel.Sheet.8">
                  <p:embed/>
                </p:oleObj>
              </mc:Choice>
              <mc:Fallback>
                <p:oleObj name="Werkblad" r:id="rId6" imgW="6143743" imgH="408624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923" y="3284984"/>
                        <a:ext cx="4904490" cy="3261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617052"/>
              </p:ext>
            </p:extLst>
          </p:nvPr>
        </p:nvGraphicFramePr>
        <p:xfrm>
          <a:off x="179512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29063" y="2348880"/>
            <a:ext cx="250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</a:rPr>
              <a:t>PUBLICATIONS</a:t>
            </a:r>
            <a:endParaRPr lang="fr-FR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4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versions online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2793835" y="1339056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imes New Roman" pitchFamily="18" charset="0"/>
              </a:rPr>
              <a:t>http://www.talys.eu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920889"/>
            <a:ext cx="8653331" cy="538609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1.0 (ND 2007)</a:t>
            </a:r>
          </a:p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1.2 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(End of 2009)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new keywords (mainly to improve fitting possibilities)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bugs corrected to solve crashes or unphysical results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inclusion of microscopic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ph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level densities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inclusion of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Skm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-HFB structure information (def., masses,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strengths)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- inclusion of D1M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b="1" dirty="0">
                <a:solidFill>
                  <a:prstClr val="black"/>
                </a:solidFill>
                <a:latin typeface="Times New Roman" pitchFamily="18" charset="0"/>
              </a:rPr>
              <a:t>TALYS 1.4 </a:t>
            </a:r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(End of 2011)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new alpha  and deuteron OMP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URR extension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b="1" dirty="0" smtClean="0">
                <a:solidFill>
                  <a:prstClr val="black"/>
                </a:solidFill>
                <a:latin typeface="Times New Roman" pitchFamily="18" charset="0"/>
              </a:rPr>
              <a:t>TALYS 1.6 (End of 2013)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non-equidistant excitation energy binning possible (extension to energies &gt; 200 MeV)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 direct and semi-direct capture added</a:t>
            </a:r>
            <a:endParaRPr kumimoji="1"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new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microscopic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lds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 from D1M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medical isotope production implemented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-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coupling to GEF for fission yields done</a:t>
            </a:r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TALYS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1.8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(End of </a:t>
            </a:r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2015)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Resolved resonance range added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More extensive GEF and fission possibilities (PFNS) added</a:t>
            </a:r>
            <a:endParaRPr kumimoji="1"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kumimoji="1" lang="fr-FR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smtClean="0"/>
              <a:t>TALYS </a:t>
            </a:r>
            <a:r>
              <a:rPr lang="fr-FR" cap="none" dirty="0" err="1" smtClean="0"/>
              <a:t>Scheme</a:t>
            </a:r>
            <a:endParaRPr lang="fr-FR" cap="none" dirty="0" smtClean="0"/>
          </a:p>
        </p:txBody>
      </p:sp>
      <p:pic>
        <p:nvPicPr>
          <p:cNvPr id="94213" name="Picture 5" descr="TAL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675" y="1284288"/>
            <a:ext cx="3692525" cy="516890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4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3C778B-6153-417E-8CB6-8C64ABABD707}" type="slidenum">
              <a:rPr lang="en-US" smtClean="0">
                <a:solidFill>
                  <a:srgbClr val="666465"/>
                </a:solidFill>
              </a:rPr>
              <a:pPr/>
              <a:t>23</a:t>
            </a:fld>
            <a:endParaRPr lang="en-US" b="0" smtClean="0">
              <a:solidFill>
                <a:srgbClr val="666465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TALYS code scheme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73390" cy="54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63688" y="52388"/>
            <a:ext cx="662473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REACTION MODELS &amp; REACTION CHANNELS</a:t>
            </a:r>
          </a:p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(REMINDER)</a:t>
            </a:r>
          </a:p>
          <a:p>
            <a:pPr algn="ctr" eaLnBrk="0" hangingPunct="0"/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7800" y="3140075"/>
            <a:ext cx="3810000" cy="3092450"/>
            <a:chOff x="3312" y="1978"/>
            <a:chExt cx="2400" cy="194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648" y="1978"/>
              <a:ext cx="2064" cy="1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Optical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Statistical model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+</a:t>
              </a:r>
            </a:p>
            <a:p>
              <a:pPr algn="ctr"/>
              <a:r>
                <a:rPr lang="fr-FR" altLang="fr-FR" sz="2200" b="1" smtClean="0">
                  <a:solidFill>
                    <a:srgbClr val="FF3300"/>
                  </a:solidFill>
                  <a:latin typeface="Times New Roman" pitchFamily="18" charset="0"/>
                </a:rPr>
                <a:t>Pre-equilibrium model</a:t>
              </a:r>
            </a:p>
            <a:p>
              <a:pPr algn="ctr"/>
              <a:endParaRPr lang="fr-FR" altLang="fr-FR" sz="2200" b="1" smtClean="0">
                <a:solidFill>
                  <a:srgbClr val="FF3300"/>
                </a:solidFill>
              </a:endParaRPr>
            </a:p>
            <a:p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 =  </a:t>
              </a:r>
              <a:r>
                <a:rPr lang="fr-FR" altLang="fr-FR" sz="2200" b="1" smtClean="0">
                  <a:solidFill>
                    <a:srgbClr val="FF33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FF3300"/>
                  </a:solidFill>
                  <a:latin typeface="Times New Roman" pitchFamily="18" charset="0"/>
                </a:rPr>
                <a:t>d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80808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808080"/>
                  </a:solidFill>
                  <a:latin typeface="Times New Roman" pitchFamily="18" charset="0"/>
                </a:rPr>
                <a:t> PE</a:t>
              </a:r>
              <a:r>
                <a:rPr lang="fr-FR" altLang="fr-FR" sz="2200" b="1" smtClean="0">
                  <a:solidFill>
                    <a:srgbClr val="66FF66"/>
                  </a:solidFill>
                  <a:latin typeface="Times New Roman" pitchFamily="18" charset="0"/>
                </a:rPr>
                <a:t> </a:t>
              </a:r>
              <a:r>
                <a:rPr lang="fr-FR" altLang="fr-FR" sz="2200" b="1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fr-FR" altLang="fr-FR" sz="2200" b="1" smtClean="0">
                  <a:solidFill>
                    <a:srgbClr val="00FF00"/>
                  </a:solidFill>
                </a:rPr>
                <a:t>s</a:t>
              </a:r>
              <a:r>
                <a:rPr lang="fr-FR" altLang="fr-FR" sz="2200" b="1" baseline="-25000" smtClean="0">
                  <a:solidFill>
                    <a:srgbClr val="00FF00"/>
                  </a:solidFill>
                  <a:latin typeface="Times New Roman" pitchFamily="18" charset="0"/>
                </a:rPr>
                <a:t>CN</a:t>
              </a:r>
            </a:p>
            <a:p>
              <a:r>
                <a:rPr lang="fr-FR" altLang="fr-FR" sz="2200" b="1" baseline="-250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fr-FR" altLang="fr-FR" sz="2200" b="1" smtClean="0">
                  <a:solidFill>
                    <a:srgbClr val="0066FF"/>
                  </a:solidFill>
                </a:rPr>
                <a:t>   </a:t>
              </a:r>
              <a:r>
                <a:rPr lang="fr-FR" altLang="fr-FR" sz="2800" b="1" smtClean="0">
                  <a:solidFill>
                    <a:srgbClr val="0066FF"/>
                  </a:solidFill>
                </a:rPr>
                <a:t> </a:t>
              </a:r>
              <a:r>
                <a:rPr lang="fr-FR" altLang="fr-FR" sz="2400" b="1" smtClean="0">
                  <a:solidFill>
                    <a:srgbClr val="0066FF"/>
                  </a:solidFill>
                </a:rPr>
                <a:t> </a:t>
              </a:r>
              <a:endParaRPr lang="fr-FR" altLang="fr-FR" sz="2200" b="1" smtClean="0">
                <a:solidFill>
                  <a:srgbClr val="000000"/>
                </a:solidFill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ltGray">
            <a:xfrm rot="-10800000">
              <a:off x="3312" y="2208"/>
              <a:ext cx="624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fr-FR" altLang="fr-FR" sz="2400" smtClean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1447800"/>
            <a:ext cx="4773613" cy="5308600"/>
            <a:chOff x="158" y="912"/>
            <a:chExt cx="3007" cy="334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0" y="912"/>
              <a:ext cx="2925" cy="3344"/>
              <a:chOff x="240" y="912"/>
              <a:chExt cx="2925" cy="3344"/>
            </a:xfrm>
          </p:grpSpPr>
          <p:pic>
            <p:nvPicPr>
              <p:cNvPr id="14" name="Picture 7" descr="s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6" t="14316" r="9264" b="14316"/>
              <a:stretch>
                <a:fillRect/>
              </a:stretch>
            </p:blipFill>
            <p:spPr bwMode="auto">
              <a:xfrm>
                <a:off x="240" y="1200"/>
                <a:ext cx="2925" cy="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1344" y="912"/>
                <a:ext cx="7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n + </a:t>
                </a:r>
                <a:r>
                  <a:rPr kumimoji="1" lang="fr-FR" altLang="fr-FR" sz="2400" b="1" baseline="30000" smtClean="0">
                    <a:solidFill>
                      <a:srgbClr val="CCCCFF"/>
                    </a:solidFill>
                    <a:latin typeface="Times New Roman" pitchFamily="18" charset="0"/>
                  </a:rPr>
                  <a:t>238</a:t>
                </a:r>
                <a:r>
                  <a:rPr kumimoji="1" lang="fr-FR" altLang="fr-FR" sz="2400" b="1" smtClean="0">
                    <a:solidFill>
                      <a:srgbClr val="CCCCFF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29" y="3929"/>
              <a:ext cx="635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41" y="3974"/>
              <a:ext cx="748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58" y="3906"/>
              <a:ext cx="409" cy="2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8" y="1865"/>
              <a:ext cx="250" cy="10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03" y="3966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Neutron energy (MeV)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rot="16200000">
              <a:off x="-379" y="2630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Cross section (barn)</a:t>
              </a: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57850" y="570388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200" b="1" smtClean="0">
                <a:solidFill>
                  <a:srgbClr val="0066FF"/>
                </a:solidFill>
              </a:rPr>
              <a:t>   </a:t>
            </a:r>
            <a:r>
              <a:rPr lang="fr-FR" altLang="fr-FR" sz="2800" b="1" smtClean="0">
                <a:solidFill>
                  <a:srgbClr val="0066FF"/>
                </a:solidFill>
              </a:rPr>
              <a:t> </a:t>
            </a:r>
            <a:r>
              <a:rPr lang="fr-FR" altLang="fr-FR" sz="2400" b="1" smtClean="0">
                <a:solidFill>
                  <a:srgbClr val="0066FF"/>
                </a:solidFill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nn’</a:t>
            </a:r>
            <a:r>
              <a:rPr lang="fr-FR" altLang="fr-FR" sz="2200" b="1" smtClean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nf </a:t>
            </a:r>
            <a:r>
              <a:rPr lang="fr-FR" altLang="fr-FR" sz="2200" b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fr-FR" altLang="fr-FR" sz="2200" b="1" smtClean="0">
                <a:solidFill>
                  <a:srgbClr val="000000"/>
                </a:solidFill>
              </a:rPr>
              <a:t>s</a:t>
            </a:r>
            <a:r>
              <a:rPr lang="fr-FR" altLang="fr-FR" sz="2200" b="1" baseline="-2500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fr-FR" altLang="fr-FR" sz="2200" b="1" baseline="-25000" smtClean="0">
                <a:solidFill>
                  <a:srgbClr val="000000"/>
                </a:solidFill>
              </a:rPr>
              <a:t>g </a:t>
            </a:r>
            <a:r>
              <a:rPr lang="fr-FR" altLang="fr-FR" sz="2200" b="1" smtClean="0">
                <a:solidFill>
                  <a:srgbClr val="000000"/>
                </a:solidFill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9070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TIME SCALES AND ASSOCIATED MODELS (1/4)</a:t>
            </a:r>
          </a:p>
          <a:p>
            <a:pPr algn="ctr" eaLnBrk="0" hangingPunct="0"/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Typical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spectrum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shape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949"/>
            <a:ext cx="4254028" cy="56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fermante 2"/>
          <p:cNvSpPr/>
          <p:nvPr/>
        </p:nvSpPr>
        <p:spPr>
          <a:xfrm>
            <a:off x="4355976" y="2060848"/>
            <a:ext cx="360040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04048" y="3695622"/>
            <a:ext cx="3486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6" y="1496839"/>
            <a:ext cx="6581775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416496" y="6046614"/>
            <a:ext cx="6335713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3840609" y="6321251"/>
            <a:ext cx="1943100" cy="431800"/>
            <a:chOff x="2699" y="3929"/>
            <a:chExt cx="1224" cy="272"/>
          </a:xfrm>
        </p:grpSpPr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2699" y="3929"/>
              <a:ext cx="12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787" y="3970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Reaction time</a:t>
              </a:r>
            </a:p>
          </p:txBody>
        </p:sp>
      </p:grp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848296" y="1793701"/>
            <a:ext cx="115252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31034" y="1793701"/>
            <a:ext cx="201771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302696" y="1736551"/>
            <a:ext cx="201771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83109" y="1938164"/>
            <a:ext cx="649287" cy="12239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1716534" y="1492076"/>
            <a:ext cx="0" cy="4535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703834" y="6043439"/>
            <a:ext cx="61928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023546" y="6106939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Emission energy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970409" y="1139651"/>
            <a:ext cx="1338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fr-FR" altLang="fr-FR" b="1" baseline="50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fr-FR" altLang="fr-FR" b="1" smtClean="0">
                <a:solidFill>
                  <a:srgbClr val="000000"/>
                </a:solidFill>
                <a:latin typeface="Symbol" pitchFamily="64" charset="2"/>
              </a:rPr>
              <a:t>s 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/ d</a:t>
            </a:r>
            <a:r>
              <a:rPr lang="fr-FR" altLang="fr-FR" b="1" smtClean="0">
                <a:solidFill>
                  <a:srgbClr val="000000"/>
                </a:solidFill>
                <a:latin typeface="Symbol" pitchFamily="64" charset="2"/>
              </a:rPr>
              <a:t>W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dE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754759" y="2600151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4296221" y="4573414"/>
            <a:ext cx="3603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383784" y="3378026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1848296" y="2125489"/>
            <a:ext cx="54721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764159" y="1641301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Compound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Nucleus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3689796" y="1849264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Pre-equilibrium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5864671" y="1641301"/>
            <a:ext cx="154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Direct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components</a:t>
            </a:r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1848296" y="2360439"/>
            <a:ext cx="12954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43696" y="2360439"/>
            <a:ext cx="2881312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>
            <a:off x="6025009" y="2360439"/>
            <a:ext cx="12954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TIME SCALES AND ASSOCIATED MODELS (2/4)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148932" y="2545437"/>
            <a:ext cx="824551" cy="451515"/>
            <a:chOff x="3148932" y="2545437"/>
            <a:chExt cx="824551" cy="451515"/>
          </a:xfrm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275856" y="2627620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b="1" kern="0" dirty="0" smtClean="0">
                  <a:solidFill>
                    <a:srgbClr val="000000"/>
                  </a:solidFill>
                  <a:latin typeface="Arial" charset="0"/>
                </a:rPr>
                <a:t>MSC</a:t>
              </a:r>
              <a:endPara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3148932" y="2545437"/>
              <a:ext cx="824551" cy="470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923928" y="2545437"/>
            <a:ext cx="2101080" cy="460807"/>
            <a:chOff x="3923928" y="2545437"/>
            <a:chExt cx="2101080" cy="460807"/>
          </a:xfrm>
        </p:grpSpPr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4584641" y="2636912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b="1" kern="0" dirty="0" smtClean="0">
                  <a:solidFill>
                    <a:srgbClr val="000000"/>
                  </a:solidFill>
                  <a:latin typeface="Arial" charset="0"/>
                </a:rPr>
                <a:t>MSD</a:t>
              </a:r>
              <a:endPara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 flipV="1">
              <a:off x="3923928" y="2545437"/>
              <a:ext cx="2101080" cy="1092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28640" y="4791770"/>
            <a:ext cx="28777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10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-18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834213" y="4721727"/>
            <a:ext cx="314701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10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peaked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spin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parity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of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residual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nucleus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452229" y="3276267"/>
            <a:ext cx="414728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Anisotropic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angular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distribution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smoothly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increasing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peaked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shape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outgoing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9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4" grpId="0" animBg="1"/>
      <p:bldP spid="4" grpId="1" animBg="1"/>
      <p:bldP spid="56" grpId="0" animBg="1"/>
      <p:bldP spid="56" grpId="1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TIME SCALES AND ASSOCIATED MODELS (3/4)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4" name="Group 42"/>
          <p:cNvGrpSpPr>
            <a:grpSpLocks/>
          </p:cNvGrpSpPr>
          <p:nvPr/>
        </p:nvGrpSpPr>
        <p:grpSpPr bwMode="auto">
          <a:xfrm>
            <a:off x="7597775" y="1371600"/>
            <a:ext cx="1516063" cy="5140325"/>
            <a:chOff x="4786" y="864"/>
            <a:chExt cx="955" cy="3238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4876" y="957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Elastic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4876" y="2500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Fission</a:t>
              </a:r>
              <a:endParaRPr lang="fr-FR" altLang="fr-FR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4786" y="3660"/>
              <a:ext cx="9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(n,n’), (n,),</a:t>
              </a:r>
            </a:p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  <a:sym typeface="Symbol" pitchFamily="64" charset="2"/>
                </a:rPr>
                <a:t>(n,), etc…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Inelastic</a:t>
              </a:r>
              <a:endParaRPr lang="fr-FR" altLang="fr-FR" sz="28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64" charset="2"/>
              </a:endParaRPr>
            </a:p>
          </p:txBody>
        </p:sp>
      </p:grpSp>
      <p:grpSp>
        <p:nvGrpSpPr>
          <p:cNvPr id="91" name="Group 44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92" name="AutoShape 14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 Box 29"/>
            <p:cNvSpPr txBox="1">
              <a:spLocks noChangeArrowheads="1"/>
            </p:cNvSpPr>
            <p:nvPr/>
          </p:nvSpPr>
          <p:spPr bwMode="auto">
            <a:xfrm>
              <a:off x="840" y="2975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4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T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lj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670" y="2024"/>
              <a:ext cx="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8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</a:t>
              </a:r>
              <a:r>
                <a:rPr lang="fr-FR" altLang="fr-FR" sz="24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Reaction</a:t>
              </a:r>
              <a:endParaRPr lang="fr-FR" altLang="fr-FR" sz="2400" b="1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6" name="AutoShape 31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552" y="768"/>
              <a:ext cx="1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(shape) elastic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8" name="Text Box 33"/>
            <p:cNvSpPr txBox="1">
              <a:spLocks noChangeArrowheads="1"/>
            </p:cNvSpPr>
            <p:nvPr/>
          </p:nvSpPr>
          <p:spPr bwMode="auto">
            <a:xfrm>
              <a:off x="552" y="3724"/>
              <a:ext cx="1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fr-FR" sz="2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64" charset="2"/>
                </a:rPr>
                <a:t>Direct components</a:t>
              </a:r>
              <a:endParaRPr lang="fr-FR" altLang="fr-F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oup 43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101" name="AutoShape 26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Rectangle 36"/>
            <p:cNvSpPr>
              <a:spLocks noChangeArrowheads="1"/>
            </p:cNvSpPr>
            <p:nvPr/>
          </p:nvSpPr>
          <p:spPr bwMode="auto">
            <a:xfrm>
              <a:off x="2877" y="2025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64" charset="2"/>
                </a:rPr>
                <a:t></a:t>
              </a:r>
              <a:r>
                <a:rPr kumimoji="0" lang="fr-FR" altLang="fr-FR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64" charset="2"/>
                </a:rPr>
                <a:t>NC</a:t>
              </a:r>
            </a:p>
          </p:txBody>
        </p:sp>
        <p:cxnSp>
          <p:nvCxnSpPr>
            <p:cNvPr id="103" name="AutoShape 37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80808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41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105" name="Line 38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Line 39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8" name="Group 20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rgbClr val="808080"/>
            </a:solidFill>
            <a:ln w="38100" cap="sq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Text Box 22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PRE-EQUILIBRIUM</a:t>
              </a:r>
            </a:p>
          </p:txBody>
        </p:sp>
      </p:grpSp>
      <p:grpSp>
        <p:nvGrpSpPr>
          <p:cNvPr id="111" name="Group 6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r-FR" altLang="fr-FR" sz="240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COMPOUND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NUCLEUS</a:t>
              </a:r>
            </a:p>
          </p:txBody>
        </p:sp>
      </p:grp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34925" y="3500438"/>
            <a:ext cx="1462088" cy="1447800"/>
            <a:chOff x="-72" y="2349"/>
            <a:chExt cx="921" cy="912"/>
          </a:xfrm>
        </p:grpSpPr>
        <p:sp>
          <p:nvSpPr>
            <p:cNvPr id="115" name="Oval 24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fr-FR" altLang="fr-FR" sz="24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116" name="Text Box 25"/>
            <p:cNvSpPr txBox="1">
              <a:spLocks noChangeArrowheads="1"/>
            </p:cNvSpPr>
            <p:nvPr/>
          </p:nvSpPr>
          <p:spPr bwMode="auto">
            <a:xfrm>
              <a:off x="-58" y="2587"/>
              <a:ext cx="9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OPTICAL  </a:t>
              </a:r>
            </a:p>
            <a:p>
              <a:pPr algn="ctr"/>
              <a:r>
                <a:rPr lang="fr-FR" altLang="fr-FR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2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TIME SCALES AND ASSOCIATED MODELS (4/4)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4"/>
          <a:stretch/>
        </p:blipFill>
        <p:spPr bwMode="auto">
          <a:xfrm>
            <a:off x="107504" y="1034593"/>
            <a:ext cx="6736044" cy="49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76" y="3429000"/>
            <a:ext cx="2381820" cy="31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cap="none" dirty="0" smtClean="0"/>
              <a:t>GENERAL FEATURES</a:t>
            </a:r>
            <a:br>
              <a:rPr lang="fr-FR" cap="none" dirty="0" smtClean="0"/>
            </a:br>
            <a:r>
              <a:rPr lang="fr-FR" cap="none" dirty="0" err="1" smtClean="0"/>
              <a:t>What</a:t>
            </a:r>
            <a:r>
              <a:rPr lang="fr-FR" cap="none" dirty="0" smtClean="0"/>
              <a:t> TALYS </a:t>
            </a:r>
            <a:r>
              <a:rPr lang="fr-FR" cap="none" dirty="0" err="1" smtClean="0"/>
              <a:t>yields</a:t>
            </a:r>
            <a:endParaRPr lang="fr-FR" cap="none" dirty="0" smtClean="0"/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22859" y="1340768"/>
            <a:ext cx="8822223" cy="169277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Cross sections :</a:t>
            </a:r>
          </a:p>
          <a:p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total,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reaction,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(shape &amp; compound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), non-elastic, inelastic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discrete levels </a:t>
            </a:r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&amp; 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 particle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reactions (n,nd2a)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isomer production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discrete and continuum </a:t>
            </a:r>
            <a:r>
              <a:rPr kumimoji="1" lang="en-US" sz="1600" b="1" dirty="0" smtClean="0">
                <a:solidFill>
                  <a:prstClr val="black"/>
                </a:solidFill>
              </a:rPr>
              <a:t>g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-ray production 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51520" y="2852936"/>
            <a:ext cx="6212535" cy="13849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Spectra </a:t>
            </a:r>
            <a:r>
              <a:rPr kumimoji="1" lang="en-US" sz="20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kumimoji="1" lang="en-US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elastic and inelastic angular distribution or energy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all exclusive double-differential spectra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total particle production spectra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compound and pre-equilibrium spectra per reaction stage.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00401" y="4121488"/>
            <a:ext cx="4782078" cy="89255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Fission observables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cross section (total, per chance)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fission fragment mass and isotopic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yields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51520" y="4985881"/>
            <a:ext cx="6060762" cy="18774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Miscellaneous : </a:t>
            </a:r>
          </a:p>
          <a:p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	recoil cross sections and </a:t>
            </a:r>
            <a:r>
              <a:rPr kumimoji="1" lang="en-US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ddx</a:t>
            </a:r>
            <a:endParaRPr kumimoji="1" lang="en-US" sz="16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particle multiplicities</a:t>
            </a:r>
          </a:p>
          <a:p>
            <a:r>
              <a:rPr kumimoji="1" lang="en-US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s and p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wave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functions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and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potential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scattering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radius r’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nuclear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structure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only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levels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Q,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tables, …)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      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specific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pre-equilibrium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output (ph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lds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decay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widths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…)</a:t>
            </a:r>
          </a:p>
          <a:p>
            <a:r>
              <a:rPr kumimoji="1" lang="fr-FR" sz="16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astrophysical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fr-FR" sz="1600" b="1" dirty="0" err="1" smtClean="0">
                <a:solidFill>
                  <a:prstClr val="black"/>
                </a:solidFill>
                <a:latin typeface="Times New Roman" pitchFamily="18" charset="0"/>
              </a:rPr>
              <a:t>reaction</a:t>
            </a:r>
            <a:r>
              <a:rPr kumimoji="1" lang="fr-FR" sz="1600" b="1" dirty="0" smtClean="0">
                <a:solidFill>
                  <a:prstClr val="black"/>
                </a:solidFill>
                <a:latin typeface="Times New Roman" pitchFamily="18" charset="0"/>
              </a:rPr>
              <a:t> rates</a:t>
            </a:r>
            <a:endParaRPr kumimoji="1" lang="fr-FR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2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First, an advertisement……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Fig_Talys_Stand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7" y="739131"/>
            <a:ext cx="8928992" cy="6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87824" y="188640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</a:rPr>
              <a:t>Microscopic</a:t>
            </a:r>
            <a:r>
              <a:rPr lang="fr-FR" sz="2400" b="1" dirty="0" smtClean="0"/>
              <a:t> / </a:t>
            </a:r>
            <a:r>
              <a:rPr lang="fr-FR" sz="2400" b="1" dirty="0" err="1" smtClean="0">
                <a:solidFill>
                  <a:srgbClr val="0033CC"/>
                </a:solidFill>
              </a:rPr>
              <a:t>Phenomenologic</a:t>
            </a:r>
            <a:endParaRPr lang="fr-FR" sz="24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1196752"/>
            <a:ext cx="35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TALYS simulation by CEA - 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5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87824" y="188640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</a:rPr>
              <a:t>Microscopic</a:t>
            </a:r>
            <a:r>
              <a:rPr lang="fr-FR" sz="2400" b="1" dirty="0" smtClean="0"/>
              <a:t> / </a:t>
            </a:r>
            <a:r>
              <a:rPr lang="fr-FR" sz="2400" b="1" dirty="0" err="1" smtClean="0">
                <a:solidFill>
                  <a:srgbClr val="0033CC"/>
                </a:solidFill>
              </a:rPr>
              <a:t>Phenomenologic</a:t>
            </a:r>
            <a:endParaRPr lang="fr-FR" sz="2400" b="1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/>
          <a:stretch/>
        </p:blipFill>
        <p:spPr bwMode="auto">
          <a:xfrm>
            <a:off x="-300" y="980728"/>
            <a:ext cx="914325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4328" y="11967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Simulation by CEA-DAM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GENERAL FEATURES</a:t>
            </a:r>
            <a:br>
              <a:rPr lang="fr-FR" dirty="0" smtClean="0"/>
            </a:br>
            <a:r>
              <a:rPr lang="fr-FR" dirty="0" smtClean="0"/>
              <a:t>TALYS validation</a:t>
            </a:r>
            <a:endParaRPr lang="fr-FR" dirty="0"/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16825" y="1385671"/>
            <a:ext cx="3572516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with the drip code 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71079" y="1618605"/>
            <a:ext cx="5189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Drip (not released) performs drip line to drip line calculation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Checking results smoothness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2339498"/>
            <a:ext cx="3971665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with the monkey code 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71079" y="2708920"/>
            <a:ext cx="4924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Monkey (not released) creates random input for TALYS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No Crash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Checking robustness with respect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to crazy input (within allowed ranges) values 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5261138"/>
            <a:ext cx="6481454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Statistical analysis of cross sections - </a:t>
            </a:r>
            <a:r>
              <a:rPr kumimoji="1"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SACS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(J. </a:t>
            </a:r>
            <a:r>
              <a:rPr kumimoji="1"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Kopecky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1079" y="5622776"/>
            <a:ext cx="835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Extensive comparison of cross section with data from EXFOR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C/E values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Shape analysis (maximum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xs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, energy of maximum, half width at maximum)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782560"/>
            <a:ext cx="6097247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kumimoji="1"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Validation of level density models with the kh05 code</a:t>
            </a:r>
            <a:endParaRPr kumimoji="1" lang="fr-F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71079" y="4151982"/>
            <a:ext cx="8241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kh05 (not released) automatically adjust level densities to data 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 global and local level density models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TALYS has then be used to perform extensive comparisons between theoretical and experimental 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ross sections for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), (n,2n),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n,p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),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 and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n,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) with all possible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ld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models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115888"/>
            <a:ext cx="85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4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65568FB2-7F83-4827-888D-A0D08EBA2B42}" type="slidenum">
              <a:rPr lang="en-US" altLang="nl-NL"/>
              <a:pPr/>
              <a:t>33</a:t>
            </a:fld>
            <a:endParaRPr lang="en-US" altLang="nl-NL" b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2948"/>
            <a:ext cx="7345363" cy="1087437"/>
          </a:xfrm>
        </p:spPr>
        <p:txBody>
          <a:bodyPr/>
          <a:lstStyle/>
          <a:p>
            <a:r>
              <a:rPr lang="en-US" altLang="nl-NL" sz="2400" dirty="0" smtClean="0"/>
              <a:t>Statistical Analysis of Cross Sections (SACS) by J. Kopecky: (</a:t>
            </a:r>
            <a:r>
              <a:rPr lang="en-US" altLang="nl-NL" sz="2400" dirty="0" err="1" smtClean="0"/>
              <a:t>n,p</a:t>
            </a:r>
            <a:r>
              <a:rPr lang="en-US" altLang="nl-NL" sz="2400" dirty="0" smtClean="0"/>
              <a:t>)</a:t>
            </a:r>
            <a:endParaRPr lang="en-US" altLang="nl-NL" sz="2400" dirty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7828" r="15715" b="12231"/>
          <a:stretch>
            <a:fillRect/>
          </a:stretch>
        </p:blipFill>
        <p:spPr bwMode="auto">
          <a:xfrm>
            <a:off x="813205" y="1331912"/>
            <a:ext cx="7685088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5349875" y="1549400"/>
            <a:ext cx="1362075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GB" altLang="nl-NL" sz="2000" dirty="0">
                <a:solidFill>
                  <a:srgbClr val="0000FF"/>
                </a:solidFill>
              </a:rPr>
              <a:t>Trend line</a:t>
            </a:r>
            <a:endParaRPr lang="en-GB" altLang="nl-NL" sz="2400" dirty="0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>
            <a:off x="2352221" y="1660751"/>
            <a:ext cx="293687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661988" y="6156325"/>
            <a:ext cx="2649537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GB" altLang="nl-NL" sz="2000" dirty="0">
                <a:solidFill>
                  <a:srgbClr val="0000FF"/>
                </a:solidFill>
              </a:rPr>
              <a:t>Discrepant reactions</a:t>
            </a:r>
            <a:endParaRPr lang="en-GB" altLang="nl-NL" sz="2400" dirty="0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 flipV="1">
            <a:off x="2417485" y="4966606"/>
            <a:ext cx="1704975" cy="1335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flipV="1">
            <a:off x="2510808" y="5634150"/>
            <a:ext cx="2220913" cy="61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V="1">
            <a:off x="2459038" y="5252583"/>
            <a:ext cx="3030538" cy="995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6156176" y="630169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S=(N-Z)/A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 animBg="1" autoUpdateAnimBg="0"/>
      <p:bldP spid="163845" grpId="0" animBg="1"/>
      <p:bldP spid="163846" grpId="0" animBg="1" autoUpdateAnimBg="0"/>
      <p:bldP spid="163847" grpId="0" animBg="1"/>
      <p:bldP spid="163848" grpId="0" animBg="1"/>
      <p:bldP spid="1638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models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66863"/>
            <a:ext cx="8297863" cy="50304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Only few slides per model.</a:t>
            </a:r>
          </a:p>
          <a:p>
            <a:pPr marL="0" indent="0">
              <a:buNone/>
            </a:pPr>
            <a:r>
              <a:rPr lang="en-US" sz="2400" dirty="0" smtClean="0"/>
              <a:t>See Stephane </a:t>
            </a:r>
            <a:r>
              <a:rPr lang="en-US" sz="2400" dirty="0" err="1" smtClean="0"/>
              <a:t>Hilaire</a:t>
            </a:r>
            <a:r>
              <a:rPr lang="en-US" sz="2400" dirty="0" smtClean="0"/>
              <a:t> and Stephane Goriely for 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model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97863" cy="21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2880269" y="52388"/>
            <a:ext cx="3563939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OPTICAL MODEL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8" descr="pb2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7180" r="11996" b="16965"/>
          <a:stretch>
            <a:fillRect/>
          </a:stretch>
        </p:blipFill>
        <p:spPr bwMode="auto">
          <a:xfrm>
            <a:off x="6164263" y="3878263"/>
            <a:ext cx="2979737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pb20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 r="11070" b="16893"/>
          <a:stretch>
            <a:fillRect/>
          </a:stretch>
        </p:blipFill>
        <p:spPr bwMode="auto">
          <a:xfrm>
            <a:off x="6063838" y="3841750"/>
            <a:ext cx="3109913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323850" y="1557338"/>
            <a:ext cx="8669338" cy="2659062"/>
            <a:chOff x="204" y="981"/>
            <a:chExt cx="5461" cy="1675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053" y="1480"/>
              <a:ext cx="3777" cy="1176"/>
              <a:chOff x="1051" y="900"/>
              <a:chExt cx="3777" cy="1176"/>
            </a:xfrm>
          </p:grpSpPr>
          <p:graphicFrame>
            <p:nvGraphicFramePr>
              <p:cNvPr id="28" name="Object 4"/>
              <p:cNvGraphicFramePr>
                <a:graphicFrameLocks noChangeAspect="1"/>
              </p:cNvGraphicFramePr>
              <p:nvPr/>
            </p:nvGraphicFramePr>
            <p:xfrm>
              <a:off x="1051" y="900"/>
              <a:ext cx="3777" cy="1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5" imgW="1549080" imgH="482400" progId="Equation.3">
                      <p:embed/>
                    </p:oleObj>
                  </mc:Choice>
                  <mc:Fallback>
                    <p:oleObj name="Equation" r:id="rId5" imgW="154908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1" y="900"/>
                            <a:ext cx="3777" cy="1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762" y="1187"/>
                <a:ext cx="499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4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itchFamily="64" charset="0"/>
                    <a:cs typeface="Times New Roman" pitchFamily="64" charset="0"/>
                  </a:rPr>
                  <a:t>U</a:t>
                </a:r>
              </a:p>
            </p:txBody>
          </p: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204" y="981"/>
              <a:ext cx="5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Direct interaction of a projectile with a target nucleus considered as a whole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Quantum model   </a:t>
              </a:r>
              <a:r>
                <a:rPr kumimoji="0" lang="fr-FR" altLang="fr-F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64" charset="2"/>
                </a:rPr>
                <a:t></a:t>
              </a: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Schr</a:t>
              </a:r>
              <a:r>
                <a:rPr kumimoji="0" lang="en-US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ödinger </a:t>
              </a:r>
              <a:r>
                <a:rPr kumimoji="0" lang="fr-FR" alt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equation 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11188" y="4508500"/>
            <a:ext cx="4464050" cy="1135063"/>
            <a:chOff x="385" y="2840"/>
            <a:chExt cx="2812" cy="715"/>
          </a:xfrm>
        </p:grpSpPr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474" y="3113"/>
              <a:ext cx="17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4000" b="1" i="1" dirty="0" smtClean="0">
                  <a:solidFill>
                    <a:srgbClr val="FF3300"/>
                  </a:solidFill>
                  <a:latin typeface="Times New Roman" pitchFamily="64" charset="0"/>
                  <a:cs typeface="Times New Roman" pitchFamily="64" charset="0"/>
                </a:rPr>
                <a:t>U </a:t>
              </a:r>
              <a:r>
                <a:rPr lang="fr-FR" altLang="fr-FR" sz="4000" b="1" i="1" dirty="0" smtClean="0">
                  <a:solidFill>
                    <a:srgbClr val="000000"/>
                  </a:solidFill>
                  <a:latin typeface="Times New Roman" pitchFamily="64" charset="0"/>
                  <a:cs typeface="Times New Roman" pitchFamily="64" charset="0"/>
                </a:rPr>
                <a:t>= V + </a:t>
              </a:r>
              <a:r>
                <a:rPr lang="fr-FR" altLang="fr-FR" sz="4000" b="1" i="1" dirty="0" err="1" smtClean="0">
                  <a:solidFill>
                    <a:srgbClr val="000000"/>
                  </a:solidFill>
                  <a:latin typeface="Times New Roman" pitchFamily="64" charset="0"/>
                  <a:cs typeface="Times New Roman" pitchFamily="64" charset="0"/>
                </a:rPr>
                <a:t>iW</a:t>
              </a:r>
              <a:endParaRPr lang="fr-FR" altLang="fr-FR" sz="4000" b="1" i="1" dirty="0" smtClean="0">
                <a:solidFill>
                  <a:srgbClr val="000000"/>
                </a:solidFill>
                <a:latin typeface="Times New Roman" pitchFamily="64" charset="0"/>
                <a:cs typeface="Times New Roman" pitchFamily="6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85" y="2840"/>
              <a:ext cx="20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 smtClean="0">
                  <a:solidFill>
                    <a:srgbClr val="000000"/>
                  </a:solidFill>
                  <a:latin typeface="Arial" charset="0"/>
                </a:rPr>
                <a:t>Complex potential:  </a:t>
              </a: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1835150" y="5516563"/>
            <a:ext cx="1511300" cy="942975"/>
            <a:chOff x="1565" y="3475"/>
            <a:chExt cx="952" cy="594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2154" y="3475"/>
              <a:ext cx="363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565" y="3838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Refraction</a:t>
              </a:r>
            </a:p>
          </p:txBody>
        </p: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4714875" y="5516563"/>
            <a:ext cx="1512888" cy="942975"/>
            <a:chOff x="3379" y="3475"/>
            <a:chExt cx="953" cy="594"/>
          </a:xfrm>
        </p:grpSpPr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H="1" flipV="1">
              <a:off x="3379" y="3475"/>
              <a:ext cx="408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28" y="3838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Absorption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1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Neutron total cross sections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A.J. Koning and J.P. Delaroche, KD03 </a:t>
            </a:r>
            <a:r>
              <a:rPr lang="en-US" sz="2000" dirty="0"/>
              <a:t>OMP, </a:t>
            </a:r>
            <a:r>
              <a:rPr lang="en-US" sz="2000" dirty="0" err="1"/>
              <a:t>Nucl</a:t>
            </a:r>
            <a:r>
              <a:rPr lang="en-US" sz="2000" dirty="0"/>
              <a:t>. Phys. A713 (2003) </a:t>
            </a:r>
            <a:r>
              <a:rPr lang="en-US" sz="2000" dirty="0" smtClean="0"/>
              <a:t>231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19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Neutron elastic scattering angular distributions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A.J. Koning and J.P. Delaroche, KD03 OMP, </a:t>
            </a:r>
            <a:r>
              <a:rPr lang="en-US" sz="2000" dirty="0" err="1"/>
              <a:t>Nucl</a:t>
            </a:r>
            <a:r>
              <a:rPr lang="en-US" sz="2000" dirty="0"/>
              <a:t>. Phys. A713 (2003)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172400" cy="49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Level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density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Picture 2" descr="NdeU23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33859"/>
            <a:ext cx="752792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1538288" y="1362471"/>
            <a:ext cx="6429375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4848225" y="3257946"/>
            <a:ext cx="2073275" cy="1327150"/>
            <a:chOff x="3054" y="1934"/>
            <a:chExt cx="1306" cy="836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3054" y="2139"/>
              <a:ext cx="0" cy="6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924" y="1934"/>
              <a:ext cx="43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7200" smtClean="0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0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5A5B-ABBC-4F62-8FD5-6DA7F3C35307}" type="slidenum">
              <a:rPr lang="en-GB" sz="1200">
                <a:latin typeface="Century Gothic" panose="020B0502020202020204" pitchFamily="34" charset="0"/>
              </a:rPr>
              <a:pPr/>
              <a:t>4</a:t>
            </a:fld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Browser – App for smart phones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425791"/>
            <a:ext cx="5564361" cy="435624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ea typeface="Gulim" panose="020B0600000101010101" pitchFamily="34" charset="-127"/>
              </a:rPr>
              <a:t>Interactive </a:t>
            </a:r>
            <a:r>
              <a:rPr lang="en-GB" sz="2000" dirty="0">
                <a:ea typeface="Gulim" panose="020B0600000101010101" pitchFamily="34" charset="-127"/>
              </a:rPr>
              <a:t>App </a:t>
            </a:r>
            <a:r>
              <a:rPr lang="en-GB" sz="2000" dirty="0" smtClean="0">
                <a:ea typeface="Gulim" panose="020B0600000101010101" pitchFamily="34" charset="-127"/>
              </a:rPr>
              <a:t>for Tablet </a:t>
            </a:r>
            <a:r>
              <a:rPr lang="en-GB" sz="2000" dirty="0">
                <a:ea typeface="Gulim" panose="020B0600000101010101" pitchFamily="34" charset="-127"/>
              </a:rPr>
              <a:t>or phone</a:t>
            </a:r>
          </a:p>
          <a:p>
            <a:r>
              <a:rPr lang="en-GB" sz="2000" dirty="0" smtClean="0">
                <a:ea typeface="Gulim" panose="020B0600000101010101" pitchFamily="34" charset="-127"/>
              </a:rPr>
              <a:t>Provides nuclide properties for 4,000 nuclides and isomers</a:t>
            </a:r>
            <a:r>
              <a:rPr lang="en-GB" sz="2000" dirty="0">
                <a:ea typeface="Gulim" panose="020B0600000101010101" pitchFamily="34" charset="-127"/>
              </a:rPr>
              <a:t> </a:t>
            </a:r>
            <a:r>
              <a:rPr lang="en-GB" sz="2000" dirty="0" smtClean="0">
                <a:ea typeface="Gulim" panose="020B0600000101010101" pitchFamily="34" charset="-127"/>
              </a:rPr>
              <a:t>(data from ENSDF)</a:t>
            </a:r>
          </a:p>
          <a:p>
            <a:r>
              <a:rPr lang="en-GB" sz="2000" dirty="0" smtClean="0">
                <a:ea typeface="Gulim" panose="020B0600000101010101" pitchFamily="34" charset="-127"/>
              </a:rPr>
              <a:t>Android , Apple and Amazon Kindle</a:t>
            </a:r>
          </a:p>
          <a:p>
            <a:r>
              <a:rPr lang="en-GB" sz="2000" dirty="0" smtClean="0">
                <a:ea typeface="Gulim" panose="020B0600000101010101" pitchFamily="34" charset="-127"/>
              </a:rPr>
              <a:t>~49,000 downloads so far (~1,200 </a:t>
            </a:r>
            <a:r>
              <a:rPr lang="en-GB" sz="1800" dirty="0" smtClean="0">
                <a:ea typeface="Gulim" panose="020B0600000101010101" pitchFamily="34" charset="-127"/>
              </a:rPr>
              <a:t>x month</a:t>
            </a:r>
            <a:r>
              <a:rPr lang="en-GB" sz="2000" dirty="0" smtClean="0">
                <a:ea typeface="Gulim" panose="020B0600000101010101" pitchFamily="34" charset="-127"/>
              </a:rPr>
              <a:t>)</a:t>
            </a:r>
          </a:p>
          <a:p>
            <a:r>
              <a:rPr lang="en-GB" sz="2000" dirty="0" smtClean="0">
                <a:ea typeface="Gulim" panose="020B0600000101010101" pitchFamily="34" charset="-127"/>
              </a:rPr>
              <a:t>2 new releases per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i="1" u="sng" dirty="0" smtClean="0">
                <a:hlinkClick r:id="rId2"/>
              </a:rPr>
              <a:t>https</a:t>
            </a:r>
            <a:r>
              <a:rPr lang="en-GB" sz="2000" i="1" u="sng" dirty="0">
                <a:hlinkClick r:id="rId2"/>
              </a:rPr>
              <a:t>://play.google.com/store/apps</a:t>
            </a:r>
            <a:endParaRPr lang="en-GB" sz="2000" i="1" u="sng" dirty="0"/>
          </a:p>
          <a:p>
            <a:pPr lvl="1" eaLnBrk="1" hangingPunct="1">
              <a:lnSpc>
                <a:spcPct val="90000"/>
              </a:lnSpc>
            </a:pPr>
            <a:r>
              <a:rPr lang="en-GB" sz="2000" i="1" u="sng" dirty="0">
                <a:hlinkClick r:id="rId3"/>
              </a:rPr>
              <a:t>https://</a:t>
            </a:r>
            <a:r>
              <a:rPr lang="en-GB" sz="2000" i="1" u="sng" dirty="0" smtClean="0">
                <a:hlinkClick r:id="rId3"/>
              </a:rPr>
              <a:t>itunes.apple.com</a:t>
            </a:r>
            <a:endParaRPr lang="en-GB" sz="2000" i="1" u="sng" dirty="0" smtClean="0"/>
          </a:p>
          <a:p>
            <a:pPr>
              <a:lnSpc>
                <a:spcPct val="90000"/>
              </a:lnSpc>
            </a:pPr>
            <a:r>
              <a:rPr lang="en-GB" sz="2400" i="1" u="sng" dirty="0" smtClean="0"/>
              <a:t>Now available in 10 languages: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English, Arabic, Chinese</a:t>
            </a:r>
            <a:r>
              <a:rPr lang="en-GB" sz="2000" dirty="0"/>
              <a:t>, </a:t>
            </a:r>
            <a:r>
              <a:rPr lang="en-GB" sz="2000" dirty="0" smtClean="0"/>
              <a:t>French*, </a:t>
            </a:r>
            <a:r>
              <a:rPr lang="en-GB" sz="2000" dirty="0"/>
              <a:t>Spanish</a:t>
            </a:r>
            <a:r>
              <a:rPr lang="en-GB" sz="2000" dirty="0" smtClean="0"/>
              <a:t>, Russian (6 UN languages), Japanese, Italian, Slovenian, traditional Chinese</a:t>
            </a:r>
            <a:endParaRPr lang="en-US" sz="2000" dirty="0"/>
          </a:p>
          <a:p>
            <a:pPr marL="0" indent="0">
              <a:buNone/>
            </a:pPr>
            <a:r>
              <a:rPr lang="en-GB" sz="2000" dirty="0" smtClean="0">
                <a:ea typeface="Gulim" panose="020B0600000101010101" pitchFamily="34" charset="-127"/>
              </a:rPr>
              <a:t>*French about to be deployed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1412753" cy="13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24" y="1124744"/>
            <a:ext cx="2721572" cy="16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09772"/>
            <a:ext cx="2808312" cy="16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20" y="4509120"/>
            <a:ext cx="3217688" cy="182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/>
      <p:bldP spid="68608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density definition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" y="1196752"/>
            <a:ext cx="860888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</a:t>
            </a:r>
            <a:r>
              <a:rPr lang="en-US" smtClean="0"/>
              <a:t>gas level density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" y="1340768"/>
            <a:ext cx="8544618" cy="54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THE LEVEL DENSITIES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/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(Qualitative aspects 1/2)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69900" y="4542234"/>
            <a:ext cx="7334059" cy="23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Exponential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increase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cumulated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number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discrete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levels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N(E)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with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energy</a:t>
            </a: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rho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(E)=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odd-even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effects</a:t>
            </a: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Mean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spacings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s-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wave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neutron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resonances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at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1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order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few 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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rho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(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</a:t>
            </a:r>
            <a:r>
              <a:rPr kumimoji="0" lang="fr-FR" altLang="fr-FR" sz="1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) of the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order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of 10</a:t>
            </a:r>
            <a:r>
              <a:rPr kumimoji="0" lang="fr-FR" altLang="fr-FR" sz="14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4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– 10</a:t>
            </a:r>
            <a:r>
              <a:rPr kumimoji="0" lang="fr-FR" altLang="fr-FR" sz="14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6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levels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/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 MeV</a:t>
            </a: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400" b="1" i="0" u="none" strike="noStrike" kern="0" cap="none" spc="0" normalizeH="0" baseline="5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Symbol" pitchFamily="18" charset="2"/>
            </a:endParaRP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304802" y="1179638"/>
            <a:ext cx="4067175" cy="3224213"/>
            <a:chOff x="102" y="645"/>
            <a:chExt cx="2562" cy="2031"/>
          </a:xfrm>
        </p:grpSpPr>
        <p:pic>
          <p:nvPicPr>
            <p:cNvPr id="35" name="Picture 5" descr="discleve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645"/>
              <a:ext cx="2399" cy="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019" y="823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0000FF"/>
                  </a:solidFill>
                  <a:latin typeface="Arial" charset="0"/>
                </a:rPr>
                <a:t>56</a:t>
              </a:r>
              <a:r>
                <a:rPr lang="fr-FR" altLang="fr-FR" sz="2400" b="1" smtClean="0">
                  <a:solidFill>
                    <a:srgbClr val="0000FF"/>
                  </a:solidFill>
                  <a:latin typeface="Arial" charset="0"/>
                </a:rPr>
                <a:t>Mn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075" y="1681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FF0000"/>
                  </a:solidFill>
                  <a:latin typeface="Arial" charset="0"/>
                </a:rPr>
                <a:t>57</a:t>
              </a:r>
              <a:r>
                <a:rPr lang="fr-FR" altLang="fr-FR" sz="2400" b="1" smtClean="0">
                  <a:solidFill>
                    <a:srgbClr val="FF0000"/>
                  </a:solidFill>
                  <a:latin typeface="Arial" charset="0"/>
                </a:rPr>
                <a:t>Fe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2060" y="1613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baseline="50000" smtClean="0">
                  <a:solidFill>
                    <a:srgbClr val="00FF00"/>
                  </a:solidFill>
                  <a:latin typeface="Arial" charset="0"/>
                </a:rPr>
                <a:t>58</a:t>
              </a:r>
              <a:r>
                <a:rPr lang="fr-FR" altLang="fr-FR" sz="2400" b="1" smtClean="0">
                  <a:solidFill>
                    <a:srgbClr val="00FF00"/>
                  </a:solidFill>
                  <a:latin typeface="Arial" charset="0"/>
                </a:rPr>
                <a:t>Fe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192" y="2484"/>
              <a:ext cx="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00"/>
                  </a:solidFill>
                  <a:latin typeface="Arial" charset="0"/>
                </a:rPr>
                <a:t>E (MeV)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 rot="16200000">
              <a:off x="25" y="1426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00"/>
                  </a:solidFill>
                  <a:latin typeface="Arial" charset="0"/>
                </a:rPr>
                <a:t>N(E)</a:t>
              </a: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259632" y="4877197"/>
            <a:ext cx="2797176" cy="598487"/>
            <a:chOff x="1027" y="2991"/>
            <a:chExt cx="1762" cy="377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027" y="2991"/>
              <a:ext cx="4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dN</a:t>
              </a: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(E)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1096" y="3176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dE</a:t>
              </a: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1101" y="3189"/>
              <a:ext cx="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415" y="3092"/>
              <a:ext cx="1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kern="0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ncreases</a:t>
              </a: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exponentially</a:t>
              </a:r>
              <a:endPara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4914900" y="1544416"/>
            <a:ext cx="3937000" cy="3004168"/>
            <a:chOff x="3096" y="441"/>
            <a:chExt cx="2480" cy="2240"/>
          </a:xfrm>
        </p:grpSpPr>
        <p:grpSp>
          <p:nvGrpSpPr>
            <p:cNvPr id="48" name="Group 17"/>
            <p:cNvGrpSpPr>
              <a:grpSpLocks/>
            </p:cNvGrpSpPr>
            <p:nvPr/>
          </p:nvGrpSpPr>
          <p:grpSpPr bwMode="auto">
            <a:xfrm>
              <a:off x="3096" y="599"/>
              <a:ext cx="2480" cy="2082"/>
              <a:chOff x="3096" y="599"/>
              <a:chExt cx="2480" cy="2082"/>
            </a:xfrm>
          </p:grpSpPr>
          <p:pic>
            <p:nvPicPr>
              <p:cNvPr id="50" name="Picture 18" descr="resonanc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1" y="599"/>
                <a:ext cx="2275" cy="1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3663" y="2489"/>
                <a:ext cx="16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smtClean="0">
                    <a:solidFill>
                      <a:srgbClr val="000000"/>
                    </a:solidFill>
                    <a:latin typeface="Arial" charset="0"/>
                  </a:rPr>
                  <a:t>Incident neutron energy (eV)</a:t>
                </a:r>
              </a:p>
            </p:txBody>
          </p:sp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2508" y="1431"/>
                <a:ext cx="13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smtClean="0">
                    <a:solidFill>
                      <a:srgbClr val="000000"/>
                    </a:solidFill>
                    <a:latin typeface="Arial" charset="0"/>
                  </a:rPr>
                  <a:t>  Total cross section (b)</a:t>
                </a:r>
              </a:p>
            </p:txBody>
          </p:sp>
        </p:grp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4095" y="441"/>
              <a:ext cx="6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n+</a:t>
              </a:r>
              <a:r>
                <a:rPr lang="fr-FR" altLang="fr-FR" b="1" baseline="50000" smtClean="0">
                  <a:solidFill>
                    <a:srgbClr val="000000"/>
                  </a:solidFill>
                  <a:latin typeface="Arial" charset="0"/>
                </a:rPr>
                <a:t>232</a:t>
              </a:r>
              <a:r>
                <a:rPr lang="fr-FR" altLang="fr-FR" b="1" smtClean="0">
                  <a:solidFill>
                    <a:srgbClr val="000000"/>
                  </a:solidFill>
                  <a:latin typeface="Arial" charset="0"/>
                </a:rPr>
                <a:t>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1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7920880" cy="6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5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(basic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formalism</a:t>
            </a:r>
            <a:r>
              <a:rPr lang="fr-FR" sz="2200" b="1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580641" y="944563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000000"/>
                </a:solidFill>
                <a:latin typeface="Arial" charset="0"/>
              </a:rPr>
              <a:t>Compound nucleus </a:t>
            </a:r>
            <a:r>
              <a:rPr lang="fr-FR" altLang="fr-FR" b="1" dirty="0" err="1" smtClean="0">
                <a:solidFill>
                  <a:srgbClr val="000000"/>
                </a:solidFill>
                <a:latin typeface="Arial" charset="0"/>
              </a:rPr>
              <a:t>hypothesis</a:t>
            </a:r>
            <a:endParaRPr lang="fr-FR" altLang="fr-FR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85813" y="1382713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Continuum of excited levels</a:t>
            </a:r>
          </a:p>
          <a:p>
            <a:pPr>
              <a:buFontTx/>
              <a:buChar char="-"/>
            </a:pP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Independence between  incoming channel </a:t>
            </a:r>
            <a:r>
              <a:rPr lang="fr-FR" altLang="fr-FR" b="1" smtClean="0">
                <a:solidFill>
                  <a:srgbClr val="00FF00"/>
                </a:solidFill>
                <a:latin typeface="Arial" charset="0"/>
              </a:rPr>
              <a:t>a</a:t>
            </a:r>
            <a:r>
              <a:rPr lang="fr-FR" altLang="fr-FR" b="1" smtClean="0">
                <a:solidFill>
                  <a:srgbClr val="000000"/>
                </a:solidFill>
                <a:latin typeface="Arial" charset="0"/>
              </a:rPr>
              <a:t> and outgoing channel </a:t>
            </a:r>
            <a:r>
              <a:rPr lang="fr-FR" altLang="fr-FR" b="1" smtClean="0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2987675" y="1968500"/>
            <a:ext cx="2519363" cy="631825"/>
            <a:chOff x="3805" y="1330"/>
            <a:chExt cx="1587" cy="398"/>
          </a:xfrm>
        </p:grpSpPr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3805" y="1330"/>
              <a:ext cx="4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</a:t>
              </a:r>
              <a:r>
                <a:rPr lang="fr-FR" altLang="fr-FR" sz="3200" b="1" baseline="-2500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a</a:t>
              </a:r>
              <a:r>
                <a:rPr lang="fr-FR" altLang="fr-FR" sz="3200" b="1" baseline="-250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b</a:t>
              </a:r>
              <a:endParaRPr lang="fr-FR" altLang="fr-F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219" y="1363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=</a:t>
              </a:r>
            </a:p>
          </p:txBody>
        </p:sp>
        <p:grpSp>
          <p:nvGrpSpPr>
            <p:cNvPr id="49" name="Group 8"/>
            <p:cNvGrpSpPr>
              <a:grpSpLocks/>
            </p:cNvGrpSpPr>
            <p:nvPr/>
          </p:nvGrpSpPr>
          <p:grpSpPr bwMode="auto">
            <a:xfrm>
              <a:off x="4447" y="1330"/>
              <a:ext cx="945" cy="369"/>
              <a:chOff x="1210" y="3133"/>
              <a:chExt cx="945" cy="369"/>
            </a:xfrm>
          </p:grpSpPr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1210" y="3133"/>
                <a:ext cx="9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</a:t>
                </a:r>
                <a:r>
                  <a:rPr lang="fr-FR" altLang="fr-FR" sz="3200" b="1" baseline="50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(CN)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 </a:t>
                </a:r>
                <a:r>
                  <a:rPr lang="fr-FR" altLang="fr-FR" sz="3200" b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P</a:t>
                </a:r>
                <a:r>
                  <a:rPr lang="fr-FR" altLang="fr-FR" sz="3200" b="1" baseline="-2500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b</a:t>
                </a:r>
                <a:endPara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1210" y="313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32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</a:t>
                </a:r>
                <a:r>
                  <a:rPr lang="fr-FR" altLang="fr-FR" sz="3200" b="1" baseline="-2500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sym typeface="Symbol" pitchFamily="18" charset="2"/>
                  </a:rPr>
                  <a:t>a</a:t>
                </a:r>
                <a:endParaRPr lang="fr-FR" altLang="fr-FR" sz="3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endParaRPr>
              </a:p>
            </p:txBody>
          </p:sp>
        </p:grpSp>
      </p:grpSp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215900" y="2600325"/>
            <a:ext cx="3960813" cy="1243013"/>
            <a:chOff x="136" y="1638"/>
            <a:chExt cx="2495" cy="783"/>
          </a:xfrm>
        </p:grpSpPr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H="1">
              <a:off x="1791" y="1638"/>
              <a:ext cx="84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4" name="Group 13"/>
            <p:cNvGrpSpPr>
              <a:grpSpLocks/>
            </p:cNvGrpSpPr>
            <p:nvPr/>
          </p:nvGrpSpPr>
          <p:grpSpPr bwMode="auto">
            <a:xfrm>
              <a:off x="136" y="1761"/>
              <a:ext cx="1614" cy="660"/>
              <a:chOff x="1179" y="2954"/>
              <a:chExt cx="1614" cy="660"/>
            </a:xfrm>
          </p:grpSpPr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179" y="3088"/>
                <a:ext cx="161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</a:t>
                </a:r>
                <a:r>
                  <a:rPr kumimoji="0" lang="fr-FR" altLang="fr-FR" sz="3200" b="1" i="0" u="none" strike="noStrike" kern="0" cap="none" spc="0" normalizeH="0" baseline="50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(CN)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 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=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     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T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 </a:t>
                </a:r>
              </a:p>
            </p:txBody>
          </p:sp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1179" y="3088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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  <a:endPara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2018" y="2954"/>
                <a:ext cx="346" cy="660"/>
                <a:chOff x="3719" y="2191"/>
                <a:chExt cx="346" cy="660"/>
              </a:xfrm>
            </p:grpSpPr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767" y="2191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</a:rPr>
                    <a:t>p</a:t>
                  </a:r>
                </a:p>
              </p:txBody>
            </p:sp>
            <p:sp>
              <p:nvSpPr>
                <p:cNvPr id="59" name="Rectangle 18"/>
                <p:cNvSpPr>
                  <a:spLocks noChangeArrowheads="1"/>
                </p:cNvSpPr>
                <p:nvPr/>
              </p:nvSpPr>
              <p:spPr bwMode="auto">
                <a:xfrm>
                  <a:off x="3736" y="2563"/>
                  <a:ext cx="29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k</a:t>
                  </a: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a</a:t>
                  </a:r>
                </a:p>
              </p:txBody>
            </p:sp>
            <p:sp>
              <p:nvSpPr>
                <p:cNvPr id="60" name="Rectangle 19"/>
                <p:cNvSpPr>
                  <a:spLocks noChangeArrowheads="1"/>
                </p:cNvSpPr>
                <p:nvPr/>
              </p:nvSpPr>
              <p:spPr bwMode="auto">
                <a:xfrm>
                  <a:off x="3878" y="245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24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2</a:t>
                  </a:r>
                </a:p>
              </p:txBody>
            </p:sp>
            <p:sp>
              <p:nvSpPr>
                <p:cNvPr id="61" name="Line 20"/>
                <p:cNvSpPr>
                  <a:spLocks noChangeShapeType="1"/>
                </p:cNvSpPr>
                <p:nvPr/>
              </p:nvSpPr>
              <p:spPr bwMode="auto">
                <a:xfrm>
                  <a:off x="3719" y="2523"/>
                  <a:ext cx="340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435600" y="2600325"/>
            <a:ext cx="3673475" cy="1692275"/>
            <a:chOff x="3424" y="1638"/>
            <a:chExt cx="2314" cy="1066"/>
          </a:xfrm>
        </p:grpSpPr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3424" y="1638"/>
              <a:ext cx="1066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64" name="Group 23"/>
            <p:cNvGrpSpPr>
              <a:grpSpLocks/>
            </p:cNvGrpSpPr>
            <p:nvPr/>
          </p:nvGrpSpPr>
          <p:grpSpPr bwMode="auto">
            <a:xfrm>
              <a:off x="4549" y="1638"/>
              <a:ext cx="1189" cy="1066"/>
              <a:chOff x="3868" y="2024"/>
              <a:chExt cx="1189" cy="1066"/>
            </a:xfrm>
          </p:grpSpPr>
          <p:sp>
            <p:nvSpPr>
              <p:cNvPr id="65" name="Rectangle 24"/>
              <p:cNvSpPr>
                <a:spLocks noChangeArrowheads="1"/>
              </p:cNvSpPr>
              <p:nvPr/>
            </p:nvSpPr>
            <p:spPr bwMode="auto">
              <a:xfrm>
                <a:off x="3868" y="2280"/>
                <a:ext cx="611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P</a:t>
                </a:r>
                <a:r>
                  <a: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b</a:t>
                </a:r>
                <a:r>
                  <a:rPr kumimoji="0" lang="fr-FR" altLang="fr-F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=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66" name="Group 25"/>
              <p:cNvGrpSpPr>
                <a:grpSpLocks/>
              </p:cNvGrpSpPr>
              <p:nvPr/>
            </p:nvGrpSpPr>
            <p:grpSpPr bwMode="auto">
              <a:xfrm>
                <a:off x="4349" y="2024"/>
                <a:ext cx="708" cy="1066"/>
                <a:chOff x="3878" y="2251"/>
                <a:chExt cx="708" cy="1066"/>
              </a:xfrm>
            </p:grpSpPr>
            <p:sp>
              <p:nvSpPr>
                <p:cNvPr id="67" name="Rectangle 26"/>
                <p:cNvSpPr>
                  <a:spLocks noChangeArrowheads="1"/>
                </p:cNvSpPr>
                <p:nvPr/>
              </p:nvSpPr>
              <p:spPr bwMode="auto">
                <a:xfrm>
                  <a:off x="3969" y="2251"/>
                  <a:ext cx="446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T</a:t>
                  </a: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b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8" name="Rectangle 27"/>
                <p:cNvSpPr>
                  <a:spLocks noChangeArrowheads="1"/>
                </p:cNvSpPr>
                <p:nvPr/>
              </p:nvSpPr>
              <p:spPr bwMode="auto">
                <a:xfrm>
                  <a:off x="3878" y="2635"/>
                  <a:ext cx="708" cy="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4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sym typeface="Symbol" pitchFamily="18" charset="2"/>
                    </a:rPr>
                    <a:t>S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sym typeface="Symbol" pitchFamily="18" charset="2"/>
                    </a:rPr>
                    <a:t> 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T</a:t>
                  </a: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c</a:t>
                  </a:r>
                  <a:r>
                    <a:rPr kumimoji="0" lang="fr-FR" altLang="fr-F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32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9" name="Rectangle 28"/>
                <p:cNvSpPr>
                  <a:spLocks noChangeArrowheads="1"/>
                </p:cNvSpPr>
                <p:nvPr/>
              </p:nvSpPr>
              <p:spPr bwMode="auto">
                <a:xfrm>
                  <a:off x="3941" y="2881"/>
                  <a:ext cx="209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Arial" charset="0"/>
                      <a:sym typeface="Symbol" pitchFamily="18" charset="2"/>
                    </a:rPr>
                    <a:t>c</a:t>
                  </a:r>
                </a:p>
              </p:txBody>
            </p:sp>
            <p:sp>
              <p:nvSpPr>
                <p:cNvPr id="70" name="Line 29"/>
                <p:cNvSpPr>
                  <a:spLocks noChangeShapeType="1"/>
                </p:cNvSpPr>
                <p:nvPr/>
              </p:nvSpPr>
              <p:spPr bwMode="auto">
                <a:xfrm>
                  <a:off x="3924" y="2704"/>
                  <a:ext cx="521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938213" y="4340225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  </a:t>
            </a:r>
            <a:r>
              <a:rPr lang="fr-FR" altLang="fr-FR" sz="2400" b="1" smtClean="0">
                <a:solidFill>
                  <a:srgbClr val="FF3300"/>
                </a:solidFill>
                <a:latin typeface="Arial" charset="0"/>
              </a:rPr>
              <a:t>Hauser- Feshbach formula</a:t>
            </a:r>
          </a:p>
        </p:txBody>
      </p:sp>
      <p:grpSp>
        <p:nvGrpSpPr>
          <p:cNvPr id="72" name="Group 31"/>
          <p:cNvGrpSpPr>
            <a:grpSpLocks/>
          </p:cNvGrpSpPr>
          <p:nvPr/>
        </p:nvGrpSpPr>
        <p:grpSpPr bwMode="auto">
          <a:xfrm>
            <a:off x="2987675" y="4868863"/>
            <a:ext cx="3276600" cy="1692275"/>
            <a:chOff x="2404" y="3294"/>
            <a:chExt cx="2064" cy="1066"/>
          </a:xfrm>
        </p:grpSpPr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2812" y="3551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2404" y="3526"/>
              <a:ext cx="4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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b</a:t>
              </a:r>
              <a:endParaRPr kumimoji="0" lang="fr-FR" alt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3079" y="3415"/>
              <a:ext cx="346" cy="660"/>
              <a:chOff x="3719" y="2191"/>
              <a:chExt cx="346" cy="660"/>
            </a:xfrm>
          </p:grpSpPr>
          <p:sp>
            <p:nvSpPr>
              <p:cNvPr id="80" name="Text Box 35"/>
              <p:cNvSpPr txBox="1">
                <a:spLocks noChangeArrowheads="1"/>
              </p:cNvSpPr>
              <p:nvPr/>
            </p:nvSpPr>
            <p:spPr bwMode="auto">
              <a:xfrm>
                <a:off x="3767" y="2191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</a:rPr>
                  <a:t>p</a:t>
                </a:r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3736" y="2563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k</a:t>
                </a: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3878" y="245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83" name="Line 38"/>
              <p:cNvSpPr>
                <a:spLocks noChangeShapeType="1"/>
              </p:cNvSpPr>
              <p:nvPr/>
            </p:nvSpPr>
            <p:spPr bwMode="auto">
              <a:xfrm>
                <a:off x="3719" y="2523"/>
                <a:ext cx="34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3703" y="3294"/>
              <a:ext cx="742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a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b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32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3760" y="3678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4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sym typeface="Symbol" pitchFamily="18" charset="2"/>
                </a:rPr>
                <a:t>S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sym typeface="Symbol" pitchFamily="18" charset="2"/>
                </a:rPr>
                <a:t> 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T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c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32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sym typeface="Symbol" pitchFamily="18" charset="2"/>
              </a:endParaRPr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>
              <a:off x="3823" y="3924"/>
              <a:ext cx="20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3806" y="3747"/>
              <a:ext cx="52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(qualitative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feature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7475" y="931863"/>
            <a:ext cx="758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smtClean="0">
                <a:solidFill>
                  <a:srgbClr val="FF3300"/>
                </a:solidFill>
                <a:latin typeface="Arial" charset="0"/>
              </a:rPr>
              <a:t>Compound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 angular distribution &amp; </a:t>
            </a:r>
            <a:r>
              <a:rPr lang="fr-FR" altLang="fr-FR" sz="2000" b="1" smtClean="0">
                <a:solidFill>
                  <a:srgbClr val="00CC00"/>
                </a:solidFill>
                <a:latin typeface="Arial" charset="0"/>
              </a:rPr>
              <a:t>direct</a:t>
            </a:r>
            <a:r>
              <a:rPr lang="fr-FR" altLang="fr-FR" sz="2000" b="1" smtClean="0">
                <a:solidFill>
                  <a:srgbClr val="000000"/>
                </a:solidFill>
                <a:latin typeface="Arial" charset="0"/>
              </a:rPr>
              <a:t> angular distributions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63663" y="1733550"/>
            <a:ext cx="6430962" cy="2235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1387475" y="1970088"/>
            <a:ext cx="6400800" cy="3738562"/>
          </a:xfrm>
          <a:custGeom>
            <a:avLst/>
            <a:gdLst>
              <a:gd name="T0" fmla="*/ 0 w 4032"/>
              <a:gd name="T1" fmla="*/ 1252 h 2355"/>
              <a:gd name="T2" fmla="*/ 119 w 4032"/>
              <a:gd name="T3" fmla="*/ 1160 h 2355"/>
              <a:gd name="T4" fmla="*/ 192 w 4032"/>
              <a:gd name="T5" fmla="*/ 813 h 2355"/>
              <a:gd name="T6" fmla="*/ 302 w 4032"/>
              <a:gd name="T7" fmla="*/ 118 h 2355"/>
              <a:gd name="T8" fmla="*/ 530 w 4032"/>
              <a:gd name="T9" fmla="*/ 103 h 2355"/>
              <a:gd name="T10" fmla="*/ 680 w 4032"/>
              <a:gd name="T11" fmla="*/ 577 h 2355"/>
              <a:gd name="T12" fmla="*/ 848 w 4032"/>
              <a:gd name="T13" fmla="*/ 1117 h 2355"/>
              <a:gd name="T14" fmla="*/ 998 w 4032"/>
              <a:gd name="T15" fmla="*/ 1291 h 2355"/>
              <a:gd name="T16" fmla="*/ 1220 w 4032"/>
              <a:gd name="T17" fmla="*/ 1345 h 2355"/>
              <a:gd name="T18" fmla="*/ 1418 w 4032"/>
              <a:gd name="T19" fmla="*/ 1279 h 2355"/>
              <a:gd name="T20" fmla="*/ 1562 w 4032"/>
              <a:gd name="T21" fmla="*/ 1333 h 2355"/>
              <a:gd name="T22" fmla="*/ 1724 w 4032"/>
              <a:gd name="T23" fmla="*/ 1501 h 2355"/>
              <a:gd name="T24" fmla="*/ 2030 w 4032"/>
              <a:gd name="T25" fmla="*/ 1993 h 2355"/>
              <a:gd name="T26" fmla="*/ 2441 w 4032"/>
              <a:gd name="T27" fmla="*/ 2129 h 2355"/>
              <a:gd name="T28" fmla="*/ 2844 w 4032"/>
              <a:gd name="T29" fmla="*/ 2102 h 2355"/>
              <a:gd name="T30" fmla="*/ 3255 w 4032"/>
              <a:gd name="T31" fmla="*/ 2266 h 2355"/>
              <a:gd name="T32" fmla="*/ 3703 w 4032"/>
              <a:gd name="T33" fmla="*/ 2349 h 2355"/>
              <a:gd name="T34" fmla="*/ 3932 w 4032"/>
              <a:gd name="T35" fmla="*/ 2303 h 2355"/>
              <a:gd name="T36" fmla="*/ 4032 w 4032"/>
              <a:gd name="T37" fmla="*/ 2221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32" h="2355">
                <a:moveTo>
                  <a:pt x="0" y="1252"/>
                </a:moveTo>
                <a:cubicBezTo>
                  <a:pt x="43" y="1242"/>
                  <a:pt x="87" y="1233"/>
                  <a:pt x="119" y="1160"/>
                </a:cubicBezTo>
                <a:cubicBezTo>
                  <a:pt x="151" y="1087"/>
                  <a:pt x="161" y="987"/>
                  <a:pt x="192" y="813"/>
                </a:cubicBezTo>
                <a:cubicBezTo>
                  <a:pt x="223" y="639"/>
                  <a:pt x="246" y="236"/>
                  <a:pt x="302" y="118"/>
                </a:cubicBezTo>
                <a:cubicBezTo>
                  <a:pt x="358" y="0"/>
                  <a:pt x="467" y="27"/>
                  <a:pt x="530" y="103"/>
                </a:cubicBezTo>
                <a:cubicBezTo>
                  <a:pt x="593" y="179"/>
                  <a:pt x="627" y="408"/>
                  <a:pt x="680" y="577"/>
                </a:cubicBezTo>
                <a:cubicBezTo>
                  <a:pt x="733" y="746"/>
                  <a:pt x="795" y="998"/>
                  <a:pt x="848" y="1117"/>
                </a:cubicBezTo>
                <a:cubicBezTo>
                  <a:pt x="901" y="1236"/>
                  <a:pt x="936" y="1253"/>
                  <a:pt x="998" y="1291"/>
                </a:cubicBezTo>
                <a:cubicBezTo>
                  <a:pt x="1060" y="1329"/>
                  <a:pt x="1150" y="1347"/>
                  <a:pt x="1220" y="1345"/>
                </a:cubicBezTo>
                <a:cubicBezTo>
                  <a:pt x="1290" y="1343"/>
                  <a:pt x="1361" y="1281"/>
                  <a:pt x="1418" y="1279"/>
                </a:cubicBezTo>
                <a:cubicBezTo>
                  <a:pt x="1475" y="1277"/>
                  <a:pt x="1511" y="1296"/>
                  <a:pt x="1562" y="1333"/>
                </a:cubicBezTo>
                <a:cubicBezTo>
                  <a:pt x="1613" y="1370"/>
                  <a:pt x="1646" y="1391"/>
                  <a:pt x="1724" y="1501"/>
                </a:cubicBezTo>
                <a:cubicBezTo>
                  <a:pt x="1802" y="1611"/>
                  <a:pt x="1911" y="1888"/>
                  <a:pt x="2030" y="1993"/>
                </a:cubicBezTo>
                <a:cubicBezTo>
                  <a:pt x="2149" y="2098"/>
                  <a:pt x="2305" y="2111"/>
                  <a:pt x="2441" y="2129"/>
                </a:cubicBezTo>
                <a:cubicBezTo>
                  <a:pt x="2577" y="2147"/>
                  <a:pt x="2708" y="2079"/>
                  <a:pt x="2844" y="2102"/>
                </a:cubicBezTo>
                <a:cubicBezTo>
                  <a:pt x="2980" y="2125"/>
                  <a:pt x="3112" y="2225"/>
                  <a:pt x="3255" y="2266"/>
                </a:cubicBezTo>
                <a:cubicBezTo>
                  <a:pt x="3398" y="2307"/>
                  <a:pt x="3590" y="2343"/>
                  <a:pt x="3703" y="2349"/>
                </a:cubicBezTo>
                <a:cubicBezTo>
                  <a:pt x="3816" y="2355"/>
                  <a:pt x="3877" y="2324"/>
                  <a:pt x="3932" y="2303"/>
                </a:cubicBezTo>
                <a:cubicBezTo>
                  <a:pt x="3987" y="2282"/>
                  <a:pt x="4011" y="2238"/>
                  <a:pt x="4032" y="2221"/>
                </a:cubicBezTo>
              </a:path>
            </a:pathLst>
          </a:custGeom>
          <a:noFill/>
          <a:ln w="19050" cmpd="sng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3588" y="6022975"/>
            <a:ext cx="3217862" cy="17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365250" y="3835400"/>
            <a:ext cx="6435725" cy="744538"/>
          </a:xfrm>
          <a:custGeom>
            <a:avLst/>
            <a:gdLst>
              <a:gd name="T0" fmla="*/ 0 w 4054"/>
              <a:gd name="T1" fmla="*/ 0 h 469"/>
              <a:gd name="T2" fmla="*/ 504 w 4054"/>
              <a:gd name="T3" fmla="*/ 84 h 469"/>
              <a:gd name="T4" fmla="*/ 994 w 4054"/>
              <a:gd name="T5" fmla="*/ 238 h 469"/>
              <a:gd name="T6" fmla="*/ 1754 w 4054"/>
              <a:gd name="T7" fmla="*/ 434 h 469"/>
              <a:gd name="T8" fmla="*/ 2306 w 4054"/>
              <a:gd name="T9" fmla="*/ 436 h 469"/>
              <a:gd name="T10" fmla="*/ 3052 w 4054"/>
              <a:gd name="T11" fmla="*/ 238 h 469"/>
              <a:gd name="T12" fmla="*/ 3546 w 4054"/>
              <a:gd name="T13" fmla="*/ 82 h 469"/>
              <a:gd name="T14" fmla="*/ 4054 w 4054"/>
              <a:gd name="T15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4" h="469">
                <a:moveTo>
                  <a:pt x="0" y="0"/>
                </a:moveTo>
                <a:cubicBezTo>
                  <a:pt x="84" y="14"/>
                  <a:pt x="338" y="44"/>
                  <a:pt x="504" y="84"/>
                </a:cubicBezTo>
                <a:cubicBezTo>
                  <a:pt x="670" y="124"/>
                  <a:pt x="786" y="180"/>
                  <a:pt x="994" y="238"/>
                </a:cubicBezTo>
                <a:cubicBezTo>
                  <a:pt x="1202" y="296"/>
                  <a:pt x="1535" y="401"/>
                  <a:pt x="1754" y="434"/>
                </a:cubicBezTo>
                <a:cubicBezTo>
                  <a:pt x="1973" y="467"/>
                  <a:pt x="2090" y="469"/>
                  <a:pt x="2306" y="436"/>
                </a:cubicBezTo>
                <a:cubicBezTo>
                  <a:pt x="2522" y="403"/>
                  <a:pt x="2845" y="297"/>
                  <a:pt x="3052" y="238"/>
                </a:cubicBezTo>
                <a:cubicBezTo>
                  <a:pt x="3259" y="179"/>
                  <a:pt x="3379" y="122"/>
                  <a:pt x="3546" y="82"/>
                </a:cubicBezTo>
                <a:cubicBezTo>
                  <a:pt x="3713" y="42"/>
                  <a:pt x="3948" y="17"/>
                  <a:pt x="4054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362075" y="3970338"/>
            <a:ext cx="6430963" cy="2235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362075" y="6021388"/>
            <a:ext cx="3217863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370013" y="6134100"/>
            <a:ext cx="1608137" cy="71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188075" y="6132513"/>
            <a:ext cx="1608138" cy="7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581525" y="5954713"/>
            <a:ext cx="3213100" cy="17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370013" y="5962650"/>
            <a:ext cx="3203575" cy="179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765425" y="6194425"/>
            <a:ext cx="379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smtClean="0">
                <a:solidFill>
                  <a:srgbClr val="000000"/>
                </a:solidFill>
                <a:latin typeface="Arial" charset="0"/>
              </a:rPr>
              <a:t>45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°             </a:t>
            </a:r>
            <a:r>
              <a:rPr lang="en-US" altLang="fr-FR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     90</a:t>
            </a:r>
            <a:r>
              <a:rPr lang="en-US" altLang="fr-FR" sz="1600" smtClean="0">
                <a:solidFill>
                  <a:srgbClr val="000000"/>
                </a:solidFill>
                <a:latin typeface="Arial" charset="0"/>
              </a:rPr>
              <a:t>°                      135°</a:t>
            </a:r>
            <a:endParaRPr lang="en-US" altLang="fr-FR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(multiple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emission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5" name="Group 2"/>
          <p:cNvGrpSpPr>
            <a:grpSpLocks/>
          </p:cNvGrpSpPr>
          <p:nvPr/>
        </p:nvGrpSpPr>
        <p:grpSpPr bwMode="auto">
          <a:xfrm>
            <a:off x="1403350" y="3644900"/>
            <a:ext cx="6985000" cy="2447925"/>
            <a:chOff x="884" y="2296"/>
            <a:chExt cx="4400" cy="1542"/>
          </a:xfrm>
        </p:grpSpPr>
        <p:sp>
          <p:nvSpPr>
            <p:cNvPr id="196" name="Line 3"/>
            <p:cNvSpPr>
              <a:spLocks noChangeShapeType="1"/>
            </p:cNvSpPr>
            <p:nvPr/>
          </p:nvSpPr>
          <p:spPr bwMode="auto">
            <a:xfrm flipV="1">
              <a:off x="1610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" name="Line 4"/>
            <p:cNvSpPr>
              <a:spLocks noChangeShapeType="1"/>
            </p:cNvSpPr>
            <p:nvPr/>
          </p:nvSpPr>
          <p:spPr bwMode="auto">
            <a:xfrm flipV="1">
              <a:off x="2699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Line 5"/>
            <p:cNvSpPr>
              <a:spLocks noChangeShapeType="1"/>
            </p:cNvSpPr>
            <p:nvPr/>
          </p:nvSpPr>
          <p:spPr bwMode="auto">
            <a:xfrm flipV="1">
              <a:off x="3787" y="2296"/>
              <a:ext cx="1270" cy="15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884" y="3294"/>
              <a:ext cx="394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Line 7"/>
            <p:cNvSpPr>
              <a:spLocks noChangeShapeType="1"/>
            </p:cNvSpPr>
            <p:nvPr/>
          </p:nvSpPr>
          <p:spPr bwMode="auto">
            <a:xfrm>
              <a:off x="1338" y="2750"/>
              <a:ext cx="3946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1" name="Group 9"/>
          <p:cNvGrpSpPr>
            <a:grpSpLocks/>
          </p:cNvGrpSpPr>
          <p:nvPr/>
        </p:nvGrpSpPr>
        <p:grpSpPr bwMode="auto">
          <a:xfrm>
            <a:off x="5364163" y="1557338"/>
            <a:ext cx="720725" cy="1871662"/>
            <a:chOff x="3379" y="1208"/>
            <a:chExt cx="454" cy="1179"/>
          </a:xfrm>
        </p:grpSpPr>
        <p:sp>
          <p:nvSpPr>
            <p:cNvPr id="202" name="Rectangle 10"/>
            <p:cNvSpPr>
              <a:spLocks noChangeArrowheads="1"/>
            </p:cNvSpPr>
            <p:nvPr/>
          </p:nvSpPr>
          <p:spPr bwMode="auto">
            <a:xfrm>
              <a:off x="3379" y="1208"/>
              <a:ext cx="454" cy="90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3" name="Line 11"/>
            <p:cNvSpPr>
              <a:spLocks noChangeShapeType="1"/>
            </p:cNvSpPr>
            <p:nvPr/>
          </p:nvSpPr>
          <p:spPr bwMode="auto">
            <a:xfrm>
              <a:off x="3379" y="220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4" name="Line 12"/>
            <p:cNvSpPr>
              <a:spLocks noChangeShapeType="1"/>
            </p:cNvSpPr>
            <p:nvPr/>
          </p:nvSpPr>
          <p:spPr bwMode="auto">
            <a:xfrm>
              <a:off x="3379" y="229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5" name="Line 13"/>
            <p:cNvSpPr>
              <a:spLocks noChangeShapeType="1"/>
            </p:cNvSpPr>
            <p:nvPr/>
          </p:nvSpPr>
          <p:spPr bwMode="auto">
            <a:xfrm>
              <a:off x="3379" y="238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6" name="Line 14"/>
            <p:cNvSpPr>
              <a:spLocks noChangeShapeType="1"/>
            </p:cNvSpPr>
            <p:nvPr/>
          </p:nvSpPr>
          <p:spPr bwMode="auto">
            <a:xfrm>
              <a:off x="3379" y="216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07" name="Group 15"/>
          <p:cNvGrpSpPr>
            <a:grpSpLocks/>
          </p:cNvGrpSpPr>
          <p:nvPr/>
        </p:nvGrpSpPr>
        <p:grpSpPr bwMode="auto">
          <a:xfrm>
            <a:off x="5364163" y="1844675"/>
            <a:ext cx="720725" cy="865188"/>
            <a:chOff x="3379" y="1556"/>
            <a:chExt cx="454" cy="545"/>
          </a:xfrm>
        </p:grpSpPr>
        <p:sp>
          <p:nvSpPr>
            <p:cNvPr id="208" name="Line 16"/>
            <p:cNvSpPr>
              <a:spLocks noChangeShapeType="1"/>
            </p:cNvSpPr>
            <p:nvPr/>
          </p:nvSpPr>
          <p:spPr bwMode="auto">
            <a:xfrm>
              <a:off x="3379" y="1738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Line 17"/>
            <p:cNvSpPr>
              <a:spLocks noChangeShapeType="1"/>
            </p:cNvSpPr>
            <p:nvPr/>
          </p:nvSpPr>
          <p:spPr bwMode="auto">
            <a:xfrm>
              <a:off x="3379" y="2101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Line 18"/>
            <p:cNvSpPr>
              <a:spLocks noChangeShapeType="1"/>
            </p:cNvSpPr>
            <p:nvPr/>
          </p:nvSpPr>
          <p:spPr bwMode="auto">
            <a:xfrm>
              <a:off x="3379" y="1919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Line 19"/>
            <p:cNvSpPr>
              <a:spLocks noChangeShapeType="1"/>
            </p:cNvSpPr>
            <p:nvPr/>
          </p:nvSpPr>
          <p:spPr bwMode="auto">
            <a:xfrm>
              <a:off x="3379" y="1556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2" name="Group 20"/>
          <p:cNvGrpSpPr>
            <a:grpSpLocks/>
          </p:cNvGrpSpPr>
          <p:nvPr/>
        </p:nvGrpSpPr>
        <p:grpSpPr bwMode="auto">
          <a:xfrm>
            <a:off x="512763" y="1477963"/>
            <a:ext cx="336550" cy="4614862"/>
            <a:chOff x="323" y="931"/>
            <a:chExt cx="212" cy="2907"/>
          </a:xfrm>
        </p:grpSpPr>
        <p:sp>
          <p:nvSpPr>
            <p:cNvPr id="213" name="Line 21"/>
            <p:cNvSpPr>
              <a:spLocks noChangeShapeType="1"/>
            </p:cNvSpPr>
            <p:nvPr/>
          </p:nvSpPr>
          <p:spPr bwMode="auto">
            <a:xfrm flipV="1">
              <a:off x="431" y="1117"/>
              <a:ext cx="0" cy="27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4" name="Text Box 22"/>
            <p:cNvSpPr txBox="1">
              <a:spLocks noChangeArrowheads="1"/>
            </p:cNvSpPr>
            <p:nvPr/>
          </p:nvSpPr>
          <p:spPr bwMode="auto">
            <a:xfrm>
              <a:off x="323" y="93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</a:t>
              </a:r>
            </a:p>
          </p:txBody>
        </p:sp>
      </p:grpSp>
      <p:grpSp>
        <p:nvGrpSpPr>
          <p:cNvPr id="215" name="Group 23"/>
          <p:cNvGrpSpPr>
            <a:grpSpLocks/>
          </p:cNvGrpSpPr>
          <p:nvPr/>
        </p:nvGrpSpPr>
        <p:grpSpPr bwMode="auto">
          <a:xfrm>
            <a:off x="684213" y="5876925"/>
            <a:ext cx="8340725" cy="727075"/>
            <a:chOff x="431" y="3702"/>
            <a:chExt cx="5254" cy="458"/>
          </a:xfrm>
        </p:grpSpPr>
        <p:sp>
          <p:nvSpPr>
            <p:cNvPr id="216" name="Text Box 24"/>
            <p:cNvSpPr txBox="1">
              <a:spLocks noChangeArrowheads="1"/>
            </p:cNvSpPr>
            <p:nvPr/>
          </p:nvSpPr>
          <p:spPr bwMode="auto">
            <a:xfrm>
              <a:off x="5465" y="370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</a:p>
          </p:txBody>
        </p:sp>
        <p:sp>
          <p:nvSpPr>
            <p:cNvPr id="217" name="Line 25"/>
            <p:cNvSpPr>
              <a:spLocks noChangeShapeType="1"/>
            </p:cNvSpPr>
            <p:nvPr/>
          </p:nvSpPr>
          <p:spPr bwMode="auto">
            <a:xfrm>
              <a:off x="431" y="3838"/>
              <a:ext cx="49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8" name="Line 26"/>
            <p:cNvSpPr>
              <a:spLocks noChangeShapeType="1"/>
            </p:cNvSpPr>
            <p:nvPr/>
          </p:nvSpPr>
          <p:spPr bwMode="auto">
            <a:xfrm>
              <a:off x="1606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9" name="Line 27"/>
            <p:cNvSpPr>
              <a:spLocks noChangeShapeType="1"/>
            </p:cNvSpPr>
            <p:nvPr/>
          </p:nvSpPr>
          <p:spPr bwMode="auto">
            <a:xfrm>
              <a:off x="2695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0" name="Line 28"/>
            <p:cNvSpPr>
              <a:spLocks noChangeShapeType="1"/>
            </p:cNvSpPr>
            <p:nvPr/>
          </p:nvSpPr>
          <p:spPr bwMode="auto">
            <a:xfrm>
              <a:off x="3784" y="377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1" name="Text Box 29"/>
            <p:cNvSpPr txBox="1">
              <a:spLocks noChangeArrowheads="1"/>
            </p:cNvSpPr>
            <p:nvPr/>
          </p:nvSpPr>
          <p:spPr bwMode="auto">
            <a:xfrm>
              <a:off x="2498" y="3929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-1</a:t>
              </a:r>
            </a:p>
          </p:txBody>
        </p:sp>
        <p:sp>
          <p:nvSpPr>
            <p:cNvPr id="222" name="Text Box 30"/>
            <p:cNvSpPr txBox="1">
              <a:spLocks noChangeArrowheads="1"/>
            </p:cNvSpPr>
            <p:nvPr/>
          </p:nvSpPr>
          <p:spPr bwMode="auto">
            <a:xfrm>
              <a:off x="3655" y="392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3" name="Text Box 31"/>
            <p:cNvSpPr txBox="1">
              <a:spLocks noChangeArrowheads="1"/>
            </p:cNvSpPr>
            <p:nvPr/>
          </p:nvSpPr>
          <p:spPr bwMode="auto">
            <a:xfrm>
              <a:off x="1404" y="3929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</a:t>
              </a:r>
            </a:p>
          </p:txBody>
        </p:sp>
      </p:grpSp>
      <p:grpSp>
        <p:nvGrpSpPr>
          <p:cNvPr id="224" name="Group 32"/>
          <p:cNvGrpSpPr>
            <a:grpSpLocks/>
          </p:cNvGrpSpPr>
          <p:nvPr/>
        </p:nvGrpSpPr>
        <p:grpSpPr bwMode="auto">
          <a:xfrm>
            <a:off x="684213" y="3357563"/>
            <a:ext cx="2266950" cy="2735262"/>
            <a:chOff x="431" y="2115"/>
            <a:chExt cx="1428" cy="1723"/>
          </a:xfrm>
        </p:grpSpPr>
        <p:sp>
          <p:nvSpPr>
            <p:cNvPr id="225" name="Text Box 33"/>
            <p:cNvSpPr txBox="1">
              <a:spLocks noChangeArrowheads="1"/>
            </p:cNvSpPr>
            <p:nvPr/>
          </p:nvSpPr>
          <p:spPr bwMode="auto">
            <a:xfrm>
              <a:off x="1655" y="211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</a:p>
          </p:txBody>
        </p:sp>
        <p:sp>
          <p:nvSpPr>
            <p:cNvPr id="226" name="Line 34"/>
            <p:cNvSpPr>
              <a:spLocks noChangeShapeType="1"/>
            </p:cNvSpPr>
            <p:nvPr/>
          </p:nvSpPr>
          <p:spPr bwMode="auto">
            <a:xfrm flipV="1">
              <a:off x="431" y="2296"/>
              <a:ext cx="1270" cy="15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7" name="Line 35"/>
            <p:cNvSpPr>
              <a:spLocks noChangeShapeType="1"/>
            </p:cNvSpPr>
            <p:nvPr/>
          </p:nvSpPr>
          <p:spPr bwMode="auto">
            <a:xfrm>
              <a:off x="807" y="3294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8" name="Line 36"/>
            <p:cNvSpPr>
              <a:spLocks noChangeShapeType="1"/>
            </p:cNvSpPr>
            <p:nvPr/>
          </p:nvSpPr>
          <p:spPr bwMode="auto">
            <a:xfrm>
              <a:off x="1254" y="2750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9" name="Text Box 37"/>
            <p:cNvSpPr txBox="1">
              <a:spLocks noChangeArrowheads="1"/>
            </p:cNvSpPr>
            <p:nvPr/>
          </p:nvSpPr>
          <p:spPr bwMode="auto">
            <a:xfrm>
              <a:off x="975" y="2614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0" name="Text Box 38"/>
            <p:cNvSpPr txBox="1">
              <a:spLocks noChangeArrowheads="1"/>
            </p:cNvSpPr>
            <p:nvPr/>
          </p:nvSpPr>
          <p:spPr bwMode="auto">
            <a:xfrm>
              <a:off x="431" y="3158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r>
                <a:rPr kumimoji="0" lang="fr-FR" altLang="fr-FR" sz="1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-1</a:t>
              </a:r>
            </a:p>
          </p:txBody>
        </p:sp>
      </p:grpSp>
      <p:grpSp>
        <p:nvGrpSpPr>
          <p:cNvPr id="231" name="Group 39"/>
          <p:cNvGrpSpPr>
            <a:grpSpLocks/>
          </p:cNvGrpSpPr>
          <p:nvPr/>
        </p:nvGrpSpPr>
        <p:grpSpPr bwMode="auto">
          <a:xfrm>
            <a:off x="5364163" y="2692400"/>
            <a:ext cx="1025525" cy="304800"/>
            <a:chOff x="3379" y="1926"/>
            <a:chExt cx="646" cy="192"/>
          </a:xfrm>
        </p:grpSpPr>
        <p:sp>
          <p:nvSpPr>
            <p:cNvPr id="232" name="Line 40"/>
            <p:cNvSpPr>
              <a:spLocks noChangeShapeType="1"/>
            </p:cNvSpPr>
            <p:nvPr/>
          </p:nvSpPr>
          <p:spPr bwMode="auto">
            <a:xfrm>
              <a:off x="3379" y="2024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3" name="Text Box 41"/>
            <p:cNvSpPr txBox="1">
              <a:spLocks noChangeArrowheads="1"/>
            </p:cNvSpPr>
            <p:nvPr/>
          </p:nvSpPr>
          <p:spPr bwMode="auto">
            <a:xfrm>
              <a:off x="3794" y="1926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</a:p>
          </p:txBody>
        </p:sp>
      </p:grpSp>
      <p:grpSp>
        <p:nvGrpSpPr>
          <p:cNvPr id="234" name="Group 42"/>
          <p:cNvGrpSpPr>
            <a:grpSpLocks/>
          </p:cNvGrpSpPr>
          <p:nvPr/>
        </p:nvGrpSpPr>
        <p:grpSpPr bwMode="auto">
          <a:xfrm>
            <a:off x="5364163" y="1778000"/>
            <a:ext cx="1025525" cy="304800"/>
            <a:chOff x="3379" y="1514"/>
            <a:chExt cx="646" cy="192"/>
          </a:xfrm>
        </p:grpSpPr>
        <p:sp>
          <p:nvSpPr>
            <p:cNvPr id="235" name="Line 43"/>
            <p:cNvSpPr>
              <a:spLocks noChangeShapeType="1"/>
            </p:cNvSpPr>
            <p:nvPr/>
          </p:nvSpPr>
          <p:spPr bwMode="auto">
            <a:xfrm>
              <a:off x="3379" y="1612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6" name="Text Box 44"/>
            <p:cNvSpPr txBox="1">
              <a:spLocks noChangeArrowheads="1"/>
            </p:cNvSpPr>
            <p:nvPr/>
          </p:nvSpPr>
          <p:spPr bwMode="auto">
            <a:xfrm>
              <a:off x="3794" y="1514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</p:txBody>
        </p:sp>
      </p:grpSp>
      <p:grpSp>
        <p:nvGrpSpPr>
          <p:cNvPr id="237" name="Group 45"/>
          <p:cNvGrpSpPr>
            <a:grpSpLocks/>
          </p:cNvGrpSpPr>
          <p:nvPr/>
        </p:nvGrpSpPr>
        <p:grpSpPr bwMode="auto">
          <a:xfrm>
            <a:off x="5368925" y="2044700"/>
            <a:ext cx="1033463" cy="304800"/>
            <a:chOff x="3382" y="1682"/>
            <a:chExt cx="651" cy="192"/>
          </a:xfrm>
        </p:grpSpPr>
        <p:sp>
          <p:nvSpPr>
            <p:cNvPr id="238" name="Line 46"/>
            <p:cNvSpPr>
              <a:spLocks noChangeShapeType="1"/>
            </p:cNvSpPr>
            <p:nvPr/>
          </p:nvSpPr>
          <p:spPr bwMode="auto">
            <a:xfrm>
              <a:off x="3382" y="1780"/>
              <a:ext cx="4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9" name="Text Box 47"/>
            <p:cNvSpPr txBox="1">
              <a:spLocks noChangeArrowheads="1"/>
            </p:cNvSpPr>
            <p:nvPr/>
          </p:nvSpPr>
          <p:spPr bwMode="auto">
            <a:xfrm>
              <a:off x="3797" y="1682"/>
              <a:ext cx="2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grpSp>
        <p:nvGrpSpPr>
          <p:cNvPr id="240" name="Group 48"/>
          <p:cNvGrpSpPr>
            <a:grpSpLocks/>
          </p:cNvGrpSpPr>
          <p:nvPr/>
        </p:nvGrpSpPr>
        <p:grpSpPr bwMode="auto">
          <a:xfrm>
            <a:off x="7092950" y="1484313"/>
            <a:ext cx="1057275" cy="2447925"/>
            <a:chOff x="4468" y="981"/>
            <a:chExt cx="666" cy="1542"/>
          </a:xfrm>
        </p:grpSpPr>
        <p:sp>
          <p:nvSpPr>
            <p:cNvPr id="241" name="Rectangle 49"/>
            <p:cNvSpPr>
              <a:spLocks noChangeArrowheads="1"/>
            </p:cNvSpPr>
            <p:nvPr/>
          </p:nvSpPr>
          <p:spPr bwMode="auto">
            <a:xfrm>
              <a:off x="4468" y="981"/>
              <a:ext cx="454" cy="127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2" name="Line 50"/>
            <p:cNvSpPr>
              <a:spLocks noChangeShapeType="1"/>
            </p:cNvSpPr>
            <p:nvPr/>
          </p:nvSpPr>
          <p:spPr bwMode="auto">
            <a:xfrm>
              <a:off x="4468" y="240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3" name="Line 51"/>
            <p:cNvSpPr>
              <a:spLocks noChangeShapeType="1"/>
            </p:cNvSpPr>
            <p:nvPr/>
          </p:nvSpPr>
          <p:spPr bwMode="auto">
            <a:xfrm>
              <a:off x="4468" y="2432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4" name="Line 52"/>
            <p:cNvSpPr>
              <a:spLocks noChangeShapeType="1"/>
            </p:cNvSpPr>
            <p:nvPr/>
          </p:nvSpPr>
          <p:spPr bwMode="auto">
            <a:xfrm>
              <a:off x="4468" y="2523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5" name="Line 53"/>
            <p:cNvSpPr>
              <a:spLocks noChangeShapeType="1"/>
            </p:cNvSpPr>
            <p:nvPr/>
          </p:nvSpPr>
          <p:spPr bwMode="auto">
            <a:xfrm>
              <a:off x="4468" y="229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6" name="Line 54"/>
            <p:cNvSpPr>
              <a:spLocks noChangeShapeType="1"/>
            </p:cNvSpPr>
            <p:nvPr/>
          </p:nvSpPr>
          <p:spPr bwMode="auto">
            <a:xfrm>
              <a:off x="4468" y="1707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Line 55"/>
            <p:cNvSpPr>
              <a:spLocks noChangeShapeType="1"/>
            </p:cNvSpPr>
            <p:nvPr/>
          </p:nvSpPr>
          <p:spPr bwMode="auto">
            <a:xfrm>
              <a:off x="4468" y="2070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Line 56"/>
            <p:cNvSpPr>
              <a:spLocks noChangeShapeType="1"/>
            </p:cNvSpPr>
            <p:nvPr/>
          </p:nvSpPr>
          <p:spPr bwMode="auto">
            <a:xfrm>
              <a:off x="4468" y="1888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Line 57"/>
            <p:cNvSpPr>
              <a:spLocks noChangeShapeType="1"/>
            </p:cNvSpPr>
            <p:nvPr/>
          </p:nvSpPr>
          <p:spPr bwMode="auto">
            <a:xfrm>
              <a:off x="4468" y="1525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50" name="Group 58"/>
            <p:cNvGrpSpPr>
              <a:grpSpLocks/>
            </p:cNvGrpSpPr>
            <p:nvPr/>
          </p:nvGrpSpPr>
          <p:grpSpPr bwMode="auto">
            <a:xfrm>
              <a:off x="4476" y="2069"/>
              <a:ext cx="646" cy="192"/>
              <a:chOff x="3379" y="1926"/>
              <a:chExt cx="646" cy="192"/>
            </a:xfrm>
          </p:grpSpPr>
          <p:sp>
            <p:nvSpPr>
              <p:cNvPr id="260" name="Line 59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1" name="Text Box 60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251" name="Group 61"/>
            <p:cNvGrpSpPr>
              <a:grpSpLocks/>
            </p:cNvGrpSpPr>
            <p:nvPr/>
          </p:nvGrpSpPr>
          <p:grpSpPr bwMode="auto">
            <a:xfrm>
              <a:off x="4468" y="1344"/>
              <a:ext cx="646" cy="192"/>
              <a:chOff x="3379" y="1514"/>
              <a:chExt cx="646" cy="192"/>
            </a:xfrm>
          </p:grpSpPr>
          <p:sp>
            <p:nvSpPr>
              <p:cNvPr id="258" name="Line 62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9" name="Text Box 63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252" name="Group 64"/>
            <p:cNvGrpSpPr>
              <a:grpSpLocks/>
            </p:cNvGrpSpPr>
            <p:nvPr/>
          </p:nvGrpSpPr>
          <p:grpSpPr bwMode="auto">
            <a:xfrm>
              <a:off x="4483" y="1480"/>
              <a:ext cx="651" cy="192"/>
              <a:chOff x="3382" y="1682"/>
              <a:chExt cx="651" cy="192"/>
            </a:xfrm>
          </p:grpSpPr>
          <p:sp>
            <p:nvSpPr>
              <p:cNvPr id="256" name="Line 65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7" name="Text Box 66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253" name="Line 67"/>
            <p:cNvSpPr>
              <a:spLocks noChangeShapeType="1"/>
            </p:cNvSpPr>
            <p:nvPr/>
          </p:nvSpPr>
          <p:spPr bwMode="auto">
            <a:xfrm>
              <a:off x="4468" y="231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4" name="Line 68"/>
            <p:cNvSpPr>
              <a:spLocks noChangeShapeType="1"/>
            </p:cNvSpPr>
            <p:nvPr/>
          </p:nvSpPr>
          <p:spPr bwMode="auto">
            <a:xfrm>
              <a:off x="4468" y="134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5" name="Line 69"/>
            <p:cNvSpPr>
              <a:spLocks noChangeShapeType="1"/>
            </p:cNvSpPr>
            <p:nvPr/>
          </p:nvSpPr>
          <p:spPr bwMode="auto">
            <a:xfrm>
              <a:off x="4468" y="116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62" name="Group 70"/>
          <p:cNvGrpSpPr>
            <a:grpSpLocks/>
          </p:cNvGrpSpPr>
          <p:nvPr/>
        </p:nvGrpSpPr>
        <p:grpSpPr bwMode="auto">
          <a:xfrm>
            <a:off x="6084888" y="1557338"/>
            <a:ext cx="1366837" cy="1512887"/>
            <a:chOff x="3833" y="981"/>
            <a:chExt cx="861" cy="953"/>
          </a:xfrm>
        </p:grpSpPr>
        <p:sp>
          <p:nvSpPr>
            <p:cNvPr id="263" name="Line 71"/>
            <p:cNvSpPr>
              <a:spLocks noChangeShapeType="1"/>
            </p:cNvSpPr>
            <p:nvPr/>
          </p:nvSpPr>
          <p:spPr bwMode="auto">
            <a:xfrm flipH="1">
              <a:off x="3833" y="981"/>
              <a:ext cx="861" cy="95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Text Box 72"/>
            <p:cNvSpPr txBox="1">
              <a:spLocks noChangeArrowheads="1"/>
            </p:cNvSpPr>
            <p:nvPr/>
          </p:nvSpPr>
          <p:spPr bwMode="auto">
            <a:xfrm>
              <a:off x="3969" y="1480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n’</a:t>
              </a:r>
            </a:p>
          </p:txBody>
        </p:sp>
      </p:grpSp>
      <p:grpSp>
        <p:nvGrpSpPr>
          <p:cNvPr id="265" name="Group 73"/>
          <p:cNvGrpSpPr>
            <a:grpSpLocks/>
          </p:cNvGrpSpPr>
          <p:nvPr/>
        </p:nvGrpSpPr>
        <p:grpSpPr bwMode="auto">
          <a:xfrm>
            <a:off x="6084888" y="1557338"/>
            <a:ext cx="1366837" cy="576262"/>
            <a:chOff x="3833" y="981"/>
            <a:chExt cx="861" cy="363"/>
          </a:xfrm>
        </p:grpSpPr>
        <p:sp>
          <p:nvSpPr>
            <p:cNvPr id="266" name="Line 74"/>
            <p:cNvSpPr>
              <a:spLocks noChangeShapeType="1"/>
            </p:cNvSpPr>
            <p:nvPr/>
          </p:nvSpPr>
          <p:spPr bwMode="auto">
            <a:xfrm flipH="1">
              <a:off x="3833" y="981"/>
              <a:ext cx="861" cy="36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Text Box 75"/>
            <p:cNvSpPr txBox="1">
              <a:spLocks noChangeArrowheads="1"/>
            </p:cNvSpPr>
            <p:nvPr/>
          </p:nvSpPr>
          <p:spPr bwMode="auto">
            <a:xfrm>
              <a:off x="3969" y="1078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n’</a:t>
              </a:r>
            </a:p>
          </p:txBody>
        </p:sp>
      </p:grpSp>
      <p:grpSp>
        <p:nvGrpSpPr>
          <p:cNvPr id="268" name="Group 76"/>
          <p:cNvGrpSpPr>
            <a:grpSpLocks/>
          </p:cNvGrpSpPr>
          <p:nvPr/>
        </p:nvGrpSpPr>
        <p:grpSpPr bwMode="auto">
          <a:xfrm>
            <a:off x="4356100" y="2260600"/>
            <a:ext cx="1008063" cy="376238"/>
            <a:chOff x="2744" y="1424"/>
            <a:chExt cx="635" cy="237"/>
          </a:xfrm>
        </p:grpSpPr>
        <p:sp>
          <p:nvSpPr>
            <p:cNvPr id="269" name="Line 77"/>
            <p:cNvSpPr>
              <a:spLocks noChangeShapeType="1"/>
            </p:cNvSpPr>
            <p:nvPr/>
          </p:nvSpPr>
          <p:spPr bwMode="auto">
            <a:xfrm flipH="1">
              <a:off x="2744" y="1570"/>
              <a:ext cx="635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Text Box 78"/>
            <p:cNvSpPr txBox="1">
              <a:spLocks noChangeArrowheads="1"/>
            </p:cNvSpPr>
            <p:nvPr/>
          </p:nvSpPr>
          <p:spPr bwMode="auto">
            <a:xfrm>
              <a:off x="2886" y="1424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</a:t>
              </a:r>
              <a:r>
                <a:rPr lang="fr-FR" altLang="fr-FR" sz="1400" b="1" baseline="-25000" smtClean="0">
                  <a:solidFill>
                    <a:srgbClr val="0000FF"/>
                  </a:solidFill>
                  <a:latin typeface="Arial" charset="0"/>
                </a:rPr>
                <a:t>(2)</a:t>
              </a:r>
              <a:endParaRPr lang="fr-FR" altLang="fr-FR" sz="1400" b="1" smtClean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271" name="Group 79"/>
          <p:cNvGrpSpPr>
            <a:grpSpLocks/>
          </p:cNvGrpSpPr>
          <p:nvPr/>
        </p:nvGrpSpPr>
        <p:grpSpPr bwMode="auto">
          <a:xfrm>
            <a:off x="7451731" y="1196978"/>
            <a:ext cx="1728789" cy="360363"/>
            <a:chOff x="4694" y="754"/>
            <a:chExt cx="1089" cy="227"/>
          </a:xfrm>
        </p:grpSpPr>
        <p:sp>
          <p:nvSpPr>
            <p:cNvPr id="272" name="Line 80"/>
            <p:cNvSpPr>
              <a:spLocks noChangeShapeType="1"/>
            </p:cNvSpPr>
            <p:nvPr/>
          </p:nvSpPr>
          <p:spPr bwMode="auto">
            <a:xfrm flipV="1">
              <a:off x="4694" y="845"/>
              <a:ext cx="635" cy="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Text Box 81"/>
            <p:cNvSpPr txBox="1">
              <a:spLocks noChangeArrowheads="1"/>
            </p:cNvSpPr>
            <p:nvPr/>
          </p:nvSpPr>
          <p:spPr bwMode="auto">
            <a:xfrm>
              <a:off x="5308" y="754"/>
              <a:ext cx="4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 smtClean="0">
                  <a:solidFill>
                    <a:srgbClr val="0000FF"/>
                  </a:solidFill>
                  <a:latin typeface="Arial" charset="0"/>
                </a:rPr>
                <a:t>fission</a:t>
              </a:r>
            </a:p>
          </p:txBody>
        </p:sp>
      </p:grpSp>
      <p:grpSp>
        <p:nvGrpSpPr>
          <p:cNvPr id="274" name="Group 82"/>
          <p:cNvGrpSpPr>
            <a:grpSpLocks/>
          </p:cNvGrpSpPr>
          <p:nvPr/>
        </p:nvGrpSpPr>
        <p:grpSpPr bwMode="auto">
          <a:xfrm>
            <a:off x="3635375" y="1628775"/>
            <a:ext cx="1033463" cy="2736850"/>
            <a:chOff x="2290" y="1026"/>
            <a:chExt cx="651" cy="1724"/>
          </a:xfrm>
        </p:grpSpPr>
        <p:sp>
          <p:nvSpPr>
            <p:cNvPr id="275" name="Rectangle 83"/>
            <p:cNvSpPr>
              <a:spLocks noChangeArrowheads="1"/>
            </p:cNvSpPr>
            <p:nvPr/>
          </p:nvSpPr>
          <p:spPr bwMode="auto">
            <a:xfrm>
              <a:off x="2291" y="1072"/>
              <a:ext cx="454" cy="4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Line 84"/>
            <p:cNvSpPr>
              <a:spLocks noChangeShapeType="1"/>
            </p:cNvSpPr>
            <p:nvPr/>
          </p:nvSpPr>
          <p:spPr bwMode="auto">
            <a:xfrm>
              <a:off x="2291" y="1675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Line 85"/>
            <p:cNvSpPr>
              <a:spLocks noChangeShapeType="1"/>
            </p:cNvSpPr>
            <p:nvPr/>
          </p:nvSpPr>
          <p:spPr bwMode="auto">
            <a:xfrm>
              <a:off x="2291" y="170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8" name="Line 86"/>
            <p:cNvSpPr>
              <a:spLocks noChangeShapeType="1"/>
            </p:cNvSpPr>
            <p:nvPr/>
          </p:nvSpPr>
          <p:spPr bwMode="auto">
            <a:xfrm>
              <a:off x="2291" y="179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9" name="Line 87"/>
            <p:cNvSpPr>
              <a:spLocks noChangeShapeType="1"/>
            </p:cNvSpPr>
            <p:nvPr/>
          </p:nvSpPr>
          <p:spPr bwMode="auto">
            <a:xfrm>
              <a:off x="2291" y="157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0" name="Line 88"/>
            <p:cNvSpPr>
              <a:spLocks noChangeShapeType="1"/>
            </p:cNvSpPr>
            <p:nvPr/>
          </p:nvSpPr>
          <p:spPr bwMode="auto">
            <a:xfrm>
              <a:off x="2291" y="134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1" name="Line 89"/>
            <p:cNvSpPr>
              <a:spLocks noChangeShapeType="1"/>
            </p:cNvSpPr>
            <p:nvPr/>
          </p:nvSpPr>
          <p:spPr bwMode="auto">
            <a:xfrm>
              <a:off x="2291" y="116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2" name="Group 90"/>
            <p:cNvGrpSpPr>
              <a:grpSpLocks/>
            </p:cNvGrpSpPr>
            <p:nvPr/>
          </p:nvGrpSpPr>
          <p:grpSpPr bwMode="auto">
            <a:xfrm>
              <a:off x="2290" y="1378"/>
              <a:ext cx="646" cy="192"/>
              <a:chOff x="3379" y="1926"/>
              <a:chExt cx="646" cy="192"/>
            </a:xfrm>
          </p:grpSpPr>
          <p:sp>
            <p:nvSpPr>
              <p:cNvPr id="288" name="Line 91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9" name="Text Box 92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sp>
          <p:nvSpPr>
            <p:cNvPr id="283" name="Line 93"/>
            <p:cNvSpPr>
              <a:spLocks noChangeShapeType="1"/>
            </p:cNvSpPr>
            <p:nvPr/>
          </p:nvSpPr>
          <p:spPr bwMode="auto">
            <a:xfrm>
              <a:off x="2291" y="159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4" name="Line 94"/>
            <p:cNvSpPr>
              <a:spLocks noChangeShapeType="1"/>
            </p:cNvSpPr>
            <p:nvPr/>
          </p:nvSpPr>
          <p:spPr bwMode="auto">
            <a:xfrm flipV="1">
              <a:off x="2517" y="1797"/>
              <a:ext cx="0" cy="95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5" name="Group 95"/>
            <p:cNvGrpSpPr>
              <a:grpSpLocks/>
            </p:cNvGrpSpPr>
            <p:nvPr/>
          </p:nvGrpSpPr>
          <p:grpSpPr bwMode="auto">
            <a:xfrm>
              <a:off x="2290" y="1026"/>
              <a:ext cx="651" cy="192"/>
              <a:chOff x="3382" y="1682"/>
              <a:chExt cx="651" cy="192"/>
            </a:xfrm>
          </p:grpSpPr>
          <p:sp>
            <p:nvSpPr>
              <p:cNvPr id="286" name="Line 96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7" name="Text Box 97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</p:grpSp>
      <p:sp>
        <p:nvSpPr>
          <p:cNvPr id="290" name="Line 98"/>
          <p:cNvSpPr>
            <a:spLocks noChangeShapeType="1"/>
          </p:cNvSpPr>
          <p:nvPr/>
        </p:nvSpPr>
        <p:spPr bwMode="auto">
          <a:xfrm flipV="1">
            <a:off x="7451725" y="3933825"/>
            <a:ext cx="0" cy="431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91" name="Group 99"/>
          <p:cNvGrpSpPr>
            <a:grpSpLocks/>
          </p:cNvGrpSpPr>
          <p:nvPr/>
        </p:nvGrpSpPr>
        <p:grpSpPr bwMode="auto">
          <a:xfrm>
            <a:off x="6372225" y="3716338"/>
            <a:ext cx="1050925" cy="1512887"/>
            <a:chOff x="4014" y="2976"/>
            <a:chExt cx="662" cy="953"/>
          </a:xfrm>
        </p:grpSpPr>
        <p:sp>
          <p:nvSpPr>
            <p:cNvPr id="292" name="Rectangle 100"/>
            <p:cNvSpPr>
              <a:spLocks noChangeArrowheads="1"/>
            </p:cNvSpPr>
            <p:nvPr/>
          </p:nvSpPr>
          <p:spPr bwMode="auto">
            <a:xfrm>
              <a:off x="4014" y="2976"/>
              <a:ext cx="454" cy="70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3" name="Line 101"/>
            <p:cNvSpPr>
              <a:spLocks noChangeShapeType="1"/>
            </p:cNvSpPr>
            <p:nvPr/>
          </p:nvSpPr>
          <p:spPr bwMode="auto">
            <a:xfrm>
              <a:off x="4014" y="371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4" name="Line 102"/>
            <p:cNvSpPr>
              <a:spLocks noChangeShapeType="1"/>
            </p:cNvSpPr>
            <p:nvPr/>
          </p:nvSpPr>
          <p:spPr bwMode="auto">
            <a:xfrm>
              <a:off x="4014" y="374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5" name="Line 103"/>
            <p:cNvSpPr>
              <a:spLocks noChangeShapeType="1"/>
            </p:cNvSpPr>
            <p:nvPr/>
          </p:nvSpPr>
          <p:spPr bwMode="auto">
            <a:xfrm>
              <a:off x="4014" y="3838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6" name="Line 104"/>
            <p:cNvSpPr>
              <a:spLocks noChangeShapeType="1"/>
            </p:cNvSpPr>
            <p:nvPr/>
          </p:nvSpPr>
          <p:spPr bwMode="auto">
            <a:xfrm>
              <a:off x="4014" y="3793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7" name="Line 105"/>
            <p:cNvSpPr>
              <a:spLocks noChangeShapeType="1"/>
            </p:cNvSpPr>
            <p:nvPr/>
          </p:nvSpPr>
          <p:spPr bwMode="auto">
            <a:xfrm>
              <a:off x="4014" y="313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Line 106"/>
            <p:cNvSpPr>
              <a:spLocks noChangeShapeType="1"/>
            </p:cNvSpPr>
            <p:nvPr/>
          </p:nvSpPr>
          <p:spPr bwMode="auto">
            <a:xfrm>
              <a:off x="4014" y="3497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9" name="Line 107"/>
            <p:cNvSpPr>
              <a:spLocks noChangeShapeType="1"/>
            </p:cNvSpPr>
            <p:nvPr/>
          </p:nvSpPr>
          <p:spPr bwMode="auto">
            <a:xfrm>
              <a:off x="4014" y="3315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00" name="Group 108"/>
            <p:cNvGrpSpPr>
              <a:grpSpLocks/>
            </p:cNvGrpSpPr>
            <p:nvPr/>
          </p:nvGrpSpPr>
          <p:grpSpPr bwMode="auto">
            <a:xfrm>
              <a:off x="4014" y="3521"/>
              <a:ext cx="646" cy="192"/>
              <a:chOff x="3379" y="1926"/>
              <a:chExt cx="646" cy="192"/>
            </a:xfrm>
          </p:grpSpPr>
          <p:sp>
            <p:nvSpPr>
              <p:cNvPr id="309" name="Line 109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0" name="Text Box 110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301" name="Group 111"/>
            <p:cNvGrpSpPr>
              <a:grpSpLocks/>
            </p:cNvGrpSpPr>
            <p:nvPr/>
          </p:nvGrpSpPr>
          <p:grpSpPr bwMode="auto">
            <a:xfrm>
              <a:off x="4025" y="3204"/>
              <a:ext cx="646" cy="192"/>
              <a:chOff x="3379" y="1514"/>
              <a:chExt cx="646" cy="192"/>
            </a:xfrm>
          </p:grpSpPr>
          <p:sp>
            <p:nvSpPr>
              <p:cNvPr id="307" name="Line 112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8" name="Text Box 113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302" name="Group 114"/>
            <p:cNvGrpSpPr>
              <a:grpSpLocks/>
            </p:cNvGrpSpPr>
            <p:nvPr/>
          </p:nvGrpSpPr>
          <p:grpSpPr bwMode="auto">
            <a:xfrm>
              <a:off x="4025" y="3340"/>
              <a:ext cx="651" cy="192"/>
              <a:chOff x="3382" y="1682"/>
              <a:chExt cx="651" cy="192"/>
            </a:xfrm>
          </p:grpSpPr>
          <p:sp>
            <p:nvSpPr>
              <p:cNvPr id="305" name="Line 115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6" name="Text Box 116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303" name="Line 117"/>
            <p:cNvSpPr>
              <a:spLocks noChangeShapeType="1"/>
            </p:cNvSpPr>
            <p:nvPr/>
          </p:nvSpPr>
          <p:spPr bwMode="auto">
            <a:xfrm>
              <a:off x="4014" y="3702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4" name="Line 118"/>
            <p:cNvSpPr>
              <a:spLocks noChangeShapeType="1"/>
            </p:cNvSpPr>
            <p:nvPr/>
          </p:nvSpPr>
          <p:spPr bwMode="auto">
            <a:xfrm flipV="1">
              <a:off x="4241" y="3838"/>
              <a:ext cx="0" cy="9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11" name="Group 119"/>
          <p:cNvGrpSpPr>
            <a:grpSpLocks/>
          </p:cNvGrpSpPr>
          <p:nvPr/>
        </p:nvGrpSpPr>
        <p:grpSpPr bwMode="auto">
          <a:xfrm>
            <a:off x="6732588" y="1557338"/>
            <a:ext cx="719137" cy="2303462"/>
            <a:chOff x="4241" y="981"/>
            <a:chExt cx="453" cy="1451"/>
          </a:xfrm>
        </p:grpSpPr>
        <p:sp>
          <p:nvSpPr>
            <p:cNvPr id="312" name="Line 120"/>
            <p:cNvSpPr>
              <a:spLocks noChangeShapeType="1"/>
            </p:cNvSpPr>
            <p:nvPr/>
          </p:nvSpPr>
          <p:spPr bwMode="auto">
            <a:xfrm flipH="1">
              <a:off x="4286" y="981"/>
              <a:ext cx="408" cy="145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Text Box 121"/>
            <p:cNvSpPr txBox="1">
              <a:spLocks noChangeArrowheads="1"/>
            </p:cNvSpPr>
            <p:nvPr/>
          </p:nvSpPr>
          <p:spPr bwMode="auto">
            <a:xfrm>
              <a:off x="4241" y="197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314" name="Group 122"/>
          <p:cNvGrpSpPr>
            <a:grpSpLocks/>
          </p:cNvGrpSpPr>
          <p:nvPr/>
        </p:nvGrpSpPr>
        <p:grpSpPr bwMode="auto">
          <a:xfrm>
            <a:off x="1849438" y="3644900"/>
            <a:ext cx="1282700" cy="1728788"/>
            <a:chOff x="1165" y="2296"/>
            <a:chExt cx="808" cy="1089"/>
          </a:xfrm>
        </p:grpSpPr>
        <p:sp>
          <p:nvSpPr>
            <p:cNvPr id="315" name="Freeform 123"/>
            <p:cNvSpPr>
              <a:spLocks/>
            </p:cNvSpPr>
            <p:nvPr/>
          </p:nvSpPr>
          <p:spPr bwMode="auto">
            <a:xfrm>
              <a:off x="1837" y="2387"/>
              <a:ext cx="136" cy="998"/>
            </a:xfrm>
            <a:custGeom>
              <a:avLst/>
              <a:gdLst>
                <a:gd name="T0" fmla="*/ 0 w 136"/>
                <a:gd name="T1" fmla="*/ 136 h 998"/>
                <a:gd name="T2" fmla="*/ 136 w 136"/>
                <a:gd name="T3" fmla="*/ 0 h 998"/>
                <a:gd name="T4" fmla="*/ 136 w 136"/>
                <a:gd name="T5" fmla="*/ 816 h 998"/>
                <a:gd name="T6" fmla="*/ 0 w 136"/>
                <a:gd name="T7" fmla="*/ 998 h 998"/>
                <a:gd name="T8" fmla="*/ 0 w 136"/>
                <a:gd name="T9" fmla="*/ 1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98">
                  <a:moveTo>
                    <a:pt x="0" y="136"/>
                  </a:moveTo>
                  <a:lnTo>
                    <a:pt x="136" y="0"/>
                  </a:lnTo>
                  <a:lnTo>
                    <a:pt x="136" y="816"/>
                  </a:lnTo>
                  <a:lnTo>
                    <a:pt x="0" y="99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8C9C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6" name="AutoShape 124"/>
            <p:cNvSpPr>
              <a:spLocks noChangeArrowheads="1"/>
            </p:cNvSpPr>
            <p:nvPr/>
          </p:nvSpPr>
          <p:spPr bwMode="auto">
            <a:xfrm>
              <a:off x="1383" y="2387"/>
              <a:ext cx="590" cy="136"/>
            </a:xfrm>
            <a:prstGeom prst="parallelogram">
              <a:avLst>
                <a:gd name="adj" fmla="val 95582"/>
              </a:avLst>
            </a:prstGeom>
            <a:solidFill>
              <a:srgbClr val="D3EBE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7" name="Line 125"/>
            <p:cNvSpPr>
              <a:spLocks noChangeShapeType="1"/>
            </p:cNvSpPr>
            <p:nvPr/>
          </p:nvSpPr>
          <p:spPr bwMode="auto">
            <a:xfrm>
              <a:off x="1429" y="2478"/>
              <a:ext cx="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8" name="Line 126"/>
            <p:cNvSpPr>
              <a:spLocks noChangeShapeType="1"/>
            </p:cNvSpPr>
            <p:nvPr/>
          </p:nvSpPr>
          <p:spPr bwMode="auto">
            <a:xfrm>
              <a:off x="1465" y="2432"/>
              <a:ext cx="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9" name="Line 127"/>
            <p:cNvSpPr>
              <a:spLocks noChangeShapeType="1"/>
            </p:cNvSpPr>
            <p:nvPr/>
          </p:nvSpPr>
          <p:spPr bwMode="auto">
            <a:xfrm>
              <a:off x="1882" y="2478"/>
              <a:ext cx="0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0" name="Line 128"/>
            <p:cNvSpPr>
              <a:spLocks noChangeShapeType="1"/>
            </p:cNvSpPr>
            <p:nvPr/>
          </p:nvSpPr>
          <p:spPr bwMode="auto">
            <a:xfrm>
              <a:off x="1927" y="2432"/>
              <a:ext cx="0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1" name="Line 129"/>
            <p:cNvSpPr>
              <a:spLocks noChangeShapeType="1"/>
            </p:cNvSpPr>
            <p:nvPr/>
          </p:nvSpPr>
          <p:spPr bwMode="auto">
            <a:xfrm flipV="1">
              <a:off x="1292" y="2341"/>
              <a:ext cx="136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2" name="Text Box 130"/>
            <p:cNvSpPr txBox="1">
              <a:spLocks noChangeArrowheads="1"/>
            </p:cNvSpPr>
            <p:nvPr/>
          </p:nvSpPr>
          <p:spPr bwMode="auto">
            <a:xfrm>
              <a:off x="1165" y="2296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J</a:t>
              </a:r>
              <a:r>
                <a:rPr kumimoji="0" lang="fr-FR" altLang="fr-FR" sz="1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</a:p>
          </p:txBody>
        </p:sp>
      </p:grpSp>
      <p:grpSp>
        <p:nvGrpSpPr>
          <p:cNvPr id="323" name="Group 131"/>
          <p:cNvGrpSpPr>
            <a:grpSpLocks/>
          </p:cNvGrpSpPr>
          <p:nvPr/>
        </p:nvGrpSpPr>
        <p:grpSpPr bwMode="auto">
          <a:xfrm>
            <a:off x="2195513" y="4005263"/>
            <a:ext cx="1033462" cy="2089150"/>
            <a:chOff x="1383" y="2432"/>
            <a:chExt cx="651" cy="1407"/>
          </a:xfrm>
        </p:grpSpPr>
        <p:grpSp>
          <p:nvGrpSpPr>
            <p:cNvPr id="324" name="Group 132"/>
            <p:cNvGrpSpPr>
              <a:grpSpLocks/>
            </p:cNvGrpSpPr>
            <p:nvPr/>
          </p:nvGrpSpPr>
          <p:grpSpPr bwMode="auto">
            <a:xfrm>
              <a:off x="1383" y="2432"/>
              <a:ext cx="651" cy="1179"/>
              <a:chOff x="1383" y="2432"/>
              <a:chExt cx="651" cy="1179"/>
            </a:xfrm>
          </p:grpSpPr>
          <p:sp>
            <p:nvSpPr>
              <p:cNvPr id="326" name="Rectangle 133"/>
              <p:cNvSpPr>
                <a:spLocks noChangeArrowheads="1"/>
              </p:cNvSpPr>
              <p:nvPr/>
            </p:nvSpPr>
            <p:spPr bwMode="auto">
              <a:xfrm>
                <a:off x="1383" y="2432"/>
                <a:ext cx="454" cy="907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>
                <a:off x="1383" y="3489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>
                <a:off x="1383" y="3520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>
                <a:off x="1383" y="3611"/>
                <a:ext cx="454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>
                <a:off x="1383" y="3385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>
                <a:off x="1383" y="2795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>
                <a:off x="1383" y="3158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>
                <a:off x="1383" y="2976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4" name="Line 141"/>
              <p:cNvSpPr>
                <a:spLocks noChangeShapeType="1"/>
              </p:cNvSpPr>
              <p:nvPr/>
            </p:nvSpPr>
            <p:spPr bwMode="auto">
              <a:xfrm>
                <a:off x="1383" y="2613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FF66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335" name="Group 142"/>
              <p:cNvGrpSpPr>
                <a:grpSpLocks/>
              </p:cNvGrpSpPr>
              <p:nvPr/>
            </p:nvGrpSpPr>
            <p:grpSpPr bwMode="auto">
              <a:xfrm>
                <a:off x="1383" y="2976"/>
                <a:ext cx="646" cy="205"/>
                <a:chOff x="3379" y="1926"/>
                <a:chExt cx="646" cy="205"/>
              </a:xfrm>
            </p:grpSpPr>
            <p:sp>
              <p:nvSpPr>
                <p:cNvPr id="343" name="Line 143"/>
                <p:cNvSpPr>
                  <a:spLocks noChangeShapeType="1"/>
                </p:cNvSpPr>
                <p:nvPr/>
              </p:nvSpPr>
              <p:spPr bwMode="auto">
                <a:xfrm>
                  <a:off x="3379" y="2024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4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794" y="1926"/>
                  <a:ext cx="231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n</a:t>
                  </a:r>
                </a:p>
              </p:txBody>
            </p:sp>
          </p:grpSp>
          <p:grpSp>
            <p:nvGrpSpPr>
              <p:cNvPr id="336" name="Group 145"/>
              <p:cNvGrpSpPr>
                <a:grpSpLocks/>
              </p:cNvGrpSpPr>
              <p:nvPr/>
            </p:nvGrpSpPr>
            <p:grpSpPr bwMode="auto">
              <a:xfrm>
                <a:off x="1383" y="2659"/>
                <a:ext cx="646" cy="204"/>
                <a:chOff x="3379" y="1514"/>
                <a:chExt cx="646" cy="204"/>
              </a:xfrm>
            </p:grpSpPr>
            <p:sp>
              <p:nvSpPr>
                <p:cNvPr id="341" name="Line 146"/>
                <p:cNvSpPr>
                  <a:spLocks noChangeShapeType="1"/>
                </p:cNvSpPr>
                <p:nvPr/>
              </p:nvSpPr>
              <p:spPr bwMode="auto">
                <a:xfrm>
                  <a:off x="3379" y="1612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2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3794" y="1514"/>
                  <a:ext cx="231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337" name="Group 148"/>
              <p:cNvGrpSpPr>
                <a:grpSpLocks/>
              </p:cNvGrpSpPr>
              <p:nvPr/>
            </p:nvGrpSpPr>
            <p:grpSpPr bwMode="auto">
              <a:xfrm>
                <a:off x="1383" y="2795"/>
                <a:ext cx="651" cy="205"/>
                <a:chOff x="3382" y="1682"/>
                <a:chExt cx="651" cy="205"/>
              </a:xfrm>
            </p:grpSpPr>
            <p:sp>
              <p:nvSpPr>
                <p:cNvPr id="339" name="Line 149"/>
                <p:cNvSpPr>
                  <a:spLocks noChangeShapeType="1"/>
                </p:cNvSpPr>
                <p:nvPr/>
              </p:nvSpPr>
              <p:spPr bwMode="auto">
                <a:xfrm>
                  <a:off x="3382" y="1780"/>
                  <a:ext cx="45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0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3797" y="1682"/>
                  <a:ext cx="236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fr-FR" altLang="fr-FR" sz="1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</p:grpSp>
          <p:sp>
            <p:nvSpPr>
              <p:cNvPr id="338" name="Line 151"/>
              <p:cNvSpPr>
                <a:spLocks noChangeShapeType="1"/>
              </p:cNvSpPr>
              <p:nvPr/>
            </p:nvSpPr>
            <p:spPr bwMode="auto">
              <a:xfrm>
                <a:off x="1383" y="3405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325" name="Line 152"/>
            <p:cNvSpPr>
              <a:spLocks noChangeShapeType="1"/>
            </p:cNvSpPr>
            <p:nvPr/>
          </p:nvSpPr>
          <p:spPr bwMode="auto">
            <a:xfrm flipV="1">
              <a:off x="1610" y="3612"/>
              <a:ext cx="0" cy="227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45" name="Group 153"/>
          <p:cNvGrpSpPr>
            <a:grpSpLocks/>
          </p:cNvGrpSpPr>
          <p:nvPr/>
        </p:nvGrpSpPr>
        <p:grpSpPr bwMode="auto">
          <a:xfrm>
            <a:off x="2916238" y="1557338"/>
            <a:ext cx="4535487" cy="3816350"/>
            <a:chOff x="1837" y="981"/>
            <a:chExt cx="2857" cy="2404"/>
          </a:xfrm>
        </p:grpSpPr>
        <p:sp>
          <p:nvSpPr>
            <p:cNvPr id="346" name="Line 154"/>
            <p:cNvSpPr>
              <a:spLocks noChangeShapeType="1"/>
            </p:cNvSpPr>
            <p:nvPr/>
          </p:nvSpPr>
          <p:spPr bwMode="auto">
            <a:xfrm flipH="1">
              <a:off x="1837" y="981"/>
              <a:ext cx="2857" cy="24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7" name="Text Box 155"/>
            <p:cNvSpPr txBox="1">
              <a:spLocks noChangeArrowheads="1"/>
            </p:cNvSpPr>
            <p:nvPr/>
          </p:nvSpPr>
          <p:spPr bwMode="auto">
            <a:xfrm>
              <a:off x="1973" y="2976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sp>
        <p:nvSpPr>
          <p:cNvPr id="348" name="Line 156"/>
          <p:cNvSpPr>
            <a:spLocks noChangeShapeType="1"/>
          </p:cNvSpPr>
          <p:nvPr/>
        </p:nvSpPr>
        <p:spPr bwMode="auto">
          <a:xfrm flipV="1">
            <a:off x="5724525" y="3429000"/>
            <a:ext cx="0" cy="9366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49" name="Group 157"/>
          <p:cNvGrpSpPr>
            <a:grpSpLocks/>
          </p:cNvGrpSpPr>
          <p:nvPr/>
        </p:nvGrpSpPr>
        <p:grpSpPr bwMode="auto">
          <a:xfrm>
            <a:off x="4643438" y="3573463"/>
            <a:ext cx="1033462" cy="1655762"/>
            <a:chOff x="2925" y="2251"/>
            <a:chExt cx="651" cy="1043"/>
          </a:xfrm>
        </p:grpSpPr>
        <p:sp>
          <p:nvSpPr>
            <p:cNvPr id="350" name="Rectangle 158"/>
            <p:cNvSpPr>
              <a:spLocks noChangeArrowheads="1"/>
            </p:cNvSpPr>
            <p:nvPr/>
          </p:nvSpPr>
          <p:spPr bwMode="auto">
            <a:xfrm>
              <a:off x="2925" y="2251"/>
              <a:ext cx="454" cy="54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1" name="Line 159"/>
            <p:cNvSpPr>
              <a:spLocks noChangeShapeType="1"/>
            </p:cNvSpPr>
            <p:nvPr/>
          </p:nvSpPr>
          <p:spPr bwMode="auto">
            <a:xfrm>
              <a:off x="2925" y="2886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2" name="Line 160"/>
            <p:cNvSpPr>
              <a:spLocks noChangeShapeType="1"/>
            </p:cNvSpPr>
            <p:nvPr/>
          </p:nvSpPr>
          <p:spPr bwMode="auto">
            <a:xfrm>
              <a:off x="2925" y="293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3" name="Line 161"/>
            <p:cNvSpPr>
              <a:spLocks noChangeShapeType="1"/>
            </p:cNvSpPr>
            <p:nvPr/>
          </p:nvSpPr>
          <p:spPr bwMode="auto">
            <a:xfrm>
              <a:off x="2925" y="2977"/>
              <a:ext cx="45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4" name="Line 162"/>
            <p:cNvSpPr>
              <a:spLocks noChangeShapeType="1"/>
            </p:cNvSpPr>
            <p:nvPr/>
          </p:nvSpPr>
          <p:spPr bwMode="auto">
            <a:xfrm>
              <a:off x="2925" y="284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5" name="Line 163"/>
            <p:cNvSpPr>
              <a:spLocks noChangeShapeType="1"/>
            </p:cNvSpPr>
            <p:nvPr/>
          </p:nvSpPr>
          <p:spPr bwMode="auto">
            <a:xfrm>
              <a:off x="2925" y="2614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6" name="Line 164"/>
            <p:cNvSpPr>
              <a:spLocks noChangeShapeType="1"/>
            </p:cNvSpPr>
            <p:nvPr/>
          </p:nvSpPr>
          <p:spPr bwMode="auto">
            <a:xfrm>
              <a:off x="2925" y="2432"/>
              <a:ext cx="454" cy="0"/>
            </a:xfrm>
            <a:prstGeom prst="line">
              <a:avLst/>
            </a:prstGeom>
            <a:noFill/>
            <a:ln w="15875">
              <a:solidFill>
                <a:srgbClr val="FF66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57" name="Group 165"/>
            <p:cNvGrpSpPr>
              <a:grpSpLocks/>
            </p:cNvGrpSpPr>
            <p:nvPr/>
          </p:nvGrpSpPr>
          <p:grpSpPr bwMode="auto">
            <a:xfrm>
              <a:off x="2925" y="2659"/>
              <a:ext cx="646" cy="192"/>
              <a:chOff x="3379" y="1926"/>
              <a:chExt cx="646" cy="192"/>
            </a:xfrm>
          </p:grpSpPr>
          <p:sp>
            <p:nvSpPr>
              <p:cNvPr id="366" name="Line 166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7" name="Text Box 167"/>
              <p:cNvSpPr txBox="1">
                <a:spLocks noChangeArrowheads="1"/>
              </p:cNvSpPr>
              <p:nvPr/>
            </p:nvSpPr>
            <p:spPr bwMode="auto">
              <a:xfrm>
                <a:off x="3794" y="1926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</a:p>
            </p:txBody>
          </p:sp>
        </p:grpSp>
        <p:grpSp>
          <p:nvGrpSpPr>
            <p:cNvPr id="358" name="Group 168"/>
            <p:cNvGrpSpPr>
              <a:grpSpLocks/>
            </p:cNvGrpSpPr>
            <p:nvPr/>
          </p:nvGrpSpPr>
          <p:grpSpPr bwMode="auto">
            <a:xfrm>
              <a:off x="2925" y="2432"/>
              <a:ext cx="646" cy="192"/>
              <a:chOff x="3379" y="1514"/>
              <a:chExt cx="646" cy="192"/>
            </a:xfrm>
          </p:grpSpPr>
          <p:sp>
            <p:nvSpPr>
              <p:cNvPr id="364" name="Line 169"/>
              <p:cNvSpPr>
                <a:spLocks noChangeShapeType="1"/>
              </p:cNvSpPr>
              <p:nvPr/>
            </p:nvSpPr>
            <p:spPr bwMode="auto">
              <a:xfrm>
                <a:off x="3379" y="1612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5" name="Text Box 170"/>
              <p:cNvSpPr txBox="1">
                <a:spLocks noChangeArrowheads="1"/>
              </p:cNvSpPr>
              <p:nvPr/>
            </p:nvSpPr>
            <p:spPr bwMode="auto">
              <a:xfrm>
                <a:off x="3794" y="1514"/>
                <a:ext cx="2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359" name="Group 171"/>
            <p:cNvGrpSpPr>
              <a:grpSpLocks/>
            </p:cNvGrpSpPr>
            <p:nvPr/>
          </p:nvGrpSpPr>
          <p:grpSpPr bwMode="auto">
            <a:xfrm>
              <a:off x="2925" y="2568"/>
              <a:ext cx="651" cy="192"/>
              <a:chOff x="3382" y="1682"/>
              <a:chExt cx="651" cy="192"/>
            </a:xfrm>
          </p:grpSpPr>
          <p:sp>
            <p:nvSpPr>
              <p:cNvPr id="362" name="Line 172"/>
              <p:cNvSpPr>
                <a:spLocks noChangeShapeType="1"/>
              </p:cNvSpPr>
              <p:nvPr/>
            </p:nvSpPr>
            <p:spPr bwMode="auto">
              <a:xfrm>
                <a:off x="3382" y="1780"/>
                <a:ext cx="4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3" name="Text Box 173"/>
              <p:cNvSpPr txBox="1">
                <a:spLocks noChangeArrowheads="1"/>
              </p:cNvSpPr>
              <p:nvPr/>
            </p:nvSpPr>
            <p:spPr bwMode="auto">
              <a:xfrm>
                <a:off x="3797" y="1682"/>
                <a:ext cx="2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fr-FR" altLang="fr-FR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</p:grpSp>
        <p:sp>
          <p:nvSpPr>
            <p:cNvPr id="360" name="Line 174"/>
            <p:cNvSpPr>
              <a:spLocks noChangeShapeType="1"/>
            </p:cNvSpPr>
            <p:nvPr/>
          </p:nvSpPr>
          <p:spPr bwMode="auto">
            <a:xfrm>
              <a:off x="2925" y="2861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1" name="Line 175"/>
            <p:cNvSpPr>
              <a:spLocks noChangeShapeType="1"/>
            </p:cNvSpPr>
            <p:nvPr/>
          </p:nvSpPr>
          <p:spPr bwMode="auto">
            <a:xfrm flipV="1">
              <a:off x="3152" y="2976"/>
              <a:ext cx="0" cy="31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68" name="Group 176"/>
          <p:cNvGrpSpPr>
            <a:grpSpLocks/>
          </p:cNvGrpSpPr>
          <p:nvPr/>
        </p:nvGrpSpPr>
        <p:grpSpPr bwMode="auto">
          <a:xfrm>
            <a:off x="5003800" y="1557338"/>
            <a:ext cx="2447925" cy="2951162"/>
            <a:chOff x="3152" y="981"/>
            <a:chExt cx="1497" cy="1859"/>
          </a:xfrm>
        </p:grpSpPr>
        <p:sp>
          <p:nvSpPr>
            <p:cNvPr id="369" name="Line 177"/>
            <p:cNvSpPr>
              <a:spLocks noChangeShapeType="1"/>
            </p:cNvSpPr>
            <p:nvPr/>
          </p:nvSpPr>
          <p:spPr bwMode="auto">
            <a:xfrm flipH="1">
              <a:off x="3152" y="981"/>
              <a:ext cx="1497" cy="185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" name="Text Box 178"/>
            <p:cNvSpPr txBox="1">
              <a:spLocks noChangeArrowheads="1"/>
            </p:cNvSpPr>
            <p:nvPr/>
          </p:nvSpPr>
          <p:spPr bwMode="auto">
            <a:xfrm>
              <a:off x="3379" y="2251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371" name="Group 179"/>
          <p:cNvGrpSpPr>
            <a:grpSpLocks/>
          </p:cNvGrpSpPr>
          <p:nvPr/>
        </p:nvGrpSpPr>
        <p:grpSpPr bwMode="auto">
          <a:xfrm>
            <a:off x="7380288" y="1557338"/>
            <a:ext cx="257175" cy="1150937"/>
            <a:chOff x="4649" y="981"/>
            <a:chExt cx="162" cy="725"/>
          </a:xfrm>
        </p:grpSpPr>
        <p:sp>
          <p:nvSpPr>
            <p:cNvPr id="372" name="Line 180"/>
            <p:cNvSpPr>
              <a:spLocks noChangeShapeType="1"/>
            </p:cNvSpPr>
            <p:nvPr/>
          </p:nvSpPr>
          <p:spPr bwMode="auto">
            <a:xfrm>
              <a:off x="4694" y="981"/>
              <a:ext cx="0" cy="7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3" name="Text Box 181"/>
            <p:cNvSpPr txBox="1">
              <a:spLocks noChangeArrowheads="1"/>
            </p:cNvSpPr>
            <p:nvPr/>
          </p:nvSpPr>
          <p:spPr bwMode="auto">
            <a:xfrm>
              <a:off x="4649" y="1344"/>
              <a:ext cx="1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74" name="Group 182"/>
          <p:cNvGrpSpPr>
            <a:grpSpLocks/>
          </p:cNvGrpSpPr>
          <p:nvPr/>
        </p:nvGrpSpPr>
        <p:grpSpPr bwMode="auto">
          <a:xfrm>
            <a:off x="5705475" y="2089150"/>
            <a:ext cx="257175" cy="403225"/>
            <a:chOff x="3594" y="1316"/>
            <a:chExt cx="162" cy="254"/>
          </a:xfrm>
        </p:grpSpPr>
        <p:sp>
          <p:nvSpPr>
            <p:cNvPr id="375" name="Line 183"/>
            <p:cNvSpPr>
              <a:spLocks noChangeShapeType="1"/>
            </p:cNvSpPr>
            <p:nvPr/>
          </p:nvSpPr>
          <p:spPr bwMode="auto">
            <a:xfrm>
              <a:off x="3606" y="1344"/>
              <a:ext cx="0" cy="22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6" name="Text Box 184"/>
            <p:cNvSpPr txBox="1">
              <a:spLocks noChangeArrowheads="1"/>
            </p:cNvSpPr>
            <p:nvPr/>
          </p:nvSpPr>
          <p:spPr bwMode="auto">
            <a:xfrm>
              <a:off x="3594" y="1316"/>
              <a:ext cx="1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77" name="Group 185"/>
          <p:cNvGrpSpPr>
            <a:grpSpLocks/>
          </p:cNvGrpSpPr>
          <p:nvPr/>
        </p:nvGrpSpPr>
        <p:grpSpPr bwMode="auto">
          <a:xfrm>
            <a:off x="4067175" y="2589213"/>
            <a:ext cx="247650" cy="287337"/>
            <a:chOff x="2562" y="1616"/>
            <a:chExt cx="156" cy="181"/>
          </a:xfrm>
        </p:grpSpPr>
        <p:sp>
          <p:nvSpPr>
            <p:cNvPr id="378" name="Line 186"/>
            <p:cNvSpPr>
              <a:spLocks noChangeShapeType="1"/>
            </p:cNvSpPr>
            <p:nvPr/>
          </p:nvSpPr>
          <p:spPr bwMode="auto">
            <a:xfrm>
              <a:off x="2562" y="1661"/>
              <a:ext cx="0" cy="1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9" name="Text Box 187"/>
            <p:cNvSpPr txBox="1">
              <a:spLocks noChangeArrowheads="1"/>
            </p:cNvSpPr>
            <p:nvPr/>
          </p:nvSpPr>
          <p:spPr bwMode="auto">
            <a:xfrm>
              <a:off x="2562" y="1616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380" name="Group 188"/>
          <p:cNvGrpSpPr>
            <a:grpSpLocks/>
          </p:cNvGrpSpPr>
          <p:nvPr/>
        </p:nvGrpSpPr>
        <p:grpSpPr bwMode="auto">
          <a:xfrm>
            <a:off x="6011863" y="1557338"/>
            <a:ext cx="1439862" cy="1871662"/>
            <a:chOff x="3787" y="981"/>
            <a:chExt cx="907" cy="1179"/>
          </a:xfrm>
        </p:grpSpPr>
        <p:sp>
          <p:nvSpPr>
            <p:cNvPr id="381" name="Line 189"/>
            <p:cNvSpPr>
              <a:spLocks noChangeShapeType="1"/>
            </p:cNvSpPr>
            <p:nvPr/>
          </p:nvSpPr>
          <p:spPr bwMode="auto">
            <a:xfrm flipV="1">
              <a:off x="3833" y="981"/>
              <a:ext cx="861" cy="117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2" name="Text Box 190"/>
            <p:cNvSpPr txBox="1">
              <a:spLocks noChangeArrowheads="1"/>
            </p:cNvSpPr>
            <p:nvPr/>
          </p:nvSpPr>
          <p:spPr bwMode="auto">
            <a:xfrm>
              <a:off x="3787" y="188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FF0000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383" name="Group 191"/>
          <p:cNvGrpSpPr>
            <a:grpSpLocks/>
          </p:cNvGrpSpPr>
          <p:nvPr/>
        </p:nvGrpSpPr>
        <p:grpSpPr bwMode="auto">
          <a:xfrm>
            <a:off x="5364163" y="3860800"/>
            <a:ext cx="1008062" cy="792163"/>
            <a:chOff x="3379" y="2432"/>
            <a:chExt cx="635" cy="499"/>
          </a:xfrm>
        </p:grpSpPr>
        <p:sp>
          <p:nvSpPr>
            <p:cNvPr id="384" name="Line 192"/>
            <p:cNvSpPr>
              <a:spLocks noChangeShapeType="1"/>
            </p:cNvSpPr>
            <p:nvPr/>
          </p:nvSpPr>
          <p:spPr bwMode="auto">
            <a:xfrm flipH="1">
              <a:off x="3379" y="2432"/>
              <a:ext cx="635" cy="49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5" name="Text Box 193"/>
            <p:cNvSpPr txBox="1">
              <a:spLocks noChangeArrowheads="1"/>
            </p:cNvSpPr>
            <p:nvPr/>
          </p:nvSpPr>
          <p:spPr bwMode="auto">
            <a:xfrm>
              <a:off x="3606" y="247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smtClean="0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352246" y="908720"/>
            <a:ext cx="7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ZoneTexte 385"/>
          <p:cNvSpPr txBox="1"/>
          <p:nvPr/>
        </p:nvSpPr>
        <p:spPr>
          <a:xfrm>
            <a:off x="6444208" y="90872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85838" y="2564606"/>
            <a:ext cx="4738687" cy="737394"/>
            <a:chOff x="985838" y="2564606"/>
            <a:chExt cx="4738687" cy="737394"/>
          </a:xfrm>
        </p:grpSpPr>
        <p:sp>
          <p:nvSpPr>
            <p:cNvPr id="4" name="Rectangle 3"/>
            <p:cNvSpPr/>
            <p:nvPr/>
          </p:nvSpPr>
          <p:spPr>
            <a:xfrm>
              <a:off x="985838" y="2564606"/>
              <a:ext cx="4738687" cy="737394"/>
            </a:xfrm>
            <a:prstGeom prst="rect">
              <a:avLst/>
            </a:prstGeom>
            <a:solidFill>
              <a:schemeClr val="tx2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141254" y="2708920"/>
              <a:ext cx="4424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Loop over CN spins and </a:t>
              </a:r>
              <a:r>
                <a:rPr lang="fr-FR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parities</a:t>
              </a:r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5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348" grpId="0" animBg="1"/>
      <p:bldP spid="2" grpId="0"/>
      <p:bldP spid="3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23680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PRE-EQUILIBRIUM MODEL</a:t>
            </a:r>
          </a:p>
          <a:p>
            <a:pPr algn="ctr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(Exciton model </a:t>
            </a:r>
            <a:r>
              <a:rPr lang="fr-FR" sz="2200" b="1" dirty="0" err="1" smtClean="0">
                <a:solidFill>
                  <a:srgbClr val="000000"/>
                </a:solidFill>
                <a:latin typeface="Arial" charset="0"/>
              </a:rPr>
              <a:t>principle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Oval 185"/>
          <p:cNvSpPr>
            <a:spLocks noChangeArrowheads="1"/>
          </p:cNvSpPr>
          <p:nvPr/>
        </p:nvSpPr>
        <p:spPr bwMode="auto">
          <a:xfrm>
            <a:off x="4306888" y="249237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38" name="Group 186"/>
          <p:cNvGrpSpPr>
            <a:grpSpLocks/>
          </p:cNvGrpSpPr>
          <p:nvPr/>
        </p:nvGrpSpPr>
        <p:grpSpPr bwMode="auto">
          <a:xfrm>
            <a:off x="2981325" y="2492375"/>
            <a:ext cx="228600" cy="1946275"/>
            <a:chOff x="2101" y="1570"/>
            <a:chExt cx="144" cy="1226"/>
          </a:xfrm>
        </p:grpSpPr>
        <p:sp>
          <p:nvSpPr>
            <p:cNvPr id="39" name="Oval 184"/>
            <p:cNvSpPr>
              <a:spLocks noChangeArrowheads="1"/>
            </p:cNvSpPr>
            <p:nvPr/>
          </p:nvSpPr>
          <p:spPr bwMode="auto">
            <a:xfrm>
              <a:off x="2101" y="1570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40" name="Oval 183"/>
            <p:cNvSpPr>
              <a:spLocks noChangeArrowheads="1"/>
            </p:cNvSpPr>
            <p:nvPr/>
          </p:nvSpPr>
          <p:spPr bwMode="auto">
            <a:xfrm>
              <a:off x="2101" y="2652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Oval 165"/>
          <p:cNvSpPr>
            <a:spLocks noChangeArrowheads="1"/>
          </p:cNvSpPr>
          <p:nvPr/>
        </p:nvSpPr>
        <p:spPr bwMode="auto">
          <a:xfrm>
            <a:off x="2978150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2" name="Oval 177"/>
          <p:cNvSpPr>
            <a:spLocks noChangeArrowheads="1"/>
          </p:cNvSpPr>
          <p:nvPr/>
        </p:nvSpPr>
        <p:spPr bwMode="auto">
          <a:xfrm>
            <a:off x="1833563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3" name="Oval 204"/>
          <p:cNvSpPr>
            <a:spLocks noChangeArrowheads="1"/>
          </p:cNvSpPr>
          <p:nvPr/>
        </p:nvSpPr>
        <p:spPr bwMode="auto">
          <a:xfrm>
            <a:off x="6215063" y="456882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4" name="Oval 194"/>
          <p:cNvSpPr>
            <a:spLocks noChangeArrowheads="1"/>
          </p:cNvSpPr>
          <p:nvPr/>
        </p:nvSpPr>
        <p:spPr bwMode="auto">
          <a:xfrm>
            <a:off x="4848225" y="4833938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5" name="Oval 142"/>
          <p:cNvSpPr>
            <a:spLocks noChangeArrowheads="1"/>
          </p:cNvSpPr>
          <p:nvPr/>
        </p:nvSpPr>
        <p:spPr bwMode="auto">
          <a:xfrm>
            <a:off x="2981325" y="4568825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46" name="Group 171"/>
          <p:cNvGrpSpPr>
            <a:grpSpLocks/>
          </p:cNvGrpSpPr>
          <p:nvPr/>
        </p:nvGrpSpPr>
        <p:grpSpPr bwMode="auto">
          <a:xfrm>
            <a:off x="2860675" y="3824288"/>
            <a:ext cx="990600" cy="1754187"/>
            <a:chOff x="1802" y="2409"/>
            <a:chExt cx="624" cy="1105"/>
          </a:xfrm>
        </p:grpSpPr>
        <p:grpSp>
          <p:nvGrpSpPr>
            <p:cNvPr id="47" name="Group 118"/>
            <p:cNvGrpSpPr>
              <a:grpSpLocks/>
            </p:cNvGrpSpPr>
            <p:nvPr/>
          </p:nvGrpSpPr>
          <p:grpSpPr bwMode="auto">
            <a:xfrm>
              <a:off x="1802" y="2409"/>
              <a:ext cx="624" cy="1105"/>
              <a:chOff x="920" y="2408"/>
              <a:chExt cx="624" cy="1105"/>
            </a:xfrm>
          </p:grpSpPr>
          <p:sp>
            <p:nvSpPr>
              <p:cNvPr id="53" name="Rectangle 119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0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Line 121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Line 122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8" name="Group 169"/>
            <p:cNvGrpSpPr>
              <a:grpSpLocks/>
            </p:cNvGrpSpPr>
            <p:nvPr/>
          </p:nvGrpSpPr>
          <p:grpSpPr bwMode="auto">
            <a:xfrm>
              <a:off x="1873" y="2878"/>
              <a:ext cx="481" cy="311"/>
              <a:chOff x="1873" y="2878"/>
              <a:chExt cx="481" cy="311"/>
            </a:xfrm>
          </p:grpSpPr>
          <p:sp>
            <p:nvSpPr>
              <p:cNvPr id="49" name="Oval 151"/>
              <p:cNvSpPr>
                <a:spLocks noChangeArrowheads="1"/>
              </p:cNvSpPr>
              <p:nvPr/>
            </p:nvSpPr>
            <p:spPr bwMode="auto">
              <a:xfrm>
                <a:off x="1873" y="287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Oval 152"/>
              <p:cNvSpPr>
                <a:spLocks noChangeArrowheads="1"/>
              </p:cNvSpPr>
              <p:nvPr/>
            </p:nvSpPr>
            <p:spPr bwMode="auto">
              <a:xfrm>
                <a:off x="2210" y="287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153"/>
              <p:cNvSpPr>
                <a:spLocks noChangeArrowheads="1"/>
              </p:cNvSpPr>
              <p:nvPr/>
            </p:nvSpPr>
            <p:spPr bwMode="auto">
              <a:xfrm>
                <a:off x="2210" y="3045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1873" y="3045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Oval 164"/>
          <p:cNvSpPr>
            <a:spLocks noChangeArrowheads="1"/>
          </p:cNvSpPr>
          <p:nvPr/>
        </p:nvSpPr>
        <p:spPr bwMode="auto">
          <a:xfrm>
            <a:off x="2974975" y="4568825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8" name="Oval 20"/>
          <p:cNvSpPr>
            <a:spLocks noChangeArrowheads="1"/>
          </p:cNvSpPr>
          <p:nvPr/>
        </p:nvSpPr>
        <p:spPr bwMode="auto">
          <a:xfrm>
            <a:off x="1835150" y="21336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59" name="Group 117"/>
          <p:cNvGrpSpPr>
            <a:grpSpLocks/>
          </p:cNvGrpSpPr>
          <p:nvPr/>
        </p:nvGrpSpPr>
        <p:grpSpPr bwMode="auto">
          <a:xfrm>
            <a:off x="1460500" y="3822700"/>
            <a:ext cx="990600" cy="1754188"/>
            <a:chOff x="920" y="2408"/>
            <a:chExt cx="624" cy="1105"/>
          </a:xfrm>
        </p:grpSpPr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920" y="2840"/>
              <a:ext cx="624" cy="664"/>
            </a:xfrm>
            <a:prstGeom prst="rect">
              <a:avLst/>
            </a:prstGeom>
            <a:solidFill>
              <a:srgbClr val="66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920" y="2408"/>
              <a:ext cx="0" cy="1104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1544" y="2408"/>
              <a:ext cx="0" cy="1104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928" y="3513"/>
              <a:ext cx="61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" name="Oval 39"/>
          <p:cNvSpPr>
            <a:spLocks noChangeArrowheads="1"/>
          </p:cNvSpPr>
          <p:nvPr/>
        </p:nvSpPr>
        <p:spPr bwMode="auto">
          <a:xfrm>
            <a:off x="7835900" y="4117975"/>
            <a:ext cx="1143000" cy="1219200"/>
          </a:xfrm>
          <a:prstGeom prst="ellipse">
            <a:avLst/>
          </a:prstGeom>
          <a:solidFill>
            <a:srgbClr val="00FF00"/>
          </a:solidFill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fr-FR" altLang="fr-F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Compound</a:t>
            </a:r>
          </a:p>
          <a:p>
            <a:pPr algn="ctr">
              <a:defRPr/>
            </a:pPr>
            <a:r>
              <a:rPr lang="fr-FR" altLang="fr-F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Nucleus</a:t>
            </a:r>
          </a:p>
        </p:txBody>
      </p:sp>
      <p:grpSp>
        <p:nvGrpSpPr>
          <p:cNvPr id="65" name="Group 139"/>
          <p:cNvGrpSpPr>
            <a:grpSpLocks/>
          </p:cNvGrpSpPr>
          <p:nvPr/>
        </p:nvGrpSpPr>
        <p:grpSpPr bwMode="auto">
          <a:xfrm>
            <a:off x="34925" y="4232275"/>
            <a:ext cx="7021513" cy="457200"/>
            <a:chOff x="22" y="2666"/>
            <a:chExt cx="4423" cy="288"/>
          </a:xfrm>
        </p:grpSpPr>
        <p:sp>
          <p:nvSpPr>
            <p:cNvPr id="66" name="Line 41"/>
            <p:cNvSpPr>
              <a:spLocks noChangeShapeType="1"/>
            </p:cNvSpPr>
            <p:nvPr/>
          </p:nvSpPr>
          <p:spPr bwMode="auto">
            <a:xfrm>
              <a:off x="432" y="2840"/>
              <a:ext cx="4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Text Box 42"/>
            <p:cNvSpPr txBox="1">
              <a:spLocks noChangeArrowheads="1"/>
            </p:cNvSpPr>
            <p:nvPr/>
          </p:nvSpPr>
          <p:spPr bwMode="auto">
            <a:xfrm>
              <a:off x="22" y="2666"/>
              <a:ext cx="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</a:t>
              </a:r>
              <a:r>
                <a:rPr lang="fr-FR" altLang="fr-FR" sz="2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</a:t>
              </a:r>
            </a:p>
          </p:txBody>
        </p:sp>
      </p:grpSp>
      <p:grpSp>
        <p:nvGrpSpPr>
          <p:cNvPr id="68" name="Group 140"/>
          <p:cNvGrpSpPr>
            <a:grpSpLocks/>
          </p:cNvGrpSpPr>
          <p:nvPr/>
        </p:nvGrpSpPr>
        <p:grpSpPr bwMode="auto">
          <a:xfrm>
            <a:off x="214313" y="3594100"/>
            <a:ext cx="7021512" cy="457200"/>
            <a:chOff x="135" y="2264"/>
            <a:chExt cx="4423" cy="288"/>
          </a:xfrm>
        </p:grpSpPr>
        <p:sp>
          <p:nvSpPr>
            <p:cNvPr id="69" name="Line 44"/>
            <p:cNvSpPr>
              <a:spLocks noChangeShapeType="1"/>
            </p:cNvSpPr>
            <p:nvPr/>
          </p:nvSpPr>
          <p:spPr bwMode="auto">
            <a:xfrm flipV="1">
              <a:off x="408" y="2387"/>
              <a:ext cx="4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>
              <a:off x="135" y="22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</a:p>
          </p:txBody>
        </p:sp>
      </p:grpSp>
      <p:grpSp>
        <p:nvGrpSpPr>
          <p:cNvPr id="71" name="Group 137"/>
          <p:cNvGrpSpPr>
            <a:grpSpLocks/>
          </p:cNvGrpSpPr>
          <p:nvPr/>
        </p:nvGrpSpPr>
        <p:grpSpPr bwMode="auto">
          <a:xfrm>
            <a:off x="71438" y="1412875"/>
            <a:ext cx="6696075" cy="4176713"/>
            <a:chOff x="45" y="890"/>
            <a:chExt cx="4218" cy="2631"/>
          </a:xfrm>
        </p:grpSpPr>
        <p:sp>
          <p:nvSpPr>
            <p:cNvPr id="72" name="Line 47"/>
            <p:cNvSpPr>
              <a:spLocks noChangeShapeType="1"/>
            </p:cNvSpPr>
            <p:nvPr/>
          </p:nvSpPr>
          <p:spPr bwMode="auto">
            <a:xfrm flipV="1">
              <a:off x="340" y="935"/>
              <a:ext cx="0" cy="258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Line 48"/>
            <p:cNvSpPr>
              <a:spLocks noChangeShapeType="1"/>
            </p:cNvSpPr>
            <p:nvPr/>
          </p:nvSpPr>
          <p:spPr bwMode="auto">
            <a:xfrm flipV="1">
              <a:off x="340" y="3521"/>
              <a:ext cx="392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45" y="89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</a:t>
              </a:r>
            </a:p>
          </p:txBody>
        </p:sp>
      </p:grpSp>
      <p:grpSp>
        <p:nvGrpSpPr>
          <p:cNvPr id="75" name="Group 205"/>
          <p:cNvGrpSpPr>
            <a:grpSpLocks/>
          </p:cNvGrpSpPr>
          <p:nvPr/>
        </p:nvGrpSpPr>
        <p:grpSpPr bwMode="auto">
          <a:xfrm>
            <a:off x="6696075" y="3241675"/>
            <a:ext cx="2305050" cy="2895600"/>
            <a:chOff x="4218" y="2042"/>
            <a:chExt cx="1452" cy="1824"/>
          </a:xfrm>
        </p:grpSpPr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4604" y="3521"/>
              <a:ext cx="106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 Box 51"/>
            <p:cNvSpPr txBox="1">
              <a:spLocks noChangeArrowheads="1"/>
            </p:cNvSpPr>
            <p:nvPr/>
          </p:nvSpPr>
          <p:spPr bwMode="auto">
            <a:xfrm>
              <a:off x="4989" y="3578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time</a:t>
              </a:r>
            </a:p>
          </p:txBody>
        </p:sp>
        <p:grpSp>
          <p:nvGrpSpPr>
            <p:cNvPr id="78" name="Group 115"/>
            <p:cNvGrpSpPr>
              <a:grpSpLocks/>
            </p:cNvGrpSpPr>
            <p:nvPr/>
          </p:nvGrpSpPr>
          <p:grpSpPr bwMode="auto">
            <a:xfrm>
              <a:off x="4218" y="2042"/>
              <a:ext cx="736" cy="1733"/>
              <a:chOff x="4218" y="2042"/>
              <a:chExt cx="736" cy="1733"/>
            </a:xfrm>
          </p:grpSpPr>
          <p:sp>
            <p:nvSpPr>
              <p:cNvPr id="79" name="Line 53"/>
              <p:cNvSpPr>
                <a:spLocks noChangeShapeType="1"/>
              </p:cNvSpPr>
              <p:nvPr/>
            </p:nvSpPr>
            <p:spPr bwMode="auto">
              <a:xfrm flipH="1">
                <a:off x="4218" y="2047"/>
                <a:ext cx="432" cy="172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4"/>
              <p:cNvSpPr>
                <a:spLocks noChangeShapeType="1"/>
              </p:cNvSpPr>
              <p:nvPr/>
            </p:nvSpPr>
            <p:spPr bwMode="auto">
              <a:xfrm flipH="1">
                <a:off x="4522" y="2042"/>
                <a:ext cx="432" cy="172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4424" y="3050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2" name="Group 206"/>
          <p:cNvGrpSpPr>
            <a:grpSpLocks/>
          </p:cNvGrpSpPr>
          <p:nvPr/>
        </p:nvGrpSpPr>
        <p:grpSpPr bwMode="auto">
          <a:xfrm>
            <a:off x="1676400" y="5603875"/>
            <a:ext cx="546100" cy="838200"/>
            <a:chOff x="1056" y="3530"/>
            <a:chExt cx="344" cy="528"/>
          </a:xfrm>
        </p:grpSpPr>
        <p:sp>
          <p:nvSpPr>
            <p:cNvPr id="83" name="Text Box 58"/>
            <p:cNvSpPr txBox="1">
              <a:spLocks noChangeArrowheads="1"/>
            </p:cNvSpPr>
            <p:nvPr/>
          </p:nvSpPr>
          <p:spPr bwMode="auto">
            <a:xfrm>
              <a:off x="1060" y="353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1p</a:t>
              </a:r>
            </a:p>
          </p:txBody>
        </p:sp>
        <p:sp>
          <p:nvSpPr>
            <p:cNvPr id="117" name="Text Box 59"/>
            <p:cNvSpPr txBox="1">
              <a:spLocks noChangeArrowheads="1"/>
            </p:cNvSpPr>
            <p:nvPr/>
          </p:nvSpPr>
          <p:spPr bwMode="auto">
            <a:xfrm>
              <a:off x="105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1n</a:t>
              </a:r>
            </a:p>
          </p:txBody>
        </p:sp>
      </p:grpSp>
      <p:grpSp>
        <p:nvGrpSpPr>
          <p:cNvPr id="118" name="Group 207"/>
          <p:cNvGrpSpPr>
            <a:grpSpLocks/>
          </p:cNvGrpSpPr>
          <p:nvPr/>
        </p:nvGrpSpPr>
        <p:grpSpPr bwMode="auto">
          <a:xfrm>
            <a:off x="2819400" y="5603875"/>
            <a:ext cx="996950" cy="838200"/>
            <a:chOff x="1776" y="3530"/>
            <a:chExt cx="628" cy="528"/>
          </a:xfrm>
        </p:grpSpPr>
        <p:sp>
          <p:nvSpPr>
            <p:cNvPr id="119" name="Text Box 61"/>
            <p:cNvSpPr txBox="1">
              <a:spLocks noChangeArrowheads="1"/>
            </p:cNvSpPr>
            <p:nvPr/>
          </p:nvSpPr>
          <p:spPr bwMode="auto">
            <a:xfrm>
              <a:off x="177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2p-1h</a:t>
              </a:r>
            </a:p>
          </p:txBody>
        </p:sp>
        <p:sp>
          <p:nvSpPr>
            <p:cNvPr id="120" name="Text Box 62"/>
            <p:cNvSpPr txBox="1">
              <a:spLocks noChangeArrowheads="1"/>
            </p:cNvSpPr>
            <p:nvPr/>
          </p:nvSpPr>
          <p:spPr bwMode="auto">
            <a:xfrm>
              <a:off x="191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3n</a:t>
              </a:r>
            </a:p>
          </p:txBody>
        </p:sp>
      </p:grpSp>
      <p:grpSp>
        <p:nvGrpSpPr>
          <p:cNvPr id="121" name="Group 208"/>
          <p:cNvGrpSpPr>
            <a:grpSpLocks/>
          </p:cNvGrpSpPr>
          <p:nvPr/>
        </p:nvGrpSpPr>
        <p:grpSpPr bwMode="auto">
          <a:xfrm>
            <a:off x="4184650" y="5603875"/>
            <a:ext cx="996950" cy="838200"/>
            <a:chOff x="2636" y="3530"/>
            <a:chExt cx="628" cy="528"/>
          </a:xfrm>
        </p:grpSpPr>
        <p:sp>
          <p:nvSpPr>
            <p:cNvPr id="122" name="Text Box 64"/>
            <p:cNvSpPr txBox="1">
              <a:spLocks noChangeArrowheads="1"/>
            </p:cNvSpPr>
            <p:nvPr/>
          </p:nvSpPr>
          <p:spPr bwMode="auto">
            <a:xfrm>
              <a:off x="263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3p-2h</a:t>
              </a:r>
            </a:p>
          </p:txBody>
        </p:sp>
        <p:sp>
          <p:nvSpPr>
            <p:cNvPr id="123" name="Text Box 65"/>
            <p:cNvSpPr txBox="1">
              <a:spLocks noChangeArrowheads="1"/>
            </p:cNvSpPr>
            <p:nvPr/>
          </p:nvSpPr>
          <p:spPr bwMode="auto">
            <a:xfrm>
              <a:off x="2780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5n</a:t>
              </a:r>
            </a:p>
          </p:txBody>
        </p:sp>
      </p:grpSp>
      <p:grpSp>
        <p:nvGrpSpPr>
          <p:cNvPr id="124" name="Group 209"/>
          <p:cNvGrpSpPr>
            <a:grpSpLocks/>
          </p:cNvGrpSpPr>
          <p:nvPr/>
        </p:nvGrpSpPr>
        <p:grpSpPr bwMode="auto">
          <a:xfrm>
            <a:off x="5549900" y="5603875"/>
            <a:ext cx="996950" cy="838200"/>
            <a:chOff x="3496" y="3530"/>
            <a:chExt cx="628" cy="528"/>
          </a:xfrm>
        </p:grpSpPr>
        <p:sp>
          <p:nvSpPr>
            <p:cNvPr id="125" name="Text Box 67"/>
            <p:cNvSpPr txBox="1">
              <a:spLocks noChangeArrowheads="1"/>
            </p:cNvSpPr>
            <p:nvPr/>
          </p:nvSpPr>
          <p:spPr bwMode="auto">
            <a:xfrm>
              <a:off x="3496" y="3530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4p-3h</a:t>
              </a:r>
            </a:p>
          </p:txBody>
        </p:sp>
        <p:sp>
          <p:nvSpPr>
            <p:cNvPr id="126" name="Text Box 68"/>
            <p:cNvSpPr txBox="1">
              <a:spLocks noChangeArrowheads="1"/>
            </p:cNvSpPr>
            <p:nvPr/>
          </p:nvSpPr>
          <p:spPr bwMode="auto">
            <a:xfrm>
              <a:off x="3636" y="377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altLang="fr-FR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7n</a:t>
              </a:r>
            </a:p>
          </p:txBody>
        </p:sp>
      </p:grpSp>
      <p:grpSp>
        <p:nvGrpSpPr>
          <p:cNvPr id="127" name="Group 138"/>
          <p:cNvGrpSpPr>
            <a:grpSpLocks/>
          </p:cNvGrpSpPr>
          <p:nvPr/>
        </p:nvGrpSpPr>
        <p:grpSpPr bwMode="auto">
          <a:xfrm>
            <a:off x="6624638" y="5589588"/>
            <a:ext cx="1692275" cy="547687"/>
            <a:chOff x="4173" y="3521"/>
            <a:chExt cx="1066" cy="345"/>
          </a:xfrm>
        </p:grpSpPr>
        <p:sp>
          <p:nvSpPr>
            <p:cNvPr id="128" name="Line 135"/>
            <p:cNvSpPr>
              <a:spLocks noChangeShapeType="1"/>
            </p:cNvSpPr>
            <p:nvPr/>
          </p:nvSpPr>
          <p:spPr bwMode="auto">
            <a:xfrm>
              <a:off x="4173" y="3521"/>
              <a:ext cx="106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Text Box 136"/>
            <p:cNvSpPr txBox="1">
              <a:spLocks noChangeArrowheads="1"/>
            </p:cNvSpPr>
            <p:nvPr/>
          </p:nvSpPr>
          <p:spPr bwMode="auto">
            <a:xfrm>
              <a:off x="4558" y="357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endParaRPr lang="fr-FR" alt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30" name="Group 167"/>
          <p:cNvGrpSpPr>
            <a:grpSpLocks/>
          </p:cNvGrpSpPr>
          <p:nvPr/>
        </p:nvGrpSpPr>
        <p:grpSpPr bwMode="auto">
          <a:xfrm>
            <a:off x="1574800" y="4568825"/>
            <a:ext cx="763588" cy="493713"/>
            <a:chOff x="992" y="2878"/>
            <a:chExt cx="481" cy="311"/>
          </a:xfrm>
        </p:grpSpPr>
        <p:sp>
          <p:nvSpPr>
            <p:cNvPr id="131" name="Oval 143"/>
            <p:cNvSpPr>
              <a:spLocks noChangeArrowheads="1"/>
            </p:cNvSpPr>
            <p:nvPr/>
          </p:nvSpPr>
          <p:spPr bwMode="auto">
            <a:xfrm>
              <a:off x="992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Oval 144"/>
            <p:cNvSpPr>
              <a:spLocks noChangeArrowheads="1"/>
            </p:cNvSpPr>
            <p:nvPr/>
          </p:nvSpPr>
          <p:spPr bwMode="auto">
            <a:xfrm>
              <a:off x="1329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Oval 145"/>
            <p:cNvSpPr>
              <a:spLocks noChangeArrowheads="1"/>
            </p:cNvSpPr>
            <p:nvPr/>
          </p:nvSpPr>
          <p:spPr bwMode="auto">
            <a:xfrm>
              <a:off x="1329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Oval 146"/>
            <p:cNvSpPr>
              <a:spLocks noChangeArrowheads="1"/>
            </p:cNvSpPr>
            <p:nvPr/>
          </p:nvSpPr>
          <p:spPr bwMode="auto">
            <a:xfrm>
              <a:off x="992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5" name="Group 170"/>
          <p:cNvGrpSpPr>
            <a:grpSpLocks/>
          </p:cNvGrpSpPr>
          <p:nvPr/>
        </p:nvGrpSpPr>
        <p:grpSpPr bwMode="auto">
          <a:xfrm>
            <a:off x="4194175" y="3824288"/>
            <a:ext cx="990600" cy="1754187"/>
            <a:chOff x="2642" y="2409"/>
            <a:chExt cx="624" cy="1105"/>
          </a:xfrm>
        </p:grpSpPr>
        <p:grpSp>
          <p:nvGrpSpPr>
            <p:cNvPr id="136" name="Group 123"/>
            <p:cNvGrpSpPr>
              <a:grpSpLocks/>
            </p:cNvGrpSpPr>
            <p:nvPr/>
          </p:nvGrpSpPr>
          <p:grpSpPr bwMode="auto">
            <a:xfrm>
              <a:off x="2642" y="2409"/>
              <a:ext cx="624" cy="1105"/>
              <a:chOff x="920" y="2408"/>
              <a:chExt cx="624" cy="1105"/>
            </a:xfrm>
          </p:grpSpPr>
          <p:sp>
            <p:nvSpPr>
              <p:cNvPr id="141" name="Rectangle 124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125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" name="Line 126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" name="Line 127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7" name="Oval 155"/>
            <p:cNvSpPr>
              <a:spLocks noChangeArrowheads="1"/>
            </p:cNvSpPr>
            <p:nvPr/>
          </p:nvSpPr>
          <p:spPr bwMode="auto">
            <a:xfrm>
              <a:off x="2713" y="2878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Oval 156"/>
            <p:cNvSpPr>
              <a:spLocks noChangeArrowheads="1"/>
            </p:cNvSpPr>
            <p:nvPr/>
          </p:nvSpPr>
          <p:spPr bwMode="auto">
            <a:xfrm>
              <a:off x="3050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Oval 157"/>
            <p:cNvSpPr>
              <a:spLocks noChangeArrowheads="1"/>
            </p:cNvSpPr>
            <p:nvPr/>
          </p:nvSpPr>
          <p:spPr bwMode="auto">
            <a:xfrm>
              <a:off x="3050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Oval 158"/>
            <p:cNvSpPr>
              <a:spLocks noChangeArrowheads="1"/>
            </p:cNvSpPr>
            <p:nvPr/>
          </p:nvSpPr>
          <p:spPr bwMode="auto">
            <a:xfrm>
              <a:off x="2713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5" name="Oval 190"/>
          <p:cNvSpPr>
            <a:spLocks noChangeArrowheads="1"/>
          </p:cNvSpPr>
          <p:nvPr/>
        </p:nvSpPr>
        <p:spPr bwMode="auto">
          <a:xfrm>
            <a:off x="4306888" y="42100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46" name="Oval 193"/>
          <p:cNvSpPr>
            <a:spLocks noChangeArrowheads="1"/>
          </p:cNvSpPr>
          <p:nvPr/>
        </p:nvSpPr>
        <p:spPr bwMode="auto">
          <a:xfrm>
            <a:off x="4840288" y="4833938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147" name="Group 198"/>
          <p:cNvGrpSpPr>
            <a:grpSpLocks/>
          </p:cNvGrpSpPr>
          <p:nvPr/>
        </p:nvGrpSpPr>
        <p:grpSpPr bwMode="auto">
          <a:xfrm>
            <a:off x="5561013" y="3824288"/>
            <a:ext cx="990600" cy="1754187"/>
            <a:chOff x="3503" y="2409"/>
            <a:chExt cx="624" cy="1105"/>
          </a:xfrm>
        </p:grpSpPr>
        <p:grpSp>
          <p:nvGrpSpPr>
            <p:cNvPr id="148" name="Group 128"/>
            <p:cNvGrpSpPr>
              <a:grpSpLocks/>
            </p:cNvGrpSpPr>
            <p:nvPr/>
          </p:nvGrpSpPr>
          <p:grpSpPr bwMode="auto">
            <a:xfrm>
              <a:off x="3503" y="2409"/>
              <a:ext cx="624" cy="1105"/>
              <a:chOff x="920" y="2408"/>
              <a:chExt cx="624" cy="1105"/>
            </a:xfrm>
          </p:grpSpPr>
          <p:sp>
            <p:nvSpPr>
              <p:cNvPr id="155" name="Rectangle 129"/>
              <p:cNvSpPr>
                <a:spLocks noChangeArrowheads="1"/>
              </p:cNvSpPr>
              <p:nvPr/>
            </p:nvSpPr>
            <p:spPr bwMode="auto">
              <a:xfrm>
                <a:off x="920" y="2840"/>
                <a:ext cx="624" cy="664"/>
              </a:xfrm>
              <a:prstGeom prst="rect">
                <a:avLst/>
              </a:prstGeom>
              <a:solidFill>
                <a:srgbClr val="66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130"/>
              <p:cNvSpPr>
                <a:spLocks noChangeShapeType="1"/>
              </p:cNvSpPr>
              <p:nvPr/>
            </p:nvSpPr>
            <p:spPr bwMode="auto">
              <a:xfrm>
                <a:off x="920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" name="Line 131"/>
              <p:cNvSpPr>
                <a:spLocks noChangeShapeType="1"/>
              </p:cNvSpPr>
              <p:nvPr/>
            </p:nvSpPr>
            <p:spPr bwMode="auto">
              <a:xfrm>
                <a:off x="1544" y="2408"/>
                <a:ext cx="0" cy="1104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8" name="Line 132"/>
              <p:cNvSpPr>
                <a:spLocks noChangeShapeType="1"/>
              </p:cNvSpPr>
              <p:nvPr/>
            </p:nvSpPr>
            <p:spPr bwMode="auto">
              <a:xfrm>
                <a:off x="928" y="3513"/>
                <a:ext cx="612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/>
              <a:lstStyle/>
              <a:p>
                <a:endParaRPr lang="fr-FR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9" name="Oval 159"/>
            <p:cNvSpPr>
              <a:spLocks noChangeArrowheads="1"/>
            </p:cNvSpPr>
            <p:nvPr/>
          </p:nvSpPr>
          <p:spPr bwMode="auto">
            <a:xfrm>
              <a:off x="3575" y="2878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Oval 160"/>
            <p:cNvSpPr>
              <a:spLocks noChangeArrowheads="1"/>
            </p:cNvSpPr>
            <p:nvPr/>
          </p:nvSpPr>
          <p:spPr bwMode="auto">
            <a:xfrm>
              <a:off x="3912" y="2878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Oval 161"/>
            <p:cNvSpPr>
              <a:spLocks noChangeArrowheads="1"/>
            </p:cNvSpPr>
            <p:nvPr/>
          </p:nvSpPr>
          <p:spPr bwMode="auto">
            <a:xfrm>
              <a:off x="3912" y="3045"/>
              <a:ext cx="144" cy="14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Oval 162"/>
            <p:cNvSpPr>
              <a:spLocks noChangeArrowheads="1"/>
            </p:cNvSpPr>
            <p:nvPr/>
          </p:nvSpPr>
          <p:spPr bwMode="auto">
            <a:xfrm>
              <a:off x="3575" y="3045"/>
              <a:ext cx="144" cy="144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Oval 172"/>
            <p:cNvSpPr>
              <a:spLocks noChangeArrowheads="1"/>
            </p:cNvSpPr>
            <p:nvPr/>
          </p:nvSpPr>
          <p:spPr bwMode="auto">
            <a:xfrm>
              <a:off x="3915" y="2583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Oval 196"/>
            <p:cNvSpPr>
              <a:spLocks noChangeArrowheads="1"/>
            </p:cNvSpPr>
            <p:nvPr/>
          </p:nvSpPr>
          <p:spPr bwMode="auto">
            <a:xfrm>
              <a:off x="3575" y="2651"/>
              <a:ext cx="144" cy="144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9" name="Oval 197"/>
          <p:cNvSpPr>
            <a:spLocks noChangeArrowheads="1"/>
          </p:cNvSpPr>
          <p:nvPr/>
        </p:nvSpPr>
        <p:spPr bwMode="auto">
          <a:xfrm>
            <a:off x="5675313" y="32004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0" name="Oval 202"/>
          <p:cNvSpPr>
            <a:spLocks noChangeArrowheads="1"/>
          </p:cNvSpPr>
          <p:nvPr/>
        </p:nvSpPr>
        <p:spPr bwMode="auto">
          <a:xfrm>
            <a:off x="6210300" y="4568825"/>
            <a:ext cx="228600" cy="2286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1" name="Oval 210"/>
          <p:cNvSpPr>
            <a:spLocks noChangeArrowheads="1"/>
          </p:cNvSpPr>
          <p:nvPr/>
        </p:nvSpPr>
        <p:spPr bwMode="auto">
          <a:xfrm>
            <a:off x="5964238" y="35242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62" name="Oval 211"/>
          <p:cNvSpPr>
            <a:spLocks noChangeArrowheads="1"/>
          </p:cNvSpPr>
          <p:nvPr/>
        </p:nvSpPr>
        <p:spPr bwMode="auto">
          <a:xfrm>
            <a:off x="4306888" y="320040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69 L 0.29601 -0.3921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035 0.052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00034 -0.0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5249 L 0.32327 -0.37225 " pathEditMode="relative" ptsTypes="AA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92 L 0.00034 0.1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0052 -0.1060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3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0451 L 0.39808 -0.4252 " pathEditMode="relative" ptsTypes="AA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-0.02674 -0.0463 " pathEditMode="relative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3229 0.048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481 L 0.39844 -0.40277 " pathEditMode="relative" ptsTypes="AA">
                                      <p:cBhvr>
                                        <p:cTn id="12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 animBg="1"/>
      <p:bldP spid="58" grpId="0" animBg="1"/>
      <p:bldP spid="58" grpId="1" animBg="1"/>
      <p:bldP spid="64" grpId="0" animBg="1"/>
      <p:bldP spid="145" grpId="0" animBg="1"/>
      <p:bldP spid="146" grpId="0" animBg="1"/>
      <p:bldP spid="159" grpId="0" animBg="1"/>
      <p:bldP spid="159" grpId="1" animBg="1"/>
      <p:bldP spid="159" grpId="2" animBg="1"/>
      <p:bldP spid="160" grpId="0" animBg="1"/>
      <p:bldP spid="161" grpId="0" animBg="1"/>
      <p:bldP spid="1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483768" y="52388"/>
            <a:ext cx="478735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fr-FR" sz="2200" b="1" dirty="0" smtClean="0">
                <a:solidFill>
                  <a:srgbClr val="000000"/>
                </a:solidFill>
                <a:latin typeface="Arial" charset="0"/>
              </a:rPr>
              <a:t>THE PRE-EQUILIBRIUM MODEL</a:t>
            </a:r>
            <a:endParaRPr lang="fr-FR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" name="Picture 5" descr="pree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33525"/>
            <a:ext cx="77485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492750" y="1901825"/>
            <a:ext cx="2952750" cy="219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323013" y="1889125"/>
            <a:ext cx="153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808080"/>
                </a:solidFill>
                <a:latin typeface="Times New Roman" pitchFamily="18" charset="0"/>
              </a:rPr>
              <a:t>without  pre-equilibrium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867400" y="5757863"/>
            <a:ext cx="2133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795963" y="5715000"/>
            <a:ext cx="1916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Incident neutron </a:t>
            </a:r>
            <a:r>
              <a:rPr lang="fr-FR" altLang="fr-FR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(MeV)</a:t>
            </a:r>
            <a:endParaRPr lang="fr-FR" altLang="fr-FR" sz="1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676400" y="5700713"/>
            <a:ext cx="2743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01825" y="5715000"/>
            <a:ext cx="198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Outgoing</a:t>
            </a:r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  neutron </a:t>
            </a:r>
            <a:r>
              <a:rPr lang="fr-FR" altLang="fr-FR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altLang="fr-FR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(MeV)</a:t>
            </a:r>
            <a:endParaRPr lang="fr-FR" altLang="fr-FR" sz="1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2286000" y="4953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979613" y="5105400"/>
            <a:ext cx="1263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FF3300"/>
                </a:solidFill>
                <a:latin typeface="Times New Roman" pitchFamily="18" charset="0"/>
              </a:rPr>
              <a:t>Compound nucleus 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5867400" y="2014538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881063" y="2819400"/>
            <a:ext cx="22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5029200" y="2819400"/>
            <a:ext cx="22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 rot="-5400000">
            <a:off x="341312" y="369411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</a:rPr>
              <a:t>/dE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(b/MeV)</a:t>
            </a:r>
            <a:endParaRPr lang="fr-FR" altLang="fr-FR" sz="1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 rot="-5400000">
            <a:off x="4718050" y="3656013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altLang="fr-FR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(barn)</a:t>
            </a:r>
            <a:endParaRPr lang="fr-FR" altLang="fr-FR" sz="1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409825" y="2409825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1555750" y="1812925"/>
            <a:ext cx="278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14 MeV neutron + </a:t>
            </a:r>
            <a:r>
              <a:rPr lang="fr-FR" altLang="fr-FR" sz="2000" b="1" baseline="30000" smtClean="0">
                <a:solidFill>
                  <a:srgbClr val="000000"/>
                </a:solidFill>
                <a:latin typeface="Times New Roman" pitchFamily="18" charset="0"/>
              </a:rPr>
              <a:t>93</a:t>
            </a:r>
            <a:r>
              <a:rPr lang="fr-FR" altLang="fr-FR" sz="2000" b="1" smtClean="0">
                <a:solidFill>
                  <a:srgbClr val="000000"/>
                </a:solidFill>
                <a:latin typeface="Times New Roman" pitchFamily="18" charset="0"/>
              </a:rPr>
              <a:t> Nb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921000" y="3128963"/>
            <a:ext cx="1541463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000000"/>
                </a:solidFill>
                <a:latin typeface="Times New Roman" pitchFamily="18" charset="0"/>
              </a:rPr>
              <a:t>without  pre-equilibrium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828800" y="4451350"/>
            <a:ext cx="1062038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smtClean="0">
                <a:solidFill>
                  <a:srgbClr val="FF3300"/>
                </a:solidFill>
                <a:latin typeface="Times New Roman" pitchFamily="18" charset="0"/>
              </a:rPr>
              <a:t>pre-equilibrium</a:t>
            </a:r>
          </a:p>
        </p:txBody>
      </p:sp>
    </p:spTree>
    <p:extLst>
      <p:ext uri="{BB962C8B-B14F-4D97-AF65-F5344CB8AC3E}">
        <p14:creationId xmlns:p14="http://schemas.microsoft.com/office/powerpoint/2010/main" val="12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TALYS is the most versatile (subjective) and most used (objective) model code in the world for nuclear reactions up to 200 MeV.</a:t>
            </a:r>
          </a:p>
          <a:p>
            <a:r>
              <a:rPr lang="en-GB" dirty="0" smtClean="0"/>
              <a:t>Exciting new nuclear structure developments can go straight into the code.</a:t>
            </a:r>
          </a:p>
          <a:p>
            <a:r>
              <a:rPr lang="en-GB" dirty="0" smtClean="0"/>
              <a:t>The road to technology (nuclear data libraries) and applied science (astrophysics) is entirely automated.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8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66863"/>
            <a:ext cx="8297863" cy="50304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Nuclear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General overview of TALYS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glimpse of some important nuclear models: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Optical model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Level densities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Compound nucleus reactions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Pre-equilibrium reactions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Gamma-ray strength functions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Fission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Installing and running the code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Times" panose="02020603050405020304" pitchFamily="18" charset="0"/>
              </a:rPr>
              <a:t>Thank you!</a:t>
            </a:r>
            <a:endParaRPr lang="en-GB" sz="4400" b="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DCAA2655-E97F-4BFB-A6CE-4BCBF0D85B45}" type="slidenum">
              <a:rPr lang="en-US" altLang="nl-NL"/>
              <a:pPr/>
              <a:t>6</a:t>
            </a:fld>
            <a:endParaRPr lang="en-US" altLang="nl-NL" b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Nuclear data for applications</a:t>
            </a:r>
            <a:endParaRPr lang="en-US" altLang="nl-NL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000" dirty="0" err="1">
                <a:solidFill>
                  <a:schemeClr val="accent2"/>
                </a:solidFill>
              </a:rPr>
              <a:t>All</a:t>
            </a:r>
            <a:r>
              <a:rPr lang="nl-NL" altLang="nl-NL" sz="2000" dirty="0">
                <a:solidFill>
                  <a:srgbClr val="CC3300"/>
                </a:solidFill>
              </a:rPr>
              <a:t> </a:t>
            </a:r>
            <a:r>
              <a:rPr lang="nl-NL" altLang="nl-NL" sz="2000" dirty="0" err="1"/>
              <a:t>effects</a:t>
            </a:r>
            <a:r>
              <a:rPr lang="nl-NL" altLang="nl-NL" sz="2000" dirty="0"/>
              <a:t> of</a:t>
            </a:r>
            <a:r>
              <a:rPr lang="nl-NL" altLang="nl-NL" sz="2000" dirty="0">
                <a:solidFill>
                  <a:srgbClr val="CC3300"/>
                </a:solidFill>
              </a:rPr>
              <a:t> </a:t>
            </a:r>
            <a:r>
              <a:rPr lang="nl-NL" altLang="nl-NL" sz="2000" dirty="0" err="1"/>
              <a:t>an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interaction</a:t>
            </a:r>
            <a:r>
              <a:rPr lang="nl-NL" altLang="nl-NL" sz="2000" dirty="0"/>
              <a:t> of a </a:t>
            </a:r>
            <a:r>
              <a:rPr lang="nl-NL" altLang="nl-NL" sz="2000" dirty="0" err="1"/>
              <a:t>particle</a:t>
            </a:r>
            <a:r>
              <a:rPr lang="nl-NL" altLang="nl-NL" sz="2000" dirty="0"/>
              <a:t> (</a:t>
            </a:r>
            <a:r>
              <a:rPr lang="nl-NL" altLang="nl-NL" sz="2000" dirty="0" err="1"/>
              <a:t>usually</a:t>
            </a:r>
            <a:r>
              <a:rPr lang="nl-NL" altLang="nl-NL" sz="2000" dirty="0"/>
              <a:t>: neutron) </a:t>
            </a:r>
            <a:r>
              <a:rPr lang="nl-NL" altLang="nl-NL" sz="2000" dirty="0" err="1"/>
              <a:t>with</a:t>
            </a:r>
            <a:r>
              <a:rPr lang="nl-NL" altLang="nl-NL" sz="2000" dirty="0"/>
              <a:t> a nucleus in </a:t>
            </a:r>
            <a:r>
              <a:rPr lang="nl-NL" altLang="nl-NL" sz="2000" dirty="0" err="1"/>
              <a:t>numerical</a:t>
            </a:r>
            <a:r>
              <a:rPr lang="nl-NL" altLang="nl-NL" sz="2000" dirty="0"/>
              <a:t> form:</a:t>
            </a:r>
          </a:p>
          <a:p>
            <a:pPr>
              <a:buFontTx/>
              <a:buChar char="•"/>
            </a:pPr>
            <a:r>
              <a:rPr lang="nl-NL" altLang="nl-NL" sz="2000" dirty="0"/>
              <a:t>Cross </a:t>
            </a:r>
            <a:r>
              <a:rPr lang="nl-NL" altLang="nl-NL" sz="2000" dirty="0" err="1"/>
              <a:t>sections</a:t>
            </a:r>
            <a:r>
              <a:rPr lang="nl-NL" altLang="nl-NL" sz="2000" dirty="0"/>
              <a:t> (</a:t>
            </a:r>
            <a:r>
              <a:rPr lang="nl-NL" altLang="nl-NL" sz="2000" dirty="0" err="1"/>
              <a:t>total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elastic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inelastic</a:t>
            </a:r>
            <a:r>
              <a:rPr lang="nl-NL" altLang="nl-NL" sz="2000" dirty="0"/>
              <a:t>, (n,2n), </a:t>
            </a:r>
            <a:r>
              <a:rPr lang="nl-NL" altLang="nl-NL" sz="2000" dirty="0" err="1"/>
              <a:t>fission</a:t>
            </a:r>
            <a:r>
              <a:rPr lang="nl-NL" altLang="nl-NL" sz="2000" dirty="0"/>
              <a:t>, etc.)</a:t>
            </a:r>
          </a:p>
          <a:p>
            <a:pPr>
              <a:buFontTx/>
              <a:buChar char="•"/>
            </a:pPr>
            <a:r>
              <a:rPr lang="nl-NL" altLang="nl-NL" sz="2000" dirty="0" err="1"/>
              <a:t>Angular</a:t>
            </a:r>
            <a:r>
              <a:rPr lang="nl-NL" altLang="nl-NL" sz="2000" dirty="0"/>
              <a:t> </a:t>
            </a:r>
            <a:r>
              <a:rPr lang="nl-NL" altLang="nl-NL" sz="2000" dirty="0" err="1"/>
              <a:t>distributions</a:t>
            </a:r>
            <a:r>
              <a:rPr lang="nl-NL" altLang="nl-NL" sz="2000" dirty="0"/>
              <a:t> (</a:t>
            </a:r>
            <a:r>
              <a:rPr lang="nl-NL" altLang="nl-NL" sz="2000" dirty="0" err="1"/>
              <a:t>elastic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inelastic</a:t>
            </a:r>
            <a:r>
              <a:rPr lang="nl-NL" altLang="nl-NL" sz="2000" dirty="0"/>
              <a:t>, etc.)</a:t>
            </a:r>
          </a:p>
          <a:p>
            <a:pPr>
              <a:buFontTx/>
              <a:buChar char="•"/>
            </a:pPr>
            <a:r>
              <a:rPr lang="nl-NL" altLang="nl-NL" sz="2000" dirty="0" err="1"/>
              <a:t>Emission</a:t>
            </a:r>
            <a:r>
              <a:rPr lang="nl-NL" altLang="nl-NL" sz="2000" dirty="0"/>
              <a:t> energy spectra</a:t>
            </a:r>
          </a:p>
          <a:p>
            <a:pPr>
              <a:buFontTx/>
              <a:buChar char="•"/>
            </a:pPr>
            <a:r>
              <a:rPr lang="nl-NL" altLang="nl-NL" sz="2000" dirty="0"/>
              <a:t>Gamma-</a:t>
            </a:r>
            <a:r>
              <a:rPr lang="nl-NL" altLang="nl-NL" sz="2000" dirty="0" err="1"/>
              <a:t>ray</a:t>
            </a:r>
            <a:r>
              <a:rPr lang="nl-NL" altLang="nl-NL" sz="2000" dirty="0"/>
              <a:t> </a:t>
            </a:r>
            <a:r>
              <a:rPr lang="nl-NL" altLang="nl-NL" sz="2000" dirty="0" err="1"/>
              <a:t>production</a:t>
            </a:r>
            <a:endParaRPr lang="nl-NL" altLang="nl-NL" sz="2000" dirty="0"/>
          </a:p>
          <a:p>
            <a:pPr>
              <a:buFontTx/>
              <a:buChar char="•"/>
            </a:pPr>
            <a:r>
              <a:rPr lang="nl-NL" altLang="nl-NL" sz="2000" dirty="0" err="1"/>
              <a:t>Fission</a:t>
            </a:r>
            <a:r>
              <a:rPr lang="nl-NL" altLang="nl-NL" sz="2000" dirty="0"/>
              <a:t> </a:t>
            </a:r>
            <a:r>
              <a:rPr lang="nl-NL" altLang="nl-NL" sz="2000" dirty="0" err="1"/>
              <a:t>yields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number</a:t>
            </a:r>
            <a:r>
              <a:rPr lang="nl-NL" altLang="nl-NL" sz="2000" dirty="0"/>
              <a:t> of prompt/</a:t>
            </a:r>
            <a:r>
              <a:rPr lang="nl-NL" altLang="nl-NL" sz="2000" dirty="0" err="1"/>
              <a:t>delayed</a:t>
            </a:r>
            <a:r>
              <a:rPr lang="nl-NL" altLang="nl-NL" sz="2000" dirty="0"/>
              <a:t> neutrons</a:t>
            </a:r>
          </a:p>
          <a:p>
            <a:pPr>
              <a:buFontTx/>
              <a:buChar char="•"/>
            </a:pPr>
            <a:r>
              <a:rPr lang="nl-NL" altLang="nl-NL" sz="2000" dirty="0" err="1"/>
              <a:t>Radioactive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decay</a:t>
            </a:r>
            <a:r>
              <a:rPr lang="nl-NL" altLang="nl-NL" sz="2000" dirty="0"/>
              <a:t> data</a:t>
            </a:r>
          </a:p>
          <a:p>
            <a:pPr>
              <a:buFontTx/>
              <a:buChar char="•"/>
            </a:pPr>
            <a:r>
              <a:rPr lang="nl-NL" altLang="nl-NL" sz="2000" dirty="0"/>
              <a:t>Etc.</a:t>
            </a:r>
          </a:p>
          <a:p>
            <a:pPr marL="0" indent="0">
              <a:buNone/>
            </a:pPr>
            <a:r>
              <a:rPr lang="nl-NL" altLang="nl-NL" sz="2400" dirty="0" smtClean="0"/>
              <a:t>Complete </a:t>
            </a:r>
            <a:r>
              <a:rPr lang="nl-NL" altLang="nl-NL" sz="2400" dirty="0" err="1"/>
              <a:t>nuclear</a:t>
            </a:r>
            <a:r>
              <a:rPr lang="nl-NL" altLang="nl-NL" sz="2400" dirty="0"/>
              <a:t> data </a:t>
            </a:r>
            <a:r>
              <a:rPr lang="nl-NL" altLang="nl-NL" sz="2400" dirty="0" err="1"/>
              <a:t>libraries</a:t>
            </a:r>
            <a:r>
              <a:rPr lang="nl-NL" altLang="nl-NL" sz="2400" dirty="0"/>
              <a:t> </a:t>
            </a:r>
            <a:r>
              <a:rPr lang="nl-NL" altLang="nl-NL" sz="2400" dirty="0" err="1"/>
              <a:t>can</a:t>
            </a:r>
            <a:r>
              <a:rPr lang="nl-NL" altLang="nl-NL" sz="2400" dirty="0"/>
              <a:t> </a:t>
            </a:r>
            <a:r>
              <a:rPr lang="nl-NL" altLang="nl-NL" sz="2400" dirty="0" err="1"/>
              <a:t>be</a:t>
            </a:r>
            <a:r>
              <a:rPr lang="nl-NL" altLang="nl-NL" sz="2400" dirty="0"/>
              <a:t> </a:t>
            </a:r>
            <a:r>
              <a:rPr lang="nl-NL" altLang="nl-NL" sz="2400" dirty="0" err="1"/>
              <a:t>obtained</a:t>
            </a:r>
            <a:r>
              <a:rPr lang="nl-NL" altLang="nl-NL" sz="2400" dirty="0"/>
              <a:t> </a:t>
            </a:r>
            <a:r>
              <a:rPr lang="nl-NL" altLang="nl-NL" sz="2400" dirty="0" err="1"/>
              <a:t>through</a:t>
            </a:r>
            <a:r>
              <a:rPr lang="nl-NL" altLang="nl-NL" sz="2400" dirty="0"/>
              <a:t> a </a:t>
            </a:r>
            <a:r>
              <a:rPr lang="nl-NL" altLang="nl-NL" sz="2400" dirty="0" err="1"/>
              <a:t>combination</a:t>
            </a:r>
            <a:r>
              <a:rPr lang="nl-NL" altLang="nl-NL" sz="2400" dirty="0"/>
              <a:t> of </a:t>
            </a:r>
            <a:r>
              <a:rPr lang="nl-NL" altLang="nl-NL" sz="2400" dirty="0" err="1"/>
              <a:t>experimental</a:t>
            </a:r>
            <a:r>
              <a:rPr lang="nl-NL" altLang="nl-NL" sz="2400" dirty="0"/>
              <a:t> and </a:t>
            </a:r>
            <a:r>
              <a:rPr lang="nl-NL" altLang="nl-NL" sz="2400" dirty="0" err="1"/>
              <a:t>theoretical</a:t>
            </a:r>
            <a:r>
              <a:rPr lang="nl-NL" altLang="nl-NL" sz="2400" dirty="0"/>
              <a:t> (</a:t>
            </a:r>
            <a:r>
              <a:rPr lang="nl-NL" altLang="nl-NL" sz="2400" dirty="0" err="1"/>
              <a:t>computational</a:t>
            </a:r>
            <a:r>
              <a:rPr lang="nl-NL" altLang="nl-NL" sz="2400" dirty="0"/>
              <a:t>) </a:t>
            </a:r>
            <a:r>
              <a:rPr lang="nl-NL" altLang="nl-NL" sz="2400" dirty="0" err="1"/>
              <a:t>nuclear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physics</a:t>
            </a:r>
            <a:endParaRPr lang="nl-NL" altLang="nl-NL" sz="2400" dirty="0"/>
          </a:p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706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44FC70B3-606F-4A0E-B40E-AF534EFA2667}" type="slidenum">
              <a:rPr lang="en-US" altLang="nl-NL"/>
              <a:pPr/>
              <a:t>7</a:t>
            </a:fld>
            <a:endParaRPr lang="en-US" altLang="nl-NL" b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Introduction</a:t>
            </a:r>
            <a:endParaRPr lang="en-US" altLang="nl-NL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000" dirty="0"/>
              <a:t>Nuclear data is </a:t>
            </a:r>
            <a:r>
              <a:rPr lang="nl-NL" altLang="nl-NL" sz="2000" dirty="0" err="1"/>
              <a:t>crucial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for</a:t>
            </a:r>
            <a:r>
              <a:rPr lang="nl-NL" altLang="nl-NL" sz="2000" dirty="0"/>
              <a:t> reactor and </a:t>
            </a:r>
            <a:r>
              <a:rPr lang="nl-NL" altLang="nl-NL" sz="2000" dirty="0" err="1"/>
              <a:t>fuel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cycle</a:t>
            </a:r>
            <a:r>
              <a:rPr lang="nl-NL" altLang="nl-NL" sz="2000" dirty="0"/>
              <a:t> analysis: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NL" altLang="nl-NL" sz="1600" dirty="0"/>
              <a:t>Energy </a:t>
            </a:r>
            <a:r>
              <a:rPr lang="nl-NL" altLang="nl-NL" sz="1600" dirty="0" err="1"/>
              <a:t>production</a:t>
            </a:r>
            <a:r>
              <a:rPr lang="nl-NL" altLang="nl-NL" sz="1600" dirty="0"/>
              <a:t>, </a:t>
            </a:r>
            <a:r>
              <a:rPr lang="nl-NL" altLang="nl-NL" sz="1600" dirty="0" err="1"/>
              <a:t>radiation</a:t>
            </a:r>
            <a:r>
              <a:rPr lang="nl-NL" altLang="nl-NL" sz="1600" dirty="0"/>
              <a:t> </a:t>
            </a:r>
            <a:r>
              <a:rPr lang="nl-NL" altLang="nl-NL" sz="1600" dirty="0" err="1"/>
              <a:t>damage</a:t>
            </a:r>
            <a:r>
              <a:rPr lang="nl-NL" altLang="nl-NL" sz="1600" dirty="0"/>
              <a:t>, </a:t>
            </a:r>
            <a:r>
              <a:rPr lang="nl-NL" altLang="nl-NL" sz="1600" dirty="0" err="1"/>
              <a:t>radioactivity</a:t>
            </a:r>
            <a:r>
              <a:rPr lang="nl-NL" altLang="nl-NL" sz="1600" dirty="0"/>
              <a:t>, etc.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NL" altLang="nl-NL" sz="1600" dirty="0"/>
              <a:t>Currently large emphasis on uncertainties: nuclear data uncertainites lead to uncertainties in key performance </a:t>
            </a:r>
            <a:r>
              <a:rPr lang="nl-NL" altLang="nl-NL" sz="1600" dirty="0" smtClean="0"/>
              <a:t>parameters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altLang="nl-NL" sz="1600" dirty="0"/>
          </a:p>
          <a:p>
            <a:pPr>
              <a:lnSpc>
                <a:spcPct val="90000"/>
              </a:lnSpc>
            </a:pPr>
            <a:r>
              <a:rPr lang="nl-NL" altLang="nl-NL" sz="2000" dirty="0"/>
              <a:t>More complete and accurate </a:t>
            </a:r>
            <a:r>
              <a:rPr lang="nl-NL" altLang="nl-NL" sz="2000" dirty="0" err="1"/>
              <a:t>nuclear</a:t>
            </a:r>
            <a:r>
              <a:rPr lang="nl-NL" altLang="nl-NL" sz="2000" dirty="0"/>
              <a:t> data </a:t>
            </a:r>
            <a:r>
              <a:rPr lang="nl-NL" altLang="nl-NL" sz="2000" dirty="0" err="1"/>
              <a:t>for</a:t>
            </a:r>
            <a:r>
              <a:rPr lang="nl-NL" altLang="nl-NL" sz="2000" dirty="0"/>
              <a:t> </a:t>
            </a:r>
            <a:r>
              <a:rPr lang="nl-NL" altLang="nl-NL" sz="2000" dirty="0" err="1"/>
              <a:t>advanced</a:t>
            </a:r>
            <a:r>
              <a:rPr lang="nl-NL" altLang="nl-NL" sz="2000" dirty="0"/>
              <a:t> reactor systems does </a:t>
            </a:r>
            <a:r>
              <a:rPr lang="nl-NL" altLang="nl-NL" sz="2000" dirty="0" err="1"/>
              <a:t>not</a:t>
            </a:r>
            <a:r>
              <a:rPr lang="nl-NL" altLang="nl-NL" sz="2000" dirty="0"/>
              <a:t> prove the </a:t>
            </a:r>
            <a:r>
              <a:rPr lang="nl-NL" altLang="nl-NL" sz="2000" dirty="0" err="1"/>
              <a:t>principle</a:t>
            </a:r>
            <a:r>
              <a:rPr lang="nl-NL" altLang="nl-NL" sz="2000" dirty="0"/>
              <a:t>, but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NL" altLang="nl-NL" sz="1600" dirty="0" err="1"/>
              <a:t>Accelerates</a:t>
            </a:r>
            <a:r>
              <a:rPr lang="nl-NL" altLang="nl-NL" sz="1600" dirty="0"/>
              <a:t> </a:t>
            </a:r>
            <a:r>
              <a:rPr lang="nl-NL" altLang="nl-NL" sz="1600" dirty="0" err="1"/>
              <a:t>development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with</a:t>
            </a:r>
            <a:r>
              <a:rPr lang="nl-NL" altLang="nl-NL" sz="1600" dirty="0"/>
              <a:t> minimum of </a:t>
            </a:r>
            <a:r>
              <a:rPr lang="nl-NL" altLang="nl-NL" sz="1600" dirty="0" err="1"/>
              <a:t>safety-justifying</a:t>
            </a:r>
            <a:r>
              <a:rPr lang="nl-NL" altLang="nl-NL" sz="1600" dirty="0"/>
              <a:t> steps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NL" altLang="nl-NL" sz="1600" dirty="0"/>
              <a:t>improves the economy whilst maintaining </a:t>
            </a:r>
            <a:r>
              <a:rPr lang="nl-NL" altLang="nl-NL" sz="1600" dirty="0" smtClean="0"/>
              <a:t>safety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altLang="nl-NL" sz="1600" dirty="0"/>
          </a:p>
          <a:p>
            <a:pPr>
              <a:lnSpc>
                <a:spcPct val="90000"/>
              </a:lnSpc>
            </a:pPr>
            <a:r>
              <a:rPr lang="nl-NL" altLang="nl-NL" sz="2000" dirty="0"/>
              <a:t>The </a:t>
            </a:r>
            <a:r>
              <a:rPr lang="nl-NL" altLang="nl-NL" sz="2000" dirty="0" err="1"/>
              <a:t>nuclear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industry</a:t>
            </a:r>
            <a:r>
              <a:rPr lang="nl-NL" altLang="nl-NL" sz="2000" dirty="0"/>
              <a:t> claims </a:t>
            </a:r>
            <a:r>
              <a:rPr lang="nl-NL" altLang="nl-NL" sz="2000" dirty="0" err="1"/>
              <a:t>that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improved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nuclear</a:t>
            </a:r>
            <a:r>
              <a:rPr lang="nl-NL" altLang="nl-NL" sz="2000" dirty="0"/>
              <a:t> data, and </a:t>
            </a:r>
            <a:r>
              <a:rPr lang="nl-NL" altLang="nl-NL" sz="2000" dirty="0" err="1"/>
              <a:t>associated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uncertainty</a:t>
            </a:r>
            <a:r>
              <a:rPr lang="nl-NL" altLang="nl-NL" sz="2000" dirty="0"/>
              <a:t> assessment, </a:t>
            </a:r>
            <a:r>
              <a:rPr lang="nl-NL" altLang="nl-NL" sz="2000" dirty="0" err="1"/>
              <a:t>still</a:t>
            </a:r>
            <a:r>
              <a:rPr lang="nl-NL" altLang="nl-NL" sz="2000" dirty="0"/>
              <a:t> has </a:t>
            </a:r>
            <a:r>
              <a:rPr lang="nl-NL" altLang="nl-NL" sz="2000" dirty="0" err="1"/>
              <a:t>economical</a:t>
            </a:r>
            <a:r>
              <a:rPr lang="nl-NL" altLang="nl-NL" sz="2000" dirty="0"/>
              <a:t> benefits of </a:t>
            </a:r>
            <a:r>
              <a:rPr lang="nl-NL" altLang="nl-NL" sz="2000" dirty="0" err="1"/>
              <a:t>hundreds</a:t>
            </a:r>
            <a:r>
              <a:rPr lang="nl-NL" altLang="nl-NL" sz="2000" dirty="0"/>
              <a:t> of </a:t>
            </a:r>
            <a:r>
              <a:rPr lang="nl-NL" altLang="nl-NL" sz="2000" dirty="0" err="1"/>
              <a:t>million</a:t>
            </a:r>
            <a:r>
              <a:rPr lang="nl-NL" altLang="nl-NL" sz="2000" dirty="0"/>
              <a:t> per </a:t>
            </a:r>
            <a:r>
              <a:rPr lang="nl-NL" altLang="nl-NL" sz="2000" dirty="0" err="1" smtClean="0"/>
              <a:t>year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4890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2CD7D1FF-EF39-44C9-B3BA-3DC4A4DA83EE}" type="slidenum">
              <a:rPr lang="en-US" altLang="nl-NL"/>
              <a:pPr/>
              <a:t>8</a:t>
            </a:fld>
            <a:endParaRPr lang="en-US" altLang="nl-NL" b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Nuclear data needs and tools</a:t>
            </a:r>
            <a:endParaRPr lang="en-US" altLang="nl-NL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400" dirty="0"/>
              <a:t>A well-</a:t>
            </a:r>
            <a:r>
              <a:rPr lang="nl-NL" altLang="nl-NL" sz="2400" dirty="0" err="1"/>
              <a:t>balanced</a:t>
            </a:r>
            <a:r>
              <a:rPr lang="nl-NL" altLang="nl-NL" sz="2400" dirty="0"/>
              <a:t> effort is </a:t>
            </a:r>
            <a:r>
              <a:rPr lang="nl-NL" altLang="nl-NL" sz="2400" dirty="0" err="1"/>
              <a:t>required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for</a:t>
            </a:r>
            <a:r>
              <a:rPr lang="nl-NL" altLang="nl-NL" sz="2400" dirty="0"/>
              <a:t>:</a:t>
            </a:r>
          </a:p>
          <a:p>
            <a:pPr>
              <a:buFontTx/>
              <a:buChar char="•"/>
            </a:pPr>
            <a:r>
              <a:rPr lang="nl-NL" altLang="nl-NL" sz="2400" dirty="0"/>
              <a:t>High </a:t>
            </a:r>
            <a:r>
              <a:rPr lang="nl-NL" altLang="nl-NL" sz="2400" dirty="0" err="1"/>
              <a:t>accuracy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differential</a:t>
            </a:r>
            <a:r>
              <a:rPr lang="nl-NL" altLang="nl-NL" sz="2400" dirty="0"/>
              <a:t> </a:t>
            </a:r>
            <a:r>
              <a:rPr lang="nl-NL" altLang="nl-NL" sz="2400" dirty="0" err="1"/>
              <a:t>measurements</a:t>
            </a:r>
            <a:r>
              <a:rPr lang="nl-NL" altLang="nl-NL" sz="2400" dirty="0"/>
              <a:t> </a:t>
            </a:r>
            <a:r>
              <a:rPr lang="nl-NL" altLang="nl-NL" sz="2400" dirty="0" smtClean="0"/>
              <a:t>(</a:t>
            </a:r>
            <a:r>
              <a:rPr lang="nl-NL" altLang="nl-NL" sz="2400" dirty="0">
                <a:solidFill>
                  <a:srgbClr val="0000FF"/>
                </a:solidFill>
              </a:rPr>
              <a:t>Europe: </a:t>
            </a:r>
            <a:r>
              <a:rPr lang="nl-NL" altLang="nl-NL" sz="2400" dirty="0" smtClean="0">
                <a:solidFill>
                  <a:srgbClr val="0000FF"/>
                </a:solidFill>
              </a:rPr>
              <a:t>IRMM </a:t>
            </a:r>
            <a:r>
              <a:rPr lang="nl-NL" altLang="nl-NL" sz="2400" dirty="0">
                <a:solidFill>
                  <a:srgbClr val="0000FF"/>
                </a:solidFill>
              </a:rPr>
              <a:t>Geel + </a:t>
            </a:r>
            <a:r>
              <a:rPr lang="nl-NL" altLang="nl-NL" sz="2400" dirty="0" smtClean="0">
                <a:solidFill>
                  <a:srgbClr val="0000FF"/>
                </a:solidFill>
              </a:rPr>
              <a:t>CERN-</a:t>
            </a:r>
            <a:r>
              <a:rPr lang="nl-NL" altLang="nl-NL" sz="2400" dirty="0" err="1" smtClean="0">
                <a:solidFill>
                  <a:srgbClr val="0000FF"/>
                </a:solidFill>
              </a:rPr>
              <a:t>nTOF</a:t>
            </a:r>
            <a:r>
              <a:rPr lang="nl-NL" altLang="nl-NL" sz="2400" dirty="0" smtClean="0">
                <a:solidFill>
                  <a:srgbClr val="0000FF"/>
                </a:solidFill>
              </a:rPr>
              <a:t> + </a:t>
            </a:r>
            <a:r>
              <a:rPr lang="nl-NL" altLang="nl-NL" sz="2400" dirty="0" err="1" smtClean="0">
                <a:solidFill>
                  <a:srgbClr val="0000FF"/>
                </a:solidFill>
              </a:rPr>
              <a:t>others</a:t>
            </a:r>
            <a:r>
              <a:rPr lang="nl-NL" altLang="nl-NL" sz="2400" dirty="0"/>
              <a:t>)</a:t>
            </a:r>
          </a:p>
          <a:p>
            <a:pPr>
              <a:buFontTx/>
              <a:buChar char="•"/>
            </a:pPr>
            <a:r>
              <a:rPr lang="nl-NL" altLang="nl-NL" sz="2400" dirty="0"/>
              <a:t>Nuclear model development and software			 </a:t>
            </a:r>
            <a:r>
              <a:rPr lang="nl-NL" altLang="nl-NL" sz="2400" dirty="0" smtClean="0"/>
              <a:t>(e.g. </a:t>
            </a:r>
            <a:r>
              <a:rPr lang="nl-NL" altLang="nl-NL" sz="2400" dirty="0" smtClean="0">
                <a:solidFill>
                  <a:srgbClr val="0000FF"/>
                </a:solidFill>
              </a:rPr>
              <a:t>TALYS</a:t>
            </a:r>
            <a:r>
              <a:rPr lang="nl-NL" altLang="nl-NL" sz="2400" dirty="0"/>
              <a:t>)</a:t>
            </a:r>
          </a:p>
          <a:p>
            <a:pPr>
              <a:buFontTx/>
              <a:buChar char="•"/>
            </a:pPr>
            <a:r>
              <a:rPr lang="nl-NL" altLang="nl-NL" sz="2400" dirty="0"/>
              <a:t>Data </a:t>
            </a:r>
            <a:r>
              <a:rPr lang="nl-NL" altLang="nl-NL" sz="2400" dirty="0" err="1"/>
              <a:t>evaluation</a:t>
            </a:r>
            <a:r>
              <a:rPr lang="nl-NL" altLang="nl-NL" sz="2400" dirty="0"/>
              <a:t>, </a:t>
            </a:r>
            <a:r>
              <a:rPr lang="nl-NL" altLang="nl-NL" sz="2400" dirty="0" err="1"/>
              <a:t>uncertainty</a:t>
            </a:r>
            <a:r>
              <a:rPr lang="nl-NL" altLang="nl-NL" sz="2400" dirty="0"/>
              <a:t> assessment and </a:t>
            </a:r>
            <a:r>
              <a:rPr lang="nl-NL" altLang="nl-NL" sz="2400" dirty="0" err="1"/>
              <a:t>library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production</a:t>
            </a:r>
            <a:r>
              <a:rPr lang="nl-NL" altLang="nl-NL" sz="2400" dirty="0"/>
              <a:t> and processing (</a:t>
            </a:r>
            <a:r>
              <a:rPr lang="nl-NL" altLang="nl-NL" sz="2400" dirty="0">
                <a:solidFill>
                  <a:srgbClr val="0000FF"/>
                </a:solidFill>
              </a:rPr>
              <a:t>Europe: </a:t>
            </a:r>
            <a:r>
              <a:rPr lang="nl-NL" altLang="nl-NL" sz="2400" dirty="0" smtClean="0">
                <a:solidFill>
                  <a:srgbClr val="0000FF"/>
                </a:solidFill>
              </a:rPr>
              <a:t>JEFF, TENDL</a:t>
            </a:r>
            <a:r>
              <a:rPr lang="nl-NL" altLang="nl-NL" sz="2400" dirty="0" smtClean="0"/>
              <a:t>)</a:t>
            </a:r>
            <a:endParaRPr lang="nl-NL" altLang="nl-NL" sz="2400" dirty="0"/>
          </a:p>
          <a:p>
            <a:pPr>
              <a:buFontTx/>
              <a:buChar char="•"/>
            </a:pPr>
            <a:r>
              <a:rPr lang="nl-NL" altLang="nl-NL" sz="2400" dirty="0" err="1"/>
              <a:t>Validation</a:t>
            </a:r>
            <a:r>
              <a:rPr lang="nl-NL" altLang="nl-NL" sz="2400" dirty="0"/>
              <a:t> </a:t>
            </a:r>
            <a:r>
              <a:rPr lang="nl-NL" altLang="nl-NL" sz="2400" dirty="0" err="1"/>
              <a:t>with</a:t>
            </a:r>
            <a:r>
              <a:rPr lang="nl-NL" altLang="nl-NL" sz="2400" dirty="0"/>
              <a:t> </a:t>
            </a:r>
            <a:r>
              <a:rPr lang="nl-NL" altLang="nl-NL" sz="2400" dirty="0" err="1"/>
              <a:t>simple</a:t>
            </a:r>
            <a:r>
              <a:rPr lang="nl-NL" altLang="nl-NL" sz="2400" dirty="0"/>
              <a:t> (</a:t>
            </a:r>
            <a:r>
              <a:rPr lang="nl-NL" altLang="nl-NL" sz="2400" dirty="0" err="1"/>
              <a:t>criticality</a:t>
            </a:r>
            <a:r>
              <a:rPr lang="nl-NL" altLang="nl-NL" sz="2400" dirty="0"/>
              <a:t>, </a:t>
            </a:r>
            <a:r>
              <a:rPr lang="nl-NL" altLang="nl-NL" sz="2400" dirty="0" err="1"/>
              <a:t>shielding</a:t>
            </a:r>
            <a:r>
              <a:rPr lang="nl-NL" altLang="nl-NL" sz="2400" dirty="0"/>
              <a:t>) and complex (</a:t>
            </a:r>
            <a:r>
              <a:rPr lang="nl-NL" altLang="nl-NL" sz="2400" dirty="0" err="1"/>
              <a:t>entire</a:t>
            </a:r>
            <a:r>
              <a:rPr lang="nl-NL" altLang="nl-NL" sz="2400" dirty="0"/>
              <a:t> reactors) </a:t>
            </a:r>
            <a:r>
              <a:rPr lang="nl-NL" altLang="nl-NL" sz="2400" dirty="0" err="1"/>
              <a:t>integral</a:t>
            </a:r>
            <a:r>
              <a:rPr lang="nl-NL" altLang="nl-NL" sz="2400" dirty="0"/>
              <a:t> </a:t>
            </a:r>
            <a:r>
              <a:rPr lang="nl-NL" altLang="nl-NL" sz="2400" dirty="0" err="1" smtClean="0"/>
              <a:t>experiments</a:t>
            </a:r>
            <a:endParaRPr lang="nl-NL" altLang="nl-NL" dirty="0">
              <a:solidFill>
                <a:srgbClr val="0000FF"/>
              </a:solidFill>
            </a:endParaRPr>
          </a:p>
          <a:p>
            <a:r>
              <a:rPr lang="nl-NL" altLang="nl-NL" sz="2400" dirty="0" err="1"/>
              <a:t>All</a:t>
            </a:r>
            <a:r>
              <a:rPr lang="nl-NL" altLang="nl-NL" sz="2400" dirty="0"/>
              <a:t> </a:t>
            </a:r>
            <a:r>
              <a:rPr lang="nl-NL" altLang="nl-NL" sz="2400" dirty="0" err="1"/>
              <a:t>this</a:t>
            </a:r>
            <a:r>
              <a:rPr lang="nl-NL" altLang="nl-NL" sz="2400" dirty="0"/>
              <a:t> is </a:t>
            </a:r>
            <a:r>
              <a:rPr lang="nl-NL" altLang="nl-NL" sz="2400" dirty="0" err="1"/>
              <a:t>needed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for</a:t>
            </a:r>
            <a:r>
              <a:rPr lang="nl-NL" altLang="nl-NL" sz="2400" dirty="0"/>
              <a:t> </a:t>
            </a:r>
            <a:r>
              <a:rPr lang="nl-NL" altLang="nl-NL" sz="2400" dirty="0" err="1"/>
              <a:t>both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fission</a:t>
            </a:r>
            <a:r>
              <a:rPr lang="nl-NL" altLang="nl-NL" sz="2400" dirty="0"/>
              <a:t> and </a:t>
            </a:r>
            <a:r>
              <a:rPr lang="nl-NL" altLang="nl-NL" sz="2400" dirty="0" err="1"/>
              <a:t>fusion</a:t>
            </a:r>
            <a:r>
              <a:rPr lang="nl-NL" altLang="nl-NL" sz="2400" dirty="0"/>
              <a:t>: the approach is </a:t>
            </a:r>
            <a:r>
              <a:rPr lang="nl-NL" altLang="nl-NL" sz="2400" dirty="0" err="1"/>
              <a:t>similar</a:t>
            </a:r>
            <a:r>
              <a:rPr lang="nl-NL" altLang="nl-NL" sz="2400" dirty="0"/>
              <a:t>, the energy range is different</a:t>
            </a:r>
            <a:r>
              <a:rPr lang="nl-NL" alt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A5906FDF-CDAA-42D2-B7BA-C16BB9AA9B12}" type="slidenum">
              <a:rPr lang="en-US" altLang="nl-NL"/>
              <a:pPr/>
              <a:t>9</a:t>
            </a:fld>
            <a:endParaRPr lang="en-US" altLang="nl-NL" b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Nuclear data cycle</a:t>
            </a:r>
            <a:endParaRPr lang="en-US" altLang="nl-NL"/>
          </a:p>
        </p:txBody>
      </p:sp>
      <p:pic>
        <p:nvPicPr>
          <p:cNvPr id="183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7045874" cy="5122860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4716016" y="645333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 TENDL!!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RGnieuweHuisstij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RGnieuweHuisstij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1739</Words>
  <Application>Microsoft Office PowerPoint</Application>
  <PresentationFormat>On-screen Show (4:3)</PresentationFormat>
  <Paragraphs>475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Werkblad</vt:lpstr>
      <vt:lpstr>Equation</vt:lpstr>
      <vt:lpstr>The TALYS nuclear model code I</vt:lpstr>
      <vt:lpstr>Acknowledgements</vt:lpstr>
      <vt:lpstr>PowerPoint Presentation</vt:lpstr>
      <vt:lpstr>Isotope Browser – App for smart phones </vt:lpstr>
      <vt:lpstr>Outline</vt:lpstr>
      <vt:lpstr>Nuclear data for applications</vt:lpstr>
      <vt:lpstr>Introduction</vt:lpstr>
      <vt:lpstr>Nuclear data needs and tools</vt:lpstr>
      <vt:lpstr>Nuclear data cycle</vt:lpstr>
      <vt:lpstr>   EXFOR database  (Nuclear Reaction Data Center Network:         IAEA, NEA, NNDC, JAEA, Obninsk, etc)</vt:lpstr>
      <vt:lpstr>PowerPoint Presentation</vt:lpstr>
      <vt:lpstr>PowerPoint Presentation</vt:lpstr>
      <vt:lpstr>GENERAL FEATURES Situation in 1998 !</vt:lpstr>
      <vt:lpstr>GENERAL FEATURES  GNASH Input file before 1998</vt:lpstr>
      <vt:lpstr>GENERAL FEATURES Ideas behind TALYS conception</vt:lpstr>
      <vt:lpstr>GENERAL FEATURES What TALYS does !</vt:lpstr>
      <vt:lpstr>GENERAL FEATURES Technical details</vt:lpstr>
      <vt:lpstr>GENERAL FEATURES Typical calculation times</vt:lpstr>
      <vt:lpstr>GENERAL FEATURES TALYS versions online</vt:lpstr>
      <vt:lpstr>GENERAL FEATURES TALYS users and publications</vt:lpstr>
      <vt:lpstr>GENERAL FEATURES TALYS versions online</vt:lpstr>
      <vt:lpstr>GENERAL FEATURES TALYS Scheme</vt:lpstr>
      <vt:lpstr>TALYS code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FEATURES What TALYS yields</vt:lpstr>
      <vt:lpstr>PowerPoint Presentation</vt:lpstr>
      <vt:lpstr>PowerPoint Presentation</vt:lpstr>
      <vt:lpstr>GENERAL FEATURES TALYS validation</vt:lpstr>
      <vt:lpstr>Statistical Analysis of Cross Sections (SACS) by J. Kopecky: (n,p)</vt:lpstr>
      <vt:lpstr>Nuclear models</vt:lpstr>
      <vt:lpstr>Optical model</vt:lpstr>
      <vt:lpstr>PowerPoint Presentation</vt:lpstr>
      <vt:lpstr>Neutron total cross sections</vt:lpstr>
      <vt:lpstr>Neutron elastic scattering angular distributions</vt:lpstr>
      <vt:lpstr>PowerPoint Presentation</vt:lpstr>
      <vt:lpstr>Level density definition</vt:lpstr>
      <vt:lpstr>Fermi gas level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you!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KONING, Adrianus Johannes</cp:lastModifiedBy>
  <cp:revision>204</cp:revision>
  <cp:lastPrinted>2015-12-18T15:27:41Z</cp:lastPrinted>
  <dcterms:created xsi:type="dcterms:W3CDTF">2014-07-03T09:13:58Z</dcterms:created>
  <dcterms:modified xsi:type="dcterms:W3CDTF">2017-10-04T16:35:12Z</dcterms:modified>
</cp:coreProperties>
</file>