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3" r:id="rId3"/>
    <p:sldId id="264" r:id="rId4"/>
    <p:sldId id="281" r:id="rId5"/>
    <p:sldId id="266" r:id="rId6"/>
    <p:sldId id="267" r:id="rId7"/>
    <p:sldId id="268" r:id="rId8"/>
    <p:sldId id="269" r:id="rId9"/>
    <p:sldId id="279" r:id="rId10"/>
    <p:sldId id="270" r:id="rId11"/>
    <p:sldId id="271" r:id="rId12"/>
    <p:sldId id="272" r:id="rId13"/>
    <p:sldId id="273" r:id="rId14"/>
    <p:sldId id="274" r:id="rId15"/>
    <p:sldId id="275" r:id="rId16"/>
    <p:sldId id="280" r:id="rId17"/>
    <p:sldId id="276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79" y="-1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594C5-25FE-45ED-9EA2-844E6669EB5F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658B-1B50-4257-9E2A-CE2EA4302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2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E4E0-1392-4297-92CA-F39849C32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7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4114" y="2143780"/>
            <a:ext cx="7720720" cy="95410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Preliminary results of the neutron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inelastic cross section measurements on 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0689" y="3481625"/>
            <a:ext cx="177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dina</a:t>
            </a:r>
            <a:r>
              <a:rPr lang="ro-RO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Olacel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4369" y="3807023"/>
            <a:ext cx="7550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Horia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Hulubei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National Institute for Physics and Nuclear Engineering (IFIN-HH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Magurele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Romania</a:t>
            </a:r>
            <a:endParaRPr lang="ro-RO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03704" y="685800"/>
            <a:ext cx="2534668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Level cross sections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29" y="1337308"/>
            <a:ext cx="5573067" cy="474385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62200" y="5255004"/>
            <a:ext cx="464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00622" y="5328357"/>
            <a:ext cx="0" cy="7046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56852" y="4703278"/>
            <a:ext cx="0" cy="5384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52052" y="4320726"/>
            <a:ext cx="0" cy="9210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35416" y="3505200"/>
            <a:ext cx="0" cy="17498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43330" y="3276600"/>
            <a:ext cx="0" cy="1949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774096" y="2993543"/>
            <a:ext cx="7558" cy="22255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53340" y="2763078"/>
            <a:ext cx="0" cy="24645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97966" y="1981200"/>
            <a:ext cx="0" cy="32340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003015" y="1905000"/>
            <a:ext cx="0" cy="33150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90870"/>
            <a:ext cx="6957825" cy="4272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90594" y="685800"/>
            <a:ext cx="4743606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cross section of the first excited level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0519" y="4355068"/>
            <a:ext cx="1952081" cy="36933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Preliminary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5782" y="685800"/>
            <a:ext cx="3388813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Total inelastic cross section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72" y="1371600"/>
            <a:ext cx="5086912" cy="459681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522158" y="5943600"/>
            <a:ext cx="4191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77210" y="5315105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33122" y="3429000"/>
            <a:ext cx="0" cy="2514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135756" y="3670005"/>
            <a:ext cx="0" cy="2254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92628" y="4343400"/>
            <a:ext cx="0" cy="15813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97101"/>
            <a:ext cx="7574218" cy="4651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65782" y="685800"/>
            <a:ext cx="3388813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Total inelastic cross section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278868"/>
            <a:ext cx="1952081" cy="36933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Preliminary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10565" y="685800"/>
            <a:ext cx="1875835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Bonus –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258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2.24% 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the sample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12" y="2315727"/>
            <a:ext cx="6347776" cy="3932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3210" y="2130623"/>
            <a:ext cx="4826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gamma production cross section of the first transition in </a:t>
            </a:r>
            <a:r>
              <a:rPr lang="en-US" sz="1400" baseline="30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endParaRPr lang="en-US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657600"/>
            <a:ext cx="533400" cy="228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76600" y="2792896"/>
            <a:ext cx="2743200" cy="1017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3" y="685800"/>
            <a:ext cx="8822543" cy="5562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77823" y="553278"/>
            <a:ext cx="344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amplitude spectrum of a </a:t>
            </a:r>
            <a:r>
              <a:rPr lang="en-US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HPGe</a:t>
            </a:r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detector</a:t>
            </a:r>
            <a:endParaRPr lang="en-US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10565" y="685800"/>
            <a:ext cx="1768433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Check –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2331" y="1846846"/>
            <a:ext cx="4838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gamma production cross section of the first transition in </a:t>
            </a:r>
            <a:r>
              <a:rPr lang="en-US" sz="1400" baseline="30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endParaRPr lang="en-US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85" y="2227846"/>
            <a:ext cx="6104830" cy="3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33800" y="6858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600200"/>
            <a:ext cx="782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 gamma rays were observed from the inelastic scattering of neutrons on 54Fe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010" y="2286000"/>
            <a:ext cx="791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calculated the corresponding gamma production cross section, the level cross section and the total inelastic cross section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322" y="3190462"/>
            <a:ext cx="752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results were compared with TALYS 1.8 theoretical calculations using the default input parameters.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4038600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70000"/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Preliminary results - still things to be done.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67882" y="2886670"/>
            <a:ext cx="3397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hank you!</a:t>
            </a:r>
            <a:endParaRPr lang="en-US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76695" y="729342"/>
            <a:ext cx="952505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228" y="1676400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Motivation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42" y="22976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Experimental setup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861" y="35168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Preliminary results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0861" y="412646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2907268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70000"/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Experimental particularities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71436" y="727454"/>
            <a:ext cx="1609736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Motivation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1467683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need of energy increases with the development of human civilization.</a:t>
            </a: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the energy sources are getting low, the nuclear energy becomes the most reliable type of energy despite all the issues.</a:t>
            </a: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new generation of nuclear reactors is currently under development requiring a better understanding and precise cross sections of all neutron-induced reactions that may occur during operation.</a:t>
            </a: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Iron is an important structural material in the design of nuclear. Around 6% of natural iron is 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Fe.</a:t>
            </a: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 is part of a project that addresses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issues in connection to nuclear criticality safety and reactor physics.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measured data are needed to improve shielding calculations for which iron is an essential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component.</a:t>
            </a:r>
          </a:p>
          <a:p>
            <a:pPr marL="285750" indent="-285750" algn="just">
              <a:buClr>
                <a:srgbClr val="7030A0"/>
              </a:buClr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results will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 evaluated 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IRSN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Institute for Radiological Protection and Nuclear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Safety), France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generate nuclear data libraries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uncertainty.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2800" y="722085"/>
            <a:ext cx="2456122" cy="70788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Experimental setup</a:t>
            </a:r>
          </a:p>
          <a:p>
            <a:pPr marL="285750" indent="-285750" algn="ctr">
              <a:buClr>
                <a:srgbClr val="7030A0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GELINA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ELINA – The European Commission's Linear Electron Accelerator Fac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981200"/>
            <a:ext cx="6711950" cy="38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435114"/>
            <a:ext cx="2456122" cy="70788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Experimental setup</a:t>
            </a:r>
          </a:p>
          <a:p>
            <a:pPr marL="285750" indent="-285750" algn="ctr">
              <a:buClr>
                <a:srgbClr val="7030A0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GAINS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295003"/>
            <a:ext cx="5039585" cy="2667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Flight path 100 m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detectors @ 110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efficiency: 100%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FWHM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keV for the 1332 keV of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to monitor the neutron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(ACQIRIS digitizers)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400"/>
              </a:spcAft>
              <a:buClr>
                <a:schemeClr val="tx1"/>
              </a:buClr>
              <a:buSzPct val="50000"/>
              <a:buFont typeface="Wingdings" pitchFamily="2" charset="2"/>
              <a:buChar char="Ø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 amplitude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(4096 channels)</a:t>
            </a:r>
          </a:p>
          <a:p>
            <a:pPr marL="742950" lvl="1" indent="-285750">
              <a:spcAft>
                <a:spcPts val="400"/>
              </a:spcAft>
              <a:buClr>
                <a:schemeClr val="tx1"/>
              </a:buClr>
              <a:buSzPct val="50000"/>
              <a:buFont typeface="Wingdings" pitchFamily="2" charset="2"/>
              <a:buChar char="Ø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420 MS/s (2.38 ns)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4" y="5388374"/>
            <a:ext cx="2833896" cy="104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2834270" cy="424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00" y="3688462"/>
            <a:ext cx="1750200" cy="26215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1400" y="4126468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flight technique: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time of flight   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 → E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5345668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235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 fission chamber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95600" y="722085"/>
            <a:ext cx="3377848" cy="70788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Clr>
                <a:srgbClr val="7030A0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Experimental setup</a:t>
            </a:r>
          </a:p>
          <a:p>
            <a:pPr marL="342900" indent="-342900" algn="ctr">
              <a:buClr>
                <a:srgbClr val="7030A0"/>
              </a:buClr>
              <a:buSzPct val="70000"/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Experimental particularities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" y="2569018"/>
            <a:ext cx="3773034" cy="2518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1965472"/>
            <a:ext cx="4634163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Fe sample: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Enrichment - 97.68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%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Mass – 19.5 g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Thickness – 0.932 g/cm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GB" baseline="30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Diameter - 50 mm</a:t>
            </a:r>
          </a:p>
          <a:p>
            <a:pPr>
              <a:lnSpc>
                <a:spcPct val="110000"/>
              </a:lnSpc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1 year lease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15 568 $</a:t>
            </a:r>
          </a:p>
          <a:p>
            <a:pPr>
              <a:lnSpc>
                <a:spcPct val="110000"/>
              </a:lnSpc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To return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GB" smtClean="0">
                <a:latin typeface="Times New Roman" pitchFamily="18" charset="0"/>
                <a:cs typeface="Times New Roman" pitchFamily="18" charset="0"/>
              </a:rPr>
              <a:t>&lt; 0.6 Bq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/g. 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(activity measurements at HADES underground facility)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685800"/>
            <a:ext cx="2411238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Preliminary results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42" y="1143000"/>
            <a:ext cx="6110116" cy="52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685800"/>
            <a:ext cx="3935693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Gamma production cross sections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40" y="1755913"/>
            <a:ext cx="6969160" cy="3882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8436" y="2464904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l-GR" sz="1400" baseline="-25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=1408.1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keV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3886200"/>
            <a:ext cx="1952081" cy="36933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Preliminary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161" y="6459379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 ICTP-IAEA Workshop on the Evaluation of Nuclear Reaction Data for </a:t>
            </a:r>
            <a:r>
              <a:rPr lang="en-US" sz="1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Applications, 2-13 October 2017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6553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0"/>
            <a:ext cx="471237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3" y="0"/>
            <a:ext cx="471237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2" y="6477000"/>
            <a:ext cx="471237" cy="381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685800"/>
            <a:ext cx="3935693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Courier New" pitchFamily="49" charset="0"/>
              <a:buChar char="o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Gamma production cross sections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8713"/>
            <a:ext cx="4038600" cy="5080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14" y="1143000"/>
            <a:ext cx="3950885" cy="25701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8451712">
            <a:off x="4168005" y="4130873"/>
            <a:ext cx="1952081" cy="36933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Preliminary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771</Words>
  <Application>Microsoft Office PowerPoint</Application>
  <PresentationFormat>On-screen Show (4:3)</PresentationFormat>
  <Paragraphs>124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Olacel Adina</dc:creator>
  <cp:lastModifiedBy>adina</cp:lastModifiedBy>
  <cp:revision>53</cp:revision>
  <dcterms:created xsi:type="dcterms:W3CDTF">2006-08-16T00:00:00Z</dcterms:created>
  <dcterms:modified xsi:type="dcterms:W3CDTF">2017-10-04T11:33:23Z</dcterms:modified>
</cp:coreProperties>
</file>