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58" r:id="rId4"/>
    <p:sldId id="260" r:id="rId5"/>
    <p:sldId id="259" r:id="rId6"/>
    <p:sldId id="264" r:id="rId7"/>
    <p:sldId id="261" r:id="rId8"/>
    <p:sldId id="272" r:id="rId9"/>
    <p:sldId id="265" r:id="rId10"/>
    <p:sldId id="266" r:id="rId11"/>
    <p:sldId id="267" r:id="rId12"/>
    <p:sldId id="268" r:id="rId13"/>
    <p:sldId id="273" r:id="rId14"/>
    <p:sldId id="269" r:id="rId15"/>
    <p:sldId id="275" r:id="rId16"/>
    <p:sldId id="274" r:id="rId17"/>
    <p:sldId id="270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651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8113-7C48-4435-B676-3FC729B0A7E3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469B-CE36-4AE9-BE51-99DD6C4EA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7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FAA15-5FA5-4A81-B17A-658DF0CDA460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DE7F-2FF7-44CB-A031-5A4183873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83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DE7F-2FF7-44CB-A031-5A4183873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2D64-FA4D-45F1-A0BD-61FB887EC39C}" type="datetime1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4305-CE4F-43B5-8AD5-58694A8073FB}" type="datetime1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AAD3-4BC3-4D28-9E08-55F9BA2627E4}" type="datetime1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C3EB-2D5C-4EC7-ADD7-31D956DDBEF4}" type="datetime1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7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4ECA-6B1F-4C23-A40A-DD75EA389AD4}" type="datetime1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5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C47-01ED-45CE-B09F-C5579231540C}" type="datetime1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35EB-9F74-4D1D-9E8B-3D7D6AEB6B0C}" type="datetime1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3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C03-57B5-4FB1-82A9-53AA20F14533}" type="datetime1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1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C7EC-5331-429A-BC3E-A73474F2DA0C}" type="datetime1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9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453D-732A-425D-A5D6-9EDBC00E1898}" type="datetime1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0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A168-6310-4436-A3C0-EF390CCD51AC}" type="datetime1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ICTP-IAEA Workshop on the Evaluation of Nuclear Reaction Data for applications, Trieste, October 2017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5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0D18-6FAF-4146-9A24-240C1AA8EC96}" type="datetime1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Joint ICTP-IAEA Workshop on the Evaluation of Nuclear Reaction Data for applications, Trieste, October 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5B5E-6FC7-47B8-961D-2BE608427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758952"/>
            <a:ext cx="8240702" cy="356616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Optical Model</a:t>
            </a:r>
            <a:br>
              <a:rPr lang="en-US" sz="6000" dirty="0">
                <a:solidFill>
                  <a:schemeClr val="accent5"/>
                </a:solidFill>
              </a:rPr>
            </a:br>
            <a:r>
              <a:rPr lang="en-US" sz="6000" dirty="0">
                <a:solidFill>
                  <a:schemeClr val="accent5"/>
                </a:solidFill>
              </a:rPr>
              <a:t>with Extended Couplings</a:t>
            </a:r>
            <a:br>
              <a:rPr lang="en-US" sz="6000" dirty="0">
                <a:solidFill>
                  <a:schemeClr val="accent5"/>
                </a:solidFill>
              </a:rPr>
            </a:br>
            <a:r>
              <a:rPr lang="en-US" sz="6000" dirty="0">
                <a:solidFill>
                  <a:schemeClr val="accent5"/>
                </a:solidFill>
              </a:rPr>
              <a:t>for Actinides</a:t>
            </a:r>
            <a:endParaRPr lang="ru-RU" sz="60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69164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D. </a:t>
            </a:r>
            <a:r>
              <a:rPr lang="en-GB" b="1" u="sng" dirty="0" err="1" smtClean="0"/>
              <a:t>Martyanov</a:t>
            </a:r>
            <a:r>
              <a:rPr lang="ru-RU" b="1" u="sng" dirty="0" smtClean="0"/>
              <a:t>*</a:t>
            </a:r>
            <a:r>
              <a:rPr lang="en-GB" dirty="0" smtClean="0"/>
              <a:t>, E. </a:t>
            </a:r>
            <a:r>
              <a:rPr lang="en-GB" dirty="0" err="1" smtClean="0"/>
              <a:t>Soukhovitskii</a:t>
            </a:r>
            <a:r>
              <a:rPr lang="en-GB" dirty="0" smtClean="0"/>
              <a:t>, R. Capote, J.M. </a:t>
            </a:r>
            <a:r>
              <a:rPr lang="en-GB" dirty="0"/>
              <a:t>Quesada, </a:t>
            </a:r>
            <a:r>
              <a:rPr lang="en-GB" dirty="0" smtClean="0"/>
              <a:t>S. Chiba</a:t>
            </a:r>
          </a:p>
          <a:p>
            <a:endParaRPr lang="ru-RU" i="1" dirty="0" smtClean="0"/>
          </a:p>
          <a:p>
            <a:r>
              <a:rPr lang="en-US" i="1" dirty="0" smtClean="0"/>
              <a:t>The Joint Institute for Power and Nuclear Research – </a:t>
            </a:r>
            <a:r>
              <a:rPr lang="en-US" i="1" dirty="0" err="1" smtClean="0"/>
              <a:t>Sosny</a:t>
            </a:r>
            <a:r>
              <a:rPr lang="en-US" i="1" dirty="0" smtClean="0"/>
              <a:t>, Minsk, Belarus</a:t>
            </a:r>
            <a:endParaRPr lang="en-GB" i="1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19618"/>
              </p:ext>
            </p:extLst>
          </p:nvPr>
        </p:nvGraphicFramePr>
        <p:xfrm>
          <a:off x="162514" y="232452"/>
          <a:ext cx="2418073" cy="170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4" imgW="1710625" imgH="1207424" progId="AcroExch.Document.DC">
                  <p:embed/>
                </p:oleObj>
              </mc:Choice>
              <mc:Fallback>
                <p:oleObj name="Acrobat Document" r:id="rId4" imgW="1710625" imgH="12074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14" y="232452"/>
                        <a:ext cx="2418073" cy="170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8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Experimental data to fit</a:t>
            </a:r>
            <a:endParaRPr lang="ru-R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baseline="30000" dirty="0" smtClean="0">
                    <a:solidFill>
                      <a:schemeClr val="tx1"/>
                    </a:solidFill>
                  </a:rPr>
                  <a:t>238</a:t>
                </a:r>
                <a:r>
                  <a:rPr lang="en-US" dirty="0">
                    <a:solidFill>
                      <a:schemeClr val="tx1"/>
                    </a:solidFill>
                  </a:rPr>
                  <a:t>U and 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232</a:t>
                </a:r>
                <a:r>
                  <a:rPr lang="en-US" dirty="0">
                    <a:solidFill>
                      <a:schemeClr val="tx1"/>
                    </a:solidFill>
                  </a:rPr>
                  <a:t>Th targets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i="1" dirty="0">
                    <a:solidFill>
                      <a:schemeClr val="tx1"/>
                    </a:solidFill>
                  </a:rPr>
                  <a:t>E</a:t>
                </a:r>
                <a:r>
                  <a:rPr lang="en-US" i="1" baseline="-25000" dirty="0">
                    <a:solidFill>
                      <a:schemeClr val="tx1"/>
                    </a:solidFill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</a:rPr>
                  <a:t>= 50 </a:t>
                </a:r>
                <a:r>
                  <a:rPr lang="en-US" dirty="0" err="1">
                    <a:solidFill>
                      <a:schemeClr val="tx1"/>
                    </a:solidFill>
                  </a:rPr>
                  <a:t>keV</a:t>
                </a:r>
                <a:r>
                  <a:rPr lang="en-US" dirty="0">
                    <a:solidFill>
                      <a:schemeClr val="tx1"/>
                    </a:solidFill>
                  </a:rPr>
                  <a:t>…200 MeV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(</a:t>
                </a:r>
                <a:r>
                  <a:rPr lang="en-US" dirty="0" err="1">
                    <a:solidFill>
                      <a:schemeClr val="tx1"/>
                    </a:solidFill>
                  </a:rPr>
                  <a:t>n,n</a:t>
                </a:r>
                <a:r>
                  <a:rPr lang="en-US" dirty="0">
                    <a:solidFill>
                      <a:schemeClr val="tx1"/>
                    </a:solidFill>
                  </a:rPr>
                  <a:t>’),(</a:t>
                </a:r>
                <a:r>
                  <a:rPr lang="en-US" dirty="0" err="1">
                    <a:solidFill>
                      <a:schemeClr val="tx1"/>
                    </a:solidFill>
                  </a:rPr>
                  <a:t>p,p</a:t>
                </a:r>
                <a:r>
                  <a:rPr lang="en-US" dirty="0">
                    <a:solidFill>
                      <a:schemeClr val="tx1"/>
                    </a:solidFill>
                  </a:rPr>
                  <a:t>’),(</a:t>
                </a:r>
                <a:r>
                  <a:rPr lang="en-US" dirty="0" err="1">
                    <a:solidFill>
                      <a:schemeClr val="tx1"/>
                    </a:solidFill>
                  </a:rPr>
                  <a:t>p,n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</a:rPr>
                  <a:t>, S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, R’</a:t>
                </a:r>
                <a:endParaRPr lang="en-US" i="1" dirty="0">
                  <a:solidFill>
                    <a:schemeClr val="tx1"/>
                  </a:solidFill>
                </a:endParaRP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𝐶𝑁</m:t>
                        </m:r>
                      </m:sub>
                      <m:sup/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some </a:t>
                </a:r>
                <a:r>
                  <a:rPr lang="en-US" i="1" dirty="0">
                    <a:solidFill>
                      <a:schemeClr val="tx1"/>
                    </a:solidFill>
                  </a:rPr>
                  <a:t>E</a:t>
                </a:r>
                <a:r>
                  <a:rPr lang="en-US" i="1" baseline="-25000" dirty="0">
                    <a:solidFill>
                      <a:schemeClr val="tx1"/>
                    </a:solidFill>
                  </a:rPr>
                  <a:t>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R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232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Th</m:t>
                                </m:r>
                              </m:e>
                            </m:sPre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238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</m:e>
                            </m:sPre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232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Th</m:t>
                                </m:r>
                              </m:e>
                            </m:sPre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238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</m:e>
                            </m:sPre>
                          </m:e>
                        </m:d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Towards the other even-even actinides</a:t>
            </a:r>
            <a:endParaRPr lang="ru-R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06923"/>
                <a:ext cx="7886700" cy="31593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So we have regional optical potential from </a:t>
                </a:r>
                <a:r>
                  <a:rPr lang="en-US" baseline="30000" dirty="0" smtClean="0"/>
                  <a:t>238</a:t>
                </a:r>
                <a:r>
                  <a:rPr lang="en-US" dirty="0" smtClean="0"/>
                  <a:t>U and </a:t>
                </a:r>
                <a:r>
                  <a:rPr lang="en-US" baseline="30000" dirty="0" smtClean="0"/>
                  <a:t>232</a:t>
                </a:r>
                <a:r>
                  <a:rPr lang="en-US" dirty="0" smtClean="0"/>
                  <a:t>Th data. What do we need for other even-even actinides?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Level structure (levels missing in ENSDF can be evaluated with soft-rotator model)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Deformation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(need to take from mass models, e.g. FRDM or WS4).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06923"/>
                <a:ext cx="7886700" cy="3159344"/>
              </a:xfrm>
              <a:blipFill rotWithShape="0">
                <a:blip r:embed="rId2"/>
                <a:stretch>
                  <a:fillRect l="-927" t="-2317" r="-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6866" y="6328832"/>
            <a:ext cx="52903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D.S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 smtClean="0">
                <a:solidFill>
                  <a:schemeClr val="accent6"/>
                </a:solidFill>
              </a:rPr>
              <a:t>Martyanov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et al, </a:t>
            </a:r>
            <a:r>
              <a:rPr lang="en-US" dirty="0">
                <a:solidFill>
                  <a:schemeClr val="accent6"/>
                </a:solidFill>
              </a:rPr>
              <a:t>Chinese Phys. C. 41 (2017) </a:t>
            </a:r>
            <a:r>
              <a:rPr lang="en-US" dirty="0" smtClean="0">
                <a:solidFill>
                  <a:schemeClr val="accent6"/>
                </a:solidFill>
              </a:rPr>
              <a:t>94105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8362" y="5266267"/>
            <a:ext cx="432727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WS4 deformations is better than </a:t>
            </a:r>
            <a:r>
              <a:rPr lang="en-US" dirty="0" smtClean="0"/>
              <a:t>FRDM2012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available </a:t>
            </a:r>
            <a:r>
              <a:rPr lang="en-US" dirty="0" err="1" smtClean="0"/>
              <a:t>exp</a:t>
            </a:r>
            <a:r>
              <a:rPr lang="en-US" dirty="0" smtClean="0"/>
              <a:t> data in even-even actinides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Results: direct levels excitations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683076"/>
              </p:ext>
            </p:extLst>
          </p:nvPr>
        </p:nvGraphicFramePr>
        <p:xfrm>
          <a:off x="1215704" y="1575860"/>
          <a:ext cx="6712591" cy="513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704" y="1575860"/>
                        <a:ext cx="6712591" cy="5136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Results: total XS ratio for </a:t>
            </a:r>
            <a:r>
              <a:rPr lang="en-US" baseline="30000" dirty="0" smtClean="0">
                <a:solidFill>
                  <a:schemeClr val="accent5"/>
                </a:solidFill>
              </a:rPr>
              <a:t>238</a:t>
            </a:r>
            <a:r>
              <a:rPr lang="en-US" dirty="0" smtClean="0">
                <a:solidFill>
                  <a:schemeClr val="accent5"/>
                </a:solidFill>
              </a:rPr>
              <a:t>U and </a:t>
            </a:r>
            <a:r>
              <a:rPr lang="en-US" baseline="30000" dirty="0" smtClean="0">
                <a:solidFill>
                  <a:schemeClr val="accent5"/>
                </a:solidFill>
              </a:rPr>
              <a:t>232</a:t>
            </a:r>
            <a:r>
              <a:rPr lang="en-US" dirty="0" smtClean="0">
                <a:solidFill>
                  <a:schemeClr val="accent5"/>
                </a:solidFill>
              </a:rPr>
              <a:t>Th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203622"/>
              </p:ext>
            </p:extLst>
          </p:nvPr>
        </p:nvGraphicFramePr>
        <p:xfrm>
          <a:off x="1109895" y="1405466"/>
          <a:ext cx="6924209" cy="529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895" y="1405466"/>
                        <a:ext cx="6924209" cy="529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8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Results: compound nucleus XS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343424"/>
              </p:ext>
            </p:extLst>
          </p:nvPr>
        </p:nvGraphicFramePr>
        <p:xfrm>
          <a:off x="1211208" y="1574800"/>
          <a:ext cx="6721584" cy="51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208" y="1574800"/>
                        <a:ext cx="6721584" cy="514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5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Conclusions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model allows coupling of levels from different rotational bands</a:t>
            </a:r>
            <a:endParaRPr lang="ru-RU" dirty="0" smtClean="0"/>
          </a:p>
          <a:p>
            <a:r>
              <a:rPr lang="en-US" dirty="0" smtClean="0"/>
              <a:t>Saturated coupling scheme requires 21 level from 5 bands for even-even actinides and 10 levels from main rotational band for odd actinides</a:t>
            </a:r>
          </a:p>
          <a:p>
            <a:r>
              <a:rPr lang="en-US" dirty="0" smtClean="0"/>
              <a:t>Effects suggested by the model are important for accurate nuclear reaction data estimation</a:t>
            </a:r>
          </a:p>
          <a:p>
            <a:r>
              <a:rPr lang="en-US" dirty="0" smtClean="0"/>
              <a:t>Good description of all available experimental data</a:t>
            </a:r>
          </a:p>
          <a:p>
            <a:r>
              <a:rPr lang="en-US" dirty="0" smtClean="0"/>
              <a:t>Prediction of optical observable for many even-even actinides (with scarce experimental data) can be obtained using the suggested optical potential and WS4 deformations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Thank you for the attention!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deformations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1737458"/>
                  </p:ext>
                </p:extLst>
              </p:nvPr>
            </p:nvGraphicFramePr>
            <p:xfrm>
              <a:off x="342710" y="2745668"/>
              <a:ext cx="8107870" cy="2811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53935"/>
                    <a:gridCol w="4053935"/>
                  </a:tblGrid>
                  <a:tr h="9371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371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func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371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1737458"/>
                  </p:ext>
                </p:extLst>
              </p:nvPr>
            </p:nvGraphicFramePr>
            <p:xfrm>
              <a:off x="342710" y="2745668"/>
              <a:ext cx="8107870" cy="2811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53935"/>
                    <a:gridCol w="4053935"/>
                  </a:tblGrid>
                  <a:tr h="9371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648" marR="67648" marT="33824" marB="3382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0" t="-649" r="-100150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1" t="-649" r="-301" b="-201299"/>
                          </a:stretch>
                        </a:blipFill>
                      </a:tcPr>
                    </a:tc>
                  </a:tr>
                  <a:tr h="9371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648" marR="67648" marT="33824" marB="3382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0" t="-100649" r="-100150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1" t="-100649" r="-301" b="-101299"/>
                          </a:stretch>
                        </a:blipFill>
                      </a:tcPr>
                    </a:tc>
                  </a:tr>
                  <a:tr h="9371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648" marR="67648" marT="33824" marB="3382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0" t="-200649" r="-100150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01" t="-200649" r="-301" b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20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"/>
            <a:ext cx="18288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66793"/>
              </p:ext>
            </p:extLst>
          </p:nvPr>
        </p:nvGraphicFramePr>
        <p:xfrm>
          <a:off x="0" y="0"/>
          <a:ext cx="9144000" cy="684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Слайд" r:id="rId3" imgW="4570654" imgH="3427618" progId="PowerPoint.Slide.12">
                  <p:embed/>
                </p:oleObj>
              </mc:Choice>
              <mc:Fallback>
                <p:oleObj name="Слайд" r:id="rId3" imgW="4570654" imgH="3427618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8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1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Extended couplings: soft deformed nuclei</a:t>
            </a:r>
          </a:p>
          <a:p>
            <a:pPr lvl="1"/>
            <a:r>
              <a:rPr lang="en-US" dirty="0" smtClean="0"/>
              <a:t>Potential expansion</a:t>
            </a:r>
          </a:p>
          <a:p>
            <a:pPr lvl="1"/>
            <a:r>
              <a:rPr lang="en-US" dirty="0" smtClean="0"/>
              <a:t>Potential form</a:t>
            </a:r>
          </a:p>
          <a:p>
            <a:pPr lvl="1"/>
            <a:r>
              <a:rPr lang="en-US" dirty="0" smtClean="0"/>
              <a:t>Coupled channels matrix elements: effective deformations</a:t>
            </a:r>
          </a:p>
          <a:p>
            <a:pPr lvl="1"/>
            <a:r>
              <a:rPr lang="en-US" dirty="0" smtClean="0"/>
              <a:t>Experimental data used</a:t>
            </a:r>
          </a:p>
          <a:p>
            <a:pPr lvl="1"/>
            <a:r>
              <a:rPr lang="en-US" dirty="0" smtClean="0"/>
              <a:t>Saturation of the coupling scheme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Even-even nuclei</a:t>
            </a:r>
          </a:p>
          <a:p>
            <a:pPr lvl="1"/>
            <a:r>
              <a:rPr lang="en-US" dirty="0" smtClean="0"/>
              <a:t>Soft-rotator model</a:t>
            </a:r>
          </a:p>
          <a:p>
            <a:pPr lvl="1"/>
            <a:r>
              <a:rPr lang="en-US" dirty="0" smtClean="0"/>
              <a:t>Calculation of effective deformations</a:t>
            </a:r>
          </a:p>
          <a:p>
            <a:pPr lvl="1"/>
            <a:r>
              <a:rPr lang="en-US" dirty="0" smtClean="0"/>
              <a:t>Additional couplings due to nuclear volume conservation</a:t>
            </a:r>
          </a:p>
          <a:p>
            <a:pPr lvl="1"/>
            <a:r>
              <a:rPr lang="en-US" dirty="0" smtClean="0"/>
              <a:t>Corrections for non-axial nucleus form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Even-even Actinides: phenomenological deformation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Calculation results</a:t>
            </a:r>
          </a:p>
          <a:p>
            <a:pPr lvl="1"/>
            <a:r>
              <a:rPr lang="en-US" dirty="0" smtClean="0"/>
              <a:t>Direct level excitation</a:t>
            </a:r>
          </a:p>
          <a:p>
            <a:pPr lvl="1"/>
            <a:r>
              <a:rPr lang="en-US" dirty="0" smtClean="0"/>
              <a:t>Ratio of total cross section ratio</a:t>
            </a:r>
          </a:p>
          <a:p>
            <a:pPr lvl="1"/>
            <a:r>
              <a:rPr lang="en-US" dirty="0" smtClean="0"/>
              <a:t>CN formation XS</a:t>
            </a:r>
          </a:p>
        </p:txBody>
      </p:sp>
    </p:spTree>
    <p:extLst>
      <p:ext uri="{BB962C8B-B14F-4D97-AF65-F5344CB8AC3E}">
        <p14:creationId xmlns:p14="http://schemas.microsoft.com/office/powerpoint/2010/main" val="38459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Optical model with coupled channels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649223"/>
            <a:ext cx="3600000" cy="998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Soft spherical nucleus</a:t>
            </a:r>
          </a:p>
          <a:p>
            <a:pPr algn="ctr"/>
            <a:r>
              <a:rPr lang="en-US" sz="2400" dirty="0"/>
              <a:t>(vibrational excitations)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00" y="2649223"/>
            <a:ext cx="3600000" cy="998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Rigid deformed nucleus </a:t>
            </a:r>
          </a:p>
          <a:p>
            <a:pPr algn="ctr"/>
            <a:r>
              <a:rPr lang="en-US" sz="2400" dirty="0"/>
              <a:t>(rotational excitations)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1897221" y="4348483"/>
            <a:ext cx="891540" cy="89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56760" y="4177033"/>
            <a:ext cx="556260" cy="1127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0" idx="0"/>
            <a:endCxn id="10" idx="4"/>
          </p:cNvCxnSpPr>
          <p:nvPr/>
        </p:nvCxnSpPr>
        <p:spPr>
          <a:xfrm>
            <a:off x="2342991" y="4348483"/>
            <a:ext cx="0" cy="89154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0" idx="6"/>
          </p:cNvCxnSpPr>
          <p:nvPr/>
        </p:nvCxnSpPr>
        <p:spPr>
          <a:xfrm>
            <a:off x="1897221" y="4794253"/>
            <a:ext cx="89154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2635033">
            <a:off x="6073138" y="4185135"/>
            <a:ext cx="1051560" cy="1051560"/>
          </a:xfrm>
          <a:prstGeom prst="arc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3366726">
            <a:off x="6072713" y="4184709"/>
            <a:ext cx="1051560" cy="1051560"/>
          </a:xfrm>
          <a:prstGeom prst="arc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" y="579893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But actinides are </a:t>
            </a:r>
            <a:r>
              <a:rPr lang="en-US" sz="2000" b="1" dirty="0" smtClean="0"/>
              <a:t>both considerably </a:t>
            </a:r>
            <a:r>
              <a:rPr lang="en-US" sz="2000" b="1" dirty="0"/>
              <a:t>deformed in GS and soft for vibrations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87898" y="1867519"/>
            <a:ext cx="25682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Common approach</a:t>
            </a:r>
            <a:endParaRPr lang="ru-RU" sz="2400" dirty="0"/>
          </a:p>
        </p:txBody>
      </p:sp>
      <p:cxnSp>
        <p:nvCxnSpPr>
          <p:cNvPr id="27" name="Прямая со стрелкой 26"/>
          <p:cNvCxnSpPr>
            <a:stCxn id="25" idx="2"/>
            <a:endCxn id="8" idx="0"/>
          </p:cNvCxnSpPr>
          <p:nvPr/>
        </p:nvCxnSpPr>
        <p:spPr>
          <a:xfrm flipH="1">
            <a:off x="2409600" y="2329184"/>
            <a:ext cx="2162400" cy="3200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2"/>
            <a:endCxn id="9" idx="0"/>
          </p:cNvCxnSpPr>
          <p:nvPr/>
        </p:nvCxnSpPr>
        <p:spPr>
          <a:xfrm>
            <a:off x="4572000" y="2329184"/>
            <a:ext cx="1990500" cy="3200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Nucleus form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-495675" y="263410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84236" y="2747656"/>
                <a:ext cx="6013513" cy="7993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=2,3;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=4,6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6" y="2747656"/>
                <a:ext cx="6013513" cy="7993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4236" y="3658771"/>
                <a:ext cx="1634550" cy="30873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𝑧𝑒𝑟𝑜</m:t>
                          </m:r>
                        </m:sup>
                      </m:sSubSup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6" y="3658771"/>
                <a:ext cx="1634550" cy="308739"/>
              </a:xfrm>
              <a:prstGeom prst="rect">
                <a:avLst/>
              </a:prstGeom>
              <a:blipFill rotWithShape="0">
                <a:blip r:embed="rId3"/>
                <a:stretch>
                  <a:fillRect l="-746" r="-2612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14346" y="3651608"/>
                <a:ext cx="2371227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46" y="3651608"/>
                <a:ext cx="237122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79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1696" y="4096784"/>
                <a:ext cx="3186898" cy="79938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=2,4,6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6" y="4096784"/>
                <a:ext cx="3186898" cy="7993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621392" y="4123366"/>
                <a:ext cx="2834303" cy="73866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92" y="4123366"/>
                <a:ext cx="2834303" cy="738664"/>
              </a:xfrm>
              <a:prstGeom prst="rect">
                <a:avLst/>
              </a:prstGeom>
              <a:blipFill rotWithShape="0">
                <a:blip r:embed="rId6"/>
                <a:stretch>
                  <a:fillRect b="-16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81696" y="5033571"/>
                <a:ext cx="6336704" cy="16491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func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func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}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6" y="5033571"/>
                <a:ext cx="6336704" cy="1649169"/>
              </a:xfrm>
              <a:prstGeom prst="rect">
                <a:avLst/>
              </a:prstGeom>
              <a:blipFill rotWithShape="0">
                <a:blip r:embed="rId7"/>
                <a:stretch>
                  <a:fillRect b="-4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4236" y="2210257"/>
                <a:ext cx="1600898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6" y="2210257"/>
                <a:ext cx="160089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6664689" y="1462792"/>
            <a:ext cx="2139087" cy="2809252"/>
            <a:chOff x="647603" y="16020002"/>
            <a:chExt cx="3174603" cy="416918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03" y="16020002"/>
              <a:ext cx="3174603" cy="317460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81816" y="18955915"/>
              <a:ext cx="2365216" cy="123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Common approach</a:t>
              </a:r>
              <a:endParaRPr lang="ru-RU" sz="2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64689" y="4396896"/>
            <a:ext cx="2139087" cy="2393669"/>
            <a:chOff x="4486373" y="16020002"/>
            <a:chExt cx="3250600" cy="363746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370" y="16020002"/>
              <a:ext cx="3174603" cy="31746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486373" y="18955914"/>
              <a:ext cx="3156783" cy="70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New model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9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Optical potential: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dispersive, Lane-consistent</a:t>
            </a:r>
            <a:endParaRPr lang="ru-R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686867" y="2454633"/>
                <a:ext cx="8148449" cy="3733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ru-RU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7200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𝐻𝐹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𝑊𝑆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𝐻𝐹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7200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𝑊𝑆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7200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𝑊𝑆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7200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𝐶𝑜𝑢𝑙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7200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𝑠𝑜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𝑠𝑜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𝑑𝑟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𝑊𝑆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𝑠𝑜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𝒍</m:t>
                              </m:r>
                            </m:e>
                          </m:acc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𝝈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7" y="2454633"/>
                <a:ext cx="8148449" cy="3733073"/>
              </a:xfrm>
              <a:prstGeom prst="rect">
                <a:avLst/>
              </a:prstGeom>
              <a:blipFill rotWithShape="0">
                <a:blip r:embed="rId2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Potential expansion near axially deformed shape</a:t>
            </a:r>
            <a:endParaRPr lang="ru-R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14400" y="2466594"/>
                <a:ext cx="7909560" cy="186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66594"/>
                <a:ext cx="7909560" cy="1862689"/>
              </a:xfrm>
              <a:prstGeom prst="rect">
                <a:avLst/>
              </a:prstGeom>
              <a:blipFill rotWithShape="0">
                <a:blip r:embed="rId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60948" y="4997560"/>
                <a:ext cx="5291385" cy="7574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𝑧𝑒𝑟𝑜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48" y="4997560"/>
                <a:ext cx="5291385" cy="7574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28934" y="6392333"/>
            <a:ext cx="432413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E.S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 smtClean="0">
                <a:solidFill>
                  <a:schemeClr val="accent6"/>
                </a:solidFill>
              </a:rPr>
              <a:t>Soukhovitskiĩ</a:t>
            </a:r>
            <a:r>
              <a:rPr lang="en-US" dirty="0" smtClean="0">
                <a:solidFill>
                  <a:schemeClr val="accent6"/>
                </a:solidFill>
              </a:rPr>
              <a:t> et al, PRC </a:t>
            </a:r>
            <a:r>
              <a:rPr lang="en-US" dirty="0">
                <a:solidFill>
                  <a:schemeClr val="accent6"/>
                </a:solidFill>
              </a:rPr>
              <a:t>94 (2016) </a:t>
            </a:r>
            <a:r>
              <a:rPr lang="en-US" dirty="0" smtClean="0">
                <a:solidFill>
                  <a:schemeClr val="accent6"/>
                </a:solidFill>
              </a:rPr>
              <a:t>64605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Additional coupling: volume conservation</a:t>
            </a:r>
            <a:endParaRPr lang="ru-R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3577" y="4915944"/>
                <a:ext cx="4636847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sv-SE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sv-S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sv-SE" sz="20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sv-S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77" y="4915944"/>
                <a:ext cx="4636847" cy="347403"/>
              </a:xfrm>
              <a:prstGeom prst="rect">
                <a:avLst/>
              </a:prstGeom>
              <a:blipFill rotWithShape="0">
                <a:blip r:embed="rId2"/>
                <a:stretch>
                  <a:fillRect l="-1579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39508" y="2899144"/>
            <a:ext cx="6264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Nuclear volume conservation during vibrations</a:t>
            </a:r>
            <a:endParaRPr lang="en-US" sz="2000" dirty="0"/>
          </a:p>
          <a:p>
            <a:pPr algn="ctr"/>
            <a:r>
              <a:rPr lang="ru-RU" sz="2000" dirty="0" smtClean="0"/>
              <a:t>(</a:t>
            </a:r>
            <a:r>
              <a:rPr lang="en-US" sz="2000" dirty="0" smtClean="0"/>
              <a:t>incompressible nuclear matter/saturated nuclear density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69167" y="4107599"/>
            <a:ext cx="500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Dynamic deformations → correction to radius: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stCxn id="7" idx="2"/>
            <a:endCxn id="8" idx="0"/>
          </p:cNvCxnSpPr>
          <p:nvPr/>
        </p:nvCxnSpPr>
        <p:spPr>
          <a:xfrm flipH="1">
            <a:off x="4572000" y="3607030"/>
            <a:ext cx="1" cy="500569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9533" y="6387595"/>
            <a:ext cx="5991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 smtClean="0">
                <a:solidFill>
                  <a:schemeClr val="accent6"/>
                </a:solidFill>
              </a:rPr>
              <a:t>Martyanov</a:t>
            </a:r>
            <a:r>
              <a:rPr lang="en-US" dirty="0" smtClean="0">
                <a:solidFill>
                  <a:schemeClr val="accent6"/>
                </a:solidFill>
              </a:rPr>
              <a:t> et al, EPJ </a:t>
            </a:r>
            <a:r>
              <a:rPr lang="en-US" dirty="0">
                <a:solidFill>
                  <a:schemeClr val="accent6"/>
                </a:solidFill>
              </a:rPr>
              <a:t>Web Conf. 146 (2017) </a:t>
            </a:r>
            <a:r>
              <a:rPr lang="en-US" dirty="0" smtClean="0">
                <a:solidFill>
                  <a:schemeClr val="accent6"/>
                </a:solidFill>
              </a:rPr>
              <a:t>12031 (ND2016)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Coupled channels matrix elements</a:t>
            </a:r>
            <a:endParaRPr lang="ru-RU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432" y="1939946"/>
                <a:ext cx="8843917" cy="4340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=0,2,4,…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GB" sz="2000"/>
                                        <m:t> 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𝐼𝐾</m:t>
                                          </m:r>
                                        </m: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;0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𝑙𝑗𝐼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𝒆𝒇𝒇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𝒆𝒇𝒇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𝐼𝐾</m:t>
                                          </m:r>
                                        </m: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;0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𝑙𝑗𝐼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;2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𝟐𝟐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𝒆𝒇𝒇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𝐼𝐾</m:t>
                                          </m:r>
                                        </m: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;2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;−2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𝑙𝑗𝐼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;2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𝒆𝒇𝒇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𝐼𝐾</m:t>
                                          </m:r>
                                        </m:e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;0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𝑙𝑗𝐼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;3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𝒆𝒇𝒇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𝒆𝒇𝒇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𝜷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𝟑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20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𝒆𝒇𝒇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20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2" y="1939946"/>
                <a:ext cx="8843917" cy="4340419"/>
              </a:xfrm>
              <a:prstGeom prst="rect">
                <a:avLst/>
              </a:prstGeom>
              <a:blipFill rotWithShape="0">
                <a:blip r:embed="rId2"/>
                <a:stretch>
                  <a:fillRect t="-7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13220" y="1851660"/>
            <a:ext cx="117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Rigid rotor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83580" y="2034540"/>
            <a:ext cx="914400" cy="4114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5260" y="3881346"/>
                <a:ext cx="1327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-vibrations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60" y="3881346"/>
                <a:ext cx="13277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76" t="-10000" r="-412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>
            <a:stCxn id="11" idx="1"/>
          </p:cNvCxnSpPr>
          <p:nvPr/>
        </p:nvCxnSpPr>
        <p:spPr>
          <a:xfrm flipH="1" flipV="1">
            <a:off x="7109460" y="3881346"/>
            <a:ext cx="685800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00304" y="4338964"/>
                <a:ext cx="1309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-vibrations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304" y="4338964"/>
                <a:ext cx="130933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467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109460" y="4949054"/>
            <a:ext cx="189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Octupole</a:t>
            </a:r>
            <a:r>
              <a:rPr lang="en-US" dirty="0" smtClean="0">
                <a:solidFill>
                  <a:srgbClr val="FF0000"/>
                </a:solidFill>
              </a:rPr>
              <a:t> coupling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(negative parity)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0317" y="6368651"/>
            <a:ext cx="317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Volume conservation correction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>
            <a:stCxn id="16" idx="1"/>
          </p:cNvCxnSpPr>
          <p:nvPr/>
        </p:nvCxnSpPr>
        <p:spPr>
          <a:xfrm flipH="1" flipV="1">
            <a:off x="6362700" y="4354924"/>
            <a:ext cx="937604" cy="1687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1"/>
          </p:cNvCxnSpPr>
          <p:nvPr/>
        </p:nvCxnSpPr>
        <p:spPr>
          <a:xfrm flipH="1" flipV="1">
            <a:off x="5990971" y="5020291"/>
            <a:ext cx="1118489" cy="2519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1"/>
          </p:cNvCxnSpPr>
          <p:nvPr/>
        </p:nvCxnSpPr>
        <p:spPr>
          <a:xfrm flipH="1" flipV="1">
            <a:off x="4312920" y="6195060"/>
            <a:ext cx="1397397" cy="3582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Soft-rotator model for even-even nuclei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and </a:t>
            </a:r>
            <a:r>
              <a:rPr lang="en-US" baseline="30000" dirty="0" smtClean="0">
                <a:solidFill>
                  <a:schemeClr val="accent5"/>
                </a:solidFill>
              </a:rPr>
              <a:t>238</a:t>
            </a:r>
            <a:r>
              <a:rPr lang="en-US" dirty="0" smtClean="0">
                <a:solidFill>
                  <a:schemeClr val="accent5"/>
                </a:solidFill>
              </a:rPr>
              <a:t>U level structure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66447"/>
              </p:ext>
            </p:extLst>
          </p:nvPr>
        </p:nvGraphicFramePr>
        <p:xfrm>
          <a:off x="1820174" y="1777321"/>
          <a:ext cx="5131118" cy="391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174" y="1777321"/>
                        <a:ext cx="5131118" cy="3913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40897" y="5942921"/>
                <a:ext cx="7662206" cy="79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97" y="5942921"/>
                <a:ext cx="7662206" cy="7910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6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Saturation of coupling scheme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23067"/>
            <a:ext cx="7886700" cy="365389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Saturation</a:t>
            </a:r>
            <a:r>
              <a:rPr lang="en-US" dirty="0" smtClean="0"/>
              <a:t>: addition of more levels to coupling scheme do not change the results</a:t>
            </a:r>
          </a:p>
          <a:p>
            <a:endParaRPr lang="en-US" dirty="0"/>
          </a:p>
          <a:p>
            <a:r>
              <a:rPr lang="en-US" dirty="0" smtClean="0"/>
              <a:t>Even-even actinides: 21 level from 5 rotational bands are needed</a:t>
            </a:r>
          </a:p>
          <a:p>
            <a:endParaRPr lang="en-US" dirty="0"/>
          </a:p>
          <a:p>
            <a:r>
              <a:rPr lang="en-US" dirty="0" smtClean="0"/>
              <a:t>Odd actinides: ~10 levels from the main rotational band seems to be sufficient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15734" y="6383868"/>
            <a:ext cx="5930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J.M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smtClean="0">
                <a:solidFill>
                  <a:schemeClr val="accent6"/>
                </a:solidFill>
              </a:rPr>
              <a:t>Quesada et al, </a:t>
            </a:r>
            <a:r>
              <a:rPr lang="en-US" dirty="0">
                <a:solidFill>
                  <a:schemeClr val="accent6"/>
                </a:solidFill>
              </a:rPr>
              <a:t>EPJ Web Conf. 146 (2017) </a:t>
            </a:r>
            <a:r>
              <a:rPr lang="en-US" dirty="0" smtClean="0">
                <a:solidFill>
                  <a:schemeClr val="accent6"/>
                </a:solidFill>
              </a:rPr>
              <a:t>12013 (ND2016)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490</Words>
  <Application>Microsoft Office PowerPoint</Application>
  <PresentationFormat>Экран (4:3)</PresentationFormat>
  <Paragraphs>110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Acrobat Document</vt:lpstr>
      <vt:lpstr>Graph</vt:lpstr>
      <vt:lpstr>Слайд</vt:lpstr>
      <vt:lpstr>Optical Model with Extended Couplings for Actinides</vt:lpstr>
      <vt:lpstr>Optical model with coupled channels</vt:lpstr>
      <vt:lpstr>Nucleus form</vt:lpstr>
      <vt:lpstr>Optical potential: dispersive, Lane-consistent</vt:lpstr>
      <vt:lpstr>Potential expansion near axially deformed shape</vt:lpstr>
      <vt:lpstr>Additional coupling: volume conservation</vt:lpstr>
      <vt:lpstr>Coupled channels matrix elements</vt:lpstr>
      <vt:lpstr>Soft-rotator model for even-even nuclei and 238U level structure</vt:lpstr>
      <vt:lpstr>Saturation of coupling scheme</vt:lpstr>
      <vt:lpstr>Experimental data to fit</vt:lpstr>
      <vt:lpstr>Towards the other even-even actinides</vt:lpstr>
      <vt:lpstr>Results: direct levels excitations</vt:lpstr>
      <vt:lpstr>Results: total XS ratio for 238U and 232Th</vt:lpstr>
      <vt:lpstr>Results: compound nucleus XS</vt:lpstr>
      <vt:lpstr>Conclusions</vt:lpstr>
      <vt:lpstr>Thank you for the attention!</vt:lpstr>
      <vt:lpstr>Effective deformations</vt:lpstr>
      <vt:lpstr>Презентация PowerPoint</vt:lpstr>
      <vt:lpstr>Plan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Model with Extended Couplings for Actinides</dc:title>
  <dc:creator>dmart</dc:creator>
  <cp:lastModifiedBy>Мартьянов Дмитрий</cp:lastModifiedBy>
  <cp:revision>39</cp:revision>
  <dcterms:created xsi:type="dcterms:W3CDTF">2017-09-28T12:28:23Z</dcterms:created>
  <dcterms:modified xsi:type="dcterms:W3CDTF">2017-10-04T10:55:22Z</dcterms:modified>
</cp:coreProperties>
</file>