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43"/>
  </p:normalViewPr>
  <p:slideViewPr>
    <p:cSldViewPr snapToGrid="0" snapToObjects="1">
      <p:cViewPr>
        <p:scale>
          <a:sx n="95" d="100"/>
          <a:sy n="95" d="100"/>
        </p:scale>
        <p:origin x="84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1484785"/>
            <a:ext cx="10363200" cy="1084261"/>
          </a:xfrm>
        </p:spPr>
        <p:txBody>
          <a:bodyPr/>
          <a:lstStyle>
            <a:lvl1pPr algn="ctr">
              <a:defRPr sz="3810" b="1" cap="none" spc="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49000">
                      <a:schemeClr val="bg1">
                        <a:lumMod val="75000"/>
                      </a:schemeClr>
                    </a:gs>
                    <a:gs pos="50000">
                      <a:srgbClr val="FFFFFF">
                        <a:shade val="20000"/>
                        <a:satMod val="300000"/>
                      </a:srgbClr>
                    </a:gs>
                    <a:gs pos="71000">
                      <a:srgbClr val="FFFFFF">
                        <a:tint val="52000"/>
                        <a:satMod val="300000"/>
                      </a:srgbClr>
                    </a:gs>
                    <a:gs pos="100000">
                      <a:srgbClr val="FFFFFF">
                        <a:tint val="40000"/>
                        <a:satMod val="250000"/>
                      </a:srgbClr>
                    </a:gs>
                  </a:gsLst>
                  <a:lin ang="5400000"/>
                </a:gradFill>
                <a:effectLst>
                  <a:reflection blurRad="6350" stA="55000" endA="300" endPos="45500" dir="5400000" sy="-100000" algn="bl" rotWithShape="0"/>
                </a:effectLst>
              </a:defRPr>
            </a:lvl1pPr>
          </a:lstStyle>
          <a:p>
            <a:r>
              <a:rPr lang="tr-TR" smtClean="0"/>
              <a:t>Asıl başlık stilini düzenlemek için tıklayın</a:t>
            </a:r>
            <a:endParaRPr lang="zh-CN" altLang="en-US" dirty="0"/>
          </a:p>
        </p:txBody>
      </p:sp>
      <p:sp>
        <p:nvSpPr>
          <p:cNvPr id="3" name="副标题 2"/>
          <p:cNvSpPr>
            <a:spLocks noGrp="1"/>
          </p:cNvSpPr>
          <p:nvPr>
            <p:ph type="subTitle" idx="1"/>
          </p:nvPr>
        </p:nvSpPr>
        <p:spPr>
          <a:xfrm>
            <a:off x="1828801" y="3290114"/>
            <a:ext cx="8534401" cy="642942"/>
          </a:xfrm>
        </p:spPr>
        <p:txBody>
          <a:bodyPr/>
          <a:lstStyle>
            <a:lvl1pPr marL="0" indent="0" algn="ctr">
              <a:buNone/>
              <a:defRPr sz="2858">
                <a:solidFill>
                  <a:schemeClr val="tx1">
                    <a:tint val="75000"/>
                  </a:schemeClr>
                </a:solidFill>
              </a:defRPr>
            </a:lvl1pPr>
            <a:lvl2pPr marL="428647" indent="0" algn="ctr">
              <a:buNone/>
              <a:defRPr>
                <a:solidFill>
                  <a:schemeClr val="tx1">
                    <a:tint val="75000"/>
                  </a:schemeClr>
                </a:solidFill>
              </a:defRPr>
            </a:lvl2pPr>
            <a:lvl3pPr marL="857294" indent="0" algn="ctr">
              <a:buNone/>
              <a:defRPr>
                <a:solidFill>
                  <a:schemeClr val="tx1">
                    <a:tint val="75000"/>
                  </a:schemeClr>
                </a:solidFill>
              </a:defRPr>
            </a:lvl3pPr>
            <a:lvl4pPr marL="1285942" indent="0" algn="ctr">
              <a:buNone/>
              <a:defRPr>
                <a:solidFill>
                  <a:schemeClr val="tx1">
                    <a:tint val="75000"/>
                  </a:schemeClr>
                </a:solidFill>
              </a:defRPr>
            </a:lvl4pPr>
            <a:lvl5pPr marL="1714590" indent="0" algn="ctr">
              <a:buNone/>
              <a:defRPr>
                <a:solidFill>
                  <a:schemeClr val="tx1">
                    <a:tint val="75000"/>
                  </a:schemeClr>
                </a:solidFill>
              </a:defRPr>
            </a:lvl5pPr>
            <a:lvl6pPr marL="2143237" indent="0" algn="ctr">
              <a:buNone/>
              <a:defRPr>
                <a:solidFill>
                  <a:schemeClr val="tx1">
                    <a:tint val="75000"/>
                  </a:schemeClr>
                </a:solidFill>
              </a:defRPr>
            </a:lvl6pPr>
            <a:lvl7pPr marL="2571884" indent="0" algn="ctr">
              <a:buNone/>
              <a:defRPr>
                <a:solidFill>
                  <a:schemeClr val="tx1">
                    <a:tint val="75000"/>
                  </a:schemeClr>
                </a:solidFill>
              </a:defRPr>
            </a:lvl7pPr>
            <a:lvl8pPr marL="3000532" indent="0" algn="ctr">
              <a:buNone/>
              <a:defRPr>
                <a:solidFill>
                  <a:schemeClr val="tx1">
                    <a:tint val="75000"/>
                  </a:schemeClr>
                </a:solidFill>
              </a:defRPr>
            </a:lvl8pPr>
            <a:lvl9pPr marL="3429179" indent="0" algn="ctr">
              <a:buNone/>
              <a:defRPr>
                <a:solidFill>
                  <a:schemeClr val="tx1">
                    <a:tint val="75000"/>
                  </a:schemeClr>
                </a:solidFill>
              </a:defRPr>
            </a:lvl9pPr>
          </a:lstStyle>
          <a:p>
            <a:r>
              <a:rPr lang="tr-TR" smtClean="0"/>
              <a:t>Asıl alt başlık stilini düzenlemek için tıklayın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şlık ve İçerik">
    <p:spTree>
      <p:nvGrpSpPr>
        <p:cNvPr id="1" name=""/>
        <p:cNvGrpSpPr/>
        <p:nvPr/>
      </p:nvGrpSpPr>
      <p:grpSpPr>
        <a:xfrm>
          <a:off x="0" y="0"/>
          <a:ext cx="0" cy="0"/>
          <a:chOff x="0" y="0"/>
          <a:chExt cx="0" cy="0"/>
        </a:xfrm>
      </p:grpSpPr>
      <p:sp>
        <p:nvSpPr>
          <p:cNvPr id="2" name="标题 1"/>
          <p:cNvSpPr>
            <a:spLocks noGrp="1"/>
          </p:cNvSpPr>
          <p:nvPr>
            <p:ph type="title"/>
          </p:nvPr>
        </p:nvSpPr>
        <p:spPr>
          <a:xfrm>
            <a:off x="975360" y="0"/>
            <a:ext cx="10972800" cy="548640"/>
          </a:xfrm>
        </p:spPr>
        <p:txBody>
          <a:bodyPr/>
          <a:lstStyle>
            <a:lvl1pPr>
              <a:defRPr>
                <a:solidFill>
                  <a:srgbClr val="FFFF00"/>
                </a:solidFill>
              </a:defRPr>
            </a:lvl1pPr>
          </a:lstStyle>
          <a:p>
            <a:r>
              <a:rPr lang="tr-TR" smtClean="0"/>
              <a:t>Asıl başlık stilini düzenlemek için tıklayın</a:t>
            </a:r>
            <a:endParaRPr lang="zh-CN" altLang="en-US" dirty="0"/>
          </a:p>
        </p:txBody>
      </p:sp>
      <p:sp>
        <p:nvSpPr>
          <p:cNvPr id="7" name="内容占位符 6"/>
          <p:cNvSpPr>
            <a:spLocks noGrp="1"/>
          </p:cNvSpPr>
          <p:nvPr>
            <p:ph sz="quarter" idx="13"/>
          </p:nvPr>
        </p:nvSpPr>
        <p:spPr>
          <a:xfrm>
            <a:off x="239350" y="731521"/>
            <a:ext cx="11685950" cy="5688632"/>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tr-TR" dirty="0" smtClean="0"/>
              <a:t>Asıl metin stillerini düzenlemek için tıklayın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TextBox 3"/>
          <p:cNvSpPr txBox="1"/>
          <p:nvPr/>
        </p:nvSpPr>
        <p:spPr>
          <a:xfrm>
            <a:off x="0" y="6629400"/>
            <a:ext cx="12192000" cy="222240"/>
          </a:xfrm>
          <a:prstGeom prst="rect">
            <a:avLst/>
          </a:prstGeom>
          <a:noFill/>
        </p:spPr>
        <p:txBody>
          <a:bodyPr wrap="square" rtlCol="0">
            <a:spAutoFit/>
          </a:bodyPr>
          <a:lstStyle/>
          <a:p>
            <a:pPr marL="0" marR="0" indent="0" algn="l" defTabSz="857294" rtl="0" eaLnBrk="1" fontAlgn="base" latinLnBrk="0" hangingPunct="1">
              <a:lnSpc>
                <a:spcPct val="100000"/>
              </a:lnSpc>
              <a:spcBef>
                <a:spcPct val="0"/>
              </a:spcBef>
              <a:spcAft>
                <a:spcPct val="0"/>
              </a:spcAft>
              <a:buClrTx/>
              <a:buSzTx/>
              <a:buFontTx/>
              <a:buNone/>
              <a:tabLst/>
              <a:defRPr/>
            </a:pPr>
            <a:r>
              <a:rPr lang="tr-TR" sz="800" b="0" i="0" kern="1200" dirty="0" err="1" smtClean="0">
                <a:solidFill>
                  <a:schemeClr val="bg1"/>
                </a:solidFill>
                <a:effectLst/>
                <a:latin typeface="Arial" charset="0"/>
                <a:ea typeface="Arial" charset="0"/>
                <a:cs typeface="Arial" charset="0"/>
              </a:rPr>
              <a:t>Joint</a:t>
            </a:r>
            <a:r>
              <a:rPr lang="tr-TR" sz="800" b="0" i="0" kern="1200" dirty="0" smtClean="0">
                <a:solidFill>
                  <a:schemeClr val="bg1"/>
                </a:solidFill>
                <a:effectLst/>
                <a:latin typeface="Arial" charset="0"/>
                <a:ea typeface="Arial" charset="0"/>
                <a:cs typeface="Arial" charset="0"/>
              </a:rPr>
              <a:t> ICTP-IAEA Workshop on </a:t>
            </a:r>
            <a:r>
              <a:rPr lang="tr-TR" sz="800" b="0" i="0" kern="1200" dirty="0" err="1" smtClean="0">
                <a:solidFill>
                  <a:schemeClr val="bg1"/>
                </a:solidFill>
                <a:effectLst/>
                <a:latin typeface="Arial" charset="0"/>
                <a:ea typeface="Arial" charset="0"/>
                <a:cs typeface="Arial" charset="0"/>
              </a:rPr>
              <a:t>the</a:t>
            </a:r>
            <a:r>
              <a:rPr lang="tr-TR" sz="800" b="0" i="0" kern="1200" dirty="0" smtClean="0">
                <a:solidFill>
                  <a:schemeClr val="bg1"/>
                </a:solidFill>
                <a:effectLst/>
                <a:latin typeface="Arial" charset="0"/>
                <a:ea typeface="Arial" charset="0"/>
                <a:cs typeface="Arial" charset="0"/>
              </a:rPr>
              <a:t> Evaluation</a:t>
            </a:r>
            <a:r>
              <a:rPr lang="tr-TR" sz="800" b="0" i="0" kern="1200" baseline="0" dirty="0" smtClean="0">
                <a:solidFill>
                  <a:schemeClr val="bg1"/>
                </a:solidFill>
                <a:effectLst/>
                <a:latin typeface="Arial" charset="0"/>
                <a:ea typeface="Arial" charset="0"/>
                <a:cs typeface="Arial" charset="0"/>
              </a:rPr>
              <a:t> </a:t>
            </a:r>
            <a:r>
              <a:rPr lang="tr-TR" sz="800" b="0" i="0" kern="1200" dirty="0" smtClean="0">
                <a:solidFill>
                  <a:schemeClr val="bg1"/>
                </a:solidFill>
                <a:effectLst/>
                <a:latin typeface="Arial" charset="0"/>
                <a:ea typeface="Arial" charset="0"/>
                <a:cs typeface="Arial" charset="0"/>
              </a:rPr>
              <a:t>of </a:t>
            </a:r>
            <a:r>
              <a:rPr lang="tr-TR" sz="800" b="0" i="0" kern="1200" dirty="0" err="1" smtClean="0">
                <a:solidFill>
                  <a:schemeClr val="bg1"/>
                </a:solidFill>
                <a:effectLst/>
                <a:latin typeface="Arial" charset="0"/>
                <a:ea typeface="Arial" charset="0"/>
                <a:cs typeface="Arial" charset="0"/>
              </a:rPr>
              <a:t>Nuclear</a:t>
            </a:r>
            <a:r>
              <a:rPr lang="tr-TR" sz="800" b="0" i="0" kern="1200" dirty="0" smtClean="0">
                <a:solidFill>
                  <a:schemeClr val="bg1"/>
                </a:solidFill>
                <a:effectLst/>
                <a:latin typeface="Arial" charset="0"/>
                <a:ea typeface="Arial" charset="0"/>
                <a:cs typeface="Arial" charset="0"/>
              </a:rPr>
              <a:t> </a:t>
            </a:r>
            <a:r>
              <a:rPr lang="tr-TR" sz="800" b="0" i="0" kern="1200" dirty="0" err="1" smtClean="0">
                <a:solidFill>
                  <a:schemeClr val="bg1"/>
                </a:solidFill>
                <a:effectLst/>
                <a:latin typeface="Arial" charset="0"/>
                <a:ea typeface="Arial" charset="0"/>
                <a:cs typeface="Arial" charset="0"/>
              </a:rPr>
              <a:t>Reaction</a:t>
            </a:r>
            <a:r>
              <a:rPr lang="tr-TR" sz="800" b="0" i="0" kern="1200" dirty="0" smtClean="0">
                <a:solidFill>
                  <a:schemeClr val="bg1"/>
                </a:solidFill>
                <a:effectLst/>
                <a:latin typeface="Arial" charset="0"/>
                <a:ea typeface="Arial" charset="0"/>
                <a:cs typeface="Arial" charset="0"/>
              </a:rPr>
              <a:t> Data </a:t>
            </a:r>
            <a:r>
              <a:rPr lang="tr-TR" sz="800" b="0" i="0" kern="1200" dirty="0" err="1" smtClean="0">
                <a:solidFill>
                  <a:schemeClr val="bg1"/>
                </a:solidFill>
                <a:effectLst/>
                <a:latin typeface="Arial" charset="0"/>
                <a:ea typeface="Arial" charset="0"/>
                <a:cs typeface="Arial" charset="0"/>
              </a:rPr>
              <a:t>for</a:t>
            </a:r>
            <a:r>
              <a:rPr lang="tr-TR" sz="800" b="0" i="0" kern="1200" dirty="0" smtClean="0">
                <a:solidFill>
                  <a:schemeClr val="bg1"/>
                </a:solidFill>
                <a:effectLst/>
                <a:latin typeface="Arial" charset="0"/>
                <a:ea typeface="Arial" charset="0"/>
                <a:cs typeface="Arial" charset="0"/>
              </a:rPr>
              <a:t> Applications </a:t>
            </a:r>
            <a:r>
              <a:rPr lang="tr-TR" sz="844" kern="1200" dirty="0" smtClean="0">
                <a:solidFill>
                  <a:schemeClr val="bg1"/>
                </a:solidFill>
                <a:latin typeface="Arial" charset="0"/>
                <a:ea typeface="宋体" charset="-122"/>
                <a:cs typeface="+mn-cs"/>
              </a:rPr>
              <a:t>|   02-13 </a:t>
            </a:r>
            <a:r>
              <a:rPr lang="tr-TR" sz="844" kern="1200" dirty="0" err="1" smtClean="0">
                <a:solidFill>
                  <a:schemeClr val="bg1"/>
                </a:solidFill>
                <a:latin typeface="Arial" charset="0"/>
                <a:ea typeface="宋体" charset="-122"/>
                <a:cs typeface="+mn-cs"/>
              </a:rPr>
              <a:t>October</a:t>
            </a:r>
            <a:r>
              <a:rPr lang="tr-TR" sz="844" kern="1200" dirty="0" smtClean="0">
                <a:solidFill>
                  <a:schemeClr val="bg1"/>
                </a:solidFill>
                <a:latin typeface="Arial" charset="0"/>
                <a:ea typeface="宋体" charset="-122"/>
                <a:cs typeface="+mn-cs"/>
              </a:rPr>
              <a:t> </a:t>
            </a:r>
            <a:r>
              <a:rPr lang="tr-TR" sz="844" kern="1200" dirty="0" smtClean="0">
                <a:solidFill>
                  <a:schemeClr val="bg1"/>
                </a:solidFill>
                <a:latin typeface="Arial" charset="0"/>
                <a:ea typeface="宋体" charset="-122"/>
                <a:cs typeface="+mn-cs"/>
              </a:rPr>
              <a:t>2017   |   </a:t>
            </a:r>
            <a:r>
              <a:rPr lang="tr-TR" sz="844" kern="1200" dirty="0" smtClean="0">
                <a:solidFill>
                  <a:schemeClr val="bg1"/>
                </a:solidFill>
                <a:latin typeface="Arial" charset="0"/>
                <a:ea typeface="宋体" charset="-122"/>
                <a:cs typeface="+mn-cs"/>
              </a:rPr>
              <a:t>ICTP   </a:t>
            </a:r>
            <a:r>
              <a:rPr lang="tr-TR" sz="844" kern="1200" dirty="0" smtClean="0">
                <a:solidFill>
                  <a:schemeClr val="bg1"/>
                </a:solidFill>
                <a:latin typeface="Arial" charset="0"/>
                <a:ea typeface="宋体" charset="-122"/>
                <a:cs typeface="+mn-cs"/>
              </a:rPr>
              <a:t>|   </a:t>
            </a:r>
            <a:r>
              <a:rPr lang="tr-TR" sz="844" kern="1200" dirty="0" err="1" smtClean="0">
                <a:solidFill>
                  <a:schemeClr val="bg1"/>
                </a:solidFill>
                <a:latin typeface="Arial" charset="0"/>
                <a:ea typeface="宋体" charset="-122"/>
                <a:cs typeface="+mn-cs"/>
              </a:rPr>
              <a:t>Trieste</a:t>
            </a:r>
            <a:r>
              <a:rPr lang="tr-TR" sz="844" kern="1200" dirty="0" smtClean="0">
                <a:solidFill>
                  <a:schemeClr val="bg1"/>
                </a:solidFill>
                <a:latin typeface="Arial" charset="0"/>
                <a:ea typeface="宋体" charset="-122"/>
                <a:cs typeface="+mn-cs"/>
              </a:rPr>
              <a:t>, ITALY </a:t>
            </a:r>
            <a:r>
              <a:rPr lang="tr-TR" altLang="zh-CN" sz="844" dirty="0" smtClean="0">
                <a:solidFill>
                  <a:schemeClr val="bg1"/>
                </a:solidFill>
              </a:rPr>
              <a:t>		</a:t>
            </a:r>
            <a:r>
              <a:rPr lang="tr-TR" altLang="zh-CN" sz="844" dirty="0" smtClean="0">
                <a:solidFill>
                  <a:schemeClr val="bg1"/>
                </a:solidFill>
              </a:rPr>
              <a:t> 	</a:t>
            </a:r>
            <a:r>
              <a:rPr lang="tr-TR" altLang="zh-CN" sz="844" dirty="0" err="1" smtClean="0">
                <a:solidFill>
                  <a:schemeClr val="bg1"/>
                </a:solidFill>
              </a:rPr>
              <a:t>isarpun@gmail.com</a:t>
            </a:r>
            <a:r>
              <a:rPr lang="tr-TR" altLang="zh-CN" sz="844" dirty="0" smtClean="0">
                <a:solidFill>
                  <a:schemeClr val="bg1"/>
                </a:solidFill>
              </a:rPr>
              <a:t>	</a:t>
            </a:r>
            <a:r>
              <a:rPr lang="tr-TR" altLang="zh-CN" sz="844" dirty="0" smtClean="0">
                <a:solidFill>
                  <a:schemeClr val="bg1"/>
                </a:solidFill>
              </a:rPr>
              <a:t>	</a:t>
            </a:r>
            <a:fld id="{2748D5E0-B1A5-430A-9B2C-8DF92D9BF045}" type="slidenum">
              <a:rPr lang="tr-TR" altLang="zh-CN" sz="844" smtClean="0">
                <a:solidFill>
                  <a:schemeClr val="bg1"/>
                </a:solidFill>
              </a:rPr>
              <a:pPr marL="0" marR="0" indent="0" algn="l" defTabSz="857294" rtl="0" eaLnBrk="1" fontAlgn="base" latinLnBrk="0" hangingPunct="1">
                <a:lnSpc>
                  <a:spcPct val="100000"/>
                </a:lnSpc>
                <a:spcBef>
                  <a:spcPct val="0"/>
                </a:spcBef>
                <a:spcAft>
                  <a:spcPct val="0"/>
                </a:spcAft>
                <a:buClrTx/>
                <a:buSzTx/>
                <a:buFontTx/>
                <a:buNone/>
                <a:tabLst/>
                <a:defRPr/>
              </a:pPr>
              <a:t>‹#›</a:t>
            </a:fld>
            <a:r>
              <a:rPr lang="tr-TR" altLang="zh-CN" sz="844" dirty="0" smtClean="0">
                <a:solidFill>
                  <a:schemeClr val="bg1"/>
                </a:solidFill>
              </a:rPr>
              <a:t>/</a:t>
            </a:r>
            <a:r>
              <a:rPr lang="tr-TR" altLang="zh-CN" sz="844" dirty="0" smtClean="0">
                <a:solidFill>
                  <a:schemeClr val="bg1"/>
                </a:solidFill>
              </a:rPr>
              <a:t>26</a:t>
            </a:r>
            <a:r>
              <a:rPr lang="en-US" altLang="zh-CN" sz="844" dirty="0" smtClean="0">
                <a:solidFill>
                  <a:schemeClr val="bg1"/>
                </a:solidFill>
              </a:rPr>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52500" y="71439"/>
            <a:ext cx="10972800" cy="500062"/>
          </a:xfrm>
          <a:prstGeom prst="rect">
            <a:avLst/>
          </a:prstGeom>
        </p:spPr>
        <p:txBody>
          <a:bodyPr vert="horz" lIns="91440" tIns="45720" rIns="91440" bIns="45720" rtlCol="0" anchor="ctr">
            <a:noAutofit/>
          </a:bodyPr>
          <a:lstStyle/>
          <a:p>
            <a:r>
              <a:rPr lang="tr-TR" smtClean="0"/>
              <a:t>Asıl başlık stilini düzenlemek için tıklayın</a:t>
            </a:r>
            <a:endParaRPr lang="zh-CN" altLang="en-US" dirty="0"/>
          </a:p>
        </p:txBody>
      </p:sp>
      <p:sp>
        <p:nvSpPr>
          <p:cNvPr id="1027" name="文本占位符 2"/>
          <p:cNvSpPr>
            <a:spLocks noGrp="1"/>
          </p:cNvSpPr>
          <p:nvPr>
            <p:ph type="body" idx="1"/>
          </p:nvPr>
        </p:nvSpPr>
        <p:spPr bwMode="auto">
          <a:xfrm>
            <a:off x="0" y="548680"/>
            <a:ext cx="12192000" cy="60486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zh-CN" smtClean="0"/>
              <a:t>Asıl metin stillerini düzenlemek için tıklayın</a:t>
            </a:r>
          </a:p>
          <a:p>
            <a:pPr lvl="1"/>
            <a:r>
              <a:rPr lang="tr-TR" altLang="zh-CN" smtClean="0"/>
              <a:t>İkinci düzey</a:t>
            </a:r>
          </a:p>
          <a:p>
            <a:pPr lvl="2"/>
            <a:r>
              <a:rPr lang="tr-TR" altLang="zh-CN" smtClean="0"/>
              <a:t>Üçüncü düzey</a:t>
            </a:r>
          </a:p>
          <a:p>
            <a:pPr lvl="3"/>
            <a:r>
              <a:rPr lang="tr-TR" altLang="zh-CN" smtClean="0"/>
              <a:t>Dördüncü düzey</a:t>
            </a:r>
          </a:p>
          <a:p>
            <a:pPr lvl="4"/>
            <a:r>
              <a:rPr lang="tr-TR" altLang="zh-CN" smtClean="0"/>
              <a:t>Beşinci düzey</a:t>
            </a:r>
            <a:endParaRPr lang="en-US" altLang="zh-CN" dirty="0" smtClean="0"/>
          </a:p>
        </p:txBody>
      </p:sp>
      <p:sp>
        <p:nvSpPr>
          <p:cNvPr id="7" name="等腰三角形 6"/>
          <p:cNvSpPr/>
          <p:nvPr/>
        </p:nvSpPr>
        <p:spPr>
          <a:xfrm rot="19778823">
            <a:off x="-192616" y="-31749"/>
            <a:ext cx="762001" cy="493713"/>
          </a:xfrm>
          <a:prstGeom prst="triangle">
            <a:avLst/>
          </a:prstGeom>
          <a:ln/>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zh-CN" altLang="en-US" sz="1715"/>
          </a:p>
        </p:txBody>
      </p:sp>
    </p:spTree>
    <p:extLst>
      <p:ext uri="{BB962C8B-B14F-4D97-AF65-F5344CB8AC3E}">
        <p14:creationId xmlns:p14="http://schemas.microsoft.com/office/powerpoint/2010/main" val="1294656937"/>
      </p:ext>
    </p:extLst>
  </p:cSld>
  <p:clrMap bg1="lt1" tx1="dk1" bg2="lt2" tx2="dk2" accent1="accent1" accent2="accent2" accent3="accent3" accent4="accent4" accent5="accent5" accent6="accent6" hlink="hlink" folHlink="folHlink"/>
  <p:sldLayoutIdLst>
    <p:sldLayoutId id="2147483776" r:id="rId1"/>
    <p:sldLayoutId id="2147483777" r:id="rId2"/>
  </p:sldLayoutIdLst>
  <p:txStyles>
    <p:titleStyle>
      <a:lvl1pPr algn="l" rtl="0" eaLnBrk="1" fontAlgn="base" hangingPunct="1">
        <a:spcBef>
          <a:spcPct val="0"/>
        </a:spcBef>
        <a:spcAft>
          <a:spcPct val="0"/>
        </a:spcAft>
        <a:defRPr lang="zh-CN" altLang="en-US" sz="2858" b="1" kern="120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49000">
                <a:schemeClr val="bg1">
                  <a:lumMod val="75000"/>
                </a:schemeClr>
              </a:gs>
              <a:gs pos="50000">
                <a:srgbClr val="FFFFFF">
                  <a:shade val="20000"/>
                  <a:satMod val="300000"/>
                </a:srgbClr>
              </a:gs>
              <a:gs pos="71000">
                <a:srgbClr val="FFFFFF">
                  <a:tint val="52000"/>
                  <a:satMod val="300000"/>
                </a:srgbClr>
              </a:gs>
              <a:gs pos="100000">
                <a:srgbClr val="FFFFFF">
                  <a:tint val="40000"/>
                  <a:satMod val="250000"/>
                </a:srgbClr>
              </a:gs>
            </a:gsLst>
            <a:lin ang="5400000"/>
          </a:gradFill>
          <a:latin typeface="+mj-lt"/>
          <a:ea typeface="+mj-ea"/>
          <a:cs typeface="+mj-cs"/>
        </a:defRPr>
      </a:lvl1pPr>
      <a:lvl2pPr algn="l" rtl="0" eaLnBrk="1" fontAlgn="base" hangingPunct="1">
        <a:spcBef>
          <a:spcPct val="0"/>
        </a:spcBef>
        <a:spcAft>
          <a:spcPct val="0"/>
        </a:spcAft>
        <a:defRPr sz="2813" b="1">
          <a:solidFill>
            <a:schemeClr val="tx1"/>
          </a:solidFill>
          <a:latin typeface="Calibri" pitchFamily="34" charset="0"/>
          <a:ea typeface="宋体" charset="-122"/>
        </a:defRPr>
      </a:lvl2pPr>
      <a:lvl3pPr algn="l" rtl="0" eaLnBrk="1" fontAlgn="base" hangingPunct="1">
        <a:spcBef>
          <a:spcPct val="0"/>
        </a:spcBef>
        <a:spcAft>
          <a:spcPct val="0"/>
        </a:spcAft>
        <a:defRPr sz="2813" b="1">
          <a:solidFill>
            <a:schemeClr val="tx1"/>
          </a:solidFill>
          <a:latin typeface="Calibri" pitchFamily="34" charset="0"/>
          <a:ea typeface="宋体" charset="-122"/>
        </a:defRPr>
      </a:lvl3pPr>
      <a:lvl4pPr algn="l" rtl="0" eaLnBrk="1" fontAlgn="base" hangingPunct="1">
        <a:spcBef>
          <a:spcPct val="0"/>
        </a:spcBef>
        <a:spcAft>
          <a:spcPct val="0"/>
        </a:spcAft>
        <a:defRPr sz="2813" b="1">
          <a:solidFill>
            <a:schemeClr val="tx1"/>
          </a:solidFill>
          <a:latin typeface="Calibri" pitchFamily="34" charset="0"/>
          <a:ea typeface="宋体" charset="-122"/>
        </a:defRPr>
      </a:lvl4pPr>
      <a:lvl5pPr algn="l" rtl="0" eaLnBrk="1" fontAlgn="base" hangingPunct="1">
        <a:spcBef>
          <a:spcPct val="0"/>
        </a:spcBef>
        <a:spcAft>
          <a:spcPct val="0"/>
        </a:spcAft>
        <a:defRPr sz="2813" b="1">
          <a:solidFill>
            <a:schemeClr val="tx1"/>
          </a:solidFill>
          <a:latin typeface="Calibri" pitchFamily="34" charset="0"/>
          <a:ea typeface="宋体" charset="-122"/>
        </a:defRPr>
      </a:lvl5pPr>
      <a:lvl6pPr marL="428647" algn="l" rtl="0" eaLnBrk="1" fontAlgn="base" hangingPunct="1">
        <a:spcBef>
          <a:spcPct val="0"/>
        </a:spcBef>
        <a:spcAft>
          <a:spcPct val="0"/>
        </a:spcAft>
        <a:defRPr sz="2813" b="1">
          <a:solidFill>
            <a:schemeClr val="tx1"/>
          </a:solidFill>
          <a:latin typeface="Calibri" pitchFamily="34" charset="0"/>
          <a:ea typeface="宋体" charset="-122"/>
        </a:defRPr>
      </a:lvl6pPr>
      <a:lvl7pPr marL="857294" algn="l" rtl="0" eaLnBrk="1" fontAlgn="base" hangingPunct="1">
        <a:spcBef>
          <a:spcPct val="0"/>
        </a:spcBef>
        <a:spcAft>
          <a:spcPct val="0"/>
        </a:spcAft>
        <a:defRPr sz="2813" b="1">
          <a:solidFill>
            <a:schemeClr val="tx1"/>
          </a:solidFill>
          <a:latin typeface="Calibri" pitchFamily="34" charset="0"/>
          <a:ea typeface="宋体" charset="-122"/>
        </a:defRPr>
      </a:lvl7pPr>
      <a:lvl8pPr marL="1285942" algn="l" rtl="0" eaLnBrk="1" fontAlgn="base" hangingPunct="1">
        <a:spcBef>
          <a:spcPct val="0"/>
        </a:spcBef>
        <a:spcAft>
          <a:spcPct val="0"/>
        </a:spcAft>
        <a:defRPr sz="2813" b="1">
          <a:solidFill>
            <a:schemeClr val="tx1"/>
          </a:solidFill>
          <a:latin typeface="Calibri" pitchFamily="34" charset="0"/>
          <a:ea typeface="宋体" charset="-122"/>
        </a:defRPr>
      </a:lvl8pPr>
      <a:lvl9pPr marL="1714590" algn="l" rtl="0" eaLnBrk="1" fontAlgn="base" hangingPunct="1">
        <a:spcBef>
          <a:spcPct val="0"/>
        </a:spcBef>
        <a:spcAft>
          <a:spcPct val="0"/>
        </a:spcAft>
        <a:defRPr sz="2813" b="1">
          <a:solidFill>
            <a:schemeClr val="tx1"/>
          </a:solidFill>
          <a:latin typeface="Calibri" pitchFamily="34" charset="0"/>
          <a:ea typeface="宋体" charset="-122"/>
        </a:defRPr>
      </a:lvl9pPr>
    </p:titleStyle>
    <p:bodyStyle>
      <a:lvl1pPr marL="321485" indent="-321485" algn="l" rtl="0" eaLnBrk="1" fontAlgn="base" hangingPunct="1">
        <a:spcBef>
          <a:spcPct val="20000"/>
        </a:spcBef>
        <a:spcAft>
          <a:spcPct val="0"/>
        </a:spcAft>
        <a:buFont typeface="Arial" charset="0"/>
        <a:buChar char="•"/>
        <a:defRPr sz="2382" kern="1200">
          <a:solidFill>
            <a:srgbClr val="D9D9D9"/>
          </a:solidFill>
          <a:latin typeface="+mn-lt"/>
          <a:ea typeface="+mn-ea"/>
          <a:cs typeface="+mn-cs"/>
        </a:defRPr>
      </a:lvl1pPr>
      <a:lvl2pPr marL="696552" indent="-267904" algn="l" rtl="0" eaLnBrk="1" fontAlgn="base" hangingPunct="1">
        <a:spcBef>
          <a:spcPct val="20000"/>
        </a:spcBef>
        <a:spcAft>
          <a:spcPct val="0"/>
        </a:spcAft>
        <a:buFont typeface="Arial" charset="0"/>
        <a:buChar char="–"/>
        <a:defRPr sz="1905" kern="1200">
          <a:solidFill>
            <a:srgbClr val="D9D9D9"/>
          </a:solidFill>
          <a:latin typeface="+mn-lt"/>
          <a:ea typeface="+mn-ea"/>
          <a:cs typeface="+mn-cs"/>
        </a:defRPr>
      </a:lvl2pPr>
      <a:lvl3pPr marL="1071619" indent="-214324" algn="l" rtl="0" eaLnBrk="1" fontAlgn="base" hangingPunct="1">
        <a:spcBef>
          <a:spcPct val="20000"/>
        </a:spcBef>
        <a:spcAft>
          <a:spcPct val="0"/>
        </a:spcAft>
        <a:buFont typeface="Arial" charset="0"/>
        <a:buChar char="•"/>
        <a:defRPr sz="1429" kern="1200">
          <a:solidFill>
            <a:srgbClr val="D9D9D9"/>
          </a:solidFill>
          <a:latin typeface="+mn-lt"/>
          <a:ea typeface="+mn-ea"/>
          <a:cs typeface="+mn-cs"/>
        </a:defRPr>
      </a:lvl3pPr>
      <a:lvl4pPr marL="1500266" indent="-214324" algn="l" rtl="0" eaLnBrk="1" fontAlgn="base" hangingPunct="1">
        <a:spcBef>
          <a:spcPct val="20000"/>
        </a:spcBef>
        <a:spcAft>
          <a:spcPct val="0"/>
        </a:spcAft>
        <a:buFont typeface="Arial" charset="0"/>
        <a:buChar char="–"/>
        <a:defRPr sz="1143" kern="1200">
          <a:solidFill>
            <a:srgbClr val="D9D9D9"/>
          </a:solidFill>
          <a:latin typeface="+mn-lt"/>
          <a:ea typeface="+mn-ea"/>
          <a:cs typeface="+mn-cs"/>
        </a:defRPr>
      </a:lvl4pPr>
      <a:lvl5pPr marL="1928913" indent="-214324" algn="l" rtl="0" eaLnBrk="1" fontAlgn="base" hangingPunct="1">
        <a:spcBef>
          <a:spcPct val="20000"/>
        </a:spcBef>
        <a:spcAft>
          <a:spcPct val="0"/>
        </a:spcAft>
        <a:buFont typeface="Arial" charset="0"/>
        <a:buChar char="»"/>
        <a:defRPr sz="953" kern="1200">
          <a:solidFill>
            <a:srgbClr val="D9D9D9"/>
          </a:solidFill>
          <a:latin typeface="+mn-lt"/>
          <a:ea typeface="+mn-ea"/>
          <a:cs typeface="+mn-cs"/>
        </a:defRPr>
      </a:lvl5pPr>
      <a:lvl6pPr marL="2357560" indent="-214324" algn="l" defTabSz="857294"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208" indent="-214324" algn="l" defTabSz="857294"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855" indent="-214324" algn="l" defTabSz="857294"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503" indent="-214324" algn="l" defTabSz="857294" rtl="0" eaLnBrk="1" latinLnBrk="0" hangingPunct="1">
        <a:spcBef>
          <a:spcPct val="20000"/>
        </a:spcBef>
        <a:buFont typeface="Arial" pitchFamily="34" charset="0"/>
        <a:buChar char="•"/>
        <a:defRPr sz="1875" kern="1200">
          <a:solidFill>
            <a:schemeClr val="tx1"/>
          </a:solidFill>
          <a:latin typeface="+mn-lt"/>
          <a:ea typeface="+mn-ea"/>
          <a:cs typeface="+mn-cs"/>
        </a:defRPr>
      </a:lvl9pPr>
    </p:bodyStyle>
    <p:otherStyle>
      <a:defPPr>
        <a:defRPr lang="zh-CN"/>
      </a:defPPr>
      <a:lvl1pPr marL="0" algn="l" defTabSz="857294" rtl="0" eaLnBrk="1" latinLnBrk="0" hangingPunct="1">
        <a:defRPr sz="1688" kern="1200">
          <a:solidFill>
            <a:schemeClr val="tx1"/>
          </a:solidFill>
          <a:latin typeface="+mn-lt"/>
          <a:ea typeface="+mn-ea"/>
          <a:cs typeface="+mn-cs"/>
        </a:defRPr>
      </a:lvl1pPr>
      <a:lvl2pPr marL="428647" algn="l" defTabSz="857294" rtl="0" eaLnBrk="1" latinLnBrk="0" hangingPunct="1">
        <a:defRPr sz="1688" kern="1200">
          <a:solidFill>
            <a:schemeClr val="tx1"/>
          </a:solidFill>
          <a:latin typeface="+mn-lt"/>
          <a:ea typeface="+mn-ea"/>
          <a:cs typeface="+mn-cs"/>
        </a:defRPr>
      </a:lvl2pPr>
      <a:lvl3pPr marL="857294" algn="l" defTabSz="857294" rtl="0" eaLnBrk="1" latinLnBrk="0" hangingPunct="1">
        <a:defRPr sz="1688" kern="1200">
          <a:solidFill>
            <a:schemeClr val="tx1"/>
          </a:solidFill>
          <a:latin typeface="+mn-lt"/>
          <a:ea typeface="+mn-ea"/>
          <a:cs typeface="+mn-cs"/>
        </a:defRPr>
      </a:lvl3pPr>
      <a:lvl4pPr marL="1285942" algn="l" defTabSz="857294" rtl="0" eaLnBrk="1" latinLnBrk="0" hangingPunct="1">
        <a:defRPr sz="1688" kern="1200">
          <a:solidFill>
            <a:schemeClr val="tx1"/>
          </a:solidFill>
          <a:latin typeface="+mn-lt"/>
          <a:ea typeface="+mn-ea"/>
          <a:cs typeface="+mn-cs"/>
        </a:defRPr>
      </a:lvl4pPr>
      <a:lvl5pPr marL="1714590" algn="l" defTabSz="857294" rtl="0" eaLnBrk="1" latinLnBrk="0" hangingPunct="1">
        <a:defRPr sz="1688" kern="1200">
          <a:solidFill>
            <a:schemeClr val="tx1"/>
          </a:solidFill>
          <a:latin typeface="+mn-lt"/>
          <a:ea typeface="+mn-ea"/>
          <a:cs typeface="+mn-cs"/>
        </a:defRPr>
      </a:lvl5pPr>
      <a:lvl6pPr marL="2143237" algn="l" defTabSz="857294" rtl="0" eaLnBrk="1" latinLnBrk="0" hangingPunct="1">
        <a:defRPr sz="1688" kern="1200">
          <a:solidFill>
            <a:schemeClr val="tx1"/>
          </a:solidFill>
          <a:latin typeface="+mn-lt"/>
          <a:ea typeface="+mn-ea"/>
          <a:cs typeface="+mn-cs"/>
        </a:defRPr>
      </a:lvl6pPr>
      <a:lvl7pPr marL="2571884" algn="l" defTabSz="857294" rtl="0" eaLnBrk="1" latinLnBrk="0" hangingPunct="1">
        <a:defRPr sz="1688" kern="1200">
          <a:solidFill>
            <a:schemeClr val="tx1"/>
          </a:solidFill>
          <a:latin typeface="+mn-lt"/>
          <a:ea typeface="+mn-ea"/>
          <a:cs typeface="+mn-cs"/>
        </a:defRPr>
      </a:lvl7pPr>
      <a:lvl8pPr marL="3000532" algn="l" defTabSz="857294" rtl="0" eaLnBrk="1" latinLnBrk="0" hangingPunct="1">
        <a:defRPr sz="1688" kern="1200">
          <a:solidFill>
            <a:schemeClr val="tx1"/>
          </a:solidFill>
          <a:latin typeface="+mn-lt"/>
          <a:ea typeface="+mn-ea"/>
          <a:cs typeface="+mn-cs"/>
        </a:defRPr>
      </a:lvl8pPr>
      <a:lvl9pPr marL="3429179" algn="l" defTabSz="857294" rtl="0" eaLnBrk="1" latinLnBrk="0" hangingPunct="1">
        <a:defRPr sz="16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ltLang="en-US" sz="6000" b="0" dirty="0" err="1">
                <a:solidFill>
                  <a:schemeClr val="bg1"/>
                </a:solidFill>
                <a:effectLst/>
              </a:rPr>
              <a:t>Effects</a:t>
            </a:r>
            <a:r>
              <a:rPr lang="tr-TR" altLang="en-US" sz="6000" b="0" dirty="0">
                <a:solidFill>
                  <a:schemeClr val="bg1"/>
                </a:solidFill>
                <a:effectLst/>
              </a:rPr>
              <a:t> of </a:t>
            </a:r>
            <a:r>
              <a:rPr lang="tr-TR" altLang="en-US" sz="6000" b="0" dirty="0" err="1">
                <a:solidFill>
                  <a:schemeClr val="bg1"/>
                </a:solidFill>
                <a:effectLst/>
              </a:rPr>
              <a:t>Deformation</a:t>
            </a:r>
            <a:r>
              <a:rPr lang="tr-TR" altLang="en-US" sz="6000" b="0" dirty="0">
                <a:solidFill>
                  <a:schemeClr val="bg1"/>
                </a:solidFill>
                <a:effectLst/>
              </a:rPr>
              <a:t> </a:t>
            </a:r>
            <a:r>
              <a:rPr lang="tr-TR" altLang="en-US" sz="6000" b="0" dirty="0" err="1">
                <a:solidFill>
                  <a:schemeClr val="bg1"/>
                </a:solidFill>
                <a:effectLst/>
              </a:rPr>
              <a:t>Parameter</a:t>
            </a:r>
            <a:r>
              <a:rPr lang="tr-TR" altLang="en-US" sz="6000" b="0" dirty="0">
                <a:solidFill>
                  <a:schemeClr val="bg1"/>
                </a:solidFill>
                <a:effectLst/>
              </a:rPr>
              <a:t> on </a:t>
            </a:r>
            <a:r>
              <a:rPr lang="tr-TR" altLang="en-US" sz="6000" b="0" dirty="0" err="1">
                <a:solidFill>
                  <a:schemeClr val="bg1"/>
                </a:solidFill>
                <a:effectLst/>
              </a:rPr>
              <a:t>Reaction</a:t>
            </a:r>
            <a:r>
              <a:rPr lang="tr-TR" altLang="en-US" sz="6000" b="0" dirty="0">
                <a:solidFill>
                  <a:schemeClr val="bg1"/>
                </a:solidFill>
                <a:effectLst/>
              </a:rPr>
              <a:t> Cross </a:t>
            </a:r>
            <a:r>
              <a:rPr lang="tr-TR" altLang="en-US" sz="6000" b="0" dirty="0" err="1">
                <a:solidFill>
                  <a:schemeClr val="bg1"/>
                </a:solidFill>
                <a:effectLst/>
              </a:rPr>
              <a:t>Section</a:t>
            </a:r>
            <a:endParaRPr lang="en-US" sz="6000" dirty="0">
              <a:solidFill>
                <a:schemeClr val="bg1"/>
              </a:solidFill>
            </a:endParaRPr>
          </a:p>
        </p:txBody>
      </p:sp>
      <p:sp>
        <p:nvSpPr>
          <p:cNvPr id="3" name="Alt Konu Başlığı 2"/>
          <p:cNvSpPr>
            <a:spLocks noGrp="1"/>
          </p:cNvSpPr>
          <p:nvPr>
            <p:ph type="subTitle" idx="1"/>
          </p:nvPr>
        </p:nvSpPr>
        <p:spPr>
          <a:xfrm>
            <a:off x="1828800" y="4631234"/>
            <a:ext cx="8534401" cy="642942"/>
          </a:xfrm>
        </p:spPr>
        <p:txBody>
          <a:bodyPr/>
          <a:lstStyle/>
          <a:p>
            <a:r>
              <a:rPr lang="en-US" dirty="0" smtClean="0">
                <a:solidFill>
                  <a:schemeClr val="bg1"/>
                </a:solidFill>
              </a:rPr>
              <a:t>Ismail </a:t>
            </a:r>
            <a:r>
              <a:rPr lang="en-US" dirty="0" err="1" smtClean="0">
                <a:solidFill>
                  <a:schemeClr val="bg1"/>
                </a:solidFill>
              </a:rPr>
              <a:t>Hakki</a:t>
            </a:r>
            <a:r>
              <a:rPr lang="en-US" dirty="0" smtClean="0">
                <a:solidFill>
                  <a:schemeClr val="bg1"/>
                </a:solidFill>
              </a:rPr>
              <a:t> SARPUN</a:t>
            </a:r>
          </a:p>
          <a:p>
            <a:r>
              <a:rPr lang="en-US" dirty="0" smtClean="0">
                <a:solidFill>
                  <a:schemeClr val="bg1"/>
                </a:solidFill>
              </a:rPr>
              <a:t>Abdullah AYDIN</a:t>
            </a:r>
          </a:p>
          <a:p>
            <a:r>
              <a:rPr lang="en-US" dirty="0" err="1" smtClean="0">
                <a:solidFill>
                  <a:schemeClr val="bg1"/>
                </a:solidFill>
              </a:rPr>
              <a:t>Mahmut</a:t>
            </a:r>
            <a:r>
              <a:rPr lang="en-US" dirty="0" smtClean="0">
                <a:solidFill>
                  <a:schemeClr val="bg1"/>
                </a:solidFill>
              </a:rPr>
              <a:t> BOYUKATA</a:t>
            </a:r>
            <a:endParaRPr lang="en-US" dirty="0">
              <a:solidFill>
                <a:schemeClr val="bg1"/>
              </a:solidFill>
            </a:endParaRPr>
          </a:p>
        </p:txBody>
      </p:sp>
    </p:spTree>
    <p:extLst>
      <p:ext uri="{BB962C8B-B14F-4D97-AF65-F5344CB8AC3E}">
        <p14:creationId xmlns:p14="http://schemas.microsoft.com/office/powerpoint/2010/main" val="1014467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Last Conclusion</a:t>
            </a:r>
            <a:endParaRPr lang="en-US" dirty="0"/>
          </a:p>
        </p:txBody>
      </p:sp>
      <p:sp>
        <p:nvSpPr>
          <p:cNvPr id="3" name="İçerik Yer Tutucusu 2"/>
          <p:cNvSpPr>
            <a:spLocks noGrp="1"/>
          </p:cNvSpPr>
          <p:nvPr>
            <p:ph sz="quarter" idx="13"/>
          </p:nvPr>
        </p:nvSpPr>
        <p:spPr/>
        <p:txBody>
          <a:bodyPr/>
          <a:lstStyle/>
          <a:p>
            <a:pPr fontAlgn="auto">
              <a:spcBef>
                <a:spcPts val="0"/>
              </a:spcBef>
              <a:spcAft>
                <a:spcPts val="0"/>
              </a:spcAft>
            </a:pPr>
            <a:r>
              <a:rPr lang="en-US" dirty="0" smtClean="0">
                <a:solidFill>
                  <a:schemeClr val="bg1"/>
                </a:solidFill>
              </a:rPr>
              <a:t>Deformation parameter </a:t>
            </a:r>
            <a:r>
              <a:rPr lang="mr-IN" dirty="0" smtClean="0">
                <a:solidFill>
                  <a:schemeClr val="bg1"/>
                </a:solidFill>
              </a:rPr>
              <a:t>–</a:t>
            </a:r>
            <a:r>
              <a:rPr lang="en-US" dirty="0" smtClean="0">
                <a:solidFill>
                  <a:schemeClr val="bg1"/>
                </a:solidFill>
              </a:rPr>
              <a:t> Coulomb barrier </a:t>
            </a:r>
            <a:r>
              <a:rPr lang="mr-IN" dirty="0" smtClean="0">
                <a:solidFill>
                  <a:schemeClr val="bg1"/>
                </a:solidFill>
              </a:rPr>
              <a:t>–</a:t>
            </a:r>
            <a:r>
              <a:rPr lang="en-US" dirty="0" smtClean="0">
                <a:solidFill>
                  <a:schemeClr val="bg1"/>
                </a:solidFill>
              </a:rPr>
              <a:t> Cross Section relations have observed again</a:t>
            </a:r>
            <a:r>
              <a:rPr lang="mr-IN" dirty="0" smtClean="0">
                <a:solidFill>
                  <a:schemeClr val="bg1"/>
                </a:solidFill>
              </a:rPr>
              <a:t>…</a:t>
            </a:r>
            <a:endParaRPr lang="tr-TR" dirty="0" smtClean="0">
              <a:solidFill>
                <a:schemeClr val="bg1"/>
              </a:solidFill>
            </a:endParaRPr>
          </a:p>
          <a:p>
            <a:pPr fontAlgn="auto">
              <a:spcBef>
                <a:spcPts val="0"/>
              </a:spcBef>
              <a:spcAft>
                <a:spcPts val="0"/>
              </a:spcAft>
            </a:pPr>
            <a:endParaRPr lang="tr-TR" dirty="0">
              <a:solidFill>
                <a:schemeClr val="bg1"/>
              </a:solidFill>
            </a:endParaRPr>
          </a:p>
          <a:p>
            <a:pPr fontAlgn="auto">
              <a:spcBef>
                <a:spcPts val="0"/>
              </a:spcBef>
              <a:spcAft>
                <a:spcPts val="0"/>
              </a:spcAft>
            </a:pPr>
            <a:r>
              <a:rPr lang="tr-TR" dirty="0" err="1" smtClean="0">
                <a:solidFill>
                  <a:schemeClr val="bg1"/>
                </a:solidFill>
              </a:rPr>
              <a:t>For</a:t>
            </a:r>
            <a:r>
              <a:rPr lang="tr-TR" dirty="0" smtClean="0">
                <a:solidFill>
                  <a:schemeClr val="bg1"/>
                </a:solidFill>
              </a:rPr>
              <a:t> </a:t>
            </a:r>
            <a:r>
              <a:rPr lang="tr-TR" dirty="0" err="1" smtClean="0">
                <a:solidFill>
                  <a:schemeClr val="bg1"/>
                </a:solidFill>
              </a:rPr>
              <a:t>future</a:t>
            </a:r>
            <a:r>
              <a:rPr lang="tr-TR" dirty="0" smtClean="0">
                <a:solidFill>
                  <a:schemeClr val="bg1"/>
                </a:solidFill>
              </a:rPr>
              <a:t> </a:t>
            </a:r>
            <a:r>
              <a:rPr lang="tr-TR" dirty="0" err="1" smtClean="0">
                <a:solidFill>
                  <a:schemeClr val="bg1"/>
                </a:solidFill>
              </a:rPr>
              <a:t>study</a:t>
            </a:r>
            <a:r>
              <a:rPr lang="tr-TR" dirty="0" smtClean="0">
                <a:solidFill>
                  <a:schemeClr val="bg1"/>
                </a:solidFill>
              </a:rPr>
              <a:t>: </a:t>
            </a:r>
            <a:r>
              <a:rPr lang="tr-TR" dirty="0" err="1" smtClean="0">
                <a:solidFill>
                  <a:schemeClr val="bg1"/>
                </a:solidFill>
              </a:rPr>
              <a:t>Selection</a:t>
            </a:r>
            <a:r>
              <a:rPr lang="tr-TR" dirty="0" smtClean="0">
                <a:solidFill>
                  <a:schemeClr val="bg1"/>
                </a:solidFill>
              </a:rPr>
              <a:t> of </a:t>
            </a:r>
            <a:r>
              <a:rPr lang="tr-TR" dirty="0" err="1" smtClean="0">
                <a:solidFill>
                  <a:schemeClr val="bg1"/>
                </a:solidFill>
              </a:rPr>
              <a:t>oblate</a:t>
            </a:r>
            <a:r>
              <a:rPr lang="tr-TR" dirty="0" smtClean="0">
                <a:solidFill>
                  <a:schemeClr val="bg1"/>
                </a:solidFill>
              </a:rPr>
              <a:t> </a:t>
            </a:r>
            <a:r>
              <a:rPr lang="tr-TR" dirty="0" err="1" smtClean="0">
                <a:solidFill>
                  <a:schemeClr val="bg1"/>
                </a:solidFill>
              </a:rPr>
              <a:t>and</a:t>
            </a:r>
            <a:r>
              <a:rPr lang="tr-TR" dirty="0" smtClean="0">
                <a:solidFill>
                  <a:schemeClr val="bg1"/>
                </a:solidFill>
              </a:rPr>
              <a:t> </a:t>
            </a:r>
            <a:r>
              <a:rPr lang="tr-TR" dirty="0" err="1" smtClean="0">
                <a:solidFill>
                  <a:schemeClr val="bg1"/>
                </a:solidFill>
              </a:rPr>
              <a:t>prolate</a:t>
            </a:r>
            <a:r>
              <a:rPr lang="tr-TR" dirty="0" smtClean="0">
                <a:solidFill>
                  <a:schemeClr val="bg1"/>
                </a:solidFill>
              </a:rPr>
              <a:t> </a:t>
            </a:r>
            <a:r>
              <a:rPr lang="tr-TR" dirty="0" err="1" smtClean="0">
                <a:solidFill>
                  <a:schemeClr val="bg1"/>
                </a:solidFill>
              </a:rPr>
              <a:t>nuclei</a:t>
            </a:r>
            <a:endParaRPr lang="tr-TR" dirty="0" smtClean="0">
              <a:solidFill>
                <a:schemeClr val="bg1"/>
              </a:solidFill>
            </a:endParaRPr>
          </a:p>
          <a:p>
            <a:pPr lvl="5">
              <a:spcBef>
                <a:spcPts val="0"/>
              </a:spcBef>
            </a:pPr>
            <a:r>
              <a:rPr lang="tr-TR" sz="2300" dirty="0" smtClean="0">
                <a:solidFill>
                  <a:schemeClr val="bg1"/>
                </a:solidFill>
              </a:rPr>
              <a:t>:	</a:t>
            </a:r>
            <a:r>
              <a:rPr lang="tr-TR" sz="2300" dirty="0" err="1" smtClean="0">
                <a:solidFill>
                  <a:schemeClr val="bg1"/>
                </a:solidFill>
              </a:rPr>
              <a:t>What</a:t>
            </a:r>
            <a:r>
              <a:rPr lang="tr-TR" sz="2300" dirty="0" smtClean="0">
                <a:solidFill>
                  <a:schemeClr val="bg1"/>
                </a:solidFill>
              </a:rPr>
              <a:t> </a:t>
            </a:r>
            <a:r>
              <a:rPr lang="tr-TR" sz="2300" dirty="0" err="1" smtClean="0">
                <a:solidFill>
                  <a:schemeClr val="bg1"/>
                </a:solidFill>
              </a:rPr>
              <a:t>about</a:t>
            </a:r>
            <a:r>
              <a:rPr lang="tr-TR" sz="2300" dirty="0" smtClean="0">
                <a:solidFill>
                  <a:schemeClr val="bg1"/>
                </a:solidFill>
              </a:rPr>
              <a:t> </a:t>
            </a:r>
            <a:r>
              <a:rPr lang="tr-TR" sz="2300" dirty="0" err="1" smtClean="0">
                <a:solidFill>
                  <a:schemeClr val="bg1"/>
                </a:solidFill>
              </a:rPr>
              <a:t>neutron</a:t>
            </a:r>
            <a:r>
              <a:rPr lang="tr-TR" sz="2300" dirty="0" smtClean="0">
                <a:solidFill>
                  <a:schemeClr val="bg1"/>
                </a:solidFill>
              </a:rPr>
              <a:t> </a:t>
            </a:r>
            <a:r>
              <a:rPr lang="tr-TR" sz="2300" dirty="0" err="1" smtClean="0">
                <a:solidFill>
                  <a:schemeClr val="bg1"/>
                </a:solidFill>
              </a:rPr>
              <a:t>induced</a:t>
            </a:r>
            <a:r>
              <a:rPr lang="tr-TR" sz="2300" dirty="0" smtClean="0">
                <a:solidFill>
                  <a:schemeClr val="bg1"/>
                </a:solidFill>
              </a:rPr>
              <a:t> </a:t>
            </a:r>
            <a:r>
              <a:rPr lang="tr-TR" sz="2300" dirty="0" err="1" smtClean="0">
                <a:solidFill>
                  <a:schemeClr val="bg1"/>
                </a:solidFill>
              </a:rPr>
              <a:t>reactions</a:t>
            </a:r>
            <a:endParaRPr lang="tr-TR" sz="2300" dirty="0" smtClean="0">
              <a:solidFill>
                <a:schemeClr val="bg1"/>
              </a:solidFill>
            </a:endParaRPr>
          </a:p>
          <a:p>
            <a:pPr lvl="5">
              <a:spcBef>
                <a:spcPts val="0"/>
              </a:spcBef>
            </a:pPr>
            <a:r>
              <a:rPr lang="tr-TR" sz="2300" dirty="0">
                <a:solidFill>
                  <a:schemeClr val="bg1"/>
                </a:solidFill>
              </a:rPr>
              <a:t>:	</a:t>
            </a:r>
            <a:r>
              <a:rPr lang="tr-TR" sz="2300" dirty="0" err="1">
                <a:solidFill>
                  <a:schemeClr val="bg1"/>
                </a:solidFill>
              </a:rPr>
              <a:t>What</a:t>
            </a:r>
            <a:r>
              <a:rPr lang="tr-TR" sz="2300" dirty="0">
                <a:solidFill>
                  <a:schemeClr val="bg1"/>
                </a:solidFill>
              </a:rPr>
              <a:t> </a:t>
            </a:r>
            <a:r>
              <a:rPr lang="tr-TR" sz="2300" dirty="0" err="1">
                <a:solidFill>
                  <a:schemeClr val="bg1"/>
                </a:solidFill>
              </a:rPr>
              <a:t>about</a:t>
            </a:r>
            <a:r>
              <a:rPr lang="tr-TR" sz="2300" dirty="0">
                <a:solidFill>
                  <a:schemeClr val="bg1"/>
                </a:solidFill>
              </a:rPr>
              <a:t> </a:t>
            </a:r>
            <a:r>
              <a:rPr lang="tr-TR" sz="2300" dirty="0" err="1">
                <a:solidFill>
                  <a:schemeClr val="bg1"/>
                </a:solidFill>
              </a:rPr>
              <a:t>neutron</a:t>
            </a:r>
            <a:r>
              <a:rPr lang="tr-TR" sz="2300" dirty="0">
                <a:solidFill>
                  <a:schemeClr val="bg1"/>
                </a:solidFill>
              </a:rPr>
              <a:t> </a:t>
            </a:r>
            <a:r>
              <a:rPr lang="tr-TR" sz="2300" dirty="0" err="1" smtClean="0">
                <a:solidFill>
                  <a:schemeClr val="bg1"/>
                </a:solidFill>
              </a:rPr>
              <a:t>emission</a:t>
            </a:r>
            <a:endParaRPr lang="en-US" sz="2300" dirty="0">
              <a:solidFill>
                <a:schemeClr val="bg1"/>
              </a:solidFill>
            </a:endParaRPr>
          </a:p>
          <a:p>
            <a:pPr lvl="5">
              <a:spcBef>
                <a:spcPts val="0"/>
              </a:spcBef>
            </a:pPr>
            <a:endParaRPr lang="en-US" sz="2300" dirty="0">
              <a:solidFill>
                <a:schemeClr val="bg1"/>
              </a:solidFill>
            </a:endParaRPr>
          </a:p>
        </p:txBody>
      </p:sp>
    </p:spTree>
    <p:extLst>
      <p:ext uri="{BB962C8B-B14F-4D97-AF65-F5344CB8AC3E}">
        <p14:creationId xmlns:p14="http://schemas.microsoft.com/office/powerpoint/2010/main" val="1573536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TESNAT 2018</a:t>
            </a:r>
            <a:endParaRPr lang="en-US" dirty="0"/>
          </a:p>
        </p:txBody>
      </p:sp>
      <p:sp>
        <p:nvSpPr>
          <p:cNvPr id="3" name="İçerik Yer Tutucusu 2"/>
          <p:cNvSpPr>
            <a:spLocks noGrp="1"/>
          </p:cNvSpPr>
          <p:nvPr>
            <p:ph sz="quarter" idx="13"/>
          </p:nvPr>
        </p:nvSpPr>
        <p:spPr/>
        <p:txBody>
          <a:bodyPr/>
          <a:lstStyle/>
          <a:p>
            <a:r>
              <a:rPr lang="en-US" sz="3600" dirty="0" smtClean="0">
                <a:solidFill>
                  <a:schemeClr val="bg1"/>
                </a:solidFill>
              </a:rPr>
              <a:t>20-22 April 2018, Antalya, Turkey 		</a:t>
            </a:r>
            <a:r>
              <a:rPr lang="en-US" sz="3600" dirty="0" err="1" smtClean="0">
                <a:solidFill>
                  <a:schemeClr val="bg1"/>
                </a:solidFill>
              </a:rPr>
              <a:t>www.tesnat.org</a:t>
            </a:r>
            <a:endParaRPr lang="en-US" sz="3600" dirty="0" smtClean="0">
              <a:solidFill>
                <a:schemeClr val="bg1"/>
              </a:solidFill>
            </a:endParaRPr>
          </a:p>
          <a:p>
            <a:pPr marL="0" indent="0">
              <a:buNone/>
            </a:pPr>
            <a:r>
              <a:rPr lang="en-US" sz="3600" dirty="0" smtClean="0">
                <a:solidFill>
                  <a:schemeClr val="bg1"/>
                </a:solidFill>
              </a:rPr>
              <a:t>4</a:t>
            </a:r>
            <a:r>
              <a:rPr lang="en-US" sz="3600" baseline="30000" dirty="0" smtClean="0">
                <a:solidFill>
                  <a:schemeClr val="bg1"/>
                </a:solidFill>
              </a:rPr>
              <a:t>th</a:t>
            </a:r>
            <a:r>
              <a:rPr lang="en-US" sz="3600" dirty="0" smtClean="0">
                <a:solidFill>
                  <a:schemeClr val="bg1"/>
                </a:solidFill>
              </a:rPr>
              <a:t> International Conference on </a:t>
            </a:r>
          </a:p>
          <a:p>
            <a:pPr marL="0" indent="0">
              <a:spcBef>
                <a:spcPts val="0"/>
              </a:spcBef>
              <a:buNone/>
            </a:pPr>
            <a:r>
              <a:rPr lang="en-US" sz="4400" dirty="0" smtClean="0">
                <a:solidFill>
                  <a:srgbClr val="FFFF00"/>
                </a:solidFill>
              </a:rPr>
              <a:t>T</a:t>
            </a:r>
            <a:r>
              <a:rPr lang="en-US" sz="3600" dirty="0" smtClean="0">
                <a:solidFill>
                  <a:schemeClr val="bg1"/>
                </a:solidFill>
              </a:rPr>
              <a:t>heoretical and </a:t>
            </a:r>
          </a:p>
          <a:p>
            <a:pPr marL="0" indent="0">
              <a:spcBef>
                <a:spcPts val="0"/>
              </a:spcBef>
              <a:buNone/>
            </a:pPr>
            <a:r>
              <a:rPr lang="en-US" sz="4400" dirty="0" smtClean="0">
                <a:solidFill>
                  <a:srgbClr val="FFFF00"/>
                </a:solidFill>
              </a:rPr>
              <a:t>	E</a:t>
            </a:r>
            <a:r>
              <a:rPr lang="en-US" sz="3600" dirty="0" smtClean="0">
                <a:solidFill>
                  <a:schemeClr val="bg1"/>
                </a:solidFill>
              </a:rPr>
              <a:t>xperimental </a:t>
            </a:r>
          </a:p>
          <a:p>
            <a:pPr marL="0" indent="0">
              <a:spcBef>
                <a:spcPts val="0"/>
              </a:spcBef>
              <a:buNone/>
            </a:pPr>
            <a:r>
              <a:rPr lang="en-US" sz="4400" dirty="0" smtClean="0">
                <a:solidFill>
                  <a:srgbClr val="FFFF00"/>
                </a:solidFill>
              </a:rPr>
              <a:t>		S</a:t>
            </a:r>
            <a:r>
              <a:rPr lang="en-US" sz="3600" dirty="0" smtClean="0">
                <a:solidFill>
                  <a:schemeClr val="bg1"/>
                </a:solidFill>
              </a:rPr>
              <a:t>tudies in </a:t>
            </a:r>
          </a:p>
          <a:p>
            <a:pPr marL="0" indent="0">
              <a:spcBef>
                <a:spcPts val="0"/>
              </a:spcBef>
              <a:buNone/>
            </a:pPr>
            <a:r>
              <a:rPr lang="en-US" sz="4400" dirty="0" smtClean="0">
                <a:solidFill>
                  <a:srgbClr val="FFFF00"/>
                </a:solidFill>
              </a:rPr>
              <a:t>			N</a:t>
            </a:r>
            <a:r>
              <a:rPr lang="en-US" sz="3600" dirty="0" smtClean="0">
                <a:solidFill>
                  <a:schemeClr val="bg1"/>
                </a:solidFill>
              </a:rPr>
              <a:t>uclear </a:t>
            </a:r>
          </a:p>
          <a:p>
            <a:pPr marL="0" indent="0">
              <a:spcBef>
                <a:spcPts val="0"/>
              </a:spcBef>
              <a:buNone/>
            </a:pPr>
            <a:r>
              <a:rPr lang="en-US" sz="4400" dirty="0" smtClean="0">
                <a:solidFill>
                  <a:srgbClr val="FFFF00"/>
                </a:solidFill>
              </a:rPr>
              <a:t>				A</a:t>
            </a:r>
            <a:r>
              <a:rPr lang="en-US" sz="3600" dirty="0" smtClean="0">
                <a:solidFill>
                  <a:schemeClr val="bg1"/>
                </a:solidFill>
              </a:rPr>
              <a:t>pplications and </a:t>
            </a:r>
          </a:p>
          <a:p>
            <a:pPr marL="0" indent="0">
              <a:spcBef>
                <a:spcPts val="0"/>
              </a:spcBef>
              <a:buNone/>
            </a:pPr>
            <a:r>
              <a:rPr lang="en-US" sz="4400" dirty="0" smtClean="0">
                <a:solidFill>
                  <a:srgbClr val="FFFF00"/>
                </a:solidFill>
              </a:rPr>
              <a:t>					T</a:t>
            </a:r>
            <a:r>
              <a:rPr lang="en-US" sz="3600" dirty="0" smtClean="0">
                <a:solidFill>
                  <a:schemeClr val="bg1"/>
                </a:solidFill>
              </a:rPr>
              <a:t>echnology</a:t>
            </a:r>
            <a:endParaRPr lang="en-US" sz="3600" dirty="0">
              <a:solidFill>
                <a:schemeClr val="bg1"/>
              </a:solidFill>
            </a:endParaRPr>
          </a:p>
        </p:txBody>
      </p:sp>
    </p:spTree>
    <p:extLst>
      <p:ext uri="{BB962C8B-B14F-4D97-AF65-F5344CB8AC3E}">
        <p14:creationId xmlns:p14="http://schemas.microsoft.com/office/powerpoint/2010/main" val="55798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Objective</a:t>
            </a:r>
            <a:endParaRPr lang="en-US" dirty="0"/>
          </a:p>
        </p:txBody>
      </p:sp>
      <p:sp>
        <p:nvSpPr>
          <p:cNvPr id="3" name="İçerik Yer Tutucusu 2"/>
          <p:cNvSpPr>
            <a:spLocks noGrp="1"/>
          </p:cNvSpPr>
          <p:nvPr>
            <p:ph sz="quarter" idx="13"/>
          </p:nvPr>
        </p:nvSpPr>
        <p:spPr/>
        <p:txBody>
          <a:bodyPr/>
          <a:lstStyle/>
          <a:p>
            <a:pPr algn="just"/>
            <a:r>
              <a:rPr lang="en-US" dirty="0"/>
              <a:t>Deformation parameter of the nuclei is one of the important arguments for the nuclear structure studies. </a:t>
            </a:r>
            <a:r>
              <a:rPr lang="en-US" dirty="0"/>
              <a:t>We focused on the effects of the deformation parameter on the cross sections.</a:t>
            </a:r>
            <a:r>
              <a:rPr lang="tr-TR" dirty="0"/>
              <a:t> </a:t>
            </a:r>
            <a:endParaRPr lang="tr-TR" dirty="0" smtClean="0"/>
          </a:p>
          <a:p>
            <a:pPr algn="just"/>
            <a:r>
              <a:rPr lang="en-US" dirty="0"/>
              <a:t>We first determined the deformation parameters of target </a:t>
            </a:r>
            <a:r>
              <a:rPr lang="en-US" dirty="0" smtClean="0"/>
              <a:t>nuclei </a:t>
            </a:r>
            <a:r>
              <a:rPr lang="en-US" dirty="0"/>
              <a:t>within </a:t>
            </a:r>
            <a:r>
              <a:rPr lang="en-US" dirty="0" smtClean="0"/>
              <a:t>IBM (interacting </a:t>
            </a:r>
            <a:r>
              <a:rPr lang="en-US" dirty="0"/>
              <a:t>boson </a:t>
            </a:r>
            <a:r>
              <a:rPr lang="en-US" dirty="0" smtClean="0"/>
              <a:t>model). </a:t>
            </a:r>
            <a:r>
              <a:rPr lang="en-US" dirty="0"/>
              <a:t>For this process, the energy levels of the target nucleus have been calculated by fitting the Hamiltonian parameters and then these parameters were used in the formalism of the potential energy surface to find the deformation parameter (β).</a:t>
            </a:r>
            <a:r>
              <a:rPr lang="tr-TR" dirty="0"/>
              <a:t> </a:t>
            </a:r>
            <a:endParaRPr lang="tr-TR" dirty="0" smtClean="0"/>
          </a:p>
          <a:p>
            <a:pPr algn="just"/>
            <a:r>
              <a:rPr lang="en-US" dirty="0"/>
              <a:t>We later used this parameter in the TALYS 1.8 code for the calculation of the cross sections on the </a:t>
            </a:r>
            <a:r>
              <a:rPr lang="en-US" dirty="0" smtClean="0"/>
              <a:t>some reactions </a:t>
            </a:r>
            <a:r>
              <a:rPr lang="en-US" dirty="0"/>
              <a:t>up to </a:t>
            </a:r>
            <a:r>
              <a:rPr lang="en-US" dirty="0" smtClean="0"/>
              <a:t>various energy to </a:t>
            </a:r>
            <a:r>
              <a:rPr lang="en-US" dirty="0"/>
              <a:t>see its effects.</a:t>
            </a:r>
            <a:r>
              <a:rPr lang="tr-TR" dirty="0"/>
              <a:t> </a:t>
            </a:r>
            <a:endParaRPr lang="tr-TR" dirty="0" smtClean="0"/>
          </a:p>
          <a:p>
            <a:pPr algn="just"/>
            <a:r>
              <a:rPr lang="en-US" dirty="0"/>
              <a:t>Moreover, we used other deformation parameters obtained </a:t>
            </a:r>
            <a:r>
              <a:rPr lang="en-US" dirty="0" smtClean="0"/>
              <a:t>TALYS default for </a:t>
            </a:r>
            <a:r>
              <a:rPr lang="en-US" dirty="0"/>
              <a:t>the cross section calculation and compared with each other and also the experimental data from </a:t>
            </a:r>
            <a:r>
              <a:rPr lang="en-US" dirty="0" smtClean="0"/>
              <a:t>EXFOR nuclear data library. </a:t>
            </a:r>
            <a:endParaRPr lang="en-US" dirty="0"/>
          </a:p>
        </p:txBody>
      </p:sp>
    </p:spTree>
    <p:extLst>
      <p:ext uri="{BB962C8B-B14F-4D97-AF65-F5344CB8AC3E}">
        <p14:creationId xmlns:p14="http://schemas.microsoft.com/office/powerpoint/2010/main" val="99482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110</a:t>
            </a:r>
            <a:r>
              <a:rPr lang="en-US" dirty="0" smtClean="0"/>
              <a:t>Pd(</a:t>
            </a:r>
            <a:r>
              <a:rPr lang="en-US" dirty="0" err="1" smtClean="0"/>
              <a:t>d,n</a:t>
            </a:r>
            <a:r>
              <a:rPr lang="en-US" dirty="0" smtClean="0"/>
              <a:t>)</a:t>
            </a:r>
            <a:r>
              <a:rPr lang="en-US" baseline="30000" dirty="0" smtClean="0"/>
              <a:t>111</a:t>
            </a:r>
            <a:r>
              <a:rPr lang="en-US" dirty="0" smtClean="0"/>
              <a:t>Ag Reaction</a:t>
            </a:r>
            <a:endParaRPr lang="en-US" dirty="0"/>
          </a:p>
        </p:txBody>
      </p:sp>
      <p:pic>
        <p:nvPicPr>
          <p:cNvPr id="4" name="İçerik Yer Tutucusu 3"/>
          <p:cNvPicPr>
            <a:picLocks noGrp="1"/>
          </p:cNvPicPr>
          <p:nvPr>
            <p:ph sz="quarter" idx="13"/>
          </p:nvPr>
        </p:nvPicPr>
        <p:blipFill>
          <a:blip r:embed="rId2">
            <a:extLst>
              <a:ext uri="{28A0092B-C50C-407E-A947-70E740481C1C}">
                <a14:useLocalDpi xmlns:a14="http://schemas.microsoft.com/office/drawing/2010/main" val="0"/>
              </a:ext>
            </a:extLst>
          </a:blip>
          <a:stretch>
            <a:fillRect/>
          </a:stretch>
        </p:blipFill>
        <p:spPr>
          <a:xfrm>
            <a:off x="455652" y="691497"/>
            <a:ext cx="7273381" cy="5688012"/>
          </a:xfrm>
          <a:prstGeom prst="rect">
            <a:avLst/>
          </a:prstGeom>
        </p:spPr>
      </p:pic>
      <p:sp>
        <p:nvSpPr>
          <p:cNvPr id="5" name="Dikdörtgen 4"/>
          <p:cNvSpPr/>
          <p:nvPr/>
        </p:nvSpPr>
        <p:spPr>
          <a:xfrm>
            <a:off x="7879976" y="1283168"/>
            <a:ext cx="4195483" cy="4524315"/>
          </a:xfrm>
          <a:prstGeom prst="rect">
            <a:avLst/>
          </a:prstGeom>
        </p:spPr>
        <p:txBody>
          <a:bodyPr wrap="square">
            <a:spAutoFit/>
          </a:bodyPr>
          <a:lstStyle/>
          <a:p>
            <a:r>
              <a:rPr lang="en-US" sz="2400" dirty="0" smtClean="0">
                <a:solidFill>
                  <a:schemeClr val="bg1"/>
                </a:solidFill>
                <a:effectLst/>
                <a:latin typeface="Times New Roman" charset="0"/>
                <a:ea typeface="Calibri" charset="0"/>
              </a:rPr>
              <a:t>Three deformation parameters were used in theoretical calculations which are </a:t>
            </a:r>
          </a:p>
          <a:p>
            <a:pPr marL="342900" indent="-342900">
              <a:buFont typeface="Arial" charset="0"/>
              <a:buChar char="•"/>
            </a:pPr>
            <a:r>
              <a:rPr lang="en-US" sz="2400" dirty="0" smtClean="0">
                <a:solidFill>
                  <a:schemeClr val="bg1"/>
                </a:solidFill>
                <a:effectLst/>
                <a:latin typeface="Times New Roman" charset="0"/>
                <a:ea typeface="Calibri" charset="0"/>
              </a:rPr>
              <a:t>TALYS 1.8 default value (equal to 0.257 and shown as black solid line), </a:t>
            </a:r>
          </a:p>
          <a:p>
            <a:pPr marL="342900" indent="-342900">
              <a:buFont typeface="Arial" charset="0"/>
              <a:buChar char="•"/>
            </a:pPr>
            <a:r>
              <a:rPr lang="en-US" sz="2400" dirty="0" smtClean="0">
                <a:solidFill>
                  <a:schemeClr val="bg1"/>
                </a:solidFill>
                <a:effectLst/>
                <a:latin typeface="Times New Roman" charset="0"/>
                <a:ea typeface="Calibri" charset="0"/>
              </a:rPr>
              <a:t>RIPL value (equal to 0.212 and shown as red solid line) and </a:t>
            </a:r>
          </a:p>
          <a:p>
            <a:pPr marL="342900" indent="-342900">
              <a:buFont typeface="Arial" charset="0"/>
              <a:buChar char="•"/>
            </a:pPr>
            <a:r>
              <a:rPr lang="en-US" sz="2400" dirty="0" smtClean="0">
                <a:solidFill>
                  <a:schemeClr val="bg1"/>
                </a:solidFill>
                <a:effectLst/>
                <a:latin typeface="Times New Roman" charset="0"/>
                <a:ea typeface="Calibri" charset="0"/>
              </a:rPr>
              <a:t>calculated value (equal to 0.439 and shown as yellow solid line).</a:t>
            </a:r>
            <a:r>
              <a:rPr lang="tr-TR" sz="2400" dirty="0" smtClean="0">
                <a:solidFill>
                  <a:schemeClr val="bg1"/>
                </a:solidFill>
                <a:effectLst/>
              </a:rPr>
              <a:t> </a:t>
            </a:r>
            <a:endParaRPr lang="en-US" sz="2400" dirty="0">
              <a:solidFill>
                <a:schemeClr val="bg1"/>
              </a:solidFill>
            </a:endParaRPr>
          </a:p>
        </p:txBody>
      </p:sp>
    </p:spTree>
    <p:extLst>
      <p:ext uri="{BB962C8B-B14F-4D97-AF65-F5344CB8AC3E}">
        <p14:creationId xmlns:p14="http://schemas.microsoft.com/office/powerpoint/2010/main" val="36345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110</a:t>
            </a:r>
            <a:r>
              <a:rPr lang="en-US" dirty="0" smtClean="0"/>
              <a:t>Pd(d,2n)</a:t>
            </a:r>
            <a:r>
              <a:rPr lang="en-US" baseline="30000" dirty="0" smtClean="0"/>
              <a:t>110m</a:t>
            </a:r>
            <a:r>
              <a:rPr lang="en-US" dirty="0" smtClean="0"/>
              <a:t>Ag </a:t>
            </a:r>
            <a:r>
              <a:rPr lang="en-US" dirty="0"/>
              <a:t>Reaction</a:t>
            </a:r>
          </a:p>
        </p:txBody>
      </p:sp>
      <p:pic>
        <p:nvPicPr>
          <p:cNvPr id="4" name="İçerik Yer Tutucusu 3"/>
          <p:cNvPicPr>
            <a:picLocks noGrp="1"/>
          </p:cNvPicPr>
          <p:nvPr>
            <p:ph sz="quarter" idx="13"/>
          </p:nvPr>
        </p:nvPicPr>
        <p:blipFill>
          <a:blip r:embed="rId2">
            <a:extLst>
              <a:ext uri="{28A0092B-C50C-407E-A947-70E740481C1C}">
                <a14:useLocalDpi xmlns:a14="http://schemas.microsoft.com/office/drawing/2010/main" val="0"/>
              </a:ext>
            </a:extLst>
          </a:blip>
          <a:stretch>
            <a:fillRect/>
          </a:stretch>
        </p:blipFill>
        <p:spPr>
          <a:xfrm>
            <a:off x="975360" y="1050844"/>
            <a:ext cx="7418832" cy="5023104"/>
          </a:xfrm>
          <a:prstGeom prst="rect">
            <a:avLst/>
          </a:prstGeom>
        </p:spPr>
      </p:pic>
      <p:sp>
        <p:nvSpPr>
          <p:cNvPr id="5" name="Dikdörtgen 4"/>
          <p:cNvSpPr/>
          <p:nvPr/>
        </p:nvSpPr>
        <p:spPr>
          <a:xfrm>
            <a:off x="8731061" y="1455875"/>
            <a:ext cx="3330952" cy="4524315"/>
          </a:xfrm>
          <a:prstGeom prst="rect">
            <a:avLst/>
          </a:prstGeom>
        </p:spPr>
        <p:txBody>
          <a:bodyPr wrap="square">
            <a:spAutoFit/>
          </a:bodyPr>
          <a:lstStyle/>
          <a:p>
            <a:r>
              <a:rPr lang="en-US" sz="3200" dirty="0" smtClean="0">
                <a:solidFill>
                  <a:schemeClr val="bg1"/>
                </a:solidFill>
              </a:rPr>
              <a:t>With same parameters</a:t>
            </a:r>
          </a:p>
          <a:p>
            <a:endParaRPr lang="en-US" sz="3200" dirty="0">
              <a:solidFill>
                <a:schemeClr val="bg1"/>
              </a:solidFill>
            </a:endParaRP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*This work accepted to publish in Physics of Atomic Nuclei</a:t>
            </a:r>
            <a:r>
              <a:rPr lang="mr-IN"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04110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First Conclusion</a:t>
            </a:r>
            <a:endParaRPr lang="en-US" dirty="0"/>
          </a:p>
        </p:txBody>
      </p:sp>
      <p:sp>
        <p:nvSpPr>
          <p:cNvPr id="3" name="İçerik Yer Tutucusu 2"/>
          <p:cNvSpPr>
            <a:spLocks noGrp="1"/>
          </p:cNvSpPr>
          <p:nvPr>
            <p:ph sz="quarter" idx="13"/>
          </p:nvPr>
        </p:nvSpPr>
        <p:spPr/>
        <p:txBody>
          <a:bodyPr/>
          <a:lstStyle/>
          <a:p>
            <a:r>
              <a:rPr lang="en-GB" sz="2800" dirty="0"/>
              <a:t>The target nucleus </a:t>
            </a:r>
            <a:r>
              <a:rPr lang="en-US" sz="2800" baseline="30000" dirty="0"/>
              <a:t>110</a:t>
            </a:r>
            <a:r>
              <a:rPr lang="en-US" sz="2800" dirty="0"/>
              <a:t>Pd shows axially deformed shape and its </a:t>
            </a:r>
            <a:r>
              <a:rPr lang="en-GB" sz="2800" dirty="0"/>
              <a:t>geometry is like prolate since the </a:t>
            </a:r>
            <a:r>
              <a:rPr lang="en-US" sz="2800" dirty="0"/>
              <a:t>deformation parameter is bigger than </a:t>
            </a:r>
            <a:r>
              <a:rPr lang="en-US" sz="2800" i="1" dirty="0"/>
              <a:t>zero</a:t>
            </a:r>
            <a:r>
              <a:rPr lang="en-US" sz="2800" dirty="0"/>
              <a:t>. </a:t>
            </a:r>
            <a:endParaRPr lang="en-US" sz="2800" dirty="0" smtClean="0"/>
          </a:p>
          <a:p>
            <a:r>
              <a:rPr lang="en-US" sz="2800" dirty="0" smtClean="0"/>
              <a:t>After </a:t>
            </a:r>
            <a:r>
              <a:rPr lang="en-US" sz="2800" dirty="0"/>
              <a:t>determine this parameter, we calculated cross sections of these two reactions to see effects of deformation parameter on reaction cross section. </a:t>
            </a:r>
            <a:endParaRPr lang="en-US" sz="2800" dirty="0" smtClean="0"/>
          </a:p>
          <a:p>
            <a:r>
              <a:rPr lang="en-US" sz="2800" dirty="0" smtClean="0"/>
              <a:t>The </a:t>
            </a:r>
            <a:r>
              <a:rPr lang="en-US" sz="2800" dirty="0"/>
              <a:t>realistic shape of the coulomb barrier is an individual property of each nuclei and depends on the collective degrees of freedom such as deformation and shell-model degrees of </a:t>
            </a:r>
            <a:r>
              <a:rPr lang="en-US" sz="2800" dirty="0" smtClean="0"/>
              <a:t>freedom. </a:t>
            </a:r>
            <a:r>
              <a:rPr lang="en-US" sz="2800" dirty="0"/>
              <a:t>Therefore, in realistic shape of the coulomb barrier, there are double-humped or in some nuclei, three-humped barrier for deformed nuclei which effect the reaction cross section. </a:t>
            </a:r>
            <a:endParaRPr lang="en-US" sz="2800" dirty="0" smtClean="0"/>
          </a:p>
          <a:p>
            <a:r>
              <a:rPr lang="en-US" sz="2800" dirty="0" smtClean="0"/>
              <a:t>As </a:t>
            </a:r>
            <a:r>
              <a:rPr lang="en-US" sz="2800" dirty="0"/>
              <a:t>expected, when the deformation parameter increased, reaction cross sections decreased, which is the same situation in our calculations as shown in </a:t>
            </a:r>
            <a:r>
              <a:rPr lang="en-US" sz="2800" dirty="0" smtClean="0"/>
              <a:t>Figs.</a:t>
            </a:r>
            <a:r>
              <a:rPr lang="tr-TR" sz="2800" dirty="0" smtClean="0"/>
              <a:t> </a:t>
            </a:r>
            <a:endParaRPr lang="en-US" sz="2800" dirty="0"/>
          </a:p>
        </p:txBody>
      </p:sp>
    </p:spTree>
    <p:extLst>
      <p:ext uri="{BB962C8B-B14F-4D97-AF65-F5344CB8AC3E}">
        <p14:creationId xmlns:p14="http://schemas.microsoft.com/office/powerpoint/2010/main" val="154881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150</a:t>
            </a:r>
            <a:r>
              <a:rPr lang="en-US" dirty="0" smtClean="0"/>
              <a:t>Nd(g,2n)</a:t>
            </a:r>
            <a:r>
              <a:rPr lang="en-US" baseline="30000" dirty="0" smtClean="0"/>
              <a:t>148</a:t>
            </a:r>
            <a:r>
              <a:rPr lang="en-US" dirty="0" smtClean="0"/>
              <a:t>Nd </a:t>
            </a:r>
            <a:r>
              <a:rPr lang="en-US" dirty="0"/>
              <a:t>Reaction</a:t>
            </a:r>
          </a:p>
        </p:txBody>
      </p:sp>
      <p:pic>
        <p:nvPicPr>
          <p:cNvPr id="4" name="İçerik Yer Tutucus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28112" y="1013806"/>
            <a:ext cx="8712200" cy="5016500"/>
          </a:xfrm>
        </p:spPr>
      </p:pic>
    </p:spTree>
    <p:extLst>
      <p:ext uri="{BB962C8B-B14F-4D97-AF65-F5344CB8AC3E}">
        <p14:creationId xmlns:p14="http://schemas.microsoft.com/office/powerpoint/2010/main" val="100590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150</a:t>
            </a:r>
            <a:r>
              <a:rPr lang="en-US" dirty="0" smtClean="0"/>
              <a:t>Nd(p,2n)</a:t>
            </a:r>
            <a:r>
              <a:rPr lang="en-US" baseline="30000" dirty="0" smtClean="0"/>
              <a:t>149</a:t>
            </a:r>
            <a:r>
              <a:rPr lang="en-US" dirty="0" smtClean="0"/>
              <a:t>Pm </a:t>
            </a:r>
            <a:r>
              <a:rPr lang="en-US" dirty="0"/>
              <a:t>Reaction</a:t>
            </a:r>
          </a:p>
        </p:txBody>
      </p:sp>
      <p:pic>
        <p:nvPicPr>
          <p:cNvPr id="4" name="İçerik Yer Tutucus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32614" y="731838"/>
            <a:ext cx="7099784" cy="5688012"/>
          </a:xfrm>
        </p:spPr>
      </p:pic>
    </p:spTree>
    <p:extLst>
      <p:ext uri="{BB962C8B-B14F-4D97-AF65-F5344CB8AC3E}">
        <p14:creationId xmlns:p14="http://schemas.microsoft.com/office/powerpoint/2010/main" val="183390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152</a:t>
            </a:r>
            <a:r>
              <a:rPr lang="en-US" dirty="0" smtClean="0"/>
              <a:t>Sm(</a:t>
            </a:r>
            <a:r>
              <a:rPr lang="en-US" dirty="0" err="1" smtClean="0"/>
              <a:t>n,g</a:t>
            </a:r>
            <a:r>
              <a:rPr lang="en-US" dirty="0" smtClean="0"/>
              <a:t>)</a:t>
            </a:r>
            <a:r>
              <a:rPr lang="en-US" baseline="30000" dirty="0" smtClean="0"/>
              <a:t>153</a:t>
            </a:r>
            <a:r>
              <a:rPr lang="en-US" dirty="0" smtClean="0"/>
              <a:t>Sm </a:t>
            </a:r>
            <a:r>
              <a:rPr lang="en-US" dirty="0"/>
              <a:t>Reaction</a:t>
            </a:r>
          </a:p>
        </p:txBody>
      </p:sp>
      <p:pic>
        <p:nvPicPr>
          <p:cNvPr id="4" name="İçerik Yer Tutucus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04669" y="731838"/>
            <a:ext cx="6555674" cy="5688012"/>
          </a:xfrm>
        </p:spPr>
      </p:pic>
    </p:spTree>
    <p:extLst>
      <p:ext uri="{BB962C8B-B14F-4D97-AF65-F5344CB8AC3E}">
        <p14:creationId xmlns:p14="http://schemas.microsoft.com/office/powerpoint/2010/main" val="55433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aseline="30000" dirty="0" smtClean="0"/>
              <a:t>152</a:t>
            </a:r>
            <a:r>
              <a:rPr lang="en-US" dirty="0" smtClean="0"/>
              <a:t>Sm(</a:t>
            </a:r>
            <a:r>
              <a:rPr lang="en-US" dirty="0" err="1" smtClean="0"/>
              <a:t>n,p</a:t>
            </a:r>
            <a:r>
              <a:rPr lang="en-US" dirty="0" smtClean="0"/>
              <a:t>)</a:t>
            </a:r>
            <a:r>
              <a:rPr lang="en-US" baseline="30000" dirty="0" smtClean="0"/>
              <a:t>152</a:t>
            </a:r>
            <a:r>
              <a:rPr lang="en-US" dirty="0" smtClean="0"/>
              <a:t>Pm </a:t>
            </a:r>
            <a:r>
              <a:rPr lang="en-US" dirty="0"/>
              <a:t>Reaction</a:t>
            </a:r>
          </a:p>
        </p:txBody>
      </p:sp>
      <p:pic>
        <p:nvPicPr>
          <p:cNvPr id="4" name="İçerik Yer Tutucus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26406" y="1067594"/>
            <a:ext cx="8712200" cy="5016500"/>
          </a:xfrm>
        </p:spPr>
      </p:pic>
    </p:spTree>
    <p:extLst>
      <p:ext uri="{BB962C8B-B14F-4D97-AF65-F5344CB8AC3E}">
        <p14:creationId xmlns:p14="http://schemas.microsoft.com/office/powerpoint/2010/main" val="16486037"/>
      </p:ext>
    </p:extLst>
  </p:cSld>
  <p:clrMapOvr>
    <a:masterClrMapping/>
  </p:clrMapOvr>
</p:sld>
</file>

<file path=ppt/theme/theme1.xml><?xml version="1.0" encoding="utf-8"?>
<a:theme xmlns:a="http://schemas.openxmlformats.org/drawingml/2006/main" name="akdeniz">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kdeniz" id="{CCD2D3AA-404B-7745-ABA8-80A37366A490}" vid="{5367D679-5BE9-264F-A6FF-2A2DC9EC3DF8}"/>
    </a:ext>
  </a:extLst>
</a:theme>
</file>

<file path=docProps/app.xml><?xml version="1.0" encoding="utf-8"?>
<Properties xmlns="http://schemas.openxmlformats.org/officeDocument/2006/extended-properties" xmlns:vt="http://schemas.openxmlformats.org/officeDocument/2006/docPropsVTypes">
  <Template>akdeniz</Template>
  <TotalTime>79</TotalTime>
  <Words>416</Words>
  <Application>Microsoft Macintosh PowerPoint</Application>
  <PresentationFormat>Geniş Ekran</PresentationFormat>
  <Paragraphs>44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Mangal</vt:lpstr>
      <vt:lpstr>Times New Roman</vt:lpstr>
      <vt:lpstr>宋体</vt:lpstr>
      <vt:lpstr>Arial</vt:lpstr>
      <vt:lpstr>akdeniz</vt:lpstr>
      <vt:lpstr>Effects of Deformation Parameter on Reaction Cross Section</vt:lpstr>
      <vt:lpstr>Objective</vt:lpstr>
      <vt:lpstr>110Pd(d,n)111Ag Reaction</vt:lpstr>
      <vt:lpstr>110Pd(d,2n)110mAg Reaction</vt:lpstr>
      <vt:lpstr>First Conclusion</vt:lpstr>
      <vt:lpstr>150Nd(g,2n)148Nd Reaction</vt:lpstr>
      <vt:lpstr>150Nd(p,2n)149Pm Reaction</vt:lpstr>
      <vt:lpstr>152Sm(n,g)153Sm Reaction</vt:lpstr>
      <vt:lpstr>152Sm(n,p)152Pm Reaction</vt:lpstr>
      <vt:lpstr>Last Conclusion</vt:lpstr>
      <vt:lpstr>TESNAT 2018</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Deformation Parameter on Reaction Cross Section</dc:title>
  <dc:creator>Microsoft Office Kullanıcısı</dc:creator>
  <cp:lastModifiedBy>Microsoft Office Kullanıcısı</cp:lastModifiedBy>
  <cp:revision>6</cp:revision>
  <dcterms:created xsi:type="dcterms:W3CDTF">2017-10-03T12:53:48Z</dcterms:created>
  <dcterms:modified xsi:type="dcterms:W3CDTF">2017-10-03T14:13:01Z</dcterms:modified>
</cp:coreProperties>
</file>