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444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25" r:id="rId17"/>
    <p:sldId id="426" r:id="rId18"/>
    <p:sldId id="427" r:id="rId19"/>
    <p:sldId id="441" r:id="rId20"/>
    <p:sldId id="442" r:id="rId21"/>
    <p:sldId id="443" r:id="rId22"/>
    <p:sldId id="394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2017-10-05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96752"/>
            <a:ext cx="8621712" cy="1900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TALYS exercises  I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598" y="3933056"/>
            <a:ext cx="8886825" cy="26150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			</a:t>
            </a:r>
            <a:r>
              <a:rPr lang="en-GB" dirty="0" smtClean="0">
                <a:solidFill>
                  <a:srgbClr val="000000"/>
                </a:solidFill>
              </a:rPr>
              <a:t>Arjan Koning</a:t>
            </a:r>
            <a:endParaRPr lang="en-GB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	Nuclear Data Section, NAPC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	International Atomic Energy Agency, Vienna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	</a:t>
            </a:r>
            <a:r>
              <a:rPr lang="en-GB" sz="2000" dirty="0"/>
              <a:t>ICTP-IAEA Workshop on the Evaluation of Nuclear Reaction Data for </a:t>
            </a:r>
            <a:r>
              <a:rPr lang="en-GB" sz="2000" dirty="0" smtClean="0"/>
              <a:t>Applications, Trieste, Italy, </a:t>
            </a:r>
            <a:r>
              <a:rPr lang="en-US" sz="2000" dirty="0" smtClean="0">
                <a:solidFill>
                  <a:schemeClr val="bg1"/>
                </a:solidFill>
              </a:rPr>
              <a:t>October 2-13 2017</a:t>
            </a: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3D433230-0E99-4C34-AD6B-B1A8D2855646}" type="slidenum">
              <a:rPr lang="en-US" altLang="nl-NL"/>
              <a:pPr/>
              <a:t>10</a:t>
            </a:fld>
            <a:endParaRPr lang="en-US" altLang="nl-NL" b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TALYS sample cases (see manual)</a:t>
            </a:r>
            <a:endParaRPr lang="en-US" altLang="nl-NL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66863"/>
            <a:ext cx="8856984" cy="4594225"/>
          </a:xfrm>
        </p:spPr>
        <p:txBody>
          <a:bodyPr/>
          <a:lstStyle/>
          <a:p>
            <a:r>
              <a:rPr lang="en-US" altLang="nl-NL" sz="2400" dirty="0" smtClean="0"/>
              <a:t>19</a:t>
            </a:r>
            <a:r>
              <a:rPr lang="en-US" altLang="nl-NL" sz="2400" dirty="0"/>
              <a:t>. Unresolved resonance range parameters: n + 136Ba</a:t>
            </a:r>
            <a:endParaRPr lang="en-US" altLang="nl-NL" sz="2400" dirty="0" smtClean="0"/>
          </a:p>
          <a:p>
            <a:r>
              <a:rPr lang="en-US" altLang="nl-NL" sz="2400" dirty="0" smtClean="0"/>
              <a:t>20</a:t>
            </a:r>
            <a:r>
              <a:rPr lang="en-US" altLang="nl-NL" sz="2400" dirty="0"/>
              <a:t>. </a:t>
            </a:r>
            <a:r>
              <a:rPr lang="en-US" altLang="nl-NL" sz="2400" dirty="0" err="1"/>
              <a:t>Maxwellian</a:t>
            </a:r>
            <a:r>
              <a:rPr lang="en-US" altLang="nl-NL" sz="2400" dirty="0"/>
              <a:t> averaged cross section at 30 </a:t>
            </a:r>
            <a:r>
              <a:rPr lang="en-US" altLang="nl-NL" sz="2400" dirty="0" err="1"/>
              <a:t>keV</a:t>
            </a:r>
            <a:r>
              <a:rPr lang="en-US" altLang="nl-NL" sz="2400" dirty="0"/>
              <a:t>: n + </a:t>
            </a:r>
            <a:r>
              <a:rPr lang="en-US" altLang="nl-NL" sz="2400" dirty="0" smtClean="0"/>
              <a:t>138Ba</a:t>
            </a:r>
          </a:p>
          <a:p>
            <a:r>
              <a:rPr lang="en-US" altLang="nl-NL" sz="2400" dirty="0" smtClean="0"/>
              <a:t>21</a:t>
            </a:r>
            <a:r>
              <a:rPr lang="en-US" altLang="nl-NL" sz="2400" dirty="0"/>
              <a:t>. Medical isotope production with p + 100Mo</a:t>
            </a:r>
          </a:p>
          <a:p>
            <a:r>
              <a:rPr lang="en-US" altLang="nl-NL" sz="2400" dirty="0" smtClean="0"/>
              <a:t>22</a:t>
            </a:r>
            <a:r>
              <a:rPr lang="en-US" altLang="nl-NL" sz="2400" dirty="0"/>
              <a:t>. Calculations up to 500 MeV for p + 209Bi</a:t>
            </a:r>
            <a:endParaRPr lang="en-US" altLang="nl-NL" sz="2400" dirty="0" smtClean="0"/>
          </a:p>
          <a:p>
            <a:r>
              <a:rPr lang="en-US" altLang="nl-NL" sz="2400" dirty="0" smtClean="0"/>
              <a:t>23</a:t>
            </a:r>
            <a:r>
              <a:rPr lang="en-US" altLang="nl-NL" sz="2400" dirty="0"/>
              <a:t>. Neutron multiplicities and fission yields for </a:t>
            </a:r>
            <a:r>
              <a:rPr lang="en-US" altLang="nl-NL" sz="2400" dirty="0" smtClean="0"/>
              <a:t>n + 242Pu</a:t>
            </a:r>
            <a:endParaRPr lang="en-US" altLang="nl-NL" sz="2400" dirty="0"/>
          </a:p>
          <a:p>
            <a:r>
              <a:rPr lang="en-US" altLang="nl-NL" sz="2400" dirty="0" smtClean="0"/>
              <a:t>24</a:t>
            </a:r>
            <a:r>
              <a:rPr lang="en-US" altLang="nl-NL" sz="2400" dirty="0"/>
              <a:t>. Local parameter adjustment for n + </a:t>
            </a:r>
            <a:r>
              <a:rPr lang="en-US" altLang="nl-NL" sz="2400" dirty="0" smtClean="0"/>
              <a:t>93Nb</a:t>
            </a:r>
          </a:p>
          <a:p>
            <a:r>
              <a:rPr lang="en-US" altLang="nl-NL" sz="2400" dirty="0" smtClean="0"/>
              <a:t>25</a:t>
            </a:r>
            <a:r>
              <a:rPr lang="en-US" altLang="nl-NL" sz="2400" dirty="0"/>
              <a:t>. Direct neutron capture for n + 89Y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7020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6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4609AC7C-2A00-45F9-B087-98F8B3CB2CE3}" type="slidenum">
              <a:rPr lang="en-US" altLang="nl-NL"/>
              <a:pPr/>
              <a:t>11</a:t>
            </a:fld>
            <a:endParaRPr lang="en-US" altLang="nl-NL" b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Sample 1A: simplest case (1 energy)</a:t>
            </a:r>
            <a:endParaRPr lang="en-US" altLang="nl-NL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Cd talys/samples/1/a/new</a:t>
            </a:r>
            <a:endParaRPr lang="en-US" altLang="nl-NL"/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7" y="2204864"/>
            <a:ext cx="8202613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949921" y="6021288"/>
            <a:ext cx="426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All important results are in the output file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04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282763E2-BF79-46EB-AA81-81C2121F48E8}" type="slidenum">
              <a:rPr lang="en-US" altLang="nl-NL"/>
              <a:pPr/>
              <a:t>12</a:t>
            </a:fld>
            <a:endParaRPr lang="en-US" altLang="nl-NL" b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Sample 1: output</a:t>
            </a:r>
            <a:endParaRPr lang="en-US" altLang="nl-NL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186488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5689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6B50A071-1850-4F4A-A50B-12DCC595090B}" type="slidenum">
              <a:rPr lang="en-US" altLang="nl-NL"/>
              <a:pPr/>
              <a:t>13</a:t>
            </a:fld>
            <a:endParaRPr lang="en-US" altLang="nl-NL" b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Sample 1: output (continued)</a:t>
            </a:r>
            <a:endParaRPr lang="en-US" altLang="nl-NL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1600"/>
            <a:ext cx="87852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4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6F9CAA2D-DED8-4ED3-8725-BAD0A56A0D45}" type="slidenum">
              <a:rPr lang="en-US" altLang="nl-NL"/>
              <a:pPr/>
              <a:t>14</a:t>
            </a:fld>
            <a:endParaRPr lang="en-US" altLang="nl-NL" b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/>
              <a:t>Sample 8: residual production with protons</a:t>
            </a:r>
            <a:endParaRPr lang="en-US" altLang="nl-NL" sz="240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c</a:t>
            </a:r>
            <a:r>
              <a:rPr lang="nl-NL" altLang="nl-NL" dirty="0" smtClean="0"/>
              <a:t>d </a:t>
            </a:r>
            <a:r>
              <a:rPr lang="nl-NL" altLang="nl-NL" dirty="0"/>
              <a:t>talys/samples/8/new; talys &lt;input &gt; output</a:t>
            </a:r>
          </a:p>
          <a:p>
            <a:r>
              <a:rPr lang="nl-NL" altLang="nl-NL" dirty="0"/>
              <a:t>(pre-calculated results in talys/samples/8/org)</a:t>
            </a:r>
            <a:endParaRPr lang="en-US" altLang="nl-NL" dirty="0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137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03F9440D-9934-4313-975E-940B4D69490F}" type="slidenum">
              <a:rPr lang="en-US" altLang="nl-NL"/>
              <a:pPr/>
              <a:t>15</a:t>
            </a:fld>
            <a:endParaRPr lang="en-US" altLang="nl-NL" b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Residual production c.s. for Fe</a:t>
            </a:r>
            <a:endParaRPr lang="en-US" altLang="nl-NL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Plot: xmgrace rp027056.tot</a:t>
            </a:r>
            <a:endParaRPr lang="en-US" altLang="nl-NL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56896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7850"/>
            <a:ext cx="80486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8673CCE8-6A74-4F0D-9B7A-507BC067F06A}" type="slidenum">
              <a:rPr lang="en-US" altLang="nl-NL"/>
              <a:pPr/>
              <a:t>16</a:t>
            </a:fld>
            <a:endParaRPr lang="en-US" altLang="nl-NL" b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Sample 16: optical model for 120Sn</a:t>
            </a:r>
            <a:endParaRPr lang="en-US" altLang="nl-NL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nl-NL" altLang="nl-NL"/>
              <a:t>Study impact of changing parameters</a:t>
            </a:r>
          </a:p>
          <a:p>
            <a:pPr>
              <a:buFontTx/>
              <a:buChar char="•"/>
            </a:pPr>
            <a:r>
              <a:rPr lang="nl-NL" altLang="nl-NL"/>
              <a:t>talys &lt; input &gt;output (about 20-30 seconds)</a:t>
            </a:r>
          </a:p>
          <a:p>
            <a:pPr>
              <a:buFontTx/>
              <a:buChar char="•"/>
            </a:pPr>
            <a:r>
              <a:rPr lang="nl-NL" altLang="nl-NL"/>
              <a:t>cp totalxs.tot totalxs.org</a:t>
            </a:r>
          </a:p>
          <a:p>
            <a:pPr>
              <a:buFontTx/>
              <a:buChar char="•"/>
            </a:pPr>
            <a:r>
              <a:rPr lang="nl-NL" altLang="nl-NL"/>
              <a:t>Edit the input file and add the following line:</a:t>
            </a:r>
          </a:p>
          <a:p>
            <a:pPr lvl="1"/>
            <a:r>
              <a:rPr lang="nl-NL" altLang="nl-NL"/>
              <a:t>rvadjust n 1.05</a:t>
            </a:r>
          </a:p>
          <a:p>
            <a:pPr lvl="1"/>
            <a:r>
              <a:rPr lang="nl-NL" altLang="nl-NL"/>
              <a:t>This means: increase the radius of the real volume potential by 5%</a:t>
            </a:r>
          </a:p>
          <a:p>
            <a:pPr>
              <a:buFontTx/>
              <a:buChar char="•"/>
            </a:pPr>
            <a:r>
              <a:rPr lang="nl-NL" altLang="nl-NL"/>
              <a:t>xmgrace totalxs.tot totalxs.org  (to see the difference)</a:t>
            </a:r>
          </a:p>
          <a:p>
            <a:pPr>
              <a:buFontTx/>
              <a:buChar char="•"/>
            </a:pPr>
            <a:r>
              <a:rPr lang="nl-NL" altLang="nl-NL"/>
              <a:t>TALYS has 250 parameters like this (RT*M)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496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8745DBB7-CFE8-4E36-A9BF-10784238C82F}" type="slidenum">
              <a:rPr lang="en-US" altLang="nl-NL"/>
              <a:pPr/>
              <a:t>17</a:t>
            </a:fld>
            <a:endParaRPr lang="en-US" altLang="nl-NL" b="0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684371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8673CCE8-6A74-4F0D-9B7A-507BC067F06A}" type="slidenum">
              <a:rPr lang="en-US" altLang="nl-NL"/>
              <a:pPr/>
              <a:t>18</a:t>
            </a:fld>
            <a:endParaRPr lang="en-US" altLang="nl-NL" b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Cu-65: Optical model</a:t>
            </a:r>
            <a:endParaRPr lang="en-US" altLang="nl-NL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nl-NL" dirty="0" smtClean="0"/>
              <a:t>Copy previous sample case for Sn-120, and change </a:t>
            </a:r>
            <a:r>
              <a:rPr lang="en-US" altLang="nl-NL" smtClean="0"/>
              <a:t>into Cu-65</a:t>
            </a:r>
            <a:endParaRPr lang="nl-NL" altLang="nl-NL" dirty="0" smtClean="0"/>
          </a:p>
          <a:p>
            <a:pPr>
              <a:buFontTx/>
              <a:buChar char="•"/>
            </a:pPr>
            <a:r>
              <a:rPr lang="nl-NL" altLang="nl-NL" dirty="0" err="1" smtClean="0"/>
              <a:t>talys</a:t>
            </a:r>
            <a:r>
              <a:rPr lang="nl-NL" altLang="nl-NL" dirty="0" smtClean="0"/>
              <a:t> </a:t>
            </a:r>
            <a:r>
              <a:rPr lang="nl-NL" altLang="nl-NL" dirty="0"/>
              <a:t>&lt; input &gt;output </a:t>
            </a:r>
            <a:endParaRPr lang="nl-NL" altLang="nl-NL" dirty="0" smtClean="0"/>
          </a:p>
          <a:p>
            <a:pPr>
              <a:buFontTx/>
              <a:buChar char="•"/>
            </a:pPr>
            <a:r>
              <a:rPr lang="nl-NL" altLang="nl-NL" dirty="0" err="1" smtClean="0"/>
              <a:t>Retrieve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experimental</a:t>
            </a:r>
            <a:r>
              <a:rPr lang="nl-NL" altLang="nl-NL" dirty="0" smtClean="0"/>
              <a:t> data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total</a:t>
            </a:r>
            <a:r>
              <a:rPr lang="nl-NL" altLang="nl-NL" dirty="0" smtClean="0"/>
              <a:t> cross </a:t>
            </a:r>
            <a:r>
              <a:rPr lang="nl-NL" altLang="nl-NL" dirty="0" err="1" smtClean="0"/>
              <a:t>sections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from</a:t>
            </a:r>
            <a:r>
              <a:rPr lang="nl-NL" altLang="nl-NL" dirty="0" smtClean="0"/>
              <a:t> EXFOR at IAEA and </a:t>
            </a:r>
            <a:r>
              <a:rPr lang="nl-NL" altLang="nl-NL" dirty="0" err="1" smtClean="0"/>
              <a:t>compare</a:t>
            </a:r>
            <a:r>
              <a:rPr lang="nl-NL" altLang="nl-NL" dirty="0" smtClean="0"/>
              <a:t>.</a:t>
            </a:r>
          </a:p>
          <a:p>
            <a:pPr>
              <a:buFontTx/>
              <a:buChar char="•"/>
            </a:pPr>
            <a:r>
              <a:rPr lang="nl-NL" altLang="nl-NL" dirty="0" smtClean="0"/>
              <a:t>Sample case 16 has 4 different sub-cases,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4 different </a:t>
            </a:r>
            <a:r>
              <a:rPr lang="nl-NL" altLang="nl-NL" dirty="0" err="1" smtClean="0"/>
              <a:t>OMP’s</a:t>
            </a:r>
            <a:r>
              <a:rPr lang="nl-NL" altLang="nl-NL" dirty="0" smtClean="0"/>
              <a:t>. See </a:t>
            </a:r>
            <a:r>
              <a:rPr lang="nl-NL" altLang="nl-NL" dirty="0" err="1" smtClean="0"/>
              <a:t>what</a:t>
            </a:r>
            <a:r>
              <a:rPr lang="nl-NL" altLang="nl-NL" dirty="0" smtClean="0"/>
              <a:t> the effect is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Cu-65 (i.e. 4 TALYS curves) 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5350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Medical isotope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Calculate isotopic yields for p + Sr-88 (case of </a:t>
            </a:r>
            <a:r>
              <a:rPr lang="en-GB" dirty="0" err="1" smtClean="0"/>
              <a:t>Haleema</a:t>
            </a:r>
            <a:r>
              <a:rPr lang="en-GB" dirty="0" smtClean="0"/>
              <a:t> Zainab)</a:t>
            </a:r>
          </a:p>
          <a:p>
            <a:r>
              <a:rPr lang="en-GB" dirty="0" smtClean="0"/>
              <a:t>As function of energy</a:t>
            </a:r>
          </a:p>
          <a:p>
            <a:r>
              <a:rPr lang="en-GB" dirty="0" smtClean="0"/>
              <a:t>Producing both wanted isotope and impurities</a:t>
            </a:r>
          </a:p>
          <a:p>
            <a:r>
              <a:rPr lang="en-GB" dirty="0" smtClean="0"/>
              <a:t>For several accelerator </a:t>
            </a:r>
            <a:r>
              <a:rPr lang="en-GB" dirty="0" smtClean="0"/>
              <a:t>characteristics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kdir</a:t>
            </a:r>
            <a:r>
              <a:rPr lang="en-GB" dirty="0" smtClean="0"/>
              <a:t> </a:t>
            </a:r>
            <a:r>
              <a:rPr lang="en-GB" dirty="0" err="1" smtClean="0"/>
              <a:t>mysample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d </a:t>
            </a:r>
            <a:r>
              <a:rPr lang="en-GB" dirty="0" err="1" smtClean="0"/>
              <a:t>mysample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0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Getting TALYS (thanks Michael Fleming)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a terminal from the pull up menu on the left</a:t>
            </a:r>
          </a:p>
          <a:p>
            <a:r>
              <a:rPr lang="en-GB" dirty="0"/>
              <a:t>c</a:t>
            </a:r>
            <a:r>
              <a:rPr lang="en-GB" dirty="0" smtClean="0"/>
              <a:t>d /scratch</a:t>
            </a:r>
          </a:p>
          <a:p>
            <a:r>
              <a:rPr lang="en-GB" dirty="0" err="1"/>
              <a:t>c</a:t>
            </a:r>
            <a:r>
              <a:rPr lang="en-GB" dirty="0" err="1" smtClean="0"/>
              <a:t>p</a:t>
            </a:r>
            <a:r>
              <a:rPr lang="en-GB" dirty="0" smtClean="0"/>
              <a:t> </a:t>
            </a:r>
            <a:r>
              <a:rPr lang="en-GB" dirty="0"/>
              <a:t>/</a:t>
            </a:r>
            <a:r>
              <a:rPr lang="en-GB" dirty="0" smtClean="0"/>
              <a:t>home/nfs1/smr3151/TALYS-1.8/talys.tar .</a:t>
            </a:r>
          </a:p>
          <a:p>
            <a:r>
              <a:rPr lang="en-GB" dirty="0"/>
              <a:t>t</a:t>
            </a:r>
            <a:r>
              <a:rPr lang="en-GB" dirty="0" smtClean="0"/>
              <a:t>ar </a:t>
            </a:r>
            <a:r>
              <a:rPr lang="en-GB" dirty="0" err="1" smtClean="0"/>
              <a:t>zxf</a:t>
            </a:r>
            <a:r>
              <a:rPr lang="en-GB" dirty="0" smtClean="0"/>
              <a:t> talys.tar (and wait 2 minutes or so)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kdir</a:t>
            </a:r>
            <a:r>
              <a:rPr lang="en-GB" dirty="0" smtClean="0"/>
              <a:t> </a:t>
            </a:r>
            <a:r>
              <a:rPr lang="en-GB" dirty="0" err="1" smtClean="0"/>
              <a:t>talys</a:t>
            </a:r>
            <a:r>
              <a:rPr lang="en-GB" dirty="0" smtClean="0"/>
              <a:t>/bin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" y="222250"/>
            <a:ext cx="9036050" cy="6553200"/>
          </a:xfrm>
        </p:spPr>
      </p:pic>
    </p:spTree>
    <p:extLst>
      <p:ext uri="{BB962C8B-B14F-4D97-AF65-F5344CB8AC3E}">
        <p14:creationId xmlns:p14="http://schemas.microsoft.com/office/powerpoint/2010/main" val="1623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TALYS input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#Reaction</a:t>
            </a:r>
          </a:p>
          <a:p>
            <a:pPr marL="0" indent="0">
              <a:buNone/>
            </a:pPr>
            <a:r>
              <a:rPr lang="en-GB" sz="2400" dirty="0" smtClean="0"/>
              <a:t>Projectile p</a:t>
            </a:r>
          </a:p>
          <a:p>
            <a:pPr marL="0" indent="0">
              <a:buNone/>
            </a:pPr>
            <a:r>
              <a:rPr lang="en-GB" sz="2400" dirty="0" smtClean="0"/>
              <a:t>Element </a:t>
            </a:r>
            <a:r>
              <a:rPr lang="en-GB" sz="2400" dirty="0" err="1" smtClean="0"/>
              <a:t>Sr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Mass 88</a:t>
            </a:r>
          </a:p>
          <a:p>
            <a:pPr marL="0" indent="0">
              <a:buNone/>
            </a:pPr>
            <a:r>
              <a:rPr lang="en-GB" sz="2400" dirty="0" smtClean="0"/>
              <a:t>Energy 1. 40. 0.5</a:t>
            </a:r>
          </a:p>
          <a:p>
            <a:pPr marL="0" indent="0">
              <a:buNone/>
            </a:pPr>
            <a:r>
              <a:rPr lang="en-GB" sz="2400" dirty="0" smtClean="0"/>
              <a:t>#Medical isotope production</a:t>
            </a:r>
          </a:p>
          <a:p>
            <a:pPr marL="0" indent="0">
              <a:buNone/>
            </a:pPr>
            <a:r>
              <a:rPr lang="en-GB" sz="2400" dirty="0" smtClean="0"/>
              <a:t>Production y</a:t>
            </a:r>
          </a:p>
          <a:p>
            <a:pPr marL="0" indent="0">
              <a:buNone/>
            </a:pPr>
            <a:r>
              <a:rPr lang="en-GB" sz="2400" dirty="0" err="1" smtClean="0"/>
              <a:t>Ibeam</a:t>
            </a:r>
            <a:r>
              <a:rPr lang="en-GB" sz="2400" smtClean="0"/>
              <a:t> 0.15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Ebeam</a:t>
            </a:r>
            <a:r>
              <a:rPr lang="en-GB" sz="2400" dirty="0" smtClean="0"/>
              <a:t> 28.</a:t>
            </a:r>
          </a:p>
          <a:p>
            <a:pPr marL="0" indent="0">
              <a:buNone/>
            </a:pPr>
            <a:r>
              <a:rPr lang="en-GB" sz="2400" dirty="0" err="1" smtClean="0"/>
              <a:t>Eback</a:t>
            </a:r>
            <a:r>
              <a:rPr lang="en-GB" sz="2400" dirty="0" smtClean="0"/>
              <a:t> 20.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509120"/>
            <a:ext cx="3805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Save this input file in ‘input’ and run</a:t>
            </a:r>
          </a:p>
          <a:p>
            <a:r>
              <a:rPr lang="en-GB" dirty="0" err="1"/>
              <a:t>t</a:t>
            </a:r>
            <a:r>
              <a:rPr lang="en-GB" dirty="0" err="1" smtClean="0"/>
              <a:t>alys</a:t>
            </a:r>
            <a:r>
              <a:rPr lang="en-GB" dirty="0" smtClean="0"/>
              <a:t> &lt; input &gt; output</a:t>
            </a:r>
          </a:p>
          <a:p>
            <a:endParaRPr lang="en-GB" dirty="0"/>
          </a:p>
          <a:p>
            <a:r>
              <a:rPr lang="en-GB" dirty="0" smtClean="0"/>
              <a:t>Next</a:t>
            </a:r>
          </a:p>
          <a:p>
            <a:r>
              <a:rPr lang="en-GB" dirty="0" err="1"/>
              <a:t>x</a:t>
            </a:r>
            <a:r>
              <a:rPr lang="en-GB" dirty="0" err="1" smtClean="0"/>
              <a:t>mgrace</a:t>
            </a:r>
            <a:r>
              <a:rPr lang="en-GB" dirty="0" smtClean="0"/>
              <a:t> rp039087.L01</a:t>
            </a:r>
          </a:p>
          <a:p>
            <a:r>
              <a:rPr lang="en-GB" dirty="0" err="1"/>
              <a:t>x</a:t>
            </a:r>
            <a:r>
              <a:rPr lang="en-GB" dirty="0" err="1" smtClean="0"/>
              <a:t>mgrace</a:t>
            </a:r>
            <a:r>
              <a:rPr lang="en-GB" dirty="0" smtClean="0"/>
              <a:t> –</a:t>
            </a:r>
            <a:r>
              <a:rPr lang="en-GB" dirty="0" err="1" smtClean="0"/>
              <a:t>settype</a:t>
            </a:r>
            <a:r>
              <a:rPr lang="en-GB" dirty="0" smtClean="0"/>
              <a:t> </a:t>
            </a:r>
            <a:r>
              <a:rPr lang="en-GB" dirty="0" err="1" smtClean="0"/>
              <a:t>nxy</a:t>
            </a:r>
            <a:r>
              <a:rPr lang="en-GB" dirty="0" smtClean="0"/>
              <a:t> Y039087.tot</a:t>
            </a:r>
          </a:p>
          <a:p>
            <a:endParaRPr lang="en-GB" dirty="0"/>
          </a:p>
          <a:p>
            <a:r>
              <a:rPr lang="en-GB" dirty="0" err="1"/>
              <a:t>x</a:t>
            </a:r>
            <a:r>
              <a:rPr lang="en-GB" smtClean="0"/>
              <a:t>mgrace</a:t>
            </a:r>
            <a:r>
              <a:rPr lang="en-GB" dirty="0" smtClean="0"/>
              <a:t> –help for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9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 smtClean="0">
                <a:latin typeface="Times" panose="02020603050405020304" pitchFamily="18" charset="0"/>
              </a:rPr>
              <a:t>Thank you!</a:t>
            </a:r>
            <a:endParaRPr lang="en-GB" sz="4400" b="0" i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D28B985A-7068-4207-BB1F-44F78B355443}" type="slidenum">
              <a:rPr lang="en-US" altLang="nl-NL"/>
              <a:pPr/>
              <a:t>3</a:t>
            </a:fld>
            <a:endParaRPr lang="en-US" altLang="nl-NL" b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Installing TALYS</a:t>
            </a:r>
            <a:endParaRPr lang="en-US" altLang="nl-NL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775"/>
            <a:ext cx="805815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9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1AE5E27B-5743-498E-BF4F-DC85139440BE}" type="slidenum">
              <a:rPr lang="en-US" altLang="nl-NL"/>
              <a:pPr/>
              <a:t>4</a:t>
            </a:fld>
            <a:endParaRPr lang="en-US" altLang="nl-NL" b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TALYS setup</a:t>
            </a:r>
            <a:endParaRPr lang="en-US" altLang="nl-NL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71600"/>
            <a:ext cx="82677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949280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ompiler=‘</a:t>
            </a:r>
            <a:r>
              <a:rPr lang="en-GB" dirty="0" err="1" smtClean="0"/>
              <a:t>gfortran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bin=‘/scratch/</a:t>
            </a:r>
            <a:r>
              <a:rPr lang="en-GB" dirty="0" err="1" smtClean="0"/>
              <a:t>talys</a:t>
            </a:r>
            <a:r>
              <a:rPr lang="en-GB" dirty="0" smtClean="0"/>
              <a:t>/bin’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06AB6673-0EED-4075-AB6D-8712C3F6EA2C}" type="slidenum">
              <a:rPr lang="en-US" altLang="nl-NL"/>
              <a:pPr/>
              <a:t>5</a:t>
            </a:fld>
            <a:endParaRPr lang="en-US" altLang="nl-NL" b="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Alternative (manual) setup</a:t>
            </a:r>
            <a:endParaRPr lang="en-US" altLang="nl-NL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nl-NL" altLang="nl-NL" dirty="0"/>
              <a:t>cd </a:t>
            </a:r>
            <a:r>
              <a:rPr lang="nl-NL" altLang="nl-NL" dirty="0" err="1"/>
              <a:t>talys</a:t>
            </a:r>
            <a:r>
              <a:rPr lang="nl-NL" altLang="nl-NL" dirty="0"/>
              <a:t>/source</a:t>
            </a:r>
          </a:p>
          <a:p>
            <a:pPr>
              <a:buFontTx/>
              <a:buChar char="•"/>
            </a:pPr>
            <a:r>
              <a:rPr lang="nl-NL" altLang="nl-NL" dirty="0" err="1"/>
              <a:t>edit</a:t>
            </a:r>
            <a:r>
              <a:rPr lang="nl-NL" altLang="nl-NL" dirty="0"/>
              <a:t> </a:t>
            </a:r>
            <a:r>
              <a:rPr lang="nl-NL" altLang="nl-NL" dirty="0" err="1"/>
              <a:t>machine.f</a:t>
            </a:r>
            <a:endParaRPr lang="nl-NL" altLang="nl-NL" dirty="0"/>
          </a:p>
          <a:p>
            <a:pPr>
              <a:buFontTx/>
              <a:buChar char="•"/>
            </a:pPr>
            <a:r>
              <a:rPr lang="nl-NL" altLang="nl-NL" dirty="0" err="1"/>
              <a:t>replace</a:t>
            </a:r>
            <a:r>
              <a:rPr lang="nl-NL" altLang="nl-NL" dirty="0"/>
              <a:t> the </a:t>
            </a:r>
            <a:r>
              <a:rPr lang="nl-NL" altLang="nl-NL" dirty="0" err="1"/>
              <a:t>pathname</a:t>
            </a:r>
            <a:r>
              <a:rPr lang="nl-NL" altLang="nl-NL" dirty="0"/>
              <a:t> </a:t>
            </a:r>
            <a:r>
              <a:rPr lang="nl-NL" altLang="nl-NL" dirty="0" err="1"/>
              <a:t>by</a:t>
            </a:r>
            <a:r>
              <a:rPr lang="nl-NL" altLang="nl-NL" dirty="0"/>
              <a:t> the </a:t>
            </a:r>
            <a:r>
              <a:rPr lang="nl-NL" altLang="nl-NL" dirty="0" err="1"/>
              <a:t>total</a:t>
            </a:r>
            <a:r>
              <a:rPr lang="nl-NL" altLang="nl-NL" dirty="0"/>
              <a:t> </a:t>
            </a:r>
            <a:r>
              <a:rPr lang="nl-NL" altLang="nl-NL" dirty="0" err="1"/>
              <a:t>pathname</a:t>
            </a:r>
            <a:r>
              <a:rPr lang="nl-NL" altLang="nl-NL" dirty="0"/>
              <a:t> of the </a:t>
            </a:r>
            <a:r>
              <a:rPr lang="nl-NL" altLang="nl-NL" dirty="0" err="1"/>
              <a:t>structure</a:t>
            </a:r>
            <a:r>
              <a:rPr lang="nl-NL" altLang="nl-NL" dirty="0"/>
              <a:t> database on </a:t>
            </a:r>
            <a:r>
              <a:rPr lang="nl-NL" altLang="nl-NL" dirty="0" err="1"/>
              <a:t>your</a:t>
            </a:r>
            <a:r>
              <a:rPr lang="nl-NL" altLang="nl-NL" dirty="0"/>
              <a:t> system</a:t>
            </a:r>
          </a:p>
          <a:p>
            <a:pPr>
              <a:buFontTx/>
              <a:buChar char="•"/>
            </a:pPr>
            <a:r>
              <a:rPr lang="nl-NL" altLang="nl-NL" dirty="0"/>
              <a:t>save </a:t>
            </a:r>
            <a:r>
              <a:rPr lang="nl-NL" altLang="nl-NL" dirty="0" err="1"/>
              <a:t>machine.f</a:t>
            </a:r>
            <a:endParaRPr lang="nl-NL" altLang="nl-NL" dirty="0"/>
          </a:p>
          <a:p>
            <a:pPr>
              <a:buFontTx/>
              <a:buChar char="•"/>
            </a:pPr>
            <a:r>
              <a:rPr lang="nl-NL" altLang="nl-NL" dirty="0" smtClean="0"/>
              <a:t>gfortran </a:t>
            </a:r>
            <a:r>
              <a:rPr lang="nl-NL" altLang="nl-NL" dirty="0"/>
              <a:t>–c *.f</a:t>
            </a:r>
          </a:p>
          <a:p>
            <a:pPr>
              <a:buFontTx/>
              <a:buChar char="•"/>
            </a:pPr>
            <a:r>
              <a:rPr lang="nl-NL" altLang="nl-NL" dirty="0" smtClean="0"/>
              <a:t>gfortran </a:t>
            </a:r>
            <a:r>
              <a:rPr lang="nl-NL" altLang="nl-NL" dirty="0"/>
              <a:t>*.o –o talys</a:t>
            </a:r>
          </a:p>
          <a:p>
            <a:pPr>
              <a:buFontTx/>
              <a:buChar char="•"/>
            </a:pPr>
            <a:r>
              <a:rPr lang="nl-NL" altLang="nl-NL" dirty="0"/>
              <a:t>mv </a:t>
            </a:r>
            <a:r>
              <a:rPr lang="nl-NL" altLang="nl-NL" dirty="0" err="1"/>
              <a:t>talys</a:t>
            </a:r>
            <a:r>
              <a:rPr lang="nl-NL" altLang="nl-NL" dirty="0"/>
              <a:t> ~/bin or </a:t>
            </a:r>
            <a:r>
              <a:rPr lang="nl-NL" altLang="nl-NL" dirty="0" err="1"/>
              <a:t>wherever</a:t>
            </a:r>
            <a:r>
              <a:rPr lang="nl-NL" altLang="nl-NL" dirty="0"/>
              <a:t> </a:t>
            </a:r>
            <a:r>
              <a:rPr lang="nl-NL" altLang="nl-NL" dirty="0" err="1"/>
              <a:t>you</a:t>
            </a:r>
            <a:r>
              <a:rPr lang="nl-NL" altLang="nl-NL" dirty="0"/>
              <a:t> want </a:t>
            </a:r>
            <a:r>
              <a:rPr lang="nl-NL" altLang="nl-NL" dirty="0" err="1"/>
              <a:t>to</a:t>
            </a:r>
            <a:r>
              <a:rPr lang="nl-NL" altLang="nl-NL" dirty="0"/>
              <a:t> have the </a:t>
            </a:r>
            <a:r>
              <a:rPr lang="nl-NL" altLang="nl-NL" dirty="0" err="1"/>
              <a:t>executable</a:t>
            </a:r>
            <a:endParaRPr lang="nl-NL" altLang="nl-NL" dirty="0"/>
          </a:p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0537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Running the TALYS sample cases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 to the samples/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verify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Wait for 1-2 hours before all 27 sample cases have finished…….or try your own input files</a:t>
            </a:r>
          </a:p>
          <a:p>
            <a:r>
              <a:rPr lang="nl-NL" altLang="nl-NL" dirty="0"/>
              <a:t>All </a:t>
            </a:r>
            <a:r>
              <a:rPr lang="nl-NL" altLang="nl-NL" dirty="0" smtClean="0"/>
              <a:t>27 </a:t>
            </a:r>
            <a:r>
              <a:rPr lang="nl-NL" altLang="nl-NL" dirty="0"/>
              <a:t>sample cases are described in the manual, with input files, output files, plots etc.</a:t>
            </a:r>
          </a:p>
          <a:p>
            <a:r>
              <a:rPr lang="nl-NL" altLang="nl-NL" dirty="0">
                <a:solidFill>
                  <a:schemeClr val="accent2"/>
                </a:solidFill>
              </a:rPr>
              <a:t>See </a:t>
            </a:r>
            <a:r>
              <a:rPr lang="nl-NL" altLang="nl-NL" dirty="0" smtClean="0">
                <a:solidFill>
                  <a:schemeClr val="accent2"/>
                </a:solidFill>
              </a:rPr>
              <a:t>talys/doc/talys1.8.pdf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B760EA-1063-4069-BC33-0AC54DF5FB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515EE59A-3FFF-4522-A06B-BCCF9DF74E4C}" type="slidenum">
              <a:rPr lang="en-US" altLang="nl-NL"/>
              <a:pPr/>
              <a:t>7</a:t>
            </a:fld>
            <a:endParaRPr lang="en-US" altLang="nl-NL" b="0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TALYS sample cases (see manual)</a:t>
            </a:r>
            <a:endParaRPr lang="en-US" altLang="nl-NL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3238"/>
            <a:ext cx="78422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4932363" y="4149725"/>
            <a:ext cx="10795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altLang="nl-NL" sz="2000" b="1"/>
              <a:t>232Th</a:t>
            </a:r>
            <a:endParaRPr lang="en-US" altLang="nl-NL" sz="2000" b="1"/>
          </a:p>
        </p:txBody>
      </p:sp>
    </p:spTree>
    <p:extLst>
      <p:ext uri="{BB962C8B-B14F-4D97-AF65-F5344CB8AC3E}">
        <p14:creationId xmlns:p14="http://schemas.microsoft.com/office/powerpoint/2010/main" val="10390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D29FA09B-B407-4AC0-B12A-BDDD3FB16944}" type="slidenum">
              <a:rPr lang="en-US" altLang="nl-NL"/>
              <a:pPr/>
              <a:t>8</a:t>
            </a:fld>
            <a:endParaRPr lang="en-US" altLang="nl-NL" b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TALYS sample cases (see manual)</a:t>
            </a:r>
            <a:endParaRPr lang="en-US" altLang="nl-NL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867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3D433230-0E99-4C34-AD6B-B1A8D2855646}" type="slidenum">
              <a:rPr lang="en-US" altLang="nl-NL"/>
              <a:pPr/>
              <a:t>9</a:t>
            </a:fld>
            <a:endParaRPr lang="en-US" altLang="nl-NL" b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TALYS sample cases (see manual)</a:t>
            </a:r>
            <a:endParaRPr lang="en-US" altLang="nl-NL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7" y="1772816"/>
            <a:ext cx="7697788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562</Words>
  <Application>Microsoft Office PowerPoint</Application>
  <PresentationFormat>On-screen Show (4:3)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TALYS exercises  I</vt:lpstr>
      <vt:lpstr>Getting TALYS (thanks Michael Fleming)</vt:lpstr>
      <vt:lpstr>Installing TALYS</vt:lpstr>
      <vt:lpstr>TALYS setup</vt:lpstr>
      <vt:lpstr>Alternative (manual) setup</vt:lpstr>
      <vt:lpstr>Running the TALYS sample cases</vt:lpstr>
      <vt:lpstr>TALYS sample cases (see manual)</vt:lpstr>
      <vt:lpstr>TALYS sample cases (see manual)</vt:lpstr>
      <vt:lpstr>TALYS sample cases (see manual)</vt:lpstr>
      <vt:lpstr>TALYS sample cases (see manual)</vt:lpstr>
      <vt:lpstr>Sample 1A: simplest case (1 energy)</vt:lpstr>
      <vt:lpstr>Sample 1: output</vt:lpstr>
      <vt:lpstr>Sample 1: output (continued)</vt:lpstr>
      <vt:lpstr>Sample 8: residual production with protons</vt:lpstr>
      <vt:lpstr>Residual production c.s. for Fe</vt:lpstr>
      <vt:lpstr>Sample 16: optical model for 120Sn</vt:lpstr>
      <vt:lpstr>PowerPoint Presentation</vt:lpstr>
      <vt:lpstr>Cu-65: Optical model</vt:lpstr>
      <vt:lpstr>Medical isotope production</vt:lpstr>
      <vt:lpstr>PowerPoint Presentation</vt:lpstr>
      <vt:lpstr>TALYS input file</vt:lpstr>
      <vt:lpstr>Thank you!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KONING, Adrianus Johannes</cp:lastModifiedBy>
  <cp:revision>212</cp:revision>
  <cp:lastPrinted>2015-12-18T15:27:41Z</cp:lastPrinted>
  <dcterms:created xsi:type="dcterms:W3CDTF">2014-07-03T09:13:58Z</dcterms:created>
  <dcterms:modified xsi:type="dcterms:W3CDTF">2017-10-05T10:00:16Z</dcterms:modified>
</cp:coreProperties>
</file>