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448" r:id="rId3"/>
    <p:sldId id="432" r:id="rId4"/>
    <p:sldId id="433" r:id="rId5"/>
    <p:sldId id="434" r:id="rId6"/>
    <p:sldId id="435" r:id="rId7"/>
    <p:sldId id="444" r:id="rId8"/>
    <p:sldId id="447" r:id="rId9"/>
    <p:sldId id="445" r:id="rId10"/>
    <p:sldId id="446" r:id="rId11"/>
    <p:sldId id="450" r:id="rId12"/>
    <p:sldId id="449" r:id="rId13"/>
    <p:sldId id="394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7104" autoAdjust="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2017-10-06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6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ar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5616" y="274638"/>
            <a:ext cx="7200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 b="1" baseline="0">
                <a:solidFill>
                  <a:srgbClr val="009E4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Voeg een titel 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556792"/>
            <a:ext cx="7200800" cy="43204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012160" y="6381328"/>
            <a:ext cx="2349624" cy="3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4450749-D314-4ED4-B562-AAFB430B0BE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19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6" y="174778"/>
            <a:ext cx="2500459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 flipV="1">
            <a:off x="0" y="5301208"/>
            <a:ext cx="6372200" cy="1556792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3999" cy="2132856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6482725"/>
            <a:ext cx="93546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4" y="6482725"/>
            <a:ext cx="16160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482725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1206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5562"/>
            <a:ext cx="1758648" cy="56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96752"/>
            <a:ext cx="8621712" cy="19002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TALYS exercises  </a:t>
            </a:r>
            <a:r>
              <a:rPr lang="en-US" sz="4000" dirty="0" smtClean="0">
                <a:solidFill>
                  <a:srgbClr val="000000"/>
                </a:solidFill>
              </a:rPr>
              <a:t>II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598" y="3933056"/>
            <a:ext cx="8886825" cy="26150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			</a:t>
            </a:r>
            <a:r>
              <a:rPr lang="en-GB" dirty="0" smtClean="0">
                <a:solidFill>
                  <a:srgbClr val="000000"/>
                </a:solidFill>
              </a:rPr>
              <a:t>Arjan Koning</a:t>
            </a:r>
            <a:endParaRPr lang="en-GB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	Nuclear Data Section, NAPC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	International Atomic Energy Agency, Vienna</a:t>
            </a:r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</a:t>
            </a:r>
            <a:r>
              <a:rPr lang="en-GB" sz="2000" dirty="0"/>
              <a:t>ICTP-IAEA Workshop on the Evaluation of Nuclear Reaction Data for </a:t>
            </a:r>
            <a:r>
              <a:rPr lang="en-GB" sz="2000" dirty="0" smtClean="0"/>
              <a:t>Applications, Trieste, Italy, </a:t>
            </a:r>
            <a:r>
              <a:rPr lang="en-US" sz="2000" dirty="0" smtClean="0">
                <a:solidFill>
                  <a:schemeClr val="bg1"/>
                </a:solidFill>
              </a:rPr>
              <a:t>October 2-13 2017</a:t>
            </a:r>
          </a:p>
        </p:txBody>
      </p:sp>
    </p:spTree>
    <p:extLst>
      <p:ext uri="{BB962C8B-B14F-4D97-AF65-F5344CB8AC3E}">
        <p14:creationId xmlns:p14="http://schemas.microsoft.com/office/powerpoint/2010/main" val="188718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450749-D314-4ED4-B562-AAFB430B0BE4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" y="1628800"/>
            <a:ext cx="7150766" cy="4742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638132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Etc. etc.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17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9650"/>
            <a:ext cx="8229600" cy="1143000"/>
          </a:xfrm>
        </p:spPr>
        <p:txBody>
          <a:bodyPr/>
          <a:lstStyle/>
          <a:p>
            <a:r>
              <a:rPr lang="en-US" sz="2400" dirty="0" smtClean="0"/>
              <a:t>TALYS-1.8 reconstructs resonances</a:t>
            </a:r>
            <a:br>
              <a:rPr lang="en-US" sz="2400" dirty="0" smtClean="0"/>
            </a:br>
            <a:r>
              <a:rPr lang="en-US" sz="2400" dirty="0" smtClean="0"/>
              <a:t>(Thanks to Red Cullen and PREPRO codes)</a:t>
            </a:r>
            <a:endParaRPr lang="nl-NL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4602" y="1022420"/>
            <a:ext cx="3554303" cy="4191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12088" y="6553200"/>
            <a:ext cx="1066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20948" y="1582024"/>
            <a:ext cx="4322837" cy="481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Reactions with resonances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TALYS can read in </a:t>
            </a:r>
            <a:r>
              <a:rPr lang="en-GB" smtClean="0"/>
              <a:t>resonance parameters </a:t>
            </a:r>
            <a:r>
              <a:rPr lang="en-GB" dirty="0" smtClean="0"/>
              <a:t>and reproduce the pointwise cross sections.</a:t>
            </a:r>
          </a:p>
          <a:p>
            <a:endParaRPr lang="en-GB" dirty="0"/>
          </a:p>
          <a:p>
            <a:r>
              <a:rPr lang="en-GB" dirty="0" smtClean="0"/>
              <a:t>Run samples/27/a/new</a:t>
            </a:r>
          </a:p>
          <a:p>
            <a:r>
              <a:rPr lang="en-GB" dirty="0"/>
              <a:t>n</a:t>
            </a:r>
            <a:r>
              <a:rPr lang="en-GB" dirty="0" smtClean="0"/>
              <a:t> + Y89</a:t>
            </a:r>
          </a:p>
          <a:p>
            <a:r>
              <a:rPr lang="en-GB" dirty="0" smtClean="0"/>
              <a:t>Smooth “TALYS-only” capture cross section: rp039090.tot</a:t>
            </a:r>
          </a:p>
          <a:p>
            <a:r>
              <a:rPr lang="en-GB" dirty="0" smtClean="0"/>
              <a:t>File with resonances: xs000000.tot</a:t>
            </a:r>
          </a:p>
          <a:p>
            <a:r>
              <a:rPr lang="en-GB" dirty="0" err="1"/>
              <a:t>x</a:t>
            </a:r>
            <a:r>
              <a:rPr lang="en-GB" dirty="0" err="1" smtClean="0"/>
              <a:t>mgrace</a:t>
            </a:r>
            <a:r>
              <a:rPr lang="en-GB" dirty="0" smtClean="0"/>
              <a:t> rp039090.tot xs000000.tot</a:t>
            </a:r>
          </a:p>
          <a:p>
            <a:r>
              <a:rPr lang="en-GB" dirty="0" smtClean="0"/>
              <a:t>Run samples/27/b/new</a:t>
            </a:r>
          </a:p>
          <a:p>
            <a:r>
              <a:rPr lang="en-GB" dirty="0" smtClean="0"/>
              <a:t>Add the xs000000.tot file from this directory to the previous plot command to show all 3 curves.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181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23527" y="4365104"/>
            <a:ext cx="8568953" cy="1080120"/>
          </a:xfrm>
        </p:spPr>
        <p:txBody>
          <a:bodyPr>
            <a:normAutofit/>
          </a:bodyPr>
          <a:lstStyle/>
          <a:p>
            <a:r>
              <a:rPr lang="en-GB" sz="4400" b="0" i="1" dirty="0" smtClean="0">
                <a:latin typeface="Times" panose="02020603050405020304" pitchFamily="18" charset="0"/>
              </a:rPr>
              <a:t>Thank you!</a:t>
            </a:r>
            <a:endParaRPr lang="en-GB" sz="4400" b="0" i="1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Continue exercises of yesterday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Try the 3 new exercises given below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Ask us about cases you are interested 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1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553200"/>
            <a:ext cx="1066800" cy="304800"/>
          </a:xfrm>
          <a:prstGeom prst="rect">
            <a:avLst/>
          </a:prstGeom>
        </p:spPr>
        <p:txBody>
          <a:bodyPr/>
          <a:lstStyle/>
          <a:p>
            <a:fld id="{515EE59A-3FFF-4522-A06B-BCCF9DF74E4C}" type="slidenum">
              <a:rPr lang="en-US" altLang="nl-NL"/>
              <a:pPr/>
              <a:t>3</a:t>
            </a:fld>
            <a:endParaRPr lang="en-US" altLang="nl-NL" b="0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/>
              <a:t>TALYS sample cases (see manual)</a:t>
            </a:r>
            <a:endParaRPr lang="en-US" altLang="nl-NL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/>
          </a:p>
        </p:txBody>
      </p:sp>
      <p:pic>
        <p:nvPicPr>
          <p:cNvPr id="309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73238"/>
            <a:ext cx="78422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4932363" y="4149725"/>
            <a:ext cx="10795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000" b="1"/>
              <a:t>232Th</a:t>
            </a:r>
            <a:endParaRPr lang="en-US" altLang="nl-NL" sz="2000" b="1"/>
          </a:p>
        </p:txBody>
      </p:sp>
    </p:spTree>
    <p:extLst>
      <p:ext uri="{BB962C8B-B14F-4D97-AF65-F5344CB8AC3E}">
        <p14:creationId xmlns:p14="http://schemas.microsoft.com/office/powerpoint/2010/main" val="10390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553200"/>
            <a:ext cx="1066800" cy="304800"/>
          </a:xfrm>
          <a:prstGeom prst="rect">
            <a:avLst/>
          </a:prstGeom>
        </p:spPr>
        <p:txBody>
          <a:bodyPr/>
          <a:lstStyle/>
          <a:p>
            <a:fld id="{D29FA09B-B407-4AC0-B12A-BDDD3FB16944}" type="slidenum">
              <a:rPr lang="en-US" altLang="nl-NL"/>
              <a:pPr/>
              <a:t>4</a:t>
            </a:fld>
            <a:endParaRPr lang="en-US" altLang="nl-NL" b="0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/>
              <a:t>TALYS sample cases (see manual)</a:t>
            </a:r>
            <a:endParaRPr lang="en-US" altLang="nl-NL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/>
          </a:p>
        </p:txBody>
      </p:sp>
      <p:pic>
        <p:nvPicPr>
          <p:cNvPr id="3102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986713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1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553200"/>
            <a:ext cx="1066800" cy="304800"/>
          </a:xfrm>
          <a:prstGeom prst="rect">
            <a:avLst/>
          </a:prstGeom>
        </p:spPr>
        <p:txBody>
          <a:bodyPr/>
          <a:lstStyle/>
          <a:p>
            <a:fld id="{3D433230-0E99-4C34-AD6B-B1A8D2855646}" type="slidenum">
              <a:rPr lang="en-US" altLang="nl-NL"/>
              <a:pPr/>
              <a:t>5</a:t>
            </a:fld>
            <a:endParaRPr lang="en-US" altLang="nl-NL" b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/>
              <a:t>TALYS sample cases (see manual)</a:t>
            </a:r>
            <a:endParaRPr lang="en-US" altLang="nl-NL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/>
          </a:p>
        </p:txBody>
      </p:sp>
      <p:pic>
        <p:nvPicPr>
          <p:cNvPr id="31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37" y="1772816"/>
            <a:ext cx="7697788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3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812088" y="6553200"/>
            <a:ext cx="1066800" cy="304800"/>
          </a:xfrm>
          <a:prstGeom prst="rect">
            <a:avLst/>
          </a:prstGeom>
        </p:spPr>
        <p:txBody>
          <a:bodyPr/>
          <a:lstStyle/>
          <a:p>
            <a:fld id="{3D433230-0E99-4C34-AD6B-B1A8D2855646}" type="slidenum">
              <a:rPr lang="en-US" altLang="nl-NL"/>
              <a:pPr/>
              <a:t>6</a:t>
            </a:fld>
            <a:endParaRPr lang="en-US" altLang="nl-NL" b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/>
              <a:t>TALYS sample cases (see manual)</a:t>
            </a:r>
            <a:endParaRPr lang="en-US" altLang="nl-NL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66863"/>
            <a:ext cx="8856984" cy="4594225"/>
          </a:xfrm>
        </p:spPr>
        <p:txBody>
          <a:bodyPr/>
          <a:lstStyle/>
          <a:p>
            <a:r>
              <a:rPr lang="en-US" altLang="nl-NL" sz="2400" dirty="0" smtClean="0"/>
              <a:t>19</a:t>
            </a:r>
            <a:r>
              <a:rPr lang="en-US" altLang="nl-NL" sz="2400" dirty="0"/>
              <a:t>. Unresolved resonance range parameters: n + 136Ba</a:t>
            </a:r>
            <a:endParaRPr lang="en-US" altLang="nl-NL" sz="2400" dirty="0" smtClean="0"/>
          </a:p>
          <a:p>
            <a:r>
              <a:rPr lang="en-US" altLang="nl-NL" sz="2400" dirty="0" smtClean="0"/>
              <a:t>20</a:t>
            </a:r>
            <a:r>
              <a:rPr lang="en-US" altLang="nl-NL" sz="2400" dirty="0"/>
              <a:t>. </a:t>
            </a:r>
            <a:r>
              <a:rPr lang="en-US" altLang="nl-NL" sz="2400" dirty="0" err="1"/>
              <a:t>Maxwellian</a:t>
            </a:r>
            <a:r>
              <a:rPr lang="en-US" altLang="nl-NL" sz="2400" dirty="0"/>
              <a:t> averaged cross section at 30 </a:t>
            </a:r>
            <a:r>
              <a:rPr lang="en-US" altLang="nl-NL" sz="2400" dirty="0" err="1"/>
              <a:t>keV</a:t>
            </a:r>
            <a:r>
              <a:rPr lang="en-US" altLang="nl-NL" sz="2400" dirty="0"/>
              <a:t>: n + </a:t>
            </a:r>
            <a:r>
              <a:rPr lang="en-US" altLang="nl-NL" sz="2400" dirty="0" smtClean="0"/>
              <a:t>138Ba</a:t>
            </a:r>
          </a:p>
          <a:p>
            <a:r>
              <a:rPr lang="en-US" altLang="nl-NL" sz="2400" dirty="0" smtClean="0"/>
              <a:t>21</a:t>
            </a:r>
            <a:r>
              <a:rPr lang="en-US" altLang="nl-NL" sz="2400" dirty="0"/>
              <a:t>. Medical isotope production with p + 100Mo</a:t>
            </a:r>
          </a:p>
          <a:p>
            <a:r>
              <a:rPr lang="en-US" altLang="nl-NL" sz="2400" dirty="0" smtClean="0"/>
              <a:t>22</a:t>
            </a:r>
            <a:r>
              <a:rPr lang="en-US" altLang="nl-NL" sz="2400" dirty="0"/>
              <a:t>. Calculations up to 500 MeV for p + 209Bi</a:t>
            </a:r>
            <a:endParaRPr lang="en-US" altLang="nl-NL" sz="2400" dirty="0" smtClean="0"/>
          </a:p>
          <a:p>
            <a:r>
              <a:rPr lang="en-US" altLang="nl-NL" sz="2400" dirty="0" smtClean="0"/>
              <a:t>23</a:t>
            </a:r>
            <a:r>
              <a:rPr lang="en-US" altLang="nl-NL" sz="2400" dirty="0"/>
              <a:t>. Neutron multiplicities and fission yields for </a:t>
            </a:r>
            <a:r>
              <a:rPr lang="en-US" altLang="nl-NL" sz="2400" dirty="0" smtClean="0"/>
              <a:t>n + 242Pu</a:t>
            </a:r>
            <a:endParaRPr lang="en-US" altLang="nl-NL" sz="2400" dirty="0"/>
          </a:p>
          <a:p>
            <a:r>
              <a:rPr lang="en-US" altLang="nl-NL" sz="2400" dirty="0" smtClean="0"/>
              <a:t>24</a:t>
            </a:r>
            <a:r>
              <a:rPr lang="en-US" altLang="nl-NL" sz="2400" dirty="0"/>
              <a:t>. Local parameter adjustment for n + </a:t>
            </a:r>
            <a:r>
              <a:rPr lang="en-US" altLang="nl-NL" sz="2400" dirty="0" smtClean="0"/>
              <a:t>93Nb</a:t>
            </a:r>
          </a:p>
          <a:p>
            <a:r>
              <a:rPr lang="en-US" altLang="nl-NL" sz="2400" dirty="0" smtClean="0"/>
              <a:t>25</a:t>
            </a:r>
            <a:r>
              <a:rPr lang="en-US" altLang="nl-NL" sz="2400" dirty="0"/>
              <a:t>. Direct neutron capture for n + 89Y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01208"/>
            <a:ext cx="877020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6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 err="1" smtClean="0"/>
              <a:t>Subactinide</a:t>
            </a:r>
            <a:r>
              <a:rPr lang="en-US" dirty="0" smtClean="0"/>
              <a:t> fission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Projectile n</a:t>
            </a:r>
          </a:p>
          <a:p>
            <a:r>
              <a:rPr lang="en-US" dirty="0" smtClean="0"/>
              <a:t>Element Bi</a:t>
            </a:r>
          </a:p>
          <a:p>
            <a:r>
              <a:rPr lang="en-US" dirty="0" smtClean="0"/>
              <a:t>Mass 209</a:t>
            </a:r>
          </a:p>
          <a:p>
            <a:r>
              <a:rPr lang="en-US" dirty="0" smtClean="0"/>
              <a:t>Energy 30. 80. 10.</a:t>
            </a:r>
          </a:p>
          <a:p>
            <a:r>
              <a:rPr lang="en-US" dirty="0" smtClean="0"/>
              <a:t>Fission </a:t>
            </a:r>
            <a:r>
              <a:rPr lang="en-US" dirty="0" smtClean="0"/>
              <a:t>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x</a:t>
            </a:r>
            <a:r>
              <a:rPr lang="en-US" dirty="0" err="1" smtClean="0"/>
              <a:t>mgrace</a:t>
            </a:r>
            <a:r>
              <a:rPr lang="en-US" dirty="0" smtClean="0"/>
              <a:t> </a:t>
            </a:r>
            <a:r>
              <a:rPr lang="en-US" dirty="0" err="1" smtClean="0"/>
              <a:t>fission.tot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450749-D314-4ED4-B562-AAFB430B0BE4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14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Exercise 5 of TALYS manual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450749-D314-4ED4-B562-AAFB430B0BE4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6526290" cy="5325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n + 232Th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450749-D314-4ED4-B562-AAFB430B0BE4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48032"/>
            <a:ext cx="7848872" cy="506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70724" y="2996952"/>
            <a:ext cx="51732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Samples/5/new/</a:t>
            </a:r>
          </a:p>
          <a:p>
            <a:r>
              <a:rPr lang="en-US" dirty="0" smtClean="0"/>
              <a:t>Take </a:t>
            </a:r>
            <a:r>
              <a:rPr lang="en-US" dirty="0" smtClean="0"/>
              <a:t>only a few low energies</a:t>
            </a:r>
            <a:r>
              <a:rPr lang="en-US" dirty="0" smtClean="0"/>
              <a:t>!! (edit energies and</a:t>
            </a:r>
          </a:p>
          <a:p>
            <a:r>
              <a:rPr lang="en-US" dirty="0" smtClean="0"/>
              <a:t> throw away most of the file)</a:t>
            </a:r>
            <a:endParaRPr lang="en-US" dirty="0" smtClean="0"/>
          </a:p>
          <a:p>
            <a:r>
              <a:rPr lang="en-US" dirty="0" smtClean="0"/>
              <a:t>Change fission barrier of Th233 and see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 smtClean="0"/>
              <a:t>happens</a:t>
            </a:r>
          </a:p>
          <a:p>
            <a:r>
              <a:rPr lang="en-US" dirty="0" err="1"/>
              <a:t>x</a:t>
            </a:r>
            <a:r>
              <a:rPr lang="en-US" dirty="0" err="1" smtClean="0"/>
              <a:t>mgrace</a:t>
            </a:r>
            <a:r>
              <a:rPr lang="en-US" dirty="0" smtClean="0"/>
              <a:t> –</a:t>
            </a:r>
            <a:r>
              <a:rPr lang="en-US" dirty="0" err="1" smtClean="0"/>
              <a:t>settype</a:t>
            </a:r>
            <a:r>
              <a:rPr lang="en-US" dirty="0" smtClean="0"/>
              <a:t> ../plot/</a:t>
            </a:r>
            <a:r>
              <a:rPr lang="en-US" dirty="0" err="1" smtClean="0"/>
              <a:t>fission.exp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–</a:t>
            </a:r>
            <a:r>
              <a:rPr lang="en-US" dirty="0" err="1" smtClean="0"/>
              <a:t>settype</a:t>
            </a:r>
            <a:r>
              <a:rPr lang="en-US" dirty="0" smtClean="0"/>
              <a:t> </a:t>
            </a:r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 err="1" smtClean="0"/>
              <a:t>fission.tot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4031940" y="5259955"/>
            <a:ext cx="39549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run: Add</a:t>
            </a:r>
          </a:p>
          <a:p>
            <a:r>
              <a:rPr lang="en-US" dirty="0" err="1" smtClean="0"/>
              <a:t>Fymodel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Massdis</a:t>
            </a:r>
            <a:r>
              <a:rPr lang="en-US" dirty="0" smtClean="0"/>
              <a:t> y</a:t>
            </a:r>
          </a:p>
          <a:p>
            <a:endParaRPr lang="en-US" dirty="0"/>
          </a:p>
          <a:p>
            <a:r>
              <a:rPr lang="en-US" dirty="0" smtClean="0"/>
              <a:t>To get the fission yields (GEF model)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35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</TotalTime>
  <Words>293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TALYS exercises  II</vt:lpstr>
      <vt:lpstr>Exercises</vt:lpstr>
      <vt:lpstr>TALYS sample cases (see manual)</vt:lpstr>
      <vt:lpstr>TALYS sample cases (see manual)</vt:lpstr>
      <vt:lpstr>TALYS sample cases (see manual)</vt:lpstr>
      <vt:lpstr>TALYS sample cases (see manual)</vt:lpstr>
      <vt:lpstr>Exercise: Subactinide fission</vt:lpstr>
      <vt:lpstr>Exercise 5 of TALYS manual</vt:lpstr>
      <vt:lpstr>Exercise: n + 232Th</vt:lpstr>
      <vt:lpstr>PowerPoint Presentation</vt:lpstr>
      <vt:lpstr>TALYS-1.8 reconstructs resonances (Thanks to Red Cullen and PREPRO codes)</vt:lpstr>
      <vt:lpstr>Reactions with resonances</vt:lpstr>
      <vt:lpstr>Thank you!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SCHLOSMAN, Anna</dc:creator>
  <cp:lastModifiedBy>KONING, Adrianus Johannes</cp:lastModifiedBy>
  <cp:revision>217</cp:revision>
  <cp:lastPrinted>2015-12-18T15:27:41Z</cp:lastPrinted>
  <dcterms:created xsi:type="dcterms:W3CDTF">2014-07-03T09:13:58Z</dcterms:created>
  <dcterms:modified xsi:type="dcterms:W3CDTF">2017-10-06T10:14:20Z</dcterms:modified>
</cp:coreProperties>
</file>