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68" r:id="rId1"/>
  </p:sldMasterIdLst>
  <p:notesMasterIdLst>
    <p:notesMasterId r:id="rId48"/>
  </p:notesMasterIdLst>
  <p:handoutMasterIdLst>
    <p:handoutMasterId r:id="rId49"/>
  </p:handoutMasterIdLst>
  <p:sldIdLst>
    <p:sldId id="417" r:id="rId2"/>
    <p:sldId id="650" r:id="rId3"/>
    <p:sldId id="594" r:id="rId4"/>
    <p:sldId id="645" r:id="rId5"/>
    <p:sldId id="646" r:id="rId6"/>
    <p:sldId id="544" r:id="rId7"/>
    <p:sldId id="647" r:id="rId8"/>
    <p:sldId id="639" r:id="rId9"/>
    <p:sldId id="548" r:id="rId10"/>
    <p:sldId id="549" r:id="rId11"/>
    <p:sldId id="550" r:id="rId12"/>
    <p:sldId id="640" r:id="rId13"/>
    <p:sldId id="641" r:id="rId14"/>
    <p:sldId id="642" r:id="rId15"/>
    <p:sldId id="643" r:id="rId16"/>
    <p:sldId id="553" r:id="rId17"/>
    <p:sldId id="648" r:id="rId18"/>
    <p:sldId id="554" r:id="rId19"/>
    <p:sldId id="555" r:id="rId20"/>
    <p:sldId id="649" r:id="rId21"/>
    <p:sldId id="658" r:id="rId22"/>
    <p:sldId id="556" r:id="rId23"/>
    <p:sldId id="659" r:id="rId24"/>
    <p:sldId id="644" r:id="rId25"/>
    <p:sldId id="590" r:id="rId26"/>
    <p:sldId id="661" r:id="rId27"/>
    <p:sldId id="654" r:id="rId28"/>
    <p:sldId id="669" r:id="rId29"/>
    <p:sldId id="670" r:id="rId30"/>
    <p:sldId id="671" r:id="rId31"/>
    <p:sldId id="672" r:id="rId32"/>
    <p:sldId id="673" r:id="rId33"/>
    <p:sldId id="674" r:id="rId34"/>
    <p:sldId id="675" r:id="rId35"/>
    <p:sldId id="676" r:id="rId36"/>
    <p:sldId id="677" r:id="rId37"/>
    <p:sldId id="678" r:id="rId38"/>
    <p:sldId id="679" r:id="rId39"/>
    <p:sldId id="680" r:id="rId40"/>
    <p:sldId id="681" r:id="rId41"/>
    <p:sldId id="655" r:id="rId42"/>
    <p:sldId id="657" r:id="rId43"/>
    <p:sldId id="662" r:id="rId44"/>
    <p:sldId id="664" r:id="rId45"/>
    <p:sldId id="663" r:id="rId46"/>
    <p:sldId id="592" r:id="rId47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12">
          <p15:clr>
            <a:srgbClr val="A4A3A4"/>
          </p15:clr>
        </p15:guide>
        <p15:guide id="3" orient="horz" pos="48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as SOPPERA" initials="NS" lastIdx="8" clrIdx="0"/>
  <p:cmAuthor id="1" name="Cabellos de Francisco" initials="CFO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2F2F2"/>
    <a:srgbClr val="DADADA"/>
    <a:srgbClr val="E7E7E7"/>
    <a:srgbClr val="B7B7B7"/>
    <a:srgbClr val="808080"/>
    <a:srgbClr val="E8E8E8"/>
    <a:srgbClr val="8D8D8D"/>
    <a:srgbClr val="F1F1F1"/>
    <a:srgbClr val="FBF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08" autoAdjust="0"/>
    <p:restoredTop sz="95411" autoAdjust="0"/>
  </p:normalViewPr>
  <p:slideViewPr>
    <p:cSldViewPr showGuides="1">
      <p:cViewPr varScale="1">
        <p:scale>
          <a:sx n="82" d="100"/>
          <a:sy n="82" d="100"/>
        </p:scale>
        <p:origin x="864" y="48"/>
      </p:cViewPr>
      <p:guideLst>
        <p:guide orient="horz" pos="912"/>
        <p:guide pos="5712"/>
        <p:guide orient="horz" pos="480"/>
        <p:guide pos="2880"/>
      </p:guideLst>
    </p:cSldViewPr>
  </p:slideViewPr>
  <p:outlineViewPr>
    <p:cViewPr>
      <p:scale>
        <a:sx n="33" d="100"/>
        <a:sy n="33" d="100"/>
      </p:scale>
      <p:origin x="0" y="-47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462"/>
    </p:cViewPr>
  </p:sorterViewPr>
  <p:notesViewPr>
    <p:cSldViewPr showGuides="1">
      <p:cViewPr varScale="1">
        <p:scale>
          <a:sx n="83" d="100"/>
          <a:sy n="83" d="100"/>
        </p:scale>
        <p:origin x="-3108" y="-78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640E3DF-7D6A-4833-B3A7-646BC39181C2}" type="datetimeFigureOut">
              <a:rPr lang="en-US" altLang="fr-FR"/>
              <a:pPr>
                <a:defRPr/>
              </a:pPr>
              <a:t>7/22/2017</a:t>
            </a:fld>
            <a:endParaRPr lang="en-GB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03ED49-D01E-44BD-B14F-80BB49952E35}" type="slidenum">
              <a:rPr lang="en-GB" altLang="fr-FR"/>
              <a:pPr/>
              <a:t>‹Nº›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040047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488DF35-0646-486A-830A-4A7CE3F9CDA7}" type="datetimeFigureOut">
              <a:rPr lang="en-US" altLang="fr-FR"/>
              <a:pPr>
                <a:defRPr/>
              </a:pPr>
              <a:t>7/22/2017</a:t>
            </a:fld>
            <a:endParaRPr lang="en-GB" alt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3537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0B9F7B-E8AD-45AC-A672-ED5CC7273F92}" type="slidenum">
              <a:rPr lang="en-GB" altLang="fr-FR"/>
              <a:pPr/>
              <a:t>‹Nº›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197395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685D9F-ADFC-482C-B046-2E78A14734A5}" type="slidenum">
              <a:rPr lang="en-GB" altLang="fr-FR">
                <a:latin typeface="Times New Roman" pitchFamily="18" charset="0"/>
              </a:rPr>
              <a:pPr>
                <a:spcBef>
                  <a:spcPct val="0"/>
                </a:spcBef>
              </a:pPr>
              <a:t>1</a:t>
            </a:fld>
            <a:endParaRPr lang="en-GB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2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E5B61C2-B6B8-4C21-91D5-8E107FBB6ACC}" type="slidenum">
              <a:rPr lang="en-GB" altLang="fr-FR" smtClean="0">
                <a:latin typeface="Times New Roman" pitchFamily="18" charset="0"/>
              </a:rPr>
              <a:pPr>
                <a:spcBef>
                  <a:spcPct val="0"/>
                </a:spcBef>
              </a:pPr>
              <a:t>46</a:t>
            </a:fld>
            <a:endParaRPr lang="en-GB" alt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6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Organisation for Economic Co-operation and 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7741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Organisation for Economic Co-operation and 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549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Organisation for Economic Co-operation and Development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7493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Organisation for Economic Co-operation and Development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8677275" y="6616700"/>
            <a:ext cx="466725" cy="2682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fld id="{5B4326C3-5799-4604-AE19-AB9A171925D4}" type="slidenum">
              <a:rPr lang="en-GB" altLang="fr-FR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‹Nº›</a:t>
            </a:fld>
            <a:endParaRPr lang="en-GB" altLang="fr-FR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560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fr-FR" sz="7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2013 Organisation for Economic Co-operation and Development</a:t>
            </a:r>
          </a:p>
        </p:txBody>
      </p:sp>
      <p:pic>
        <p:nvPicPr>
          <p:cNvPr id="1029" name="Picture 5" descr="PPT banne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Organisation for Economic Co-operation and Development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-nea.org/janis/trans-checker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nds.iaea.org/CRPdpa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-nea.org/janis/book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ecd-nea.org/jani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ds.iaea.org/exfor/exfor.htm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-nea.org/dbdata/jeff-beta/JEFF33T2/neutrons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152400" y="1447800"/>
            <a:ext cx="883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1428750" indent="-6858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600" b="1" dirty="0" smtClean="0">
              <a:solidFill>
                <a:schemeClr val="accent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accent1"/>
                </a:solidFill>
              </a:rPr>
              <a:t>Introduction to JANIS software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b="1" dirty="0" smtClean="0"/>
              <a:t>O. Cabellos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dirty="0" smtClean="0"/>
              <a:t>NEA Data Bank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dirty="0" smtClean="0"/>
              <a:t>oscar.cabellos@oecd.org</a:t>
            </a:r>
            <a:endParaRPr lang="en-US" altLang="es-ES" dirty="0"/>
          </a:p>
        </p:txBody>
      </p:sp>
      <p:sp>
        <p:nvSpPr>
          <p:cNvPr id="2" name="Rectangle 1"/>
          <p:cNvSpPr/>
          <p:nvPr/>
        </p:nvSpPr>
        <p:spPr>
          <a:xfrm>
            <a:off x="35256" y="5715000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800" b="1" i="1" dirty="0" smtClean="0"/>
              <a:t>ICTP-IAEA Workshop on th</a:t>
            </a:r>
            <a:r>
              <a:rPr lang="en-GB" altLang="en-US" sz="1800" b="1" i="1" dirty="0"/>
              <a:t>e</a:t>
            </a:r>
            <a:endParaRPr lang="en-GB" altLang="en-US" sz="1800" b="1" i="1" dirty="0" smtClean="0"/>
          </a:p>
          <a:p>
            <a:pPr algn="ctr"/>
            <a:r>
              <a:rPr lang="en-GB" altLang="en-US" sz="1800" i="1" dirty="0" smtClean="0"/>
              <a:t>“Evaluation of Nuclear Reaction Data for Applications”</a:t>
            </a:r>
          </a:p>
          <a:p>
            <a:pPr algn="ctr"/>
            <a:r>
              <a:rPr lang="en-GB" altLang="en-US" sz="1800" i="1" dirty="0" smtClean="0"/>
              <a:t>October 9-13, 2017.  Trieste, Italy</a:t>
            </a:r>
            <a:endParaRPr lang="en-GB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24" y="762001"/>
            <a:ext cx="5514024" cy="39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/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Databases/Format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b="1" dirty="0"/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4648200" y="1047690"/>
            <a:ext cx="199605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Search EXFOR</a:t>
            </a:r>
            <a:endParaRPr lang="en-GB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1973424" y="4665429"/>
            <a:ext cx="3429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SEARCH tool: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EXFOR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Evaluated/processed data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Resonances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Decay lines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Covariances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Bibliographic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CINDA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45" y="1905000"/>
            <a:ext cx="3558982" cy="458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162800" y="5916506"/>
            <a:ext cx="181171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Search ENDF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813191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/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Databases/Format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b="1" dirty="0" smtClean="0"/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1981200" y="766097"/>
            <a:ext cx="277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Angular distributions</a:t>
            </a:r>
            <a:endParaRPr lang="en-GB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7028275" y="2547877"/>
            <a:ext cx="2037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Cross-sections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nd XS±1</a:t>
            </a:r>
            <a:r>
              <a:rPr lang="fr-FR" sz="20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endParaRPr lang="en-GB" sz="2000" b="1" dirty="0">
              <a:latin typeface="Symbol" panose="05050102010706020507" pitchFamily="18" charset="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01620"/>
            <a:ext cx="433810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09" y="3341716"/>
            <a:ext cx="3879503" cy="331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980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Features</a:t>
            </a:r>
            <a:endParaRPr lang="en-GB" sz="1600" dirty="0" smtClean="0"/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Databases/Format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b="1" dirty="0" smtClean="0"/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00275" y="838200"/>
            <a:ext cx="5724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of Evaluated Files</a:t>
            </a: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733800" cy="21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90799" y="1143000"/>
            <a:ext cx="3106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GB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 (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n,total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reaction= MF3/MT1</a:t>
            </a:r>
            <a:endParaRPr lang="en-GB" sz="1400" dirty="0"/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945774"/>
            <a:ext cx="469352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514600" y="3654623"/>
            <a:ext cx="6189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GB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 (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n,total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reaction= MF3/MT1 and MF2 (resonance data in the RRR)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2582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Features</a:t>
            </a:r>
            <a:endParaRPr lang="en-GB" sz="1600" dirty="0" smtClean="0"/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Databases/Format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b="1" dirty="0" smtClean="0"/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00275" y="838200"/>
            <a:ext cx="5724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of Processed Files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0663" y="1295400"/>
            <a:ext cx="310694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GB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 (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n,total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reaction= MF3/MT1</a:t>
            </a:r>
          </a:p>
          <a:p>
            <a:pPr>
              <a:spcAft>
                <a:spcPts val="600"/>
              </a:spcAft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PREPRO/SIGMA1 output: at 300 K</a:t>
            </a:r>
          </a:p>
          <a:p>
            <a:pPr>
              <a:spcAft>
                <a:spcPts val="600"/>
              </a:spcAft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PREPRO/RECENT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output: at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 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38" y="2362200"/>
            <a:ext cx="670504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661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Features</a:t>
            </a:r>
            <a:endParaRPr lang="en-GB" sz="1600" dirty="0" smtClean="0"/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Databases/Format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b="1" dirty="0" smtClean="0"/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00275" y="838200"/>
            <a:ext cx="5724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Comparing Evaluated data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0663" y="1295400"/>
            <a:ext cx="3823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GB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 (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n,total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reaction= MF3/MT1 at 300 K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90" y="1660525"/>
            <a:ext cx="569199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136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Features</a:t>
            </a:r>
            <a:endParaRPr lang="en-GB" sz="1600" dirty="0" smtClean="0"/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Databases/Format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b="1" dirty="0" smtClean="0"/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00275" y="838200"/>
            <a:ext cx="5724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Comparing Evaluated D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 vs. EXFOR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“Compare with Evaluated data” functionality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0663" y="2033587"/>
            <a:ext cx="3823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GB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 (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n,total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reaction= MF3/MT1 at 300 K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14587"/>
            <a:ext cx="5137189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917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/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Databases/Format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b="1" dirty="0" smtClean="0"/>
              <a:t>Computations</a:t>
            </a:r>
            <a:endParaRPr lang="en-GB" sz="1400" b="1" dirty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1978074" y="762000"/>
            <a:ext cx="7089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User Defined: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ratio, …(basic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arithmetic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operations: +,-,*,/)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8124" y="5105400"/>
            <a:ext cx="31972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Weighting cross-section</a:t>
            </a:r>
          </a:p>
          <a:p>
            <a:pPr marL="271463" indent="-271463"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averaged cross-sections using various weighting spectra and energy group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06" y="1218924"/>
            <a:ext cx="4117925" cy="351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12" y="3276600"/>
            <a:ext cx="39257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849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/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Databases/Format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b="1" dirty="0" smtClean="0"/>
              <a:t>Computations</a:t>
            </a:r>
            <a:endParaRPr lang="en-GB" sz="1400" b="1" dirty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1978074" y="762000"/>
            <a:ext cx="7089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computation: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ratio of evaluations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4042" r="3129"/>
          <a:stretch/>
        </p:blipFill>
        <p:spPr bwMode="auto">
          <a:xfrm>
            <a:off x="1950914" y="1219200"/>
            <a:ext cx="719152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98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Databases/Format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/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1981200" y="762000"/>
            <a:ext cx="7086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Nuclear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Experimentalist 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visually content 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other EXFOR data</a:t>
            </a:r>
          </a:p>
          <a:p>
            <a:pPr marL="8001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evaluations</a:t>
            </a:r>
          </a:p>
          <a:p>
            <a:pPr marL="8001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experimental uncertainties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Nuclear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EXFOR compilers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format and data for new EXFOR entries</a:t>
            </a:r>
          </a:p>
          <a:p>
            <a:pPr marL="8001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TRANS-Checker: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www.oecd-nea.org/janis/trans-checker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Nuclear Data Evaluators: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visually content 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comparisons with other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with EXFOR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uncertainties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error(%)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Covariances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correlations</a:t>
            </a:r>
            <a:endParaRPr lang="en-GB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57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Databases/Format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/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1981200" y="758890"/>
            <a:ext cx="7086600" cy="5563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Neutronic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Visualize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content of nuclear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 manipulations. However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they cannot be exported in ENDF-6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differences in integral results due to differences in nuclear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Safety/Radioactive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isualize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nuclear data (related to its field)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Decay chains, fission yields, …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damage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materials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Damage energy cross-sections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Gas production cross-sections</a:t>
            </a:r>
          </a:p>
          <a:p>
            <a:pPr lvl="2" indent="-112713">
              <a:spcAft>
                <a:spcPts val="30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IAEA-CRP on Damage Primary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lvl="2" indent="-112713">
              <a:spcAft>
                <a:spcPts val="300"/>
              </a:spcAf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://www-nds.iaea.org/CRPdpa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Academia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Introduction to nuclear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Basic nuclear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47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0" indent="0">
              <a:spcBef>
                <a:spcPts val="600"/>
              </a:spcBef>
              <a:buNone/>
            </a:pPr>
            <a:endParaRPr lang="en-GB" sz="1600" b="1" dirty="0" smtClean="0"/>
          </a:p>
          <a:p>
            <a:pPr marL="179388" lvl="1" indent="-179388">
              <a:spcBef>
                <a:spcPts val="600"/>
              </a:spcBef>
            </a:pP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sz="2000" dirty="0" smtClean="0"/>
              <a:t>Outline</a:t>
            </a:r>
            <a:endParaRPr lang="en-GB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997122" y="762000"/>
            <a:ext cx="6934200" cy="515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accent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00050" indent="-400050">
              <a:buAutoNum type="romanUcPeriod"/>
              <a:tabLst>
                <a:tab pos="266700" algn="l"/>
              </a:tabLst>
            </a:pPr>
            <a:r>
              <a:rPr lang="en-GB" sz="1600" dirty="0" smtClean="0"/>
              <a:t>JANIS Software</a:t>
            </a:r>
          </a:p>
          <a:p>
            <a:pPr>
              <a:tabLst>
                <a:tab pos="266700" algn="l"/>
              </a:tabLst>
            </a:pPr>
            <a:endParaRPr lang="en-GB" sz="1600" dirty="0" smtClean="0"/>
          </a:p>
          <a:p>
            <a:pPr marL="539750" lvl="1" indent="-273050">
              <a:buFont typeface="Wingdings" panose="05000000000000000000" pitchFamily="2" charset="2"/>
              <a:buChar char="q"/>
              <a:tabLst>
                <a:tab pos="357188" algn="l"/>
              </a:tabLst>
            </a:pPr>
            <a:r>
              <a:rPr lang="en-GB" sz="1400" dirty="0" smtClean="0"/>
              <a:t>What? </a:t>
            </a:r>
          </a:p>
          <a:p>
            <a:pPr marL="539750" lvl="1" indent="-273050">
              <a:buFont typeface="Wingdings" panose="05000000000000000000" pitchFamily="2" charset="2"/>
              <a:buChar char="q"/>
              <a:tabLst>
                <a:tab pos="357188" algn="l"/>
              </a:tabLst>
            </a:pPr>
            <a:r>
              <a:rPr lang="en-GB" sz="1400" dirty="0" smtClean="0"/>
              <a:t>Features</a:t>
            </a:r>
          </a:p>
          <a:p>
            <a:pPr marL="714375" lvl="3" indent="-174625">
              <a:buFont typeface="Arial" panose="020B0604020202020204" pitchFamily="34" charset="0"/>
              <a:buChar char="‒"/>
              <a:tabLst>
                <a:tab pos="357188" algn="l"/>
              </a:tabLst>
            </a:pPr>
            <a:r>
              <a:rPr lang="en-GB" sz="1400" b="0" dirty="0" smtClean="0"/>
              <a:t>Online info Plots/Tables/Matrices</a:t>
            </a:r>
          </a:p>
          <a:p>
            <a:pPr marL="714375" lvl="3" indent="-174625">
              <a:buFont typeface="Arial" panose="020B0604020202020204" pitchFamily="34" charset="0"/>
              <a:buChar char="‒"/>
              <a:tabLst>
                <a:tab pos="357188" algn="l"/>
              </a:tabLst>
            </a:pPr>
            <a:r>
              <a:rPr lang="en-GB" sz="1400" b="0" dirty="0" smtClean="0"/>
              <a:t>Databases/Format</a:t>
            </a:r>
          </a:p>
          <a:p>
            <a:pPr marL="714375" lvl="3" indent="-174625">
              <a:buFont typeface="Arial" panose="020B0604020202020204" pitchFamily="34" charset="0"/>
              <a:buChar char="‒"/>
              <a:tabLst>
                <a:tab pos="357188" algn="l"/>
              </a:tabLst>
            </a:pPr>
            <a:r>
              <a:rPr lang="en-GB" sz="1400" b="0" dirty="0" smtClean="0"/>
              <a:t>Search</a:t>
            </a:r>
          </a:p>
          <a:p>
            <a:pPr marL="714375" lvl="3" indent="-174625">
              <a:buFont typeface="Arial" panose="020B0604020202020204" pitchFamily="34" charset="0"/>
              <a:buChar char="‒"/>
              <a:tabLst>
                <a:tab pos="357188" algn="l"/>
              </a:tabLst>
            </a:pPr>
            <a:r>
              <a:rPr lang="en-GB" sz="1400" b="0" dirty="0" smtClean="0"/>
              <a:t>Comparing data</a:t>
            </a:r>
          </a:p>
          <a:p>
            <a:pPr marL="714375" lvl="3" indent="-174625">
              <a:buFont typeface="Arial" panose="020B0604020202020204" pitchFamily="34" charset="0"/>
              <a:buChar char="‒"/>
              <a:tabLst>
                <a:tab pos="357188" algn="l"/>
              </a:tabLst>
            </a:pPr>
            <a:r>
              <a:rPr lang="en-GB" sz="1400" b="0" dirty="0" smtClean="0"/>
              <a:t>Computations</a:t>
            </a:r>
          </a:p>
          <a:p>
            <a:pPr marL="539750" lvl="1" indent="-273050">
              <a:buFont typeface="Wingdings" panose="05000000000000000000" pitchFamily="2" charset="2"/>
              <a:buChar char="q"/>
              <a:tabLst>
                <a:tab pos="357188" algn="l"/>
              </a:tabLst>
            </a:pPr>
            <a:r>
              <a:rPr lang="en-GB" sz="1400" dirty="0" smtClean="0"/>
              <a:t>Users</a:t>
            </a:r>
          </a:p>
          <a:p>
            <a:pPr marL="714375" lvl="2" indent="-174625">
              <a:buFont typeface="Arial" panose="020B0604020202020204" pitchFamily="34" charset="0"/>
              <a:buChar char="‒"/>
              <a:tabLst>
                <a:tab pos="357188" algn="l"/>
              </a:tabLst>
            </a:pPr>
            <a:r>
              <a:rPr lang="en-GB" sz="1400" b="0" dirty="0" smtClean="0"/>
              <a:t>Evaluators</a:t>
            </a:r>
          </a:p>
          <a:p>
            <a:pPr marL="714375" lvl="2" indent="-174625">
              <a:buFont typeface="Arial" panose="020B0604020202020204" pitchFamily="34" charset="0"/>
              <a:buChar char="‒"/>
              <a:tabLst>
                <a:tab pos="357188" algn="l"/>
              </a:tabLst>
            </a:pPr>
            <a:r>
              <a:rPr lang="en-GB" sz="1400" b="0" dirty="0" smtClean="0"/>
              <a:t>Application</a:t>
            </a:r>
          </a:p>
          <a:p>
            <a:pPr marL="539750" lvl="1" indent="-273050">
              <a:buFont typeface="Wingdings" panose="05000000000000000000" pitchFamily="2" charset="2"/>
              <a:buChar char="q"/>
              <a:tabLst>
                <a:tab pos="357188" algn="l"/>
              </a:tabLst>
            </a:pPr>
            <a:r>
              <a:rPr lang="en-GB" sz="1400" dirty="0" smtClean="0"/>
              <a:t>Future developments</a:t>
            </a:r>
          </a:p>
          <a:p>
            <a:pPr marL="714375" lvl="2" indent="-174625">
              <a:buFont typeface="Arial" panose="020B0604020202020204" pitchFamily="34" charset="0"/>
              <a:buChar char="‒"/>
              <a:tabLst>
                <a:tab pos="357188" algn="l"/>
              </a:tabLst>
            </a:pPr>
            <a:r>
              <a:rPr lang="en-GB" sz="1400" b="0" dirty="0" smtClean="0"/>
              <a:t>Databases</a:t>
            </a:r>
          </a:p>
          <a:p>
            <a:pPr marL="714375" lvl="2" indent="-174625">
              <a:buFont typeface="Arial" panose="020B0604020202020204" pitchFamily="34" charset="0"/>
              <a:buChar char="‒"/>
              <a:tabLst>
                <a:tab pos="357188" algn="l"/>
              </a:tabLst>
            </a:pPr>
            <a:r>
              <a:rPr lang="en-GB" sz="1400" b="0" dirty="0" smtClean="0"/>
              <a:t>Formats</a:t>
            </a:r>
          </a:p>
          <a:p>
            <a:pPr marL="714375" lvl="2" indent="-174625">
              <a:buFont typeface="Arial" panose="020B0604020202020204" pitchFamily="34" charset="0"/>
              <a:buChar char="‒"/>
              <a:tabLst>
                <a:tab pos="357188" algn="l"/>
              </a:tabLst>
            </a:pPr>
            <a:r>
              <a:rPr lang="en-GB" sz="1400" b="0" dirty="0" smtClean="0"/>
              <a:t>Plotting</a:t>
            </a:r>
          </a:p>
          <a:p>
            <a:pPr marL="714375" lvl="2" indent="-174625">
              <a:buFont typeface="Arial" panose="020B0604020202020204" pitchFamily="34" charset="0"/>
              <a:buChar char="‒"/>
              <a:tabLst>
                <a:tab pos="357188" algn="l"/>
              </a:tabLst>
            </a:pPr>
            <a:r>
              <a:rPr lang="en-GB" sz="1400" b="0" dirty="0" smtClean="0"/>
              <a:t>Computations</a:t>
            </a:r>
          </a:p>
          <a:p>
            <a:pPr marL="539750" lvl="2">
              <a:tabLst>
                <a:tab pos="357188" algn="l"/>
              </a:tabLst>
            </a:pPr>
            <a:endParaRPr lang="en-GB" sz="1400" b="0" dirty="0" smtClean="0"/>
          </a:p>
          <a:p>
            <a:pPr marL="400050" lvl="1" indent="-400050">
              <a:spcAft>
                <a:spcPts val="600"/>
              </a:spcAft>
              <a:buFont typeface="+mj-lt"/>
              <a:buAutoNum type="romanUcPeriod" startAt="2"/>
              <a:tabLst>
                <a:tab pos="266700" algn="l"/>
              </a:tabLst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JANIS exercise</a:t>
            </a:r>
          </a:p>
          <a:p>
            <a:pPr marL="857250" lvl="2" indent="-400050">
              <a:buFont typeface="Wingdings" panose="05000000000000000000" pitchFamily="2" charset="2"/>
              <a:buChar char="q"/>
              <a:tabLst>
                <a:tab pos="266700" algn="l"/>
              </a:tabLst>
            </a:pPr>
            <a:r>
              <a:rPr lang="en-GB" sz="1400" dirty="0"/>
              <a:t>EXERCISE 1: Display of your own data (specific formats to be used</a:t>
            </a:r>
            <a:r>
              <a:rPr lang="en-GB" sz="1400" dirty="0" smtClean="0"/>
              <a:t>)</a:t>
            </a:r>
          </a:p>
          <a:p>
            <a:pPr marL="857250" lvl="2" indent="-400050">
              <a:buFont typeface="Wingdings" panose="05000000000000000000" pitchFamily="2" charset="2"/>
              <a:buChar char="q"/>
              <a:tabLst>
                <a:tab pos="266700" algn="l"/>
              </a:tabLst>
            </a:pPr>
            <a:r>
              <a:rPr lang="en-GB" sz="1400" dirty="0"/>
              <a:t>EXERCISE 2: Create a new </a:t>
            </a:r>
            <a:r>
              <a:rPr lang="en-GB" sz="1400" dirty="0" smtClean="0"/>
              <a:t>database</a:t>
            </a:r>
          </a:p>
          <a:p>
            <a:pPr marL="857250" lvl="2" indent="-400050">
              <a:buFont typeface="Wingdings" panose="05000000000000000000" pitchFamily="2" charset="2"/>
              <a:buChar char="q"/>
              <a:tabLst>
                <a:tab pos="266700" algn="l"/>
              </a:tabLs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EXERCISE 3: Open a local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endParaRPr lang="en-GB" sz="1400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68166" y="914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accent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111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Databases/Format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/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1981200" y="758890"/>
            <a:ext cx="7086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JANIS Books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page per isotope and reaction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Plots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main nuclear data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Allow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quick visual comparison of many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712581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6263044"/>
            <a:ext cx="6821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http://www.oecd-nea.org/janis/book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69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What? 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Databases/Format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/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pic>
        <p:nvPicPr>
          <p:cNvPr id="38" name="Picture 3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762000"/>
            <a:ext cx="4953000" cy="5791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86064" y="726961"/>
            <a:ext cx="21287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Database, capabilities and input/output information flow in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JANIS: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USER database!!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897504" y="2688608"/>
            <a:ext cx="1054290" cy="990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1" y="3706504"/>
            <a:ext cx="507184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198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Databases/Format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/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/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/>
              <a:t>Formats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/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/>
              <a:t>Computations</a:t>
            </a: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1981200" y="762000"/>
            <a:ext cx="7086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atabases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management of on-line databases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cross-checking tools of ENDF and EXFOR databases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User external databases (e.g. Safety and Waste Management)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Formats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read INTER8.8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WPEC/SG38 recommendations: GND format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ACE format, SCALE format,…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Computation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compute weighted covariance data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compute </a:t>
            </a:r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resonances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EXFOR data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SCM new algorithm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a flag/score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compute cross-section for </a:t>
            </a:r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natural elements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allow </a:t>
            </a:r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edit equations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Plotting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Development of advanced display functions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3-D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double-differential cross-sections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Angular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distributions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(e.g. 3D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renderable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New template for reaching publication’s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GNUPLOT integration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Plotting INTER parameters/INTER values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Plotting/Table of SCM scoring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Plotting covariance (page with 3 plots) as NJOY does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86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What? 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Databases/Format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b="1" dirty="0">
                <a:solidFill>
                  <a:srgbClr val="8D8D8D"/>
                </a:solidFill>
                <a:ea typeface="MS PGothic" pitchFamily="34" charset="-128"/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/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986064" y="726961"/>
            <a:ext cx="6929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Nuclear Databases at the NEA/JANIS server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175272"/>
              </p:ext>
            </p:extLst>
          </p:nvPr>
        </p:nvGraphicFramePr>
        <p:xfrm>
          <a:off x="2057400" y="1143000"/>
          <a:ext cx="6934200" cy="54079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00200"/>
                <a:gridCol w="5334000"/>
              </a:tblGrid>
              <a:tr h="22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Nuclear Properties</a:t>
                      </a:r>
                      <a:endParaRPr lang="en-GB" sz="1800" dirty="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NUBASE-1997/2003/2012</a:t>
                      </a:r>
                      <a:endParaRPr lang="en-GB" sz="180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</a:tr>
              <a:tr h="629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radioactive data</a:t>
                      </a:r>
                      <a:endParaRPr lang="en-GB" sz="180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ENDF/B-VI.8/VII.0/VII.1       GEFY-3.2/3.3/4.2/5.2  JEF-2.2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smtClean="0">
                          <a:effectLst/>
                        </a:rPr>
                        <a:t>JEFF-3.1/3.1.1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JENDL-4.0</a:t>
                      </a:r>
                      <a:r>
                        <a:rPr lang="en-GB" sz="1400" dirty="0">
                          <a:effectLst/>
                        </a:rPr>
                        <a:t>, JENDL-FPDD2000, JENDL/FPD-2011, </a:t>
                      </a:r>
                      <a:r>
                        <a:rPr lang="en-GB" sz="1400" dirty="0" smtClean="0">
                          <a:effectLst/>
                        </a:rPr>
                        <a:t>JENDL/FPY-2011  TENDL-2010</a:t>
                      </a:r>
                      <a:endParaRPr lang="en-GB" sz="1800" dirty="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</a:tr>
              <a:tr h="1577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neutron data</a:t>
                      </a:r>
                      <a:endParaRPr lang="en-GB" sz="180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EXFOR    BROND-2.2</a:t>
                      </a:r>
                      <a:r>
                        <a:rPr lang="en-GB" sz="1400" b="1" u="sng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GB" sz="1400" b="1" u="sng" baseline="300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r>
                        <a:rPr lang="en-GB" sz="14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3.1</a:t>
                      </a:r>
                      <a:r>
                        <a:rPr lang="en-GB" sz="1400" b="1" u="none" dirty="0" smtClean="0">
                          <a:solidFill>
                            <a:srgbClr val="FF0000"/>
                          </a:solidFill>
                          <a:effectLst/>
                        </a:rPr>
                        <a:t>    </a:t>
                      </a:r>
                      <a:r>
                        <a:rPr lang="en-GB" sz="1400" dirty="0" smtClean="0">
                          <a:effectLst/>
                        </a:rPr>
                        <a:t>CENDL-2.1/3.1        EAF-2007</a:t>
                      </a:r>
                      <a:r>
                        <a:rPr lang="en-GB" sz="1400" dirty="0">
                          <a:effectLst/>
                        </a:rPr>
                        <a:t>/.2010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ENDF/B-VI.8/VI.8-HE/VII.0/VII.1   FENDL-2.1/2.1MG</a:t>
                      </a:r>
                      <a:r>
                        <a:rPr lang="en-GB" sz="1400" dirty="0">
                          <a:effectLst/>
                        </a:rPr>
                        <a:t>/</a:t>
                      </a:r>
                      <a:r>
                        <a:rPr lang="en-GB" sz="1400" baseline="30000" dirty="0">
                          <a:effectLst/>
                        </a:rPr>
                        <a:t> </a:t>
                      </a:r>
                      <a:r>
                        <a:rPr lang="en-GB" sz="1400" b="1" u="sng" baseline="300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r>
                        <a:rPr lang="en-GB" sz="1400" b="1" u="sng" dirty="0">
                          <a:solidFill>
                            <a:srgbClr val="FF0000"/>
                          </a:solidFill>
                          <a:effectLst/>
                        </a:rPr>
                        <a:t>3.1b</a:t>
                      </a:r>
                      <a:endParaRPr lang="en-GB" sz="1800" b="1" u="sng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GEFY-3.2/3.3/4.2/5.2/5.3 IRDF-2002/2002MG, IRDFF-1.0/1.0640g</a:t>
                      </a:r>
                      <a:r>
                        <a:rPr lang="en-GB" sz="1400" b="1" u="sng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GB" sz="1400" b="1" u="sng" baseline="30000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r>
                        <a:rPr lang="en-GB" sz="1400" b="1" u="sng" dirty="0">
                          <a:solidFill>
                            <a:srgbClr val="FF0000"/>
                          </a:solidFill>
                          <a:effectLst/>
                        </a:rPr>
                        <a:t>1.05</a:t>
                      </a:r>
                      <a:endParaRPr lang="en-GB" sz="1800" b="1" u="sng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JEF-2.2, JEFF-3.0/3.0A/3.1/3.1.1/3.1.2/3.2 JENDL3.3/4.0/HE*, JENDL-AC-2008, JENDL-FPY-2011, JENDL-HE-2007, RUSFOND-2010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TENDL-2009/10/… /14/15 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TSL-ENDF/B-VI.8   TSL ENDF/B-VII.0   TSL-JEFF3.0/3.1</a:t>
                      </a:r>
                      <a:endParaRPr lang="en-GB" sz="1800" dirty="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</a:tr>
              <a:tr h="419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gamma data</a:t>
                      </a:r>
                      <a:endParaRPr lang="en-GB" sz="180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EXFOR   ENDF/B-VII.0/VII.1   JENDL-PD-2004   TENDL-2009/10</a:t>
                      </a:r>
                      <a:r>
                        <a:rPr lang="en-GB" sz="1400" dirty="0">
                          <a:effectLst/>
                        </a:rPr>
                        <a:t>/…/14/15 </a:t>
                      </a:r>
                      <a:endParaRPr lang="en-GB" sz="1800" dirty="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</a:tr>
              <a:tr h="524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proton data</a:t>
                      </a:r>
                      <a:endParaRPr lang="en-GB" sz="180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EXFOR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ENDF/B-VI.8/VI.8-HE/VII.0/VII.1 JENDL-HE-2007</a:t>
                      </a:r>
                      <a:r>
                        <a:rPr lang="en-GB" sz="1400" dirty="0">
                          <a:effectLst/>
                        </a:rPr>
                        <a:t>, JENDL-4.0/HE*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JEFF-3.1     PADF-2007 </a:t>
                      </a:r>
                      <a:r>
                        <a:rPr lang="en-GB" sz="1400" dirty="0">
                          <a:effectLst/>
                        </a:rPr>
                        <a:t>TENDL-2009/10/…/14/15</a:t>
                      </a:r>
                      <a:endParaRPr lang="en-GB" sz="1800" dirty="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</a:tr>
              <a:tr h="22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deuteron and triton data</a:t>
                      </a:r>
                      <a:endParaRPr lang="en-GB" sz="180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EXFOR, ENDF/B-VI.8/ VII.0/VII.1 TENDL-2009/10/…/14/15</a:t>
                      </a:r>
                      <a:endParaRPr lang="en-GB" sz="180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</a:tr>
              <a:tr h="314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30000">
                          <a:effectLst/>
                        </a:rPr>
                        <a:t>3</a:t>
                      </a:r>
                      <a:r>
                        <a:rPr lang="en-GB" sz="1400">
                          <a:effectLst/>
                        </a:rPr>
                        <a:t>He data</a:t>
                      </a:r>
                      <a:endParaRPr lang="en-GB" sz="180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EXFOR    ENDF/B-VII.0/VII.1    TENDL-2009/10</a:t>
                      </a:r>
                      <a:r>
                        <a:rPr lang="en-GB" sz="1400" dirty="0">
                          <a:effectLst/>
                        </a:rPr>
                        <a:t>/…/14/15</a:t>
                      </a:r>
                      <a:endParaRPr lang="en-GB" sz="1800" dirty="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</a:tr>
              <a:tr h="314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alpha  data</a:t>
                      </a:r>
                      <a:endParaRPr lang="en-GB" sz="180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EXFOR     JENDL-AN-2005</a:t>
                      </a:r>
                      <a:r>
                        <a:rPr lang="en-GB" sz="1400" dirty="0">
                          <a:effectLst/>
                        </a:rPr>
                        <a:t>, TENDL-2009/10/…/14/15</a:t>
                      </a:r>
                      <a:endParaRPr lang="en-GB" sz="1800" dirty="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</a:tr>
              <a:tr h="419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heavy particles, electron, antiprotons, kaons and pions</a:t>
                      </a:r>
                      <a:endParaRPr lang="en-GB" sz="180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EXFOR</a:t>
                      </a:r>
                      <a:endParaRPr lang="en-GB" sz="1800" dirty="0">
                        <a:effectLst/>
                        <a:latin typeface="New York"/>
                        <a:ea typeface="Times New Roman"/>
                        <a:cs typeface="New York"/>
                      </a:endParaRPr>
                    </a:p>
                  </a:txBody>
                  <a:tcPr marL="52464" marR="524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899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Databases/Format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/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/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/>
              <a:t>Formats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/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/>
              <a:t>Computations</a:t>
            </a: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1981200" y="762000"/>
            <a:ext cx="70866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with other NEA tools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NDaST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Computing ratios of cross-sections for perturbation analysis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NDaST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Computing weighted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covariances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NDEC: Generation of JANIS database (e.g. TENDL2015,…)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with other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NEA databases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617663" algn="l"/>
              </a:tabLs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EXFOR: 	To automatize the pre-checking of prelim EXFOR data, 	automatic plot option with evaluate/experiments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617663" algn="l"/>
              </a:tabLs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EXFOR: Scoring EXFOR data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617663" algn="l"/>
              </a:tabLs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JANIS: 	Annual release JANIS-handbooks</a:t>
            </a:r>
          </a:p>
          <a:p>
            <a:pPr marL="180975" indent="-180975">
              <a:spcAft>
                <a:spcPts val="600"/>
              </a:spcAft>
              <a:buFontTx/>
              <a:buChar char="-"/>
            </a:pPr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challenge for JANIS developers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How about playing puzzles with nuclear data?!</a:t>
            </a:r>
          </a:p>
          <a:p>
            <a:pPr marL="914400" lvl="3">
              <a:spcAft>
                <a:spcPts val="600"/>
              </a:spcAf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1) Mapping of current MAT/MF/MT</a:t>
            </a:r>
          </a:p>
          <a:p>
            <a:pPr marL="914400" lvl="3">
              <a:spcAft>
                <a:spcPts val="600"/>
              </a:spcAf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2) Adding new partial evaluations: RRR, Fast Energy,...</a:t>
            </a:r>
          </a:p>
          <a:p>
            <a:pPr marL="914400" lvl="3">
              <a:spcAft>
                <a:spcPts val="600"/>
              </a:spcAf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3) Generate a new evaluation</a:t>
            </a:r>
          </a:p>
        </p:txBody>
      </p:sp>
    </p:spTree>
    <p:extLst>
      <p:ext uri="{BB962C8B-B14F-4D97-AF65-F5344CB8AC3E}">
        <p14:creationId xmlns:p14="http://schemas.microsoft.com/office/powerpoint/2010/main" val="579849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47"/>
          <p:cNvGrpSpPr>
            <a:grpSpLocks/>
          </p:cNvGrpSpPr>
          <p:nvPr/>
        </p:nvGrpSpPr>
        <p:grpSpPr bwMode="auto">
          <a:xfrm>
            <a:off x="2667000" y="1524000"/>
            <a:ext cx="793750" cy="792162"/>
            <a:chOff x="5487476" y="795013"/>
            <a:chExt cx="794486" cy="792102"/>
          </a:xfrm>
        </p:grpSpPr>
        <p:pic>
          <p:nvPicPr>
            <p:cNvPr id="7" name="Imagen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7"/>
            <a:stretch>
              <a:fillRect/>
            </a:stretch>
          </p:blipFill>
          <p:spPr bwMode="auto">
            <a:xfrm>
              <a:off x="5487476" y="795013"/>
              <a:ext cx="794486" cy="79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39"/>
            <p:cNvSpPr txBox="1"/>
            <p:nvPr/>
          </p:nvSpPr>
          <p:spPr>
            <a:xfrm>
              <a:off x="5533854" y="1033168"/>
              <a:ext cx="636713" cy="276999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JANIS</a:t>
              </a:r>
            </a:p>
          </p:txBody>
        </p:sp>
      </p:grpSp>
      <p:grpSp>
        <p:nvGrpSpPr>
          <p:cNvPr id="9" name="Grupo 66"/>
          <p:cNvGrpSpPr>
            <a:grpSpLocks/>
          </p:cNvGrpSpPr>
          <p:nvPr/>
        </p:nvGrpSpPr>
        <p:grpSpPr bwMode="auto">
          <a:xfrm>
            <a:off x="2005013" y="5646738"/>
            <a:ext cx="793750" cy="792162"/>
            <a:chOff x="3585352" y="5710992"/>
            <a:chExt cx="794486" cy="792102"/>
          </a:xfrm>
        </p:grpSpPr>
        <p:pic>
          <p:nvPicPr>
            <p:cNvPr id="10" name="Imagen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7"/>
            <a:stretch>
              <a:fillRect/>
            </a:stretch>
          </p:blipFill>
          <p:spPr bwMode="auto">
            <a:xfrm>
              <a:off x="3585352" y="5710992"/>
              <a:ext cx="794486" cy="79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uadroTexto 68"/>
            <p:cNvSpPr txBox="1"/>
            <p:nvPr/>
          </p:nvSpPr>
          <p:spPr>
            <a:xfrm>
              <a:off x="3666691" y="5857461"/>
              <a:ext cx="654953" cy="461629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WPEC</a:t>
              </a:r>
            </a:p>
            <a:p>
              <a:pPr algn="ctr"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HPRL</a:t>
              </a:r>
            </a:p>
          </p:txBody>
        </p:sp>
      </p:grpSp>
      <p:sp>
        <p:nvSpPr>
          <p:cNvPr id="12" name="CuadroTexto 4"/>
          <p:cNvSpPr txBox="1">
            <a:spLocks noChangeArrowheads="1"/>
          </p:cNvSpPr>
          <p:nvPr/>
        </p:nvSpPr>
        <p:spPr bwMode="auto">
          <a:xfrm>
            <a:off x="1557338" y="3257550"/>
            <a:ext cx="1547812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 b="1">
                <a:ea typeface="ＭＳ Ｐゴシック" pitchFamily="34" charset="-128"/>
              </a:rPr>
              <a:t>Evaluation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>
                <a:ea typeface="ＭＳ Ｐゴシック" pitchFamily="34" charset="-128"/>
              </a:rPr>
              <a:t>XS - var(XS)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>
                <a:ea typeface="ＭＳ Ｐゴシック" pitchFamily="34" charset="-128"/>
              </a:rPr>
              <a:t>FY - var(FY)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>
                <a:ea typeface="ＭＳ Ｐゴシック" pitchFamily="34" charset="-128"/>
              </a:rPr>
              <a:t>...</a:t>
            </a:r>
          </a:p>
        </p:txBody>
      </p:sp>
      <p:sp>
        <p:nvSpPr>
          <p:cNvPr id="14" name="CuadroTexto 5"/>
          <p:cNvSpPr txBox="1">
            <a:spLocks noChangeArrowheads="1"/>
          </p:cNvSpPr>
          <p:nvPr/>
        </p:nvSpPr>
        <p:spPr bwMode="auto">
          <a:xfrm>
            <a:off x="4117975" y="2030413"/>
            <a:ext cx="142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 b="1" dirty="0" err="1">
                <a:ea typeface="ＭＳ Ｐゴシック" pitchFamily="34" charset="-128"/>
              </a:rPr>
              <a:t>Processing</a:t>
            </a:r>
            <a:endParaRPr lang="es-ES" altLang="en-US" sz="1800" b="1" dirty="0">
              <a:ea typeface="ＭＳ Ｐゴシック" pitchFamily="34" charset="-128"/>
            </a:endParaRPr>
          </a:p>
        </p:txBody>
      </p:sp>
      <p:sp>
        <p:nvSpPr>
          <p:cNvPr id="15" name="CuadroTexto 6"/>
          <p:cNvSpPr txBox="1">
            <a:spLocks noChangeArrowheads="1"/>
          </p:cNvSpPr>
          <p:nvPr/>
        </p:nvSpPr>
        <p:spPr bwMode="auto">
          <a:xfrm>
            <a:off x="6338888" y="3273425"/>
            <a:ext cx="17875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900" b="1">
              <a:ea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 b="1">
                <a:ea typeface="ＭＳ Ｐゴシック" pitchFamily="34" charset="-128"/>
              </a:rPr>
              <a:t>Validation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 b="1">
                <a:ea typeface="ＭＳ Ｐゴシック" pitchFamily="34" charset="-128"/>
              </a:rPr>
              <a:t>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 b="1">
                <a:ea typeface="ＭＳ Ｐゴシック" pitchFamily="34" charset="-128"/>
              </a:rPr>
              <a:t>Benchmarking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n-US" sz="900" b="1">
              <a:ea typeface="ＭＳ Ｐゴシック" pitchFamily="34" charset="-128"/>
            </a:endParaRPr>
          </a:p>
        </p:txBody>
      </p:sp>
      <p:sp>
        <p:nvSpPr>
          <p:cNvPr id="16" name="CuadroTexto 7"/>
          <p:cNvSpPr txBox="1">
            <a:spLocks noChangeArrowheads="1"/>
          </p:cNvSpPr>
          <p:nvPr/>
        </p:nvSpPr>
        <p:spPr bwMode="auto">
          <a:xfrm>
            <a:off x="4321175" y="5248870"/>
            <a:ext cx="10239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 b="1" dirty="0" smtClean="0">
                <a:ea typeface="ＭＳ Ｐゴシック" pitchFamily="34" charset="-128"/>
              </a:rPr>
              <a:t>S/U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 b="1" dirty="0" smtClean="0">
                <a:ea typeface="ＭＳ Ｐゴシック" pitchFamily="34" charset="-128"/>
              </a:rPr>
              <a:t>&amp;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800" b="1" dirty="0" smtClean="0">
                <a:ea typeface="ＭＳ Ｐゴシック" pitchFamily="34" charset="-128"/>
              </a:rPr>
              <a:t>UQ   </a:t>
            </a:r>
            <a:endParaRPr lang="es-ES" altLang="en-US" sz="1800" b="1" dirty="0">
              <a:ea typeface="ＭＳ Ｐゴシック" pitchFamily="34" charset="-128"/>
            </a:endParaRPr>
          </a:p>
        </p:txBody>
      </p:sp>
      <p:cxnSp>
        <p:nvCxnSpPr>
          <p:cNvPr id="17" name="Conector recto de flecha 11"/>
          <p:cNvCxnSpPr>
            <a:stCxn id="12" idx="0"/>
            <a:endCxn id="14" idx="1"/>
          </p:cNvCxnSpPr>
          <p:nvPr/>
        </p:nvCxnSpPr>
        <p:spPr>
          <a:xfrm flipV="1">
            <a:off x="2330450" y="2214563"/>
            <a:ext cx="1787525" cy="1042987"/>
          </a:xfrm>
          <a:prstGeom prst="straightConnector1">
            <a:avLst/>
          </a:prstGeom>
          <a:ln w="63500" cmpd="tri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2"/>
          <p:cNvCxnSpPr>
            <a:stCxn id="15" idx="0"/>
            <a:endCxn id="14" idx="3"/>
          </p:cNvCxnSpPr>
          <p:nvPr/>
        </p:nvCxnSpPr>
        <p:spPr>
          <a:xfrm flipH="1" flipV="1">
            <a:off x="5546725" y="2214563"/>
            <a:ext cx="1685925" cy="1058862"/>
          </a:xfrm>
          <a:prstGeom prst="straightConnector1">
            <a:avLst/>
          </a:prstGeom>
          <a:ln w="63500" cmpd="tri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5"/>
          <p:cNvCxnSpPr>
            <a:stCxn id="43" idx="2"/>
            <a:endCxn id="45" idx="1"/>
          </p:cNvCxnSpPr>
          <p:nvPr/>
        </p:nvCxnSpPr>
        <p:spPr>
          <a:xfrm>
            <a:off x="2331244" y="4457700"/>
            <a:ext cx="1989931" cy="1233708"/>
          </a:xfrm>
          <a:prstGeom prst="straightConnector1">
            <a:avLst/>
          </a:prstGeom>
          <a:ln w="63500" cmpd="tri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8"/>
          <p:cNvCxnSpPr>
            <a:stCxn id="45" idx="3"/>
            <a:endCxn id="15" idx="2"/>
          </p:cNvCxnSpPr>
          <p:nvPr/>
        </p:nvCxnSpPr>
        <p:spPr>
          <a:xfrm flipV="1">
            <a:off x="5345113" y="4489450"/>
            <a:ext cx="1887538" cy="1201958"/>
          </a:xfrm>
          <a:prstGeom prst="straightConnector1">
            <a:avLst/>
          </a:prstGeom>
          <a:ln w="63500" cmpd="tri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63"/>
          <p:cNvGrpSpPr>
            <a:grpSpLocks/>
          </p:cNvGrpSpPr>
          <p:nvPr/>
        </p:nvGrpSpPr>
        <p:grpSpPr bwMode="auto">
          <a:xfrm>
            <a:off x="447675" y="5075238"/>
            <a:ext cx="795338" cy="792162"/>
            <a:chOff x="3585352" y="5710992"/>
            <a:chExt cx="794486" cy="792102"/>
          </a:xfrm>
        </p:grpSpPr>
        <p:pic>
          <p:nvPicPr>
            <p:cNvPr id="22" name="Imagen 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7"/>
            <a:stretch>
              <a:fillRect/>
            </a:stretch>
          </p:blipFill>
          <p:spPr bwMode="auto">
            <a:xfrm>
              <a:off x="3585352" y="5710992"/>
              <a:ext cx="794486" cy="79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CuadroTexto 65"/>
            <p:cNvSpPr txBox="1"/>
            <p:nvPr/>
          </p:nvSpPr>
          <p:spPr>
            <a:xfrm>
              <a:off x="3671002" y="5857461"/>
              <a:ext cx="646331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WPEC</a:t>
              </a:r>
            </a:p>
            <a:p>
              <a:pPr algn="ctr"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SG37</a:t>
              </a:r>
            </a:p>
          </p:txBody>
        </p:sp>
      </p:grpSp>
      <p:grpSp>
        <p:nvGrpSpPr>
          <p:cNvPr id="24" name="Grupo 66"/>
          <p:cNvGrpSpPr>
            <a:grpSpLocks/>
          </p:cNvGrpSpPr>
          <p:nvPr/>
        </p:nvGrpSpPr>
        <p:grpSpPr bwMode="auto">
          <a:xfrm>
            <a:off x="2201863" y="4884738"/>
            <a:ext cx="793750" cy="792162"/>
            <a:chOff x="3585352" y="5710992"/>
            <a:chExt cx="794486" cy="792102"/>
          </a:xfrm>
        </p:grpSpPr>
        <p:pic>
          <p:nvPicPr>
            <p:cNvPr id="25" name="Imagen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7"/>
            <a:stretch>
              <a:fillRect/>
            </a:stretch>
          </p:blipFill>
          <p:spPr bwMode="auto">
            <a:xfrm>
              <a:off x="3585352" y="5710992"/>
              <a:ext cx="794486" cy="79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CuadroTexto 68"/>
            <p:cNvSpPr txBox="1"/>
            <p:nvPr/>
          </p:nvSpPr>
          <p:spPr>
            <a:xfrm>
              <a:off x="3671002" y="5857461"/>
              <a:ext cx="646331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WPEC</a:t>
              </a:r>
            </a:p>
            <a:p>
              <a:pPr algn="ctr"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SG38</a:t>
              </a:r>
            </a:p>
          </p:txBody>
        </p:sp>
      </p:grpSp>
      <p:grpSp>
        <p:nvGrpSpPr>
          <p:cNvPr id="27" name="Grupo 70"/>
          <p:cNvGrpSpPr>
            <a:grpSpLocks/>
          </p:cNvGrpSpPr>
          <p:nvPr/>
        </p:nvGrpSpPr>
        <p:grpSpPr bwMode="auto">
          <a:xfrm>
            <a:off x="1308100" y="4981575"/>
            <a:ext cx="793750" cy="792163"/>
            <a:chOff x="381000" y="4277438"/>
            <a:chExt cx="794486" cy="792102"/>
          </a:xfrm>
        </p:grpSpPr>
        <p:pic>
          <p:nvPicPr>
            <p:cNvPr id="28" name="Imagen 7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7"/>
            <a:stretch>
              <a:fillRect/>
            </a:stretch>
          </p:blipFill>
          <p:spPr bwMode="auto">
            <a:xfrm>
              <a:off x="381000" y="4277438"/>
              <a:ext cx="794486" cy="79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CuadroTexto 72"/>
            <p:cNvSpPr txBox="1"/>
            <p:nvPr/>
          </p:nvSpPr>
          <p:spPr>
            <a:xfrm>
              <a:off x="466650" y="4423907"/>
              <a:ext cx="646331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WPEC</a:t>
              </a:r>
            </a:p>
            <a:p>
              <a:pPr algn="ctr"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SG40</a:t>
              </a:r>
            </a:p>
          </p:txBody>
        </p:sp>
      </p:grpSp>
      <p:grpSp>
        <p:nvGrpSpPr>
          <p:cNvPr id="30" name="Grupo 73"/>
          <p:cNvGrpSpPr>
            <a:grpSpLocks/>
          </p:cNvGrpSpPr>
          <p:nvPr/>
        </p:nvGrpSpPr>
        <p:grpSpPr bwMode="auto">
          <a:xfrm>
            <a:off x="328613" y="5837238"/>
            <a:ext cx="793750" cy="792162"/>
            <a:chOff x="381000" y="4277438"/>
            <a:chExt cx="794486" cy="792102"/>
          </a:xfrm>
        </p:grpSpPr>
        <p:pic>
          <p:nvPicPr>
            <p:cNvPr id="31" name="Imagen 7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7"/>
            <a:stretch>
              <a:fillRect/>
            </a:stretch>
          </p:blipFill>
          <p:spPr bwMode="auto">
            <a:xfrm>
              <a:off x="381000" y="4277438"/>
              <a:ext cx="794486" cy="79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CuadroTexto 75"/>
            <p:cNvSpPr txBox="1"/>
            <p:nvPr/>
          </p:nvSpPr>
          <p:spPr>
            <a:xfrm>
              <a:off x="466650" y="4423907"/>
              <a:ext cx="646331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WPEC</a:t>
              </a:r>
            </a:p>
            <a:p>
              <a:pPr algn="ctr"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SG41</a:t>
              </a:r>
            </a:p>
          </p:txBody>
        </p:sp>
      </p:grpSp>
      <p:grpSp>
        <p:nvGrpSpPr>
          <p:cNvPr id="33" name="Grupo 76"/>
          <p:cNvGrpSpPr>
            <a:grpSpLocks/>
          </p:cNvGrpSpPr>
          <p:nvPr/>
        </p:nvGrpSpPr>
        <p:grpSpPr bwMode="auto">
          <a:xfrm>
            <a:off x="1166813" y="5722938"/>
            <a:ext cx="793750" cy="792162"/>
            <a:chOff x="381000" y="4277438"/>
            <a:chExt cx="794486" cy="792102"/>
          </a:xfrm>
        </p:grpSpPr>
        <p:pic>
          <p:nvPicPr>
            <p:cNvPr id="34" name="Imagen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7"/>
            <a:stretch>
              <a:fillRect/>
            </a:stretch>
          </p:blipFill>
          <p:spPr bwMode="auto">
            <a:xfrm>
              <a:off x="381000" y="4277438"/>
              <a:ext cx="794486" cy="79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CuadroTexto 78"/>
            <p:cNvSpPr txBox="1"/>
            <p:nvPr/>
          </p:nvSpPr>
          <p:spPr>
            <a:xfrm>
              <a:off x="466650" y="4423907"/>
              <a:ext cx="646331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WPEC</a:t>
              </a:r>
            </a:p>
            <a:p>
              <a:pPr algn="ctr"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SG42</a:t>
              </a:r>
            </a:p>
          </p:txBody>
        </p:sp>
      </p:grpSp>
      <p:sp>
        <p:nvSpPr>
          <p:cNvPr id="41" name="Nube 136"/>
          <p:cNvSpPr/>
          <p:nvPr/>
        </p:nvSpPr>
        <p:spPr>
          <a:xfrm>
            <a:off x="0" y="4748213"/>
            <a:ext cx="4038600" cy="210978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3" name="Rectángulo redondeado 140"/>
          <p:cNvSpPr/>
          <p:nvPr/>
        </p:nvSpPr>
        <p:spPr>
          <a:xfrm>
            <a:off x="1557338" y="3257550"/>
            <a:ext cx="1547812" cy="1200150"/>
          </a:xfrm>
          <a:prstGeom prst="roundRect">
            <a:avLst/>
          </a:prstGeom>
          <a:noFill/>
          <a:ln w="635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4" name="Rectángulo redondeado 141"/>
          <p:cNvSpPr/>
          <p:nvPr/>
        </p:nvSpPr>
        <p:spPr>
          <a:xfrm>
            <a:off x="6364288" y="3257550"/>
            <a:ext cx="1779587" cy="1200150"/>
          </a:xfrm>
          <a:prstGeom prst="roundRect">
            <a:avLst/>
          </a:prstGeom>
          <a:noFill/>
          <a:ln w="635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5" name="Rectángulo redondeado 142"/>
          <p:cNvSpPr/>
          <p:nvPr/>
        </p:nvSpPr>
        <p:spPr>
          <a:xfrm>
            <a:off x="4321175" y="5240160"/>
            <a:ext cx="1023938" cy="902495"/>
          </a:xfrm>
          <a:prstGeom prst="roundRect">
            <a:avLst/>
          </a:prstGeom>
          <a:noFill/>
          <a:ln w="635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6" name="Rectángulo redondeado 144"/>
          <p:cNvSpPr/>
          <p:nvPr/>
        </p:nvSpPr>
        <p:spPr>
          <a:xfrm>
            <a:off x="4125913" y="2024063"/>
            <a:ext cx="1420812" cy="401637"/>
          </a:xfrm>
          <a:prstGeom prst="roundRect">
            <a:avLst/>
          </a:prstGeom>
          <a:noFill/>
          <a:ln w="635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7" name="TextBox 77"/>
          <p:cNvSpPr txBox="1">
            <a:spLocks noChangeArrowheads="1"/>
          </p:cNvSpPr>
          <p:nvPr/>
        </p:nvSpPr>
        <p:spPr bwMode="auto">
          <a:xfrm>
            <a:off x="420688" y="4572000"/>
            <a:ext cx="798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006699"/>
                </a:solidFill>
                <a:ea typeface="ＭＳ Ｐゴシック" pitchFamily="34" charset="-128"/>
              </a:rPr>
              <a:t>WPEC</a:t>
            </a:r>
          </a:p>
        </p:txBody>
      </p:sp>
      <p:cxnSp>
        <p:nvCxnSpPr>
          <p:cNvPr id="55" name="Conector recto de flecha 82"/>
          <p:cNvCxnSpPr/>
          <p:nvPr/>
        </p:nvCxnSpPr>
        <p:spPr>
          <a:xfrm flipH="1" flipV="1">
            <a:off x="7232651" y="4489450"/>
            <a:ext cx="6349" cy="851694"/>
          </a:xfrm>
          <a:prstGeom prst="straightConnector1">
            <a:avLst/>
          </a:prstGeom>
          <a:ln w="63500" cmpd="tri">
            <a:solidFill>
              <a:schemeClr val="accent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82"/>
          <p:cNvCxnSpPr>
            <a:stCxn id="59" idx="1"/>
          </p:cNvCxnSpPr>
          <p:nvPr/>
        </p:nvCxnSpPr>
        <p:spPr>
          <a:xfrm flipH="1" flipV="1">
            <a:off x="5410200" y="5646738"/>
            <a:ext cx="1447800" cy="129381"/>
          </a:xfrm>
          <a:prstGeom prst="straightConnector1">
            <a:avLst/>
          </a:prstGeom>
          <a:ln w="63500" cmpd="tri">
            <a:solidFill>
              <a:schemeClr val="accent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82"/>
          <p:cNvCxnSpPr/>
          <p:nvPr/>
        </p:nvCxnSpPr>
        <p:spPr>
          <a:xfrm flipH="1" flipV="1">
            <a:off x="3224212" y="4237039"/>
            <a:ext cx="3328988" cy="1215529"/>
          </a:xfrm>
          <a:prstGeom prst="straightConnector1">
            <a:avLst/>
          </a:prstGeom>
          <a:ln w="63500" cmpd="tri">
            <a:solidFill>
              <a:schemeClr val="accent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219"/>
          <p:cNvGrpSpPr>
            <a:grpSpLocks/>
          </p:cNvGrpSpPr>
          <p:nvPr/>
        </p:nvGrpSpPr>
        <p:grpSpPr bwMode="auto">
          <a:xfrm>
            <a:off x="6858000" y="5380037"/>
            <a:ext cx="793750" cy="792163"/>
            <a:chOff x="2463251" y="5557092"/>
            <a:chExt cx="793750" cy="792162"/>
          </a:xfrm>
        </p:grpSpPr>
        <p:pic>
          <p:nvPicPr>
            <p:cNvPr id="59" name="Imagen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7"/>
            <a:stretch>
              <a:fillRect/>
            </a:stretch>
          </p:blipFill>
          <p:spPr bwMode="auto">
            <a:xfrm>
              <a:off x="2463251" y="5557092"/>
              <a:ext cx="793750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CuadroTexto 58"/>
            <p:cNvSpPr txBox="1"/>
            <p:nvPr/>
          </p:nvSpPr>
          <p:spPr bwMode="auto">
            <a:xfrm>
              <a:off x="2509585" y="5795265"/>
              <a:ext cx="688009" cy="276999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NDaST</a:t>
              </a:r>
              <a:endParaRPr lang="es-E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upo 46"/>
          <p:cNvGrpSpPr>
            <a:grpSpLocks/>
          </p:cNvGrpSpPr>
          <p:nvPr/>
        </p:nvGrpSpPr>
        <p:grpSpPr bwMode="auto">
          <a:xfrm>
            <a:off x="1463675" y="1646238"/>
            <a:ext cx="823913" cy="792162"/>
            <a:chOff x="2253514" y="912243"/>
            <a:chExt cx="823946" cy="792102"/>
          </a:xfrm>
        </p:grpSpPr>
        <p:pic>
          <p:nvPicPr>
            <p:cNvPr id="64" name="Imagen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7"/>
            <a:stretch>
              <a:fillRect/>
            </a:stretch>
          </p:blipFill>
          <p:spPr bwMode="auto">
            <a:xfrm>
              <a:off x="2253514" y="912243"/>
              <a:ext cx="794486" cy="79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CuadroTexto 37"/>
            <p:cNvSpPr txBox="1"/>
            <p:nvPr/>
          </p:nvSpPr>
          <p:spPr>
            <a:xfrm>
              <a:off x="2362200" y="1150398"/>
              <a:ext cx="715260" cy="276999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EXFOR</a:t>
              </a:r>
            </a:p>
          </p:txBody>
        </p:sp>
      </p:grpSp>
      <p:cxnSp>
        <p:nvCxnSpPr>
          <p:cNvPr id="66" name="Conector recto de flecha 82"/>
          <p:cNvCxnSpPr>
            <a:stCxn id="64" idx="2"/>
            <a:endCxn id="43" idx="0"/>
          </p:cNvCxnSpPr>
          <p:nvPr/>
        </p:nvCxnSpPr>
        <p:spPr>
          <a:xfrm>
            <a:off x="1860550" y="2438400"/>
            <a:ext cx="471488" cy="819150"/>
          </a:xfrm>
          <a:prstGeom prst="straightConnector1">
            <a:avLst/>
          </a:prstGeom>
          <a:ln w="63500" cmpd="tri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84"/>
          <p:cNvGrpSpPr>
            <a:grpSpLocks/>
          </p:cNvGrpSpPr>
          <p:nvPr/>
        </p:nvGrpSpPr>
        <p:grpSpPr bwMode="auto">
          <a:xfrm>
            <a:off x="425450" y="1646238"/>
            <a:ext cx="793750" cy="792162"/>
            <a:chOff x="381000" y="1066800"/>
            <a:chExt cx="793750" cy="792163"/>
          </a:xfrm>
        </p:grpSpPr>
        <p:pic>
          <p:nvPicPr>
            <p:cNvPr id="68" name="Imagen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7"/>
            <a:stretch>
              <a:fillRect/>
            </a:stretch>
          </p:blipFill>
          <p:spPr bwMode="auto">
            <a:xfrm>
              <a:off x="381000" y="1066800"/>
              <a:ext cx="793750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CuadroTexto 35"/>
            <p:cNvSpPr txBox="1"/>
            <p:nvPr/>
          </p:nvSpPr>
          <p:spPr>
            <a:xfrm>
              <a:off x="485972" y="1304955"/>
              <a:ext cx="561372" cy="276999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JEFF</a:t>
              </a:r>
            </a:p>
          </p:txBody>
        </p:sp>
      </p:grpSp>
      <p:cxnSp>
        <p:nvCxnSpPr>
          <p:cNvPr id="70" name="Conector curvado 101"/>
          <p:cNvCxnSpPr>
            <a:stCxn id="68" idx="2"/>
            <a:endCxn id="43" idx="1"/>
          </p:cNvCxnSpPr>
          <p:nvPr/>
        </p:nvCxnSpPr>
        <p:spPr>
          <a:xfrm rot="16200000" flipH="1">
            <a:off x="480219" y="2780506"/>
            <a:ext cx="1419225" cy="735013"/>
          </a:xfrm>
          <a:prstGeom prst="curvedConnector2">
            <a:avLst/>
          </a:prstGeom>
          <a:ln w="63500" cmpd="tri">
            <a:solidFill>
              <a:srgbClr val="0C6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Imagen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/>
          <a:stretch>
            <a:fillRect/>
          </a:stretch>
        </p:blipFill>
        <p:spPr bwMode="auto">
          <a:xfrm>
            <a:off x="7359650" y="1752600"/>
            <a:ext cx="793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CuadroTexto 39"/>
          <p:cNvSpPr txBox="1"/>
          <p:nvPr/>
        </p:nvSpPr>
        <p:spPr bwMode="auto">
          <a:xfrm>
            <a:off x="7461028" y="1990773"/>
            <a:ext cx="551754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DICE</a:t>
            </a:r>
          </a:p>
        </p:txBody>
      </p:sp>
      <p:grpSp>
        <p:nvGrpSpPr>
          <p:cNvPr id="74" name="Grupo 47"/>
          <p:cNvGrpSpPr>
            <a:grpSpLocks/>
          </p:cNvGrpSpPr>
          <p:nvPr/>
        </p:nvGrpSpPr>
        <p:grpSpPr bwMode="auto">
          <a:xfrm>
            <a:off x="8274050" y="2332038"/>
            <a:ext cx="793750" cy="792162"/>
            <a:chOff x="5487476" y="795013"/>
            <a:chExt cx="794486" cy="792102"/>
          </a:xfrm>
        </p:grpSpPr>
        <p:pic>
          <p:nvPicPr>
            <p:cNvPr id="75" name="Imagen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7"/>
            <a:stretch>
              <a:fillRect/>
            </a:stretch>
          </p:blipFill>
          <p:spPr bwMode="auto">
            <a:xfrm>
              <a:off x="5487476" y="795013"/>
              <a:ext cx="794486" cy="79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CuadroTexto 39"/>
            <p:cNvSpPr txBox="1"/>
            <p:nvPr/>
          </p:nvSpPr>
          <p:spPr>
            <a:xfrm>
              <a:off x="5650627" y="1033168"/>
              <a:ext cx="532819" cy="27697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IDAT</a:t>
              </a:r>
            </a:p>
          </p:txBody>
        </p:sp>
      </p:grpSp>
      <p:cxnSp>
        <p:nvCxnSpPr>
          <p:cNvPr id="77" name="Conector curvado 101"/>
          <p:cNvCxnSpPr>
            <a:stCxn id="75" idx="2"/>
            <a:endCxn id="44" idx="3"/>
          </p:cNvCxnSpPr>
          <p:nvPr/>
        </p:nvCxnSpPr>
        <p:spPr>
          <a:xfrm rot="5400000">
            <a:off x="8040687" y="3227388"/>
            <a:ext cx="733425" cy="527050"/>
          </a:xfrm>
          <a:prstGeom prst="curvedConnector2">
            <a:avLst/>
          </a:prstGeom>
          <a:ln w="63500" cmpd="tri">
            <a:solidFill>
              <a:srgbClr val="0C6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82"/>
          <p:cNvCxnSpPr>
            <a:stCxn id="72" idx="2"/>
          </p:cNvCxnSpPr>
          <p:nvPr/>
        </p:nvCxnSpPr>
        <p:spPr>
          <a:xfrm flipH="1">
            <a:off x="7461029" y="2544763"/>
            <a:ext cx="295496" cy="712787"/>
          </a:xfrm>
          <a:prstGeom prst="straightConnector1">
            <a:avLst/>
          </a:prstGeom>
          <a:ln w="63500" cmpd="tri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2608606" y="1403050"/>
            <a:ext cx="906462" cy="91158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3" name="Imagen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/>
          <a:stretch>
            <a:fillRect/>
          </a:stretch>
        </p:blipFill>
        <p:spPr bwMode="auto">
          <a:xfrm>
            <a:off x="6781800" y="865026"/>
            <a:ext cx="793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CuadroTexto 39"/>
          <p:cNvSpPr txBox="1"/>
          <p:nvPr/>
        </p:nvSpPr>
        <p:spPr bwMode="auto">
          <a:xfrm>
            <a:off x="6825332" y="1103199"/>
            <a:ext cx="772969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SINBAD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Imagen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/>
          <a:stretch>
            <a:fillRect/>
          </a:stretch>
        </p:blipFill>
        <p:spPr bwMode="auto">
          <a:xfrm>
            <a:off x="8162620" y="872556"/>
            <a:ext cx="793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CuadroTexto 39"/>
          <p:cNvSpPr txBox="1"/>
          <p:nvPr/>
        </p:nvSpPr>
        <p:spPr bwMode="auto">
          <a:xfrm>
            <a:off x="8104075" y="1110729"/>
            <a:ext cx="963725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SFCOMPO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Conector recto de flecha 82"/>
          <p:cNvCxnSpPr>
            <a:stCxn id="83" idx="2"/>
          </p:cNvCxnSpPr>
          <p:nvPr/>
        </p:nvCxnSpPr>
        <p:spPr>
          <a:xfrm>
            <a:off x="7178675" y="1657189"/>
            <a:ext cx="9836" cy="1511927"/>
          </a:xfrm>
          <a:prstGeom prst="straightConnector1">
            <a:avLst/>
          </a:prstGeom>
          <a:ln w="63500" cmpd="tri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2"/>
          <p:cNvCxnSpPr/>
          <p:nvPr/>
        </p:nvCxnSpPr>
        <p:spPr>
          <a:xfrm flipH="1">
            <a:off x="7848600" y="1752600"/>
            <a:ext cx="588450" cy="1416516"/>
          </a:xfrm>
          <a:prstGeom prst="straightConnector1">
            <a:avLst/>
          </a:prstGeom>
          <a:ln w="63500" cmpd="tri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/>
              <a:t>Summary </a:t>
            </a:r>
            <a:r>
              <a:rPr lang="en-GB" dirty="0" smtClean="0"/>
              <a:t>of Handling ND </a:t>
            </a:r>
            <a:r>
              <a:rPr lang="en-GB" dirty="0"/>
              <a:t>at NEA </a:t>
            </a:r>
          </a:p>
        </p:txBody>
      </p:sp>
      <p:cxnSp>
        <p:nvCxnSpPr>
          <p:cNvPr id="104" name="Conector recto de flecha 82"/>
          <p:cNvCxnSpPr/>
          <p:nvPr/>
        </p:nvCxnSpPr>
        <p:spPr>
          <a:xfrm flipH="1" flipV="1">
            <a:off x="5229225" y="2570211"/>
            <a:ext cx="1628776" cy="2970780"/>
          </a:xfrm>
          <a:prstGeom prst="straightConnector1">
            <a:avLst/>
          </a:prstGeom>
          <a:ln w="63500" cmpd="tri">
            <a:solidFill>
              <a:schemeClr val="accent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de flecha 82"/>
          <p:cNvCxnSpPr/>
          <p:nvPr/>
        </p:nvCxnSpPr>
        <p:spPr>
          <a:xfrm flipH="1">
            <a:off x="2413451" y="2278422"/>
            <a:ext cx="327172" cy="710840"/>
          </a:xfrm>
          <a:prstGeom prst="straightConnector1">
            <a:avLst/>
          </a:prstGeom>
          <a:ln w="63500" cmpd="tri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de flecha 82"/>
          <p:cNvCxnSpPr/>
          <p:nvPr/>
        </p:nvCxnSpPr>
        <p:spPr>
          <a:xfrm>
            <a:off x="3460750" y="1900683"/>
            <a:ext cx="632185" cy="129730"/>
          </a:xfrm>
          <a:prstGeom prst="straightConnector1">
            <a:avLst/>
          </a:prstGeom>
          <a:ln w="63500" cmpd="tri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cto de flecha 79"/>
          <p:cNvCxnSpPr/>
          <p:nvPr/>
        </p:nvCxnSpPr>
        <p:spPr>
          <a:xfrm flipV="1">
            <a:off x="4821855" y="2489200"/>
            <a:ext cx="0" cy="2768600"/>
          </a:xfrm>
          <a:prstGeom prst="straightConnector1">
            <a:avLst/>
          </a:prstGeom>
          <a:ln w="63500" cmpd="tri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de flecha 82"/>
          <p:cNvCxnSpPr/>
          <p:nvPr/>
        </p:nvCxnSpPr>
        <p:spPr>
          <a:xfrm flipH="1" flipV="1">
            <a:off x="3094655" y="3948112"/>
            <a:ext cx="3233738" cy="23813"/>
          </a:xfrm>
          <a:prstGeom prst="straightConnector1">
            <a:avLst/>
          </a:prstGeom>
          <a:ln w="63500" cmpd="tri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Imagen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/>
          <a:stretch>
            <a:fillRect/>
          </a:stretch>
        </p:blipFill>
        <p:spPr bwMode="auto">
          <a:xfrm>
            <a:off x="4186245" y="3324807"/>
            <a:ext cx="1263678" cy="12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CuadroTexto 58"/>
          <p:cNvSpPr txBox="1"/>
          <p:nvPr/>
        </p:nvSpPr>
        <p:spPr bwMode="auto">
          <a:xfrm>
            <a:off x="4393395" y="3743131"/>
            <a:ext cx="83869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NDEC</a:t>
            </a:r>
          </a:p>
        </p:txBody>
      </p:sp>
      <p:grpSp>
        <p:nvGrpSpPr>
          <p:cNvPr id="127" name="Grupo 66"/>
          <p:cNvGrpSpPr>
            <a:grpSpLocks/>
          </p:cNvGrpSpPr>
          <p:nvPr/>
        </p:nvGrpSpPr>
        <p:grpSpPr bwMode="auto">
          <a:xfrm>
            <a:off x="2971800" y="5303838"/>
            <a:ext cx="793750" cy="792162"/>
            <a:chOff x="3585352" y="5710992"/>
            <a:chExt cx="794486" cy="792102"/>
          </a:xfrm>
        </p:grpSpPr>
        <p:pic>
          <p:nvPicPr>
            <p:cNvPr id="128" name="Imagen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7"/>
            <a:stretch>
              <a:fillRect/>
            </a:stretch>
          </p:blipFill>
          <p:spPr bwMode="auto">
            <a:xfrm>
              <a:off x="3585352" y="5710992"/>
              <a:ext cx="794486" cy="79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CuadroTexto 68"/>
            <p:cNvSpPr txBox="1"/>
            <p:nvPr/>
          </p:nvSpPr>
          <p:spPr>
            <a:xfrm>
              <a:off x="3662680" y="5857461"/>
              <a:ext cx="662976" cy="46163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WPEC</a:t>
              </a:r>
            </a:p>
            <a:p>
              <a:pPr algn="ctr">
                <a:defRPr/>
              </a:pPr>
              <a:r>
                <a:rPr lang="es-E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SG39</a:t>
              </a:r>
              <a:endParaRPr lang="es-E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798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4" name="20 Rectángulo"/>
          <p:cNvSpPr>
            <a:spLocks noChangeArrowheads="1"/>
          </p:cNvSpPr>
          <p:nvPr/>
        </p:nvSpPr>
        <p:spPr bwMode="auto">
          <a:xfrm>
            <a:off x="1981200" y="1974771"/>
            <a:ext cx="7086600" cy="46628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Content:</a:t>
            </a: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endParaRPr lang="en-US" altLang="es-E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.\ENDF\.......... ENDF6 files</a:t>
            </a: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.\PENDF\......... PENDF files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.\GENDF\......... GENDF files in 238 energy groups (SCALE format)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.\ACE\........... ACE files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.\ACE-to-ENDF\... ACE files converted into ENDF format with ACELST/DICTIN codes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.\EXFOR\......... EXFOR entries in URR energy region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.\ERRORR-BOXER\.. </a:t>
            </a:r>
            <a:r>
              <a:rPr lang="en-US" altLang="es-E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Covariances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BOXER and ERRORR format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.\COVERX\........ COVERX format (SCALE6)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.\COVERX\CONVERT_SCALE_TO_ENDF\... COVERX to ENDF format(ANGELO/LAMBDA/NJOY codes)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.\INTER\........ INTER file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.\HENDF\........ HENDF file to be used in JANIS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.\JNS\.......... Example JNS file 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.\DBDATA-JANIS-Al27-JEFF33T4\.... Example of “db.h2.db”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.\Appendix\....	JANIS manual and JANIS-groups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.\Software\ ...   Example to run in command-line</a:t>
            </a:r>
            <a:endParaRPr lang="en-US" altLang="es-E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7620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1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Display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of your own data (specific formats to be used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2300" lvl="1" indent="-2714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Using “File &gt; Open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18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057400" y="762000"/>
            <a:ext cx="701040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of evaluated and processed data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FILE, OPEN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ENDF, PENDF, GENDF, ACE2ENDF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Plot covariance data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ENDF/MF33 and ERRORR-BOXER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COVERX</a:t>
            </a:r>
          </a:p>
          <a:p>
            <a:pPr lvl="1">
              <a:spcAft>
                <a:spcPts val="0"/>
              </a:spcAft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(PNG, EPS) and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(JNS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JANIS’s COMMAND LINE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 indent="-195263">
              <a:spcAft>
                <a:spcPts val="0"/>
              </a:spcAft>
            </a:pPr>
            <a:r>
              <a:rPr lang="en-GB" sz="1600" dirty="0" smtClean="0"/>
              <a:t>“</a:t>
            </a:r>
            <a:r>
              <a:rPr lang="en-GB" sz="1200" dirty="0" smtClean="0">
                <a:latin typeface="Lucida Console" panose="020B0609040504020204" pitchFamily="49" charset="0"/>
              </a:rPr>
              <a:t>C:\java </a:t>
            </a:r>
            <a:r>
              <a:rPr lang="en-GB" sz="1200" dirty="0">
                <a:latin typeface="Lucida Console" panose="020B0609040504020204" pitchFamily="49" charset="0"/>
              </a:rPr>
              <a:t>-jar janis.jar -o FILE.png -render </a:t>
            </a:r>
            <a:r>
              <a:rPr lang="en-GB" sz="1200" dirty="0" err="1">
                <a:latin typeface="Lucida Console" panose="020B0609040504020204" pitchFamily="49" charset="0"/>
              </a:rPr>
              <a:t>FILE.jns</a:t>
            </a:r>
            <a:r>
              <a:rPr lang="en-GB" sz="1200" dirty="0">
                <a:latin typeface="Lucida Console" panose="020B0609040504020204" pitchFamily="49" charset="0"/>
              </a:rPr>
              <a:t> </a:t>
            </a:r>
            <a:r>
              <a:rPr lang="en-GB" sz="1200" dirty="0" err="1">
                <a:latin typeface="Lucida Console" panose="020B0609040504020204" pitchFamily="49" charset="0"/>
              </a:rPr>
              <a:t>png</a:t>
            </a:r>
            <a:r>
              <a:rPr lang="en-GB" sz="1200" dirty="0">
                <a:latin typeface="Lucida Console" panose="020B0609040504020204" pitchFamily="49" charset="0"/>
              </a:rPr>
              <a:t> 1024 768</a:t>
            </a:r>
            <a:r>
              <a:rPr lang="en-GB" sz="1600" b="1" dirty="0" smtClean="0"/>
              <a:t>”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COMPUTATION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Ratio of (n, g) cross-sections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WEIGHTING: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en-GB" sz="16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in 238 energy groups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en-GB" sz="1600" dirty="0" err="1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Ratio of cross-sections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SEARCH and COMPARISON: (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n,g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in the URR energy range</a:t>
            </a:r>
          </a:p>
          <a:p>
            <a:pPr marL="1257300" lvl="2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SEARCH, EXFOR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with other evaluations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0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057400" y="762000"/>
            <a:ext cx="7010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of evaluated and processed data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FILE, OPEN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ENDF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auto">
          <a:xfrm>
            <a:off x="1981200" y="1974771"/>
            <a:ext cx="7086600" cy="6001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Content:</a:t>
            </a: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endParaRPr lang="en-US" altLang="es-E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.\ENDF\.......... ENDF6 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files</a:t>
            </a: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66584" b="71571"/>
          <a:stretch/>
        </p:blipFill>
        <p:spPr>
          <a:xfrm>
            <a:off x="1981200" y="2695099"/>
            <a:ext cx="3718106" cy="17092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324600" y="2133590"/>
            <a:ext cx="2610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13-Al-27g.jeff33t4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492" y="3505200"/>
            <a:ext cx="502666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1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057400" y="762000"/>
            <a:ext cx="7010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of evaluated and processed data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FILE, OPEN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PENDF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auto">
          <a:xfrm>
            <a:off x="1981200" y="1974771"/>
            <a:ext cx="7086600" cy="6001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Content:</a:t>
            </a: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endParaRPr lang="en-US" altLang="es-E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PENDF\......... PENDF 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files</a:t>
            </a: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57400" y="3124200"/>
            <a:ext cx="5410200" cy="31700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neutron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evaluated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data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1 -21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'13-Al-27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JEFF33T1'/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Comment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line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about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file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20 1325 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reconr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Reconstruct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XS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resonance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-21 -22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'13-Al-27 PENDF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JEFF33T1'/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1325 2 / 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ncards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2,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comment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added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new MF1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0.001 0.0 /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tempr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errmax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(default =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*10)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Reconstructed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13-Al-27 PENDF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JEFF33T1'/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Processed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NJOY2012.89 NEA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updates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at NEA 2017-07-04'/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broadr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Perform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Doppler-broadening</a:t>
            </a:r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-21 -22 -23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1325 1 0 0 0./  IMAT, #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temps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restart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?,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bootstrap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?,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restart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0.001 /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errthn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thnmax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errmax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293.6 /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Description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temperatures</a:t>
            </a:r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57400" y="2856719"/>
            <a:ext cx="1114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s-E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 NJOY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006497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86618" y="6248400"/>
            <a:ext cx="3275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http://www.oecd-nea.org/janis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981200" y="762000"/>
            <a:ext cx="4524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-based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uclear Data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nformation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oftware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designed to facilitate the visualisation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manipulation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nuclear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84" y="2090721"/>
            <a:ext cx="7151715" cy="385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JANIS 4.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12" y="776084"/>
            <a:ext cx="261937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What</a:t>
            </a:r>
            <a:r>
              <a:rPr lang="en-GB" sz="1600" b="1" dirty="0"/>
              <a:t>?</a:t>
            </a:r>
            <a:r>
              <a:rPr lang="en-GB" sz="1600" dirty="0"/>
              <a:t> </a:t>
            </a:r>
            <a:endParaRPr lang="en-GB" sz="1600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Databases/Format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I. JANIS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15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057400" y="762000"/>
            <a:ext cx="7010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of evaluated and processed data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FILE, OPEN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PENDF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auto">
          <a:xfrm>
            <a:off x="1981200" y="1974771"/>
            <a:ext cx="7086600" cy="6001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Content:</a:t>
            </a: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endParaRPr lang="en-US" altLang="es-E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PENDF\......... PENDF 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files</a:t>
            </a: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57400" y="3124200"/>
            <a:ext cx="541020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..\ENDF\13-Al-27g.jeff33t4 tape20</a:t>
            </a:r>
          </a:p>
          <a:p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..\njoy2012_50.exe &lt; 13-Al-27g.jeff33t4-njoy.inp</a:t>
            </a:r>
          </a:p>
          <a:p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tape28 Al27_jeff33t4.PENDF</a:t>
            </a:r>
          </a:p>
          <a:p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tape20 tape21 tape22 tape23 tape24 tape25 tape26 tape27 tape28 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tape30 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tape61</a:t>
            </a:r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57400" y="2856719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s-E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Script/batch file to run NJOY</a:t>
            </a:r>
            <a:endParaRPr lang="es-ES" sz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893" y="4338000"/>
            <a:ext cx="426246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45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057400" y="762000"/>
            <a:ext cx="7010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of evaluated and processed data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FILE, OPEN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GENDF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auto">
          <a:xfrm>
            <a:off x="1981200" y="1974771"/>
            <a:ext cx="7086600" cy="6001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Content:</a:t>
            </a: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endParaRPr lang="en-US" altLang="es-E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GENDF\......... GENDF files in 238 energy groups (SCALE format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57400" y="2971800"/>
            <a:ext cx="5410200" cy="3631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groupr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Generate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multigroup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cross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section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data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-21 -30 0 35/ 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1325 1 0 2 6 1 1 1 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'13-Al-27 GENDF 238 JEFF33T1,NJOY2012.89 NEA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updates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at NEA 2017-07-04'/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293.6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1.E10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238 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1.000E-05, 1.000E-04, 5.000E-04, 7.500E-04, 1.000E-03,</a:t>
            </a:r>
          </a:p>
          <a:p>
            <a:r>
              <a:rPr lang="es-E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1.455E+07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1.568E+07, 1.733E+07, 2.000E+07/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3/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3  221 Free Gas/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3  251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mubar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3  252 xi/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3  253 gamma/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3  259 1/v /</a:t>
            </a:r>
          </a:p>
          <a:p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6/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6 221 Free Gas 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r>
              <a:rPr lang="es-E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71938" y="2667000"/>
            <a:ext cx="1114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s-E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 NJOY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147987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057400" y="762000"/>
            <a:ext cx="7010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of evaluated and processed data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FILE, OPEN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GENDF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auto">
          <a:xfrm>
            <a:off x="1981200" y="1974771"/>
            <a:ext cx="7086600" cy="6001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Content:</a:t>
            </a: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endParaRPr lang="en-US" altLang="es-E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GENDF\......... GENDF files in 238 energy groups (SCALE format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57400" y="2971800"/>
            <a:ext cx="5410200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..\ENDF\13-Al-27g.jeff33t4 tape20</a:t>
            </a:r>
          </a:p>
          <a:p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..\njoy2012_50.exe &lt; 13-Al-27g.jeff33t4-njoy.inp</a:t>
            </a:r>
          </a:p>
          <a:p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tape35 Al37_jeff33t4.GENDF</a:t>
            </a:r>
          </a:p>
          <a:p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tape20 tape21 tape22 tape23 tape24 tape25 tape26 tape27 tape28 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tape30 tape35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tape61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071938" y="2667000"/>
            <a:ext cx="2880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s-E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Script/batch file to run NJOY</a:t>
            </a:r>
            <a:endParaRPr lang="es-ES" sz="1200" dirty="0"/>
          </a:p>
          <a:p>
            <a:endParaRPr lang="es-ES" sz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277609"/>
            <a:ext cx="426246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4" name="20 Rectángulo"/>
          <p:cNvSpPr>
            <a:spLocks noChangeArrowheads="1"/>
          </p:cNvSpPr>
          <p:nvPr/>
        </p:nvSpPr>
        <p:spPr bwMode="auto">
          <a:xfrm>
            <a:off x="1981200" y="1974771"/>
            <a:ext cx="7086600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Content:</a:t>
            </a: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endParaRPr lang="en-US" altLang="es-E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ACE\........... ACE files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.\ACE-to-ENDF\... ACE files converted into ENDF format with ACELST/DICTIN 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codes</a:t>
            </a: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7620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1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Display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of your own data (specific formats to be used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2300" lvl="1" indent="-2714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Using “File &gt; Open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71938" y="3145364"/>
            <a:ext cx="5410200" cy="20928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acer / Prepare ACE files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-21 -30 0 31 32 /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 0 1 .03 / Create fast data (for neutrons), if change to 2 for TSL. Add suffix for ACE file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'13-Al-27 ACE from JEFF33T1,NJOY2012.89 NEA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updates,at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NEA 2017-07-04'/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1325 293.6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 1/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acer / Check ACE files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 31 0 33 34 /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7 1 1 -1 /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''/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216590" y="4486104"/>
            <a:ext cx="288091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es-E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Script/batch file to run </a:t>
            </a:r>
            <a:r>
              <a:rPr lang="en-US" altLang="es-E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NJOY</a:t>
            </a:r>
            <a:endParaRPr lang="es-ES" sz="1200" dirty="0"/>
          </a:p>
        </p:txBody>
      </p:sp>
      <p:sp>
        <p:nvSpPr>
          <p:cNvPr id="10" name="Rectángulo 9"/>
          <p:cNvSpPr/>
          <p:nvPr/>
        </p:nvSpPr>
        <p:spPr>
          <a:xfrm>
            <a:off x="3769312" y="4779245"/>
            <a:ext cx="5331411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copy ..\ENDF\13-Al-27g.jeff33t4 tape20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..\njoy2012_50.exe &lt; 13-Al-27g.jeff33t4-njoy.inp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copy tape31 Al27_jeff33t4.ACE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copy tape32 Al27_jeff33t4.dir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tape20 tape21 tape22 tape23 tape24 tape25 tape26 tape27 tape28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tape30 tape31 tape32 tape33 tape34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tape61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071938" y="2847201"/>
            <a:ext cx="1114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s-E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 NJOY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522227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4" name="20 Rectángulo"/>
          <p:cNvSpPr>
            <a:spLocks noChangeArrowheads="1"/>
          </p:cNvSpPr>
          <p:nvPr/>
        </p:nvSpPr>
        <p:spPr bwMode="auto">
          <a:xfrm>
            <a:off x="1981200" y="1974771"/>
            <a:ext cx="7086600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Content:</a:t>
            </a: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endParaRPr lang="en-US" altLang="es-E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ACE\........... ACE files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.\ACE-to-ENDF\... ACE files converted into ENDF format with ACELST/DICTIN 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codes</a:t>
            </a: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7620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1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Display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of your own data (specific formats to be used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2300" lvl="1" indent="-2714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Using “File &gt; Open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71938" y="3145364"/>
            <a:ext cx="541020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copy ..\ACE\Al27_jeff33t4.ACE       .\Al27_jeff33t4.ACE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rem = case1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acelst.exe &lt; ACELST.INP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dictin.exe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Al27_jeff33t4.ENDF0 DICTIN.LST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071938" y="2847201"/>
            <a:ext cx="46474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s-E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Script/batch file to run </a:t>
            </a:r>
            <a:r>
              <a:rPr lang="en-US" altLang="es-E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ACELST and DICTIN codes</a:t>
            </a:r>
            <a:endParaRPr lang="es-ES" sz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255" y="4320984"/>
            <a:ext cx="426246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9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4" name="20 Rectángulo"/>
          <p:cNvSpPr>
            <a:spLocks noChangeArrowheads="1"/>
          </p:cNvSpPr>
          <p:nvPr/>
        </p:nvSpPr>
        <p:spPr bwMode="auto">
          <a:xfrm>
            <a:off x="1981200" y="1974771"/>
            <a:ext cx="7086600" cy="6001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Content:</a:t>
            </a: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endParaRPr lang="en-US" altLang="es-E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EXFOR\......... EXFOR entries in URR energy 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region</a:t>
            </a: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7620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1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Display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of your own data (specific formats to be used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2300" lvl="1" indent="-2714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Using “File &gt; Open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1981200" y="2819400"/>
            <a:ext cx="510540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ENTRY            10377   20021206   20030219   20050926       0000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SUBENT        10377001   20021206   20030219   20050926       0000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BIB                 11         19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INSTITUTE  (1USAORL)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REFERENCE  (R,ORNL-4823,197212)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AUTHOR     (</a:t>
            </a:r>
            <a:r>
              <a:rPr lang="en-GB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F.G.Perey,T.A.Love,W.E.Kinney</a:t>
            </a:r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TITLE      A test of neutron total cross-section evaluations from</a:t>
            </a:r>
          </a:p>
          <a:p>
            <a:r>
              <a:rPr lang="it-IT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0.2 to 20 MeV for C, O, Al, Si, Ca, Fe, and Si02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FACILITY   (LINAC) ORELA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INC-SPECT  Resolution of about 0.12 </a:t>
            </a:r>
            <a:r>
              <a:rPr lang="en-GB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nsec</a:t>
            </a:r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/m.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METHOD     (TOF) Over path length of 47.35 meters.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Neutron energy determined at </a:t>
            </a:r>
            <a:r>
              <a:rPr lang="en-GB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center</a:t>
            </a:r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of 2 </a:t>
            </a:r>
            <a:r>
              <a:rPr lang="en-GB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nsec</a:t>
            </a:r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time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channels not corrected for transit time spread in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detector.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DETECTOR   (SCIN) NE-110 plastic scintillator.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ERR-ANALYS (ERR-S) Statistical uncertainty.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STATUS     (APRVD) Approved by author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Data received on magnetic tape, Kinney, December 1973.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HISTORY    (19740515C)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(19830422A) Converted to REACTION formalism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(20021206A) Converted to new date formats, lower case.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Error heading updated.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ENDBIB              19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NOCOMMON             0          0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ENDSUBENT           22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SUBENT        10377004   20021206   20030219   20050926       0000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BIB                  2          2</a:t>
            </a:r>
          </a:p>
          <a:p>
            <a:r>
              <a:rPr lang="en-GB" sz="800" dirty="0">
                <a:latin typeface="Courier New" panose="02070309020205020404" pitchFamily="49" charset="0"/>
                <a:cs typeface="Courier New" panose="02070309020205020404" pitchFamily="49" charset="0"/>
              </a:rPr>
              <a:t>REACTION   (13-AL-27(N,TOT),,SIG</a:t>
            </a:r>
            <a:r>
              <a:rPr lang="en-GB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03" y="4343400"/>
            <a:ext cx="3712624" cy="24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/>
          <p:nvPr/>
        </p:nvSpPr>
        <p:spPr>
          <a:xfrm>
            <a:off x="1934440" y="6352401"/>
            <a:ext cx="3373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www-nds.iaea.org/exfor/exfor.htm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133360" y="2819400"/>
            <a:ext cx="1765227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es-E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EXFOR entry#10377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592063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4" name="20 Rectángulo"/>
          <p:cNvSpPr>
            <a:spLocks noChangeArrowheads="1"/>
          </p:cNvSpPr>
          <p:nvPr/>
        </p:nvSpPr>
        <p:spPr bwMode="auto">
          <a:xfrm>
            <a:off x="1981200" y="1974771"/>
            <a:ext cx="7086600" cy="6001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Content:</a:t>
            </a: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endParaRPr lang="en-US" altLang="es-E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ERRORR-BOXER\.. </a:t>
            </a:r>
            <a:r>
              <a:rPr lang="en-US" altLang="es-ES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Covariances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BOXER and ERRORR 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7620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1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Display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of your own data (specific formats to be used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2300" lvl="1" indent="-2714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Using “File &gt; Open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1200" y="2933343"/>
            <a:ext cx="5410200" cy="24006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21 0 31 77 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1325 1 2 1 1 /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  293.6 / Just only one temperature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0 33 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238 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1.000E-05, 1.000E-04, 5.000E-04, 7.500E-04, 1.000E-03,</a:t>
            </a:r>
          </a:p>
          <a:p>
            <a:r>
              <a:rPr lang="es-E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1.455E+07, 1.568E+07, 1.733E+07, 2.000E+07/</a:t>
            </a:r>
          </a:p>
          <a:p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s-E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77 78 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3 1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'jeff33t4' 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' in BOXER </a:t>
            </a:r>
            <a:r>
              <a:rPr lang="es-E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' /</a:t>
            </a:r>
          </a:p>
          <a:p>
            <a:r>
              <a:rPr lang="es-E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1325 0 0 0 /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81200" y="2635180"/>
            <a:ext cx="1114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s-E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 NJOY</a:t>
            </a:r>
            <a:endParaRPr lang="es-ES" sz="1200" dirty="0"/>
          </a:p>
        </p:txBody>
      </p:sp>
      <p:sp>
        <p:nvSpPr>
          <p:cNvPr id="10" name="Rectángulo 9"/>
          <p:cNvSpPr/>
          <p:nvPr/>
        </p:nvSpPr>
        <p:spPr>
          <a:xfrm>
            <a:off x="6216590" y="4486104"/>
            <a:ext cx="288091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es-E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Script/batch file to run </a:t>
            </a:r>
            <a:r>
              <a:rPr lang="en-US" altLang="es-E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NJOY</a:t>
            </a:r>
            <a:endParaRPr lang="es-ES" sz="1200" dirty="0"/>
          </a:p>
        </p:txBody>
      </p:sp>
      <p:sp>
        <p:nvSpPr>
          <p:cNvPr id="11" name="Rectángulo 10"/>
          <p:cNvSpPr/>
          <p:nvPr/>
        </p:nvSpPr>
        <p:spPr>
          <a:xfrm>
            <a:off x="3769312" y="4779245"/>
            <a:ext cx="533141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copy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..\ENDF\13-Al-27g.jeff33t4 tape20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..\njoy2012_50.exe &lt; 13-Al-27g.jeff33t4-njoy.inp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copy tape77 Al27_jeff33t4.ERRORR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copy tape78 Al27_jeff33t4.BOXER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tape20 tape21 tape22 tape23 tape24 tape25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tape31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tape61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tape77 tape78</a:t>
            </a:r>
          </a:p>
        </p:txBody>
      </p:sp>
    </p:spTree>
    <p:extLst>
      <p:ext uri="{BB962C8B-B14F-4D97-AF65-F5344CB8AC3E}">
        <p14:creationId xmlns:p14="http://schemas.microsoft.com/office/powerpoint/2010/main" val="2854722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057400" y="7620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Plotting BOXER files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502" y="4038600"/>
            <a:ext cx="4262464" cy="252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336" y="1442400"/>
            <a:ext cx="4262464" cy="252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39643"/>
          <a:stretch/>
        </p:blipFill>
        <p:spPr>
          <a:xfrm>
            <a:off x="1981200" y="1442400"/>
            <a:ext cx="257266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27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4" name="20 Rectángulo"/>
          <p:cNvSpPr>
            <a:spLocks noChangeArrowheads="1"/>
          </p:cNvSpPr>
          <p:nvPr/>
        </p:nvSpPr>
        <p:spPr bwMode="auto">
          <a:xfrm>
            <a:off x="1981200" y="1974771"/>
            <a:ext cx="7086600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Content:</a:t>
            </a: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endParaRPr lang="en-US" altLang="es-E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COVERX\........ COVERX format (SCALE6)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.\COVERX\CONVERT_SCALE_TO_ENDF\... COVERX to ENDF format(ANGELO/LAMBDA/NJOY codes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s-E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7620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1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Display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of your own data (specific formats to be used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2300" lvl="1" indent="-2714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Using “File &gt; Open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4164698" cy="278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33600" y="3154205"/>
            <a:ext cx="3975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JEFF-33T4 versus SCALE6.2(COVERX)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695960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4" name="20 Rectángulo"/>
          <p:cNvSpPr>
            <a:spLocks noChangeArrowheads="1"/>
          </p:cNvSpPr>
          <p:nvPr/>
        </p:nvSpPr>
        <p:spPr bwMode="auto">
          <a:xfrm>
            <a:off x="1981200" y="1974771"/>
            <a:ext cx="7086600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Content:</a:t>
            </a: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endParaRPr lang="en-US" altLang="es-E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COVERX\........ COVERX format (SCALE6)</a:t>
            </a: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.\COVERX\CONVERT_SCALE_TO_ENDF\... COVERX to ENDF format(ANGELO/LAMBDA/NJOY codes</a:t>
            </a: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s-E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7620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1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Display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of your own data (specific formats to be used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2300" lvl="1" indent="-2714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Using “File &gt; Open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81200" y="2940048"/>
            <a:ext cx="501932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es-E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Script/batch file to </a:t>
            </a:r>
            <a:r>
              <a:rPr lang="en-US" altLang="es-E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covert COVERX into BOXER format</a:t>
            </a:r>
            <a:endParaRPr lang="es-ES" sz="1200" dirty="0"/>
          </a:p>
        </p:txBody>
      </p:sp>
      <p:sp>
        <p:nvSpPr>
          <p:cNvPr id="11" name="Rectángulo 10"/>
          <p:cNvSpPr/>
          <p:nvPr/>
        </p:nvSpPr>
        <p:spPr>
          <a:xfrm>
            <a:off x="1981200" y="3276600"/>
            <a:ext cx="5331411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rem = Copy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librery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in format COVERX (SCALE6)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copy ..\cvx.mat13027 cova.lib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rem = Run ANGELO y LAMBDA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Programas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\angelo2-dos.exe &lt; angelo2.inp &gt; angelo2.out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Programas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\lambda2p3.exe   &lt; angelo2.inp &gt;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lambda.out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copy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cova.new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tape24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rem = Run NJOY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..\..\njoy2012_50.exe  &lt;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input.njoy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output.njoy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move tape24 Al027_SCALE.ENDF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tape25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move tape26 Al027_SCALE.ps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move tape50 Al027_SCALE.BOXER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move output Al027_covr.out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del angelo2.out cova.lib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cova.new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output.njoy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41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What</a:t>
            </a:r>
            <a:r>
              <a:rPr lang="en-GB" sz="1600" b="1" dirty="0"/>
              <a:t>?</a:t>
            </a:r>
            <a:r>
              <a:rPr lang="en-GB" sz="1600" dirty="0"/>
              <a:t> </a:t>
            </a:r>
            <a:endParaRPr lang="en-GB" sz="1600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Databases/Format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981200" y="767542"/>
            <a:ext cx="7086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Mainly a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graphical interface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giving access to: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Bibliographical nuclear reaction data (CINDA)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Experimental nuclear reaction data (EXFOR)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Evaluated nuclear reaction and decay data (e.g. JEFF, ENDF/B)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Basic properties of nuclei (NUBASE)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Provides ways for: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exploring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nuclear data libraries and databases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isualisation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arithmetic operations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(normalisation, ratio, linear combination)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some processing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(ratios, linear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combinations, weighted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average)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Plots and numerical values can be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exported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several formats: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PNG for images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WMF/EMF, PS, PDF for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vectorial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CSV, copy &amp; paste to Excel for numerical values</a:t>
            </a:r>
          </a:p>
        </p:txBody>
      </p:sp>
    </p:spTree>
    <p:extLst>
      <p:ext uri="{BB962C8B-B14F-4D97-AF65-F5344CB8AC3E}">
        <p14:creationId xmlns:p14="http://schemas.microsoft.com/office/powerpoint/2010/main" val="1541930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4" name="20 Rectángulo"/>
          <p:cNvSpPr>
            <a:spLocks noChangeArrowheads="1"/>
          </p:cNvSpPr>
          <p:nvPr/>
        </p:nvSpPr>
        <p:spPr bwMode="auto">
          <a:xfrm>
            <a:off x="1981200" y="1974771"/>
            <a:ext cx="7086600" cy="6001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r>
              <a:rPr lang="en-US" altLang="es-E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Content:</a:t>
            </a:r>
          </a:p>
          <a:p>
            <a:pPr>
              <a:spcBef>
                <a:spcPct val="0"/>
              </a:spcBef>
              <a:buFontTx/>
              <a:buNone/>
              <a:tabLst>
                <a:tab pos="1519238" algn="l"/>
              </a:tabLst>
            </a:pPr>
            <a:endParaRPr lang="en-US" altLang="es-E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  <a:tabLst>
                <a:tab pos="1519238" algn="l"/>
              </a:tabLst>
            </a:pP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n-US" altLang="es-E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JNS\.......... Example JNS file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1200" y="7620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1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Display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of your own data (specific formats to be used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2300" lvl="1" indent="-2714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Using “File &gt;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Save...”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981201" y="2609462"/>
            <a:ext cx="7086600" cy="4001095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&lt;data refs="</a:t>
            </a:r>
            <a:r>
              <a:rPr lang="en-GB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~N~ENDF/B-VII.1~SIG~Al27~MT1~xs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&lt;layer&gt;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&gt;#ff0000&lt;/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&lt;stroke&gt;1.0|2|0|10.0|null|0.0&lt;/stroke&gt;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&lt;/layer&gt;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&lt;/data&gt;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&lt;data refs="</a:t>
            </a:r>
            <a:r>
              <a:rPr lang="en-GB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~N~JEFF-3.2~SIG~Al27~MT1~xs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&lt;layer&gt;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&gt;#00ff00&lt;/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&lt;stroke&gt;1.0|2|0|10.0|null|0.0&lt;/stroke&gt;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&lt;/layer&gt;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&lt;/data&gt;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&lt;data refs="</a:t>
            </a:r>
            <a:r>
              <a:rPr lang="en-GB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~N~JENDL-4.0~SIG~Al27~MT1~xs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&lt;layer&gt;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&gt;#0000ff&lt;/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&lt;stroke&gt;1.0|2|0|10.0|null|0.0&lt;/stroke&gt;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&lt;/layer&gt;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&lt;/data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spcAft>
                <a:spcPts val="300"/>
              </a:spcAft>
            </a:pP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6400800" y="5638800"/>
            <a:ext cx="259080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7"/>
          <p:cNvCxnSpPr>
            <a:stCxn id="8" idx="1"/>
          </p:cNvCxnSpPr>
          <p:nvPr/>
        </p:nvCxnSpPr>
        <p:spPr>
          <a:xfrm flipH="1" flipV="1">
            <a:off x="5257800" y="5304984"/>
            <a:ext cx="1143000" cy="518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/>
          <p:nvPr/>
        </p:nvSpPr>
        <p:spPr>
          <a:xfrm>
            <a:off x="6884548" y="5669578"/>
            <a:ext cx="1699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JANIS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113419" y="2605713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Al_27_XS_tot.jns</a:t>
            </a:r>
          </a:p>
        </p:txBody>
      </p:sp>
    </p:spTree>
    <p:extLst>
      <p:ext uri="{BB962C8B-B14F-4D97-AF65-F5344CB8AC3E}">
        <p14:creationId xmlns:p14="http://schemas.microsoft.com/office/powerpoint/2010/main" val="1937711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091447" y="1446178"/>
            <a:ext cx="7010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2.1 FILE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(HENDF – Hybrid ENDF files)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PENDF+MF2 (resonances)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BOXER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</a:p>
          <a:p>
            <a:pPr lvl="1">
              <a:spcAft>
                <a:spcPts val="0"/>
              </a:spcAft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71" y="2954283"/>
            <a:ext cx="4092258" cy="3248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110902" y="2955201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Flowchart of processing JANIS database from ENDF tapes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7620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2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Create a new database</a:t>
            </a:r>
          </a:p>
        </p:txBody>
      </p:sp>
    </p:spTree>
    <p:extLst>
      <p:ext uri="{BB962C8B-B14F-4D97-AF65-F5344CB8AC3E}">
        <p14:creationId xmlns:p14="http://schemas.microsoft.com/office/powerpoint/2010/main" val="3026745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057400" y="7620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0 Rectángulo"/>
          <p:cNvSpPr/>
          <p:nvPr/>
        </p:nvSpPr>
        <p:spPr>
          <a:xfrm>
            <a:off x="2276830" y="5565829"/>
            <a:ext cx="6409969" cy="9079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s-E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Content: .\INTER\</a:t>
            </a:r>
          </a:p>
          <a:p>
            <a:r>
              <a:rPr lang="es-E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s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Al27_jeff33t4.PENDF ... PENDF </a:t>
            </a:r>
            <a:r>
              <a:rPr lang="es-E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libraries</a:t>
            </a:r>
            <a:endParaRPr lang="es-E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.\inter.exe           ... </a:t>
            </a:r>
            <a:r>
              <a:rPr lang="es-E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Executable</a:t>
            </a:r>
            <a:endParaRPr lang="es-E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.\run.bat             ... </a:t>
            </a:r>
            <a:r>
              <a:rPr lang="es-E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Procedure</a:t>
            </a:r>
            <a:r>
              <a:rPr lang="es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 run in Windows</a:t>
            </a:r>
            <a:endParaRPr lang="es-E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85641" y="1178749"/>
            <a:ext cx="68059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is a program for calculating thermal cross sections,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g-factors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resonance integrals, fission spectrum averaged cross sections and 14.0 MeV (or other energy) cross sections for major reactions.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operate properly, the cross sections must be given pointwise in File 3 and have been linearized. </a:t>
            </a:r>
          </a:p>
          <a:p>
            <a:pPr algn="just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3" descr="Maxwellian Aver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934" y="3590925"/>
            <a:ext cx="41671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233306" y="2777666"/>
            <a:ext cx="68970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s-ES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es-E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g-factor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conventional thermal energy is 0.0253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If the cross section has a 1/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shape, its integral weighted against 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Maxwellian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spectrum for 0.0253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is given by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03265" y="3733800"/>
            <a:ext cx="22645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where the factor-G provides a measure of the deviation from a 1/v shape. It will be unity for a pure 1/v.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37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198451" y="1219200"/>
            <a:ext cx="465954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 Import WIZARD tool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the “Database &gt; Import Wizard” to create a permanent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1200" y="7620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2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Create a new database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69576" y="2381339"/>
            <a:ext cx="709822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steps: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folder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shall be created with three sub-folders, one per type 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file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(i.e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hendf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boxer and inter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Then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files generated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shall be copied to their corresponding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sub-folders.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! Delete those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empty files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Open JANIS, and at the toolbar click 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database -&gt;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wizard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HENDF files.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that use either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" 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files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" options. Then, click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 “next“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detection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work fine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Click 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“next"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Choose a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library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name, </a:t>
            </a:r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e.g. JEFF-3.3T4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less than 20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). Click 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“next“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when importing HENDF, that means for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import. For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BOXER and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“an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existing base" shall be selected, and then, selecting the created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 for HENDF files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“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path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folder”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where the database will be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created. Click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“next"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735208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842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81200" y="7620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2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Create a new database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9576" y="1219200"/>
            <a:ext cx="7098224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steps: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“base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root"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shall point to the folder created with the three sub-folders (one for each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kind of file type).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“next"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e.g. TRIESTE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showing later in JANIS. Click 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“next"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the task to do, plus input parameters, is presented before importing data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from files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Click 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“Finish"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imported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HENDF files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for BOXER and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 files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repeat these instructions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until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step (5),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where to change to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“existing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base"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Errors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might arise if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empty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files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 read,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 remove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them from the importing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that once the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BOXER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files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have been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imported into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database, a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“Others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" tag does not appear in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“Nuclide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/ Compound tree". If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tag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exists, then, there is an issue in regard to cross-correlation covariance data, likely to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 missing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data for one of the two isotopes present in the cross-correlation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At the end of this process, a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db.h2.db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le is created, plus the importing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logs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15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Visualization</a:t>
            </a:r>
            <a:r>
              <a:rPr lang="en-GB" sz="1600" dirty="0" smtClean="0"/>
              <a:t> 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ENDF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PENDF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GENDF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ACE?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EXFOR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BOXER-ERRORR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COVERX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Export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JNS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Command line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Create personal 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WIZARD tool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990600"/>
          </a:xfrm>
        </p:spPr>
        <p:txBody>
          <a:bodyPr/>
          <a:lstStyle/>
          <a:p>
            <a:r>
              <a:rPr lang="en-GB" dirty="0" smtClean="0"/>
              <a:t>II. JANIS</a:t>
            </a:r>
            <a:br>
              <a:rPr lang="en-GB" dirty="0" smtClean="0"/>
            </a:br>
            <a:r>
              <a:rPr lang="en-GB" dirty="0" smtClean="0"/>
              <a:t>Exercises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138464" y="1447800"/>
            <a:ext cx="701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 Download JANIS database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the “Database &gt;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Load”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7620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3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Open a local database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9"/>
          <a:stretch/>
        </p:blipFill>
        <p:spPr bwMode="auto">
          <a:xfrm>
            <a:off x="2274993" y="2186464"/>
            <a:ext cx="6759571" cy="429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6477000"/>
            <a:ext cx="67818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://www.oecd-nea.org/dbdata/jeff-beta/JEFF33T2/neutrons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11313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.\DBDATA-JANIS-Al27-JEFF33T4\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12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47800"/>
            <a:ext cx="8686800" cy="21685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C68B0"/>
                </a:solidFill>
                <a:ea typeface="+mn-ea"/>
              </a:rPr>
              <a:t>THE END</a:t>
            </a:r>
            <a:endParaRPr lang="en-US" sz="2800" dirty="0" smtClean="0">
              <a:solidFill>
                <a:srgbClr val="0C68B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1724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What</a:t>
            </a:r>
            <a:r>
              <a:rPr lang="en-GB" sz="1600" b="1" dirty="0"/>
              <a:t>?</a:t>
            </a:r>
            <a:r>
              <a:rPr lang="en-GB" sz="1600" dirty="0"/>
              <a:t> </a:t>
            </a:r>
            <a:endParaRPr lang="en-GB" sz="1600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>
                <a:solidFill>
                  <a:srgbClr val="8D8D8D"/>
                </a:solidFill>
              </a:rPr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Databases/Format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pic>
        <p:nvPicPr>
          <p:cNvPr id="6" name="Picture 5" descr="JANIS 4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762000"/>
            <a:ext cx="261937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087563" y="5334000"/>
            <a:ext cx="1417637" cy="1143000"/>
            <a:chOff x="602797" y="3733800"/>
            <a:chExt cx="1418216" cy="1143000"/>
          </a:xfrm>
        </p:grpSpPr>
        <p:sp>
          <p:nvSpPr>
            <p:cNvPr id="8" name="Can 7"/>
            <p:cNvSpPr/>
            <p:nvPr/>
          </p:nvSpPr>
          <p:spPr>
            <a:xfrm>
              <a:off x="664734" y="3733800"/>
              <a:ext cx="1294341" cy="114300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TextBox 43"/>
            <p:cNvSpPr txBox="1">
              <a:spLocks noChangeArrowheads="1"/>
            </p:cNvSpPr>
            <p:nvPr/>
          </p:nvSpPr>
          <p:spPr bwMode="auto">
            <a:xfrm>
              <a:off x="602797" y="3966001"/>
              <a:ext cx="141821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</a:rPr>
                <a:t>JANIS Database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5791200" y="1482725"/>
            <a:ext cx="22225" cy="49942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 Diagonal Corner Rectangle 10"/>
          <p:cNvSpPr/>
          <p:nvPr/>
        </p:nvSpPr>
        <p:spPr>
          <a:xfrm>
            <a:off x="7108825" y="3352800"/>
            <a:ext cx="1600200" cy="5651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Plots</a:t>
            </a:r>
          </a:p>
        </p:txBody>
      </p:sp>
      <p:cxnSp>
        <p:nvCxnSpPr>
          <p:cNvPr id="12" name="Straight Arrow Connector 11"/>
          <p:cNvCxnSpPr>
            <a:endCxn id="11" idx="2"/>
          </p:cNvCxnSpPr>
          <p:nvPr/>
        </p:nvCxnSpPr>
        <p:spPr>
          <a:xfrm>
            <a:off x="5791200" y="3635375"/>
            <a:ext cx="131762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 Diagonal Corner Rectangle 13"/>
          <p:cNvSpPr/>
          <p:nvPr/>
        </p:nvSpPr>
        <p:spPr>
          <a:xfrm>
            <a:off x="7108825" y="4235450"/>
            <a:ext cx="1600200" cy="5651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Tables</a:t>
            </a:r>
          </a:p>
        </p:txBody>
      </p:sp>
      <p:cxnSp>
        <p:nvCxnSpPr>
          <p:cNvPr id="15" name="Straight Arrow Connector 14"/>
          <p:cNvCxnSpPr>
            <a:endCxn id="14" idx="2"/>
          </p:cNvCxnSpPr>
          <p:nvPr/>
        </p:nvCxnSpPr>
        <p:spPr>
          <a:xfrm>
            <a:off x="5791200" y="4518025"/>
            <a:ext cx="131762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956425" y="2460625"/>
            <a:ext cx="1752600" cy="541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Search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829300" y="2730500"/>
            <a:ext cx="112712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057400" y="1905000"/>
            <a:ext cx="1418216" cy="1143000"/>
            <a:chOff x="602797" y="3733800"/>
            <a:chExt cx="1418216" cy="1143000"/>
          </a:xfrm>
          <a:solidFill>
            <a:srgbClr val="FFFF00"/>
          </a:solidFill>
        </p:grpSpPr>
        <p:sp>
          <p:nvSpPr>
            <p:cNvPr id="19" name="Can 18"/>
            <p:cNvSpPr/>
            <p:nvPr/>
          </p:nvSpPr>
          <p:spPr>
            <a:xfrm>
              <a:off x="664205" y="3733800"/>
              <a:ext cx="1295400" cy="1143000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2797" y="3966001"/>
              <a:ext cx="1418216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/>
                <a:t>User Database</a:t>
              </a:r>
            </a:p>
          </p:txBody>
        </p:sp>
      </p:grpSp>
      <p:sp>
        <p:nvSpPr>
          <p:cNvPr id="21" name="Round Diagonal Corner Rectangle 20"/>
          <p:cNvSpPr/>
          <p:nvPr/>
        </p:nvSpPr>
        <p:spPr>
          <a:xfrm>
            <a:off x="6956425" y="1447800"/>
            <a:ext cx="1600200" cy="5651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User file</a:t>
            </a: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5829300" y="1730375"/>
            <a:ext cx="112712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9227"/>
          <p:cNvGrpSpPr>
            <a:grpSpLocks/>
          </p:cNvGrpSpPr>
          <p:nvPr/>
        </p:nvGrpSpPr>
        <p:grpSpPr bwMode="auto">
          <a:xfrm>
            <a:off x="1905000" y="3048000"/>
            <a:ext cx="1752600" cy="1882775"/>
            <a:chOff x="104047" y="3200400"/>
            <a:chExt cx="1752600" cy="1882562"/>
          </a:xfrm>
        </p:grpSpPr>
        <p:grpSp>
          <p:nvGrpSpPr>
            <p:cNvPr id="24" name="Group 9225"/>
            <p:cNvGrpSpPr>
              <a:grpSpLocks/>
            </p:cNvGrpSpPr>
            <p:nvPr/>
          </p:nvGrpSpPr>
          <p:grpSpPr bwMode="auto">
            <a:xfrm>
              <a:off x="104047" y="3546571"/>
              <a:ext cx="1752600" cy="1536391"/>
              <a:chOff x="228600" y="978209"/>
              <a:chExt cx="1752600" cy="153639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07895" y="1171228"/>
                <a:ext cx="1418216" cy="1143000"/>
                <a:chOff x="602797" y="3733800"/>
                <a:chExt cx="1418216" cy="1143000"/>
              </a:xfrm>
              <a:solidFill>
                <a:srgbClr val="FFFF00"/>
              </a:solidFill>
            </p:grpSpPr>
            <p:sp>
              <p:nvSpPr>
                <p:cNvPr id="28" name="Can 27"/>
                <p:cNvSpPr/>
                <p:nvPr/>
              </p:nvSpPr>
              <p:spPr>
                <a:xfrm>
                  <a:off x="664205" y="3733800"/>
                  <a:ext cx="1295400" cy="1143000"/>
                </a:xfrm>
                <a:prstGeom prst="ca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02797" y="3966001"/>
                  <a:ext cx="1418216" cy="83099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GB" dirty="0"/>
                    <a:t>EXFOR</a:t>
                  </a:r>
                  <a:br>
                    <a:rPr lang="en-GB" dirty="0"/>
                  </a:br>
                  <a:r>
                    <a:rPr lang="en-GB" dirty="0"/>
                    <a:t>Database</a:t>
                  </a: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228600" y="978074"/>
                <a:ext cx="1752600" cy="1536526"/>
              </a:xfrm>
              <a:prstGeom prst="rect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51672" y="3200400"/>
              <a:ext cx="1420813" cy="3698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tx2">
                      <a:lumMod val="50000"/>
                    </a:schemeClr>
                  </a:solidFill>
                </a:rPr>
                <a:t>External</a:t>
              </a:r>
            </a:p>
          </p:txBody>
        </p:sp>
      </p:grpSp>
      <p:sp>
        <p:nvSpPr>
          <p:cNvPr id="30" name="Parallelogram 29"/>
          <p:cNvSpPr/>
          <p:nvPr/>
        </p:nvSpPr>
        <p:spPr>
          <a:xfrm>
            <a:off x="3752850" y="5467350"/>
            <a:ext cx="1828800" cy="62865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Computations</a:t>
            </a:r>
            <a:br>
              <a:rPr lang="en-GB" sz="1600" dirty="0"/>
            </a:br>
            <a:r>
              <a:rPr lang="en-GB" sz="1600" dirty="0"/>
              <a:t>&amp; Weighting</a:t>
            </a:r>
          </a:p>
        </p:txBody>
      </p:sp>
      <p:sp>
        <p:nvSpPr>
          <p:cNvPr id="31" name="Parallelogram 30"/>
          <p:cNvSpPr/>
          <p:nvPr/>
        </p:nvSpPr>
        <p:spPr>
          <a:xfrm>
            <a:off x="3752850" y="3525838"/>
            <a:ext cx="1828800" cy="62865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Searching</a:t>
            </a:r>
          </a:p>
        </p:txBody>
      </p:sp>
      <p:sp>
        <p:nvSpPr>
          <p:cNvPr id="32" name="Parallelogram 31"/>
          <p:cNvSpPr/>
          <p:nvPr/>
        </p:nvSpPr>
        <p:spPr>
          <a:xfrm>
            <a:off x="3752850" y="4483100"/>
            <a:ext cx="1828800" cy="62865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Visualization</a:t>
            </a:r>
            <a:br>
              <a:rPr lang="en-GB" sz="1600" dirty="0"/>
            </a:br>
            <a:r>
              <a:rPr lang="en-GB" sz="1600" dirty="0"/>
              <a:t>(</a:t>
            </a:r>
            <a:r>
              <a:rPr lang="en-GB" sz="1600" dirty="0" err="1"/>
              <a:t>plots&amp;tables</a:t>
            </a:r>
            <a:r>
              <a:rPr lang="en-GB" sz="1600" dirty="0"/>
              <a:t>)</a:t>
            </a:r>
          </a:p>
        </p:txBody>
      </p:sp>
      <p:sp>
        <p:nvSpPr>
          <p:cNvPr id="33" name="Parallelogram 32"/>
          <p:cNvSpPr/>
          <p:nvPr/>
        </p:nvSpPr>
        <p:spPr>
          <a:xfrm>
            <a:off x="3695700" y="2266950"/>
            <a:ext cx="1943100" cy="69215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Translator</a:t>
            </a:r>
            <a:br>
              <a:rPr lang="en-GB" sz="1600" dirty="0"/>
            </a:br>
            <a:r>
              <a:rPr lang="en-GB" sz="1600" dirty="0"/>
              <a:t>(ENDF-6 , BOXER, …)</a:t>
            </a:r>
          </a:p>
        </p:txBody>
      </p:sp>
      <p:sp>
        <p:nvSpPr>
          <p:cNvPr id="34" name="Round Diagonal Corner Rectangle 33"/>
          <p:cNvSpPr/>
          <p:nvPr/>
        </p:nvSpPr>
        <p:spPr>
          <a:xfrm>
            <a:off x="7108825" y="5080000"/>
            <a:ext cx="1981200" cy="6397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Plot information</a:t>
            </a:r>
            <a:br>
              <a:rPr lang="en-GB" sz="2000" dirty="0"/>
            </a:br>
            <a:r>
              <a:rPr lang="en-GB" sz="2000" dirty="0"/>
              <a:t>(JNS)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791200" y="5410200"/>
            <a:ext cx="131762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 Diagonal Corner Rectangle 35"/>
          <p:cNvSpPr/>
          <p:nvPr/>
        </p:nvSpPr>
        <p:spPr>
          <a:xfrm>
            <a:off x="7131050" y="5867400"/>
            <a:ext cx="1882775" cy="6413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File with tables (CSV,XML)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813425" y="6197600"/>
            <a:ext cx="131762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98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Features</a:t>
            </a:r>
            <a:endParaRPr lang="en-GB" sz="1600" dirty="0" smtClean="0"/>
          </a:p>
          <a:p>
            <a:pPr marL="179388" lvl="1" indent="-179388">
              <a:spcBef>
                <a:spcPts val="600"/>
              </a:spcBef>
            </a:pPr>
            <a:r>
              <a:rPr lang="en-GB" sz="1400" b="1" dirty="0" smtClean="0"/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Databases/Format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00275" y="838200"/>
            <a:ext cx="35894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JANIS – Plot (renderer) window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292060"/>
            <a:ext cx="70866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Selection tree: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select the data you want to display</a:t>
            </a:r>
          </a:p>
          <a:p>
            <a:pPr>
              <a:spcAft>
                <a:spcPts val="600"/>
              </a:spcAft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Display panes: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display textual information, tabulated values, plots, decay paths</a:t>
            </a:r>
          </a:p>
          <a:p>
            <a:pPr>
              <a:spcAft>
                <a:spcPts val="600"/>
              </a:spcAft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Display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pane (plot)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settings: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adjust the settings of the plot or table</a:t>
            </a:r>
          </a:p>
          <a:p>
            <a:pPr>
              <a:spcAft>
                <a:spcPts val="600"/>
              </a:spcAft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 Data parameters: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display additional information on the selected data, and select variable values for distributions,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7010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1" y="25218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GB" b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settings</a:t>
            </a:r>
            <a:endParaRPr lang="en-GB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286000"/>
            <a:ext cx="2800767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GB" b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pane(s)</a:t>
            </a:r>
            <a:endParaRPr lang="en-GB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4528659"/>
            <a:ext cx="2544286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GB" b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tree</a:t>
            </a:r>
            <a:endParaRPr lang="en-GB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9353" y="4114800"/>
            <a:ext cx="125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lang="en-GB" b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b="1" dirty="0" err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</a:t>
            </a:r>
            <a:r>
              <a:rPr lang="en-GB" b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37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Features</a:t>
            </a:r>
            <a:endParaRPr lang="en-GB" sz="1600" dirty="0" smtClean="0"/>
          </a:p>
          <a:p>
            <a:pPr marL="179388" lvl="1" indent="-179388">
              <a:spcBef>
                <a:spcPts val="600"/>
              </a:spcBef>
            </a:pPr>
            <a:r>
              <a:rPr lang="en-GB" sz="1400" b="1" dirty="0" smtClean="0"/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Databases/Format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2407404" y="6297809"/>
            <a:ext cx="5974596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ourier" pitchFamily="49" charset="0"/>
              </a:rPr>
              <a:t>C:\java </a:t>
            </a:r>
            <a:r>
              <a:rPr lang="en-GB" sz="1200" dirty="0">
                <a:solidFill>
                  <a:schemeClr val="bg1"/>
                </a:solidFill>
                <a:latin typeface="Courier" pitchFamily="49" charset="0"/>
              </a:rPr>
              <a:t>-jar janis.jar -o </a:t>
            </a:r>
            <a:r>
              <a:rPr lang="en-GB" sz="1200" dirty="0" smtClean="0">
                <a:solidFill>
                  <a:schemeClr val="bg1"/>
                </a:solidFill>
                <a:latin typeface="Courier" pitchFamily="49" charset="0"/>
              </a:rPr>
              <a:t>XX.png </a:t>
            </a:r>
            <a:r>
              <a:rPr lang="en-GB" sz="1200" dirty="0">
                <a:solidFill>
                  <a:schemeClr val="bg1"/>
                </a:solidFill>
                <a:latin typeface="Courier" pitchFamily="49" charset="0"/>
              </a:rPr>
              <a:t>-render </a:t>
            </a:r>
            <a:r>
              <a:rPr lang="en-GB" sz="1200" dirty="0" err="1" smtClean="0">
                <a:solidFill>
                  <a:schemeClr val="bg1"/>
                </a:solidFill>
                <a:latin typeface="Courier" pitchFamily="49" charset="0"/>
              </a:rPr>
              <a:t>XX.jns</a:t>
            </a:r>
            <a:r>
              <a:rPr lang="en-GB" sz="1200" dirty="0" smtClean="0">
                <a:solidFill>
                  <a:schemeClr val="bg1"/>
                </a:solidFill>
                <a:latin typeface="Courier" pitchFamily="49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ourier" pitchFamily="49" charset="0"/>
              </a:rPr>
              <a:t>png</a:t>
            </a:r>
            <a:r>
              <a:rPr lang="en-GB" sz="1200" dirty="0">
                <a:solidFill>
                  <a:schemeClr val="bg1"/>
                </a:solidFill>
                <a:latin typeface="Courier" pitchFamily="49" charset="0"/>
              </a:rPr>
              <a:t> 1024 768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2184" y="3663077"/>
            <a:ext cx="2999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panels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Text panels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Decay paths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Save/Export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JNS File to open 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Figures in PNG 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 indent="-28575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Save/Export:</a:t>
            </a:r>
          </a:p>
          <a:p>
            <a:pPr marL="11113" indent="-285750">
              <a:buFontTx/>
              <a:buChar char="-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Run command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0531" y="4800600"/>
            <a:ext cx="2810069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76" y="790073"/>
            <a:ext cx="3494284" cy="233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98094"/>
            <a:ext cx="3482273" cy="232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63" y="3429000"/>
            <a:ext cx="3458210" cy="27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59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/>
              <a:t>Features</a:t>
            </a:r>
            <a:endParaRPr lang="en-GB" sz="1600" dirty="0" smtClean="0"/>
          </a:p>
          <a:p>
            <a:pPr marL="179388" lvl="1" indent="-179388">
              <a:spcBef>
                <a:spcPts val="600"/>
              </a:spcBef>
            </a:pPr>
            <a:r>
              <a:rPr lang="en-GB" sz="1400" b="1" dirty="0" smtClean="0"/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Databases/Format</a:t>
            </a:r>
            <a:endParaRPr lang="en-GB" sz="12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00275" y="838200"/>
            <a:ext cx="5724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Plotting covariance information</a:t>
            </a:r>
          </a:p>
          <a:p>
            <a:pPr>
              <a:tabLst>
                <a:tab pos="357188" algn="l"/>
              </a:tabLst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Formats: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ENDF/MF33, BOXER, ERRORR, COVERX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7" y="1600200"/>
            <a:ext cx="37880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7" y="4121923"/>
            <a:ext cx="3776663" cy="23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46" y="1600200"/>
            <a:ext cx="297723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7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905000" cy="5924550"/>
          </a:xfrm>
          <a:gradFill flip="none" rotWithShape="1">
            <a:gsLst>
              <a:gs pos="0">
                <a:srgbClr val="808080"/>
              </a:gs>
              <a:gs pos="67240">
                <a:schemeClr val="bg1"/>
              </a:gs>
              <a:gs pos="41000">
                <a:schemeClr val="bg1"/>
              </a:gs>
              <a:gs pos="100000">
                <a:srgbClr val="DADADA"/>
              </a:gs>
            </a:gsLst>
            <a:lin ang="16200000" scaled="1"/>
            <a:tileRect/>
          </a:gradFill>
        </p:spPr>
        <p:txBody>
          <a:bodyPr/>
          <a:lstStyle/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1600" b="1" dirty="0" smtClean="0"/>
          </a:p>
          <a:p>
            <a:pPr marL="179388" indent="-179388">
              <a:spcBef>
                <a:spcPts val="600"/>
              </a:spcBef>
            </a:pPr>
            <a:endParaRPr lang="en-GB" sz="300" b="1" dirty="0" smtClean="0"/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What</a:t>
            </a:r>
            <a:r>
              <a:rPr lang="en-GB" sz="1600" b="1" dirty="0">
                <a:solidFill>
                  <a:srgbClr val="8D8D8D"/>
                </a:solidFill>
              </a:rPr>
              <a:t>?</a:t>
            </a:r>
            <a:r>
              <a:rPr lang="en-GB" sz="1600" dirty="0">
                <a:solidFill>
                  <a:srgbClr val="8D8D8D"/>
                </a:solidFill>
              </a:rPr>
              <a:t> </a:t>
            </a:r>
            <a:endParaRPr lang="en-GB" sz="1600" dirty="0" smtClean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/>
              <a:t>Features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Online info P/T/M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b="1" dirty="0" smtClean="0"/>
              <a:t>Databases/Format</a:t>
            </a:r>
            <a:endParaRPr lang="en-GB" sz="1200" b="1" dirty="0"/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Search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Comparing data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Computations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Users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Evaluators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Application</a:t>
            </a:r>
          </a:p>
          <a:p>
            <a:pPr marL="179388" indent="-179388">
              <a:spcBef>
                <a:spcPts val="600"/>
              </a:spcBef>
            </a:pPr>
            <a:r>
              <a:rPr lang="en-GB" sz="1600" b="1" dirty="0" smtClean="0">
                <a:solidFill>
                  <a:srgbClr val="8D8D8D"/>
                </a:solidFill>
              </a:rPr>
              <a:t>Future developments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Databases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Formats</a:t>
            </a:r>
            <a:endParaRPr lang="en-GB" sz="1400" dirty="0">
              <a:solidFill>
                <a:srgbClr val="8D8D8D"/>
              </a:solidFill>
            </a:endParaRPr>
          </a:p>
          <a:p>
            <a:pPr marL="179388" lvl="1" indent="-179388">
              <a:spcBef>
                <a:spcPts val="600"/>
              </a:spcBef>
            </a:pPr>
            <a:r>
              <a:rPr lang="en-GB" sz="1400" dirty="0" smtClean="0">
                <a:solidFill>
                  <a:srgbClr val="8D8D8D"/>
                </a:solidFill>
              </a:rPr>
              <a:t>Plotting</a:t>
            </a:r>
          </a:p>
          <a:p>
            <a:pPr marL="179388" lvl="1" indent="-179388">
              <a:spcBef>
                <a:spcPts val="600"/>
              </a:spcBef>
            </a:pPr>
            <a:r>
              <a:rPr lang="en-GB" sz="1400" dirty="0">
                <a:solidFill>
                  <a:srgbClr val="8D8D8D"/>
                </a:solidFill>
              </a:rPr>
              <a:t>Computations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762000"/>
            <a:ext cx="8229600" cy="609600"/>
          </a:xfrm>
        </p:spPr>
        <p:txBody>
          <a:bodyPr/>
          <a:lstStyle/>
          <a:p>
            <a:r>
              <a:rPr lang="en-GB" dirty="0" smtClean="0"/>
              <a:t>II. JANIS</a:t>
            </a:r>
            <a:endParaRPr lang="en-GB" dirty="0"/>
          </a:p>
        </p:txBody>
      </p:sp>
      <p:sp>
        <p:nvSpPr>
          <p:cNvPr id="4" name="Triángulo rectángulo 3"/>
          <p:cNvSpPr/>
          <p:nvPr/>
        </p:nvSpPr>
        <p:spPr>
          <a:xfrm>
            <a:off x="0" y="609600"/>
            <a:ext cx="76200" cy="95250"/>
          </a:xfrm>
          <a:prstGeom prst="rtTriangle">
            <a:avLst/>
          </a:prstGeom>
          <a:gradFill flip="none" rotWithShape="1">
            <a:gsLst>
              <a:gs pos="0">
                <a:srgbClr val="DADADA"/>
              </a:gs>
              <a:gs pos="100000">
                <a:srgbClr val="F2F2F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968731" y="3880644"/>
            <a:ext cx="3429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Formats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EXFOR, CINDA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ENDF,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PENDF, GENDF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ERRORR, BOXER, COVERX</a:t>
            </a:r>
          </a:p>
          <a:p>
            <a:pPr marL="357188" lvl="1" indent="-174625">
              <a:buFont typeface="Arial" panose="020B0604020202020204" pitchFamily="34" charset="0"/>
              <a:buChar char="-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INTER, NUBASE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94360" y="3810000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Databases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(e.g. n-XS)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6" r="86081" b="4130"/>
          <a:stretch/>
        </p:blipFill>
        <p:spPr bwMode="auto">
          <a:xfrm>
            <a:off x="5486401" y="4123268"/>
            <a:ext cx="1523999" cy="247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69" r="85361" b="3035"/>
          <a:stretch/>
        </p:blipFill>
        <p:spPr bwMode="auto">
          <a:xfrm>
            <a:off x="7010400" y="4114800"/>
            <a:ext cx="1459338" cy="247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40796" y="2514600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EXFOR</a:t>
            </a:r>
            <a:endParaRPr lang="en-GB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6781800" y="1657290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ENDF6</a:t>
            </a:r>
            <a:endParaRPr lang="en-GB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76" y="762000"/>
            <a:ext cx="3810565" cy="27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63" y="773560"/>
            <a:ext cx="3289069" cy="268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87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A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MS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17165</TotalTime>
  <Words>4064</Words>
  <Application>Microsoft Office PowerPoint</Application>
  <PresentationFormat>Presentación en pantalla (4:3)</PresentationFormat>
  <Paragraphs>1457</Paragraphs>
  <Slides>46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8" baseType="lpstr">
      <vt:lpstr>ＭＳ Ｐゴシック</vt:lpstr>
      <vt:lpstr>ＭＳ Ｐゴシック</vt:lpstr>
      <vt:lpstr>Arial</vt:lpstr>
      <vt:lpstr>Calibri</vt:lpstr>
      <vt:lpstr>Courier</vt:lpstr>
      <vt:lpstr>Courier New</vt:lpstr>
      <vt:lpstr>Lucida Console</vt:lpstr>
      <vt:lpstr>New York</vt:lpstr>
      <vt:lpstr>Symbol</vt:lpstr>
      <vt:lpstr>Times New Roman</vt:lpstr>
      <vt:lpstr>Wingdings</vt:lpstr>
      <vt:lpstr>NEA-PowerPoint-Template</vt:lpstr>
      <vt:lpstr>Presentación de PowerPoint</vt:lpstr>
      <vt:lpstr>Outline</vt:lpstr>
      <vt:lpstr>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II. JANIS</vt:lpstr>
      <vt:lpstr>Summary of Handling ND at NEA 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II. JANIS Exercises</vt:lpstr>
      <vt:lpstr>THE END</vt:lpstr>
    </vt:vector>
  </TitlesOfParts>
  <Company>OECD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client07</dc:creator>
  <cp:lastModifiedBy>user</cp:lastModifiedBy>
  <cp:revision>1017</cp:revision>
  <dcterms:created xsi:type="dcterms:W3CDTF">2011-02-16T10:53:39Z</dcterms:created>
  <dcterms:modified xsi:type="dcterms:W3CDTF">2017-07-22T13:21:24Z</dcterms:modified>
</cp:coreProperties>
</file>