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  <p:sldMasterId id="2147483711" r:id="rId4"/>
  </p:sldMasterIdLst>
  <p:sldIdLst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1" r:id="rId22"/>
    <p:sldId id="279" r:id="rId23"/>
    <p:sldId id="280" r:id="rId24"/>
    <p:sldId id="283" r:id="rId25"/>
    <p:sldId id="284" r:id="rId26"/>
    <p:sldId id="285" r:id="rId27"/>
    <p:sldId id="286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3" r:id="rId36"/>
    <p:sldId id="314" r:id="rId37"/>
    <p:sldId id="315" r:id="rId38"/>
    <p:sldId id="299" r:id="rId39"/>
    <p:sldId id="331" r:id="rId40"/>
    <p:sldId id="328" r:id="rId41"/>
    <p:sldId id="329" r:id="rId42"/>
    <p:sldId id="325" r:id="rId43"/>
    <p:sldId id="326" r:id="rId44"/>
    <p:sldId id="327" r:id="rId45"/>
    <p:sldId id="330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CD20-A788-4CD6-8723-93CC0A8652D7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1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CF597-F7C0-4A81-A9AA-806E7F713F5F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7C5F7-3BE0-4676-B8A5-1555EA1F955A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79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AF27B-3D92-44D7-9F9C-839761B08FF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0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6F046EE-BA8D-408A-AB32-2717B8B47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14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9FECB9-45A2-4EDC-B479-C2A5A73B2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1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466924-0074-4B0E-824E-5860180B8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9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C1CBE9-D5BC-40FA-8A3D-F6B2D73AE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9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005D73-1377-4286-8A70-888CBDE0A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07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6C4C14-783C-4FF2-8925-FE42C8E5F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75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904F082-E395-46F4-86E5-5A2A9C07A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7AFC6-D87B-4CD4-BDA5-AB65CE0F3B0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1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0BC5A4-0ED8-4C6A-AB22-6C03EDB5D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14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729855-3FB8-4EAA-A0C5-593FD892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10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CA73961-29D6-43F7-8A8A-320678A85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40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DF13B0-800C-4197-B1A4-04FC2E0EB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91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80396C-665C-42DD-88EA-D744577B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06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4BE400-18C5-4755-811D-F7AF1541A65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133627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D7E655-2D49-4983-BA78-30E0C4EE4563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37591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9214A1-0EAD-40C3-BFB3-E88C22BA47B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46784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21B616-18D4-4E8E-8AC5-1DFFA3CB9BA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2872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12C598-0950-469A-9807-343796A8D8A4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8938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73B0B-FCD6-413B-8F11-ADFDED78660F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49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711555-D5E4-4AEF-858F-B2B716897B11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66635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151BFD-3E36-4CA3-8AC3-1182C0A66695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90334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E7104E-2352-47F9-B1C6-3AB1FBC8F73D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88835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18C7B4-E32A-497C-8182-0D7F504040FE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37659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31820F-2BD1-4293-8FA0-BD0D82854E19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95665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55ABA4-DAB4-4798-AD8A-45561F1B209F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73740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0A4F5A-5BA8-41C2-A5E2-0B61C87BD109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06317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486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704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45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E6FAA-6F8C-437E-8A4C-99E22DFFD78A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33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882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30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961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32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987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291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518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96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FF71-F537-4C40-B6C4-ACB5CCE73B63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2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12730-C69C-473E-BB43-4BB04EA28314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8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17BC6-8F27-4F43-BB1B-0C6ABF626427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EB63C-15CD-44A5-A292-B12554491859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0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6C09-4548-4920-A666-B971F45D1BCA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6DB63-70C0-468B-B55B-74542F44EE15}" type="slidenum">
              <a:rPr lang="en-US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0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DE4774-362C-4035-8A31-E65C9DC280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4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94684D-3868-4464-8394-7363A12A1798}" type="slidenum">
              <a:rPr lang="en-US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8316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44CD-7345-4C5D-813C-6CFDAABFE8A2}" type="datetimeFigureOut">
              <a:rPr lang="it-IT" smtClean="0"/>
              <a:pPr/>
              <a:t>12/06/2017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9EA6F-C869-4E28-B0FE-52DA8366AF4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able.ng/boko-haram-raids-spark-confused-migration#top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>
                <a:solidFill>
                  <a:schemeClr val="accent2"/>
                </a:solidFill>
              </a:rPr>
              <a:t>THE EARTH’S MATRIX</a:t>
            </a:r>
            <a:endParaRPr lang="en-US" altLang="it-IT" sz="4000" dirty="0">
              <a:solidFill>
                <a:schemeClr val="accent2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8291513" cy="54006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b="1" dirty="0">
                <a:solidFill>
                  <a:schemeClr val="accent2"/>
                </a:solidFill>
              </a:rPr>
              <a:t>(A POLICYMAKERS’ DREAMWORLD…)</a:t>
            </a:r>
            <a:endParaRPr lang="en-US" altLang="it-IT" b="1" dirty="0">
              <a:solidFill>
                <a:schemeClr val="accent2"/>
              </a:solidFill>
            </a:endParaRPr>
          </a:p>
        </p:txBody>
      </p:sp>
      <p:pic>
        <p:nvPicPr>
          <p:cNvPr id="67588" name="Picture 5" descr="matrix-code-world-map-hd-high-definition-5026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8712200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5AE6A7-C079-42E8-9D37-9297E7E02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02" y="4726675"/>
            <a:ext cx="2202849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drought-weath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9144000" cy="518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ECOSYSTEM – ECOSYSTEM RESONANCE</a:t>
            </a:r>
            <a:endParaRPr lang="en-US" altLang="it-IT" dirty="0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sz="6600" b="1" dirty="0">
                <a:solidFill>
                  <a:schemeClr val="accent2"/>
                </a:solidFill>
                <a:latin typeface="Georgia" pitchFamily="18" charset="0"/>
              </a:rPr>
              <a:t>Just an example…</a:t>
            </a:r>
          </a:p>
          <a:p>
            <a:pPr algn="ctr" eaLnBrk="1" hangingPunct="1">
              <a:buFontTx/>
              <a:buNone/>
            </a:pPr>
            <a:r>
              <a:rPr lang="it-IT" altLang="it-IT" sz="6600" b="1" dirty="0">
                <a:solidFill>
                  <a:schemeClr val="accent2"/>
                </a:solidFill>
                <a:latin typeface="Georgia" pitchFamily="18" charset="0"/>
              </a:rPr>
              <a:t>CLIMATE CHANGE</a:t>
            </a:r>
            <a:endParaRPr lang="en-US" altLang="it-IT" sz="6600" b="1" dirty="0">
              <a:solidFill>
                <a:schemeClr val="accent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Ecosystem-Ecosystem positive feedback loops and resonance</a:t>
            </a:r>
          </a:p>
        </p:txBody>
      </p:sp>
      <p:pic>
        <p:nvPicPr>
          <p:cNvPr id="77827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7688" y="1600200"/>
            <a:ext cx="5508625" cy="4525963"/>
          </a:xfrm>
        </p:spPr>
      </p:pic>
    </p:spTree>
    <p:extLst>
      <p:ext uri="{BB962C8B-B14F-4D97-AF65-F5344CB8AC3E}">
        <p14:creationId xmlns:p14="http://schemas.microsoft.com/office/powerpoint/2010/main" val="4557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88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8852" name="Picture 2" descr="C:\Users\grammenos.mastrojeni\AppData\Local\Microsoft\Windows\Temporary Internet Files\Content.Outlook\ZLS9KOCV\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8265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7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38138"/>
          </a:xfrm>
        </p:spPr>
        <p:txBody>
          <a:bodyPr/>
          <a:lstStyle/>
          <a:p>
            <a:r>
              <a:rPr lang="it-IT" altLang="it-IT" sz="2400" dirty="0">
                <a:solidFill>
                  <a:schemeClr val="accent2"/>
                </a:solidFill>
              </a:rPr>
              <a:t>Not only a loss of «presence»… (conservationism), a loss of function</a:t>
            </a:r>
          </a:p>
        </p:txBody>
      </p:sp>
      <p:pic>
        <p:nvPicPr>
          <p:cNvPr id="79875" name="Picture 2" descr="C:\Users\grammenos.mastrojeni\Desktop\a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66246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2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786210"/>
          </a:xfrm>
        </p:spPr>
        <p:txBody>
          <a:bodyPr/>
          <a:lstStyle/>
          <a:p>
            <a:r>
              <a:rPr lang="it-IT" altLang="it-IT" sz="3600" dirty="0">
                <a:solidFill>
                  <a:schemeClr val="accent2"/>
                </a:solidFill>
              </a:rPr>
              <a:t>Ecosystemic trans-sector tipping points</a:t>
            </a:r>
          </a:p>
        </p:txBody>
      </p:sp>
      <p:pic>
        <p:nvPicPr>
          <p:cNvPr id="80899" name="Picture 2" descr="C:\Users\grammenos.mastrojeni\Desktop\Fitoplanct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7135812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8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chemeClr val="accent2"/>
                </a:solidFill>
              </a:rPr>
              <a:t>Not so scary figures…</a:t>
            </a:r>
            <a:endParaRPr lang="en-US" altLang="it-IT" dirty="0">
              <a:solidFill>
                <a:schemeClr val="accent2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dirty="0"/>
              <a:t>Daily overintake of non dissipated solar energy equals…</a:t>
            </a:r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48723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1557338"/>
          <a:ext cx="8218487" cy="475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tografia di Photo Editor" r:id="rId3" imgW="4933333" imgH="3895238" progId="MSPhotoEd.3">
                  <p:embed/>
                </p:oleObj>
              </mc:Choice>
              <mc:Fallback>
                <p:oleObj name="Fotografia di Photo Editor" r:id="rId3" imgW="4933333" imgH="3895238" progId="MSPhotoEd.3">
                  <p:embed/>
                  <p:pic>
                    <p:nvPicPr>
                      <p:cNvPr id="829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557338"/>
                        <a:ext cx="8218487" cy="475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/>
              <a:t>400.000 HIROSHIMA BOMBS PER DAY…</a:t>
            </a:r>
            <a:endParaRPr lang="en-US" altLang="it-IT" sz="4000" dirty="0"/>
          </a:p>
        </p:txBody>
      </p:sp>
      <p:sp>
        <p:nvSpPr>
          <p:cNvPr id="8294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z="2800" dirty="0"/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algn="ctr" eaLnBrk="1" hangingPunct="1">
              <a:buFontTx/>
              <a:buNone/>
            </a:pPr>
            <a:r>
              <a:rPr lang="it-IT" altLang="it-IT" sz="4000" dirty="0">
                <a:solidFill>
                  <a:srgbClr val="FF3300"/>
                </a:solidFill>
              </a:rPr>
              <a:t>Calculated by J. HANSEN in 2012 = 0,60 watt per sq meter</a:t>
            </a:r>
            <a:endParaRPr lang="en-US" altLang="it-IT" sz="4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dirty="0"/>
              <a:t>ECOSYSTEM – ECOSYSTEM RESONANCE</a:t>
            </a:r>
            <a:endParaRPr lang="en-US" altLang="it-IT" sz="32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b="1" dirty="0"/>
              <a:t>Present Average Increase in Temperature</a:t>
            </a:r>
          </a:p>
          <a:p>
            <a:pPr algn="ctr" eaLnBrk="1" hangingPunct="1">
              <a:buFontTx/>
              <a:buNone/>
            </a:pPr>
            <a:r>
              <a:rPr lang="it-IT" altLang="it-IT" dirty="0"/>
              <a:t>0,78°C - 0,85°C – 1° C = 408 ppm</a:t>
            </a:r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b="1" dirty="0"/>
              <a:t>Conventional Catastrophy Treshold</a:t>
            </a:r>
          </a:p>
          <a:p>
            <a:pPr algn="ctr" eaLnBrk="1" hangingPunct="1">
              <a:buFontTx/>
              <a:buNone/>
            </a:pPr>
            <a:r>
              <a:rPr lang="it-IT" altLang="it-IT" dirty="0"/>
              <a:t>2° C = +/- 550 ppm</a:t>
            </a:r>
          </a:p>
          <a:p>
            <a:pPr eaLnBrk="1" hangingPunct="1"/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b="1" dirty="0"/>
              <a:t>Worst Case Scenario</a:t>
            </a:r>
          </a:p>
          <a:p>
            <a:pPr algn="ctr" eaLnBrk="1" hangingPunct="1">
              <a:buFontTx/>
              <a:buNone/>
            </a:pPr>
            <a:r>
              <a:rPr lang="it-IT" altLang="it-IT" dirty="0"/>
              <a:t>5,8° C</a:t>
            </a:r>
            <a:endParaRPr lang="en-US" altLang="it-IT" dirty="0"/>
          </a:p>
        </p:txBody>
      </p:sp>
      <p:sp>
        <p:nvSpPr>
          <p:cNvPr id="83972" name="Freccia in giù 1"/>
          <p:cNvSpPr>
            <a:spLocks noChangeArrowheads="1"/>
          </p:cNvSpPr>
          <p:nvPr/>
        </p:nvSpPr>
        <p:spPr bwMode="auto">
          <a:xfrm>
            <a:off x="4211638" y="4221163"/>
            <a:ext cx="647700" cy="5762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CA39A-EA76-44D8-A6C4-D4238E70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accent2"/>
                </a:solidFill>
              </a:rPr>
              <a:t>Ecosystem – Ecosystem Geometric Positive Feedback Loops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D6F452-149F-4A47-8FB1-EEF8DC771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Permafrost</a:t>
            </a:r>
          </a:p>
          <a:p>
            <a:r>
              <a:rPr lang="it-IT" dirty="0"/>
              <a:t>Clathrates</a:t>
            </a:r>
          </a:p>
          <a:p>
            <a:r>
              <a:rPr lang="it-IT" dirty="0"/>
              <a:t>Albedo</a:t>
            </a:r>
          </a:p>
          <a:p>
            <a:r>
              <a:rPr lang="it-IT" dirty="0"/>
              <a:t>Albedo &gt; Heat &gt; Lightening &gt; burning boreal forest &gt; particulate &gt; albedo</a:t>
            </a:r>
          </a:p>
          <a:p>
            <a:r>
              <a:rPr lang="it-IT" dirty="0"/>
              <a:t>Albedo – waves – albedo</a:t>
            </a:r>
          </a:p>
          <a:p>
            <a:r>
              <a:rPr lang="it-IT" dirty="0"/>
              <a:t>Heat – Desertification - Heat</a:t>
            </a:r>
          </a:p>
        </p:txBody>
      </p:sp>
    </p:spTree>
    <p:extLst>
      <p:ext uri="{BB962C8B-B14F-4D97-AF65-F5344CB8AC3E}">
        <p14:creationId xmlns:p14="http://schemas.microsoft.com/office/powerpoint/2010/main" val="250893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7885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4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4"/>
          <p:cNvGraphicFramePr>
            <a:graphicFrameLocks noChangeAspect="1"/>
          </p:cNvGraphicFramePr>
          <p:nvPr/>
        </p:nvGraphicFramePr>
        <p:xfrm>
          <a:off x="2124075" y="1484313"/>
          <a:ext cx="5192713" cy="386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Fotografia di Photo Editor" r:id="rId3" imgW="4858428" imgH="3629532" progId="MSPhotoEd.3">
                  <p:embed/>
                </p:oleObj>
              </mc:Choice>
              <mc:Fallback>
                <p:oleObj name="Fotografia di Photo Editor" r:id="rId3" imgW="4858428" imgH="36295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484313"/>
                        <a:ext cx="5192713" cy="386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chemeClr val="accent2"/>
                </a:solidFill>
              </a:rPr>
              <a:t>THE BUTTERFLY EFFECT</a:t>
            </a:r>
            <a:endParaRPr lang="en-US" altLang="it-IT" dirty="0">
              <a:solidFill>
                <a:schemeClr val="accent2"/>
              </a:solidFill>
            </a:endParaRPr>
          </a:p>
        </p:txBody>
      </p:sp>
      <p:sp>
        <p:nvSpPr>
          <p:cNvPr id="6861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787" cy="4784725"/>
          </a:xfrm>
        </p:spPr>
        <p:txBody>
          <a:bodyPr/>
          <a:lstStyle/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r>
              <a:rPr lang="it-IT" altLang="it-IT" dirty="0"/>
              <a:t>Poincaré, Turing, </a:t>
            </a:r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12278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74675"/>
            <a:ext cx="909796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cap="all" dirty="0">
                <a:solidFill>
                  <a:schemeClr val="accent2"/>
                </a:solidFill>
              </a:rPr>
              <a:t>Ecosystem – Mankind Resonance</a:t>
            </a:r>
            <a:r>
              <a:rPr lang="it-IT" altLang="it-IT" sz="3200" dirty="0">
                <a:solidFill>
                  <a:schemeClr val="accent2"/>
                </a:solidFill>
              </a:rPr>
              <a:t/>
            </a:r>
            <a:br>
              <a:rPr lang="it-IT" altLang="it-IT" sz="3200" dirty="0">
                <a:solidFill>
                  <a:schemeClr val="accent2"/>
                </a:solidFill>
              </a:rPr>
            </a:br>
            <a:r>
              <a:rPr lang="it-IT" altLang="it-IT" sz="3200" dirty="0">
                <a:solidFill>
                  <a:schemeClr val="accent2"/>
                </a:solidFill>
              </a:rPr>
              <a:t>Lessons learnt from a century of horrors</a:t>
            </a:r>
            <a:endParaRPr lang="en-US" altLang="it-IT" sz="3200" dirty="0">
              <a:solidFill>
                <a:schemeClr val="accent2"/>
              </a:solidFill>
            </a:endParaRPr>
          </a:p>
        </p:txBody>
      </p:sp>
      <p:sp>
        <p:nvSpPr>
          <p:cNvPr id="757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dirty="0">
                <a:solidFill>
                  <a:schemeClr val="accent2"/>
                </a:solidFill>
              </a:rPr>
              <a:t>And the true nature of peace…</a:t>
            </a:r>
            <a:endParaRPr lang="en-US" altLang="it-IT" dirty="0">
              <a:solidFill>
                <a:schemeClr val="accent2"/>
              </a:solidFill>
            </a:endParaRPr>
          </a:p>
        </p:txBody>
      </p:sp>
      <p:pic>
        <p:nvPicPr>
          <p:cNvPr id="75780" name="Picture 7" descr="hitl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61795"/>
            <a:ext cx="5024438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0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Le lezioni di un secolo di orrori</a:t>
            </a:r>
            <a:endParaRPr lang="en-US" altLang="it-IT" sz="4000"/>
          </a:p>
        </p:txBody>
      </p:sp>
      <p:sp>
        <p:nvSpPr>
          <p:cNvPr id="7577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/>
              <a:t>E la vera natura della pace…</a:t>
            </a:r>
            <a:endParaRPr lang="en-US" altLang="it-IT"/>
          </a:p>
        </p:txBody>
      </p:sp>
      <p:pic>
        <p:nvPicPr>
          <p:cNvPr id="75780" name="Picture 7" descr="hitl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7338"/>
            <a:ext cx="5024438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8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chemeClr val="accent2"/>
                </a:solidFill>
              </a:rPr>
              <a:t>Non linear Impacts</a:t>
            </a:r>
            <a:endParaRPr lang="en-US" altLang="it-IT" dirty="0">
              <a:solidFill>
                <a:schemeClr val="accent2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it-IT" altLang="it-IT" dirty="0"/>
          </a:p>
          <a:p>
            <a:pPr eaLnBrk="1" hangingPunct="1">
              <a:buFontTx/>
              <a:buNone/>
            </a:pPr>
            <a:endParaRPr lang="it-IT" altLang="it-IT" dirty="0"/>
          </a:p>
          <a:p>
            <a:pPr eaLnBrk="1" hangingPunct="1">
              <a:buFontTx/>
              <a:buNone/>
            </a:pPr>
            <a:r>
              <a:rPr lang="it-IT" altLang="it-IT" sz="2000" dirty="0"/>
              <a:t>Impacts</a:t>
            </a:r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endParaRPr lang="it-IT" altLang="it-IT" sz="2000" dirty="0"/>
          </a:p>
          <a:p>
            <a:pPr eaLnBrk="1" hangingPunct="1">
              <a:buFontTx/>
              <a:buNone/>
            </a:pPr>
            <a:r>
              <a:rPr lang="it-IT" altLang="it-IT" sz="2000" dirty="0"/>
              <a:t>			Temperature Increase</a:t>
            </a:r>
            <a:endParaRPr lang="en-US" altLang="it-IT" sz="2000" dirty="0"/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>
            <a:off x="2268538" y="5229225"/>
            <a:ext cx="6265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 flipV="1">
            <a:off x="2339975" y="2349500"/>
            <a:ext cx="0" cy="3095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094" name="Freeform 6"/>
          <p:cNvSpPr>
            <a:spLocks/>
          </p:cNvSpPr>
          <p:nvPr/>
        </p:nvSpPr>
        <p:spPr bwMode="auto">
          <a:xfrm>
            <a:off x="2339975" y="2420938"/>
            <a:ext cx="3971925" cy="2808287"/>
          </a:xfrm>
          <a:custGeom>
            <a:avLst/>
            <a:gdLst>
              <a:gd name="T0" fmla="*/ 0 w 2502"/>
              <a:gd name="T1" fmla="*/ 2147483647 h 1769"/>
              <a:gd name="T2" fmla="*/ 2147483647 w 2502"/>
              <a:gd name="T3" fmla="*/ 2147483647 h 1769"/>
              <a:gd name="T4" fmla="*/ 2147483647 w 2502"/>
              <a:gd name="T5" fmla="*/ 2147483647 h 1769"/>
              <a:gd name="T6" fmla="*/ 2147483647 w 2502"/>
              <a:gd name="T7" fmla="*/ 2147483647 h 1769"/>
              <a:gd name="T8" fmla="*/ 2147483647 w 2502"/>
              <a:gd name="T9" fmla="*/ 2147483647 h 1769"/>
              <a:gd name="T10" fmla="*/ 2147483647 w 2502"/>
              <a:gd name="T11" fmla="*/ 2147483647 h 1769"/>
              <a:gd name="T12" fmla="*/ 2147483647 w 2502"/>
              <a:gd name="T13" fmla="*/ 2147483647 h 1769"/>
              <a:gd name="T14" fmla="*/ 2147483647 w 2502"/>
              <a:gd name="T15" fmla="*/ 2147483647 h 1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02" h="1769">
                <a:moveTo>
                  <a:pt x="0" y="1769"/>
                </a:moveTo>
                <a:cubicBezTo>
                  <a:pt x="72" y="1709"/>
                  <a:pt x="144" y="1649"/>
                  <a:pt x="363" y="1588"/>
                </a:cubicBezTo>
                <a:cubicBezTo>
                  <a:pt x="582" y="1527"/>
                  <a:pt x="1043" y="1459"/>
                  <a:pt x="1315" y="1406"/>
                </a:cubicBezTo>
                <a:cubicBezTo>
                  <a:pt x="1587" y="1353"/>
                  <a:pt x="1845" y="1323"/>
                  <a:pt x="1996" y="1270"/>
                </a:cubicBezTo>
                <a:cubicBezTo>
                  <a:pt x="2147" y="1217"/>
                  <a:pt x="2147" y="1202"/>
                  <a:pt x="2222" y="1089"/>
                </a:cubicBezTo>
                <a:cubicBezTo>
                  <a:pt x="2297" y="976"/>
                  <a:pt x="2404" y="756"/>
                  <a:pt x="2449" y="590"/>
                </a:cubicBezTo>
                <a:cubicBezTo>
                  <a:pt x="2494" y="424"/>
                  <a:pt x="2486" y="182"/>
                  <a:pt x="2494" y="91"/>
                </a:cubicBezTo>
                <a:cubicBezTo>
                  <a:pt x="2502" y="0"/>
                  <a:pt x="2498" y="22"/>
                  <a:pt x="2494" y="45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THE HIMALAYA SCENARIO</a:t>
            </a:r>
            <a:endParaRPr lang="en-US" altLang="it-IT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dirty="0"/>
              <a:t>Millions on the move…</a:t>
            </a:r>
            <a:endParaRPr lang="en-US" altLang="it-IT" dirty="0"/>
          </a:p>
        </p:txBody>
      </p:sp>
      <p:pic>
        <p:nvPicPr>
          <p:cNvPr id="90116" name="Picture 4" descr="C:\Users\grammenos.mastrojeni\Desktop\Himalayas_Map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76475"/>
            <a:ext cx="70485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6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ammenos.mastrojeni\Desktop\deserto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88993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0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Sahel: the </a:t>
            </a:r>
            <a:r>
              <a:rPr lang="it-IT" dirty="0" err="1"/>
              <a:t>Active</a:t>
            </a:r>
            <a:r>
              <a:rPr lang="it-IT" dirty="0"/>
              <a:t> Zone</a:t>
            </a:r>
          </a:p>
        </p:txBody>
      </p:sp>
      <p:pic>
        <p:nvPicPr>
          <p:cNvPr id="2050" name="Picture 2" descr="C:\Users\grammenos.mastrojeni\Desktop\cartin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4106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ammenos.mastrojeni\Desktop\Sahel_mappa_22feb201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9"/>
            <a:ext cx="9144000" cy="628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04800" y="304800"/>
            <a:ext cx="85344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SAHEL: A MAP OF HUNGER AND CONFLICTS</a:t>
            </a:r>
          </a:p>
        </p:txBody>
      </p:sp>
    </p:spTree>
    <p:extLst>
      <p:ext uri="{BB962C8B-B14F-4D97-AF65-F5344CB8AC3E}">
        <p14:creationId xmlns:p14="http://schemas.microsoft.com/office/powerpoint/2010/main" val="11198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grammenos.mastrojeni\Desktop\Diapo\l43-terrorismo-nord-africa-120305235353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382"/>
            <a:ext cx="9144000" cy="508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grammenos.mastrojeni\Desktop\Diapo\Narco-shael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3429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2"/>
                </a:solidFill>
              </a:rPr>
              <a:t>The same butterfly…</a:t>
            </a:r>
          </a:p>
        </p:txBody>
      </p:sp>
      <p:sp>
        <p:nvSpPr>
          <p:cNvPr id="6963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it-IT" altLang="it-IT"/>
          </a:p>
        </p:txBody>
      </p:sp>
      <p:pic>
        <p:nvPicPr>
          <p:cNvPr id="69636" name="Picture 2" descr="C:\Users\grammenos.mastrojeni\Desktop\f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76475"/>
            <a:ext cx="46069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5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ammenos.mastrojeni\Desktop\Rotte-immigrazione-800-color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304800"/>
            <a:ext cx="9144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MIGRATIONS</a:t>
            </a:r>
          </a:p>
        </p:txBody>
      </p:sp>
    </p:spTree>
    <p:extLst>
      <p:ext uri="{BB962C8B-B14F-4D97-AF65-F5344CB8AC3E}">
        <p14:creationId xmlns:p14="http://schemas.microsoft.com/office/powerpoint/2010/main" val="15010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1. </a:t>
            </a:r>
            <a:r>
              <a:rPr lang="it-IT" cap="all" dirty="0"/>
              <a:t>THE ENVIRONMENT – STABILITY NEXUS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cap="small" dirty="0"/>
              <a:t>ENVIRONMENTAL MODIFICATIONS CAUSE THE CONTRACTION, LOSS OR DISPLACEMENT OF ECOSYSTEM SERVICES: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err="1"/>
              <a:t>Productivity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purification</a:t>
            </a:r>
            <a:r>
              <a:rPr lang="it-IT" dirty="0"/>
              <a:t>, </a:t>
            </a:r>
            <a:r>
              <a:rPr lang="it-IT" dirty="0" err="1"/>
              <a:t>bio-sanitary</a:t>
            </a:r>
            <a:r>
              <a:rPr lang="it-IT" dirty="0"/>
              <a:t>,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regulation</a:t>
            </a:r>
            <a:r>
              <a:rPr lang="it-IT" dirty="0"/>
              <a:t> </a:t>
            </a:r>
            <a:r>
              <a:rPr lang="it-IT" dirty="0" err="1"/>
              <a:t>services</a:t>
            </a:r>
            <a:r>
              <a:rPr lang="it-IT" dirty="0"/>
              <a:t>, and </a:t>
            </a:r>
            <a:r>
              <a:rPr lang="it-IT" dirty="0" err="1"/>
              <a:t>others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extend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include </a:t>
            </a:r>
            <a:r>
              <a:rPr lang="it-IT" dirty="0" err="1"/>
              <a:t>empowerment</a:t>
            </a:r>
            <a:r>
              <a:rPr lang="it-IT" dirty="0"/>
              <a:t> and cultural </a:t>
            </a:r>
            <a:r>
              <a:rPr lang="it-IT" dirty="0" err="1"/>
              <a:t>identity</a:t>
            </a:r>
            <a:r>
              <a:rPr lang="it-IT" dirty="0"/>
              <a:t> </a:t>
            </a:r>
            <a:r>
              <a:rPr lang="it-IT" dirty="0" err="1"/>
              <a:t>services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03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WORST FEEDBACK LOOP: </a:t>
            </a:r>
            <a:br>
              <a:rPr lang="en-US" dirty="0"/>
            </a:br>
            <a:r>
              <a:rPr lang="en-US" dirty="0"/>
              <a:t>NATURE – MANKIND - NATURE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/>
              <a:t>environmental stress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social cohesion collapse and conflict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loss of mitigation and adaptation capability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more environmental stress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4267200" y="2209800"/>
            <a:ext cx="533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4267200" y="3429000"/>
            <a:ext cx="533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4267200" y="4648200"/>
            <a:ext cx="533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6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Fragility</a:t>
            </a:r>
            <a:r>
              <a:rPr lang="it-IT" dirty="0"/>
              <a:t> </a:t>
            </a:r>
            <a:r>
              <a:rPr lang="it-IT" dirty="0" err="1"/>
              <a:t>Nexus…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err="1"/>
              <a:t>Environmental</a:t>
            </a:r>
            <a:r>
              <a:rPr lang="it-IT" dirty="0"/>
              <a:t> stress </a:t>
            </a:r>
            <a:r>
              <a:rPr lang="it-IT" dirty="0" err="1"/>
              <a:t>strikes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more, </a:t>
            </a:r>
            <a:r>
              <a:rPr lang="it-IT" dirty="0" err="1"/>
              <a:t>where</a:t>
            </a:r>
            <a:r>
              <a:rPr lang="it-IT" dirty="0"/>
              <a:t> the social </a:t>
            </a:r>
            <a:r>
              <a:rPr lang="it-IT" dirty="0" err="1"/>
              <a:t>collapse</a:t>
            </a:r>
            <a:r>
              <a:rPr lang="it-IT" dirty="0"/>
              <a:t> </a:t>
            </a:r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lower</a:t>
            </a:r>
            <a:endParaRPr lang="it-IT" dirty="0"/>
          </a:p>
          <a:p>
            <a:pPr algn="just"/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putting</a:t>
            </a:r>
            <a:r>
              <a:rPr lang="it-IT" dirty="0"/>
              <a:t> the </a:t>
            </a:r>
            <a:r>
              <a:rPr lang="it-IT" dirty="0" err="1"/>
              <a:t>flame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bomb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fuse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marL="0" indent="0" algn="ctr">
              <a:buNone/>
            </a:pPr>
            <a:r>
              <a:rPr lang="it-IT" b="1" dirty="0"/>
              <a:t>HOTSPOTS OF GLOBAL INSTABILITY</a:t>
            </a:r>
          </a:p>
          <a:p>
            <a:pPr marL="0" indent="0" algn="ctr">
              <a:buNone/>
            </a:pPr>
            <a:r>
              <a:rPr lang="it-IT" dirty="0"/>
              <a:t>(US </a:t>
            </a:r>
            <a:r>
              <a:rPr lang="it-IT" dirty="0" err="1"/>
              <a:t>concept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“</a:t>
            </a:r>
            <a:r>
              <a:rPr lang="it-IT" dirty="0" err="1"/>
              <a:t>conflict</a:t>
            </a:r>
            <a:r>
              <a:rPr lang="it-IT" dirty="0"/>
              <a:t> </a:t>
            </a:r>
            <a:r>
              <a:rPr lang="it-IT" dirty="0" err="1"/>
              <a:t>accelerator</a:t>
            </a:r>
            <a:r>
              <a:rPr lang="it-IT" dirty="0"/>
              <a:t>”)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4267200" y="3886200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0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85800" y="990600"/>
            <a:ext cx="77724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JUST A LAKE… SHOULD WE CARE?</a:t>
            </a:r>
          </a:p>
        </p:txBody>
      </p:sp>
    </p:spTree>
    <p:extLst>
      <p:ext uri="{BB962C8B-B14F-4D97-AF65-F5344CB8AC3E}">
        <p14:creationId xmlns:p14="http://schemas.microsoft.com/office/powerpoint/2010/main" val="12877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12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1589088"/>
            <a:ext cx="462756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0" y="-123825"/>
            <a:ext cx="3962400" cy="123825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800" b="1" i="0" u="sng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Entypo"/>
                <a:ea typeface="+mn-ea"/>
                <a:cs typeface="Arial" pitchFamily="34" charset="0"/>
                <a:hlinkClick r:id="rId3"/>
              </a:rPr>
              <a:t></a:t>
            </a: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3429" name="Picture 4" descr="Boko Haram raids spark ‘confused migration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148013"/>
            <a:ext cx="62198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95288"/>
            <a:ext cx="47720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Control 7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2" name="Control 8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3" name="Control 9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4" name="Control 10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5" name="Control 11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6" name="Control 12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7" name="Control 13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8" name="Control 14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39" name="Control 15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40" name="Control 16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41" name="Control 17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>
                <a:solidFill>
                  <a:schemeClr val="accent2"/>
                </a:solidFill>
              </a:rPr>
              <a:t>THE MATRIX IN MOTION</a:t>
            </a:r>
            <a:endParaRPr lang="en-US" altLang="it-IT" sz="4000" dirty="0">
              <a:solidFill>
                <a:schemeClr val="accent2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dirty="0"/>
              <a:t>Scenario 2</a:t>
            </a:r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dirty="0"/>
              <a:t>If </a:t>
            </a:r>
            <a:r>
              <a:rPr lang="it-IT" altLang="it-IT"/>
              <a:t>we do </a:t>
            </a:r>
            <a:r>
              <a:rPr lang="it-IT" altLang="it-IT" dirty="0"/>
              <a:t>protect the environment</a:t>
            </a:r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37879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9238970-24E8-4549-B449-46B4F813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it-IT" sz="3600" dirty="0">
                <a:solidFill>
                  <a:schemeClr val="accent2"/>
                </a:solidFill>
              </a:rPr>
              <a:t>The Nutrition Pyramid</a:t>
            </a:r>
            <a:br>
              <a:rPr lang="it-IT" sz="3600" dirty="0">
                <a:solidFill>
                  <a:schemeClr val="accent2"/>
                </a:solidFill>
              </a:rPr>
            </a:br>
            <a:r>
              <a:rPr lang="it-IT" sz="3600" dirty="0">
                <a:solidFill>
                  <a:schemeClr val="accent2"/>
                </a:solidFill>
              </a:rPr>
              <a:t>WHAT’S GOOD FOR YOU IS GOOD FOR YOUR PLANET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0767082-4A53-43D9-9F16-5804D6A34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342" y="1988840"/>
            <a:ext cx="604531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39F6BB-3760-4DD2-92AB-32631A8A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it-IT" dirty="0">
                <a:solidFill>
                  <a:schemeClr val="accent2"/>
                </a:solidFill>
              </a:rPr>
              <a:t>PLANET EARTH’S EQUATION</a:t>
            </a:r>
            <a:br>
              <a:rPr lang="it-IT" dirty="0">
                <a:solidFill>
                  <a:schemeClr val="accent2"/>
                </a:solidFill>
              </a:rPr>
            </a:br>
            <a:r>
              <a:rPr lang="it-IT" sz="2800" dirty="0">
                <a:solidFill>
                  <a:schemeClr val="accent2"/>
                </a:solidFill>
              </a:rPr>
              <a:t>environment = justice = development = peace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9023E6A-D693-494B-A8D1-CCFC96665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427308"/>
            <a:ext cx="1872000" cy="28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3CA861-021A-4FD9-B6FA-79BE1992E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702" y="2420885"/>
            <a:ext cx="1872000" cy="2890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9A869B-9BAD-425D-B01E-9368B68F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143" y="2427308"/>
            <a:ext cx="1872000" cy="289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147D46-939B-4734-8190-43F956D29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02" y="2414462"/>
            <a:ext cx="1872000" cy="28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>ENERGIES AND SYNERGIES: WHY COOPERATE FOR LAND RECOVERY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dirty="0"/>
              <a:t>The </a:t>
            </a:r>
            <a:r>
              <a:rPr lang="it-IT" dirty="0" err="1"/>
              <a:t>perception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environmental</a:t>
            </a:r>
            <a:r>
              <a:rPr lang="it-IT" dirty="0"/>
              <a:t> challenge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focused</a:t>
            </a:r>
            <a:r>
              <a:rPr lang="it-IT" dirty="0"/>
              <a:t> on </a:t>
            </a:r>
            <a:r>
              <a:rPr lang="it-IT" dirty="0" err="1"/>
              <a:t>replacing</a:t>
            </a:r>
            <a:r>
              <a:rPr lang="it-IT" dirty="0"/>
              <a:t> </a:t>
            </a:r>
            <a:r>
              <a:rPr lang="it-IT" dirty="0" err="1"/>
              <a:t>fossil</a:t>
            </a:r>
            <a:r>
              <a:rPr lang="it-IT" dirty="0"/>
              <a:t> </a:t>
            </a:r>
            <a:r>
              <a:rPr lang="it-IT" dirty="0" err="1"/>
              <a:t>fuels</a:t>
            </a:r>
            <a:r>
              <a:rPr lang="it-IT" dirty="0"/>
              <a:t>,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indeed</a:t>
            </a:r>
            <a:r>
              <a:rPr lang="it-IT" dirty="0"/>
              <a:t>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line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intervention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in </a:t>
            </a:r>
            <a:r>
              <a:rPr lang="it-IT" dirty="0" err="1"/>
              <a:t>rich</a:t>
            </a:r>
            <a:r>
              <a:rPr lang="it-IT" dirty="0"/>
              <a:t> and </a:t>
            </a:r>
            <a:r>
              <a:rPr lang="it-IT" dirty="0" err="1"/>
              <a:t>poorer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</a:p>
          <a:p>
            <a:pPr marL="0" indent="0" algn="ctr">
              <a:buNone/>
            </a:pPr>
            <a:r>
              <a:rPr lang="it-IT" dirty="0"/>
              <a:t>(</a:t>
            </a:r>
            <a:r>
              <a:rPr lang="it-IT" dirty="0" err="1"/>
              <a:t>food</a:t>
            </a:r>
            <a:r>
              <a:rPr lang="it-IT" dirty="0"/>
              <a:t> – water -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nexus</a:t>
            </a:r>
            <a:r>
              <a:rPr lang="it-IT" dirty="0"/>
              <a:t>, </a:t>
            </a:r>
            <a:r>
              <a:rPr lang="it-IT" dirty="0" err="1"/>
              <a:t>access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off-grid</a:t>
            </a:r>
            <a:r>
              <a:rPr lang="it-IT" dirty="0"/>
              <a:t> </a:t>
            </a:r>
            <a:r>
              <a:rPr lang="it-IT" dirty="0" err="1"/>
              <a:t>supply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renewables</a:t>
            </a:r>
            <a:r>
              <a:rPr lang="it-IT" dirty="0"/>
              <a:t>, etc.)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err="1"/>
              <a:t>But…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06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000" dirty="0">
                <a:solidFill>
                  <a:schemeClr val="accent2"/>
                </a:solidFill>
              </a:rPr>
              <a:t>Planet Earth: a global and closed (forced) balance</a:t>
            </a:r>
            <a:endParaRPr lang="en-US" altLang="it-IT" sz="4000" dirty="0">
              <a:solidFill>
                <a:schemeClr val="accent2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accent2"/>
                </a:solidFill>
              </a:rPr>
              <a:t>A struggle between</a:t>
            </a:r>
          </a:p>
          <a:p>
            <a:pPr algn="ctr" eaLnBrk="1" hangingPunct="1">
              <a:buFontTx/>
              <a:buNone/>
            </a:pPr>
            <a:endParaRPr lang="it-IT" altLang="it-IT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accent2"/>
                </a:solidFill>
              </a:rPr>
              <a:t>CHAOS</a:t>
            </a:r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accent2"/>
                </a:solidFill>
              </a:rPr>
              <a:t>and </a:t>
            </a:r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accent2"/>
                </a:solidFill>
              </a:rPr>
              <a:t>BALANCE</a:t>
            </a:r>
            <a:endParaRPr lang="en-US" altLang="it-IT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Lands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it-IT" dirty="0"/>
              <a:t>The </a:t>
            </a:r>
            <a:r>
              <a:rPr lang="it-IT" dirty="0" err="1"/>
              <a:t>costs</a:t>
            </a:r>
            <a:r>
              <a:rPr lang="it-IT" dirty="0"/>
              <a:t> of </a:t>
            </a:r>
            <a:r>
              <a:rPr lang="it-IT" dirty="0" err="1"/>
              <a:t>recovering</a:t>
            </a:r>
            <a:r>
              <a:rPr lang="it-IT" dirty="0"/>
              <a:t> </a:t>
            </a:r>
            <a:r>
              <a:rPr lang="it-IT" b="1" dirty="0" err="1"/>
              <a:t>one</a:t>
            </a:r>
            <a:r>
              <a:rPr lang="it-IT" b="1" dirty="0"/>
              <a:t> acre </a:t>
            </a:r>
            <a:r>
              <a:rPr lang="it-IT" dirty="0"/>
              <a:t>of </a:t>
            </a:r>
            <a:r>
              <a:rPr lang="it-IT" dirty="0" err="1"/>
              <a:t>degraded</a:t>
            </a:r>
            <a:r>
              <a:rPr lang="it-IT" dirty="0"/>
              <a:t> </a:t>
            </a:r>
            <a:r>
              <a:rPr lang="it-IT" dirty="0" err="1"/>
              <a:t>land</a:t>
            </a:r>
            <a:r>
              <a:rPr lang="it-IT" dirty="0"/>
              <a:t> are </a:t>
            </a:r>
            <a:r>
              <a:rPr lang="it-IT" dirty="0" err="1"/>
              <a:t>variable</a:t>
            </a:r>
            <a:r>
              <a:rPr lang="it-IT" dirty="0"/>
              <a:t>, </a:t>
            </a:r>
            <a:r>
              <a:rPr lang="it-IT" dirty="0" err="1"/>
              <a:t>ranging</a:t>
            </a:r>
            <a:r>
              <a:rPr lang="it-IT" dirty="0"/>
              <a:t> from 80U$ in semi-</a:t>
            </a:r>
            <a:r>
              <a:rPr lang="it-IT" dirty="0" err="1"/>
              <a:t>degraded</a:t>
            </a:r>
            <a:r>
              <a:rPr lang="it-IT" dirty="0"/>
              <a:t> fertile </a:t>
            </a:r>
            <a:r>
              <a:rPr lang="it-IT" dirty="0" err="1"/>
              <a:t>areas</a:t>
            </a:r>
            <a:r>
              <a:rPr lang="it-IT" dirty="0"/>
              <a:t> to 22.000U$ for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coastal</a:t>
            </a:r>
            <a:r>
              <a:rPr lang="it-IT" dirty="0"/>
              <a:t> </a:t>
            </a:r>
            <a:r>
              <a:rPr lang="it-IT" dirty="0" err="1"/>
              <a:t>biomes</a:t>
            </a:r>
            <a:endParaRPr lang="it-IT" dirty="0"/>
          </a:p>
          <a:p>
            <a:pPr algn="just">
              <a:buFontTx/>
              <a:buChar char="-"/>
            </a:pPr>
            <a:r>
              <a:rPr lang="it-IT" dirty="0"/>
              <a:t>In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lands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degradation-insecurity</a:t>
            </a:r>
            <a:r>
              <a:rPr lang="it-IT" dirty="0"/>
              <a:t> </a:t>
            </a:r>
            <a:r>
              <a:rPr lang="it-IT" dirty="0" err="1"/>
              <a:t>nexus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emerging</a:t>
            </a:r>
            <a:r>
              <a:rPr lang="it-IT" dirty="0"/>
              <a:t>, the </a:t>
            </a:r>
            <a:r>
              <a:rPr lang="it-IT" dirty="0" err="1"/>
              <a:t>cost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200 </a:t>
            </a:r>
            <a:r>
              <a:rPr lang="it-IT" dirty="0" err="1"/>
              <a:t>U$</a:t>
            </a:r>
            <a:endParaRPr lang="it-IT" dirty="0"/>
          </a:p>
          <a:p>
            <a:pPr algn="just">
              <a:buFontTx/>
              <a:buChar char="-"/>
            </a:pPr>
            <a:r>
              <a:rPr lang="it-IT" dirty="0" err="1"/>
              <a:t>There</a:t>
            </a:r>
            <a:r>
              <a:rPr lang="it-IT" dirty="0"/>
              <a:t>, </a:t>
            </a:r>
            <a:r>
              <a:rPr lang="it-IT" dirty="0" err="1"/>
              <a:t>recovery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acre </a:t>
            </a:r>
            <a:r>
              <a:rPr lang="it-IT" dirty="0" err="1"/>
              <a:t>turns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“carbon </a:t>
            </a:r>
            <a:r>
              <a:rPr lang="it-IT" dirty="0" err="1"/>
              <a:t>well</a:t>
            </a:r>
            <a:r>
              <a:rPr lang="it-IT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1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And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incredible</a:t>
            </a:r>
            <a:r>
              <a:rPr lang="it-IT" dirty="0"/>
              <a:t> </a:t>
            </a:r>
            <a:r>
              <a:rPr lang="it-IT" dirty="0" err="1"/>
              <a:t>investments</a:t>
            </a:r>
            <a:r>
              <a:rPr lang="it-IT" dirty="0"/>
              <a:t> </a:t>
            </a:r>
            <a:r>
              <a:rPr lang="it-IT" dirty="0" err="1"/>
              <a:t>multiplier…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The </a:t>
            </a:r>
            <a:r>
              <a:rPr lang="it-IT" dirty="0" err="1"/>
              <a:t>recovery</a:t>
            </a:r>
            <a:r>
              <a:rPr lang="it-IT" dirty="0"/>
              <a:t> of </a:t>
            </a:r>
            <a:r>
              <a:rPr lang="it-IT" dirty="0" err="1"/>
              <a:t>land</a:t>
            </a:r>
            <a:r>
              <a:rPr lang="it-IT" dirty="0"/>
              <a:t> </a:t>
            </a:r>
            <a:r>
              <a:rPr lang="it-IT" dirty="0" err="1"/>
              <a:t>ecosystems</a:t>
            </a:r>
            <a:r>
              <a:rPr lang="it-IT" dirty="0"/>
              <a:t> – 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given</a:t>
            </a:r>
            <a:r>
              <a:rPr lang="it-IT" dirty="0"/>
              <a:t> to </a:t>
            </a:r>
            <a:r>
              <a:rPr lang="it-IT" dirty="0" err="1"/>
              <a:t>trained</a:t>
            </a:r>
            <a:r>
              <a:rPr lang="it-IT" dirty="0"/>
              <a:t> small scale family </a:t>
            </a:r>
            <a:r>
              <a:rPr lang="it-IT" dirty="0" err="1"/>
              <a:t>farmers</a:t>
            </a:r>
            <a:r>
              <a:rPr lang="it-IT" dirty="0"/>
              <a:t>- </a:t>
            </a:r>
            <a:r>
              <a:rPr lang="it-IT" dirty="0" err="1"/>
              <a:t>leads</a:t>
            </a:r>
            <a:r>
              <a:rPr lang="it-IT" dirty="0"/>
              <a:t> to:</a:t>
            </a:r>
          </a:p>
          <a:p>
            <a:pPr marL="0" indent="0" algn="just">
              <a:buNone/>
            </a:pPr>
            <a:endParaRPr lang="it-IT" dirty="0"/>
          </a:p>
          <a:p>
            <a:pPr algn="just">
              <a:buFontTx/>
              <a:buChar char="-"/>
            </a:pPr>
            <a:r>
              <a:rPr lang="it-IT" dirty="0"/>
              <a:t>create </a:t>
            </a:r>
            <a:r>
              <a:rPr lang="it-IT" dirty="0" err="1"/>
              <a:t>effective</a:t>
            </a:r>
            <a:r>
              <a:rPr lang="it-IT" dirty="0"/>
              <a:t> carbon </a:t>
            </a:r>
            <a:r>
              <a:rPr lang="it-IT" dirty="0" err="1"/>
              <a:t>absorption</a:t>
            </a:r>
            <a:r>
              <a:rPr lang="it-IT" dirty="0"/>
              <a:t> </a:t>
            </a:r>
            <a:r>
              <a:rPr lang="it-IT" dirty="0" err="1"/>
              <a:t>mechanisms</a:t>
            </a:r>
            <a:r>
              <a:rPr lang="it-IT" dirty="0"/>
              <a:t>,</a:t>
            </a:r>
          </a:p>
          <a:p>
            <a:pPr algn="just">
              <a:buFontTx/>
              <a:buChar char="-"/>
            </a:pP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mitigation</a:t>
            </a:r>
            <a:endParaRPr lang="it-IT" dirty="0"/>
          </a:p>
          <a:p>
            <a:pPr algn="just">
              <a:buFontTx/>
              <a:buChar char="-"/>
            </a:pPr>
            <a:r>
              <a:rPr lang="it-IT" dirty="0" err="1"/>
              <a:t>Hydric</a:t>
            </a:r>
            <a:r>
              <a:rPr lang="it-IT" dirty="0"/>
              <a:t> balance </a:t>
            </a:r>
            <a:r>
              <a:rPr lang="it-IT" dirty="0" err="1"/>
              <a:t>protection</a:t>
            </a:r>
            <a:endParaRPr lang="it-IT" dirty="0"/>
          </a:p>
          <a:p>
            <a:pPr algn="just">
              <a:buFontTx/>
              <a:buChar char="-"/>
            </a:pP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biodiversity</a:t>
            </a:r>
            <a:r>
              <a:rPr lang="it-IT" dirty="0"/>
              <a:t>, </a:t>
            </a:r>
          </a:p>
          <a:p>
            <a:pPr algn="just">
              <a:buFontTx/>
              <a:buChar char="-"/>
            </a:pPr>
            <a:r>
              <a:rPr lang="it-IT" dirty="0" err="1"/>
              <a:t>restore</a:t>
            </a:r>
            <a:r>
              <a:rPr lang="it-IT" dirty="0"/>
              <a:t> </a:t>
            </a:r>
            <a:r>
              <a:rPr lang="it-IT" dirty="0" err="1"/>
              <a:t>productivity</a:t>
            </a:r>
            <a:r>
              <a:rPr lang="it-IT" dirty="0"/>
              <a:t>, </a:t>
            </a:r>
          </a:p>
          <a:p>
            <a:pPr algn="just">
              <a:buFontTx/>
              <a:buChar char="-"/>
            </a:pP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agricoltural</a:t>
            </a:r>
            <a:r>
              <a:rPr lang="it-IT" dirty="0"/>
              <a:t> surplus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enables</a:t>
            </a:r>
            <a:r>
              <a:rPr lang="it-IT" dirty="0"/>
              <a:t> manufacturing </a:t>
            </a:r>
            <a:r>
              <a:rPr lang="it-IT" dirty="0" err="1"/>
              <a:t>activities</a:t>
            </a:r>
            <a:r>
              <a:rPr lang="it-IT" dirty="0"/>
              <a:t>,</a:t>
            </a:r>
          </a:p>
          <a:p>
            <a:pPr algn="just">
              <a:buFontTx/>
              <a:buChar char="-"/>
            </a:pPr>
            <a:r>
              <a:rPr lang="it-IT" dirty="0" err="1"/>
              <a:t>local</a:t>
            </a:r>
            <a:r>
              <a:rPr lang="it-IT" dirty="0"/>
              <a:t> family and gender </a:t>
            </a:r>
            <a:r>
              <a:rPr lang="it-IT" dirty="0" err="1"/>
              <a:t>empowerment</a:t>
            </a:r>
            <a:r>
              <a:rPr lang="it-IT" dirty="0"/>
              <a:t>,</a:t>
            </a:r>
          </a:p>
          <a:p>
            <a:pPr algn="just">
              <a:buFontTx/>
              <a:buChar char="-"/>
            </a:pPr>
            <a:r>
              <a:rPr lang="it-IT" dirty="0"/>
              <a:t>a </a:t>
            </a:r>
            <a:r>
              <a:rPr lang="it-IT" dirty="0" err="1"/>
              <a:t>stronger</a:t>
            </a:r>
            <a:r>
              <a:rPr lang="it-IT" dirty="0"/>
              <a:t>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cohesion</a:t>
            </a:r>
            <a:r>
              <a:rPr lang="it-IT" dirty="0"/>
              <a:t> and </a:t>
            </a:r>
            <a:r>
              <a:rPr lang="it-IT" dirty="0" err="1"/>
              <a:t>lessened</a:t>
            </a:r>
            <a:r>
              <a:rPr lang="it-IT" dirty="0"/>
              <a:t> </a:t>
            </a:r>
            <a:r>
              <a:rPr lang="it-IT" dirty="0" err="1"/>
              <a:t>migratory</a:t>
            </a:r>
            <a:r>
              <a:rPr lang="it-IT" dirty="0"/>
              <a:t> </a:t>
            </a:r>
            <a:r>
              <a:rPr lang="it-IT" dirty="0" err="1"/>
              <a:t>impulse</a:t>
            </a:r>
            <a:r>
              <a:rPr lang="it-IT" dirty="0"/>
              <a:t> ,</a:t>
            </a:r>
          </a:p>
          <a:p>
            <a:pPr algn="just">
              <a:buFontTx/>
              <a:buChar char="-"/>
            </a:pPr>
            <a:r>
              <a:rPr lang="it-IT" dirty="0" err="1"/>
              <a:t>lifestyles</a:t>
            </a:r>
            <a:r>
              <a:rPr lang="it-IT" dirty="0"/>
              <a:t> and </a:t>
            </a:r>
            <a:r>
              <a:rPr lang="it-IT" dirty="0" err="1"/>
              <a:t>dignity</a:t>
            </a:r>
            <a:r>
              <a:rPr lang="it-IT" dirty="0"/>
              <a:t> </a:t>
            </a:r>
            <a:r>
              <a:rPr lang="it-IT" dirty="0" err="1"/>
              <a:t>dimensions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delegitimate</a:t>
            </a:r>
            <a:r>
              <a:rPr lang="it-IT" dirty="0"/>
              <a:t> </a:t>
            </a:r>
            <a:r>
              <a:rPr lang="it-IT" dirty="0" err="1"/>
              <a:t>fanatisms</a:t>
            </a:r>
            <a:endParaRPr lang="it-IT" dirty="0"/>
          </a:p>
          <a:p>
            <a:pPr algn="just">
              <a:buFontTx/>
              <a:buChar char="-"/>
            </a:pPr>
            <a:r>
              <a:rPr lang="it-IT" dirty="0" err="1"/>
              <a:t>valorize</a:t>
            </a:r>
            <a:r>
              <a:rPr lang="it-IT" dirty="0"/>
              <a:t> </a:t>
            </a:r>
            <a:r>
              <a:rPr lang="it-IT" dirty="0" err="1"/>
              <a:t>traditional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, </a:t>
            </a:r>
            <a:r>
              <a:rPr lang="it-IT" dirty="0" err="1"/>
              <a:t>modernize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, </a:t>
            </a:r>
            <a:r>
              <a:rPr lang="it-IT" dirty="0" err="1"/>
              <a:t>strenghtening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identity</a:t>
            </a:r>
            <a:endParaRPr lang="it-IT" dirty="0"/>
          </a:p>
          <a:p>
            <a:pPr algn="just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01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90F69-3E88-498B-94EE-C135D2D8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tx2"/>
                </a:solidFill>
              </a:rPr>
              <a:t>THE MATRIX… In a policymakers’ dreamworld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748453F-20FB-43F5-961B-8873E9B47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88"/>
                    </a14:imgEffect>
                    <a14:imgEffect>
                      <a14:saturation sa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F1DE83-3389-47E8-925A-07F15F6D20D1}"/>
              </a:ext>
            </a:extLst>
          </p:cNvPr>
          <p:cNvSpPr/>
          <p:nvPr/>
        </p:nvSpPr>
        <p:spPr>
          <a:xfrm>
            <a:off x="2286000" y="2348880"/>
            <a:ext cx="4572000" cy="36420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77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search of a planetary «theory of all», with quantitative instruments, it would not be surprising if the ultimate solution lies with a simple and elegant subjacent equation.</a:t>
            </a:r>
            <a:endParaRPr lang="it-IT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770"/>
              </a:spcBef>
              <a:spcAft>
                <a:spcPts val="0"/>
              </a:spcAft>
            </a:pPr>
            <a:r>
              <a:rPr lang="it-IT" sz="280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 = JUSTICE ?</a:t>
            </a:r>
            <a:endParaRPr lang="it-IT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BALANCE…</a:t>
            </a: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4000" b="1" dirty="0">
                <a:solidFill>
                  <a:schemeClr val="accent2"/>
                </a:solidFill>
              </a:rPr>
              <a:t>Who cares?</a:t>
            </a:r>
            <a:endParaRPr lang="en-US" altLang="it-IT" sz="4000" b="1" dirty="0">
              <a:solidFill>
                <a:schemeClr val="accent2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033713"/>
            <a:ext cx="561498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6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>
                <a:solidFill>
                  <a:schemeClr val="accent2"/>
                </a:solidFill>
              </a:rPr>
              <a:t>NO BOUNDARIES</a:t>
            </a:r>
            <a:br>
              <a:rPr lang="it-IT" altLang="it-IT" sz="4000" dirty="0">
                <a:solidFill>
                  <a:schemeClr val="accent2"/>
                </a:solidFill>
              </a:rPr>
            </a:br>
            <a:r>
              <a:rPr lang="it-IT" altLang="it-IT" sz="4000" dirty="0">
                <a:solidFill>
                  <a:schemeClr val="accent2"/>
                </a:solidFill>
              </a:rPr>
              <a:t>Geographic globality</a:t>
            </a:r>
            <a:endParaRPr lang="en-US" altLang="it-IT" sz="4000" dirty="0">
              <a:solidFill>
                <a:schemeClr val="accent2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it-IT" altLang="it-IT"/>
          </a:p>
        </p:txBody>
      </p:sp>
      <p:pic>
        <p:nvPicPr>
          <p:cNvPr id="72708" name="Picture 5" descr="earthFrom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73238"/>
            <a:ext cx="4300537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9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dirty="0">
                <a:solidFill>
                  <a:schemeClr val="accent2"/>
                </a:solidFill>
              </a:rPr>
              <a:t>SYSTEMIC GLOBALITY</a:t>
            </a:r>
            <a:br>
              <a:rPr lang="it-IT" altLang="it-IT" sz="3200" dirty="0">
                <a:solidFill>
                  <a:schemeClr val="accent2"/>
                </a:solidFill>
              </a:rPr>
            </a:br>
            <a:r>
              <a:rPr lang="it-IT" altLang="it-IT" sz="3200" dirty="0">
                <a:solidFill>
                  <a:schemeClr val="accent2"/>
                </a:solidFill>
              </a:rPr>
              <a:t>No isolated sector</a:t>
            </a:r>
            <a:endParaRPr lang="en-US" altLang="it-IT" sz="3200" dirty="0">
              <a:solidFill>
                <a:schemeClr val="accent2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/>
              <a:t>Environment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/>
              <a:t>Peace</a:t>
            </a:r>
            <a:r>
              <a:rPr lang="it-IT" altLang="it-IT" sz="2800" dirty="0"/>
              <a:t>						             </a:t>
            </a:r>
            <a:r>
              <a:rPr lang="it-IT" altLang="it-IT" sz="2400" dirty="0"/>
              <a:t>H. Rights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/>
              <a:t>Development</a:t>
            </a:r>
            <a:endParaRPr lang="en-US" altLang="it-IT" sz="2400" dirty="0"/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4500563" y="2060575"/>
            <a:ext cx="0" cy="32400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2124075" y="3644900"/>
            <a:ext cx="46799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1476375" y="4149725"/>
            <a:ext cx="1800225" cy="1439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5795963" y="2060575"/>
            <a:ext cx="1800225" cy="1439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V="1">
            <a:off x="1547813" y="1989138"/>
            <a:ext cx="1800225" cy="1439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H="1">
            <a:off x="5795963" y="4076700"/>
            <a:ext cx="1800225" cy="1439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F04DD-6CD1-4058-A137-CED47D67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it-IT" dirty="0">
                <a:solidFill>
                  <a:schemeClr val="accent2"/>
                </a:solidFill>
              </a:rPr>
              <a:t>A coherent balance with no trade offs?</a:t>
            </a:r>
            <a:br>
              <a:rPr lang="it-IT" dirty="0">
                <a:solidFill>
                  <a:schemeClr val="accent2"/>
                </a:solidFill>
              </a:rPr>
            </a:br>
            <a:r>
              <a:rPr lang="it-IT" sz="2800" dirty="0">
                <a:solidFill>
                  <a:schemeClr val="accent2"/>
                </a:solidFill>
              </a:rPr>
              <a:t>(coherent feedback loops)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95B8D6E-279D-4863-B81F-58C78B248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050" y="2134394"/>
            <a:ext cx="68199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>
                <a:solidFill>
                  <a:schemeClr val="accent2"/>
                </a:solidFill>
              </a:rPr>
              <a:t>THE MATRIX IN MOTION</a:t>
            </a:r>
            <a:endParaRPr lang="en-US" altLang="it-IT" sz="4000" dirty="0">
              <a:solidFill>
                <a:schemeClr val="accent2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dirty="0"/>
              <a:t>Scenario 1</a:t>
            </a:r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dirty="0"/>
              <a:t>If we do not protect the environment</a:t>
            </a:r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16767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626</Words>
  <Application>Microsoft Office PowerPoint</Application>
  <PresentationFormat>On-screen Show (4:3)</PresentationFormat>
  <Paragraphs>166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Struttura predefinita</vt:lpstr>
      <vt:lpstr>1_Struttura predefinita</vt:lpstr>
      <vt:lpstr>12_Struttura predefinita</vt:lpstr>
      <vt:lpstr>Tema di Office</vt:lpstr>
      <vt:lpstr>Fotografia di Photo Editor</vt:lpstr>
      <vt:lpstr>THE EARTH’S MATRIX</vt:lpstr>
      <vt:lpstr>THE BUTTERFLY EFFECT</vt:lpstr>
      <vt:lpstr>The same butterfly…</vt:lpstr>
      <vt:lpstr>Planet Earth: a global and closed (forced) balance</vt:lpstr>
      <vt:lpstr>   BALANCE…  Who cares?</vt:lpstr>
      <vt:lpstr>NO BOUNDARIES Geographic globality</vt:lpstr>
      <vt:lpstr>SYSTEMIC GLOBALITY No isolated sector</vt:lpstr>
      <vt:lpstr>A coherent balance with no trade offs? (coherent feedback loops)</vt:lpstr>
      <vt:lpstr>THE MATRIX IN MOTION</vt:lpstr>
      <vt:lpstr>ECOSYSTEM – ECOSYSTEM RESONANCE</vt:lpstr>
      <vt:lpstr>Ecosystem-Ecosystem positive feedback loops and resonance</vt:lpstr>
      <vt:lpstr>PowerPoint Presentation</vt:lpstr>
      <vt:lpstr>Not only a loss of «presence»… (conservationism), a loss of function</vt:lpstr>
      <vt:lpstr>Ecosystemic trans-sector tipping points</vt:lpstr>
      <vt:lpstr>Not so scary figures…</vt:lpstr>
      <vt:lpstr>400.000 HIROSHIMA BOMBS PER DAY…</vt:lpstr>
      <vt:lpstr>ECOSYSTEM – ECOSYSTEM RESONANCE</vt:lpstr>
      <vt:lpstr>Ecosystem – Ecosystem Geometric Positive Feedback Loops</vt:lpstr>
      <vt:lpstr>PowerPoint Presentation</vt:lpstr>
      <vt:lpstr>PowerPoint Presentation</vt:lpstr>
      <vt:lpstr>Ecosystem – Mankind Resonance Lessons learnt from a century of horrors</vt:lpstr>
      <vt:lpstr>Le lezioni di un secolo di orrori</vt:lpstr>
      <vt:lpstr>Non linear Impacts</vt:lpstr>
      <vt:lpstr>THE HIMALAYA SCENARIO</vt:lpstr>
      <vt:lpstr>PowerPoint Presentation</vt:lpstr>
      <vt:lpstr>Sahel: the Active Zone</vt:lpstr>
      <vt:lpstr>PowerPoint Presentation</vt:lpstr>
      <vt:lpstr>PowerPoint Presentation</vt:lpstr>
      <vt:lpstr>PowerPoint Presentation</vt:lpstr>
      <vt:lpstr>PowerPoint Presentation</vt:lpstr>
      <vt:lpstr>1. THE ENVIRONMENT – STABILITY NEXUS</vt:lpstr>
      <vt:lpstr>THE WORST FEEDBACK LOOP:  NATURE – MANKIND - NATURE</vt:lpstr>
      <vt:lpstr>The Fragility Nexus…</vt:lpstr>
      <vt:lpstr>PowerPoint Presentation</vt:lpstr>
      <vt:lpstr>12</vt:lpstr>
      <vt:lpstr>THE MATRIX IN MOTION</vt:lpstr>
      <vt:lpstr>The Nutrition Pyramid WHAT’S GOOD FOR YOU IS GOOD FOR YOUR PLANET</vt:lpstr>
      <vt:lpstr>PLANET EARTH’S EQUATION environment = justice = development = peace</vt:lpstr>
      <vt:lpstr> ENERGIES AND SYNERGIES: WHY COOPERATE FOR LAND RECOVERY</vt:lpstr>
      <vt:lpstr>The Value of Our Lands</vt:lpstr>
      <vt:lpstr>And an incredible investments multiplier…</vt:lpstr>
      <vt:lpstr>THE MATRIX… In a policymakers’ dreamworld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 E SVILUPPO:</dc:title>
  <dc:creator>Mastrojeni Grammenos</dc:creator>
  <cp:lastModifiedBy>user</cp:lastModifiedBy>
  <cp:revision>12</cp:revision>
  <dcterms:created xsi:type="dcterms:W3CDTF">2016-09-16T08:03:36Z</dcterms:created>
  <dcterms:modified xsi:type="dcterms:W3CDTF">2017-06-12T11:33:21Z</dcterms:modified>
</cp:coreProperties>
</file>