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344" r:id="rId3"/>
    <p:sldId id="482" r:id="rId4"/>
    <p:sldId id="477" r:id="rId5"/>
    <p:sldId id="474" r:id="rId6"/>
    <p:sldId id="480" r:id="rId7"/>
    <p:sldId id="479" r:id="rId8"/>
    <p:sldId id="478" r:id="rId9"/>
    <p:sldId id="475" r:id="rId10"/>
    <p:sldId id="481" r:id="rId11"/>
    <p:sldId id="476" r:id="rId12"/>
    <p:sldId id="483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3195" autoAdjust="0"/>
  </p:normalViewPr>
  <p:slideViewPr>
    <p:cSldViewPr>
      <p:cViewPr varScale="1">
        <p:scale>
          <a:sx n="96" d="100"/>
          <a:sy n="96" d="100"/>
        </p:scale>
        <p:origin x="1134" y="7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73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6/12/2017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6/12/2017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86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1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840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861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428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832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46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928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52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68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56000">
              <a:schemeClr val="bg1"/>
            </a:gs>
            <a:gs pos="28000">
              <a:schemeClr val="bg1"/>
            </a:gs>
            <a:gs pos="1000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000" y="1478099"/>
            <a:ext cx="9753600" cy="268032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196" y="4509120"/>
            <a:ext cx="7079404" cy="1368152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04"/>
          <a:stretch/>
        </p:blipFill>
        <p:spPr>
          <a:xfrm>
            <a:off x="360000" y="5400000"/>
            <a:ext cx="233965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 flip="none" rotWithShape="1">
          <a:gsLst>
            <a:gs pos="55000">
              <a:schemeClr val="bg1"/>
            </a:gs>
            <a:gs pos="28000">
              <a:schemeClr val="bg1"/>
            </a:gs>
            <a:gs pos="10000">
              <a:schemeClr val="bg1"/>
            </a:gs>
            <a:gs pos="100000">
              <a:schemeClr val="bg1">
                <a:lumMod val="85000"/>
              </a:schemeClr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76000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6000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080000" cy="1080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382444" y="685800"/>
            <a:ext cx="512217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390556" y="4876800"/>
            <a:ext cx="4105605" cy="1295400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8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Presentation by: </a:t>
            </a:r>
          </a:p>
        </p:txBody>
      </p:sp>
    </p:spTree>
    <p:extLst>
      <p:ext uri="{BB962C8B-B14F-4D97-AF65-F5344CB8AC3E}">
        <p14:creationId xmlns:p14="http://schemas.microsoft.com/office/powerpoint/2010/main" val="376709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8"/>
          <p:cNvSpPr/>
          <p:nvPr userDrawn="1"/>
        </p:nvSpPr>
        <p:spPr>
          <a:xfrm>
            <a:off x="1476000" y="6390708"/>
            <a:ext cx="9789600" cy="46729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000" y="360000"/>
            <a:ext cx="9753600" cy="1080000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000" y="1756974"/>
            <a:ext cx="9753600" cy="43434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98668" y="6525344"/>
            <a:ext cx="1396259" cy="18097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798D13E6-8967-44B2-A293-89E2E22A229B}" type="datetime1">
              <a:rPr lang="en-GB" smtClean="0"/>
              <a:t>12/06/2017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s-ES"/>
              <a:t>WEAP WORKSHOP I - UGANDA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6599" y="6525344"/>
            <a:ext cx="1143001" cy="18097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F36C87F6-986D-49E6-AF40-1B3A1EE8064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8"/>
          <p:cNvSpPr/>
          <p:nvPr userDrawn="1"/>
        </p:nvSpPr>
        <p:spPr>
          <a:xfrm>
            <a:off x="1476000" y="6390708"/>
            <a:ext cx="9789600" cy="46729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000" y="360000"/>
            <a:ext cx="9753600" cy="548720"/>
          </a:xfrm>
        </p:spPr>
        <p:txBody>
          <a:bodyPr anchor="ctr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98668" y="6525344"/>
            <a:ext cx="1396259" cy="18097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35C3B4DF-38AC-47C9-BDE3-744EE22102FD}" type="datetime1">
              <a:rPr lang="en-GB" smtClean="0"/>
              <a:t>12/06/2017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WEAP WORKSHOP I - UGANDA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6599" y="6525344"/>
            <a:ext cx="1143001" cy="18097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F36C87F6-986D-49E6-AF40-1B3A1EE8064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080000" cy="10800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989956" y="933413"/>
            <a:ext cx="9239644" cy="531281"/>
          </a:xfrm>
        </p:spPr>
        <p:txBody>
          <a:bodyPr anchor="ctr"/>
          <a:lstStyle>
            <a:lvl1pPr marL="45720" indent="0">
              <a:buNone/>
              <a:defRPr sz="30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476000" y="1756974"/>
            <a:ext cx="9753600" cy="43434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6909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bg1"/>
            </a:gs>
            <a:gs pos="28000">
              <a:schemeClr val="bg1"/>
            </a:gs>
            <a:gs pos="1000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6000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6000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98800" y="6465600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41B5C13-63D2-4EC6-B5AC-059174BAC13B}" type="datetime1">
              <a:rPr lang="en-GB" smtClean="0"/>
              <a:t>12/06/2017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76000" y="6465600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WEAP WORKSHOP I - UGANDA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7200" y="6465600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83796EF-F308-4D82-909E-949C5A4A03EB}" type="slidenum">
              <a:rPr lang="en-GB" smtClean="0"/>
              <a:pPr/>
              <a:t>‹#›</a:t>
            </a:fld>
            <a:r>
              <a:rPr lang="en-GB" dirty="0"/>
              <a:t> of </a:t>
            </a:r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7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9000">
              <a:schemeClr val="bg1"/>
            </a:gs>
            <a:gs pos="18000">
              <a:schemeClr val="bg1">
                <a:lumMod val="8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85900" y="1124744"/>
            <a:ext cx="9753600" cy="2680321"/>
          </a:xfrm>
        </p:spPr>
        <p:txBody>
          <a:bodyPr/>
          <a:lstStyle/>
          <a:p>
            <a:r>
              <a:rPr lang="es-CR" dirty="0"/>
              <a:t>CLEWS Summer School:</a:t>
            </a:r>
            <a:br>
              <a:rPr lang="es-CR" dirty="0"/>
            </a:br>
            <a:r>
              <a:rPr lang="es-CR" sz="3200" b="1" dirty="0"/>
              <a:t>Uganda Country introductory presentation</a:t>
            </a:r>
            <a:r>
              <a:rPr lang="es-CR" b="1" dirty="0"/>
              <a:t/>
            </a:r>
            <a:br>
              <a:rPr lang="es-CR" b="1" dirty="0"/>
            </a:br>
            <a:endParaRPr lang="es-US" sz="2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160096" y="4437112"/>
            <a:ext cx="7079404" cy="151216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ICTP – Trieste</a:t>
            </a:r>
          </a:p>
          <a:p>
            <a:r>
              <a:rPr lang="en-US" dirty="0"/>
              <a:t>12 - 30 June 2017</a:t>
            </a:r>
            <a:endParaRPr lang="en-GB" dirty="0"/>
          </a:p>
          <a:p>
            <a:r>
              <a:rPr lang="en-GB" dirty="0"/>
              <a:t> </a:t>
            </a:r>
          </a:p>
          <a:p>
            <a:endParaRPr lang="sv-SE" dirty="0"/>
          </a:p>
          <a:p>
            <a:r>
              <a:rPr lang="en-GB" dirty="0"/>
              <a:t>Anthelem Iragena (MWE), Pamela Agaba (MWE), Allen </a:t>
            </a:r>
            <a:r>
              <a:rPr lang="en-GB" dirty="0" err="1"/>
              <a:t>Tebugulwa</a:t>
            </a:r>
            <a:r>
              <a:rPr lang="en-GB" dirty="0"/>
              <a:t> (NPA), Francis </a:t>
            </a:r>
            <a:r>
              <a:rPr lang="en-GB" smtClean="0"/>
              <a:t>Wasswa</a:t>
            </a:r>
            <a:r>
              <a:rPr lang="en-GB" dirty="0" smtClean="0"/>
              <a:t> </a:t>
            </a:r>
            <a:r>
              <a:rPr lang="en-GB" dirty="0"/>
              <a:t>(MAK)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1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5000">
              <a:schemeClr val="bg1"/>
            </a:gs>
            <a:gs pos="28000">
              <a:schemeClr val="bg1"/>
            </a:gs>
            <a:gs pos="1000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000" y="360000"/>
            <a:ext cx="9753600" cy="548720"/>
          </a:xfrm>
        </p:spPr>
        <p:txBody>
          <a:bodyPr>
            <a:normAutofit fontScale="90000"/>
          </a:bodyPr>
          <a:lstStyle/>
          <a:p>
            <a:r>
              <a:rPr lang="es-CR" dirty="0"/>
              <a:t>Country Uganda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CLEWS SUMMER SCHOOL ACTIVITY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41136" y="948838"/>
            <a:ext cx="10413915" cy="53128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GB" dirty="0"/>
              <a:t>Overview - </a:t>
            </a:r>
            <a:r>
              <a:rPr lang="en-US" sz="3200" dirty="0"/>
              <a:t>Information of modelling to inform policies in countries; in capacity development projects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789" y="1582737"/>
            <a:ext cx="813690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1" dirty="0"/>
              <a:t>Modelling tools to support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evidence-based policy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decision making for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sustainable development - UN-DESA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Key conclusions from modelling exercise in Uganda: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Social service provision not always the best policy to accelerate MDG achievement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Larger improvements in the MDGs are more strongly associate with public investment in physical infrastructure (e.g. rural feeder roads).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Public infrastructure investment is an important driver of household income growth, with knock-on implications for the other MDGs.</a:t>
            </a:r>
          </a:p>
          <a:p>
            <a:r>
              <a:rPr lang="en-US" sz="2000" b="1" dirty="0"/>
              <a:t>Investment in physical infrastructure is at the core of the Government’s strategy to deliver its Vision 2040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0515" y="1520237"/>
            <a:ext cx="5158309" cy="1231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Capacities used to inform;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NDP-2 in Uganda,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Poverty Status Report 2014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MDG Report for Uganda 2013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9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160096" y="4437112"/>
            <a:ext cx="7079404" cy="1512168"/>
          </a:xfrm>
        </p:spPr>
        <p:txBody>
          <a:bodyPr>
            <a:normAutofit/>
          </a:bodyPr>
          <a:lstStyle/>
          <a:p>
            <a:r>
              <a:rPr lang="en-US" dirty="0"/>
              <a:t>aig732@gmail.com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12583" y="1772816"/>
            <a:ext cx="9753600" cy="1593516"/>
          </a:xfrm>
        </p:spPr>
        <p:txBody>
          <a:bodyPr/>
          <a:lstStyle/>
          <a:p>
            <a:pPr algn="ctr"/>
            <a:r>
              <a:rPr lang="en-US" dirty="0" err="1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5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Country Uganda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41137" y="948838"/>
            <a:ext cx="9239644" cy="531281"/>
          </a:xfrm>
        </p:spPr>
        <p:txBody>
          <a:bodyPr/>
          <a:lstStyle/>
          <a:p>
            <a:r>
              <a:rPr lang="en-US" sz="3200" dirty="0"/>
              <a:t>Basic information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05842" y="2348880"/>
            <a:ext cx="6220618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Latitude:4</a:t>
            </a:r>
            <a:r>
              <a:rPr lang="en-US" sz="2400" baseline="30000" dirty="0"/>
              <a:t>o</a:t>
            </a:r>
            <a:r>
              <a:rPr lang="en-US" sz="2400" dirty="0"/>
              <a:t>12’N &amp; 1</a:t>
            </a:r>
            <a:r>
              <a:rPr lang="en-US" sz="2400" baseline="30000" dirty="0"/>
              <a:t>o</a:t>
            </a:r>
            <a:r>
              <a:rPr lang="en-US" sz="2400" dirty="0"/>
              <a:t>29’S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Longitude: 29</a:t>
            </a:r>
            <a:r>
              <a:rPr lang="en-US" sz="2400" baseline="30000" dirty="0"/>
              <a:t>o</a:t>
            </a:r>
            <a:r>
              <a:rPr lang="en-US" sz="2400" dirty="0"/>
              <a:t>34’E &amp; 35</a:t>
            </a:r>
            <a:r>
              <a:rPr lang="en-US" sz="2400" baseline="30000" dirty="0"/>
              <a:t>o</a:t>
            </a:r>
            <a:r>
              <a:rPr lang="en-US" sz="2400" dirty="0"/>
              <a:t>0’W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Altitude (</a:t>
            </a:r>
            <a:r>
              <a:rPr lang="en-US" sz="2400" dirty="0" err="1"/>
              <a:t>asl</a:t>
            </a:r>
            <a:r>
              <a:rPr lang="en-US" sz="2400" dirty="0"/>
              <a:t>): 620 - 5,111 meters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Total surface area: 241,550.7 km</a:t>
            </a:r>
            <a:r>
              <a:rPr lang="en-US" sz="2400" baseline="30000" dirty="0"/>
              <a:t>2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Area under land: 200,523.2 km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Area under water and swamps: 41,027 km</a:t>
            </a:r>
            <a:r>
              <a:rPr lang="en-US" sz="2400" baseline="30000" dirty="0"/>
              <a:t>2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6460" y="-24650"/>
            <a:ext cx="5662365" cy="6430999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/>
          <a:p>
            <a:r>
              <a:rPr lang="en-GB" dirty="0"/>
              <a:t>CLEWS SUMMER SCHOOL ACTIVITY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7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Country Uganda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41137" y="948838"/>
            <a:ext cx="9239644" cy="531281"/>
          </a:xfrm>
        </p:spPr>
        <p:txBody>
          <a:bodyPr/>
          <a:lstStyle/>
          <a:p>
            <a:r>
              <a:rPr lang="en-US" sz="3200" dirty="0"/>
              <a:t>Basic information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05780" y="1629403"/>
            <a:ext cx="11665296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Population</a:t>
            </a:r>
            <a:r>
              <a:rPr lang="en-US" sz="2400" dirty="0"/>
              <a:t>: 36.6Miillion (Mid year 2016 projection), </a:t>
            </a:r>
            <a:r>
              <a:rPr lang="en-US" sz="2400" dirty="0" err="1"/>
              <a:t>ave.</a:t>
            </a:r>
            <a:r>
              <a:rPr lang="en-US" sz="2400" dirty="0"/>
              <a:t> annual growth rate 		of 3.0%.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Poverty</a:t>
            </a:r>
            <a:r>
              <a:rPr lang="en-US" sz="2400" dirty="0"/>
              <a:t>: how widespread poverty is, how poor the poor are and, how severe 		poverty is: </a:t>
            </a:r>
          </a:p>
          <a:p>
            <a:pPr marL="17145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Proportion of the poor population reduced from 24.5% in 2009/10 to 19.7% in 2012/13… That is: about 6.7Million Ugandans living in poverty in 2012/2013. </a:t>
            </a:r>
          </a:p>
          <a:p>
            <a:pPr marL="17145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18 percent of the population in Uganda was chronically poor </a:t>
            </a:r>
          </a:p>
          <a:p>
            <a:pPr marL="17145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Income Inequality: </a:t>
            </a:r>
            <a:r>
              <a:rPr lang="en-US" sz="2400" dirty="0"/>
              <a:t>Distribution of income across individuals:</a:t>
            </a:r>
          </a:p>
          <a:p>
            <a:pPr marL="17145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Overall, income inequality as measured by the Gini coefficient reduced from 0.426 to 0.395 in the period 2009/10 - 2012/13</a:t>
            </a:r>
          </a:p>
          <a:p>
            <a:pPr marL="17145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Socio-economic performance: GPD growth rate = 5.4%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/>
          <a:p>
            <a:r>
              <a:rPr lang="en-GB" dirty="0"/>
              <a:t>CLEWS SUMMER SCHOOL ACTIVITY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08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Country Uganda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41137" y="948838"/>
            <a:ext cx="9239644" cy="531281"/>
          </a:xfrm>
        </p:spPr>
        <p:txBody>
          <a:bodyPr/>
          <a:lstStyle/>
          <a:p>
            <a:r>
              <a:rPr lang="en-GB" dirty="0"/>
              <a:t>Overview - CLIMATE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92080" y="899589"/>
            <a:ext cx="6696745" cy="541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Four Regions (Western, Eastern, Northern, Central)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112 districts, 193 Counties, 290 Constituencies, 1,395 Sub-Counties, 7,505 Parishes and 57,759 LC1s.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 relatively humid equatorial climate zone.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Rainfall 2015: 1000 -1639 mm/year: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Topography, prevailing winds, and water bodies cause large differences in rainfall patterns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Two distinct seasons in the south (March-May and September-November), and in one season in the north (April-October)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Temperature 2015: 16-31</a:t>
            </a:r>
            <a:r>
              <a:rPr lang="en-US" sz="2400" baseline="30000" dirty="0"/>
              <a:t>o</a:t>
            </a:r>
            <a:r>
              <a:rPr lang="en-US" sz="2400" dirty="0"/>
              <a:t>C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76463" y="3817938"/>
            <a:ext cx="12188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2" descr="Image result for regions of Ugan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56" y="1844824"/>
            <a:ext cx="3816424" cy="400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/>
          <a:p>
            <a:r>
              <a:rPr lang="en-GB" dirty="0"/>
              <a:t>CLEWS SUMMER SCHOOL ACTIVITY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32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Country Uganda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41137" y="948838"/>
            <a:ext cx="9239644" cy="531281"/>
          </a:xfrm>
        </p:spPr>
        <p:txBody>
          <a:bodyPr/>
          <a:lstStyle/>
          <a:p>
            <a:r>
              <a:rPr lang="en-GB" dirty="0"/>
              <a:t>Overview - LAND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3772" y="1520237"/>
            <a:ext cx="11855053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Land area is 200,523.2 square kilometers (83.0 percent of Uganda’s total area).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Agricultural land : 91,151.8 sq. km in 2010.</a:t>
            </a:r>
          </a:p>
          <a:p>
            <a:pPr marL="17145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Area planted for Food crops stood at 926,362Ha in 2015.</a:t>
            </a:r>
          </a:p>
          <a:p>
            <a:pPr marL="17145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2.6 million hectares of forest land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Built up land area increased by more than 10-Fold between 2005 and 2010.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/>
          <a:p>
            <a:r>
              <a:rPr lang="en-GB" dirty="0"/>
              <a:t>CLEWS SUMMER SCHOOL ACTIVITY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4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Country Uganda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41137" y="948838"/>
            <a:ext cx="9239644" cy="531281"/>
          </a:xfrm>
        </p:spPr>
        <p:txBody>
          <a:bodyPr/>
          <a:lstStyle/>
          <a:p>
            <a:r>
              <a:rPr lang="en-GB" dirty="0"/>
              <a:t>Overview - ENERGY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311" y="1709371"/>
            <a:ext cx="8170357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total installed capacity of electricity power plants increased by 1.2% from 885 MW in 2014 to 895.5MW in 2015. 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Hydro: 695MW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Thermal: 136MW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Bagasse: 64.5MW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Units Energy purchases by UETC: 3,335 </a:t>
            </a:r>
            <a:r>
              <a:rPr lang="en-US" sz="2400" dirty="0" err="1"/>
              <a:t>GWh</a:t>
            </a:r>
            <a:r>
              <a:rPr lang="en-US" sz="2400" dirty="0"/>
              <a:t> in 2015.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667,483 UMEME customers in 2015.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Ave. weighted domestic tariff: 538.0Ug.Shs/kwh in 2015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Ave. weighted commercial tariff: 484.2Ug.Shs/kwh in 2015</a:t>
            </a:r>
          </a:p>
        </p:txBody>
      </p:sp>
      <p:sp>
        <p:nvSpPr>
          <p:cNvPr id="6" name="Rectangle 5"/>
          <p:cNvSpPr/>
          <p:nvPr/>
        </p:nvSpPr>
        <p:spPr>
          <a:xfrm>
            <a:off x="8114175" y="308975"/>
            <a:ext cx="4074649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/>
              <a:t>NDP 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% of the population with access to electricity from 14% to 30%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power generation capacity from 825MW in 2012 to 2,500MW by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Promote energy efficiency to reduce technical power losses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Promote and facilitate the use of renewable energy technologies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/>
          <a:p>
            <a:r>
              <a:rPr lang="en-GB" dirty="0"/>
              <a:t>CLEWS SUMMER SCHOOL ACTIVITY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44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Country Uganda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41137" y="948838"/>
            <a:ext cx="9239644" cy="531281"/>
          </a:xfrm>
        </p:spPr>
        <p:txBody>
          <a:bodyPr/>
          <a:lstStyle/>
          <a:p>
            <a:r>
              <a:rPr lang="en-GB" dirty="0"/>
              <a:t>Overview - WATER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9757" y="1556792"/>
            <a:ext cx="7183503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Open Water bodies cover 36,527.4 square kilometers (15.3% of Uganda’s total area).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Wetlands cover 4,500 square kilometers (1.9% of Uganda’s total area).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Ave. access to safe water: </a:t>
            </a:r>
            <a:r>
              <a:rPr lang="en-US" sz="2400" dirty="0" err="1"/>
              <a:t>yr</a:t>
            </a:r>
            <a:r>
              <a:rPr lang="en-US" sz="2400" dirty="0"/>
              <a:t> 2015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67% in rural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71% in urban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access to sanitation: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84.6% Urban areas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79% Rural areas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76463" y="3817938"/>
            <a:ext cx="12188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359734"/>
            <a:ext cx="9403121" cy="10895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NDPII</a:t>
            </a:r>
          </a:p>
          <a:p>
            <a:pPr marL="8001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Increase access to safe water supply in rural areas from to 79% and urban areas to100% by 2019/20</a:t>
            </a:r>
          </a:p>
          <a:p>
            <a:pPr marL="8001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Increase access to improved sanitation in rural and urban areas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2564" y="175139"/>
            <a:ext cx="4752528" cy="5198077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/>
          <a:p>
            <a:r>
              <a:rPr lang="en-GB" dirty="0"/>
              <a:t>CLEWS SUMMER SCHOOL ACTIVITY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34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Country Uganda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41137" y="948838"/>
            <a:ext cx="10485924" cy="53128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GB" dirty="0"/>
              <a:t>Overview - </a:t>
            </a:r>
            <a:r>
              <a:rPr lang="en-US" sz="3200" dirty="0"/>
              <a:t>Main objectives of relevant sectoral policies and challenges posed by interlinkages challenges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765" y="1582737"/>
            <a:ext cx="11665296" cy="441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Governance mechanism and tools: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National Planning Authority (NPA) responsible for the coordinating of national and decentralized development planning in Uganda. The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National Vision 2040.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Three 10-year Development Plans.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5-year Development Plans.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Sector Master Plans and Strategies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Challenges and opportunities: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Multi-stakeholder process are very slow.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76463" y="3817938"/>
            <a:ext cx="12188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/>
          <a:p>
            <a:r>
              <a:rPr lang="en-GB" dirty="0"/>
              <a:t>CLEWS SUMMER SCHOOL ACTIVITY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8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Country Uganda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61765" y="1582737"/>
            <a:ext cx="11927060" cy="4721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Integration of SDGs into DPs: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Uganda</a:t>
            </a:r>
            <a:r>
              <a:rPr lang="en-US" sz="2000" dirty="0"/>
              <a:t> was one of the first countries to develop its 2015/16–2019/20 national development plan in line with the SDGs. </a:t>
            </a: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current planning cycle was able to incorporate the current SDG list.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76% of the SDGs targets are reflected in the plan and adapted to the national context.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SDGs integrated into sub-national development plans, in line with the national plan.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Uganda Parliamentary Forum on Sustainable Development Goals </a:t>
            </a: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To ensure that National Policies and legislation on SDGs are implemented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To advocate for adequate for National Resource allocation for SDGs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To monitor for the appropriate utilization of resources allocated for SDGs interventions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To ensure that the Central, Local authorities and communities work towards achieving SDGs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76463" y="3817938"/>
            <a:ext cx="12188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7"/>
          <p:cNvSpPr>
            <a:spLocks noGrp="1"/>
          </p:cNvSpPr>
          <p:nvPr>
            <p:ph sz="quarter" idx="13"/>
          </p:nvPr>
        </p:nvSpPr>
        <p:spPr>
          <a:xfrm>
            <a:off x="1441137" y="948838"/>
            <a:ext cx="10485924" cy="53128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GB" dirty="0"/>
              <a:t>Overview - </a:t>
            </a:r>
            <a:r>
              <a:rPr lang="en-US" sz="3200" dirty="0"/>
              <a:t>Main objectives of relevant sectoral policies and challenges posed by interlinkages challenges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76000" y="6526087"/>
            <a:ext cx="6638176" cy="180974"/>
          </a:xfrm>
        </p:spPr>
        <p:txBody>
          <a:bodyPr/>
          <a:lstStyle/>
          <a:p>
            <a:r>
              <a:rPr lang="en-GB" dirty="0"/>
              <a:t>CLEWS SUMMER SCHOOL ACTIVITY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65" y="169419"/>
            <a:ext cx="1236938" cy="1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11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S10280487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CDB7D7-727B-44D4-8100-B4DA40A1A1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TS102804877</Template>
  <TotalTime>0</TotalTime>
  <Words>847</Words>
  <Application>Microsoft Office PowerPoint</Application>
  <PresentationFormat>Custom</PresentationFormat>
  <Paragraphs>144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TS102804877</vt:lpstr>
      <vt:lpstr>CLEWS Summer School: Uganda Country introductory presentation </vt:lpstr>
      <vt:lpstr>Country Uganda </vt:lpstr>
      <vt:lpstr>Country Uganda </vt:lpstr>
      <vt:lpstr>Country Uganda </vt:lpstr>
      <vt:lpstr>Country Uganda </vt:lpstr>
      <vt:lpstr>Country Uganda </vt:lpstr>
      <vt:lpstr>Country Uganda </vt:lpstr>
      <vt:lpstr>Country Uganda </vt:lpstr>
      <vt:lpstr>Country Uganda </vt:lpstr>
      <vt:lpstr>Country Uganda 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2013-04-04T05:49:25Z</dcterms:created>
  <dcterms:modified xsi:type="dcterms:W3CDTF">2017-06-12T19:56:30Z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