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71" r:id="rId3"/>
    <p:sldId id="319" r:id="rId4"/>
    <p:sldId id="324" r:id="rId5"/>
    <p:sldId id="322" r:id="rId6"/>
    <p:sldId id="320" r:id="rId7"/>
    <p:sldId id="326" r:id="rId8"/>
    <p:sldId id="328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7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4390-4F06-4AC1-A02F-F9827C9304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50F8-7C6A-40E2-ACF6-24EB82F40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BFCB-AF14-4840-A42D-4BE299CC3B6F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1B068-BE6A-4C82-9505-14C84DE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1B068-BE6A-4C82-9505-14C84DEFD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www.desa.kth.se/" TargetMode="External"/><Relationship Id="rId2" Type="http://schemas.openxmlformats.org/officeDocument/2006/relationships/hyperlink" Target="http://www.undp.org/content/undp/en/home/librarypage/corporate/bpps-org-chart.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un.org/development/desa/dpad/" TargetMode="Externa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404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1286" y="6226057"/>
            <a:ext cx="8274909" cy="625709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Summer School on Modelling Tools for Sustainable Development 12-30 June 2017, ICTP, Trieste.  </a:t>
            </a:r>
          </a:p>
        </p:txBody>
      </p:sp>
      <p:pic>
        <p:nvPicPr>
          <p:cNvPr id="7" name="Picture 6" descr="https://lh6.googleusercontent.com/Ly_PhcwOrV7ieHqPjBUUdqFiAGODtzJmBwrIeHLHNXmO2gAmLok-TdTBr_d3BtnUCDenebmvgE80MCYN8Vorq6tctapX-MHkCI-nBydPkMCIQlU3bY5E3A4URgaFKH9_3Y3ixC7n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" y="74144"/>
            <a:ext cx="705409" cy="10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9311968" y="342121"/>
            <a:ext cx="2448454" cy="57325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OpTIMUS.community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61" y="0"/>
            <a:ext cx="2571842" cy="1187163"/>
          </a:xfrm>
          <a:prstGeom prst="rect">
            <a:avLst/>
          </a:prstGeom>
        </p:spPr>
      </p:pic>
      <p:pic>
        <p:nvPicPr>
          <p:cNvPr id="10" name="Picture 9" descr="https://lh5.googleusercontent.com/QwAyBzI_HrdO1gj0yaFRi0OiqghV8sMirzKBHzFYtGIWVVnBeuDuBR9_JP1vo9XJKYzGCL0sd1ZodqNBZxjvOYILUxRDdlxRQLuJNl1PB5k_6S9avTsqb2zL8U1SbUj7jo_r0pHa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77" y="229886"/>
            <a:ext cx="2468411" cy="7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4.googleusercontent.com/jDjKyzhdhZWMxUNi7z6qAJzpBZEkOBbfd9pxc_hw_VhHxoTvuhQehahE7VFIlqmGgpn-yNdL2HsCN5L4vZpsZzJoIFrGq37CRI-kV8YM3EbnBWnbkWxvjk9tYWPG2bomkqh_um96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77" y="142677"/>
            <a:ext cx="901808" cy="90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687330" y="5257800"/>
            <a:ext cx="1837038" cy="41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2245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B3A-348B-4F57-9310-DDA4B965326C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9335" y="6356350"/>
            <a:ext cx="669942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Summer School on Modelling Tools for Sustainable Development 12-30 June 2017, ICTP, Trieste. Organizers: UNDESA, UNDP, ICTP, Cambridge University, KTH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DE5B-D266-47DA-B86B-5B95BCF9A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3223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10B6-F7AF-40FB-ADB5-DF10CB1A0A7A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Summer School on Modelling Tools for Sustainable Development 12-30 June 2017, ICTP, Trieste.  Organizers:  UNDESA, UNDP, ICTP, Cambridge University, KTH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DE5B-D266-47DA-B86B-5B95BCF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2009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to energy sector representation in the template CLEW model</a:t>
            </a:r>
          </a:p>
        </p:txBody>
      </p:sp>
    </p:spTree>
    <p:extLst>
      <p:ext uri="{BB962C8B-B14F-4D97-AF65-F5344CB8AC3E}">
        <p14:creationId xmlns:p14="http://schemas.microsoft.com/office/powerpoint/2010/main" val="414041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548680"/>
            <a:ext cx="7812795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Template model energy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49" y="1340768"/>
            <a:ext cx="10746557" cy="4968552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Standardized model structure</a:t>
            </a:r>
          </a:p>
          <a:p>
            <a:pPr lvl="2"/>
            <a:r>
              <a:rPr lang="en-GB" sz="2400" dirty="0"/>
              <a:t>Customizable to country data</a:t>
            </a:r>
          </a:p>
          <a:p>
            <a:pPr lvl="2"/>
            <a:r>
              <a:rPr lang="en-GB" sz="2400" dirty="0"/>
              <a:t>Structure customizable for country projects</a:t>
            </a:r>
          </a:p>
          <a:p>
            <a:pPr lvl="1"/>
            <a:r>
              <a:rPr lang="en-GB" sz="2800" dirty="0"/>
              <a:t>Focus on power sector</a:t>
            </a:r>
          </a:p>
          <a:p>
            <a:pPr lvl="2"/>
            <a:r>
              <a:rPr lang="en-GB" sz="2400" dirty="0"/>
              <a:t> More technology detail</a:t>
            </a:r>
          </a:p>
          <a:p>
            <a:pPr lvl="1"/>
            <a:r>
              <a:rPr lang="en-GB" sz="2800" dirty="0"/>
              <a:t>Simplified demand representation</a:t>
            </a:r>
          </a:p>
          <a:p>
            <a:pPr lvl="2"/>
            <a:r>
              <a:rPr lang="en-GB" sz="2400" dirty="0"/>
              <a:t>Fuel projections based on selected drivers</a:t>
            </a:r>
          </a:p>
          <a:p>
            <a:pPr lvl="1"/>
            <a:r>
              <a:rPr lang="en-GB" sz="2800" dirty="0"/>
              <a:t>Simplified primary energy supply representation</a:t>
            </a:r>
          </a:p>
          <a:p>
            <a:pPr lvl="2"/>
            <a:r>
              <a:rPr lang="en-GB" sz="2400" dirty="0"/>
              <a:t>Single source representation</a:t>
            </a:r>
          </a:p>
          <a:p>
            <a:pPr lvl="2"/>
            <a:endParaRPr lang="en-GB" sz="2400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1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548680"/>
            <a:ext cx="7812795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Energy sector model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7931" y="2091356"/>
            <a:ext cx="122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Fossil fuels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973" y="2137523"/>
            <a:ext cx="129614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Domestic extraction</a:t>
            </a:r>
          </a:p>
        </p:txBody>
      </p:sp>
      <p:sp>
        <p:nvSpPr>
          <p:cNvPr id="8" name="Arrow: Right 2"/>
          <p:cNvSpPr/>
          <p:nvPr/>
        </p:nvSpPr>
        <p:spPr>
          <a:xfrm>
            <a:off x="2168121" y="2428585"/>
            <a:ext cx="1728192" cy="14401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5973" y="3237206"/>
            <a:ext cx="129614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Renewable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973" y="4500500"/>
            <a:ext cx="1296144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Energy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imports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6063" y="4402494"/>
            <a:ext cx="12512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Fuels</a:t>
            </a:r>
          </a:p>
        </p:txBody>
      </p:sp>
      <p:sp>
        <p:nvSpPr>
          <p:cNvPr id="12" name="Arrow: Right 2"/>
          <p:cNvSpPr/>
          <p:nvPr/>
        </p:nvSpPr>
        <p:spPr>
          <a:xfrm>
            <a:off x="2168121" y="4734615"/>
            <a:ext cx="1728192" cy="14401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8121" y="3208370"/>
            <a:ext cx="177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Renewable fuels</a:t>
            </a:r>
          </a:p>
        </p:txBody>
      </p:sp>
      <p:sp>
        <p:nvSpPr>
          <p:cNvPr id="14" name="Arrow: Right 2"/>
          <p:cNvSpPr/>
          <p:nvPr/>
        </p:nvSpPr>
        <p:spPr>
          <a:xfrm>
            <a:off x="2168121" y="3553320"/>
            <a:ext cx="1728192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5973" y="5587733"/>
            <a:ext cx="1296144" cy="646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Energy exports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6324" y="2683141"/>
            <a:ext cx="129614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Power sector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6324" y="3689702"/>
            <a:ext cx="1296144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Oil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Refinery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6063" y="5511781"/>
            <a:ext cx="12512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Fuels</a:t>
            </a:r>
          </a:p>
        </p:txBody>
      </p:sp>
      <p:sp>
        <p:nvSpPr>
          <p:cNvPr id="23" name="Arrow: Right 2"/>
          <p:cNvSpPr/>
          <p:nvPr/>
        </p:nvSpPr>
        <p:spPr>
          <a:xfrm rot="10800000">
            <a:off x="2168121" y="5843902"/>
            <a:ext cx="1728192" cy="14401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425" y="1266699"/>
            <a:ext cx="35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Primary Energy Supply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1872" y="1241977"/>
            <a:ext cx="35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Transformation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6324" y="4564874"/>
            <a:ext cx="1296144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Biofuel production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1517" y="1905002"/>
            <a:ext cx="137051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Agricultural sector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99846" y="2722926"/>
            <a:ext cx="135218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Commercial sector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99846" y="3540850"/>
            <a:ext cx="1296144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Industrial sector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18700" y="4358774"/>
            <a:ext cx="12961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Residential sector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18700" y="5197571"/>
            <a:ext cx="12961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Transport sector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85370" y="1241978"/>
            <a:ext cx="35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Final energy demand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4880" y="3439652"/>
            <a:ext cx="18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Refined products</a:t>
            </a:r>
          </a:p>
        </p:txBody>
      </p:sp>
      <p:sp>
        <p:nvSpPr>
          <p:cNvPr id="36" name="Arrow: Right 2"/>
          <p:cNvSpPr/>
          <p:nvPr/>
        </p:nvSpPr>
        <p:spPr>
          <a:xfrm>
            <a:off x="6278444" y="3790261"/>
            <a:ext cx="1728192" cy="14401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44880" y="4529754"/>
            <a:ext cx="194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Renewable fuels</a:t>
            </a:r>
          </a:p>
        </p:txBody>
      </p:sp>
      <p:sp>
        <p:nvSpPr>
          <p:cNvPr id="38" name="Arrow: Right 2"/>
          <p:cNvSpPr/>
          <p:nvPr/>
        </p:nvSpPr>
        <p:spPr>
          <a:xfrm>
            <a:off x="6278444" y="4914996"/>
            <a:ext cx="1728192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460686" y="2520495"/>
            <a:ext cx="128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Electricity</a:t>
            </a:r>
          </a:p>
        </p:txBody>
      </p:sp>
      <p:sp>
        <p:nvSpPr>
          <p:cNvPr id="40" name="Arrow: Right 2"/>
          <p:cNvSpPr/>
          <p:nvPr/>
        </p:nvSpPr>
        <p:spPr>
          <a:xfrm>
            <a:off x="6218732" y="2905737"/>
            <a:ext cx="1728192" cy="14401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103361" y="1921746"/>
            <a:ext cx="14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Fuel demand</a:t>
            </a:r>
          </a:p>
        </p:txBody>
      </p:sp>
      <p:sp>
        <p:nvSpPr>
          <p:cNvPr id="42" name="Arrow: Right 2"/>
          <p:cNvSpPr/>
          <p:nvPr/>
        </p:nvSpPr>
        <p:spPr>
          <a:xfrm>
            <a:off x="9882617" y="2224615"/>
            <a:ext cx="1728192" cy="1440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129520" y="2699075"/>
            <a:ext cx="14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Fuel demand</a:t>
            </a:r>
          </a:p>
        </p:txBody>
      </p:sp>
      <p:sp>
        <p:nvSpPr>
          <p:cNvPr id="44" name="Arrow: Right 2"/>
          <p:cNvSpPr/>
          <p:nvPr/>
        </p:nvSpPr>
        <p:spPr>
          <a:xfrm>
            <a:off x="9908776" y="3001944"/>
            <a:ext cx="1728192" cy="1440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129520" y="3506115"/>
            <a:ext cx="14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Fuel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demand</a:t>
            </a:r>
          </a:p>
        </p:txBody>
      </p:sp>
      <p:sp>
        <p:nvSpPr>
          <p:cNvPr id="46" name="Arrow: Right 2"/>
          <p:cNvSpPr/>
          <p:nvPr/>
        </p:nvSpPr>
        <p:spPr>
          <a:xfrm>
            <a:off x="9908776" y="3808984"/>
            <a:ext cx="1728192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173640" y="4353805"/>
            <a:ext cx="14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Fuel demand</a:t>
            </a:r>
          </a:p>
        </p:txBody>
      </p:sp>
      <p:sp>
        <p:nvSpPr>
          <p:cNvPr id="48" name="Arrow: Right 2"/>
          <p:cNvSpPr/>
          <p:nvPr/>
        </p:nvSpPr>
        <p:spPr>
          <a:xfrm>
            <a:off x="9952896" y="4656674"/>
            <a:ext cx="1728192" cy="1440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173640" y="5160845"/>
            <a:ext cx="14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Fuel demand</a:t>
            </a:r>
          </a:p>
        </p:txBody>
      </p:sp>
      <p:sp>
        <p:nvSpPr>
          <p:cNvPr id="50" name="Arrow: Right 2"/>
          <p:cNvSpPr/>
          <p:nvPr/>
        </p:nvSpPr>
        <p:spPr>
          <a:xfrm>
            <a:off x="9952896" y="5463714"/>
            <a:ext cx="1728192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1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51" y="548680"/>
            <a:ext cx="10463752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List of sectors, commodities and abbreviations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95683"/>
              </p:ext>
            </p:extLst>
          </p:nvPr>
        </p:nvGraphicFramePr>
        <p:xfrm>
          <a:off x="617455" y="1539797"/>
          <a:ext cx="10892673" cy="4328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15446">
                  <a:extLst>
                    <a:ext uri="{9D8B030D-6E8A-4147-A177-3AD203B41FA5}">
                      <a16:colId xmlns:a16="http://schemas.microsoft.com/office/drawing/2014/main" val="182773101"/>
                    </a:ext>
                  </a:extLst>
                </a:gridCol>
                <a:gridCol w="1602060">
                  <a:extLst>
                    <a:ext uri="{9D8B030D-6E8A-4147-A177-3AD203B41FA5}">
                      <a16:colId xmlns:a16="http://schemas.microsoft.com/office/drawing/2014/main" val="3977948493"/>
                    </a:ext>
                  </a:extLst>
                </a:gridCol>
                <a:gridCol w="1658348">
                  <a:extLst>
                    <a:ext uri="{9D8B030D-6E8A-4147-A177-3AD203B41FA5}">
                      <a16:colId xmlns:a16="http://schemas.microsoft.com/office/drawing/2014/main" val="1452550930"/>
                    </a:ext>
                  </a:extLst>
                </a:gridCol>
                <a:gridCol w="1918835">
                  <a:extLst>
                    <a:ext uri="{9D8B030D-6E8A-4147-A177-3AD203B41FA5}">
                      <a16:colId xmlns:a16="http://schemas.microsoft.com/office/drawing/2014/main" val="1229348910"/>
                    </a:ext>
                  </a:extLst>
                </a:gridCol>
                <a:gridCol w="2082538">
                  <a:extLst>
                    <a:ext uri="{9D8B030D-6E8A-4147-A177-3AD203B41FA5}">
                      <a16:colId xmlns:a16="http://schemas.microsoft.com/office/drawing/2014/main" val="3125539373"/>
                    </a:ext>
                  </a:extLst>
                </a:gridCol>
                <a:gridCol w="1815446">
                  <a:extLst>
                    <a:ext uri="{9D8B030D-6E8A-4147-A177-3AD203B41FA5}">
                      <a16:colId xmlns:a16="http://schemas.microsoft.com/office/drawing/2014/main" val="1158971242"/>
                    </a:ext>
                  </a:extLst>
                </a:gridCol>
              </a:tblGrid>
              <a:tr h="399262">
                <a:tc>
                  <a:txBody>
                    <a:bodyPr/>
                    <a:lstStyle/>
                    <a:p>
                      <a:r>
                        <a:rPr lang="en-US" dirty="0"/>
                        <a:t>Sector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Sector abbreviation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Commodity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Commodity abbreviation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Commodity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Commodity abbreviation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Biomass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Kerosene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82470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Charcoal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 petroleum gas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LPG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400512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NGS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39976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Crude oil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hydro carbons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OHC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9518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Petroleum coke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PCK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178575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Geothermal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energy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1939937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Gasoline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Uranium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URN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78593668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132600778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HFO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 energy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WND</a:t>
                      </a:r>
                    </a:p>
                  </a:txBody>
                  <a:tcPr marL="3810" marR="3810" marT="3810" anchor="b"/>
                </a:tc>
                <a:extLst>
                  <a:ext uri="{0D108BD9-81ED-4DB2-BD59-A6C34878D82A}">
                    <a16:rowId xmlns:a16="http://schemas.microsoft.com/office/drawing/2014/main" val="201255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</a:t>
                      </a:r>
                    </a:p>
                  </a:txBody>
                  <a:tcPr marL="3810" marR="3810" marT="381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6257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151" y="6023728"/>
            <a:ext cx="10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exception: </a:t>
            </a:r>
            <a:r>
              <a:rPr lang="en-US" dirty="0"/>
              <a:t>Electricity before transmission (ELC001) and after transmission (ELC002) </a:t>
            </a:r>
          </a:p>
        </p:txBody>
      </p:sp>
    </p:spTree>
    <p:extLst>
      <p:ext uri="{BB962C8B-B14F-4D97-AF65-F5344CB8AC3E}">
        <p14:creationId xmlns:p14="http://schemas.microsoft.com/office/powerpoint/2010/main" val="58099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548680"/>
            <a:ext cx="7812795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Naming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49" y="1340768"/>
            <a:ext cx="11048216" cy="4968552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Commodity naming convention in </a:t>
            </a:r>
            <a:r>
              <a:rPr lang="en-GB" sz="2800" dirty="0" err="1"/>
              <a:t>Osemosys</a:t>
            </a:r>
            <a:r>
              <a:rPr lang="en-GB" sz="2800" dirty="0"/>
              <a:t> model:</a:t>
            </a:r>
          </a:p>
          <a:p>
            <a:pPr lvl="2"/>
            <a:r>
              <a:rPr lang="en-GB" sz="2400" dirty="0"/>
              <a:t>At “wholesale” level 3 letter code as per table on previous slide</a:t>
            </a:r>
          </a:p>
          <a:p>
            <a:pPr lvl="2"/>
            <a:r>
              <a:rPr lang="en-GB" sz="2400" dirty="0"/>
              <a:t>At sector level: 3 letter sector abbreviation + 3 letter commodity abbreviation</a:t>
            </a:r>
          </a:p>
          <a:p>
            <a:pPr lvl="2"/>
            <a:r>
              <a:rPr lang="en-GB" sz="2400" dirty="0"/>
              <a:t>Examples: </a:t>
            </a:r>
          </a:p>
          <a:p>
            <a:pPr lvl="3"/>
            <a:r>
              <a:rPr lang="en-GB" sz="2200" dirty="0"/>
              <a:t>Diesel (DSL) used in agriculture (AGR) = AGR+DSL=“AGRDSL”</a:t>
            </a:r>
          </a:p>
          <a:p>
            <a:pPr lvl="3"/>
            <a:r>
              <a:rPr lang="en-GB" sz="2200" dirty="0"/>
              <a:t>Natural gas (NGS) used in industry (IND) = IND+NGS=“INDNGS”</a:t>
            </a:r>
          </a:p>
          <a:p>
            <a:pPr lvl="3"/>
            <a:r>
              <a:rPr lang="en-GB" sz="2200" dirty="0"/>
              <a:t>Coal (COA) used in industry (IND) = IND+COA=“INDCOA”</a:t>
            </a:r>
          </a:p>
          <a:p>
            <a:pPr lvl="3"/>
            <a:r>
              <a:rPr lang="en-GB" sz="2200" dirty="0"/>
              <a:t>Gasoline (GSL) used in transportation (TRA) = TRA+ GSL=“TRAGSL”</a:t>
            </a:r>
          </a:p>
          <a:p>
            <a:pPr lvl="3"/>
            <a:r>
              <a:rPr lang="en-GB" sz="2200" dirty="0"/>
              <a:t>Wind energy (WND) used in power generation (PWR) = PWR+ WND=“PWRWND”</a:t>
            </a:r>
          </a:p>
          <a:p>
            <a:pPr lvl="3"/>
            <a:endParaRPr lang="en-GB" sz="2200" dirty="0"/>
          </a:p>
          <a:p>
            <a:pPr lvl="3"/>
            <a:endParaRPr lang="en-GB" sz="2200" dirty="0"/>
          </a:p>
          <a:p>
            <a:pPr lvl="3"/>
            <a:endParaRPr lang="en-GB" sz="2200" dirty="0"/>
          </a:p>
          <a:p>
            <a:pPr marL="914400" lvl="2" indent="0">
              <a:buNone/>
            </a:pPr>
            <a:r>
              <a:rPr lang="en-GB" sz="2400" dirty="0"/>
              <a:t>	       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Open Pit Mining, Commodity, Remo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31" y="4818340"/>
            <a:ext cx="5995251" cy="19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548680"/>
            <a:ext cx="7812795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Demand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49" y="1340768"/>
            <a:ext cx="10746557" cy="4968552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No technology representation on demand side </a:t>
            </a:r>
          </a:p>
          <a:p>
            <a:pPr lvl="2"/>
            <a:r>
              <a:rPr lang="en-GB" sz="2400" dirty="0"/>
              <a:t>Projected fuel demand in 5 economic sectors</a:t>
            </a:r>
          </a:p>
          <a:p>
            <a:pPr lvl="2"/>
            <a:r>
              <a:rPr lang="en-GB" sz="2400" dirty="0"/>
              <a:t>Agriculture (AGR), Commerce (COM), Industry (IND), Residential (RES), Transport (TRA) </a:t>
            </a:r>
          </a:p>
          <a:p>
            <a:pPr lvl="2"/>
            <a:r>
              <a:rPr lang="en-GB" sz="2400" dirty="0"/>
              <a:t>Endogenous demand for some fuels</a:t>
            </a:r>
          </a:p>
          <a:p>
            <a:pPr lvl="1"/>
            <a:r>
              <a:rPr lang="en-GB" sz="2800" dirty="0"/>
              <a:t>Excel energy demand template available for data management, simple projections </a:t>
            </a:r>
          </a:p>
          <a:p>
            <a:pPr lvl="2"/>
            <a:r>
              <a:rPr lang="en-GB" sz="2400" dirty="0"/>
              <a:t>Includes </a:t>
            </a:r>
            <a:r>
              <a:rPr lang="en-GB" sz="2400" dirty="0" err="1"/>
              <a:t>MoManI</a:t>
            </a:r>
            <a:r>
              <a:rPr lang="en-GB" sz="2400" dirty="0"/>
              <a:t> import tables. </a:t>
            </a:r>
          </a:p>
          <a:p>
            <a:pPr lvl="2"/>
            <a:endParaRPr lang="en-GB" sz="2400" dirty="0"/>
          </a:p>
          <a:p>
            <a:pPr lvl="1"/>
            <a:endParaRPr lang="en-GB" sz="2800" dirty="0"/>
          </a:p>
          <a:p>
            <a:pPr marL="914400" lvl="2" indent="0">
              <a:buNone/>
            </a:pPr>
            <a:endParaRPr lang="en-GB" sz="2400" dirty="0"/>
          </a:p>
          <a:p>
            <a:pPr marL="914400" lvl="2" indent="0">
              <a:buNone/>
            </a:pPr>
            <a:r>
              <a:rPr lang="en-GB" sz="2400" dirty="0"/>
              <a:t>	       </a:t>
            </a:r>
          </a:p>
          <a:p>
            <a:pPr lvl="2"/>
            <a:endParaRPr lang="en-GB" sz="2400" dirty="0"/>
          </a:p>
          <a:p>
            <a:pPr lvl="2"/>
            <a:endParaRPr lang="en-GB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Model, Car, Auto, Transport, Red, 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55" y="4602908"/>
            <a:ext cx="3786133" cy="21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idge, Kitchen, Refrigerator, I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565368"/>
            <a:ext cx="3328987" cy="22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3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548680"/>
            <a:ext cx="7812795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Power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47" y="1331341"/>
            <a:ext cx="6556344" cy="4968552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11 technology fuel groups (e.g. coal, hydro, natural gas, wind)</a:t>
            </a:r>
          </a:p>
          <a:p>
            <a:pPr lvl="2"/>
            <a:r>
              <a:rPr lang="en-GB" sz="2400" dirty="0"/>
              <a:t>2-6 technologies per group</a:t>
            </a:r>
          </a:p>
          <a:p>
            <a:pPr lvl="1"/>
            <a:r>
              <a:rPr lang="en-GB" sz="2800" dirty="0"/>
              <a:t>Naming:</a:t>
            </a:r>
          </a:p>
          <a:p>
            <a:pPr lvl="2"/>
            <a:r>
              <a:rPr lang="en-GB" sz="2400" dirty="0"/>
              <a:t>“PWR” + 3 letter fuel abbreviation + 3 digit Number</a:t>
            </a:r>
          </a:p>
          <a:p>
            <a:pPr lvl="2"/>
            <a:r>
              <a:rPr lang="en-GB" sz="2400" dirty="0"/>
              <a:t>E.g. 	Wind power plant #3: PWRWND003</a:t>
            </a:r>
          </a:p>
          <a:p>
            <a:pPr marL="914400" lvl="2" indent="0">
              <a:buNone/>
            </a:pPr>
            <a:r>
              <a:rPr lang="en-GB" sz="2400" dirty="0"/>
              <a:t>	Hydro power plant #6: PWRHYD006</a:t>
            </a:r>
          </a:p>
          <a:p>
            <a:pPr marL="914400" lvl="2" indent="0">
              <a:buNone/>
            </a:pPr>
            <a:r>
              <a:rPr lang="en-GB" sz="2400" dirty="0"/>
              <a:t>	Diesel power plant #1: PWRDSL001</a:t>
            </a:r>
          </a:p>
          <a:p>
            <a:pPr lvl="1"/>
            <a:r>
              <a:rPr lang="en-GB" sz="2800" dirty="0"/>
              <a:t>Power sector excel template available for data entry and management</a:t>
            </a:r>
          </a:p>
          <a:p>
            <a:pPr lvl="2"/>
            <a:r>
              <a:rPr lang="en-GB" sz="2400" dirty="0"/>
              <a:t>Includes </a:t>
            </a:r>
            <a:r>
              <a:rPr lang="en-GB" sz="2400" dirty="0" err="1"/>
              <a:t>MoManI</a:t>
            </a:r>
            <a:r>
              <a:rPr lang="en-GB" sz="2400" dirty="0"/>
              <a:t> import tables.       </a:t>
            </a:r>
          </a:p>
          <a:p>
            <a:pPr lvl="2"/>
            <a:endParaRPr lang="en-GB" sz="2400" dirty="0"/>
          </a:p>
          <a:p>
            <a:pPr lvl="2"/>
            <a:endParaRPr lang="en-GB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oover, Dam, Mead, Nevada,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1252537"/>
            <a:ext cx="3929064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ind Turbine, Wind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93" y="3970335"/>
            <a:ext cx="3931447" cy="262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6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548680"/>
            <a:ext cx="7812795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Transformation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50" y="1340768"/>
            <a:ext cx="6579764" cy="4968552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Oil refinery</a:t>
            </a:r>
          </a:p>
          <a:p>
            <a:pPr lvl="2"/>
            <a:r>
              <a:rPr lang="en-GB" sz="2400" dirty="0"/>
              <a:t>Converts crude oil to refined products</a:t>
            </a:r>
          </a:p>
          <a:p>
            <a:pPr lvl="2"/>
            <a:r>
              <a:rPr lang="en-US" sz="2400" dirty="0"/>
              <a:t>Technology: UPSCRU001</a:t>
            </a:r>
          </a:p>
          <a:p>
            <a:pPr lvl="1"/>
            <a:r>
              <a:rPr lang="en-GB" sz="2800" dirty="0"/>
              <a:t>Charcoal production</a:t>
            </a:r>
          </a:p>
          <a:p>
            <a:pPr lvl="2"/>
            <a:r>
              <a:rPr lang="en-GB" sz="2400" dirty="0"/>
              <a:t>Converts biomass to charcoal</a:t>
            </a:r>
          </a:p>
          <a:p>
            <a:pPr lvl="2"/>
            <a:r>
              <a:rPr lang="en-US" sz="2400" dirty="0"/>
              <a:t>Technology: UPSBIO001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Biofuel production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Converts a crop (from the land-use model component) to biofuels</a:t>
            </a:r>
          </a:p>
          <a:p>
            <a:pPr lvl="2"/>
            <a:r>
              <a:rPr lang="en-US" sz="2400" dirty="0"/>
              <a:t>Technology: UPSBIO002</a:t>
            </a:r>
          </a:p>
          <a:p>
            <a:pPr lvl="2"/>
            <a:endParaRPr lang="en-GB" sz="2400" dirty="0"/>
          </a:p>
          <a:p>
            <a:pPr marL="914400" lvl="2" indent="0">
              <a:buNone/>
            </a:pPr>
            <a:r>
              <a:rPr lang="en-GB" sz="2400" dirty="0"/>
              <a:t>	       </a:t>
            </a:r>
          </a:p>
          <a:p>
            <a:pPr lvl="2"/>
            <a:endParaRPr lang="en-GB" sz="2400" dirty="0"/>
          </a:p>
          <a:p>
            <a:pPr lvl="2"/>
            <a:endParaRPr lang="en-GB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finery, Oil, Aerial, Natural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55" y="1428750"/>
            <a:ext cx="3479007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omas\Downloads\iStock_000003045299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55" y="4053483"/>
            <a:ext cx="3570629" cy="237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1" y="548680"/>
            <a:ext cx="10982227" cy="463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Additional notes on technologies and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49" y="1340768"/>
            <a:ext cx="10746557" cy="4968552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Distribution technologies for sectoral demand</a:t>
            </a:r>
          </a:p>
          <a:p>
            <a:pPr lvl="2"/>
            <a:r>
              <a:rPr lang="en-GB" dirty="0"/>
              <a:t>Allows for accounting of sectoral demand, sector specific distribution costs and energy requirements for distribution</a:t>
            </a:r>
          </a:p>
          <a:p>
            <a:pPr lvl="2"/>
            <a:r>
              <a:rPr lang="en-GB" dirty="0"/>
              <a:t>Naming convention: “DEM” + 3 letter sector abbreviation + 3 commodity abbreviation</a:t>
            </a:r>
          </a:p>
          <a:p>
            <a:pPr lvl="2"/>
            <a:r>
              <a:rPr lang="en-GB" dirty="0"/>
              <a:t>Example: Natural gas distributed to the commercial sector: DEMCOMNGS</a:t>
            </a:r>
          </a:p>
          <a:p>
            <a:pPr lvl="1"/>
            <a:r>
              <a:rPr lang="en-GB" dirty="0"/>
              <a:t>Mining/Extraction technologies</a:t>
            </a:r>
          </a:p>
          <a:p>
            <a:pPr lvl="2"/>
            <a:r>
              <a:rPr lang="en-GB" dirty="0"/>
              <a:t>Naming: “MIN” + 3 commodity abbreviation, e.g. MINCOA (Coal mining)</a:t>
            </a:r>
          </a:p>
          <a:p>
            <a:pPr lvl="1"/>
            <a:r>
              <a:rPr lang="en-GB" dirty="0"/>
              <a:t>Renewable resource technologies</a:t>
            </a:r>
          </a:p>
          <a:p>
            <a:pPr lvl="2"/>
            <a:r>
              <a:rPr lang="en-GB" dirty="0"/>
              <a:t>Naming: “RNW” + 3 commodity abbreviation, e.g. RNWSOL (Solar energy resource)</a:t>
            </a:r>
          </a:p>
          <a:p>
            <a:pPr lvl="1"/>
            <a:r>
              <a:rPr lang="en-GB" dirty="0"/>
              <a:t>Import technologies</a:t>
            </a:r>
          </a:p>
          <a:p>
            <a:pPr lvl="2"/>
            <a:r>
              <a:rPr lang="en-GB" dirty="0"/>
              <a:t>Naming: “IMP” + 3 commodity abbreviation, e.g. IMPCRU (Crude oil imports)</a:t>
            </a:r>
          </a:p>
          <a:p>
            <a:pPr lvl="1"/>
            <a:r>
              <a:rPr lang="en-GB" dirty="0"/>
              <a:t>Export technologies</a:t>
            </a:r>
          </a:p>
          <a:p>
            <a:pPr lvl="2"/>
            <a:r>
              <a:rPr lang="en-GB" dirty="0"/>
              <a:t>Naming: “EXP” + 3 commodity abbreviation, e.g. EXPNGS (Natural gas exports)</a:t>
            </a:r>
          </a:p>
          <a:p>
            <a:pPr lvl="2"/>
            <a:endParaRPr lang="en-GB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5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Widescreen</PresentationFormat>
  <Paragraphs>182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Ubuntu</vt:lpstr>
      <vt:lpstr>Office Theme</vt:lpstr>
      <vt:lpstr>Introduction to energy sector representation in the template CLEW model</vt:lpstr>
      <vt:lpstr>Template model energy system</vt:lpstr>
      <vt:lpstr>Energy sector model structure</vt:lpstr>
      <vt:lpstr>List of sectors, commodities and abbreviations</vt:lpstr>
      <vt:lpstr>Naming conventions</vt:lpstr>
      <vt:lpstr>Demand side</vt:lpstr>
      <vt:lpstr>Power sector</vt:lpstr>
      <vt:lpstr>Transformation sector</vt:lpstr>
      <vt:lpstr>Additional notes on technologies and naming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Pappis</dc:creator>
  <cp:lastModifiedBy>Thomas Alfstad</cp:lastModifiedBy>
  <cp:revision>72</cp:revision>
  <dcterms:created xsi:type="dcterms:W3CDTF">2017-06-07T13:22:49Z</dcterms:created>
  <dcterms:modified xsi:type="dcterms:W3CDTF">2017-06-14T06:49:50Z</dcterms:modified>
</cp:coreProperties>
</file>