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273" r:id="rId3"/>
    <p:sldId id="274" r:id="rId4"/>
    <p:sldId id="288" r:id="rId5"/>
    <p:sldId id="275" r:id="rId6"/>
    <p:sldId id="311" r:id="rId7"/>
    <p:sldId id="291" r:id="rId8"/>
    <p:sldId id="323" r:id="rId9"/>
    <p:sldId id="294" r:id="rId10"/>
    <p:sldId id="287" r:id="rId11"/>
    <p:sldId id="310" r:id="rId12"/>
    <p:sldId id="308" r:id="rId13"/>
    <p:sldId id="286" r:id="rId14"/>
    <p:sldId id="309" r:id="rId15"/>
    <p:sldId id="282" r:id="rId16"/>
    <p:sldId id="315" r:id="rId17"/>
    <p:sldId id="317" r:id="rId18"/>
    <p:sldId id="320" r:id="rId19"/>
    <p:sldId id="319" r:id="rId20"/>
    <p:sldId id="313" r:id="rId21"/>
    <p:sldId id="303" r:id="rId22"/>
    <p:sldId id="270" r:id="rId23"/>
    <p:sldId id="292" r:id="rId24"/>
    <p:sldId id="302" r:id="rId25"/>
    <p:sldId id="301" r:id="rId26"/>
    <p:sldId id="293" r:id="rId27"/>
    <p:sldId id="269" r:id="rId28"/>
    <p:sldId id="322" r:id="rId29"/>
    <p:sldId id="324" r:id="rId30"/>
    <p:sldId id="321" r:id="rId31"/>
    <p:sldId id="325" r:id="rId32"/>
    <p:sldId id="298" r:id="rId33"/>
    <p:sldId id="300" r:id="rId34"/>
    <p:sldId id="299" r:id="rId35"/>
  </p:sldIdLst>
  <p:sldSz cx="12188825"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FFCC66"/>
    <a:srgbClr val="CC66FF"/>
    <a:srgbClr val="0000FF"/>
    <a:srgbClr val="CFD242"/>
    <a:srgbClr val="99FFCC"/>
    <a:srgbClr val="00FF99"/>
    <a:srgbClr val="000000"/>
    <a:srgbClr val="FEDEF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93288" autoAdjust="0"/>
  </p:normalViewPr>
  <p:slideViewPr>
    <p:cSldViewPr>
      <p:cViewPr varScale="1">
        <p:scale>
          <a:sx n="74" d="100"/>
          <a:sy n="74" d="100"/>
        </p:scale>
        <p:origin x="636" y="52"/>
      </p:cViewPr>
      <p:guideLst>
        <p:guide pos="3839"/>
        <p:guide orient="horz" pos="2160"/>
      </p:guideLst>
    </p:cSldViewPr>
  </p:slideViewPr>
  <p:notesTextViewPr>
    <p:cViewPr>
      <p:scale>
        <a:sx n="1" d="1"/>
        <a:sy n="1" d="1"/>
      </p:scale>
      <p:origin x="0" y="0"/>
    </p:cViewPr>
  </p:notesTextViewPr>
  <p:notesViewPr>
    <p:cSldViewPr showGuides="1">
      <p:cViewPr varScale="1">
        <p:scale>
          <a:sx n="60" d="100"/>
          <a:sy n="60" d="100"/>
        </p:scale>
        <p:origin x="2982"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0A7F2705-E656-4786-A776-A7DBCF120BFF}" type="datetime1">
              <a:rPr lang="it-IT" smtClean="0"/>
              <a:t>06/02/2018</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it-IT" smtClean="0"/>
              <a:t>‹N›</a:t>
            </a:fld>
            <a:endParaRPr lang="it-IT"/>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C062593E-48E8-4A78-BBF9-B0B31497B875}" type="datetime1">
              <a:rPr lang="it-IT" smtClean="0"/>
              <a:t>06/02/2018</a:t>
            </a:fld>
            <a:endParaRPr lang="it-IT"/>
          </a:p>
        </p:txBody>
      </p:sp>
      <p:sp>
        <p:nvSpPr>
          <p:cNvPr id="4" name="Segnaposto immagin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it-IT" smtClean="0"/>
              <a:t>‹N›</a:t>
            </a:fld>
            <a:endParaRPr lang="it-IT"/>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Good afternoon, my name is Giorgia and I am a PhD student here in Trieste, working in an ultrafast spectroscopy laboratory at Elettra.</a:t>
            </a:r>
          </a:p>
          <a:p>
            <a:r>
              <a:rPr lang="it-IT"/>
              <a:t>Let me start by thanking the organizers of the college for the opportunity they gave to be here on this side today, to discuss with you a technique I am getting familiar with which is Pulse Shaping. </a:t>
            </a:r>
          </a:p>
          <a:p>
            <a:endParaRPr lang="it-IT"/>
          </a:p>
          <a:p>
            <a:r>
              <a:rPr lang="it-IT"/>
              <a:t>In these first two days of this college we have had the chance of learning about the history of laser physics. We know that they can generate ultrashort pulses with a duration on the picosecond, femtosecond and attosecond time scale. We also learned that there are many ways in which you can characterize these pulses. Today I will introduce you to a field which is developing side by side with these other techniques, ultrashort p.s. This is quite a broad field at the moment due to the fact that several technologies are under perfectioning, I will introduce you to the most popular approaches to Pulse Shaping.</a:t>
            </a:r>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a:t>
            </a:fld>
            <a:endParaRPr lang="it-IT"/>
          </a:p>
        </p:txBody>
      </p:sp>
    </p:spTree>
    <p:extLst>
      <p:ext uri="{BB962C8B-B14F-4D97-AF65-F5344CB8AC3E}">
        <p14:creationId xmlns:p14="http://schemas.microsoft.com/office/powerpoint/2010/main" val="163239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Thie uDM is commonly used for correction of non-linear effects. It is composed of a coated membrane suspended over an array of actuator electrodes on a printed circuit board. The deformation of the reflecting surface is governed by electrostatic force. Such a mask is placed in the Fourier plane of a folded 4f-line.</a:t>
            </a:r>
          </a:p>
          <a:p>
            <a:r>
              <a:rPr lang="en-US" sz="1200" b="0" i="0" u="none" strike="noStrike" kern="1200" baseline="0">
                <a:solidFill>
                  <a:schemeClr val="tx1"/>
                </a:solidFill>
                <a:latin typeface="+mn-lt"/>
                <a:ea typeface="+mn-ea"/>
                <a:cs typeface="+mn-cs"/>
              </a:rPr>
              <a:t>It allows smoothly varying phase only modulation, in addition to low losses and relatively high actuator density. It represents a fairly low cost solution which could be extended on a very broad spectral range depending on the coating of the mirror.</a:t>
            </a:r>
            <a:endParaRPr lang="it-IT"/>
          </a:p>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10</a:t>
            </a:fld>
            <a:endParaRPr lang="it-IT"/>
          </a:p>
        </p:txBody>
      </p:sp>
    </p:spTree>
    <p:extLst>
      <p:ext uri="{BB962C8B-B14F-4D97-AF65-F5344CB8AC3E}">
        <p14:creationId xmlns:p14="http://schemas.microsoft.com/office/powerpoint/2010/main" val="419302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11</a:t>
            </a:fld>
            <a:endParaRPr lang="it-IT"/>
          </a:p>
        </p:txBody>
      </p:sp>
    </p:spTree>
    <p:extLst>
      <p:ext uri="{BB962C8B-B14F-4D97-AF65-F5344CB8AC3E}">
        <p14:creationId xmlns:p14="http://schemas.microsoft.com/office/powerpoint/2010/main" val="55713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Thie uDM is commonly used for correction of non-linear effects. It is composed of a coated membrane suspended over an array of actuator electrodes on a printed circuit board. The deformation of the reflecting surface is governed by electrostatic force. Such a mask is placed in the Fourier plane of a folded 4f-line.</a:t>
            </a:r>
          </a:p>
          <a:p>
            <a:r>
              <a:rPr lang="en-US" sz="1200" b="0" i="0" u="none" strike="noStrike" kern="1200" baseline="0">
                <a:solidFill>
                  <a:schemeClr val="tx1"/>
                </a:solidFill>
                <a:latin typeface="+mn-lt"/>
                <a:ea typeface="+mn-ea"/>
                <a:cs typeface="+mn-cs"/>
              </a:rPr>
              <a:t>It allows smoothly varying phase only modulation, in addition to low losses and relatively high actuator density. It represents a fairly low cost solution which could be extended on a very broad spectral range depending on the coating of the mirror.</a:t>
            </a:r>
            <a:endParaRPr lang="it-IT"/>
          </a:p>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12</a:t>
            </a:fld>
            <a:endParaRPr lang="it-IT"/>
          </a:p>
        </p:txBody>
      </p:sp>
    </p:spTree>
    <p:extLst>
      <p:ext uri="{BB962C8B-B14F-4D97-AF65-F5344CB8AC3E}">
        <p14:creationId xmlns:p14="http://schemas.microsoft.com/office/powerpoint/2010/main" val="392552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Acousto-optic (AO) modulators have also been used for programmable Fourier transform pulse shaping. The spatial mask pattern is driven by a temporal radiofrequency voltage signal, converted into a traveling acoustic wave by a piezoelectric transducer. Scaled into space by the acoustic velocity (</a:t>
            </a:r>
            <a:r>
              <a:rPr lang="en-US" sz="1200" b="0" i="1" u="none" strike="noStrike" kern="1200" baseline="0">
                <a:solidFill>
                  <a:schemeClr val="tx1"/>
                </a:solidFill>
                <a:latin typeface="+mn-lt"/>
                <a:ea typeface="+mn-ea"/>
                <a:cs typeface="+mn-cs"/>
              </a:rPr>
              <a:t>Vac</a:t>
            </a:r>
            <a:r>
              <a:rPr lang="en-US" sz="1200" b="0" i="0" u="none" strike="noStrike" kern="1200" baseline="0">
                <a:solidFill>
                  <a:schemeClr val="tx1"/>
                </a:solidFill>
                <a:latin typeface="+mn-lt"/>
                <a:ea typeface="+mn-ea"/>
                <a:cs typeface="+mn-cs"/>
              </a:rPr>
              <a:t>) in the AOM crystal, it acts as a refractive index grating.</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13</a:t>
            </a:fld>
            <a:endParaRPr lang="it-IT"/>
          </a:p>
        </p:txBody>
      </p:sp>
    </p:spTree>
    <p:extLst>
      <p:ext uri="{BB962C8B-B14F-4D97-AF65-F5344CB8AC3E}">
        <p14:creationId xmlns:p14="http://schemas.microsoft.com/office/powerpoint/2010/main" val="91467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spatial mask pattern is driven by a temporal radiofrequency voltage signal, converted into a traveling acoustic wave by a piezoelectric transducer. Scaled into space by the acoustic velocity (</a:t>
            </a:r>
            <a:r>
              <a:rPr lang="en-US" sz="1200" b="0" i="1" u="none" strike="noStrike" kern="1200" baseline="0">
                <a:solidFill>
                  <a:schemeClr val="tx1"/>
                </a:solidFill>
                <a:latin typeface="+mn-lt"/>
                <a:ea typeface="+mn-ea"/>
                <a:cs typeface="+mn-cs"/>
              </a:rPr>
              <a:t>Vac</a:t>
            </a:r>
            <a:r>
              <a:rPr lang="en-US" sz="1200" b="0" i="0" u="none" strike="noStrike" kern="1200" baseline="0">
                <a:solidFill>
                  <a:schemeClr val="tx1"/>
                </a:solidFill>
                <a:latin typeface="+mn-lt"/>
                <a:ea typeface="+mn-ea"/>
                <a:cs typeface="+mn-cs"/>
              </a:rPr>
              <a:t>) in the AOM crystal, it acts as a refractive index grating.</a:t>
            </a:r>
          </a:p>
          <a:p>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The diffracted beam is shifted in frequency by an amount equal to the electrical drive frequency (typically in the one hundred MHz range), ideally with an amplitude and phase that directly reflect the amplitude and phase of the RF drive.</a:t>
            </a:r>
          </a:p>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14</a:t>
            </a:fld>
            <a:endParaRPr lang="it-IT"/>
          </a:p>
        </p:txBody>
      </p:sp>
    </p:spTree>
    <p:extLst>
      <p:ext uri="{BB962C8B-B14F-4D97-AF65-F5344CB8AC3E}">
        <p14:creationId xmlns:p14="http://schemas.microsoft.com/office/powerpoint/2010/main" val="123738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Each pixel of a liquid crystal spatial light modulator (LC-SLM) is a programmable waveplate controlled by voltage. An LC-SLM consists of a thin layer of nematic liquid crystal placed between two glass substrates. One substrate is covered with transparent ITO (indium tin oxide) electrodes which allow the application of independent voltages to each pixel. The nematic liquid crystals are small rods which are oriented parallel to the substrate when no voltage is applied. When a voltage is applied, the nematic molecules tend to align along the field. This modifies the birefringence of the medium, leading to a modification of the optical path for light polarized along the anchorage </a:t>
            </a:r>
            <a:r>
              <a:rPr lang="it-IT" sz="1200" b="0" i="0" u="none" strike="noStrike" kern="1200" baseline="0">
                <a:solidFill>
                  <a:schemeClr val="tx1"/>
                </a:solidFill>
                <a:latin typeface="+mn-lt"/>
                <a:ea typeface="+mn-ea"/>
                <a:cs typeface="+mn-cs"/>
              </a:rPr>
              <a:t>direction.</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15</a:t>
            </a:fld>
            <a:endParaRPr lang="it-IT"/>
          </a:p>
        </p:txBody>
      </p:sp>
    </p:spTree>
    <p:extLst>
      <p:ext uri="{BB962C8B-B14F-4D97-AF65-F5344CB8AC3E}">
        <p14:creationId xmlns:p14="http://schemas.microsoft.com/office/powerpoint/2010/main" val="781027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16</a:t>
            </a:fld>
            <a:endParaRPr lang="it-IT"/>
          </a:p>
        </p:txBody>
      </p:sp>
    </p:spTree>
    <p:extLst>
      <p:ext uri="{BB962C8B-B14F-4D97-AF65-F5344CB8AC3E}">
        <p14:creationId xmlns:p14="http://schemas.microsoft.com/office/powerpoint/2010/main" val="1403774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17</a:t>
            </a:fld>
            <a:endParaRPr lang="it-IT"/>
          </a:p>
        </p:txBody>
      </p:sp>
    </p:spTree>
    <p:extLst>
      <p:ext uri="{BB962C8B-B14F-4D97-AF65-F5344CB8AC3E}">
        <p14:creationId xmlns:p14="http://schemas.microsoft.com/office/powerpoint/2010/main" val="117567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18</a:t>
            </a:fld>
            <a:endParaRPr lang="it-IT"/>
          </a:p>
        </p:txBody>
      </p:sp>
    </p:spTree>
    <p:extLst>
      <p:ext uri="{BB962C8B-B14F-4D97-AF65-F5344CB8AC3E}">
        <p14:creationId xmlns:p14="http://schemas.microsoft.com/office/powerpoint/2010/main" val="3769218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19</a:t>
            </a:fld>
            <a:endParaRPr lang="it-IT"/>
          </a:p>
        </p:txBody>
      </p:sp>
    </p:spTree>
    <p:extLst>
      <p:ext uri="{BB962C8B-B14F-4D97-AF65-F5344CB8AC3E}">
        <p14:creationId xmlns:p14="http://schemas.microsoft.com/office/powerpoint/2010/main" val="2482992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application space for ultrashort pulses has become extremely broad, including laser-matter interactions, ultrafast time-resolved spectroscopy, metrology, processing of materials, nonlinear microscopy, optical communications, and radiofrequency </a:t>
            </a:r>
            <a:r>
              <a:rPr lang="it-IT" sz="1200" b="0" i="0" u="none" strike="noStrike" kern="1200" baseline="0">
                <a:solidFill>
                  <a:schemeClr val="tx1"/>
                </a:solidFill>
                <a:latin typeface="+mn-lt"/>
                <a:ea typeface="+mn-ea"/>
                <a:cs typeface="+mn-cs"/>
              </a:rPr>
              <a:t>signal processing.</a:t>
            </a:r>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r>
              <a:rPr lang="it-IT" sz="1200" b="0" i="0" u="none" strike="noStrike" kern="1200" baseline="0">
                <a:solidFill>
                  <a:schemeClr val="tx1"/>
                </a:solidFill>
                <a:latin typeface="+mn-lt"/>
                <a:ea typeface="+mn-ea"/>
                <a:cs typeface="+mn-cs"/>
              </a:rPr>
              <a:t>Pulse </a:t>
            </a:r>
            <a:r>
              <a:rPr lang="en-US" sz="1200" b="0" i="0" u="none" strike="noStrike" kern="1200" baseline="0">
                <a:solidFill>
                  <a:schemeClr val="tx1"/>
                </a:solidFill>
                <a:latin typeface="+mn-lt"/>
                <a:ea typeface="+mn-ea"/>
                <a:cs typeface="+mn-cs"/>
              </a:rPr>
              <a:t>shaping and processing technologies are complementary to ultrashort pulse generation and characterization methods and are now widely applied.</a:t>
            </a:r>
          </a:p>
          <a:p>
            <a:endParaRPr lang="en-US" sz="1200" b="0" i="0" u="none" strike="noStrike" kern="1200" baseline="0">
              <a:solidFill>
                <a:schemeClr val="tx1"/>
              </a:solidFill>
              <a:latin typeface="+mn-lt"/>
              <a:ea typeface="+mn-ea"/>
              <a:cs typeface="+mn-cs"/>
            </a:endParaRPr>
          </a:p>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a:t>
            </a:fld>
            <a:endParaRPr lang="it-IT"/>
          </a:p>
        </p:txBody>
      </p:sp>
    </p:spTree>
    <p:extLst>
      <p:ext uri="{BB962C8B-B14F-4D97-AF65-F5344CB8AC3E}">
        <p14:creationId xmlns:p14="http://schemas.microsoft.com/office/powerpoint/2010/main" val="4255546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An alternative system, appeared in the 90’s was called AOPDF or Dazzler (in its commercial name).</a:t>
            </a:r>
          </a:p>
          <a:p>
            <a:r>
              <a:rPr lang="en-US" sz="1200" b="0" i="0" u="none" strike="noStrike" kern="1200" baseline="0">
                <a:solidFill>
                  <a:schemeClr val="tx1"/>
                </a:solidFill>
                <a:latin typeface="+mn-lt"/>
                <a:ea typeface="+mn-ea"/>
                <a:cs typeface="+mn-cs"/>
              </a:rPr>
              <a:t>An acoustic waveform is launched along a crystallographic plane. This is controlled by connecting a radio-frequency arbitrary waveform generator to the acoustic transducer, thus programmability is easily achieved.</a:t>
            </a:r>
          </a:p>
          <a:p>
            <a:r>
              <a:rPr lang="it-IT" sz="1200" b="0" i="0" u="none" strike="noStrike" kern="1200" baseline="0">
                <a:solidFill>
                  <a:schemeClr val="tx1"/>
                </a:solidFill>
                <a:latin typeface="+mn-lt"/>
                <a:ea typeface="+mn-ea"/>
                <a:cs typeface="+mn-cs"/>
              </a:rPr>
              <a:t>An acoustic wave </a:t>
            </a:r>
            <a:r>
              <a:rPr lang="en-US" sz="1200" b="0" i="0" u="none" strike="noStrike" kern="1200" baseline="0">
                <a:solidFill>
                  <a:schemeClr val="tx1"/>
                </a:solidFill>
                <a:latin typeface="+mn-lt"/>
                <a:ea typeface="+mn-ea"/>
                <a:cs typeface="+mn-cs"/>
              </a:rPr>
              <a:t>propagates with a velocity </a:t>
            </a:r>
            <a:r>
              <a:rPr lang="en-US" sz="1200" b="0" i="1" u="none" strike="noStrike" kern="1200" baseline="0">
                <a:solidFill>
                  <a:schemeClr val="tx1"/>
                </a:solidFill>
                <a:latin typeface="+mn-lt"/>
                <a:ea typeface="+mn-ea"/>
                <a:cs typeface="+mn-cs"/>
              </a:rPr>
              <a:t>V </a:t>
            </a:r>
            <a:r>
              <a:rPr lang="en-US" sz="1200" b="0" i="0" u="none" strike="noStrike" kern="1200" baseline="0">
                <a:solidFill>
                  <a:schemeClr val="tx1"/>
                </a:solidFill>
                <a:latin typeface="+mn-lt"/>
                <a:ea typeface="+mn-ea"/>
                <a:cs typeface="+mn-cs"/>
              </a:rPr>
              <a:t>along the </a:t>
            </a:r>
            <a:r>
              <a:rPr lang="en-US" sz="1200" b="0" i="1" u="none" strike="noStrike" kern="1200" baseline="0">
                <a:solidFill>
                  <a:schemeClr val="tx1"/>
                </a:solidFill>
                <a:latin typeface="+mn-lt"/>
                <a:ea typeface="+mn-ea"/>
                <a:cs typeface="+mn-cs"/>
              </a:rPr>
              <a:t>z </a:t>
            </a:r>
            <a:r>
              <a:rPr lang="en-US" sz="1200" b="0" i="0" u="none" strike="noStrike" kern="1200" baseline="0">
                <a:solidFill>
                  <a:schemeClr val="tx1"/>
                </a:solidFill>
                <a:latin typeface="+mn-lt"/>
                <a:ea typeface="+mn-ea"/>
                <a:cs typeface="+mn-cs"/>
              </a:rPr>
              <a:t>axis and produces a periodic, stress-induced birefringence that couples light from the input polarization into the orthogonal polarization state (which is </a:t>
            </a:r>
            <a:r>
              <a:rPr lang="it-IT" sz="1200" b="0" i="0" u="none" strike="noStrike" kern="1200" baseline="0">
                <a:solidFill>
                  <a:schemeClr val="tx1"/>
                </a:solidFill>
                <a:latin typeface="+mn-lt"/>
                <a:ea typeface="+mn-ea"/>
                <a:cs typeface="+mn-cs"/>
              </a:rPr>
              <a:t>transmitted by the polarizer).</a:t>
            </a:r>
            <a:endParaRPr lang="en-US" sz="1200" b="0" i="0" u="none" strike="noStrike" kern="1200" baseline="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20</a:t>
            </a:fld>
            <a:endParaRPr lang="it-IT"/>
          </a:p>
        </p:txBody>
      </p:sp>
    </p:spTree>
    <p:extLst>
      <p:ext uri="{BB962C8B-B14F-4D97-AF65-F5344CB8AC3E}">
        <p14:creationId xmlns:p14="http://schemas.microsoft.com/office/powerpoint/2010/main" val="2704026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 It is based on the acousto-optic interaction between a controlled acoustic wave </a:t>
            </a:r>
            <a:r>
              <a:rPr lang="en-US" sz="1200" b="0" i="1" u="none" strike="noStrike" kern="1200" baseline="0">
                <a:solidFill>
                  <a:schemeClr val="tx1"/>
                </a:solidFill>
                <a:latin typeface="+mn-lt"/>
                <a:ea typeface="+mn-ea"/>
                <a:cs typeface="+mn-cs"/>
              </a:rPr>
              <a:t>f</a:t>
            </a:r>
            <a:r>
              <a:rPr lang="en-US" sz="1200" b="0" i="0" u="none" strike="noStrike" kern="1200" baseline="0">
                <a:solidFill>
                  <a:schemeClr val="tx1"/>
                </a:solidFill>
                <a:latin typeface="+mn-lt"/>
                <a:ea typeface="+mn-ea"/>
                <a:cs typeface="+mn-cs"/>
              </a:rPr>
              <a:t>(</a:t>
            </a:r>
            <a:r>
              <a:rPr lang="en-US" sz="1200" b="0" i="1" u="none" strike="noStrike" kern="1200" baseline="0">
                <a:solidFill>
                  <a:schemeClr val="tx1"/>
                </a:solidFill>
                <a:latin typeface="+mn-lt"/>
                <a:ea typeface="+mn-ea"/>
                <a:cs typeface="+mn-cs"/>
              </a:rPr>
              <a:t>t</a:t>
            </a:r>
            <a:r>
              <a:rPr lang="en-US" sz="1200" b="0" i="0" u="none" strike="noStrike" kern="1200" baseline="0">
                <a:solidFill>
                  <a:schemeClr val="tx1"/>
                </a:solidFill>
                <a:latin typeface="+mn-lt"/>
                <a:ea typeface="+mn-ea"/>
                <a:cs typeface="+mn-cs"/>
              </a:rPr>
              <a:t>) and an optical ultrashort pulses </a:t>
            </a:r>
            <a:r>
              <a:rPr lang="en-US" sz="1200" b="0" i="1" u="none" strike="noStrike" kern="1200" baseline="0">
                <a:solidFill>
                  <a:schemeClr val="tx1"/>
                </a:solidFill>
                <a:latin typeface="+mn-lt"/>
                <a:ea typeface="+mn-ea"/>
                <a:cs typeface="+mn-cs"/>
              </a:rPr>
              <a:t>E</a:t>
            </a:r>
            <a:r>
              <a:rPr lang="en-US" sz="1200" b="0" i="0" u="none" strike="noStrike" kern="1200" baseline="0">
                <a:solidFill>
                  <a:schemeClr val="tx1"/>
                </a:solidFill>
                <a:latin typeface="+mn-lt"/>
                <a:ea typeface="+mn-ea"/>
                <a:cs typeface="+mn-cs"/>
              </a:rPr>
              <a:t>(</a:t>
            </a:r>
            <a:r>
              <a:rPr lang="en-US" sz="1200" b="0" i="1" u="none" strike="noStrike" kern="1200" baseline="0">
                <a:solidFill>
                  <a:schemeClr val="tx1"/>
                </a:solidFill>
                <a:latin typeface="+mn-lt"/>
                <a:ea typeface="+mn-ea"/>
                <a:cs typeface="+mn-cs"/>
              </a:rPr>
              <a:t>t</a:t>
            </a:r>
            <a:r>
              <a:rPr lang="en-US" sz="1200" b="0" i="0" u="none" strike="noStrike" kern="1200" baseline="0">
                <a:solidFill>
                  <a:schemeClr val="tx1"/>
                </a:solidFill>
                <a:latin typeface="+mn-lt"/>
                <a:ea typeface="+mn-ea"/>
                <a:cs typeface="+mn-cs"/>
              </a:rPr>
              <a:t>).</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Every frequency v travels a certain distance before it encounters a phase-matched spatial frequency in the acoustic grating. At this position z, part of the energy is diffracted into mode 2. The pulse leaving the device at mode 2 will be made of all the spectral components that have been diffracted at various positions and hence reproduces spatially the temporal shape of the rf signal.</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21</a:t>
            </a:fld>
            <a:endParaRPr lang="it-IT"/>
          </a:p>
        </p:txBody>
      </p:sp>
    </p:spTree>
    <p:extLst>
      <p:ext uri="{BB962C8B-B14F-4D97-AF65-F5344CB8AC3E}">
        <p14:creationId xmlns:p14="http://schemas.microsoft.com/office/powerpoint/2010/main" val="213620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22</a:t>
            </a:fld>
            <a:endParaRPr lang="it-IT"/>
          </a:p>
        </p:txBody>
      </p:sp>
    </p:spTree>
    <p:extLst>
      <p:ext uri="{BB962C8B-B14F-4D97-AF65-F5344CB8AC3E}">
        <p14:creationId xmlns:p14="http://schemas.microsoft.com/office/powerpoint/2010/main" val="37633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a:latin typeface="DustyErasers" panose="02000603000000000000" pitchFamily="2" charset="0"/>
                <a:ea typeface="DustyErasers" panose="02000603000000000000" pitchFamily="2" charset="0"/>
              </a:rPr>
              <a:t>Now let’s in turn discuss how we could calculate the frequency resolution of a pulse shaper of the 4f type.</a:t>
            </a:r>
          </a:p>
          <a:p>
            <a:r>
              <a:rPr lang="en-US" sz="1200">
                <a:latin typeface="DustyErasers" panose="02000603000000000000" pitchFamily="2" charset="0"/>
                <a:ea typeface="DustyErasers" panose="02000603000000000000" pitchFamily="2" charset="0"/>
              </a:rPr>
              <a:t>The geometry of such a line suggests that the frequency resolution is related to the spacing between the spectral components at the focal plane.</a:t>
            </a:r>
          </a:p>
          <a:p>
            <a:r>
              <a:rPr lang="en-US" sz="1200">
                <a:latin typeface="DustyErasers" panose="02000603000000000000" pitchFamily="2" charset="0"/>
                <a:ea typeface="DustyErasers" panose="02000603000000000000" pitchFamily="2" charset="0"/>
              </a:rPr>
              <a:t>So we calculate the focal spot size of every spectral component and divide it by the angular dispersion given by the grating. This determines dw.</a:t>
            </a:r>
          </a:p>
          <a:p>
            <a:r>
              <a:rPr lang="en-US" sz="1200">
                <a:latin typeface="DustyErasers" panose="02000603000000000000" pitchFamily="2" charset="0"/>
                <a:ea typeface="DustyErasers" panose="02000603000000000000" pitchFamily="2" charset="0"/>
              </a:rPr>
              <a:t>The inverse of dw is called temporal window and is an important parameter to account: it defines a temporal upper bound to the duration or the delay of a shaped pulse. It is like </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23</a:t>
            </a:fld>
            <a:endParaRPr lang="it-IT"/>
          </a:p>
        </p:txBody>
      </p:sp>
    </p:spTree>
    <p:extLst>
      <p:ext uri="{BB962C8B-B14F-4D97-AF65-F5344CB8AC3E}">
        <p14:creationId xmlns:p14="http://schemas.microsoft.com/office/powerpoint/2010/main" val="3098114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We can also note that the temporal window for a 4f line is related to the input waist r_in. This dependence on geometrical factors is a manifestation of the so called spatio-temporal coupling at the fourier plane.</a:t>
            </a:r>
          </a:p>
          <a:p>
            <a:r>
              <a:rPr lang="it-IT"/>
              <a:t>This can lead to strong spatial distortions in the output waveform.</a:t>
            </a:r>
          </a:p>
          <a:p>
            <a:endParaRPr lang="it-IT"/>
          </a:p>
          <a:p>
            <a:r>
              <a:rPr lang="it-IT"/>
              <a:t>Let us consider the generation of a train of pulses by applying a phase mask. </a:t>
            </a:r>
            <a:r>
              <a:rPr lang="it-IT" sz="1200" b="0" i="0" u="none" strike="noStrike" kern="1200" baseline="0">
                <a:solidFill>
                  <a:schemeClr val="tx1"/>
                </a:solidFill>
                <a:latin typeface="+mn-lt"/>
                <a:ea typeface="+mn-ea"/>
                <a:cs typeface="+mn-cs"/>
              </a:rPr>
              <a:t>This is illustrated </a:t>
            </a:r>
            <a:r>
              <a:rPr lang="en-US" sz="1200" b="0" i="0" u="none" strike="noStrike" kern="1200" baseline="0">
                <a:solidFill>
                  <a:schemeClr val="tx1"/>
                </a:solidFill>
                <a:latin typeface="+mn-lt"/>
                <a:ea typeface="+mn-ea"/>
                <a:cs typeface="+mn-cs"/>
              </a:rPr>
              <a:t>in the figure where the pulse profile is plotted versus time (horizontal axis) and space (vertical axis) for various programmed delays: as the delay is changed, the pulse appears to move along a slanted line (black dash). Thus the temporal profile of the pulse has an influence on the spatial profile.</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24</a:t>
            </a:fld>
            <a:endParaRPr lang="it-IT"/>
          </a:p>
        </p:txBody>
      </p:sp>
    </p:spTree>
    <p:extLst>
      <p:ext uri="{BB962C8B-B14F-4D97-AF65-F5344CB8AC3E}">
        <p14:creationId xmlns:p14="http://schemas.microsoft.com/office/powerpoint/2010/main" val="262917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a:latin typeface="DustyErasers" panose="02000603000000000000" pitchFamily="2" charset="0"/>
                <a:ea typeface="DustyErasers" panose="02000603000000000000" pitchFamily="2" charset="0"/>
              </a:rPr>
              <a:t>Now let us turn to the AOPDF. Let us start by the temporal window.</a:t>
            </a:r>
          </a:p>
          <a:p>
            <a:r>
              <a:rPr lang="en-US" sz="1200">
                <a:latin typeface="DustyErasers" panose="02000603000000000000" pitchFamily="2" charset="0"/>
                <a:ea typeface="DustyErasers" panose="02000603000000000000" pitchFamily="2" charset="0"/>
              </a:rPr>
              <a:t>T is mainly determined by the crystal thickness and its anisotropy. It is calculated subtracting the time it takes to the optical wave to propagate along the extraordinary axis and the time it takes to the optical wave to travel along the ordinary axis, with a geometrical factor. The frequency resolution is determined by the geometry and the difference between the refraction indexes of the two axes.</a:t>
            </a:r>
          </a:p>
          <a:p>
            <a:r>
              <a:rPr lang="en-US" sz="1200">
                <a:latin typeface="DustyErasers" panose="02000603000000000000" pitchFamily="2" charset="0"/>
                <a:ea typeface="DustyErasers" panose="02000603000000000000" pitchFamily="2" charset="0"/>
              </a:rPr>
              <a:t>We get to a comparison between the best resolutions get so far, with an SLM for the 4f lines and with an AOPDF. They are respectively 0.17 THz </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25</a:t>
            </a:fld>
            <a:endParaRPr lang="it-IT"/>
          </a:p>
        </p:txBody>
      </p:sp>
    </p:spTree>
    <p:extLst>
      <p:ext uri="{BB962C8B-B14F-4D97-AF65-F5344CB8AC3E}">
        <p14:creationId xmlns:p14="http://schemas.microsoft.com/office/powerpoint/2010/main" val="779971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26</a:t>
            </a:fld>
            <a:endParaRPr lang="it-IT"/>
          </a:p>
        </p:txBody>
      </p:sp>
    </p:spTree>
    <p:extLst>
      <p:ext uri="{BB962C8B-B14F-4D97-AF65-F5344CB8AC3E}">
        <p14:creationId xmlns:p14="http://schemas.microsoft.com/office/powerpoint/2010/main" val="1950475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27</a:t>
            </a:fld>
            <a:endParaRPr lang="it-IT"/>
          </a:p>
        </p:txBody>
      </p:sp>
    </p:spTree>
    <p:extLst>
      <p:ext uri="{BB962C8B-B14F-4D97-AF65-F5344CB8AC3E}">
        <p14:creationId xmlns:p14="http://schemas.microsoft.com/office/powerpoint/2010/main" val="3389251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28</a:t>
            </a:fld>
            <a:endParaRPr lang="it-IT"/>
          </a:p>
        </p:txBody>
      </p:sp>
    </p:spTree>
    <p:extLst>
      <p:ext uri="{BB962C8B-B14F-4D97-AF65-F5344CB8AC3E}">
        <p14:creationId xmlns:p14="http://schemas.microsoft.com/office/powerpoint/2010/main" val="2028181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29</a:t>
            </a:fld>
            <a:endParaRPr lang="it-IT"/>
          </a:p>
        </p:txBody>
      </p:sp>
    </p:spTree>
    <p:extLst>
      <p:ext uri="{BB962C8B-B14F-4D97-AF65-F5344CB8AC3E}">
        <p14:creationId xmlns:p14="http://schemas.microsoft.com/office/powerpoint/2010/main" val="75790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3</a:t>
            </a:fld>
            <a:endParaRPr lang="it-IT"/>
          </a:p>
        </p:txBody>
      </p:sp>
    </p:spTree>
    <p:extLst>
      <p:ext uri="{BB962C8B-B14F-4D97-AF65-F5344CB8AC3E}">
        <p14:creationId xmlns:p14="http://schemas.microsoft.com/office/powerpoint/2010/main" val="2076250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30</a:t>
            </a:fld>
            <a:endParaRPr lang="it-IT"/>
          </a:p>
        </p:txBody>
      </p:sp>
    </p:spTree>
    <p:extLst>
      <p:ext uri="{BB962C8B-B14F-4D97-AF65-F5344CB8AC3E}">
        <p14:creationId xmlns:p14="http://schemas.microsoft.com/office/powerpoint/2010/main" val="4022262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31</a:t>
            </a:fld>
            <a:endParaRPr lang="it-IT"/>
          </a:p>
        </p:txBody>
      </p:sp>
    </p:spTree>
    <p:extLst>
      <p:ext uri="{BB962C8B-B14F-4D97-AF65-F5344CB8AC3E}">
        <p14:creationId xmlns:p14="http://schemas.microsoft.com/office/powerpoint/2010/main" val="93081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32</a:t>
            </a:fld>
            <a:endParaRPr lang="it-IT"/>
          </a:p>
        </p:txBody>
      </p:sp>
    </p:spTree>
    <p:extLst>
      <p:ext uri="{BB962C8B-B14F-4D97-AF65-F5344CB8AC3E}">
        <p14:creationId xmlns:p14="http://schemas.microsoft.com/office/powerpoint/2010/main" val="1958657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33</a:t>
            </a:fld>
            <a:endParaRPr lang="it-IT"/>
          </a:p>
        </p:txBody>
      </p:sp>
    </p:spTree>
    <p:extLst>
      <p:ext uri="{BB962C8B-B14F-4D97-AF65-F5344CB8AC3E}">
        <p14:creationId xmlns:p14="http://schemas.microsoft.com/office/powerpoint/2010/main" val="2505350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34</a:t>
            </a:fld>
            <a:endParaRPr lang="it-IT"/>
          </a:p>
        </p:txBody>
      </p:sp>
    </p:spTree>
    <p:extLst>
      <p:ext uri="{BB962C8B-B14F-4D97-AF65-F5344CB8AC3E}">
        <p14:creationId xmlns:p14="http://schemas.microsoft.com/office/powerpoint/2010/main" val="70933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What I show here is a basic setup for Fourier transform optical pulse shaping, a widely adopted approach.</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Each spectral component is angularly dispersed by the first grating then focused close to small diffraction spots in the Fourier plane by the first  lens/mirror. Thus, in this plane, all the spectral components are spatially separated and focused. Then a second combination of lens/grating allows recombining all the frequencies into a single collimated beam. If nothing is placed in the Fourier plane then the device is dispersion free (zero dispersion line) and the output beam is identical to the input one.</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4</a:t>
            </a:fld>
            <a:endParaRPr lang="it-IT"/>
          </a:p>
        </p:txBody>
      </p:sp>
    </p:spTree>
    <p:extLst>
      <p:ext uri="{BB962C8B-B14F-4D97-AF65-F5344CB8AC3E}">
        <p14:creationId xmlns:p14="http://schemas.microsoft.com/office/powerpoint/2010/main" val="296006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5</a:t>
            </a:fld>
            <a:endParaRPr lang="it-IT"/>
          </a:p>
        </p:txBody>
      </p:sp>
    </p:spTree>
    <p:extLst>
      <p:ext uri="{BB962C8B-B14F-4D97-AF65-F5344CB8AC3E}">
        <p14:creationId xmlns:p14="http://schemas.microsoft.com/office/powerpoint/2010/main" val="342692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6</a:t>
            </a:fld>
            <a:endParaRPr lang="it-IT"/>
          </a:p>
        </p:txBody>
      </p:sp>
    </p:spTree>
    <p:extLst>
      <p:ext uri="{BB962C8B-B14F-4D97-AF65-F5344CB8AC3E}">
        <p14:creationId xmlns:p14="http://schemas.microsoft.com/office/powerpoint/2010/main" val="271826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To obtain this expression, we have implicitly assumed that the spatial profile is unaffected by the mask, which is a strong simplification. As a consequence, this expression is only valid for sufficiently smooth and simple </a:t>
            </a:r>
            <a:r>
              <a:rPr lang="it-IT" sz="1200" b="0" i="0" u="none" strike="noStrike" kern="1200" baseline="0">
                <a:solidFill>
                  <a:schemeClr val="tx1"/>
                </a:solidFill>
                <a:latin typeface="+mn-lt"/>
                <a:ea typeface="+mn-ea"/>
                <a:cs typeface="+mn-cs"/>
              </a:rPr>
              <a:t>shapes.</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7</a:t>
            </a:fld>
            <a:endParaRPr lang="it-IT"/>
          </a:p>
        </p:txBody>
      </p:sp>
    </p:spTree>
    <p:extLst>
      <p:ext uri="{BB962C8B-B14F-4D97-AF65-F5344CB8AC3E}">
        <p14:creationId xmlns:p14="http://schemas.microsoft.com/office/powerpoint/2010/main" val="37608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8</a:t>
            </a:fld>
            <a:endParaRPr lang="it-IT"/>
          </a:p>
        </p:txBody>
      </p:sp>
    </p:spTree>
    <p:extLst>
      <p:ext uri="{BB962C8B-B14F-4D97-AF65-F5344CB8AC3E}">
        <p14:creationId xmlns:p14="http://schemas.microsoft.com/office/powerpoint/2010/main" val="330680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programmability feature of pulse shaping is very important, allowing a single apparatus to generate a wide range of waveforms for </a:t>
            </a:r>
            <a:r>
              <a:rPr lang="it-IT" sz="1200" b="0" i="0" u="none" strike="noStrike" kern="1200" baseline="0">
                <a:solidFill>
                  <a:schemeClr val="tx1"/>
                </a:solidFill>
                <a:latin typeface="+mn-lt"/>
                <a:ea typeface="+mn-ea"/>
                <a:cs typeface="+mn-cs"/>
              </a:rPr>
              <a:t>different experiments or applications.</a:t>
            </a:r>
            <a:endParaRPr lang="it-IT"/>
          </a:p>
        </p:txBody>
      </p:sp>
      <p:sp>
        <p:nvSpPr>
          <p:cNvPr id="4" name="Segnaposto numero diapositiva 3"/>
          <p:cNvSpPr>
            <a:spLocks noGrp="1"/>
          </p:cNvSpPr>
          <p:nvPr>
            <p:ph type="sldNum" sz="quarter" idx="10"/>
          </p:nvPr>
        </p:nvSpPr>
        <p:spPr/>
        <p:txBody>
          <a:bodyPr/>
          <a:lstStyle/>
          <a:p>
            <a:pPr rtl="0"/>
            <a:fld id="{01F2A70B-78F2-4DCF-B53B-C990D2FAFB8A}" type="slidenum">
              <a:rPr lang="it-IT" smtClean="0"/>
              <a:t>9</a:t>
            </a:fld>
            <a:endParaRPr lang="it-IT"/>
          </a:p>
        </p:txBody>
      </p:sp>
    </p:spTree>
    <p:extLst>
      <p:ext uri="{BB962C8B-B14F-4D97-AF65-F5344CB8AC3E}">
        <p14:creationId xmlns:p14="http://schemas.microsoft.com/office/powerpoint/2010/main" val="308320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2413" y="1905000"/>
            <a:ext cx="9144000" cy="2667000"/>
          </a:xfrm>
        </p:spPr>
        <p:txBody>
          <a:bodyPr rtlCol="0">
            <a:noAutofit/>
          </a:bodyPr>
          <a:lstStyle>
            <a:lvl1pPr>
              <a:defRPr sz="5400"/>
            </a:lvl1pPr>
          </a:lstStyle>
          <a:p>
            <a:pPr rtl="0"/>
            <a:r>
              <a:rPr lang="it-IT"/>
              <a:t>Fare clic per modificare lo stile del titolo dello schema</a:t>
            </a:r>
            <a:endParaRPr lang="it-IT" dirty="0"/>
          </a:p>
        </p:txBody>
      </p:sp>
      <p:grpSp>
        <p:nvGrpSpPr>
          <p:cNvPr id="256" name="linea" descr="Elemento grafico linea"/>
          <p:cNvGrpSpPr/>
          <p:nvPr/>
        </p:nvGrpSpPr>
        <p:grpSpPr bwMode="invGray">
          <a:xfrm>
            <a:off x="1584896" y="4724400"/>
            <a:ext cx="8631936" cy="64008"/>
            <a:chOff x="-4110038" y="2703513"/>
            <a:chExt cx="17394239" cy="160336"/>
          </a:xfrm>
          <a:solidFill>
            <a:schemeClr val="accent1"/>
          </a:solidFill>
        </p:grpSpPr>
        <p:sp>
          <p:nvSpPr>
            <p:cNvPr id="257" name="Figura a mano libera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58" name="Figura a mano libera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59" name="Figura a mano libera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0" name="Figura a mano libera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1" name="Figura a mano libera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2" name="Figura a mano libera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3" name="Figura a mano libera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4" name="Figura a mano libera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5" name="Figura a mano libera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6" name="Figura a mano libera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7" name="Figura a mano libera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8" name="Figura a mano libera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9" name="Figura a mano libera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0" name="Figura a mano libera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1" name="Figura a mano libera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2" name="Figura a mano libera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3" name="Figura a mano libera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4" name="Figura a mano libera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5" name="Figura a mano libera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6" name="Figura a mano libera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7" name="Figura a mano libera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8" name="Figura a mano libera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9" name="Figura a mano libera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0" name="Figura a mano libera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1" name="Figura a mano libera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2" name="Figura a mano libera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3" name="Figura a mano libera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4" name="Figura a mano libera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5" name="Figura a mano libera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6" name="Figura a mano libera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7" name="Figura a mano libera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8" name="Figura a mano libera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9" name="Figura a mano libera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0" name="Figura a mano libera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1" name="Figura a mano libera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2" name="Figura a mano libera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3" name="Figura a mano libera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4" name="Figura a mano libera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5" name="Figura a mano libera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6" name="Figura a mano libera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7" name="Figura a mano libera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8" name="Figura a mano libera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9" name="Figura a mano libera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0" name="Figura a mano libera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1" name="Figura a mano libera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2" name="Figura a mano libera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3" name="Figura a mano libera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4" name="Figura a mano libera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5" name="Figura a mano libera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6" name="Figura a mano libera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7" name="Figura a mano libera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8" name="Figura a mano libera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9" name="Figura a mano libera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0" name="Figura a mano libera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1" name="Figura a mano libera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2" name="Figura a mano libera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3" name="Figura a mano libera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4" name="Figura a mano libera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5" name="Figura a mano libera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6" name="Figura a mano libera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7" name="Figura a mano libera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8" name="Figura a mano libera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9" name="Figura a mano libera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0" name="Figura a mano libera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1" name="Figura a mano libera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2" name="Figura a mano libera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3" name="Figura a mano libera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4" name="Figura a mano libera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5" name="Figura a mano libera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6" name="Figura a mano libera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7" name="Figura a mano libera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8" name="Figura a mano libera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9" name="Figura a mano libera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0" name="Figura a mano libera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1" name="Figura a mano libera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2" name="Figura a mano libera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3" name="Figura a mano libera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4" name="Figura a mano libera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5" name="Figura a mano libera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6" name="Figura a mano libera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7" name="Figura a mano libera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8" name="Figura a mano libera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9" name="Figura a mano libera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0" name="Figura a mano libera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1" name="Figura a mano libera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2" name="Figura a mano libera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3" name="Figura a mano libera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4" name="Figura a mano libera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5" name="Figura a mano libera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6" name="Figura a mano libera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7" name="Figura a mano libera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8" name="Figura a mano libera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9" name="Figura a mano libera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0" name="Figura a mano libera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1" name="Figura a mano libera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2" name="Figura a mano libera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3" name="Figura a mano libera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4" name="Figura a mano libera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5" name="Figura a mano libera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6" name="Figura a mano libera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7" name="Figura a mano libera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8" name="Figura a mano libera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9" name="Figura a mano libera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0" name="Figura a mano libera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1" name="Figura a mano libera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2" name="Figura a mano libera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3" name="Figura a mano libera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4" name="Figura a mano libera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5" name="Figura a mano libera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6" name="Figura a mano libera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7" name="Figura a mano libera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8" name="Figura a mano libera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9" name="Figura a mano libera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0" name="Figura a mano libera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1" name="Figura a mano libera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2" name="Figura a mano libera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3" name="Figura a mano libera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4" name="Figura a mano libera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5" name="Figura a mano libera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6" name="Figura a mano libera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7" name="Figura a mano libera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8" name="Figura a mano libera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9" name="Figura a mano libera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grpSp>
      <p:sp>
        <p:nvSpPr>
          <p:cNvPr id="3" name="Sottotitolo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a:t>Fare clic per modificare lo stile del sottotitolo dello schema</a:t>
            </a:r>
            <a:endParaRPr lang="it-IT"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grpSp>
        <p:nvGrpSpPr>
          <p:cNvPr id="7" name="linea" descr="Elemento grafico linea"/>
          <p:cNvGrpSpPr/>
          <p:nvPr/>
        </p:nvGrpSpPr>
        <p:grpSpPr bwMode="invGray">
          <a:xfrm>
            <a:off x="1522413" y="1514475"/>
            <a:ext cx="10569575" cy="64008"/>
            <a:chOff x="1522413" y="1514475"/>
            <a:chExt cx="10569575" cy="64008"/>
          </a:xfrm>
        </p:grpSpPr>
        <p:sp>
          <p:nvSpPr>
            <p:cNvPr id="8" name="Figura a mano libera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 name="Figura a mano libera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0" name="Figura a mano libera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1"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2"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3"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4"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5"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4"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5"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6"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7"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8"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9"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0"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1"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2"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3"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4"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5"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6"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7"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8"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9"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0"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1"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2"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3"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4"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5"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6"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7"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8"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9"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0"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1"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2"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3"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4"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5"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6"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7"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8"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9"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0"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1"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sp>
        <p:nvSpPr>
          <p:cNvPr id="3" name="Segnaposto testo verticale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piè di pagina 4"/>
          <p:cNvSpPr>
            <a:spLocks noGrp="1"/>
          </p:cNvSpPr>
          <p:nvPr>
            <p:ph type="ftr" sz="quarter" idx="11"/>
          </p:nvPr>
        </p:nvSpPr>
        <p:spPr/>
        <p:txBody>
          <a:bodyPr rtlCol="0"/>
          <a:lstStyle/>
          <a:p>
            <a:pPr rtl="0"/>
            <a:endParaRPr lang="it-IT"/>
          </a:p>
        </p:txBody>
      </p:sp>
      <p:sp>
        <p:nvSpPr>
          <p:cNvPr id="4" name="Segnaposto data 3"/>
          <p:cNvSpPr>
            <a:spLocks noGrp="1"/>
          </p:cNvSpPr>
          <p:nvPr>
            <p:ph type="dt" sz="half" idx="10"/>
          </p:nvPr>
        </p:nvSpPr>
        <p:spPr/>
        <p:txBody>
          <a:bodyPr rtlCol="0"/>
          <a:lstStyle/>
          <a:p>
            <a:pPr rtl="0"/>
            <a:fld id="{14812DCB-13CC-4BA8-AC92-DC8283ABE320}" type="datetime1">
              <a:rPr lang="it-IT" smtClean="0"/>
              <a:t>06/02/2018</a:t>
            </a:fld>
            <a:endParaRPr lang="it-IT"/>
          </a:p>
        </p:txBody>
      </p:sp>
      <p:sp>
        <p:nvSpPr>
          <p:cNvPr id="6" name="Segnaposto numero diapositiva 5"/>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10361612" y="274639"/>
            <a:ext cx="1371600" cy="5901747"/>
          </a:xfrm>
        </p:spPr>
        <p:txBody>
          <a:bodyPr vert="eaVert" rtlCol="0"/>
          <a:lstStyle/>
          <a:p>
            <a:pPr rtl="0"/>
            <a:r>
              <a:rPr lang="it-IT"/>
              <a:t>Fare clic per modificare lo stile del titolo dello schema</a:t>
            </a:r>
            <a:endParaRPr lang="it-IT" dirty="0"/>
          </a:p>
        </p:txBody>
      </p:sp>
      <p:grpSp>
        <p:nvGrpSpPr>
          <p:cNvPr id="7" name="linea" descr="Elemento grafico linea"/>
          <p:cNvGrpSpPr/>
          <p:nvPr/>
        </p:nvGrpSpPr>
        <p:grpSpPr bwMode="invGray">
          <a:xfrm rot="5400000">
            <a:off x="6864412" y="3472598"/>
            <a:ext cx="6492240" cy="64008"/>
            <a:chOff x="1522413" y="1514475"/>
            <a:chExt cx="10569575" cy="64008"/>
          </a:xfrm>
        </p:grpSpPr>
        <p:sp>
          <p:nvSpPr>
            <p:cNvPr id="8" name="Figura a mano libera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 name="Figura a mano libera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0" name="Figura a mano libera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1"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2"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3"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4"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5"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4"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5"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6"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7"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8"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9"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0"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1"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2"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3"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4"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5"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6"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7"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8"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39"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0"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1"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2"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3"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4"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5"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6"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7"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8"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49"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0"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1"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2"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3"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4"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5"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6"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7"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8"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59"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0"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1"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sp>
        <p:nvSpPr>
          <p:cNvPr id="3" name="Segnaposto testo verticale 2"/>
          <p:cNvSpPr>
            <a:spLocks noGrp="1"/>
          </p:cNvSpPr>
          <p:nvPr>
            <p:ph type="body" orient="vert" idx="1" hasCustomPrompt="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5" name="Segnaposto piè di pagina 4"/>
          <p:cNvSpPr>
            <a:spLocks noGrp="1"/>
          </p:cNvSpPr>
          <p:nvPr>
            <p:ph type="ftr" sz="quarter" idx="11"/>
          </p:nvPr>
        </p:nvSpPr>
        <p:spPr/>
        <p:txBody>
          <a:bodyPr rtlCol="0"/>
          <a:lstStyle/>
          <a:p>
            <a:pPr rtl="0"/>
            <a:endParaRPr lang="it-IT"/>
          </a:p>
        </p:txBody>
      </p:sp>
      <p:sp>
        <p:nvSpPr>
          <p:cNvPr id="4" name="Segnaposto data 3"/>
          <p:cNvSpPr>
            <a:spLocks noGrp="1"/>
          </p:cNvSpPr>
          <p:nvPr>
            <p:ph type="dt" sz="half" idx="10"/>
          </p:nvPr>
        </p:nvSpPr>
        <p:spPr/>
        <p:txBody>
          <a:bodyPr rtlCol="0"/>
          <a:lstStyle/>
          <a:p>
            <a:pPr rtl="0"/>
            <a:fld id="{524C6AC3-A024-4ECA-B42E-7BC52F31A7CF}" type="datetime1">
              <a:rPr lang="it-IT" smtClean="0"/>
              <a:t>06/02/2018</a:t>
            </a:fld>
            <a:endParaRPr lang="it-IT"/>
          </a:p>
        </p:txBody>
      </p:sp>
      <p:sp>
        <p:nvSpPr>
          <p:cNvPr id="6" name="Segnaposto numero diapositiva 5"/>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522414" y="274638"/>
            <a:ext cx="9143998" cy="1020762"/>
          </a:xfrm>
        </p:spPr>
        <p:txBody>
          <a:bodyPr rtlCol="0"/>
          <a:lstStyle/>
          <a:p>
            <a:pPr rtl="0"/>
            <a:r>
              <a:rPr lang="it-IT"/>
              <a:t>Fare clic per modificare lo stile del titolo dello schema</a:t>
            </a:r>
            <a:endParaRPr lang="it-IT" dirty="0"/>
          </a:p>
        </p:txBody>
      </p:sp>
      <p:grpSp>
        <p:nvGrpSpPr>
          <p:cNvPr id="167" name="linea" descr="Elemento grafico linea"/>
          <p:cNvGrpSpPr/>
          <p:nvPr/>
        </p:nvGrpSpPr>
        <p:grpSpPr bwMode="invGray">
          <a:xfrm>
            <a:off x="1522413" y="1514475"/>
            <a:ext cx="10569575" cy="64008"/>
            <a:chOff x="1522413" y="1514475"/>
            <a:chExt cx="10569575" cy="64008"/>
          </a:xfrm>
        </p:grpSpPr>
        <p:sp>
          <p:nvSpPr>
            <p:cNvPr id="168" name="Figura a mano libera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9" name="Figura a mano libera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0" name="Figura a mano libera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1"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2"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3"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4"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5"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6"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7"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8"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9"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0"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1"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2"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3"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4"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5"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6"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7"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8"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9"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0"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1"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2"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3"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4"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5"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6"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7"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8"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9"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0"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1"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2"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3"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4"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5"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6"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7"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8"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9"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0"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1"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2"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3"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4"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5"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6"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7"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8"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9"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0"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1"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2"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3"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4"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5"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6"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7"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8"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9"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0"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1"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2"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3"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4"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5"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6"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7"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8"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9"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40"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41"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sp>
        <p:nvSpPr>
          <p:cNvPr id="3" name="Segnaposto contenuto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piè di pagina 4"/>
          <p:cNvSpPr>
            <a:spLocks noGrp="1"/>
          </p:cNvSpPr>
          <p:nvPr>
            <p:ph type="ftr" sz="quarter" idx="11"/>
          </p:nvPr>
        </p:nvSpPr>
        <p:spPr/>
        <p:txBody>
          <a:bodyPr rtlCol="0"/>
          <a:lstStyle/>
          <a:p>
            <a:pPr rtl="0"/>
            <a:endParaRPr lang="it-IT"/>
          </a:p>
        </p:txBody>
      </p:sp>
      <p:sp>
        <p:nvSpPr>
          <p:cNvPr id="4" name="Segnaposto data 3"/>
          <p:cNvSpPr>
            <a:spLocks noGrp="1"/>
          </p:cNvSpPr>
          <p:nvPr>
            <p:ph type="dt" sz="half" idx="10"/>
          </p:nvPr>
        </p:nvSpPr>
        <p:spPr/>
        <p:txBody>
          <a:bodyPr rtlCol="0"/>
          <a:lstStyle/>
          <a:p>
            <a:pPr rtl="0"/>
            <a:fld id="{7842EEAC-C6C8-403B-9501-61F2E6F99A74}" type="datetime1">
              <a:rPr lang="it-IT" smtClean="0"/>
              <a:t>06/02/2018</a:t>
            </a:fld>
            <a:endParaRPr lang="it-IT"/>
          </a:p>
        </p:txBody>
      </p:sp>
      <p:sp>
        <p:nvSpPr>
          <p:cNvPr id="6" name="Segnaposto numero diapositiva 5"/>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522413" y="1905000"/>
            <a:ext cx="9144000" cy="2667000"/>
          </a:xfrm>
        </p:spPr>
        <p:txBody>
          <a:bodyPr rtlCol="0" anchor="b">
            <a:noAutofit/>
          </a:bodyPr>
          <a:lstStyle>
            <a:lvl1pPr algn="l">
              <a:defRPr sz="4400" b="0" cap="none" baseline="0"/>
            </a:lvl1pPr>
          </a:lstStyle>
          <a:p>
            <a:pPr rtl="0"/>
            <a:r>
              <a:rPr lang="it-IT"/>
              <a:t>Fare clic per modificare lo stile del titolo dello schema</a:t>
            </a:r>
            <a:endParaRPr lang="it-IT" dirty="0"/>
          </a:p>
        </p:txBody>
      </p:sp>
      <p:grpSp>
        <p:nvGrpSpPr>
          <p:cNvPr id="255" name="linea" descr="Elemento grafico linea"/>
          <p:cNvGrpSpPr/>
          <p:nvPr/>
        </p:nvGrpSpPr>
        <p:grpSpPr bwMode="invGray">
          <a:xfrm>
            <a:off x="1584896" y="4724400"/>
            <a:ext cx="8631936" cy="64008"/>
            <a:chOff x="-4110038" y="2703513"/>
            <a:chExt cx="17394239" cy="160336"/>
          </a:xfrm>
          <a:solidFill>
            <a:schemeClr val="accent1"/>
          </a:solidFill>
        </p:grpSpPr>
        <p:sp>
          <p:nvSpPr>
            <p:cNvPr id="256" name="Figura a mano libera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57" name="Figura a mano libera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58" name="Figura a mano libera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59" name="Figura a mano libera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0" name="Figura a mano libera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1" name="Figura a mano libera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2" name="Figura a mano libera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3" name="Figura a mano libera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4" name="Figura a mano libera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5" name="Figura a mano libera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6" name="Figura a mano libera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7" name="Figura a mano libera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8" name="Figura a mano libera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69" name="Figura a mano libera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0" name="Figura a mano libera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1" name="Figura a mano libera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2" name="Figura a mano libera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3" name="Figura a mano libera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4" name="Figura a mano libera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5" name="Figura a mano libera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6" name="Figura a mano libera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7" name="Figura a mano libera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8" name="Figura a mano libera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79" name="Figura a mano libera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0" name="Figura a mano libera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1" name="Figura a mano libera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2" name="Figura a mano libera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3" name="Figura a mano libera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4" name="Figura a mano libera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5" name="Figura a mano libera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6" name="Figura a mano libera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7" name="Figura a mano libera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8" name="Figura a mano libera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89" name="Figura a mano libera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0" name="Figura a mano libera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1" name="Figura a mano libera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2" name="Figura a mano libera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3" name="Figura a mano libera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4" name="Figura a mano libera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5" name="Figura a mano libera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6" name="Figura a mano libera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7" name="Figura a mano libera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8" name="Figura a mano libera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299" name="Figura a mano libera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0" name="Figura a mano libera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1" name="Figura a mano libera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2" name="Figura a mano libera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3" name="Figura a mano libera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4" name="Figura a mano libera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5" name="Figura a mano libera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6" name="Figura a mano libera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7" name="Figura a mano libera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8" name="Figura a mano libera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09" name="Figura a mano libera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0" name="Figura a mano libera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1" name="Figura a mano libera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2" name="Figura a mano libera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3" name="Figura a mano libera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4" name="Figura a mano libera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5" name="Figura a mano libera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6" name="Figura a mano libera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7" name="Figura a mano libera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8" name="Figura a mano libera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19" name="Figura a mano libera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0" name="Figura a mano libera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1" name="Figura a mano libera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2" name="Figura a mano libera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3" name="Figura a mano libera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4" name="Figura a mano libera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5" name="Figura a mano libera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6" name="Figura a mano libera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7" name="Figura a mano libera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8" name="Figura a mano libera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29" name="Figura a mano libera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0" name="Figura a mano libera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1" name="Figura a mano libera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2" name="Figura a mano libera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3" name="Figura a mano libera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4" name="Figura a mano libera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5" name="Figura a mano libera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6" name="Figura a mano libera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7" name="Figura a mano libera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8" name="Figura a mano libera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39" name="Figura a mano libera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0" name="Figura a mano libera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1" name="Figura a mano libera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2" name="Figura a mano libera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3" name="Figura a mano libera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4" name="Figura a mano libera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5" name="Figura a mano libera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6" name="Figura a mano libera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7" name="Figura a mano libera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8" name="Figura a mano libera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49" name="Figura a mano libera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0" name="Figura a mano libera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1" name="Figura a mano libera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2" name="Figura a mano libera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3" name="Figura a mano libera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4" name="Figura a mano libera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5" name="Figura a mano libera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6" name="Figura a mano libera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7" name="Figura a mano libera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8" name="Figura a mano libera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59" name="Figura a mano libera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0" name="Figura a mano libera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1" name="Figura a mano libera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2" name="Figura a mano libera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3" name="Figura a mano libera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4" name="Figura a mano libera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5" name="Figura a mano libera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6" name="Figura a mano libera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7" name="Figura a mano libera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8" name="Figura a mano libera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69" name="Figura a mano libera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0" name="Figura a mano libera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1" name="Figura a mano libera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2" name="Figura a mano libera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3" name="Figura a mano libera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4" name="Figura a mano libera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5" name="Figura a mano libera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6" name="Figura a mano libera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7" name="Figura a mano libera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sp>
          <p:nvSpPr>
            <p:cNvPr id="378" name="Figura a mano libera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p>
          </p:txBody>
        </p:sp>
      </p:grpSp>
      <p:sp>
        <p:nvSpPr>
          <p:cNvPr id="3" name="Segnaposto testo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Modifica gli stili del testo dello schema</a:t>
            </a:r>
          </a:p>
        </p:txBody>
      </p:sp>
      <p:sp>
        <p:nvSpPr>
          <p:cNvPr id="5" name="Segnaposto piè di pagina 4"/>
          <p:cNvSpPr>
            <a:spLocks noGrp="1"/>
          </p:cNvSpPr>
          <p:nvPr>
            <p:ph type="ftr" sz="quarter" idx="11"/>
          </p:nvPr>
        </p:nvSpPr>
        <p:spPr/>
        <p:txBody>
          <a:bodyPr rtlCol="0"/>
          <a:lstStyle/>
          <a:p>
            <a:pPr rtl="0"/>
            <a:endParaRPr lang="it-IT"/>
          </a:p>
        </p:txBody>
      </p:sp>
      <p:sp>
        <p:nvSpPr>
          <p:cNvPr id="4" name="Segnaposto data 3"/>
          <p:cNvSpPr>
            <a:spLocks noGrp="1"/>
          </p:cNvSpPr>
          <p:nvPr>
            <p:ph type="dt" sz="half" idx="10"/>
          </p:nvPr>
        </p:nvSpPr>
        <p:spPr/>
        <p:txBody>
          <a:bodyPr rtlCol="0"/>
          <a:lstStyle/>
          <a:p>
            <a:pPr rtl="0"/>
            <a:fld id="{C25B7593-7344-4804-B1F7-4D6E3D57FD22}" type="datetime1">
              <a:rPr lang="it-IT" smtClean="0"/>
              <a:t>06/02/2018</a:t>
            </a:fld>
            <a:endParaRPr lang="it-IT"/>
          </a:p>
        </p:txBody>
      </p:sp>
      <p:sp>
        <p:nvSpPr>
          <p:cNvPr id="6" name="Segnaposto numero diapositiva 5"/>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522414" y="274638"/>
            <a:ext cx="9143998" cy="1020762"/>
          </a:xfrm>
        </p:spPr>
        <p:txBody>
          <a:bodyPr rtlCol="0"/>
          <a:lstStyle/>
          <a:p>
            <a:pPr rtl="0"/>
            <a:r>
              <a:rPr lang="it-IT"/>
              <a:t>Fare clic per modificare lo stile del titolo dello schema</a:t>
            </a:r>
            <a:endParaRPr lang="it-IT" dirty="0"/>
          </a:p>
        </p:txBody>
      </p:sp>
      <p:grpSp>
        <p:nvGrpSpPr>
          <p:cNvPr id="158" name="linea" descr="Elemento grafico linea"/>
          <p:cNvGrpSpPr/>
          <p:nvPr/>
        </p:nvGrpSpPr>
        <p:grpSpPr bwMode="invGray">
          <a:xfrm>
            <a:off x="1522413" y="1514475"/>
            <a:ext cx="10569575" cy="64008"/>
            <a:chOff x="1522413" y="1514475"/>
            <a:chExt cx="10569575" cy="64008"/>
          </a:xfrm>
        </p:grpSpPr>
        <p:sp>
          <p:nvSpPr>
            <p:cNvPr id="159" name="Figura a mano libera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0" name="Figura a mano libera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1" name="Figura a mano libera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2"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3"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4"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5"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6"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7"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8"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9"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0"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1"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2"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3"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4"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5"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6"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7"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8"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9"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0"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1"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2"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3"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4"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5"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6"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7"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8"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9"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0"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1"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2"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3"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4"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5"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6"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7"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8"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9"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0"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1"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2"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3"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4"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5"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6"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7"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8"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9"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0"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1"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2"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3"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4"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5"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6"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7"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8"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9"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0"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1"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2"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3"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4"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5"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6"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7"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8"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9"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0"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1"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2"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sp>
        <p:nvSpPr>
          <p:cNvPr id="3" name="Segnaposto contenuto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contenuto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6" name="Segnaposto piè di pagina 5"/>
          <p:cNvSpPr>
            <a:spLocks noGrp="1"/>
          </p:cNvSpPr>
          <p:nvPr>
            <p:ph type="ftr" sz="quarter" idx="11"/>
          </p:nvPr>
        </p:nvSpPr>
        <p:spPr/>
        <p:txBody>
          <a:bodyPr rtlCol="0"/>
          <a:lstStyle/>
          <a:p>
            <a:pPr rtl="0"/>
            <a:endParaRPr lang="it-IT"/>
          </a:p>
        </p:txBody>
      </p:sp>
      <p:sp>
        <p:nvSpPr>
          <p:cNvPr id="5" name="Segnaposto data 4"/>
          <p:cNvSpPr>
            <a:spLocks noGrp="1"/>
          </p:cNvSpPr>
          <p:nvPr>
            <p:ph type="dt" sz="half" idx="10"/>
          </p:nvPr>
        </p:nvSpPr>
        <p:spPr/>
        <p:txBody>
          <a:bodyPr rtlCol="0"/>
          <a:lstStyle/>
          <a:p>
            <a:pPr rtl="0"/>
            <a:fld id="{62D15938-F2B5-4C3A-8F80-A5F06BB3C4D6}" type="datetime1">
              <a:rPr lang="it-IT" smtClean="0"/>
              <a:t>06/02/2018</a:t>
            </a:fld>
            <a:endParaRPr lang="it-IT"/>
          </a:p>
        </p:txBody>
      </p:sp>
      <p:sp>
        <p:nvSpPr>
          <p:cNvPr id="7" name="Segnaposto numero diapositiva 6"/>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522414" y="274638"/>
            <a:ext cx="9143998" cy="1020762"/>
          </a:xfrm>
        </p:spPr>
        <p:txBody>
          <a:bodyPr rtlCol="0"/>
          <a:lstStyle>
            <a:lvl1pPr>
              <a:defRPr/>
            </a:lvl1pPr>
          </a:lstStyle>
          <a:p>
            <a:pPr rtl="0"/>
            <a:r>
              <a:rPr lang="it-IT"/>
              <a:t>Fare clic per modificare lo stile del titolo dello schema</a:t>
            </a:r>
            <a:endParaRPr lang="it-IT" dirty="0"/>
          </a:p>
        </p:txBody>
      </p:sp>
      <p:grpSp>
        <p:nvGrpSpPr>
          <p:cNvPr id="160" name="linea" descr="Elemento grafico linea"/>
          <p:cNvGrpSpPr/>
          <p:nvPr/>
        </p:nvGrpSpPr>
        <p:grpSpPr bwMode="invGray">
          <a:xfrm>
            <a:off x="1522413" y="1514475"/>
            <a:ext cx="10569575" cy="64008"/>
            <a:chOff x="1522413" y="1514475"/>
            <a:chExt cx="10569575" cy="64008"/>
          </a:xfrm>
        </p:grpSpPr>
        <p:sp>
          <p:nvSpPr>
            <p:cNvPr id="161" name="Figura a mano libera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2" name="Figura a mano libera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3" name="Figura a mano libera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4"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5"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6"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7"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8"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9"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0"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1"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2"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3"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4"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5"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6"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7"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8"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9"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0"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1"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2"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3"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4"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5"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6"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7"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8"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9"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0"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1"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2"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3"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4"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5"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6"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7"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8"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9"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0"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1"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2"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3"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4"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5"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6"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7"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8"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9"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0"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1"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2"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3"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4"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5"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6"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7"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8"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9"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0"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1"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2"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3"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4"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5"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6"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7"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8"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9"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0"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1"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2"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3"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4"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sp>
        <p:nvSpPr>
          <p:cNvPr id="3" name="Segnaposto testo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Modifica gli stili del testo dello schema</a:t>
            </a:r>
          </a:p>
        </p:txBody>
      </p:sp>
      <p:sp>
        <p:nvSpPr>
          <p:cNvPr id="4" name="Segnaposto contenuto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testo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Modifica gli stili del testo dello schema</a:t>
            </a:r>
          </a:p>
        </p:txBody>
      </p:sp>
      <p:sp>
        <p:nvSpPr>
          <p:cNvPr id="8" name="Segnaposto piè di pagina 7"/>
          <p:cNvSpPr>
            <a:spLocks noGrp="1"/>
          </p:cNvSpPr>
          <p:nvPr>
            <p:ph type="ftr" sz="quarter" idx="11"/>
          </p:nvPr>
        </p:nvSpPr>
        <p:spPr/>
        <p:txBody>
          <a:bodyPr rtlCol="0"/>
          <a:lstStyle/>
          <a:p>
            <a:pPr rtl="0"/>
            <a:endParaRPr lang="it-IT"/>
          </a:p>
        </p:txBody>
      </p:sp>
      <p:sp>
        <p:nvSpPr>
          <p:cNvPr id="7" name="Segnaposto data 6"/>
          <p:cNvSpPr>
            <a:spLocks noGrp="1"/>
          </p:cNvSpPr>
          <p:nvPr>
            <p:ph type="dt" sz="half" idx="10"/>
          </p:nvPr>
        </p:nvSpPr>
        <p:spPr/>
        <p:txBody>
          <a:bodyPr rtlCol="0"/>
          <a:lstStyle/>
          <a:p>
            <a:pPr rtl="0"/>
            <a:fld id="{954188F6-4358-4B59-8D53-DB71264C9325}" type="datetime1">
              <a:rPr lang="it-IT" smtClean="0"/>
              <a:t>06/02/2018</a:t>
            </a:fld>
            <a:endParaRPr lang="it-IT"/>
          </a:p>
        </p:txBody>
      </p:sp>
      <p:sp>
        <p:nvSpPr>
          <p:cNvPr id="9" name="Segnaposto numero diapositiva 8"/>
          <p:cNvSpPr>
            <a:spLocks noGrp="1"/>
          </p:cNvSpPr>
          <p:nvPr>
            <p:ph type="sldNum" sz="quarter" idx="12"/>
          </p:nvPr>
        </p:nvSpPr>
        <p:spPr/>
        <p:txBody>
          <a:bodyPr rtlCol="0"/>
          <a:lstStyle/>
          <a:p>
            <a:pPr rtl="0"/>
            <a:fld id="{25BA54BD-C84D-46CE-8B72-31BFB26ABA43}" type="slidenum">
              <a:rPr lang="it-IT" smtClean="0"/>
              <a:t>‹N›</a:t>
            </a:fld>
            <a:endParaRPr lang="it-IT"/>
          </a:p>
        </p:txBody>
      </p:sp>
      <p:sp>
        <p:nvSpPr>
          <p:cNvPr id="85" name="Segnaposto contenuto 3"/>
          <p:cNvSpPr>
            <a:spLocks noGrp="1"/>
          </p:cNvSpPr>
          <p:nvPr>
            <p:ph sz="half" idx="13"/>
          </p:nvPr>
        </p:nvSpPr>
        <p:spPr>
          <a:xfrm>
            <a:off x="6249860"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grpSp>
        <p:nvGrpSpPr>
          <p:cNvPr id="156" name="linea" descr="Elemento grafico linea"/>
          <p:cNvGrpSpPr/>
          <p:nvPr/>
        </p:nvGrpSpPr>
        <p:grpSpPr bwMode="invGray">
          <a:xfrm>
            <a:off x="1522413" y="1514475"/>
            <a:ext cx="10569575" cy="64008"/>
            <a:chOff x="1522413" y="1514475"/>
            <a:chExt cx="10569575" cy="64008"/>
          </a:xfrm>
        </p:grpSpPr>
        <p:sp>
          <p:nvSpPr>
            <p:cNvPr id="157" name="Figura a mano libera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58" name="Figura a mano libera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59" name="Figura a mano libera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0"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1"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2"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3"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4"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5"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6"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7"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8"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69"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0"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1"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2"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3"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4"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5"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6"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7"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8"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79"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0"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1"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2"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3"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4"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5"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6"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7"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8"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89"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0"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1"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2"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3"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4"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5"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6"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7"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8"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199"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0"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1"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2"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3"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4"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5"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6"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7"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8"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09"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0"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1"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2"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3"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4"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5"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6"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7"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8"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19"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0"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1"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2"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3"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4"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5"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6"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7"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8"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29"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230"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sp>
        <p:nvSpPr>
          <p:cNvPr id="4" name="Segnaposto piè di pagina 3"/>
          <p:cNvSpPr>
            <a:spLocks noGrp="1"/>
          </p:cNvSpPr>
          <p:nvPr>
            <p:ph type="ftr" sz="quarter" idx="11"/>
          </p:nvPr>
        </p:nvSpPr>
        <p:spPr/>
        <p:txBody>
          <a:bodyPr rtlCol="0"/>
          <a:lstStyle/>
          <a:p>
            <a:pPr rtl="0"/>
            <a:endParaRPr lang="it-IT"/>
          </a:p>
        </p:txBody>
      </p:sp>
      <p:sp>
        <p:nvSpPr>
          <p:cNvPr id="3" name="Segnaposto data 2"/>
          <p:cNvSpPr>
            <a:spLocks noGrp="1"/>
          </p:cNvSpPr>
          <p:nvPr>
            <p:ph type="dt" sz="half" idx="10"/>
          </p:nvPr>
        </p:nvSpPr>
        <p:spPr/>
        <p:txBody>
          <a:bodyPr rtlCol="0"/>
          <a:lstStyle/>
          <a:p>
            <a:pPr rtl="0"/>
            <a:fld id="{39E4BA44-79B0-459D-A931-40A416E3AABF}" type="datetime1">
              <a:rPr lang="it-IT" smtClean="0"/>
              <a:t>06/02/2018</a:t>
            </a:fld>
            <a:endParaRPr lang="it-IT"/>
          </a:p>
        </p:txBody>
      </p:sp>
      <p:sp>
        <p:nvSpPr>
          <p:cNvPr id="5" name="Segnaposto numero diapositiva 4"/>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rtlCol="0"/>
          <a:lstStyle/>
          <a:p>
            <a:pPr rtl="0"/>
            <a:endParaRPr lang="it-IT"/>
          </a:p>
        </p:txBody>
      </p:sp>
      <p:sp>
        <p:nvSpPr>
          <p:cNvPr id="2" name="Segnaposto data 1"/>
          <p:cNvSpPr>
            <a:spLocks noGrp="1"/>
          </p:cNvSpPr>
          <p:nvPr>
            <p:ph type="dt" sz="half" idx="10"/>
          </p:nvPr>
        </p:nvSpPr>
        <p:spPr/>
        <p:txBody>
          <a:bodyPr rtlCol="0"/>
          <a:lstStyle/>
          <a:p>
            <a:pPr rtl="0"/>
            <a:fld id="{A06B0899-3B81-4955-8184-211BEE128D75}" type="datetime1">
              <a:rPr lang="it-IT" smtClean="0"/>
              <a:t>06/02/2018</a:t>
            </a:fld>
            <a:endParaRPr lang="it-IT"/>
          </a:p>
        </p:txBody>
      </p:sp>
      <p:sp>
        <p:nvSpPr>
          <p:cNvPr id="4" name="Segnaposto numero diapositiva 3"/>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it-IT"/>
              <a:t>Fare clic per modificare lo stile del titolo dello schema</a:t>
            </a:r>
            <a:endParaRPr lang="it-IT" dirty="0"/>
          </a:p>
        </p:txBody>
      </p:sp>
      <p:sp>
        <p:nvSpPr>
          <p:cNvPr id="4" name="Segnaposto testo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Modifica gli stili del testo dello schema</a:t>
            </a:r>
          </a:p>
        </p:txBody>
      </p:sp>
      <p:sp>
        <p:nvSpPr>
          <p:cNvPr id="3" name="Segnaposto contenuto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it-IT"/>
              <a:t>Modifica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grpSp>
        <p:nvGrpSpPr>
          <p:cNvPr id="615" name="cornice" descr="Elemento grafico casella"/>
          <p:cNvGrpSpPr/>
          <p:nvPr/>
        </p:nvGrpSpPr>
        <p:grpSpPr bwMode="invGray">
          <a:xfrm>
            <a:off x="4417839" y="1630821"/>
            <a:ext cx="6291028" cy="4575885"/>
            <a:chOff x="4417839" y="1630821"/>
            <a:chExt cx="6291028" cy="4575885"/>
          </a:xfrm>
        </p:grpSpPr>
        <p:grpSp>
          <p:nvGrpSpPr>
            <p:cNvPr id="616" name="Gruppo 615"/>
            <p:cNvGrpSpPr/>
            <p:nvPr/>
          </p:nvGrpSpPr>
          <p:grpSpPr bwMode="invGray">
            <a:xfrm>
              <a:off x="5414491" y="1630821"/>
              <a:ext cx="5294376" cy="4114800"/>
              <a:chOff x="3310555" y="716546"/>
              <a:chExt cx="5294376" cy="4114800"/>
            </a:xfrm>
          </p:grpSpPr>
          <p:grpSp>
            <p:nvGrpSpPr>
              <p:cNvPr id="768" name="Gruppo 767"/>
              <p:cNvGrpSpPr/>
              <p:nvPr/>
            </p:nvGrpSpPr>
            <p:grpSpPr bwMode="invGray">
              <a:xfrm flipH="1">
                <a:off x="3310555" y="737968"/>
                <a:ext cx="5294376" cy="54864"/>
                <a:chOff x="1522413" y="1514475"/>
                <a:chExt cx="10569575" cy="64008"/>
              </a:xfrm>
              <a:solidFill>
                <a:schemeClr val="accent1"/>
              </a:solidFill>
            </p:grpSpPr>
            <p:sp>
              <p:nvSpPr>
                <p:cNvPr id="844" name="Figura a mano libera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5" name="Figura a mano libera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6" name="Figura a mano libera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7"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8"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9"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0"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1"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2"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3"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4"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5"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6"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7"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8"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9"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0"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1"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2"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3"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4"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5"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6"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7"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8"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9"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0"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1"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2"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3"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4"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5"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6"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7"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8"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9"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0"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1"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2"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3"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4"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5"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6"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7"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8"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9"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0"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1"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2"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3"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4"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5"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6"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7"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8"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9"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0"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1"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2"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3"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4"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5"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6"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7"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8"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9"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0"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1"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2"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3"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4"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5"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6"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7"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nvGrpSpPr>
              <p:cNvPr id="769" name="Gruppo 768"/>
              <p:cNvGrpSpPr/>
              <p:nvPr/>
            </p:nvGrpSpPr>
            <p:grpSpPr bwMode="invGray">
              <a:xfrm rot="16200000" flipH="1">
                <a:off x="6492229" y="2755658"/>
                <a:ext cx="4114800" cy="36576"/>
                <a:chOff x="1522413" y="1514475"/>
                <a:chExt cx="10569575" cy="64008"/>
              </a:xfrm>
              <a:solidFill>
                <a:schemeClr val="accent1"/>
              </a:solidFill>
            </p:grpSpPr>
            <p:sp>
              <p:nvSpPr>
                <p:cNvPr id="770" name="Figura a mano libera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1" name="Figura a mano libera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2" name="Figura a mano libera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3"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4"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5"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6"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7"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8"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9"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0"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1"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2"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3"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4"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5"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6"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7"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8"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9"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0"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1"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2"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3"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4"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5"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6"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7"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8"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9"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0"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1"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2"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3"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4"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5"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6"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7"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8"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9"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0"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1"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2"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3"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4"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5"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6"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7"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8"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9"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0"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1"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2"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3"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4"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5"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6"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7"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8"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9"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0"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1"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2"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3"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4"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5"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6"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7"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8"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9"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0"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1"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2"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3"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grpSp>
          <p:nvGrpSpPr>
            <p:cNvPr id="617" name="Gruppo 616"/>
            <p:cNvGrpSpPr/>
            <p:nvPr/>
          </p:nvGrpSpPr>
          <p:grpSpPr bwMode="invGray">
            <a:xfrm rot="10800000">
              <a:off x="4417839" y="2091906"/>
              <a:ext cx="5294376" cy="4114800"/>
              <a:chOff x="3310555" y="716546"/>
              <a:chExt cx="5294376" cy="4114800"/>
            </a:xfrm>
          </p:grpSpPr>
          <p:grpSp>
            <p:nvGrpSpPr>
              <p:cNvPr id="618" name="Gruppo 617"/>
              <p:cNvGrpSpPr/>
              <p:nvPr/>
            </p:nvGrpSpPr>
            <p:grpSpPr bwMode="invGray">
              <a:xfrm flipH="1">
                <a:off x="3310555" y="737968"/>
                <a:ext cx="5294376" cy="54864"/>
                <a:chOff x="1522413" y="1514475"/>
                <a:chExt cx="10569575" cy="64008"/>
              </a:xfrm>
              <a:solidFill>
                <a:schemeClr val="accent1"/>
              </a:solidFill>
            </p:grpSpPr>
            <p:sp>
              <p:nvSpPr>
                <p:cNvPr id="694" name="Figura a mano libera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5" name="Figura a mano libera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6" name="Figura a mano libera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7"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8"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9"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0"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1"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2"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3"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4"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5"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6"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7"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8"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9"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0"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1"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2"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3"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4"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5"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6"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7"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8"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9"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0"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1"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2"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3"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4"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5"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6"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7"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8"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9"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0"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1"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2"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3"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4"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5"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6"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7"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8"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9"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0"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1"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2"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3"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4"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5"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6"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7"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8"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9"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0"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1"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2"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3"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4"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5"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6"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7"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8"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9"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0"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1"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2"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3"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4"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5"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6"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7"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nvGrpSpPr>
              <p:cNvPr id="619" name="Gruppo 618"/>
              <p:cNvGrpSpPr/>
              <p:nvPr/>
            </p:nvGrpSpPr>
            <p:grpSpPr bwMode="invGray">
              <a:xfrm rot="16200000" flipH="1">
                <a:off x="6492229" y="2755658"/>
                <a:ext cx="4114800" cy="36576"/>
                <a:chOff x="1522413" y="1514475"/>
                <a:chExt cx="10569575" cy="64008"/>
              </a:xfrm>
              <a:solidFill>
                <a:schemeClr val="accent1"/>
              </a:solidFill>
            </p:grpSpPr>
            <p:sp>
              <p:nvSpPr>
                <p:cNvPr id="620" name="Figura a mano libera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1" name="Figura a mano libera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2" name="Figura a mano libera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3"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4"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5"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6"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7"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8"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9"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0"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1"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2"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3"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4"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5"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6"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7"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8"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9"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0"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1"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2"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3"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4"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5"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6"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7"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8"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9"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0"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1"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2"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3"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4"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5"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6"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7"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8"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9"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0"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1"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2"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3"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4"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5"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6"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7"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8"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9"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0"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1"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2"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3"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4"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5"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6"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7"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8"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9"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0"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1"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2"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3"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4"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5"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6"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7"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8"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9"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0"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1"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2"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3"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grpSp>
      <p:sp>
        <p:nvSpPr>
          <p:cNvPr id="6" name="Segnaposto piè di pagina 5"/>
          <p:cNvSpPr>
            <a:spLocks noGrp="1"/>
          </p:cNvSpPr>
          <p:nvPr>
            <p:ph type="ftr" sz="quarter" idx="11"/>
          </p:nvPr>
        </p:nvSpPr>
        <p:spPr/>
        <p:txBody>
          <a:bodyPr rtlCol="0"/>
          <a:lstStyle/>
          <a:p>
            <a:pPr rtl="0"/>
            <a:endParaRPr lang="it-IT"/>
          </a:p>
        </p:txBody>
      </p:sp>
      <p:sp>
        <p:nvSpPr>
          <p:cNvPr id="5" name="Segnaposto data 4"/>
          <p:cNvSpPr>
            <a:spLocks noGrp="1"/>
          </p:cNvSpPr>
          <p:nvPr>
            <p:ph type="dt" sz="half" idx="10"/>
          </p:nvPr>
        </p:nvSpPr>
        <p:spPr/>
        <p:txBody>
          <a:bodyPr rtlCol="0"/>
          <a:lstStyle/>
          <a:p>
            <a:pPr rtl="0"/>
            <a:fld id="{63008412-227E-4B4A-B883-726E67A2A05D}" type="datetime1">
              <a:rPr lang="it-IT" smtClean="0"/>
              <a:t>06/02/2018</a:t>
            </a:fld>
            <a:endParaRPr lang="it-IT"/>
          </a:p>
        </p:txBody>
      </p:sp>
      <p:sp>
        <p:nvSpPr>
          <p:cNvPr id="7" name="Segnaposto numero diapositiva 6"/>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it-IT"/>
              <a:t>Fare clic per modificare lo stile del titolo dello schema</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p>
        </p:txBody>
      </p:sp>
      <p:grpSp>
        <p:nvGrpSpPr>
          <p:cNvPr id="614" name="cornice" descr="Elemento grafico casella"/>
          <p:cNvGrpSpPr/>
          <p:nvPr/>
        </p:nvGrpSpPr>
        <p:grpSpPr bwMode="invGray">
          <a:xfrm flipH="1">
            <a:off x="1447500" y="1630821"/>
            <a:ext cx="6291028" cy="4575885"/>
            <a:chOff x="4417839" y="1630821"/>
            <a:chExt cx="6291028" cy="4575885"/>
          </a:xfrm>
        </p:grpSpPr>
        <p:grpSp>
          <p:nvGrpSpPr>
            <p:cNvPr id="615" name="Gruppo 614"/>
            <p:cNvGrpSpPr/>
            <p:nvPr/>
          </p:nvGrpSpPr>
          <p:grpSpPr bwMode="invGray">
            <a:xfrm>
              <a:off x="5414491" y="1630821"/>
              <a:ext cx="5294376" cy="4114800"/>
              <a:chOff x="3310555" y="716546"/>
              <a:chExt cx="5294376" cy="4114800"/>
            </a:xfrm>
          </p:grpSpPr>
          <p:grpSp>
            <p:nvGrpSpPr>
              <p:cNvPr id="767" name="Gruppo 766"/>
              <p:cNvGrpSpPr/>
              <p:nvPr/>
            </p:nvGrpSpPr>
            <p:grpSpPr bwMode="invGray">
              <a:xfrm flipH="1">
                <a:off x="3310555" y="737968"/>
                <a:ext cx="5294376" cy="54864"/>
                <a:chOff x="1522413" y="1514475"/>
                <a:chExt cx="10569575" cy="64008"/>
              </a:xfrm>
              <a:solidFill>
                <a:schemeClr val="accent1"/>
              </a:solidFill>
            </p:grpSpPr>
            <p:sp>
              <p:nvSpPr>
                <p:cNvPr id="843" name="Figura a mano libera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4" name="Figura a mano libera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5" name="Figura a mano libera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6"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7"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8"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9"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0"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1"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2"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3"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4"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5"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6"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7"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8"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59"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0"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1"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2"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3"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4"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5"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6"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7"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8"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69"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0"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1"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2"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3"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4"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5"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6"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7"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8"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79"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0"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1"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2"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3"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4"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5"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6"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7"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8"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89"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0"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1"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2"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3"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4"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5"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6"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7"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8"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99"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0"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1"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2"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3"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4"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5"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6"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7"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8"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09"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0"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1"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2"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3"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4"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5"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916"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nvGrpSpPr>
              <p:cNvPr id="768" name="Gruppo 767"/>
              <p:cNvGrpSpPr/>
              <p:nvPr/>
            </p:nvGrpSpPr>
            <p:grpSpPr bwMode="invGray">
              <a:xfrm rot="16200000" flipH="1">
                <a:off x="6492229" y="2755658"/>
                <a:ext cx="4114800" cy="36576"/>
                <a:chOff x="1522413" y="1514475"/>
                <a:chExt cx="10569575" cy="64008"/>
              </a:xfrm>
              <a:solidFill>
                <a:schemeClr val="accent1"/>
              </a:solidFill>
            </p:grpSpPr>
            <p:sp>
              <p:nvSpPr>
                <p:cNvPr id="769" name="Figura a mano libera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0" name="Figura a mano libera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1" name="Figura a mano libera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2"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3"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4"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5"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6"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7"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8"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79"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0"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1"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2"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3"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4"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5"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6"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7"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8"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89"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0"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1"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2"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3"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4"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5"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6"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7"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8"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99"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0"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1"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2"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3"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4"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5"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6"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7"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8"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09"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0"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1"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2"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3"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4"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5"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6"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7"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8"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19"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0"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1"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2"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3"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4"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5"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6"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7"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8"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29"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0"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1"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2"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3"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4"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5"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6"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7"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8"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39"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0"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1"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842"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grpSp>
          <p:nvGrpSpPr>
            <p:cNvPr id="616" name="Gruppo 615"/>
            <p:cNvGrpSpPr/>
            <p:nvPr/>
          </p:nvGrpSpPr>
          <p:grpSpPr bwMode="invGray">
            <a:xfrm rot="10800000">
              <a:off x="4417839" y="2091906"/>
              <a:ext cx="5294376" cy="4114800"/>
              <a:chOff x="3310555" y="716546"/>
              <a:chExt cx="5294376" cy="4114800"/>
            </a:xfrm>
          </p:grpSpPr>
          <p:grpSp>
            <p:nvGrpSpPr>
              <p:cNvPr id="617" name="Gruppo 616"/>
              <p:cNvGrpSpPr/>
              <p:nvPr/>
            </p:nvGrpSpPr>
            <p:grpSpPr bwMode="invGray">
              <a:xfrm flipH="1">
                <a:off x="3310555" y="737968"/>
                <a:ext cx="5294376" cy="54864"/>
                <a:chOff x="1522413" y="1514475"/>
                <a:chExt cx="10569575" cy="64008"/>
              </a:xfrm>
              <a:solidFill>
                <a:schemeClr val="accent1"/>
              </a:solidFill>
            </p:grpSpPr>
            <p:sp>
              <p:nvSpPr>
                <p:cNvPr id="693" name="Figura a mano libera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4" name="Figura a mano libera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5" name="Figura a mano libera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6" name="Figura a mano libera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7" name="Figura a mano libera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8" name="Figura a mano libera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9" name="Figura a mano libera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0" name="Figura a mano libera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1" name="Figura a mano libera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2" name="Figura a mano libera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3" name="Figura a mano libera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4" name="Figura a mano libera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5" name="Figura a mano libera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6" name="Figura a mano libera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7" name="Figura a mano libera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8" name="Figura a mano libera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09" name="Figura a mano libera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0" name="Figura a mano libera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1" name="Figura a mano libera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2" name="Figura a mano libera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3" name="Figura a mano libera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4" name="Figura a mano libera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5" name="Figura a mano libera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6" name="Figura a mano libera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7" name="Figura a mano libera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8" name="Figura a mano libera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19" name="Figura a mano libera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0" name="Figura a mano libera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1" name="Figura a mano libera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2" name="Figura a mano libera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3" name="Figura a mano libera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4" name="Figura a mano libera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5" name="Figura a mano libera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6" name="Figura a mano libera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7" name="Figura a mano libera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8" name="Figura a mano libera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29" name="Figura a mano libera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0" name="Figura a mano libera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1" name="Figura a mano libera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2" name="Figura a mano libera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3" name="Figura a mano libera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4" name="Figura a mano libera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5" name="Figura a mano libera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6" name="Figura a mano libera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7" name="Figura a mano libera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8" name="Figura a mano libera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39" name="Figura a mano libera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0" name="Figura a mano libera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1" name="Figura a mano libera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2" name="Figura a mano libera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3" name="Figura a mano libera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4" name="Figura a mano libera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5" name="Figura a mano libera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6" name="Figura a mano libera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7" name="Figura a mano libera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8" name="Figura a mano libera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49" name="Figura a mano libera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0" name="Figura a mano libera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1" name="Figura a mano libera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2" name="Figura a mano libera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3" name="Figura a mano libera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4" name="Figura a mano libera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5" name="Figura a mano libera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6" name="Figura a mano libera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7" name="Figura a mano libera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8" name="Figura a mano libera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59" name="Figura a mano libera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0" name="Figura a mano libera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1" name="Figura a mano libera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2" name="Figura a mano libera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3" name="Figura a mano libera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4" name="Figura a mano libera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5" name="Figura a mano libera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766" name="Figura a mano libera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nvGrpSpPr>
              <p:cNvPr id="618" name="Gruppo 617"/>
              <p:cNvGrpSpPr/>
              <p:nvPr/>
            </p:nvGrpSpPr>
            <p:grpSpPr bwMode="invGray">
              <a:xfrm rot="16200000" flipH="1">
                <a:off x="6492229" y="2755658"/>
                <a:ext cx="4114800" cy="36576"/>
                <a:chOff x="1522413" y="1514475"/>
                <a:chExt cx="10569575" cy="64008"/>
              </a:xfrm>
              <a:solidFill>
                <a:schemeClr val="accent1"/>
              </a:solidFill>
            </p:grpSpPr>
            <p:sp>
              <p:nvSpPr>
                <p:cNvPr id="619" name="Figura a mano libera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0" name="Figura a mano libera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1" name="Figura a mano libera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2" name="Figura a mano libera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3" name="Figura a mano libera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4" name="Figura a mano libera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5" name="Figura a mano libera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6" name="Figura a mano libera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7" name="Figura a mano libera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8" name="Figura a mano libera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29" name="Figura a mano libera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0" name="Figura a mano libera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1" name="Figura a mano libera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2" name="Figura a mano libera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3" name="Figura a mano libera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4" name="Figura a mano libera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5" name="Figura a mano libera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6" name="Figura a mano libera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7" name="Figura a mano libera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8" name="Figura a mano libera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39" name="Figura a mano libera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0" name="Figura a mano libera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1" name="Figura a mano libera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2" name="Figura a mano libera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3" name="Figura a mano libera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4" name="Figura a mano libera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5" name="Figura a mano libera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6" name="Figura a mano libera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7" name="Figura a mano libera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8" name="Figura a mano libera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49" name="Figura a mano libera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0" name="Figura a mano libera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1" name="Figura a mano libera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2" name="Figura a mano libera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3" name="Figura a mano libera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4" name="Figura a mano libera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5" name="Figura a mano libera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6" name="Figura a mano libera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7" name="Figura a mano libera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8" name="Figura a mano libera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59" name="Figura a mano libera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0" name="Figura a mano libera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1" name="Figura a mano libera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2" name="Figura a mano libera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3" name="Figura a mano libera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4" name="Figura a mano libera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5" name="Figura a mano libera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6" name="Figura a mano libera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7" name="Figura a mano libera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8" name="Figura a mano libera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69" name="Figura a mano libera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0" name="Figura a mano libera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1" name="Figura a mano libera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2" name="Figura a mano libera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3" name="Figura a mano libera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4" name="Figura a mano libera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5" name="Figura a mano libera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6" name="Figura a mano libera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7" name="Figura a mano libera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8" name="Figura a mano libera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79" name="Figura a mano libera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0" name="Figura a mano libera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1" name="Figura a mano libera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2" name="Figura a mano libera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3" name="Figura a mano libera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4" name="Figura a mano libera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5" name="Figura a mano libera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6" name="Figura a mano libera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7" name="Figura a mano libera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8" name="Figura a mano libera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89" name="Figura a mano libera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0" name="Figura a mano libera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1" name="Figura a mano libera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sp>
              <p:nvSpPr>
                <p:cNvPr id="692" name="Figura a mano libera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it-IT">
                    <a:ln>
                      <a:noFill/>
                    </a:ln>
                  </a:endParaRPr>
                </a:p>
              </p:txBody>
            </p:sp>
          </p:grpSp>
        </p:grpSp>
      </p:grpSp>
      <p:sp>
        <p:nvSpPr>
          <p:cNvPr id="4" name="Segnaposto testo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Modifica gli stili del testo dello schema</a:t>
            </a:r>
          </a:p>
        </p:txBody>
      </p:sp>
      <p:sp>
        <p:nvSpPr>
          <p:cNvPr id="6" name="Segnaposto piè di pagina 5"/>
          <p:cNvSpPr>
            <a:spLocks noGrp="1"/>
          </p:cNvSpPr>
          <p:nvPr>
            <p:ph type="ftr" sz="quarter" idx="11"/>
          </p:nvPr>
        </p:nvSpPr>
        <p:spPr/>
        <p:txBody>
          <a:bodyPr rtlCol="0"/>
          <a:lstStyle/>
          <a:p>
            <a:pPr rtl="0"/>
            <a:endParaRPr lang="it-IT"/>
          </a:p>
        </p:txBody>
      </p:sp>
      <p:sp>
        <p:nvSpPr>
          <p:cNvPr id="5" name="Segnaposto data 4"/>
          <p:cNvSpPr>
            <a:spLocks noGrp="1"/>
          </p:cNvSpPr>
          <p:nvPr>
            <p:ph type="dt" sz="half" idx="10"/>
          </p:nvPr>
        </p:nvSpPr>
        <p:spPr/>
        <p:txBody>
          <a:bodyPr rtlCol="0"/>
          <a:lstStyle/>
          <a:p>
            <a:pPr rtl="0"/>
            <a:fld id="{32742B24-F30D-4E7C-93B5-C744ACB2FB1B}" type="datetime1">
              <a:rPr lang="it-IT" smtClean="0"/>
              <a:t>06/02/2018</a:t>
            </a:fld>
            <a:endParaRPr lang="it-IT"/>
          </a:p>
        </p:txBody>
      </p:sp>
      <p:sp>
        <p:nvSpPr>
          <p:cNvPr id="7" name="Segnaposto numero diapositiva 6"/>
          <p:cNvSpPr>
            <a:spLocks noGrp="1"/>
          </p:cNvSpPr>
          <p:nvPr>
            <p:ph type="sldNum" sz="quarter" idx="12"/>
          </p:nvPr>
        </p:nvSpPr>
        <p:spPr/>
        <p:txBody>
          <a:bodyPr rtlCol="0"/>
          <a:lstStyle/>
          <a:p>
            <a:pPr rtl="0"/>
            <a:fld id="{25BA54BD-C84D-46CE-8B72-31BFB26ABA43}" type="slidenum">
              <a:rPr lang="it-IT" smtClean="0"/>
              <a:t>‹N›</a:t>
            </a:fld>
            <a:endParaRPr lang="it-IT"/>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it-IT" dirty="0"/>
              <a:t>Fare clic per modificare lo stile del titolo</a:t>
            </a:r>
          </a:p>
        </p:txBody>
      </p:sp>
      <p:sp>
        <p:nvSpPr>
          <p:cNvPr id="3" name="Segnaposto testo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5" name="Segnaposto piè di pagina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it-IT"/>
          </a:p>
        </p:txBody>
      </p:sp>
      <p:sp>
        <p:nvSpPr>
          <p:cNvPr id="4" name="Segnaposto data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AC3AD8FC-EAA1-4B24-804B-21C98F7AE93D}" type="datetime1">
              <a:rPr lang="it-IT" smtClean="0"/>
              <a:t>06/02/2018</a:t>
            </a:fld>
            <a:endParaRPr lang="it-IT"/>
          </a:p>
        </p:txBody>
      </p:sp>
      <p:sp>
        <p:nvSpPr>
          <p:cNvPr id="6" name="Segnaposto numero diapositiva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it-IT" smtClean="0"/>
              <a:pPr/>
              <a:t>‹N›</a:t>
            </a:fld>
            <a:endParaRPr lang="it-IT"/>
          </a:p>
        </p:txBody>
      </p:sp>
    </p:spTree>
    <p:extLst>
      <p:ext uri="{BB962C8B-B14F-4D97-AF65-F5344CB8AC3E}">
        <p14:creationId xmlns:p14="http://schemas.microsoft.com/office/powerpoint/2010/main" val="535636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00.png"/><Relationship Id="rId7" Type="http://schemas.openxmlformats.org/officeDocument/2006/relationships/image" Target="../media/image3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47.png"/><Relationship Id="rId5" Type="http://schemas.openxmlformats.org/officeDocument/2006/relationships/image" Target="../media/image320.png"/><Relationship Id="rId10" Type="http://schemas.openxmlformats.org/officeDocument/2006/relationships/image" Target="../media/image46.png"/><Relationship Id="rId4" Type="http://schemas.openxmlformats.org/officeDocument/2006/relationships/image" Target="../media/image31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91.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10.png"/><Relationship Id="rId4" Type="http://schemas.openxmlformats.org/officeDocument/2006/relationships/image" Target="../media/image45.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5.gif"/><Relationship Id="rId4" Type="http://schemas.openxmlformats.org/officeDocument/2006/relationships/image" Target="../media/image64.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7.wdp"/><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67.png"/><Relationship Id="rId10" Type="http://schemas.openxmlformats.org/officeDocument/2006/relationships/image" Target="../media/image70.png"/><Relationship Id="rId4" Type="http://schemas.microsoft.com/office/2007/relationships/hdphoto" Target="../media/hdphoto3.wdp"/><Relationship Id="rId9"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15.png"/><Relationship Id="rId3"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0.png"/><Relationship Id="rId15" Type="http://schemas.openxmlformats.org/officeDocument/2006/relationships/image" Target="../media/image12.png"/><Relationship Id="rId1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2412" y="3645024"/>
            <a:ext cx="9468543" cy="926976"/>
          </a:xfrm>
        </p:spPr>
        <p:txBody>
          <a:bodyPr rtlCol="0"/>
          <a:lstStyle/>
          <a:p>
            <a:r>
              <a:rPr lang="it-IT" err="1">
                <a:latin typeface="DustyErasers" panose="02000603000000000000" pitchFamily="2" charset="0"/>
                <a:ea typeface="DustyErasers" panose="02000603000000000000" pitchFamily="2" charset="0"/>
              </a:rPr>
              <a:t>Ultrashort</a:t>
            </a:r>
            <a:r>
              <a:rPr lang="it-IT">
                <a:latin typeface="DustyErasers" panose="02000603000000000000" pitchFamily="2" charset="0"/>
                <a:ea typeface="DustyErasers" panose="02000603000000000000" pitchFamily="2" charset="0"/>
              </a:rPr>
              <a:t> </a:t>
            </a:r>
            <a:r>
              <a:rPr lang="it-IT" err="1">
                <a:latin typeface="DustyErasers" panose="02000603000000000000" pitchFamily="2" charset="0"/>
                <a:ea typeface="DustyErasers" panose="02000603000000000000" pitchFamily="2" charset="0"/>
              </a:rPr>
              <a:t>Pulse</a:t>
            </a:r>
            <a:r>
              <a:rPr lang="it-IT">
                <a:latin typeface="DustyErasers" panose="02000603000000000000" pitchFamily="2" charset="0"/>
                <a:ea typeface="DustyErasers" panose="02000603000000000000" pitchFamily="2" charset="0"/>
              </a:rPr>
              <a:t> </a:t>
            </a:r>
            <a:r>
              <a:rPr lang="it-IT" err="1">
                <a:latin typeface="DustyErasers" panose="02000603000000000000" pitchFamily="2" charset="0"/>
                <a:ea typeface="DustyErasers" panose="02000603000000000000" pitchFamily="2" charset="0"/>
              </a:rPr>
              <a:t>Shaping</a:t>
            </a:r>
            <a:endParaRPr lang="it-IT">
              <a:latin typeface="DustyErasers" panose="02000603000000000000" pitchFamily="2" charset="0"/>
              <a:ea typeface="DustyErasers" panose="02000603000000000000" pitchFamily="2" charset="0"/>
            </a:endParaRPr>
          </a:p>
        </p:txBody>
      </p:sp>
      <p:sp>
        <p:nvSpPr>
          <p:cNvPr id="3" name="Sottotitolo 2"/>
          <p:cNvSpPr>
            <a:spLocks noGrp="1"/>
          </p:cNvSpPr>
          <p:nvPr>
            <p:ph type="subTitle" idx="1"/>
          </p:nvPr>
        </p:nvSpPr>
        <p:spPr>
          <a:xfrm>
            <a:off x="1515676" y="2749470"/>
            <a:ext cx="3520456" cy="638962"/>
          </a:xfrm>
        </p:spPr>
        <p:txBody>
          <a:bodyPr rtlCol="0">
            <a:normAutofit/>
          </a:bodyPr>
          <a:lstStyle/>
          <a:p>
            <a:pPr rtl="0"/>
            <a:r>
              <a:rPr lang="it-IT" sz="3000">
                <a:latin typeface="DustyErasers" panose="02000603000000000000" pitchFamily="2" charset="0"/>
                <a:ea typeface="DustyErasers" panose="02000603000000000000" pitchFamily="2" charset="0"/>
              </a:rPr>
              <a:t>Giorgia Sparapassi</a:t>
            </a:r>
          </a:p>
        </p:txBody>
      </p:sp>
      <p:sp>
        <p:nvSpPr>
          <p:cNvPr id="4" name="Rettangolo 3">
            <a:extLst>
              <a:ext uri="{FF2B5EF4-FFF2-40B4-BE49-F238E27FC236}">
                <a16:creationId xmlns:a16="http://schemas.microsoft.com/office/drawing/2014/main" id="{C819F36D-3558-4CCF-BB3C-514D806CBD05}"/>
              </a:ext>
            </a:extLst>
          </p:cNvPr>
          <p:cNvSpPr/>
          <p:nvPr/>
        </p:nvSpPr>
        <p:spPr>
          <a:xfrm>
            <a:off x="1515676" y="5085184"/>
            <a:ext cx="10476656" cy="1138773"/>
          </a:xfrm>
          <a:prstGeom prst="rect">
            <a:avLst/>
          </a:prstGeom>
        </p:spPr>
        <p:txBody>
          <a:bodyPr wrap="square">
            <a:spAutoFit/>
          </a:bodyPr>
          <a:lstStyle/>
          <a:p>
            <a:r>
              <a:rPr lang="en-US" sz="2000">
                <a:latin typeface="DustyErasers" panose="02000603000000000000" pitchFamily="2" charset="0"/>
                <a:ea typeface="DustyErasers" panose="02000603000000000000" pitchFamily="2" charset="0"/>
              </a:rPr>
              <a:t>Winter College on Extreme Non-linear Optics, Attosecond Science and High-field Physics</a:t>
            </a:r>
          </a:p>
          <a:p>
            <a:endParaRPr lang="en-US" sz="2400">
              <a:latin typeface="DustyErasers" panose="02000603000000000000" pitchFamily="2" charset="0"/>
              <a:ea typeface="DustyErasers" panose="02000603000000000000" pitchFamily="2" charset="0"/>
            </a:endParaRPr>
          </a:p>
          <a:p>
            <a:r>
              <a:rPr lang="en-US" sz="2400">
                <a:latin typeface="DustyErasers" panose="02000603000000000000" pitchFamily="2" charset="0"/>
                <a:ea typeface="DustyErasers" panose="02000603000000000000" pitchFamily="2" charset="0"/>
              </a:rPr>
              <a:t>06/02/2018 - ICTP (Trieste)</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sp>
        <p:nvSpPr>
          <p:cNvPr id="33" name="Segnaposto contenuto 13">
            <a:extLst>
              <a:ext uri="{FF2B5EF4-FFF2-40B4-BE49-F238E27FC236}">
                <a16:creationId xmlns:a16="http://schemas.microsoft.com/office/drawing/2014/main" id="{FB5A1A5D-B1F3-4F5C-AFFF-625483516E4D}"/>
              </a:ext>
            </a:extLst>
          </p:cNvPr>
          <p:cNvSpPr txBox="1">
            <a:spLocks/>
          </p:cNvSpPr>
          <p:nvPr/>
        </p:nvSpPr>
        <p:spPr>
          <a:xfrm>
            <a:off x="1522414" y="1700808"/>
            <a:ext cx="7524326" cy="43204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it-IT" sz="2400" b="1" u="sng">
                <a:latin typeface="DustyErasers" panose="02000603000000000000" pitchFamily="2" charset="0"/>
                <a:ea typeface="DustyErasers" panose="02000603000000000000" pitchFamily="2" charset="0"/>
              </a:rPr>
              <a:t>Micro-machined deformable mirror (</a:t>
            </a:r>
            <a:r>
              <a:rPr lang="it-IT" sz="2400" b="1" u="sng">
                <a:latin typeface="Symbol" panose="05050102010706020507" pitchFamily="18" charset="2"/>
                <a:ea typeface="DustyErasers" panose="02000603000000000000" pitchFamily="2" charset="0"/>
              </a:rPr>
              <a:t>m</a:t>
            </a:r>
            <a:r>
              <a:rPr lang="it-IT" sz="2400" b="1" u="sng">
                <a:latin typeface="DustyErasers" panose="02000603000000000000" pitchFamily="2" charset="0"/>
                <a:ea typeface="DustyErasers" panose="02000603000000000000" pitchFamily="2" charset="0"/>
              </a:rPr>
              <a:t>DM)</a:t>
            </a:r>
          </a:p>
        </p:txBody>
      </p:sp>
      <p:sp>
        <p:nvSpPr>
          <p:cNvPr id="37" name="Cubo 36">
            <a:extLst>
              <a:ext uri="{FF2B5EF4-FFF2-40B4-BE49-F238E27FC236}">
                <a16:creationId xmlns:a16="http://schemas.microsoft.com/office/drawing/2014/main" id="{8458B3EF-BD84-4B7F-A129-39CB746C24E2}"/>
              </a:ext>
            </a:extLst>
          </p:cNvPr>
          <p:cNvSpPr/>
          <p:nvPr/>
        </p:nvSpPr>
        <p:spPr>
          <a:xfrm>
            <a:off x="2083992" y="4839865"/>
            <a:ext cx="3921983" cy="693451"/>
          </a:xfrm>
          <a:prstGeom prst="cube">
            <a:avLst>
              <a:gd name="adj" fmla="val 78379"/>
            </a:avLst>
          </a:prstGeom>
          <a:blipFill dpi="0" rotWithShape="1">
            <a:blip r:embed="rId3"/>
            <a:srcRect/>
            <a:stretch>
              <a:fillRect/>
            </a:stretch>
          </a:blipFill>
          <a:ln>
            <a:solidFill>
              <a:schemeClr val="bg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a:extLst>
              <a:ext uri="{FF2B5EF4-FFF2-40B4-BE49-F238E27FC236}">
                <a16:creationId xmlns:a16="http://schemas.microsoft.com/office/drawing/2014/main" id="{BEFA2DB9-F005-4975-82F7-68364F158D8B}"/>
              </a:ext>
            </a:extLst>
          </p:cNvPr>
          <p:cNvSpPr txBox="1"/>
          <p:nvPr/>
        </p:nvSpPr>
        <p:spPr>
          <a:xfrm>
            <a:off x="6166420" y="4587888"/>
            <a:ext cx="1822935" cy="286232"/>
          </a:xfrm>
          <a:prstGeom prst="rect">
            <a:avLst/>
          </a:prstGeom>
          <a:noFill/>
        </p:spPr>
        <p:txBody>
          <a:bodyPr wrap="none" rtlCol="0">
            <a:spAutoFit/>
          </a:bodyPr>
          <a:lstStyle/>
          <a:p>
            <a:pPr>
              <a:lnSpc>
                <a:spcPct val="90000"/>
              </a:lnSpc>
            </a:pPr>
            <a:r>
              <a:rPr lang="it-IT" sz="1400">
                <a:solidFill>
                  <a:schemeClr val="tx1">
                    <a:lumMod val="50000"/>
                    <a:lumOff val="50000"/>
                  </a:schemeClr>
                </a:solidFill>
                <a:latin typeface="DustyErasers" panose="02000603000000000000" pitchFamily="2" charset="0"/>
                <a:ea typeface="DustyErasers" panose="02000603000000000000" pitchFamily="2" charset="0"/>
              </a:rPr>
              <a:t>Actuator electrodes</a:t>
            </a:r>
          </a:p>
        </p:txBody>
      </p:sp>
      <p:sp>
        <p:nvSpPr>
          <p:cNvPr id="40" name="CasellaDiTesto 39">
            <a:extLst>
              <a:ext uri="{FF2B5EF4-FFF2-40B4-BE49-F238E27FC236}">
                <a16:creationId xmlns:a16="http://schemas.microsoft.com/office/drawing/2014/main" id="{F7B27902-B740-43C0-808A-13A9107B1526}"/>
              </a:ext>
            </a:extLst>
          </p:cNvPr>
          <p:cNvSpPr txBox="1"/>
          <p:nvPr/>
        </p:nvSpPr>
        <p:spPr>
          <a:xfrm>
            <a:off x="1962088" y="5717731"/>
            <a:ext cx="9676940" cy="313932"/>
          </a:xfrm>
          <a:prstGeom prst="rect">
            <a:avLst/>
          </a:prstGeom>
          <a:noFill/>
        </p:spPr>
        <p:txBody>
          <a:bodyPr wrap="square" rtlCol="0">
            <a:spAutoFit/>
          </a:bodyPr>
          <a:lstStyle/>
          <a:p>
            <a:pPr>
              <a:lnSpc>
                <a:spcPct val="90000"/>
              </a:lnSpc>
            </a:pPr>
            <a:r>
              <a:rPr lang="it-IT" sz="1600">
                <a:solidFill>
                  <a:srgbClr val="00B050"/>
                </a:solidFill>
                <a:latin typeface="DustyErasers" panose="02000603000000000000" pitchFamily="2" charset="0"/>
                <a:ea typeface="DustyErasers" panose="02000603000000000000" pitchFamily="2" charset="0"/>
              </a:rPr>
              <a:t>Printed circuit board for applying electrostatic potential </a:t>
            </a:r>
            <a:r>
              <a:rPr lang="it-IT" sz="1600">
                <a:solidFill>
                  <a:srgbClr val="00B050"/>
                </a:solidFill>
                <a:latin typeface="Symbol" panose="05050102010706020507" pitchFamily="18" charset="2"/>
                <a:ea typeface="DustyErasers" panose="02000603000000000000" pitchFamily="2" charset="0"/>
              </a:rPr>
              <a:t>D</a:t>
            </a:r>
            <a:r>
              <a:rPr lang="it-IT" sz="1600">
                <a:solidFill>
                  <a:srgbClr val="00B050"/>
                </a:solidFill>
                <a:latin typeface="DustyErasers" panose="02000603000000000000" pitchFamily="2" charset="0"/>
                <a:ea typeface="DustyErasers" panose="02000603000000000000" pitchFamily="2" charset="0"/>
              </a:rPr>
              <a:t>V with a software controlled pattern</a:t>
            </a:r>
          </a:p>
        </p:txBody>
      </p:sp>
      <p:sp>
        <p:nvSpPr>
          <p:cNvPr id="41" name="CasellaDiTesto 40">
            <a:extLst>
              <a:ext uri="{FF2B5EF4-FFF2-40B4-BE49-F238E27FC236}">
                <a16:creationId xmlns:a16="http://schemas.microsoft.com/office/drawing/2014/main" id="{6543CA21-2F1F-4905-8817-C299CECD6431}"/>
              </a:ext>
            </a:extLst>
          </p:cNvPr>
          <p:cNvSpPr txBox="1"/>
          <p:nvPr/>
        </p:nvSpPr>
        <p:spPr>
          <a:xfrm>
            <a:off x="2172624" y="2862226"/>
            <a:ext cx="9466404" cy="341632"/>
          </a:xfrm>
          <a:prstGeom prst="rect">
            <a:avLst/>
          </a:prstGeom>
          <a:noFill/>
        </p:spPr>
        <p:txBody>
          <a:bodyPr wrap="square" rtlCol="0">
            <a:spAutoFit/>
          </a:bodyPr>
          <a:lstStyle/>
          <a:p>
            <a:pPr>
              <a:lnSpc>
                <a:spcPct val="90000"/>
              </a:lnSpc>
            </a:pPr>
            <a:r>
              <a:rPr lang="it-IT">
                <a:solidFill>
                  <a:schemeClr val="accent3"/>
                </a:solidFill>
                <a:latin typeface="DustyErasers" panose="02000603000000000000" pitchFamily="2" charset="0"/>
                <a:ea typeface="DustyErasers" panose="02000603000000000000" pitchFamily="2" charset="0"/>
              </a:rPr>
              <a:t>Deformable membrane (Si</a:t>
            </a:r>
            <a:r>
              <a:rPr lang="it-IT" baseline="-25000">
                <a:solidFill>
                  <a:schemeClr val="accent3"/>
                </a:solidFill>
                <a:latin typeface="DustyErasers" panose="02000603000000000000" pitchFamily="2" charset="0"/>
                <a:ea typeface="DustyErasers" panose="02000603000000000000" pitchFamily="2" charset="0"/>
              </a:rPr>
              <a:t>3</a:t>
            </a:r>
            <a:r>
              <a:rPr lang="it-IT">
                <a:solidFill>
                  <a:schemeClr val="accent3"/>
                </a:solidFill>
                <a:latin typeface="DustyErasers" panose="02000603000000000000" pitchFamily="2" charset="0"/>
                <a:ea typeface="DustyErasers" panose="02000603000000000000" pitchFamily="2" charset="0"/>
              </a:rPr>
              <a:t>N</a:t>
            </a:r>
            <a:r>
              <a:rPr lang="it-IT" baseline="-25000">
                <a:solidFill>
                  <a:schemeClr val="accent3"/>
                </a:solidFill>
                <a:latin typeface="DustyErasers" panose="02000603000000000000" pitchFamily="2" charset="0"/>
                <a:ea typeface="DustyErasers" panose="02000603000000000000" pitchFamily="2" charset="0"/>
              </a:rPr>
              <a:t>4</a:t>
            </a:r>
            <a:r>
              <a:rPr lang="it-IT">
                <a:solidFill>
                  <a:schemeClr val="accent3"/>
                </a:solidFill>
                <a:latin typeface="DustyErasers" panose="02000603000000000000" pitchFamily="2" charset="0"/>
                <a:ea typeface="DustyErasers" panose="02000603000000000000" pitchFamily="2" charset="0"/>
              </a:rPr>
              <a:t>) with reflective coating (material depends on wavelength)</a:t>
            </a:r>
          </a:p>
        </p:txBody>
      </p:sp>
      <p:sp>
        <p:nvSpPr>
          <p:cNvPr id="73" name="Cubo 72">
            <a:extLst>
              <a:ext uri="{FF2B5EF4-FFF2-40B4-BE49-F238E27FC236}">
                <a16:creationId xmlns:a16="http://schemas.microsoft.com/office/drawing/2014/main" id="{27B13F19-78FA-41DD-9E12-68E189491767}"/>
              </a:ext>
            </a:extLst>
          </p:cNvPr>
          <p:cNvSpPr/>
          <p:nvPr/>
        </p:nvSpPr>
        <p:spPr>
          <a:xfrm>
            <a:off x="2193724" y="4444409"/>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Cubo 74">
            <a:extLst>
              <a:ext uri="{FF2B5EF4-FFF2-40B4-BE49-F238E27FC236}">
                <a16:creationId xmlns:a16="http://schemas.microsoft.com/office/drawing/2014/main" id="{4493FBB8-2D33-4C9C-AD38-AB98FF627DCD}"/>
              </a:ext>
            </a:extLst>
          </p:cNvPr>
          <p:cNvSpPr/>
          <p:nvPr/>
        </p:nvSpPr>
        <p:spPr>
          <a:xfrm>
            <a:off x="2746824" y="4439615"/>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Cubo 76">
            <a:extLst>
              <a:ext uri="{FF2B5EF4-FFF2-40B4-BE49-F238E27FC236}">
                <a16:creationId xmlns:a16="http://schemas.microsoft.com/office/drawing/2014/main" id="{B2B6FD0D-3E94-4761-BFED-42E9AD1424D5}"/>
              </a:ext>
            </a:extLst>
          </p:cNvPr>
          <p:cNvSpPr/>
          <p:nvPr/>
        </p:nvSpPr>
        <p:spPr>
          <a:xfrm>
            <a:off x="3311642" y="4445785"/>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Cubo 78">
            <a:extLst>
              <a:ext uri="{FF2B5EF4-FFF2-40B4-BE49-F238E27FC236}">
                <a16:creationId xmlns:a16="http://schemas.microsoft.com/office/drawing/2014/main" id="{ACDE8B0A-A752-4CD9-B5F8-572D71315A7E}"/>
              </a:ext>
            </a:extLst>
          </p:cNvPr>
          <p:cNvSpPr/>
          <p:nvPr/>
        </p:nvSpPr>
        <p:spPr>
          <a:xfrm>
            <a:off x="3863739" y="4446224"/>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Cubo 80">
            <a:extLst>
              <a:ext uri="{FF2B5EF4-FFF2-40B4-BE49-F238E27FC236}">
                <a16:creationId xmlns:a16="http://schemas.microsoft.com/office/drawing/2014/main" id="{24F9BF3C-785E-4ABA-AE45-44B902D17DD8}"/>
              </a:ext>
            </a:extLst>
          </p:cNvPr>
          <p:cNvSpPr/>
          <p:nvPr/>
        </p:nvSpPr>
        <p:spPr>
          <a:xfrm>
            <a:off x="4424231" y="4442012"/>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Cubo 82">
            <a:extLst>
              <a:ext uri="{FF2B5EF4-FFF2-40B4-BE49-F238E27FC236}">
                <a16:creationId xmlns:a16="http://schemas.microsoft.com/office/drawing/2014/main" id="{2222A917-B29E-4CE6-A283-29659681094B}"/>
              </a:ext>
            </a:extLst>
          </p:cNvPr>
          <p:cNvSpPr/>
          <p:nvPr/>
        </p:nvSpPr>
        <p:spPr>
          <a:xfrm>
            <a:off x="4980581" y="4437503"/>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CasellaDiTesto 87">
            <a:extLst>
              <a:ext uri="{FF2B5EF4-FFF2-40B4-BE49-F238E27FC236}">
                <a16:creationId xmlns:a16="http://schemas.microsoft.com/office/drawing/2014/main" id="{FDFAEB3F-A092-4CA6-AE6F-8246C265C500}"/>
              </a:ext>
            </a:extLst>
          </p:cNvPr>
          <p:cNvSpPr txBox="1"/>
          <p:nvPr/>
        </p:nvSpPr>
        <p:spPr>
          <a:xfrm>
            <a:off x="6185659" y="4106040"/>
            <a:ext cx="1502051" cy="286232"/>
          </a:xfrm>
          <a:prstGeom prst="rect">
            <a:avLst/>
          </a:prstGeom>
          <a:noFill/>
        </p:spPr>
        <p:txBody>
          <a:bodyPr wrap="square" rtlCol="0">
            <a:spAutoFit/>
          </a:bodyPr>
          <a:lstStyle/>
          <a:p>
            <a:pPr>
              <a:lnSpc>
                <a:spcPct val="90000"/>
              </a:lnSpc>
            </a:pPr>
            <a:r>
              <a:rPr lang="it-IT" sz="1400">
                <a:solidFill>
                  <a:schemeClr val="bg1">
                    <a:lumMod val="85000"/>
                  </a:schemeClr>
                </a:solidFill>
                <a:latin typeface="DustyErasers" panose="02000603000000000000" pitchFamily="2" charset="0"/>
                <a:ea typeface="DustyErasers" panose="02000603000000000000" pitchFamily="2" charset="0"/>
              </a:rPr>
              <a:t>Anchoring posts</a:t>
            </a:r>
          </a:p>
        </p:txBody>
      </p:sp>
      <p:sp>
        <p:nvSpPr>
          <p:cNvPr id="7" name="Dati 6">
            <a:extLst>
              <a:ext uri="{FF2B5EF4-FFF2-40B4-BE49-F238E27FC236}">
                <a16:creationId xmlns:a16="http://schemas.microsoft.com/office/drawing/2014/main" id="{D6CD6BB6-6D89-4890-A7B6-6EBFA58F3F83}"/>
              </a:ext>
            </a:extLst>
          </p:cNvPr>
          <p:cNvSpPr/>
          <p:nvPr/>
        </p:nvSpPr>
        <p:spPr>
          <a:xfrm>
            <a:off x="2196408" y="4433364"/>
            <a:ext cx="3649289" cy="5517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1371 w 10000"/>
              <a:gd name="connsiteY1" fmla="*/ 117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78"/>
              <a:gd name="connsiteX1" fmla="*/ 1371 w 10000"/>
              <a:gd name="connsiteY1" fmla="*/ 117 h 10078"/>
              <a:gd name="connsiteX2" fmla="*/ 10000 w 10000"/>
              <a:gd name="connsiteY2" fmla="*/ 0 h 10078"/>
              <a:gd name="connsiteX3" fmla="*/ 8608 w 10000"/>
              <a:gd name="connsiteY3" fmla="*/ 10078 h 10078"/>
              <a:gd name="connsiteX4" fmla="*/ 0 w 10000"/>
              <a:gd name="connsiteY4" fmla="*/ 10000 h 10078"/>
              <a:gd name="connsiteX0" fmla="*/ 0 w 10000"/>
              <a:gd name="connsiteY0" fmla="*/ 10000 h 10117"/>
              <a:gd name="connsiteX1" fmla="*/ 1371 w 10000"/>
              <a:gd name="connsiteY1" fmla="*/ 117 h 10117"/>
              <a:gd name="connsiteX2" fmla="*/ 10000 w 10000"/>
              <a:gd name="connsiteY2" fmla="*/ 0 h 10117"/>
              <a:gd name="connsiteX3" fmla="*/ 8608 w 10000"/>
              <a:gd name="connsiteY3" fmla="*/ 10117 h 10117"/>
              <a:gd name="connsiteX4" fmla="*/ 0 w 10000"/>
              <a:gd name="connsiteY4" fmla="*/ 10000 h 10117"/>
              <a:gd name="connsiteX0" fmla="*/ 0 w 10000"/>
              <a:gd name="connsiteY0" fmla="*/ 10000 h 10078"/>
              <a:gd name="connsiteX1" fmla="*/ 1371 w 10000"/>
              <a:gd name="connsiteY1" fmla="*/ 117 h 10078"/>
              <a:gd name="connsiteX2" fmla="*/ 10000 w 10000"/>
              <a:gd name="connsiteY2" fmla="*/ 0 h 10078"/>
              <a:gd name="connsiteX3" fmla="*/ 8619 w 10000"/>
              <a:gd name="connsiteY3" fmla="*/ 10078 h 10078"/>
              <a:gd name="connsiteX4" fmla="*/ 0 w 10000"/>
              <a:gd name="connsiteY4" fmla="*/ 10000 h 10078"/>
              <a:gd name="connsiteX0" fmla="*/ 0 w 9989"/>
              <a:gd name="connsiteY0" fmla="*/ 10000 h 10078"/>
              <a:gd name="connsiteX1" fmla="*/ 1360 w 9989"/>
              <a:gd name="connsiteY1" fmla="*/ 117 h 10078"/>
              <a:gd name="connsiteX2" fmla="*/ 9989 w 9989"/>
              <a:gd name="connsiteY2" fmla="*/ 0 h 10078"/>
              <a:gd name="connsiteX3" fmla="*/ 8608 w 9989"/>
              <a:gd name="connsiteY3" fmla="*/ 10078 h 10078"/>
              <a:gd name="connsiteX4" fmla="*/ 0 w 9989"/>
              <a:gd name="connsiteY4" fmla="*/ 10000 h 10078"/>
              <a:gd name="connsiteX0" fmla="*/ 0 w 10000"/>
              <a:gd name="connsiteY0" fmla="*/ 9846 h 10000"/>
              <a:gd name="connsiteX1" fmla="*/ 1361 w 10000"/>
              <a:gd name="connsiteY1" fmla="*/ 116 h 10000"/>
              <a:gd name="connsiteX2" fmla="*/ 10000 w 10000"/>
              <a:gd name="connsiteY2" fmla="*/ 0 h 10000"/>
              <a:gd name="connsiteX3" fmla="*/ 8617 w 10000"/>
              <a:gd name="connsiteY3" fmla="*/ 10000 h 10000"/>
              <a:gd name="connsiteX4" fmla="*/ 0 w 10000"/>
              <a:gd name="connsiteY4" fmla="*/ 9846 h 10000"/>
              <a:gd name="connsiteX0" fmla="*/ 0 w 10011"/>
              <a:gd name="connsiteY0" fmla="*/ 10001 h 10001"/>
              <a:gd name="connsiteX1" fmla="*/ 1372 w 10011"/>
              <a:gd name="connsiteY1" fmla="*/ 116 h 10001"/>
              <a:gd name="connsiteX2" fmla="*/ 10011 w 10011"/>
              <a:gd name="connsiteY2" fmla="*/ 0 h 10001"/>
              <a:gd name="connsiteX3" fmla="*/ 8628 w 10011"/>
              <a:gd name="connsiteY3" fmla="*/ 10000 h 10001"/>
              <a:gd name="connsiteX4" fmla="*/ 0 w 10011"/>
              <a:gd name="connsiteY4" fmla="*/ 10001 h 10001"/>
              <a:gd name="connsiteX0" fmla="*/ 0 w 9995"/>
              <a:gd name="connsiteY0" fmla="*/ 10001 h 10001"/>
              <a:gd name="connsiteX1" fmla="*/ 1356 w 9995"/>
              <a:gd name="connsiteY1" fmla="*/ 116 h 10001"/>
              <a:gd name="connsiteX2" fmla="*/ 9995 w 9995"/>
              <a:gd name="connsiteY2" fmla="*/ 0 h 10001"/>
              <a:gd name="connsiteX3" fmla="*/ 8612 w 9995"/>
              <a:gd name="connsiteY3" fmla="*/ 10000 h 10001"/>
              <a:gd name="connsiteX4" fmla="*/ 0 w 9995"/>
              <a:gd name="connsiteY4" fmla="*/ 10001 h 10001"/>
              <a:gd name="connsiteX0" fmla="*/ 0 w 9989"/>
              <a:gd name="connsiteY0" fmla="*/ 9923 h 9923"/>
              <a:gd name="connsiteX1" fmla="*/ 1357 w 9989"/>
              <a:gd name="connsiteY1" fmla="*/ 39 h 9923"/>
              <a:gd name="connsiteX2" fmla="*/ 9989 w 9989"/>
              <a:gd name="connsiteY2" fmla="*/ 0 h 9923"/>
              <a:gd name="connsiteX3" fmla="*/ 8616 w 9989"/>
              <a:gd name="connsiteY3" fmla="*/ 9922 h 9923"/>
              <a:gd name="connsiteX4" fmla="*/ 0 w 9989"/>
              <a:gd name="connsiteY4" fmla="*/ 9923 h 9923"/>
              <a:gd name="connsiteX0" fmla="*/ 0 w 10000"/>
              <a:gd name="connsiteY0" fmla="*/ 10000 h 10145"/>
              <a:gd name="connsiteX1" fmla="*/ 1358 w 10000"/>
              <a:gd name="connsiteY1" fmla="*/ 39 h 10145"/>
              <a:gd name="connsiteX2" fmla="*/ 10000 w 10000"/>
              <a:gd name="connsiteY2" fmla="*/ 0 h 10145"/>
              <a:gd name="connsiteX3" fmla="*/ 8433 w 10000"/>
              <a:gd name="connsiteY3" fmla="*/ 10145 h 10145"/>
              <a:gd name="connsiteX4" fmla="*/ 0 w 10000"/>
              <a:gd name="connsiteY4" fmla="*/ 10000 h 10145"/>
              <a:gd name="connsiteX0" fmla="*/ 0 w 10000"/>
              <a:gd name="connsiteY0" fmla="*/ 10000 h 10291"/>
              <a:gd name="connsiteX1" fmla="*/ 1358 w 10000"/>
              <a:gd name="connsiteY1" fmla="*/ 39 h 10291"/>
              <a:gd name="connsiteX2" fmla="*/ 10000 w 10000"/>
              <a:gd name="connsiteY2" fmla="*/ 0 h 10291"/>
              <a:gd name="connsiteX3" fmla="*/ 8449 w 10000"/>
              <a:gd name="connsiteY3" fmla="*/ 10291 h 10291"/>
              <a:gd name="connsiteX4" fmla="*/ 0 w 10000"/>
              <a:gd name="connsiteY4" fmla="*/ 10000 h 10291"/>
              <a:gd name="connsiteX0" fmla="*/ 0 w 10186"/>
              <a:gd name="connsiteY0" fmla="*/ 10293 h 10293"/>
              <a:gd name="connsiteX1" fmla="*/ 1544 w 10186"/>
              <a:gd name="connsiteY1" fmla="*/ 39 h 10293"/>
              <a:gd name="connsiteX2" fmla="*/ 10186 w 10186"/>
              <a:gd name="connsiteY2" fmla="*/ 0 h 10293"/>
              <a:gd name="connsiteX3" fmla="*/ 8635 w 10186"/>
              <a:gd name="connsiteY3" fmla="*/ 10291 h 10293"/>
              <a:gd name="connsiteX4" fmla="*/ 0 w 10186"/>
              <a:gd name="connsiteY4" fmla="*/ 10293 h 10293"/>
              <a:gd name="connsiteX0" fmla="*/ 0 w 10186"/>
              <a:gd name="connsiteY0" fmla="*/ 10293 h 10293"/>
              <a:gd name="connsiteX1" fmla="*/ 1539 w 10186"/>
              <a:gd name="connsiteY1" fmla="*/ 39 h 10293"/>
              <a:gd name="connsiteX2" fmla="*/ 10186 w 10186"/>
              <a:gd name="connsiteY2" fmla="*/ 0 h 10293"/>
              <a:gd name="connsiteX3" fmla="*/ 8635 w 10186"/>
              <a:gd name="connsiteY3" fmla="*/ 10291 h 10293"/>
              <a:gd name="connsiteX4" fmla="*/ 0 w 10186"/>
              <a:gd name="connsiteY4" fmla="*/ 10293 h 1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6" h="10293">
                <a:moveTo>
                  <a:pt x="0" y="10293"/>
                </a:moveTo>
                <a:lnTo>
                  <a:pt x="1539" y="39"/>
                </a:lnTo>
                <a:lnTo>
                  <a:pt x="10186" y="0"/>
                </a:lnTo>
                <a:lnTo>
                  <a:pt x="8635" y="10291"/>
                </a:lnTo>
                <a:lnTo>
                  <a:pt x="0" y="10293"/>
                </a:lnTo>
                <a:close/>
              </a:path>
            </a:pathLst>
          </a:custGeom>
          <a:solidFill>
            <a:schemeClr val="tx1">
              <a:lumMod val="85000"/>
              <a:alpha val="40000"/>
            </a:schemeClr>
          </a:solidFill>
          <a:ln>
            <a:noFill/>
            <a:miter lim="800000"/>
          </a:ln>
          <a:scene3d>
            <a:camera prst="orthographicFront"/>
            <a:lightRig rig="threePt" dir="t">
              <a:rot lat="0" lon="0" rev="21000000"/>
            </a:lightRig>
          </a:scene3d>
          <a:sp3d prstMaterial="soft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a16="http://schemas.microsoft.com/office/drawing/2014/main" id="{B45911FE-7088-4A0A-B8D7-878712276D69}"/>
              </a:ext>
            </a:extLst>
          </p:cNvPr>
          <p:cNvCxnSpPr>
            <a:cxnSpLocks/>
          </p:cNvCxnSpPr>
          <p:nvPr/>
        </p:nvCxnSpPr>
        <p:spPr>
          <a:xfrm flipV="1">
            <a:off x="2657033" y="4196175"/>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Connettore diritto 92">
            <a:extLst>
              <a:ext uri="{FF2B5EF4-FFF2-40B4-BE49-F238E27FC236}">
                <a16:creationId xmlns:a16="http://schemas.microsoft.com/office/drawing/2014/main" id="{A9024955-D558-4CBC-917B-0C7EF4FE0D96}"/>
              </a:ext>
            </a:extLst>
          </p:cNvPr>
          <p:cNvCxnSpPr>
            <a:cxnSpLocks/>
          </p:cNvCxnSpPr>
          <p:nvPr/>
        </p:nvCxnSpPr>
        <p:spPr>
          <a:xfrm flipV="1">
            <a:off x="2901348"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Connettore diritto 93">
            <a:extLst>
              <a:ext uri="{FF2B5EF4-FFF2-40B4-BE49-F238E27FC236}">
                <a16:creationId xmlns:a16="http://schemas.microsoft.com/office/drawing/2014/main" id="{4C52F266-E732-49F2-B7DB-42741AB4CBCB}"/>
              </a:ext>
            </a:extLst>
          </p:cNvPr>
          <p:cNvCxnSpPr>
            <a:cxnSpLocks/>
          </p:cNvCxnSpPr>
          <p:nvPr/>
        </p:nvCxnSpPr>
        <p:spPr>
          <a:xfrm flipV="1">
            <a:off x="3157802"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Connettore diritto 94">
            <a:extLst>
              <a:ext uri="{FF2B5EF4-FFF2-40B4-BE49-F238E27FC236}">
                <a16:creationId xmlns:a16="http://schemas.microsoft.com/office/drawing/2014/main" id="{B9AAED30-A173-4AD5-939F-09A343B4C48A}"/>
              </a:ext>
            </a:extLst>
          </p:cNvPr>
          <p:cNvCxnSpPr>
            <a:cxnSpLocks/>
          </p:cNvCxnSpPr>
          <p:nvPr/>
        </p:nvCxnSpPr>
        <p:spPr>
          <a:xfrm flipV="1">
            <a:off x="3400990"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Connettore diritto 95">
            <a:extLst>
              <a:ext uri="{FF2B5EF4-FFF2-40B4-BE49-F238E27FC236}">
                <a16:creationId xmlns:a16="http://schemas.microsoft.com/office/drawing/2014/main" id="{D1FF1338-C53C-491F-ABF1-37EDD08DE4E1}"/>
              </a:ext>
            </a:extLst>
          </p:cNvPr>
          <p:cNvCxnSpPr>
            <a:cxnSpLocks/>
          </p:cNvCxnSpPr>
          <p:nvPr/>
        </p:nvCxnSpPr>
        <p:spPr>
          <a:xfrm flipV="1">
            <a:off x="3665145" y="4196176"/>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Connettore diritto 96">
            <a:extLst>
              <a:ext uri="{FF2B5EF4-FFF2-40B4-BE49-F238E27FC236}">
                <a16:creationId xmlns:a16="http://schemas.microsoft.com/office/drawing/2014/main" id="{FB785376-8591-4222-BB90-513A34ACF07F}"/>
              </a:ext>
            </a:extLst>
          </p:cNvPr>
          <p:cNvCxnSpPr>
            <a:cxnSpLocks/>
          </p:cNvCxnSpPr>
          <p:nvPr/>
        </p:nvCxnSpPr>
        <p:spPr>
          <a:xfrm flipV="1">
            <a:off x="3931935" y="4196175"/>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Connettore diritto 97">
            <a:extLst>
              <a:ext uri="{FF2B5EF4-FFF2-40B4-BE49-F238E27FC236}">
                <a16:creationId xmlns:a16="http://schemas.microsoft.com/office/drawing/2014/main" id="{8B61CF59-1B1B-4972-A06D-9717CD7A21EF}"/>
              </a:ext>
            </a:extLst>
          </p:cNvPr>
          <p:cNvCxnSpPr>
            <a:cxnSpLocks/>
          </p:cNvCxnSpPr>
          <p:nvPr/>
        </p:nvCxnSpPr>
        <p:spPr>
          <a:xfrm flipV="1">
            <a:off x="4193078"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Connettore diritto 98">
            <a:extLst>
              <a:ext uri="{FF2B5EF4-FFF2-40B4-BE49-F238E27FC236}">
                <a16:creationId xmlns:a16="http://schemas.microsoft.com/office/drawing/2014/main" id="{C91C7358-D507-43D1-8C3A-A1360A9AB744}"/>
              </a:ext>
            </a:extLst>
          </p:cNvPr>
          <p:cNvCxnSpPr>
            <a:cxnSpLocks/>
          </p:cNvCxnSpPr>
          <p:nvPr/>
        </p:nvCxnSpPr>
        <p:spPr>
          <a:xfrm flipV="1">
            <a:off x="4488811" y="4196176"/>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Connettore diritto 99">
            <a:extLst>
              <a:ext uri="{FF2B5EF4-FFF2-40B4-BE49-F238E27FC236}">
                <a16:creationId xmlns:a16="http://schemas.microsoft.com/office/drawing/2014/main" id="{DB2126F7-B354-4B87-BB07-13BD24E2780B}"/>
              </a:ext>
            </a:extLst>
          </p:cNvPr>
          <p:cNvCxnSpPr>
            <a:cxnSpLocks/>
          </p:cNvCxnSpPr>
          <p:nvPr/>
        </p:nvCxnSpPr>
        <p:spPr>
          <a:xfrm flipV="1">
            <a:off x="4745265" y="4196176"/>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Connettore diritto 100">
            <a:extLst>
              <a:ext uri="{FF2B5EF4-FFF2-40B4-BE49-F238E27FC236}">
                <a16:creationId xmlns:a16="http://schemas.microsoft.com/office/drawing/2014/main" id="{40A3D734-AB43-4C84-A302-62033F183406}"/>
              </a:ext>
            </a:extLst>
          </p:cNvPr>
          <p:cNvCxnSpPr>
            <a:cxnSpLocks/>
          </p:cNvCxnSpPr>
          <p:nvPr/>
        </p:nvCxnSpPr>
        <p:spPr>
          <a:xfrm flipV="1">
            <a:off x="5033297"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Connettore diritto 101">
            <a:extLst>
              <a:ext uri="{FF2B5EF4-FFF2-40B4-BE49-F238E27FC236}">
                <a16:creationId xmlns:a16="http://schemas.microsoft.com/office/drawing/2014/main" id="{4657BF4D-8AF1-4272-82D9-28295DF21B3A}"/>
              </a:ext>
            </a:extLst>
          </p:cNvPr>
          <p:cNvCxnSpPr>
            <a:cxnSpLocks/>
          </p:cNvCxnSpPr>
          <p:nvPr/>
        </p:nvCxnSpPr>
        <p:spPr>
          <a:xfrm flipV="1">
            <a:off x="5280899" y="4191529"/>
            <a:ext cx="0" cy="554475"/>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0" name="Dati 6">
            <a:extLst>
              <a:ext uri="{FF2B5EF4-FFF2-40B4-BE49-F238E27FC236}">
                <a16:creationId xmlns:a16="http://schemas.microsoft.com/office/drawing/2014/main" id="{EFCE0D62-0030-49C7-9081-58D82767E67B}"/>
              </a:ext>
            </a:extLst>
          </p:cNvPr>
          <p:cNvSpPr/>
          <p:nvPr/>
        </p:nvSpPr>
        <p:spPr>
          <a:xfrm>
            <a:off x="2079485" y="3740857"/>
            <a:ext cx="3914872" cy="5360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1371 w 10000"/>
              <a:gd name="connsiteY1" fmla="*/ 117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78"/>
              <a:gd name="connsiteX1" fmla="*/ 1371 w 10000"/>
              <a:gd name="connsiteY1" fmla="*/ 117 h 10078"/>
              <a:gd name="connsiteX2" fmla="*/ 10000 w 10000"/>
              <a:gd name="connsiteY2" fmla="*/ 0 h 10078"/>
              <a:gd name="connsiteX3" fmla="*/ 8608 w 10000"/>
              <a:gd name="connsiteY3" fmla="*/ 10078 h 10078"/>
              <a:gd name="connsiteX4" fmla="*/ 0 w 10000"/>
              <a:gd name="connsiteY4" fmla="*/ 10000 h 10078"/>
              <a:gd name="connsiteX0" fmla="*/ 0 w 10000"/>
              <a:gd name="connsiteY0" fmla="*/ 10000 h 10117"/>
              <a:gd name="connsiteX1" fmla="*/ 1371 w 10000"/>
              <a:gd name="connsiteY1" fmla="*/ 117 h 10117"/>
              <a:gd name="connsiteX2" fmla="*/ 10000 w 10000"/>
              <a:gd name="connsiteY2" fmla="*/ 0 h 10117"/>
              <a:gd name="connsiteX3" fmla="*/ 8608 w 10000"/>
              <a:gd name="connsiteY3" fmla="*/ 10117 h 10117"/>
              <a:gd name="connsiteX4" fmla="*/ 0 w 10000"/>
              <a:gd name="connsiteY4" fmla="*/ 10000 h 10117"/>
              <a:gd name="connsiteX0" fmla="*/ 0 w 10000"/>
              <a:gd name="connsiteY0" fmla="*/ 10000 h 10078"/>
              <a:gd name="connsiteX1" fmla="*/ 1371 w 10000"/>
              <a:gd name="connsiteY1" fmla="*/ 117 h 10078"/>
              <a:gd name="connsiteX2" fmla="*/ 10000 w 10000"/>
              <a:gd name="connsiteY2" fmla="*/ 0 h 10078"/>
              <a:gd name="connsiteX3" fmla="*/ 8619 w 10000"/>
              <a:gd name="connsiteY3" fmla="*/ 10078 h 10078"/>
              <a:gd name="connsiteX4" fmla="*/ 0 w 10000"/>
              <a:gd name="connsiteY4" fmla="*/ 10000 h 10078"/>
              <a:gd name="connsiteX0" fmla="*/ 0 w 9989"/>
              <a:gd name="connsiteY0" fmla="*/ 10000 h 10078"/>
              <a:gd name="connsiteX1" fmla="*/ 1360 w 9989"/>
              <a:gd name="connsiteY1" fmla="*/ 117 h 10078"/>
              <a:gd name="connsiteX2" fmla="*/ 9989 w 9989"/>
              <a:gd name="connsiteY2" fmla="*/ 0 h 10078"/>
              <a:gd name="connsiteX3" fmla="*/ 8608 w 9989"/>
              <a:gd name="connsiteY3" fmla="*/ 10078 h 10078"/>
              <a:gd name="connsiteX4" fmla="*/ 0 w 9989"/>
              <a:gd name="connsiteY4" fmla="*/ 10000 h 10078"/>
              <a:gd name="connsiteX0" fmla="*/ 0 w 10000"/>
              <a:gd name="connsiteY0" fmla="*/ 9846 h 10000"/>
              <a:gd name="connsiteX1" fmla="*/ 1361 w 10000"/>
              <a:gd name="connsiteY1" fmla="*/ 116 h 10000"/>
              <a:gd name="connsiteX2" fmla="*/ 10000 w 10000"/>
              <a:gd name="connsiteY2" fmla="*/ 0 h 10000"/>
              <a:gd name="connsiteX3" fmla="*/ 8617 w 10000"/>
              <a:gd name="connsiteY3" fmla="*/ 10000 h 10000"/>
              <a:gd name="connsiteX4" fmla="*/ 0 w 10000"/>
              <a:gd name="connsiteY4" fmla="*/ 9846 h 10000"/>
              <a:gd name="connsiteX0" fmla="*/ 0 w 10011"/>
              <a:gd name="connsiteY0" fmla="*/ 10001 h 10001"/>
              <a:gd name="connsiteX1" fmla="*/ 1372 w 10011"/>
              <a:gd name="connsiteY1" fmla="*/ 116 h 10001"/>
              <a:gd name="connsiteX2" fmla="*/ 10011 w 10011"/>
              <a:gd name="connsiteY2" fmla="*/ 0 h 10001"/>
              <a:gd name="connsiteX3" fmla="*/ 8628 w 10011"/>
              <a:gd name="connsiteY3" fmla="*/ 10000 h 10001"/>
              <a:gd name="connsiteX4" fmla="*/ 0 w 10011"/>
              <a:gd name="connsiteY4" fmla="*/ 10001 h 10001"/>
              <a:gd name="connsiteX0" fmla="*/ 0 w 9995"/>
              <a:gd name="connsiteY0" fmla="*/ 10001 h 10001"/>
              <a:gd name="connsiteX1" fmla="*/ 1356 w 9995"/>
              <a:gd name="connsiteY1" fmla="*/ 116 h 10001"/>
              <a:gd name="connsiteX2" fmla="*/ 9995 w 9995"/>
              <a:gd name="connsiteY2" fmla="*/ 0 h 10001"/>
              <a:gd name="connsiteX3" fmla="*/ 8612 w 9995"/>
              <a:gd name="connsiteY3" fmla="*/ 10000 h 10001"/>
              <a:gd name="connsiteX4" fmla="*/ 0 w 9995"/>
              <a:gd name="connsiteY4" fmla="*/ 10001 h 10001"/>
              <a:gd name="connsiteX0" fmla="*/ 0 w 9989"/>
              <a:gd name="connsiteY0" fmla="*/ 9923 h 9923"/>
              <a:gd name="connsiteX1" fmla="*/ 1357 w 9989"/>
              <a:gd name="connsiteY1" fmla="*/ 39 h 9923"/>
              <a:gd name="connsiteX2" fmla="*/ 9989 w 9989"/>
              <a:gd name="connsiteY2" fmla="*/ 0 h 9923"/>
              <a:gd name="connsiteX3" fmla="*/ 8616 w 9989"/>
              <a:gd name="connsiteY3" fmla="*/ 9922 h 9923"/>
              <a:gd name="connsiteX4" fmla="*/ 0 w 9989"/>
              <a:gd name="connsiteY4" fmla="*/ 9923 h 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 h="9923">
                <a:moveTo>
                  <a:pt x="0" y="9923"/>
                </a:moveTo>
                <a:lnTo>
                  <a:pt x="1357" y="39"/>
                </a:lnTo>
                <a:lnTo>
                  <a:pt x="9989" y="0"/>
                </a:lnTo>
                <a:lnTo>
                  <a:pt x="8616" y="9922"/>
                </a:lnTo>
                <a:lnTo>
                  <a:pt x="0" y="9923"/>
                </a:lnTo>
                <a:close/>
              </a:path>
            </a:pathLst>
          </a:custGeom>
          <a:blipFill dpi="0"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27000"/>
                      </a14:imgEffect>
                      <a14:imgEffect>
                        <a14:brightnessContrast bright="8000" contrast="26000"/>
                      </a14:imgEffect>
                    </a14:imgLayer>
                  </a14:imgProps>
                </a:ext>
              </a:extLst>
            </a:blip>
            <a:srcRect/>
            <a:stretch>
              <a:fillRect/>
            </a:stretch>
          </a:blipFill>
          <a:ln>
            <a:noFill/>
            <a:miter lim="800000"/>
          </a:ln>
          <a:scene3d>
            <a:camera prst="orthographicFront"/>
            <a:lightRig rig="threePt" dir="t">
              <a:rot lat="0" lon="0" rev="21000000"/>
            </a:lightRig>
          </a:scene3d>
          <a:sp3d prstMaterial="soft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4" name="Connettore 2 143">
            <a:extLst>
              <a:ext uri="{FF2B5EF4-FFF2-40B4-BE49-F238E27FC236}">
                <a16:creationId xmlns:a16="http://schemas.microsoft.com/office/drawing/2014/main" id="{B18802CD-2EC1-40B0-9CDB-FF74655BFD2C}"/>
              </a:ext>
            </a:extLst>
          </p:cNvPr>
          <p:cNvCxnSpPr>
            <a:cxnSpLocks/>
          </p:cNvCxnSpPr>
          <p:nvPr/>
        </p:nvCxnSpPr>
        <p:spPr>
          <a:xfrm flipV="1">
            <a:off x="1807503" y="4276885"/>
            <a:ext cx="0" cy="806352"/>
          </a:xfrm>
          <a:prstGeom prst="straightConnector1">
            <a:avLst/>
          </a:prstGeom>
          <a:ln w="31750">
            <a:solidFill>
              <a:srgbClr val="00B05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B5DAA550-1CCD-4225-8FB1-D3E248F8ABFF}"/>
              </a:ext>
            </a:extLst>
          </p:cNvPr>
          <p:cNvSpPr/>
          <p:nvPr/>
        </p:nvSpPr>
        <p:spPr>
          <a:xfrm>
            <a:off x="1248745" y="4464617"/>
            <a:ext cx="548548" cy="430887"/>
          </a:xfrm>
          <a:prstGeom prst="rect">
            <a:avLst/>
          </a:prstGeom>
        </p:spPr>
        <p:txBody>
          <a:bodyPr wrap="none">
            <a:spAutoFit/>
          </a:bodyPr>
          <a:lstStyle/>
          <a:p>
            <a:r>
              <a:rPr lang="it-IT" sz="2200">
                <a:solidFill>
                  <a:srgbClr val="00B050"/>
                </a:solidFill>
                <a:latin typeface="Symbol" panose="05050102010706020507" pitchFamily="18" charset="2"/>
                <a:ea typeface="DustyErasers" panose="02000603000000000000" pitchFamily="2" charset="0"/>
              </a:rPr>
              <a:t>D</a:t>
            </a:r>
            <a:r>
              <a:rPr lang="it-IT" sz="2200">
                <a:solidFill>
                  <a:srgbClr val="00B050"/>
                </a:solidFill>
                <a:latin typeface="DustyErasers" panose="02000603000000000000" pitchFamily="2" charset="0"/>
                <a:ea typeface="DustyErasers" panose="02000603000000000000" pitchFamily="2" charset="0"/>
              </a:rPr>
              <a:t>V</a:t>
            </a:r>
            <a:endParaRPr lang="it-IT" sz="2200"/>
          </a:p>
        </p:txBody>
      </p:sp>
      <p:pic>
        <p:nvPicPr>
          <p:cNvPr id="52" name="Immagine 51">
            <a:extLst>
              <a:ext uri="{FF2B5EF4-FFF2-40B4-BE49-F238E27FC236}">
                <a16:creationId xmlns:a16="http://schemas.microsoft.com/office/drawing/2014/main" id="{698C0F49-D011-45E7-9CB7-58880121FC7A}"/>
              </a:ext>
            </a:extLst>
          </p:cNvPr>
          <p:cNvPicPr>
            <a:picLocks noChangeAspect="1"/>
          </p:cNvPicPr>
          <p:nvPr/>
        </p:nvPicPr>
        <p:blipFill>
          <a:blip r:embed="rId6"/>
          <a:stretch>
            <a:fillRect/>
          </a:stretch>
        </p:blipFill>
        <p:spPr>
          <a:xfrm>
            <a:off x="8758708" y="3741390"/>
            <a:ext cx="2629959" cy="1692996"/>
          </a:xfrm>
          <a:prstGeom prst="rect">
            <a:avLst/>
          </a:prstGeom>
        </p:spPr>
      </p:pic>
      <p:sp>
        <p:nvSpPr>
          <p:cNvPr id="5" name="Rettangolo 4">
            <a:extLst>
              <a:ext uri="{FF2B5EF4-FFF2-40B4-BE49-F238E27FC236}">
                <a16:creationId xmlns:a16="http://schemas.microsoft.com/office/drawing/2014/main" id="{F3044143-1444-422E-A2D1-AD8935C0A7CF}"/>
              </a:ext>
            </a:extLst>
          </p:cNvPr>
          <p:cNvSpPr/>
          <p:nvPr/>
        </p:nvSpPr>
        <p:spPr>
          <a:xfrm>
            <a:off x="9406780" y="3509795"/>
            <a:ext cx="2110308" cy="276999"/>
          </a:xfrm>
          <a:prstGeom prst="rect">
            <a:avLst/>
          </a:prstGeom>
        </p:spPr>
        <p:txBody>
          <a:bodyPr wrap="square">
            <a:spAutoFit/>
          </a:bodyPr>
          <a:lstStyle/>
          <a:p>
            <a:r>
              <a:rPr lang="en-US" sz="1200"/>
              <a:t>Optics Letters, 1999, 24.7: 493</a:t>
            </a:r>
            <a:endParaRPr lang="it-IT" sz="1200"/>
          </a:p>
        </p:txBody>
      </p:sp>
      <p:cxnSp>
        <p:nvCxnSpPr>
          <p:cNvPr id="3" name="Connettore 2 2">
            <a:extLst>
              <a:ext uri="{FF2B5EF4-FFF2-40B4-BE49-F238E27FC236}">
                <a16:creationId xmlns:a16="http://schemas.microsoft.com/office/drawing/2014/main" id="{1B5545A5-63FD-4179-AA35-C831E52E8CA8}"/>
              </a:ext>
            </a:extLst>
          </p:cNvPr>
          <p:cNvCxnSpPr/>
          <p:nvPr/>
        </p:nvCxnSpPr>
        <p:spPr>
          <a:xfrm>
            <a:off x="8830716" y="4212000"/>
            <a:ext cx="792088" cy="0"/>
          </a:xfrm>
          <a:prstGeom prst="straightConnector1">
            <a:avLst/>
          </a:prstGeom>
          <a:ln w="12700">
            <a:solidFill>
              <a:schemeClr val="tx1"/>
            </a:solidFill>
            <a:miter lim="8000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E36582E2-E768-4FA8-8076-F2266B8B19FD}"/>
              </a:ext>
            </a:extLst>
          </p:cNvPr>
          <p:cNvSpPr/>
          <p:nvPr/>
        </p:nvSpPr>
        <p:spPr>
          <a:xfrm>
            <a:off x="10392157" y="4212000"/>
            <a:ext cx="958839" cy="15310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34">
            <a:extLst>
              <a:ext uri="{FF2B5EF4-FFF2-40B4-BE49-F238E27FC236}">
                <a16:creationId xmlns:a16="http://schemas.microsoft.com/office/drawing/2014/main" id="{F29FB642-88F7-4F6E-93BE-E0391B96FE90}"/>
              </a:ext>
            </a:extLst>
          </p:cNvPr>
          <p:cNvSpPr/>
          <p:nvPr/>
        </p:nvSpPr>
        <p:spPr>
          <a:xfrm>
            <a:off x="9226761" y="5194711"/>
            <a:ext cx="540060" cy="15310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1436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53093-F818-4795-95D2-DACE7AD696C2}"/>
              </a:ext>
            </a:extLst>
          </p:cNvPr>
          <p:cNvSpPr>
            <a:spLocks noGrp="1"/>
          </p:cNvSpPr>
          <p:nvPr>
            <p:ph type="title"/>
          </p:nvPr>
        </p:nvSpPr>
        <p:spPr/>
        <p:txBody>
          <a:bodyPr/>
          <a:lstStyle/>
          <a:p>
            <a:r>
              <a:rPr lang="en-US" sz="4000">
                <a:solidFill>
                  <a:prstClr val="black"/>
                </a:solidFill>
                <a:latin typeface="DustyErasers" panose="02000603000000000000" pitchFamily="2" charset="0"/>
                <a:ea typeface="DustyErasers" panose="02000603000000000000" pitchFamily="2" charset="0"/>
              </a:rPr>
              <a:t>4f-line p</a:t>
            </a:r>
            <a:r>
              <a:rPr lang="it-IT" sz="3800">
                <a:solidFill>
                  <a:prstClr val="black"/>
                </a:solidFill>
                <a:latin typeface="DustyErasers" panose="02000603000000000000" pitchFamily="2" charset="0"/>
                <a:ea typeface="DustyErasers" panose="02000603000000000000" pitchFamily="2" charset="0"/>
              </a:rPr>
              <a:t>ulse-shapers</a:t>
            </a:r>
            <a:endParaRPr lang="it-IT"/>
          </a:p>
        </p:txBody>
      </p:sp>
      <p:pic>
        <p:nvPicPr>
          <p:cNvPr id="7" name="Immagine 6">
            <a:extLst>
              <a:ext uri="{FF2B5EF4-FFF2-40B4-BE49-F238E27FC236}">
                <a16:creationId xmlns:a16="http://schemas.microsoft.com/office/drawing/2014/main" id="{E5A80CCA-6934-46D8-A081-84D0B2341786}"/>
              </a:ext>
            </a:extLst>
          </p:cNvPr>
          <p:cNvPicPr>
            <a:picLocks noChangeAspect="1"/>
          </p:cNvPicPr>
          <p:nvPr/>
        </p:nvPicPr>
        <p:blipFill>
          <a:blip r:embed="rId3"/>
          <a:stretch>
            <a:fillRect/>
          </a:stretch>
        </p:blipFill>
        <p:spPr>
          <a:xfrm>
            <a:off x="685901" y="2524111"/>
            <a:ext cx="3301355" cy="3331810"/>
          </a:xfrm>
          <a:prstGeom prst="rect">
            <a:avLst/>
          </a:prstGeom>
        </p:spPr>
      </p:pic>
      <p:pic>
        <p:nvPicPr>
          <p:cNvPr id="8" name="Immagine 7">
            <a:extLst>
              <a:ext uri="{FF2B5EF4-FFF2-40B4-BE49-F238E27FC236}">
                <a16:creationId xmlns:a16="http://schemas.microsoft.com/office/drawing/2014/main" id="{040DFE6F-09C9-4AE3-A606-93446C614015}"/>
              </a:ext>
            </a:extLst>
          </p:cNvPr>
          <p:cNvPicPr>
            <a:picLocks noChangeAspect="1"/>
          </p:cNvPicPr>
          <p:nvPr/>
        </p:nvPicPr>
        <p:blipFill>
          <a:blip r:embed="rId4"/>
          <a:stretch>
            <a:fillRect/>
          </a:stretch>
        </p:blipFill>
        <p:spPr>
          <a:xfrm>
            <a:off x="4585438" y="2708920"/>
            <a:ext cx="1112400" cy="1101433"/>
          </a:xfrm>
          <a:prstGeom prst="rect">
            <a:avLst/>
          </a:prstGeom>
        </p:spPr>
      </p:pic>
      <p:pic>
        <p:nvPicPr>
          <p:cNvPr id="9" name="Immagine 8">
            <a:extLst>
              <a:ext uri="{FF2B5EF4-FFF2-40B4-BE49-F238E27FC236}">
                <a16:creationId xmlns:a16="http://schemas.microsoft.com/office/drawing/2014/main" id="{E87DCB07-B3B3-4D0A-BB88-D1EFB30670BB}"/>
              </a:ext>
            </a:extLst>
          </p:cNvPr>
          <p:cNvPicPr>
            <a:picLocks noChangeAspect="1"/>
          </p:cNvPicPr>
          <p:nvPr/>
        </p:nvPicPr>
        <p:blipFill>
          <a:blip r:embed="rId5"/>
          <a:stretch>
            <a:fillRect/>
          </a:stretch>
        </p:blipFill>
        <p:spPr>
          <a:xfrm>
            <a:off x="5953590" y="2708919"/>
            <a:ext cx="1112400" cy="1101433"/>
          </a:xfrm>
          <a:prstGeom prst="rect">
            <a:avLst/>
          </a:prstGeom>
        </p:spPr>
      </p:pic>
      <p:pic>
        <p:nvPicPr>
          <p:cNvPr id="11" name="Immagine 10">
            <a:extLst>
              <a:ext uri="{FF2B5EF4-FFF2-40B4-BE49-F238E27FC236}">
                <a16:creationId xmlns:a16="http://schemas.microsoft.com/office/drawing/2014/main" id="{F50E0FC1-B9A6-4344-9BA9-CB317147F200}"/>
              </a:ext>
            </a:extLst>
          </p:cNvPr>
          <p:cNvPicPr>
            <a:picLocks noChangeAspect="1"/>
          </p:cNvPicPr>
          <p:nvPr/>
        </p:nvPicPr>
        <p:blipFill>
          <a:blip r:embed="rId6"/>
          <a:stretch>
            <a:fillRect/>
          </a:stretch>
        </p:blipFill>
        <p:spPr>
          <a:xfrm>
            <a:off x="4585438" y="3952498"/>
            <a:ext cx="1112400" cy="1101433"/>
          </a:xfrm>
          <a:prstGeom prst="rect">
            <a:avLst/>
          </a:prstGeom>
        </p:spPr>
      </p:pic>
      <p:pic>
        <p:nvPicPr>
          <p:cNvPr id="12" name="Immagine 11">
            <a:extLst>
              <a:ext uri="{FF2B5EF4-FFF2-40B4-BE49-F238E27FC236}">
                <a16:creationId xmlns:a16="http://schemas.microsoft.com/office/drawing/2014/main" id="{F6EC4692-7783-4A8C-9EF9-68185EF0A2AE}"/>
              </a:ext>
            </a:extLst>
          </p:cNvPr>
          <p:cNvPicPr>
            <a:picLocks noChangeAspect="1"/>
          </p:cNvPicPr>
          <p:nvPr/>
        </p:nvPicPr>
        <p:blipFill>
          <a:blip r:embed="rId7"/>
          <a:stretch>
            <a:fillRect/>
          </a:stretch>
        </p:blipFill>
        <p:spPr>
          <a:xfrm>
            <a:off x="5953590" y="3952498"/>
            <a:ext cx="1112400" cy="1101433"/>
          </a:xfrm>
          <a:prstGeom prst="rect">
            <a:avLst/>
          </a:prstGeom>
        </p:spPr>
      </p:pic>
      <p:sp>
        <p:nvSpPr>
          <p:cNvPr id="13" name="Segnaposto contenuto 13">
            <a:extLst>
              <a:ext uri="{FF2B5EF4-FFF2-40B4-BE49-F238E27FC236}">
                <a16:creationId xmlns:a16="http://schemas.microsoft.com/office/drawing/2014/main" id="{59F98FDD-E387-4637-81F6-480745DE8730}"/>
              </a:ext>
            </a:extLst>
          </p:cNvPr>
          <p:cNvSpPr txBox="1">
            <a:spLocks/>
          </p:cNvSpPr>
          <p:nvPr/>
        </p:nvSpPr>
        <p:spPr>
          <a:xfrm>
            <a:off x="1522414" y="1705352"/>
            <a:ext cx="7524326" cy="43204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it-IT" sz="2400" b="1" u="sng">
                <a:latin typeface="DustyErasers" panose="02000603000000000000" pitchFamily="2" charset="0"/>
                <a:ea typeface="DustyErasers" panose="02000603000000000000" pitchFamily="2" charset="0"/>
              </a:rPr>
              <a:t>Micro-machined deformable mirror (</a:t>
            </a:r>
            <a:r>
              <a:rPr lang="it-IT" sz="2400" b="1" u="sng">
                <a:latin typeface="Symbol" panose="05050102010706020507" pitchFamily="18" charset="2"/>
                <a:ea typeface="DustyErasers" panose="02000603000000000000" pitchFamily="2" charset="0"/>
              </a:rPr>
              <a:t>m</a:t>
            </a:r>
            <a:r>
              <a:rPr lang="it-IT" sz="2400" b="1" u="sng">
                <a:latin typeface="DustyErasers" panose="02000603000000000000" pitchFamily="2" charset="0"/>
                <a:ea typeface="DustyErasers" panose="02000603000000000000" pitchFamily="2" charset="0"/>
              </a:rPr>
              <a:t>DM)</a:t>
            </a:r>
          </a:p>
        </p:txBody>
      </p:sp>
      <p:pic>
        <p:nvPicPr>
          <p:cNvPr id="14" name="Immagine 13">
            <a:extLst>
              <a:ext uri="{FF2B5EF4-FFF2-40B4-BE49-F238E27FC236}">
                <a16:creationId xmlns:a16="http://schemas.microsoft.com/office/drawing/2014/main" id="{B6641D5D-8BB0-4D94-BC7D-C3DB7998B805}"/>
              </a:ext>
            </a:extLst>
          </p:cNvPr>
          <p:cNvPicPr>
            <a:picLocks noChangeAspect="1"/>
          </p:cNvPicPr>
          <p:nvPr/>
        </p:nvPicPr>
        <p:blipFill>
          <a:blip r:embed="rId8"/>
          <a:stretch>
            <a:fillRect/>
          </a:stretch>
        </p:blipFill>
        <p:spPr>
          <a:xfrm>
            <a:off x="8254652" y="2687898"/>
            <a:ext cx="3236774" cy="2586124"/>
          </a:xfrm>
          <a:prstGeom prst="rect">
            <a:avLst/>
          </a:prstGeom>
        </p:spPr>
      </p:pic>
      <p:sp>
        <p:nvSpPr>
          <p:cNvPr id="15" name="Segnaposto contenuto 13">
            <a:extLst>
              <a:ext uri="{FF2B5EF4-FFF2-40B4-BE49-F238E27FC236}">
                <a16:creationId xmlns:a16="http://schemas.microsoft.com/office/drawing/2014/main" id="{B2138C94-D734-4B3B-9BAD-8FFE4B543D15}"/>
              </a:ext>
            </a:extLst>
          </p:cNvPr>
          <p:cNvSpPr txBox="1">
            <a:spLocks/>
          </p:cNvSpPr>
          <p:nvPr/>
        </p:nvSpPr>
        <p:spPr>
          <a:xfrm>
            <a:off x="7997944" y="5235089"/>
            <a:ext cx="2016224" cy="274127"/>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it-IT" sz="1200">
                <a:latin typeface="DustyErasers" panose="02000603000000000000" pitchFamily="2" charset="0"/>
                <a:ea typeface="DustyErasers" panose="02000603000000000000" pitchFamily="2" charset="0"/>
              </a:rPr>
              <a:t>www.okotech.com</a:t>
            </a:r>
          </a:p>
        </p:txBody>
      </p:sp>
      <p:sp>
        <p:nvSpPr>
          <p:cNvPr id="16" name="CasellaDiTesto 15">
            <a:extLst>
              <a:ext uri="{FF2B5EF4-FFF2-40B4-BE49-F238E27FC236}">
                <a16:creationId xmlns:a16="http://schemas.microsoft.com/office/drawing/2014/main" id="{ED1F3C0C-A7B8-4F4B-8CBE-45F51E55C418}"/>
              </a:ext>
            </a:extLst>
          </p:cNvPr>
          <p:cNvSpPr txBox="1"/>
          <p:nvPr/>
        </p:nvSpPr>
        <p:spPr>
          <a:xfrm>
            <a:off x="1425110" y="5855921"/>
            <a:ext cx="1822935" cy="286232"/>
          </a:xfrm>
          <a:prstGeom prst="rect">
            <a:avLst/>
          </a:prstGeom>
          <a:noFill/>
        </p:spPr>
        <p:txBody>
          <a:bodyPr wrap="none" rtlCol="0">
            <a:spAutoFit/>
          </a:bodyPr>
          <a:lstStyle/>
          <a:p>
            <a:pPr>
              <a:lnSpc>
                <a:spcPct val="90000"/>
              </a:lnSpc>
            </a:pPr>
            <a:r>
              <a:rPr lang="it-IT" sz="1400">
                <a:solidFill>
                  <a:schemeClr val="tx1">
                    <a:lumMod val="50000"/>
                    <a:lumOff val="50000"/>
                  </a:schemeClr>
                </a:solidFill>
                <a:latin typeface="DustyErasers" panose="02000603000000000000" pitchFamily="2" charset="0"/>
                <a:ea typeface="DustyErasers" panose="02000603000000000000" pitchFamily="2" charset="0"/>
              </a:rPr>
              <a:t>Actuator electrodes</a:t>
            </a:r>
          </a:p>
        </p:txBody>
      </p:sp>
      <p:sp>
        <p:nvSpPr>
          <p:cNvPr id="17" name="CasellaDiTesto 16">
            <a:extLst>
              <a:ext uri="{FF2B5EF4-FFF2-40B4-BE49-F238E27FC236}">
                <a16:creationId xmlns:a16="http://schemas.microsoft.com/office/drawing/2014/main" id="{14143623-EFB2-4C4C-9211-E397C34A0A6E}"/>
              </a:ext>
            </a:extLst>
          </p:cNvPr>
          <p:cNvSpPr txBox="1"/>
          <p:nvPr/>
        </p:nvSpPr>
        <p:spPr>
          <a:xfrm>
            <a:off x="4473702" y="5202851"/>
            <a:ext cx="4374916" cy="1061829"/>
          </a:xfrm>
          <a:prstGeom prst="rect">
            <a:avLst/>
          </a:prstGeom>
          <a:noFill/>
        </p:spPr>
        <p:txBody>
          <a:bodyPr wrap="none" rtlCol="0">
            <a:spAutoFit/>
          </a:bodyPr>
          <a:lstStyle/>
          <a:p>
            <a:pPr>
              <a:lnSpc>
                <a:spcPct val="90000"/>
              </a:lnSpc>
            </a:pPr>
            <a:r>
              <a:rPr lang="it-IT" sz="1400">
                <a:solidFill>
                  <a:schemeClr val="tx1">
                    <a:lumMod val="65000"/>
                    <a:lumOff val="35000"/>
                  </a:schemeClr>
                </a:solidFill>
                <a:latin typeface="DustyErasers" panose="02000603000000000000" pitchFamily="2" charset="0"/>
                <a:ea typeface="DustyErasers" panose="02000603000000000000" pitchFamily="2" charset="0"/>
              </a:rPr>
              <a:t>Interferometric testing of a </a:t>
            </a:r>
            <a:r>
              <a:rPr lang="it-IT" sz="1400">
                <a:solidFill>
                  <a:schemeClr val="tx1">
                    <a:lumMod val="65000"/>
                    <a:lumOff val="35000"/>
                  </a:schemeClr>
                </a:solidFill>
                <a:latin typeface="Symbol" panose="05050102010706020507" pitchFamily="18" charset="2"/>
                <a:ea typeface="DustyErasers" panose="02000603000000000000" pitchFamily="2" charset="0"/>
              </a:rPr>
              <a:t>m</a:t>
            </a:r>
            <a:r>
              <a:rPr lang="it-IT" sz="1400">
                <a:solidFill>
                  <a:schemeClr val="tx1">
                    <a:lumMod val="65000"/>
                    <a:lumOff val="35000"/>
                  </a:schemeClr>
                </a:solidFill>
                <a:latin typeface="DustyErasers" panose="02000603000000000000" pitchFamily="2" charset="0"/>
                <a:ea typeface="DustyErasers" panose="02000603000000000000" pitchFamily="2" charset="0"/>
              </a:rPr>
              <a:t>DM for:</a:t>
            </a:r>
          </a:p>
          <a:p>
            <a:pPr marL="342900" indent="-342900">
              <a:lnSpc>
                <a:spcPct val="90000"/>
              </a:lnSpc>
              <a:buAutoNum type="alphaLcParenR"/>
            </a:pPr>
            <a:r>
              <a:rPr lang="it-IT" sz="1400">
                <a:solidFill>
                  <a:schemeClr val="tx1">
                    <a:lumMod val="65000"/>
                    <a:lumOff val="35000"/>
                  </a:schemeClr>
                </a:solidFill>
                <a:latin typeface="DustyErasers" panose="02000603000000000000" pitchFamily="2" charset="0"/>
                <a:ea typeface="DustyErasers" panose="02000603000000000000" pitchFamily="2" charset="0"/>
              </a:rPr>
              <a:t>No voltage applied</a:t>
            </a:r>
          </a:p>
          <a:p>
            <a:pPr marL="342900" indent="-342900">
              <a:lnSpc>
                <a:spcPct val="90000"/>
              </a:lnSpc>
              <a:buAutoNum type="alphaLcParenR"/>
            </a:pPr>
            <a:r>
              <a:rPr lang="it-IT" sz="1400">
                <a:solidFill>
                  <a:schemeClr val="tx1">
                    <a:lumMod val="65000"/>
                    <a:lumOff val="35000"/>
                  </a:schemeClr>
                </a:solidFill>
                <a:latin typeface="DustyErasers" panose="02000603000000000000" pitchFamily="2" charset="0"/>
                <a:ea typeface="DustyErasers" panose="02000603000000000000" pitchFamily="2" charset="0"/>
              </a:rPr>
              <a:t>Voltage applied on all electrodes</a:t>
            </a:r>
          </a:p>
          <a:p>
            <a:pPr marL="342900" indent="-342900">
              <a:lnSpc>
                <a:spcPct val="90000"/>
              </a:lnSpc>
              <a:buAutoNum type="alphaLcParenR"/>
            </a:pPr>
            <a:r>
              <a:rPr lang="it-IT" sz="1400">
                <a:solidFill>
                  <a:schemeClr val="tx1">
                    <a:lumMod val="65000"/>
                    <a:lumOff val="35000"/>
                  </a:schemeClr>
                </a:solidFill>
                <a:latin typeface="DustyErasers" panose="02000603000000000000" pitchFamily="2" charset="0"/>
                <a:ea typeface="DustyErasers" panose="02000603000000000000" pitchFamily="2" charset="0"/>
              </a:rPr>
              <a:t>Voltage applied on 20-37 electrodes</a:t>
            </a:r>
          </a:p>
          <a:p>
            <a:pPr marL="342900" indent="-342900">
              <a:lnSpc>
                <a:spcPct val="90000"/>
              </a:lnSpc>
              <a:buAutoNum type="alphaLcParenR"/>
            </a:pPr>
            <a:r>
              <a:rPr lang="it-IT" sz="1400">
                <a:solidFill>
                  <a:schemeClr val="tx1">
                    <a:lumMod val="65000"/>
                    <a:lumOff val="35000"/>
                  </a:schemeClr>
                </a:solidFill>
                <a:latin typeface="DustyErasers" panose="02000603000000000000" pitchFamily="2" charset="0"/>
                <a:ea typeface="DustyErasers" panose="02000603000000000000" pitchFamily="2" charset="0"/>
              </a:rPr>
              <a:t>Voltage applied on randomly chosen electrodes</a:t>
            </a:r>
          </a:p>
        </p:txBody>
      </p:sp>
      <p:sp>
        <p:nvSpPr>
          <p:cNvPr id="18" name="CasellaDiTesto 17">
            <a:extLst>
              <a:ext uri="{FF2B5EF4-FFF2-40B4-BE49-F238E27FC236}">
                <a16:creationId xmlns:a16="http://schemas.microsoft.com/office/drawing/2014/main" id="{58D2EA27-BDBE-4F53-B9C3-C1B0E66EA4A9}"/>
              </a:ext>
            </a:extLst>
          </p:cNvPr>
          <p:cNvSpPr txBox="1"/>
          <p:nvPr/>
        </p:nvSpPr>
        <p:spPr>
          <a:xfrm>
            <a:off x="4535055" y="2666357"/>
            <a:ext cx="341760" cy="286232"/>
          </a:xfrm>
          <a:prstGeom prst="rect">
            <a:avLst/>
          </a:prstGeom>
          <a:noFill/>
        </p:spPr>
        <p:txBody>
          <a:bodyPr wrap="none" rtlCol="0">
            <a:spAutoFit/>
          </a:bodyPr>
          <a:lstStyle/>
          <a:p>
            <a:pPr>
              <a:lnSpc>
                <a:spcPct val="90000"/>
              </a:lnSpc>
            </a:pPr>
            <a:r>
              <a:rPr lang="it-IT" sz="1400">
                <a:latin typeface="DustyErasers" panose="02000603000000000000" pitchFamily="2" charset="0"/>
                <a:ea typeface="DustyErasers" panose="02000603000000000000" pitchFamily="2" charset="0"/>
              </a:rPr>
              <a:t>a)</a:t>
            </a:r>
          </a:p>
        </p:txBody>
      </p:sp>
      <p:sp>
        <p:nvSpPr>
          <p:cNvPr id="19" name="CasellaDiTesto 18">
            <a:extLst>
              <a:ext uri="{FF2B5EF4-FFF2-40B4-BE49-F238E27FC236}">
                <a16:creationId xmlns:a16="http://schemas.microsoft.com/office/drawing/2014/main" id="{5704A075-8DC3-43DD-A75F-229292F7DEEC}"/>
              </a:ext>
            </a:extLst>
          </p:cNvPr>
          <p:cNvSpPr txBox="1"/>
          <p:nvPr/>
        </p:nvSpPr>
        <p:spPr>
          <a:xfrm>
            <a:off x="5877189" y="2666357"/>
            <a:ext cx="376576" cy="286232"/>
          </a:xfrm>
          <a:prstGeom prst="rect">
            <a:avLst/>
          </a:prstGeom>
          <a:noFill/>
        </p:spPr>
        <p:txBody>
          <a:bodyPr wrap="square" rtlCol="0">
            <a:spAutoFit/>
          </a:bodyPr>
          <a:lstStyle/>
          <a:p>
            <a:pPr>
              <a:lnSpc>
                <a:spcPct val="90000"/>
              </a:lnSpc>
            </a:pPr>
            <a:r>
              <a:rPr lang="it-IT" sz="1400">
                <a:latin typeface="DustyErasers" panose="02000603000000000000" pitchFamily="2" charset="0"/>
                <a:ea typeface="DustyErasers" panose="02000603000000000000" pitchFamily="2" charset="0"/>
              </a:rPr>
              <a:t>b)</a:t>
            </a:r>
          </a:p>
        </p:txBody>
      </p:sp>
      <p:sp>
        <p:nvSpPr>
          <p:cNvPr id="20" name="CasellaDiTesto 19">
            <a:extLst>
              <a:ext uri="{FF2B5EF4-FFF2-40B4-BE49-F238E27FC236}">
                <a16:creationId xmlns:a16="http://schemas.microsoft.com/office/drawing/2014/main" id="{D992FC36-6E06-4A37-884B-BDF952FD1C61}"/>
              </a:ext>
            </a:extLst>
          </p:cNvPr>
          <p:cNvSpPr txBox="1"/>
          <p:nvPr/>
        </p:nvSpPr>
        <p:spPr>
          <a:xfrm>
            <a:off x="4535055" y="3896791"/>
            <a:ext cx="327334" cy="286232"/>
          </a:xfrm>
          <a:prstGeom prst="rect">
            <a:avLst/>
          </a:prstGeom>
          <a:noFill/>
        </p:spPr>
        <p:txBody>
          <a:bodyPr wrap="none" rtlCol="0">
            <a:spAutoFit/>
          </a:bodyPr>
          <a:lstStyle/>
          <a:p>
            <a:pPr>
              <a:lnSpc>
                <a:spcPct val="90000"/>
              </a:lnSpc>
            </a:pPr>
            <a:r>
              <a:rPr lang="it-IT" sz="1400">
                <a:latin typeface="DustyErasers" panose="02000603000000000000" pitchFamily="2" charset="0"/>
                <a:ea typeface="DustyErasers" panose="02000603000000000000" pitchFamily="2" charset="0"/>
              </a:rPr>
              <a:t>c)</a:t>
            </a:r>
          </a:p>
        </p:txBody>
      </p:sp>
      <p:sp>
        <p:nvSpPr>
          <p:cNvPr id="21" name="CasellaDiTesto 20">
            <a:extLst>
              <a:ext uri="{FF2B5EF4-FFF2-40B4-BE49-F238E27FC236}">
                <a16:creationId xmlns:a16="http://schemas.microsoft.com/office/drawing/2014/main" id="{5C602F18-0BE8-43AC-A266-97A2940DA4CA}"/>
              </a:ext>
            </a:extLst>
          </p:cNvPr>
          <p:cNvSpPr txBox="1"/>
          <p:nvPr/>
        </p:nvSpPr>
        <p:spPr>
          <a:xfrm>
            <a:off x="5877189" y="3896791"/>
            <a:ext cx="332142" cy="286232"/>
          </a:xfrm>
          <a:prstGeom prst="rect">
            <a:avLst/>
          </a:prstGeom>
          <a:noFill/>
        </p:spPr>
        <p:txBody>
          <a:bodyPr wrap="none" rtlCol="0">
            <a:spAutoFit/>
          </a:bodyPr>
          <a:lstStyle/>
          <a:p>
            <a:pPr>
              <a:lnSpc>
                <a:spcPct val="90000"/>
              </a:lnSpc>
            </a:pPr>
            <a:r>
              <a:rPr lang="it-IT" sz="1400">
                <a:latin typeface="DustyErasers" panose="02000603000000000000" pitchFamily="2" charset="0"/>
                <a:ea typeface="DustyErasers" panose="02000603000000000000" pitchFamily="2" charset="0"/>
              </a:rPr>
              <a:t>d)</a:t>
            </a:r>
          </a:p>
        </p:txBody>
      </p:sp>
    </p:spTree>
    <p:extLst>
      <p:ext uri="{BB962C8B-B14F-4D97-AF65-F5344CB8AC3E}">
        <p14:creationId xmlns:p14="http://schemas.microsoft.com/office/powerpoint/2010/main" val="110666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sp>
        <p:nvSpPr>
          <p:cNvPr id="33" name="Segnaposto contenuto 13">
            <a:extLst>
              <a:ext uri="{FF2B5EF4-FFF2-40B4-BE49-F238E27FC236}">
                <a16:creationId xmlns:a16="http://schemas.microsoft.com/office/drawing/2014/main" id="{FB5A1A5D-B1F3-4F5C-AFFF-625483516E4D}"/>
              </a:ext>
            </a:extLst>
          </p:cNvPr>
          <p:cNvSpPr txBox="1">
            <a:spLocks/>
          </p:cNvSpPr>
          <p:nvPr/>
        </p:nvSpPr>
        <p:spPr>
          <a:xfrm>
            <a:off x="1522414" y="1700808"/>
            <a:ext cx="7524326" cy="43204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it-IT" sz="2400" b="1" u="sng">
                <a:latin typeface="DustyErasers" panose="02000603000000000000" pitchFamily="2" charset="0"/>
                <a:ea typeface="DustyErasers" panose="02000603000000000000" pitchFamily="2" charset="0"/>
              </a:rPr>
              <a:t>Micro-machined deformable mirror (</a:t>
            </a:r>
            <a:r>
              <a:rPr lang="it-IT" sz="2400" b="1" u="sng">
                <a:latin typeface="Symbol" panose="05050102010706020507" pitchFamily="18" charset="2"/>
                <a:ea typeface="DustyErasers" panose="02000603000000000000" pitchFamily="2" charset="0"/>
              </a:rPr>
              <a:t>m</a:t>
            </a:r>
            <a:r>
              <a:rPr lang="it-IT" sz="2400" b="1" u="sng">
                <a:latin typeface="DustyErasers" panose="02000603000000000000" pitchFamily="2" charset="0"/>
                <a:ea typeface="DustyErasers" panose="02000603000000000000" pitchFamily="2" charset="0"/>
              </a:rPr>
              <a:t>DM)</a:t>
            </a:r>
          </a:p>
        </p:txBody>
      </p:sp>
      <p:sp>
        <p:nvSpPr>
          <p:cNvPr id="37" name="Cubo 36">
            <a:extLst>
              <a:ext uri="{FF2B5EF4-FFF2-40B4-BE49-F238E27FC236}">
                <a16:creationId xmlns:a16="http://schemas.microsoft.com/office/drawing/2014/main" id="{8458B3EF-BD84-4B7F-A129-39CB746C24E2}"/>
              </a:ext>
            </a:extLst>
          </p:cNvPr>
          <p:cNvSpPr/>
          <p:nvPr/>
        </p:nvSpPr>
        <p:spPr>
          <a:xfrm>
            <a:off x="2083992" y="4839865"/>
            <a:ext cx="3921983" cy="693451"/>
          </a:xfrm>
          <a:prstGeom prst="cube">
            <a:avLst>
              <a:gd name="adj" fmla="val 78379"/>
            </a:avLst>
          </a:prstGeom>
          <a:blipFill dpi="0" rotWithShape="1">
            <a:blip r:embed="rId3"/>
            <a:srcRect/>
            <a:stretch>
              <a:fillRect/>
            </a:stretch>
          </a:blipFill>
          <a:ln>
            <a:solidFill>
              <a:schemeClr val="bg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Cubo 72">
            <a:extLst>
              <a:ext uri="{FF2B5EF4-FFF2-40B4-BE49-F238E27FC236}">
                <a16:creationId xmlns:a16="http://schemas.microsoft.com/office/drawing/2014/main" id="{27B13F19-78FA-41DD-9E12-68E189491767}"/>
              </a:ext>
            </a:extLst>
          </p:cNvPr>
          <p:cNvSpPr/>
          <p:nvPr/>
        </p:nvSpPr>
        <p:spPr>
          <a:xfrm>
            <a:off x="2193724" y="4444409"/>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Cubo 74">
            <a:extLst>
              <a:ext uri="{FF2B5EF4-FFF2-40B4-BE49-F238E27FC236}">
                <a16:creationId xmlns:a16="http://schemas.microsoft.com/office/drawing/2014/main" id="{4493FBB8-2D33-4C9C-AD38-AB98FF627DCD}"/>
              </a:ext>
            </a:extLst>
          </p:cNvPr>
          <p:cNvSpPr/>
          <p:nvPr/>
        </p:nvSpPr>
        <p:spPr>
          <a:xfrm>
            <a:off x="2746824" y="4439615"/>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Cubo 76">
            <a:extLst>
              <a:ext uri="{FF2B5EF4-FFF2-40B4-BE49-F238E27FC236}">
                <a16:creationId xmlns:a16="http://schemas.microsoft.com/office/drawing/2014/main" id="{B2B6FD0D-3E94-4761-BFED-42E9AD1424D5}"/>
              </a:ext>
            </a:extLst>
          </p:cNvPr>
          <p:cNvSpPr/>
          <p:nvPr/>
        </p:nvSpPr>
        <p:spPr>
          <a:xfrm>
            <a:off x="3311642" y="4445785"/>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Cubo 78">
            <a:extLst>
              <a:ext uri="{FF2B5EF4-FFF2-40B4-BE49-F238E27FC236}">
                <a16:creationId xmlns:a16="http://schemas.microsoft.com/office/drawing/2014/main" id="{ACDE8B0A-A752-4CD9-B5F8-572D71315A7E}"/>
              </a:ext>
            </a:extLst>
          </p:cNvPr>
          <p:cNvSpPr/>
          <p:nvPr/>
        </p:nvSpPr>
        <p:spPr>
          <a:xfrm>
            <a:off x="3863739" y="4446224"/>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Cubo 80">
            <a:extLst>
              <a:ext uri="{FF2B5EF4-FFF2-40B4-BE49-F238E27FC236}">
                <a16:creationId xmlns:a16="http://schemas.microsoft.com/office/drawing/2014/main" id="{24F9BF3C-785E-4ABA-AE45-44B902D17DD8}"/>
              </a:ext>
            </a:extLst>
          </p:cNvPr>
          <p:cNvSpPr/>
          <p:nvPr/>
        </p:nvSpPr>
        <p:spPr>
          <a:xfrm>
            <a:off x="4424231" y="4442012"/>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Cubo 82">
            <a:extLst>
              <a:ext uri="{FF2B5EF4-FFF2-40B4-BE49-F238E27FC236}">
                <a16:creationId xmlns:a16="http://schemas.microsoft.com/office/drawing/2014/main" id="{2222A917-B29E-4CE6-A283-29659681094B}"/>
              </a:ext>
            </a:extLst>
          </p:cNvPr>
          <p:cNvSpPr/>
          <p:nvPr/>
        </p:nvSpPr>
        <p:spPr>
          <a:xfrm>
            <a:off x="4980581" y="4437503"/>
            <a:ext cx="852899" cy="693451"/>
          </a:xfrm>
          <a:prstGeom prst="cube">
            <a:avLst>
              <a:gd name="adj" fmla="val 78379"/>
            </a:avLst>
          </a:prstGeom>
          <a:solidFill>
            <a:schemeClr val="tx1">
              <a:lumMod val="95000"/>
              <a:alpha val="50000"/>
            </a:schemeClr>
          </a:solidFill>
          <a:ln>
            <a:solidFill>
              <a:schemeClr val="tx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Dati 6">
            <a:extLst>
              <a:ext uri="{FF2B5EF4-FFF2-40B4-BE49-F238E27FC236}">
                <a16:creationId xmlns:a16="http://schemas.microsoft.com/office/drawing/2014/main" id="{D6CD6BB6-6D89-4890-A7B6-6EBFA58F3F83}"/>
              </a:ext>
            </a:extLst>
          </p:cNvPr>
          <p:cNvSpPr/>
          <p:nvPr/>
        </p:nvSpPr>
        <p:spPr>
          <a:xfrm>
            <a:off x="2196408" y="4433364"/>
            <a:ext cx="3649289" cy="55173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1371 w 10000"/>
              <a:gd name="connsiteY1" fmla="*/ 117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78"/>
              <a:gd name="connsiteX1" fmla="*/ 1371 w 10000"/>
              <a:gd name="connsiteY1" fmla="*/ 117 h 10078"/>
              <a:gd name="connsiteX2" fmla="*/ 10000 w 10000"/>
              <a:gd name="connsiteY2" fmla="*/ 0 h 10078"/>
              <a:gd name="connsiteX3" fmla="*/ 8608 w 10000"/>
              <a:gd name="connsiteY3" fmla="*/ 10078 h 10078"/>
              <a:gd name="connsiteX4" fmla="*/ 0 w 10000"/>
              <a:gd name="connsiteY4" fmla="*/ 10000 h 10078"/>
              <a:gd name="connsiteX0" fmla="*/ 0 w 10000"/>
              <a:gd name="connsiteY0" fmla="*/ 10000 h 10117"/>
              <a:gd name="connsiteX1" fmla="*/ 1371 w 10000"/>
              <a:gd name="connsiteY1" fmla="*/ 117 h 10117"/>
              <a:gd name="connsiteX2" fmla="*/ 10000 w 10000"/>
              <a:gd name="connsiteY2" fmla="*/ 0 h 10117"/>
              <a:gd name="connsiteX3" fmla="*/ 8608 w 10000"/>
              <a:gd name="connsiteY3" fmla="*/ 10117 h 10117"/>
              <a:gd name="connsiteX4" fmla="*/ 0 w 10000"/>
              <a:gd name="connsiteY4" fmla="*/ 10000 h 10117"/>
              <a:gd name="connsiteX0" fmla="*/ 0 w 10000"/>
              <a:gd name="connsiteY0" fmla="*/ 10000 h 10078"/>
              <a:gd name="connsiteX1" fmla="*/ 1371 w 10000"/>
              <a:gd name="connsiteY1" fmla="*/ 117 h 10078"/>
              <a:gd name="connsiteX2" fmla="*/ 10000 w 10000"/>
              <a:gd name="connsiteY2" fmla="*/ 0 h 10078"/>
              <a:gd name="connsiteX3" fmla="*/ 8619 w 10000"/>
              <a:gd name="connsiteY3" fmla="*/ 10078 h 10078"/>
              <a:gd name="connsiteX4" fmla="*/ 0 w 10000"/>
              <a:gd name="connsiteY4" fmla="*/ 10000 h 10078"/>
              <a:gd name="connsiteX0" fmla="*/ 0 w 9989"/>
              <a:gd name="connsiteY0" fmla="*/ 10000 h 10078"/>
              <a:gd name="connsiteX1" fmla="*/ 1360 w 9989"/>
              <a:gd name="connsiteY1" fmla="*/ 117 h 10078"/>
              <a:gd name="connsiteX2" fmla="*/ 9989 w 9989"/>
              <a:gd name="connsiteY2" fmla="*/ 0 h 10078"/>
              <a:gd name="connsiteX3" fmla="*/ 8608 w 9989"/>
              <a:gd name="connsiteY3" fmla="*/ 10078 h 10078"/>
              <a:gd name="connsiteX4" fmla="*/ 0 w 9989"/>
              <a:gd name="connsiteY4" fmla="*/ 10000 h 10078"/>
              <a:gd name="connsiteX0" fmla="*/ 0 w 10000"/>
              <a:gd name="connsiteY0" fmla="*/ 9846 h 10000"/>
              <a:gd name="connsiteX1" fmla="*/ 1361 w 10000"/>
              <a:gd name="connsiteY1" fmla="*/ 116 h 10000"/>
              <a:gd name="connsiteX2" fmla="*/ 10000 w 10000"/>
              <a:gd name="connsiteY2" fmla="*/ 0 h 10000"/>
              <a:gd name="connsiteX3" fmla="*/ 8617 w 10000"/>
              <a:gd name="connsiteY3" fmla="*/ 10000 h 10000"/>
              <a:gd name="connsiteX4" fmla="*/ 0 w 10000"/>
              <a:gd name="connsiteY4" fmla="*/ 9846 h 10000"/>
              <a:gd name="connsiteX0" fmla="*/ 0 w 10011"/>
              <a:gd name="connsiteY0" fmla="*/ 10001 h 10001"/>
              <a:gd name="connsiteX1" fmla="*/ 1372 w 10011"/>
              <a:gd name="connsiteY1" fmla="*/ 116 h 10001"/>
              <a:gd name="connsiteX2" fmla="*/ 10011 w 10011"/>
              <a:gd name="connsiteY2" fmla="*/ 0 h 10001"/>
              <a:gd name="connsiteX3" fmla="*/ 8628 w 10011"/>
              <a:gd name="connsiteY3" fmla="*/ 10000 h 10001"/>
              <a:gd name="connsiteX4" fmla="*/ 0 w 10011"/>
              <a:gd name="connsiteY4" fmla="*/ 10001 h 10001"/>
              <a:gd name="connsiteX0" fmla="*/ 0 w 9995"/>
              <a:gd name="connsiteY0" fmla="*/ 10001 h 10001"/>
              <a:gd name="connsiteX1" fmla="*/ 1356 w 9995"/>
              <a:gd name="connsiteY1" fmla="*/ 116 h 10001"/>
              <a:gd name="connsiteX2" fmla="*/ 9995 w 9995"/>
              <a:gd name="connsiteY2" fmla="*/ 0 h 10001"/>
              <a:gd name="connsiteX3" fmla="*/ 8612 w 9995"/>
              <a:gd name="connsiteY3" fmla="*/ 10000 h 10001"/>
              <a:gd name="connsiteX4" fmla="*/ 0 w 9995"/>
              <a:gd name="connsiteY4" fmla="*/ 10001 h 10001"/>
              <a:gd name="connsiteX0" fmla="*/ 0 w 9989"/>
              <a:gd name="connsiteY0" fmla="*/ 9923 h 9923"/>
              <a:gd name="connsiteX1" fmla="*/ 1357 w 9989"/>
              <a:gd name="connsiteY1" fmla="*/ 39 h 9923"/>
              <a:gd name="connsiteX2" fmla="*/ 9989 w 9989"/>
              <a:gd name="connsiteY2" fmla="*/ 0 h 9923"/>
              <a:gd name="connsiteX3" fmla="*/ 8616 w 9989"/>
              <a:gd name="connsiteY3" fmla="*/ 9922 h 9923"/>
              <a:gd name="connsiteX4" fmla="*/ 0 w 9989"/>
              <a:gd name="connsiteY4" fmla="*/ 9923 h 9923"/>
              <a:gd name="connsiteX0" fmla="*/ 0 w 10000"/>
              <a:gd name="connsiteY0" fmla="*/ 10000 h 10145"/>
              <a:gd name="connsiteX1" fmla="*/ 1358 w 10000"/>
              <a:gd name="connsiteY1" fmla="*/ 39 h 10145"/>
              <a:gd name="connsiteX2" fmla="*/ 10000 w 10000"/>
              <a:gd name="connsiteY2" fmla="*/ 0 h 10145"/>
              <a:gd name="connsiteX3" fmla="*/ 8433 w 10000"/>
              <a:gd name="connsiteY3" fmla="*/ 10145 h 10145"/>
              <a:gd name="connsiteX4" fmla="*/ 0 w 10000"/>
              <a:gd name="connsiteY4" fmla="*/ 10000 h 10145"/>
              <a:gd name="connsiteX0" fmla="*/ 0 w 10000"/>
              <a:gd name="connsiteY0" fmla="*/ 10000 h 10291"/>
              <a:gd name="connsiteX1" fmla="*/ 1358 w 10000"/>
              <a:gd name="connsiteY1" fmla="*/ 39 h 10291"/>
              <a:gd name="connsiteX2" fmla="*/ 10000 w 10000"/>
              <a:gd name="connsiteY2" fmla="*/ 0 h 10291"/>
              <a:gd name="connsiteX3" fmla="*/ 8449 w 10000"/>
              <a:gd name="connsiteY3" fmla="*/ 10291 h 10291"/>
              <a:gd name="connsiteX4" fmla="*/ 0 w 10000"/>
              <a:gd name="connsiteY4" fmla="*/ 10000 h 10291"/>
              <a:gd name="connsiteX0" fmla="*/ 0 w 10186"/>
              <a:gd name="connsiteY0" fmla="*/ 10293 h 10293"/>
              <a:gd name="connsiteX1" fmla="*/ 1544 w 10186"/>
              <a:gd name="connsiteY1" fmla="*/ 39 h 10293"/>
              <a:gd name="connsiteX2" fmla="*/ 10186 w 10186"/>
              <a:gd name="connsiteY2" fmla="*/ 0 h 10293"/>
              <a:gd name="connsiteX3" fmla="*/ 8635 w 10186"/>
              <a:gd name="connsiteY3" fmla="*/ 10291 h 10293"/>
              <a:gd name="connsiteX4" fmla="*/ 0 w 10186"/>
              <a:gd name="connsiteY4" fmla="*/ 10293 h 10293"/>
              <a:gd name="connsiteX0" fmla="*/ 0 w 10186"/>
              <a:gd name="connsiteY0" fmla="*/ 10293 h 10293"/>
              <a:gd name="connsiteX1" fmla="*/ 1539 w 10186"/>
              <a:gd name="connsiteY1" fmla="*/ 39 h 10293"/>
              <a:gd name="connsiteX2" fmla="*/ 10186 w 10186"/>
              <a:gd name="connsiteY2" fmla="*/ 0 h 10293"/>
              <a:gd name="connsiteX3" fmla="*/ 8635 w 10186"/>
              <a:gd name="connsiteY3" fmla="*/ 10291 h 10293"/>
              <a:gd name="connsiteX4" fmla="*/ 0 w 10186"/>
              <a:gd name="connsiteY4" fmla="*/ 10293 h 1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6" h="10293">
                <a:moveTo>
                  <a:pt x="0" y="10293"/>
                </a:moveTo>
                <a:lnTo>
                  <a:pt x="1539" y="39"/>
                </a:lnTo>
                <a:lnTo>
                  <a:pt x="10186" y="0"/>
                </a:lnTo>
                <a:lnTo>
                  <a:pt x="8635" y="10291"/>
                </a:lnTo>
                <a:lnTo>
                  <a:pt x="0" y="10293"/>
                </a:lnTo>
                <a:close/>
              </a:path>
            </a:pathLst>
          </a:custGeom>
          <a:solidFill>
            <a:schemeClr val="tx1">
              <a:lumMod val="85000"/>
              <a:alpha val="40000"/>
            </a:schemeClr>
          </a:solidFill>
          <a:ln>
            <a:noFill/>
            <a:miter lim="800000"/>
          </a:ln>
          <a:scene3d>
            <a:camera prst="orthographicFront"/>
            <a:lightRig rig="threePt" dir="t">
              <a:rot lat="0" lon="0" rev="21000000"/>
            </a:lightRig>
          </a:scene3d>
          <a:sp3d prstMaterial="soft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a:extLst>
              <a:ext uri="{FF2B5EF4-FFF2-40B4-BE49-F238E27FC236}">
                <a16:creationId xmlns:a16="http://schemas.microsoft.com/office/drawing/2014/main" id="{B45911FE-7088-4A0A-B8D7-878712276D69}"/>
              </a:ext>
            </a:extLst>
          </p:cNvPr>
          <p:cNvCxnSpPr>
            <a:cxnSpLocks/>
          </p:cNvCxnSpPr>
          <p:nvPr/>
        </p:nvCxnSpPr>
        <p:spPr>
          <a:xfrm flipV="1">
            <a:off x="2657033" y="4196175"/>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Connettore diritto 92">
            <a:extLst>
              <a:ext uri="{FF2B5EF4-FFF2-40B4-BE49-F238E27FC236}">
                <a16:creationId xmlns:a16="http://schemas.microsoft.com/office/drawing/2014/main" id="{A9024955-D558-4CBC-917B-0C7EF4FE0D96}"/>
              </a:ext>
            </a:extLst>
          </p:cNvPr>
          <p:cNvCxnSpPr>
            <a:cxnSpLocks/>
          </p:cNvCxnSpPr>
          <p:nvPr/>
        </p:nvCxnSpPr>
        <p:spPr>
          <a:xfrm flipV="1">
            <a:off x="2901348"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4" name="Connettore diritto 93">
            <a:extLst>
              <a:ext uri="{FF2B5EF4-FFF2-40B4-BE49-F238E27FC236}">
                <a16:creationId xmlns:a16="http://schemas.microsoft.com/office/drawing/2014/main" id="{4C52F266-E732-49F2-B7DB-42741AB4CBCB}"/>
              </a:ext>
            </a:extLst>
          </p:cNvPr>
          <p:cNvCxnSpPr>
            <a:cxnSpLocks/>
          </p:cNvCxnSpPr>
          <p:nvPr/>
        </p:nvCxnSpPr>
        <p:spPr>
          <a:xfrm flipV="1">
            <a:off x="3157802"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Connettore diritto 94">
            <a:extLst>
              <a:ext uri="{FF2B5EF4-FFF2-40B4-BE49-F238E27FC236}">
                <a16:creationId xmlns:a16="http://schemas.microsoft.com/office/drawing/2014/main" id="{B9AAED30-A173-4AD5-939F-09A343B4C48A}"/>
              </a:ext>
            </a:extLst>
          </p:cNvPr>
          <p:cNvCxnSpPr>
            <a:cxnSpLocks/>
          </p:cNvCxnSpPr>
          <p:nvPr/>
        </p:nvCxnSpPr>
        <p:spPr>
          <a:xfrm flipV="1">
            <a:off x="3400990"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Connettore diritto 95">
            <a:extLst>
              <a:ext uri="{FF2B5EF4-FFF2-40B4-BE49-F238E27FC236}">
                <a16:creationId xmlns:a16="http://schemas.microsoft.com/office/drawing/2014/main" id="{D1FF1338-C53C-491F-ABF1-37EDD08DE4E1}"/>
              </a:ext>
            </a:extLst>
          </p:cNvPr>
          <p:cNvCxnSpPr>
            <a:cxnSpLocks/>
          </p:cNvCxnSpPr>
          <p:nvPr/>
        </p:nvCxnSpPr>
        <p:spPr>
          <a:xfrm flipV="1">
            <a:off x="3665145" y="4196176"/>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7" name="Connettore diritto 96">
            <a:extLst>
              <a:ext uri="{FF2B5EF4-FFF2-40B4-BE49-F238E27FC236}">
                <a16:creationId xmlns:a16="http://schemas.microsoft.com/office/drawing/2014/main" id="{FB785376-8591-4222-BB90-513A34ACF07F}"/>
              </a:ext>
            </a:extLst>
          </p:cNvPr>
          <p:cNvCxnSpPr>
            <a:cxnSpLocks/>
          </p:cNvCxnSpPr>
          <p:nvPr/>
        </p:nvCxnSpPr>
        <p:spPr>
          <a:xfrm flipV="1">
            <a:off x="3931935" y="4196175"/>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8" name="Connettore diritto 97">
            <a:extLst>
              <a:ext uri="{FF2B5EF4-FFF2-40B4-BE49-F238E27FC236}">
                <a16:creationId xmlns:a16="http://schemas.microsoft.com/office/drawing/2014/main" id="{8B61CF59-1B1B-4972-A06D-9717CD7A21EF}"/>
              </a:ext>
            </a:extLst>
          </p:cNvPr>
          <p:cNvCxnSpPr>
            <a:cxnSpLocks/>
          </p:cNvCxnSpPr>
          <p:nvPr/>
        </p:nvCxnSpPr>
        <p:spPr>
          <a:xfrm flipV="1">
            <a:off x="4193078"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Connettore diritto 98">
            <a:extLst>
              <a:ext uri="{FF2B5EF4-FFF2-40B4-BE49-F238E27FC236}">
                <a16:creationId xmlns:a16="http://schemas.microsoft.com/office/drawing/2014/main" id="{C91C7358-D507-43D1-8C3A-A1360A9AB744}"/>
              </a:ext>
            </a:extLst>
          </p:cNvPr>
          <p:cNvCxnSpPr>
            <a:cxnSpLocks/>
          </p:cNvCxnSpPr>
          <p:nvPr/>
        </p:nvCxnSpPr>
        <p:spPr>
          <a:xfrm flipV="1">
            <a:off x="4488811" y="4196176"/>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0" name="Connettore diritto 99">
            <a:extLst>
              <a:ext uri="{FF2B5EF4-FFF2-40B4-BE49-F238E27FC236}">
                <a16:creationId xmlns:a16="http://schemas.microsoft.com/office/drawing/2014/main" id="{DB2126F7-B354-4B87-BB07-13BD24E2780B}"/>
              </a:ext>
            </a:extLst>
          </p:cNvPr>
          <p:cNvCxnSpPr>
            <a:cxnSpLocks/>
          </p:cNvCxnSpPr>
          <p:nvPr/>
        </p:nvCxnSpPr>
        <p:spPr>
          <a:xfrm flipV="1">
            <a:off x="4745265" y="4196176"/>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1" name="Connettore diritto 100">
            <a:extLst>
              <a:ext uri="{FF2B5EF4-FFF2-40B4-BE49-F238E27FC236}">
                <a16:creationId xmlns:a16="http://schemas.microsoft.com/office/drawing/2014/main" id="{40A3D734-AB43-4C84-A302-62033F183406}"/>
              </a:ext>
            </a:extLst>
          </p:cNvPr>
          <p:cNvCxnSpPr>
            <a:cxnSpLocks/>
          </p:cNvCxnSpPr>
          <p:nvPr/>
        </p:nvCxnSpPr>
        <p:spPr>
          <a:xfrm flipV="1">
            <a:off x="5033297" y="4196177"/>
            <a:ext cx="0" cy="549828"/>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8" name="Rettangolo 147">
                <a:extLst>
                  <a:ext uri="{FF2B5EF4-FFF2-40B4-BE49-F238E27FC236}">
                    <a16:creationId xmlns:a16="http://schemas.microsoft.com/office/drawing/2014/main" id="{D81F580B-7E6F-47DF-890C-B98CBCDA33E9}"/>
                  </a:ext>
                </a:extLst>
              </p:cNvPr>
              <p:cNvSpPr/>
              <p:nvPr/>
            </p:nvSpPr>
            <p:spPr>
              <a:xfrm>
                <a:off x="1756185" y="2695836"/>
                <a:ext cx="7056784" cy="392993"/>
              </a:xfrm>
              <a:prstGeom prst="rect">
                <a:avLst/>
              </a:prstGeom>
            </p:spPr>
            <p:txBody>
              <a:bodyPr wrap="square">
                <a:spAutoFit/>
              </a:bodyPr>
              <a:lstStyle/>
              <a:p>
                <a:r>
                  <a:rPr lang="it-IT" sz="1600">
                    <a:latin typeface="DustyErasers" panose="02000603000000000000" pitchFamily="2" charset="0"/>
                    <a:ea typeface="DustyErasers" panose="02000603000000000000" pitchFamily="2" charset="0"/>
                  </a:rPr>
                  <a:t>The membrane deforms according to the applied voltage </a:t>
                </a:r>
                <a14:m>
                  <m:oMath xmlns:m="http://schemas.openxmlformats.org/officeDocument/2006/math">
                    <m:r>
                      <m:rPr>
                        <m:nor/>
                      </m:rPr>
                      <a:rPr lang="it-IT" sz="2000" smtClean="0">
                        <a:solidFill>
                          <a:schemeClr val="tx1"/>
                        </a:solidFill>
                        <a:latin typeface="Symbol" panose="05050102010706020507" pitchFamily="18" charset="2"/>
                        <a:ea typeface="DustyErasers" panose="02000603000000000000" pitchFamily="2" charset="0"/>
                      </a:rPr>
                      <m:t>d</m:t>
                    </m:r>
                    <m:r>
                      <m:rPr>
                        <m:nor/>
                      </m:rPr>
                      <a:rPr lang="it-IT" sz="2000" smtClean="0">
                        <a:solidFill>
                          <a:schemeClr val="tx1"/>
                        </a:solidFill>
                        <a:latin typeface="DustyErasers" panose="02000603000000000000" pitchFamily="2" charset="0"/>
                        <a:ea typeface="DustyErasers" panose="02000603000000000000" pitchFamily="2" charset="0"/>
                      </a:rPr>
                      <m:t>z</m:t>
                    </m:r>
                    <m:r>
                      <a:rPr lang="it-IT" sz="2000" i="1">
                        <a:solidFill>
                          <a:schemeClr val="tx1"/>
                        </a:solidFill>
                        <a:latin typeface="Cambria Math" panose="02040503050406030204" pitchFamily="18" charset="0"/>
                        <a:ea typeface="DustyErasers" panose="02000603000000000000" pitchFamily="2" charset="0"/>
                      </a:rPr>
                      <m:t>∝</m:t>
                    </m:r>
                    <m:r>
                      <a:rPr lang="it-IT" sz="2000" b="0" i="1" smtClean="0">
                        <a:solidFill>
                          <a:schemeClr val="tx1"/>
                        </a:solidFill>
                        <a:latin typeface="Cambria Math" panose="02040503050406030204" pitchFamily="18" charset="0"/>
                        <a:ea typeface="DustyErasers" panose="02000603000000000000" pitchFamily="2" charset="0"/>
                      </a:rPr>
                      <m:t> </m:t>
                    </m:r>
                  </m:oMath>
                </a14:m>
                <a:r>
                  <a:rPr lang="it-IT">
                    <a:solidFill>
                      <a:schemeClr val="tx1"/>
                    </a:solidFill>
                    <a:latin typeface="DustyErasers" panose="02000603000000000000" pitchFamily="2" charset="0"/>
                    <a:ea typeface="DustyErasers" panose="02000603000000000000" pitchFamily="2" charset="0"/>
                  </a:rPr>
                  <a:t>(</a:t>
                </a:r>
                <a:r>
                  <a:rPr lang="it-IT">
                    <a:solidFill>
                      <a:schemeClr val="tx1"/>
                    </a:solidFill>
                    <a:latin typeface="Symbol" panose="05050102010706020507" pitchFamily="18" charset="2"/>
                    <a:ea typeface="DustyErasers" panose="02000603000000000000" pitchFamily="2" charset="0"/>
                  </a:rPr>
                  <a:t>D</a:t>
                </a:r>
                <a:r>
                  <a:rPr lang="it-IT">
                    <a:solidFill>
                      <a:schemeClr val="tx1"/>
                    </a:solidFill>
                    <a:latin typeface="DustyErasers" panose="02000603000000000000" pitchFamily="2" charset="0"/>
                    <a:ea typeface="DustyErasers" panose="02000603000000000000" pitchFamily="2" charset="0"/>
                  </a:rPr>
                  <a:t>V)</a:t>
                </a:r>
                <a:r>
                  <a:rPr lang="it-IT" baseline="30000">
                    <a:solidFill>
                      <a:schemeClr val="tx1"/>
                    </a:solidFill>
                    <a:latin typeface="DustyErasers" panose="02000603000000000000" pitchFamily="2" charset="0"/>
                    <a:ea typeface="DustyErasers" panose="02000603000000000000" pitchFamily="2" charset="0"/>
                  </a:rPr>
                  <a:t>2</a:t>
                </a:r>
              </a:p>
            </p:txBody>
          </p:sp>
        </mc:Choice>
        <mc:Fallback xmlns="">
          <p:sp>
            <p:nvSpPr>
              <p:cNvPr id="148" name="Rettangolo 147">
                <a:extLst>
                  <a:ext uri="{FF2B5EF4-FFF2-40B4-BE49-F238E27FC236}">
                    <a16:creationId xmlns:a16="http://schemas.microsoft.com/office/drawing/2014/main" id="{D81F580B-7E6F-47DF-890C-B98CBCDA33E9}"/>
                  </a:ext>
                </a:extLst>
              </p:cNvPr>
              <p:cNvSpPr>
                <a:spLocks noRot="1" noChangeAspect="1" noMove="1" noResize="1" noEditPoints="1" noAdjustHandles="1" noChangeArrowheads="1" noChangeShapeType="1" noTextEdit="1"/>
              </p:cNvSpPr>
              <p:nvPr/>
            </p:nvSpPr>
            <p:spPr>
              <a:xfrm>
                <a:off x="1756185" y="2695836"/>
                <a:ext cx="7056784" cy="392993"/>
              </a:xfrm>
              <a:prstGeom prst="rect">
                <a:avLst/>
              </a:prstGeom>
              <a:blipFill>
                <a:blip r:embed="rId4"/>
                <a:stretch>
                  <a:fillRect l="-432" t="-3077" b="-2307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 name="Rettangolo 1">
                <a:extLst>
                  <a:ext uri="{FF2B5EF4-FFF2-40B4-BE49-F238E27FC236}">
                    <a16:creationId xmlns:a16="http://schemas.microsoft.com/office/drawing/2014/main" id="{1A7E81E2-D951-4404-961E-C44165616F30}"/>
                  </a:ext>
                </a:extLst>
              </p:cNvPr>
              <p:cNvSpPr/>
              <p:nvPr/>
            </p:nvSpPr>
            <p:spPr>
              <a:xfrm>
                <a:off x="6262428" y="3703203"/>
                <a:ext cx="5559780" cy="1531125"/>
              </a:xfrm>
              <a:prstGeom prst="rect">
                <a:avLst/>
              </a:prstGeom>
              <a:ln w="25400">
                <a:noFill/>
              </a:ln>
            </p:spPr>
            <p:txBody>
              <a:bodyPr wrap="square">
                <a:spAutoFit/>
              </a:bodyPr>
              <a:lstStyle/>
              <a:p>
                <a:r>
                  <a:rPr lang="it-IT" b="1">
                    <a:latin typeface="DustyErasers" panose="02000603000000000000" pitchFamily="2" charset="0"/>
                    <a:ea typeface="DustyErasers" panose="02000603000000000000" pitchFamily="2" charset="0"/>
                  </a:rPr>
                  <a:t>Phase only </a:t>
                </a:r>
                <a:r>
                  <a:rPr lang="it-IT">
                    <a:latin typeface="DustyErasers" panose="02000603000000000000" pitchFamily="2" charset="0"/>
                    <a:ea typeface="DustyErasers" panose="02000603000000000000" pitchFamily="2" charset="0"/>
                  </a:rPr>
                  <a:t>modulation</a:t>
                </a:r>
              </a:p>
              <a:p>
                <a:r>
                  <a:rPr lang="it-IT">
                    <a:latin typeface="DustyErasers" panose="02000603000000000000" pitchFamily="2" charset="0"/>
                    <a:ea typeface="DustyErasers" panose="02000603000000000000" pitchFamily="2" charset="0"/>
                  </a:rPr>
                  <a:t>introducing a </a:t>
                </a:r>
                <a:r>
                  <a:rPr lang="it-IT" b="1">
                    <a:latin typeface="DustyErasers" panose="02000603000000000000" pitchFamily="2" charset="0"/>
                    <a:ea typeface="DustyErasers" panose="02000603000000000000" pitchFamily="2" charset="0"/>
                  </a:rPr>
                  <a:t>c</a:t>
                </a:r>
                <a:r>
                  <a:rPr lang="it-IT" b="1">
                    <a:solidFill>
                      <a:schemeClr val="tx1"/>
                    </a:solidFill>
                    <a:latin typeface="DustyErasers" panose="02000603000000000000" pitchFamily="2" charset="0"/>
                    <a:ea typeface="DustyErasers" panose="02000603000000000000" pitchFamily="2" charset="0"/>
                  </a:rPr>
                  <a:t>ontinuous</a:t>
                </a:r>
                <a:r>
                  <a:rPr lang="it-IT">
                    <a:solidFill>
                      <a:schemeClr val="tx1"/>
                    </a:solidFill>
                    <a:latin typeface="DustyErasers" panose="02000603000000000000" pitchFamily="2" charset="0"/>
                    <a:ea typeface="DustyErasers" panose="02000603000000000000" pitchFamily="2" charset="0"/>
                  </a:rPr>
                  <a:t> optical path difference:</a:t>
                </a:r>
              </a:p>
              <a:p>
                <a:r>
                  <a:rPr lang="it-IT" sz="2200">
                    <a:solidFill>
                      <a:schemeClr val="tx1"/>
                    </a:solidFill>
                    <a:latin typeface="Symbol" panose="05050102010706020507" pitchFamily="18" charset="2"/>
                    <a:ea typeface="DustyErasers" panose="02000603000000000000" pitchFamily="2" charset="0"/>
                  </a:rPr>
                  <a:t>df </a:t>
                </a:r>
                <a:r>
                  <a:rPr lang="it-IT" sz="2200">
                    <a:latin typeface="DustyErasers" panose="02000603000000000000" pitchFamily="2" charset="0"/>
                    <a:ea typeface="DustyErasers" panose="02000603000000000000" pitchFamily="2" charset="0"/>
                  </a:rPr>
                  <a:t>(</a:t>
                </a:r>
                <a:r>
                  <a:rPr lang="it-IT" sz="2200">
                    <a:solidFill>
                      <a:schemeClr val="tx1"/>
                    </a:solidFill>
                    <a:latin typeface="Symbol" panose="05050102010706020507" pitchFamily="18" charset="2"/>
                    <a:ea typeface="DustyErasers" panose="02000603000000000000" pitchFamily="2" charset="0"/>
                  </a:rPr>
                  <a:t>l,</a:t>
                </a:r>
                <a:r>
                  <a:rPr lang="it-IT" sz="2200">
                    <a:latin typeface="Symbol" panose="05050102010706020507" pitchFamily="18" charset="2"/>
                    <a:ea typeface="DustyErasers" panose="02000603000000000000" pitchFamily="2" charset="0"/>
                  </a:rPr>
                  <a:t>D</a:t>
                </a:r>
                <a:r>
                  <a:rPr lang="it-IT" sz="2200">
                    <a:latin typeface="DustyErasers" panose="02000603000000000000" pitchFamily="2" charset="0"/>
                    <a:ea typeface="DustyErasers" panose="02000603000000000000" pitchFamily="2" charset="0"/>
                  </a:rPr>
                  <a:t>V)</a:t>
                </a:r>
                <a:r>
                  <a:rPr lang="it-IT" sz="2200">
                    <a:solidFill>
                      <a:schemeClr val="tx1"/>
                    </a:solidFill>
                    <a:latin typeface="DustyErasers" panose="02000603000000000000" pitchFamily="2" charset="0"/>
                    <a:ea typeface="DustyErasers" panose="02000603000000000000" pitchFamily="2" charset="0"/>
                  </a:rPr>
                  <a:t> </a:t>
                </a:r>
                <a14:m>
                  <m:oMath xmlns:m="http://schemas.openxmlformats.org/officeDocument/2006/math">
                    <m:r>
                      <a:rPr lang="it-IT" sz="2200" i="1">
                        <a:latin typeface="Cambria Math" panose="02040503050406030204" pitchFamily="18" charset="0"/>
                        <a:ea typeface="DustyErasers" panose="02000603000000000000" pitchFamily="2" charset="0"/>
                      </a:rPr>
                      <m:t>∝</m:t>
                    </m:r>
                  </m:oMath>
                </a14:m>
                <a:r>
                  <a:rPr lang="it-IT" sz="2200">
                    <a:solidFill>
                      <a:schemeClr val="tx1"/>
                    </a:solidFill>
                    <a:latin typeface="DustyErasers" panose="02000603000000000000" pitchFamily="2" charset="0"/>
                    <a:ea typeface="DustyErasers" panose="02000603000000000000" pitchFamily="2" charset="0"/>
                  </a:rPr>
                  <a:t> </a:t>
                </a:r>
                <a14:m>
                  <m:oMath xmlns:m="http://schemas.openxmlformats.org/officeDocument/2006/math">
                    <m:f>
                      <m:fPr>
                        <m:ctrlPr>
                          <a:rPr lang="it-IT" sz="2200" i="1">
                            <a:solidFill>
                              <a:schemeClr val="tx1"/>
                            </a:solidFill>
                            <a:latin typeface="Cambria Math" panose="02040503050406030204" pitchFamily="18" charset="0"/>
                            <a:ea typeface="DustyErasers" panose="02000603000000000000" pitchFamily="2" charset="0"/>
                          </a:rPr>
                        </m:ctrlPr>
                      </m:fPr>
                      <m:num>
                        <m:r>
                          <m:rPr>
                            <m:nor/>
                          </m:rPr>
                          <a:rPr lang="it-IT" sz="2200">
                            <a:latin typeface="Symbol" panose="05050102010706020507" pitchFamily="18" charset="2"/>
                            <a:ea typeface="DustyErasers" panose="02000603000000000000" pitchFamily="2" charset="0"/>
                          </a:rPr>
                          <m:t>d</m:t>
                        </m:r>
                        <m:r>
                          <m:rPr>
                            <m:nor/>
                          </m:rPr>
                          <a:rPr lang="it-IT" sz="2200">
                            <a:latin typeface="DustyErasers" panose="02000603000000000000" pitchFamily="2" charset="0"/>
                            <a:ea typeface="DustyErasers" panose="02000603000000000000" pitchFamily="2" charset="0"/>
                          </a:rPr>
                          <m:t>z</m:t>
                        </m:r>
                      </m:num>
                      <m:den>
                        <m:r>
                          <m:rPr>
                            <m:sty m:val="p"/>
                          </m:rPr>
                          <a:rPr lang="it-IT" sz="2200">
                            <a:solidFill>
                              <a:schemeClr val="tx1"/>
                            </a:solidFill>
                            <a:latin typeface="Cambria Math" panose="02040503050406030204" pitchFamily="18" charset="0"/>
                            <a:ea typeface="DustyErasers" panose="02000603000000000000" pitchFamily="2" charset="0"/>
                          </a:rPr>
                          <m:t>λ</m:t>
                        </m:r>
                      </m:den>
                    </m:f>
                  </m:oMath>
                </a14:m>
                <a:endParaRPr lang="it-IT" sz="2200">
                  <a:solidFill>
                    <a:schemeClr val="tx1"/>
                  </a:solidFill>
                </a:endParaRPr>
              </a:p>
              <a:p>
                <a:r>
                  <a:rPr lang="it-IT" sz="2200">
                    <a:latin typeface="DustyErasers" panose="02000603000000000000" pitchFamily="2" charset="0"/>
                    <a:ea typeface="DustyErasers" panose="02000603000000000000" pitchFamily="2" charset="0"/>
                  </a:rPr>
                  <a:t>Allows to build high order phase gradients</a:t>
                </a:r>
                <a:endParaRPr lang="it-IT" sz="2200">
                  <a:solidFill>
                    <a:schemeClr val="tx1"/>
                  </a:solidFill>
                  <a:latin typeface="DustyErasers" panose="02000603000000000000" pitchFamily="2" charset="0"/>
                  <a:ea typeface="DustyErasers" panose="02000603000000000000" pitchFamily="2" charset="0"/>
                </a:endParaRPr>
              </a:p>
            </p:txBody>
          </p:sp>
        </mc:Choice>
        <mc:Fallback xmlns="">
          <p:sp>
            <p:nvSpPr>
              <p:cNvPr id="2" name="Rettangolo 1">
                <a:extLst>
                  <a:ext uri="{FF2B5EF4-FFF2-40B4-BE49-F238E27FC236}">
                    <a16:creationId xmlns:a16="http://schemas.microsoft.com/office/drawing/2014/main" id="{1A7E81E2-D951-4404-961E-C44165616F30}"/>
                  </a:ext>
                </a:extLst>
              </p:cNvPr>
              <p:cNvSpPr>
                <a:spLocks noRot="1" noChangeAspect="1" noMove="1" noResize="1" noEditPoints="1" noAdjustHandles="1" noChangeArrowheads="1" noChangeShapeType="1" noTextEdit="1"/>
              </p:cNvSpPr>
              <p:nvPr/>
            </p:nvSpPr>
            <p:spPr>
              <a:xfrm>
                <a:off x="6262428" y="3703203"/>
                <a:ext cx="5559780" cy="1531125"/>
              </a:xfrm>
              <a:prstGeom prst="rect">
                <a:avLst/>
              </a:prstGeom>
              <a:blipFill>
                <a:blip r:embed="rId5"/>
                <a:stretch>
                  <a:fillRect l="-1425" t="-1587" b="-7143"/>
                </a:stretch>
              </a:blipFill>
              <a:ln w="25400">
                <a:noFill/>
              </a:ln>
            </p:spPr>
            <p:txBody>
              <a:bodyPr/>
              <a:lstStyle/>
              <a:p>
                <a:r>
                  <a:rPr lang="it-IT">
                    <a:noFill/>
                  </a:rPr>
                  <a:t> </a:t>
                </a:r>
              </a:p>
            </p:txBody>
          </p:sp>
        </mc:Fallback>
      </mc:AlternateContent>
      <p:cxnSp>
        <p:nvCxnSpPr>
          <p:cNvPr id="52" name="Connettore diritto 51">
            <a:extLst>
              <a:ext uri="{FF2B5EF4-FFF2-40B4-BE49-F238E27FC236}">
                <a16:creationId xmlns:a16="http://schemas.microsoft.com/office/drawing/2014/main" id="{722E76A9-EA33-4501-B8DF-03B31E4D9D5D}"/>
              </a:ext>
            </a:extLst>
          </p:cNvPr>
          <p:cNvCxnSpPr>
            <a:cxnSpLocks/>
          </p:cNvCxnSpPr>
          <p:nvPr/>
        </p:nvCxnSpPr>
        <p:spPr>
          <a:xfrm flipV="1">
            <a:off x="5280899" y="4191529"/>
            <a:ext cx="0" cy="554475"/>
          </a:xfrm>
          <a:prstGeom prst="line">
            <a:avLst/>
          </a:prstGeom>
          <a:ln w="25400">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0" name="Dati 6">
            <a:extLst>
              <a:ext uri="{FF2B5EF4-FFF2-40B4-BE49-F238E27FC236}">
                <a16:creationId xmlns:a16="http://schemas.microsoft.com/office/drawing/2014/main" id="{EFCE0D62-0030-49C7-9081-58D82767E67B}"/>
              </a:ext>
            </a:extLst>
          </p:cNvPr>
          <p:cNvSpPr/>
          <p:nvPr/>
        </p:nvSpPr>
        <p:spPr>
          <a:xfrm>
            <a:off x="2079485" y="3740857"/>
            <a:ext cx="3914872" cy="53602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1371 w 10000"/>
              <a:gd name="connsiteY1" fmla="*/ 117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78"/>
              <a:gd name="connsiteX1" fmla="*/ 1371 w 10000"/>
              <a:gd name="connsiteY1" fmla="*/ 117 h 10078"/>
              <a:gd name="connsiteX2" fmla="*/ 10000 w 10000"/>
              <a:gd name="connsiteY2" fmla="*/ 0 h 10078"/>
              <a:gd name="connsiteX3" fmla="*/ 8608 w 10000"/>
              <a:gd name="connsiteY3" fmla="*/ 10078 h 10078"/>
              <a:gd name="connsiteX4" fmla="*/ 0 w 10000"/>
              <a:gd name="connsiteY4" fmla="*/ 10000 h 10078"/>
              <a:gd name="connsiteX0" fmla="*/ 0 w 10000"/>
              <a:gd name="connsiteY0" fmla="*/ 10000 h 10117"/>
              <a:gd name="connsiteX1" fmla="*/ 1371 w 10000"/>
              <a:gd name="connsiteY1" fmla="*/ 117 h 10117"/>
              <a:gd name="connsiteX2" fmla="*/ 10000 w 10000"/>
              <a:gd name="connsiteY2" fmla="*/ 0 h 10117"/>
              <a:gd name="connsiteX3" fmla="*/ 8608 w 10000"/>
              <a:gd name="connsiteY3" fmla="*/ 10117 h 10117"/>
              <a:gd name="connsiteX4" fmla="*/ 0 w 10000"/>
              <a:gd name="connsiteY4" fmla="*/ 10000 h 10117"/>
              <a:gd name="connsiteX0" fmla="*/ 0 w 10000"/>
              <a:gd name="connsiteY0" fmla="*/ 10000 h 10078"/>
              <a:gd name="connsiteX1" fmla="*/ 1371 w 10000"/>
              <a:gd name="connsiteY1" fmla="*/ 117 h 10078"/>
              <a:gd name="connsiteX2" fmla="*/ 10000 w 10000"/>
              <a:gd name="connsiteY2" fmla="*/ 0 h 10078"/>
              <a:gd name="connsiteX3" fmla="*/ 8619 w 10000"/>
              <a:gd name="connsiteY3" fmla="*/ 10078 h 10078"/>
              <a:gd name="connsiteX4" fmla="*/ 0 w 10000"/>
              <a:gd name="connsiteY4" fmla="*/ 10000 h 10078"/>
              <a:gd name="connsiteX0" fmla="*/ 0 w 9989"/>
              <a:gd name="connsiteY0" fmla="*/ 10000 h 10078"/>
              <a:gd name="connsiteX1" fmla="*/ 1360 w 9989"/>
              <a:gd name="connsiteY1" fmla="*/ 117 h 10078"/>
              <a:gd name="connsiteX2" fmla="*/ 9989 w 9989"/>
              <a:gd name="connsiteY2" fmla="*/ 0 h 10078"/>
              <a:gd name="connsiteX3" fmla="*/ 8608 w 9989"/>
              <a:gd name="connsiteY3" fmla="*/ 10078 h 10078"/>
              <a:gd name="connsiteX4" fmla="*/ 0 w 9989"/>
              <a:gd name="connsiteY4" fmla="*/ 10000 h 10078"/>
              <a:gd name="connsiteX0" fmla="*/ 0 w 10000"/>
              <a:gd name="connsiteY0" fmla="*/ 9846 h 10000"/>
              <a:gd name="connsiteX1" fmla="*/ 1361 w 10000"/>
              <a:gd name="connsiteY1" fmla="*/ 116 h 10000"/>
              <a:gd name="connsiteX2" fmla="*/ 10000 w 10000"/>
              <a:gd name="connsiteY2" fmla="*/ 0 h 10000"/>
              <a:gd name="connsiteX3" fmla="*/ 8617 w 10000"/>
              <a:gd name="connsiteY3" fmla="*/ 10000 h 10000"/>
              <a:gd name="connsiteX4" fmla="*/ 0 w 10000"/>
              <a:gd name="connsiteY4" fmla="*/ 9846 h 10000"/>
              <a:gd name="connsiteX0" fmla="*/ 0 w 10011"/>
              <a:gd name="connsiteY0" fmla="*/ 10001 h 10001"/>
              <a:gd name="connsiteX1" fmla="*/ 1372 w 10011"/>
              <a:gd name="connsiteY1" fmla="*/ 116 h 10001"/>
              <a:gd name="connsiteX2" fmla="*/ 10011 w 10011"/>
              <a:gd name="connsiteY2" fmla="*/ 0 h 10001"/>
              <a:gd name="connsiteX3" fmla="*/ 8628 w 10011"/>
              <a:gd name="connsiteY3" fmla="*/ 10000 h 10001"/>
              <a:gd name="connsiteX4" fmla="*/ 0 w 10011"/>
              <a:gd name="connsiteY4" fmla="*/ 10001 h 10001"/>
              <a:gd name="connsiteX0" fmla="*/ 0 w 9995"/>
              <a:gd name="connsiteY0" fmla="*/ 10001 h 10001"/>
              <a:gd name="connsiteX1" fmla="*/ 1356 w 9995"/>
              <a:gd name="connsiteY1" fmla="*/ 116 h 10001"/>
              <a:gd name="connsiteX2" fmla="*/ 9995 w 9995"/>
              <a:gd name="connsiteY2" fmla="*/ 0 h 10001"/>
              <a:gd name="connsiteX3" fmla="*/ 8612 w 9995"/>
              <a:gd name="connsiteY3" fmla="*/ 10000 h 10001"/>
              <a:gd name="connsiteX4" fmla="*/ 0 w 9995"/>
              <a:gd name="connsiteY4" fmla="*/ 10001 h 10001"/>
              <a:gd name="connsiteX0" fmla="*/ 0 w 9989"/>
              <a:gd name="connsiteY0" fmla="*/ 9923 h 9923"/>
              <a:gd name="connsiteX1" fmla="*/ 1357 w 9989"/>
              <a:gd name="connsiteY1" fmla="*/ 39 h 9923"/>
              <a:gd name="connsiteX2" fmla="*/ 9989 w 9989"/>
              <a:gd name="connsiteY2" fmla="*/ 0 h 9923"/>
              <a:gd name="connsiteX3" fmla="*/ 8616 w 9989"/>
              <a:gd name="connsiteY3" fmla="*/ 9922 h 9923"/>
              <a:gd name="connsiteX4" fmla="*/ 0 w 9989"/>
              <a:gd name="connsiteY4" fmla="*/ 9923 h 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 h="9923">
                <a:moveTo>
                  <a:pt x="0" y="9923"/>
                </a:moveTo>
                <a:lnTo>
                  <a:pt x="1357" y="39"/>
                </a:lnTo>
                <a:lnTo>
                  <a:pt x="9989" y="0"/>
                </a:lnTo>
                <a:lnTo>
                  <a:pt x="8616" y="9922"/>
                </a:lnTo>
                <a:lnTo>
                  <a:pt x="0" y="9923"/>
                </a:lnTo>
                <a:close/>
              </a:path>
            </a:pathLst>
          </a:custGeom>
          <a:blipFill dpi="0" rotWithShape="1">
            <a:blip r:embed="rId6">
              <a:duotone>
                <a:prstClr val="black"/>
                <a:schemeClr val="accent2">
                  <a:tint val="45000"/>
                  <a:satMod val="400000"/>
                </a:schemeClr>
              </a:duotone>
              <a:extLst>
                <a:ext uri="{BEBA8EAE-BF5A-486C-A8C5-ECC9F3942E4B}">
                  <a14:imgProps xmlns:a14="http://schemas.microsoft.com/office/drawing/2010/main">
                    <a14:imgLayer r:embed="rId7">
                      <a14:imgEffect>
                        <a14:sharpenSoften amount="27000"/>
                      </a14:imgEffect>
                      <a14:imgEffect>
                        <a14:brightnessContrast bright="8000" contrast="26000"/>
                      </a14:imgEffect>
                    </a14:imgLayer>
                  </a14:imgProps>
                </a:ext>
              </a:extLst>
            </a:blip>
            <a:srcRect/>
            <a:stretch>
              <a:fillRect/>
            </a:stretch>
          </a:blipFill>
          <a:ln>
            <a:noFill/>
            <a:miter lim="800000"/>
          </a:ln>
          <a:scene3d>
            <a:camera prst="orthographicFront"/>
            <a:lightRig rig="threePt" dir="t">
              <a:rot lat="0" lon="0" rev="21000000"/>
            </a:lightRig>
          </a:scene3d>
          <a:sp3d prstMaterial="soft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C28F7F17-E540-4A66-8F84-D007E963A43F}"/>
              </a:ext>
            </a:extLst>
          </p:cNvPr>
          <p:cNvSpPr/>
          <p:nvPr/>
        </p:nvSpPr>
        <p:spPr>
          <a:xfrm>
            <a:off x="1522414" y="6096296"/>
            <a:ext cx="5868142" cy="430887"/>
          </a:xfrm>
          <a:prstGeom prst="rect">
            <a:avLst/>
          </a:prstGeom>
        </p:spPr>
        <p:txBody>
          <a:bodyPr wrap="square">
            <a:spAutoFit/>
          </a:bodyPr>
          <a:lstStyle/>
          <a:p>
            <a:r>
              <a:rPr lang="it-IT" sz="2200">
                <a:latin typeface="DustyErasers" panose="02000603000000000000" pitchFamily="2" charset="0"/>
                <a:ea typeface="DustyErasers" panose="02000603000000000000" pitchFamily="2" charset="0"/>
              </a:rPr>
              <a:t>Path difference allows </a:t>
            </a:r>
            <a:r>
              <a:rPr lang="it-IT" sz="2200" b="1">
                <a:latin typeface="DustyErasers" panose="02000603000000000000" pitchFamily="2" charset="0"/>
                <a:ea typeface="DustyErasers" panose="02000603000000000000" pitchFamily="2" charset="0"/>
              </a:rPr>
              <a:t>phase</a:t>
            </a:r>
            <a:r>
              <a:rPr lang="it-IT" sz="2200">
                <a:latin typeface="DustyErasers" panose="02000603000000000000" pitchFamily="2" charset="0"/>
                <a:ea typeface="DustyErasers" panose="02000603000000000000" pitchFamily="2" charset="0"/>
              </a:rPr>
              <a:t> modulation</a:t>
            </a:r>
          </a:p>
        </p:txBody>
      </p:sp>
    </p:spTree>
    <p:extLst>
      <p:ext uri="{BB962C8B-B14F-4D97-AF65-F5344CB8AC3E}">
        <p14:creationId xmlns:p14="http://schemas.microsoft.com/office/powerpoint/2010/main" val="1490266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ttangolo 162">
            <a:extLst>
              <a:ext uri="{FF2B5EF4-FFF2-40B4-BE49-F238E27FC236}">
                <a16:creationId xmlns:a16="http://schemas.microsoft.com/office/drawing/2014/main" id="{0652A112-A65C-4646-BE6B-8CE14B4B5C6C}"/>
              </a:ext>
            </a:extLst>
          </p:cNvPr>
          <p:cNvSpPr/>
          <p:nvPr/>
        </p:nvSpPr>
        <p:spPr>
          <a:xfrm>
            <a:off x="6496062" y="2803024"/>
            <a:ext cx="2534889" cy="646331"/>
          </a:xfrm>
          <a:prstGeom prst="rect">
            <a:avLst/>
          </a:prstGeom>
        </p:spPr>
        <p:txBody>
          <a:bodyPr wrap="square">
            <a:spAutoFit/>
          </a:bodyPr>
          <a:lstStyle/>
          <a:p>
            <a:r>
              <a:rPr lang="it-IT">
                <a:solidFill>
                  <a:schemeClr val="bg1">
                    <a:lumMod val="65000"/>
                  </a:schemeClr>
                </a:solidFill>
                <a:latin typeface="DustyErasers" panose="02000603000000000000" pitchFamily="2" charset="0"/>
                <a:ea typeface="DustyErasers" panose="02000603000000000000" pitchFamily="2" charset="0"/>
              </a:rPr>
              <a:t>Acousto-Optic crystal (TeO</a:t>
            </a:r>
            <a:r>
              <a:rPr lang="it-IT" baseline="-25000">
                <a:solidFill>
                  <a:schemeClr val="bg1">
                    <a:lumMod val="65000"/>
                  </a:schemeClr>
                </a:solidFill>
                <a:latin typeface="DustyErasers" panose="02000603000000000000" pitchFamily="2" charset="0"/>
                <a:ea typeface="DustyErasers" panose="02000603000000000000" pitchFamily="2" charset="0"/>
              </a:rPr>
              <a:t>2</a:t>
            </a:r>
            <a:r>
              <a:rPr lang="it-IT">
                <a:solidFill>
                  <a:schemeClr val="bg1">
                    <a:lumMod val="65000"/>
                  </a:schemeClr>
                </a:solidFill>
                <a:latin typeface="DustyErasers" panose="02000603000000000000" pitchFamily="2" charset="0"/>
                <a:ea typeface="DustyErasers" panose="02000603000000000000" pitchFamily="2" charset="0"/>
              </a:rPr>
              <a:t>, Ge, fused Si)</a:t>
            </a:r>
            <a:endParaRPr lang="it-IT">
              <a:solidFill>
                <a:schemeClr val="bg1">
                  <a:lumMod val="65000"/>
                </a:schemeClr>
              </a:solidFill>
            </a:endParaRPr>
          </a:p>
        </p:txBody>
      </p:sp>
      <p:sp>
        <p:nvSpPr>
          <p:cNvPr id="165" name="Rettangolo 164">
            <a:extLst>
              <a:ext uri="{FF2B5EF4-FFF2-40B4-BE49-F238E27FC236}">
                <a16:creationId xmlns:a16="http://schemas.microsoft.com/office/drawing/2014/main" id="{AB4FBCE7-E152-4BAA-9C63-334A1FE39C83}"/>
              </a:ext>
            </a:extLst>
          </p:cNvPr>
          <p:cNvSpPr/>
          <p:nvPr/>
        </p:nvSpPr>
        <p:spPr>
          <a:xfrm>
            <a:off x="1144914" y="5037327"/>
            <a:ext cx="3273019" cy="369332"/>
          </a:xfrm>
          <a:prstGeom prst="rect">
            <a:avLst/>
          </a:prstGeom>
        </p:spPr>
        <p:txBody>
          <a:bodyPr wrap="square">
            <a:spAutoFit/>
          </a:bodyPr>
          <a:lstStyle/>
          <a:p>
            <a:pPr algn="r"/>
            <a:r>
              <a:rPr lang="it-IT">
                <a:solidFill>
                  <a:schemeClr val="accent4">
                    <a:lumMod val="75000"/>
                  </a:schemeClr>
                </a:solidFill>
                <a:latin typeface="DustyErasers" panose="02000603000000000000" pitchFamily="2" charset="0"/>
                <a:ea typeface="DustyErasers" panose="02000603000000000000" pitchFamily="2" charset="0"/>
              </a:rPr>
              <a:t>Piezoelectric transducer</a:t>
            </a:r>
            <a:endParaRPr lang="it-IT">
              <a:solidFill>
                <a:schemeClr val="accent4">
                  <a:lumMod val="75000"/>
                </a:schemeClr>
              </a:solidFill>
            </a:endParaRPr>
          </a:p>
        </p:txBody>
      </p:sp>
      <p:sp>
        <p:nvSpPr>
          <p:cNvPr id="168" name="Rettangolo 167">
            <a:extLst>
              <a:ext uri="{FF2B5EF4-FFF2-40B4-BE49-F238E27FC236}">
                <a16:creationId xmlns:a16="http://schemas.microsoft.com/office/drawing/2014/main" id="{3DAEEE3C-97F8-4F2C-B321-D1348905D6CF}"/>
              </a:ext>
            </a:extLst>
          </p:cNvPr>
          <p:cNvSpPr/>
          <p:nvPr/>
        </p:nvSpPr>
        <p:spPr>
          <a:xfrm>
            <a:off x="1775831" y="5883132"/>
            <a:ext cx="8428069" cy="646331"/>
          </a:xfrm>
          <a:prstGeom prst="rect">
            <a:avLst/>
          </a:prstGeom>
        </p:spPr>
        <p:txBody>
          <a:bodyPr wrap="square">
            <a:spAutoFit/>
          </a:bodyPr>
          <a:lstStyle/>
          <a:p>
            <a:pPr algn="ctr"/>
            <a:r>
              <a:rPr lang="it-IT">
                <a:solidFill>
                  <a:schemeClr val="accent3"/>
                </a:solidFill>
                <a:latin typeface="DustyErasers" panose="02000603000000000000" pitchFamily="2" charset="0"/>
                <a:ea typeface="DustyErasers" panose="02000603000000000000" pitchFamily="2" charset="0"/>
              </a:rPr>
              <a:t>Software- controlled modulating RF voltage delivering an a</a:t>
            </a:r>
            <a:r>
              <a:rPr lang="en-US">
                <a:solidFill>
                  <a:schemeClr val="bg1">
                    <a:lumMod val="65000"/>
                  </a:schemeClr>
                </a:solidFill>
                <a:latin typeface="DustyErasers" panose="02000603000000000000" pitchFamily="2" charset="0"/>
                <a:ea typeface="DustyErasers" panose="02000603000000000000" pitchFamily="2" charset="0"/>
              </a:rPr>
              <a:t>rbitrary waveform (beware of </a:t>
            </a:r>
            <a:r>
              <a:rPr lang="it-IT">
                <a:solidFill>
                  <a:schemeClr val="bg1">
                    <a:lumMod val="65000"/>
                  </a:schemeClr>
                </a:solidFill>
                <a:latin typeface="DustyErasers" panose="02000603000000000000" pitchFamily="2" charset="0"/>
                <a:ea typeface="DustyErasers" panose="02000603000000000000" pitchFamily="2" charset="0"/>
              </a:rPr>
              <a:t>acoustic attenuation and nonlinearities)!</a:t>
            </a:r>
          </a:p>
        </p:txBody>
      </p:sp>
      <mc:AlternateContent xmlns:mc="http://schemas.openxmlformats.org/markup-compatibility/2006" xmlns:a14="http://schemas.microsoft.com/office/drawing/2010/main">
        <mc:Choice Requires="a14">
          <p:sp>
            <p:nvSpPr>
              <p:cNvPr id="38" name="Rettangolo 37">
                <a:extLst>
                  <a:ext uri="{FF2B5EF4-FFF2-40B4-BE49-F238E27FC236}">
                    <a16:creationId xmlns:a16="http://schemas.microsoft.com/office/drawing/2014/main" id="{ED1CF9E2-5524-4244-B0C6-65C800EB8646}"/>
                  </a:ext>
                </a:extLst>
              </p:cNvPr>
              <p:cNvSpPr/>
              <p:nvPr/>
            </p:nvSpPr>
            <p:spPr>
              <a:xfrm>
                <a:off x="1871306" y="3754763"/>
                <a:ext cx="2792764" cy="453137"/>
              </a:xfrm>
              <a:prstGeom prst="rect">
                <a:avLst/>
              </a:prstGeom>
              <a:ln>
                <a:noFill/>
              </a:ln>
            </p:spPr>
            <p:txBody>
              <a:bodyPr wrap="square">
                <a:spAutoFit/>
              </a:bodyPr>
              <a:lstStyle/>
              <a:p>
                <a:r>
                  <a:rPr lang="it-IT" sz="2200">
                    <a:solidFill>
                      <a:srgbClr val="6600FF"/>
                    </a:solidFill>
                    <a:latin typeface="DustyErasers" panose="02000603000000000000" pitchFamily="2" charset="0"/>
                    <a:ea typeface="DustyErasers" panose="02000603000000000000" pitchFamily="2" charset="0"/>
                  </a:rPr>
                  <a:t>Period </a:t>
                </a:r>
                <a14:m>
                  <m:oMath xmlns:m="http://schemas.openxmlformats.org/officeDocument/2006/math">
                    <m:r>
                      <m:rPr>
                        <m:sty m:val="p"/>
                      </m:rPr>
                      <a:rPr lang="it-IT" sz="2400">
                        <a:solidFill>
                          <a:srgbClr val="6600FF"/>
                        </a:solidFill>
                        <a:latin typeface="Cambria Math" panose="02040503050406030204" pitchFamily="18" charset="0"/>
                        <a:ea typeface="DustyErasers" panose="02000603000000000000" pitchFamily="2" charset="0"/>
                      </a:rPr>
                      <m:t>Λ</m:t>
                    </m:r>
                  </m:oMath>
                </a14:m>
                <a:r>
                  <a:rPr lang="it-IT" sz="2200">
                    <a:solidFill>
                      <a:srgbClr val="6600FF"/>
                    </a:solidFill>
                    <a:latin typeface="DustyErasers" panose="02000603000000000000" pitchFamily="2" charset="0"/>
                    <a:ea typeface="DustyErasers" panose="02000603000000000000" pitchFamily="2" charset="0"/>
                  </a:rPr>
                  <a:t> = v</a:t>
                </a:r>
                <a:r>
                  <a:rPr lang="it-IT" sz="2200" baseline="-25000">
                    <a:solidFill>
                      <a:srgbClr val="6600FF"/>
                    </a:solidFill>
                    <a:latin typeface="DustyErasers" panose="02000603000000000000" pitchFamily="2" charset="0"/>
                    <a:ea typeface="DustyErasers" panose="02000603000000000000" pitchFamily="2" charset="0"/>
                  </a:rPr>
                  <a:t>AC</a:t>
                </a:r>
                <a:r>
                  <a:rPr lang="it-IT" sz="2200">
                    <a:solidFill>
                      <a:srgbClr val="6600FF"/>
                    </a:solidFill>
                    <a:latin typeface="DustyErasers" panose="02000603000000000000" pitchFamily="2" charset="0"/>
                    <a:ea typeface="DustyErasers" panose="02000603000000000000" pitchFamily="2" charset="0"/>
                  </a:rPr>
                  <a:t>/f</a:t>
                </a:r>
                <a:r>
                  <a:rPr lang="it-IT" sz="2200" baseline="-25000">
                    <a:solidFill>
                      <a:srgbClr val="6600FF"/>
                    </a:solidFill>
                    <a:latin typeface="DustyErasers" panose="02000603000000000000" pitchFamily="2" charset="0"/>
                    <a:ea typeface="DustyErasers" panose="02000603000000000000" pitchFamily="2" charset="0"/>
                  </a:rPr>
                  <a:t>RF</a:t>
                </a:r>
                <a:endParaRPr lang="it-IT" sz="1400">
                  <a:solidFill>
                    <a:srgbClr val="6600FF"/>
                  </a:solidFill>
                </a:endParaRPr>
              </a:p>
            </p:txBody>
          </p:sp>
        </mc:Choice>
        <mc:Fallback xmlns="">
          <p:sp>
            <p:nvSpPr>
              <p:cNvPr id="38" name="Rettangolo 37">
                <a:extLst>
                  <a:ext uri="{FF2B5EF4-FFF2-40B4-BE49-F238E27FC236}">
                    <a16:creationId xmlns:a16="http://schemas.microsoft.com/office/drawing/2014/main" id="{ED1CF9E2-5524-4244-B0C6-65C800EB8646}"/>
                  </a:ext>
                </a:extLst>
              </p:cNvPr>
              <p:cNvSpPr>
                <a:spLocks noRot="1" noChangeAspect="1" noMove="1" noResize="1" noEditPoints="1" noAdjustHandles="1" noChangeArrowheads="1" noChangeShapeType="1" noTextEdit="1"/>
              </p:cNvSpPr>
              <p:nvPr/>
            </p:nvSpPr>
            <p:spPr>
              <a:xfrm>
                <a:off x="1871306" y="3754763"/>
                <a:ext cx="2792764" cy="453137"/>
              </a:xfrm>
              <a:prstGeom prst="rect">
                <a:avLst/>
              </a:prstGeom>
              <a:blipFill>
                <a:blip r:embed="rId3"/>
                <a:stretch>
                  <a:fillRect l="-2838" t="-6757" b="-24324"/>
                </a:stretch>
              </a:blipFill>
              <a:ln>
                <a:noFill/>
              </a:ln>
            </p:spPr>
            <p:txBody>
              <a:bodyPr/>
              <a:lstStyle/>
              <a:p>
                <a:r>
                  <a:rPr lang="it-IT">
                    <a:noFill/>
                  </a:rPr>
                  <a:t> </a:t>
                </a:r>
              </a:p>
            </p:txBody>
          </p:sp>
        </mc:Fallback>
      </mc:AlternateContent>
      <p:sp>
        <p:nvSpPr>
          <p:cNvPr id="166" name="Rettangolo 165">
            <a:extLst>
              <a:ext uri="{FF2B5EF4-FFF2-40B4-BE49-F238E27FC236}">
                <a16:creationId xmlns:a16="http://schemas.microsoft.com/office/drawing/2014/main" id="{80A7D9A7-364D-4D89-8FCA-A80DC7F1D5CB}"/>
              </a:ext>
            </a:extLst>
          </p:cNvPr>
          <p:cNvSpPr/>
          <p:nvPr/>
        </p:nvSpPr>
        <p:spPr>
          <a:xfrm rot="16200000">
            <a:off x="5314716" y="4842262"/>
            <a:ext cx="264071" cy="759463"/>
          </a:xfrm>
          <a:prstGeom prst="rect">
            <a:avLst/>
          </a:prstGeom>
          <a:noFill/>
          <a:ln w="41275">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 name="Rettangolo 163">
            <a:extLst>
              <a:ext uri="{FF2B5EF4-FFF2-40B4-BE49-F238E27FC236}">
                <a16:creationId xmlns:a16="http://schemas.microsoft.com/office/drawing/2014/main" id="{216B2DA1-D1A7-43F9-97AF-0F67023E3828}"/>
              </a:ext>
            </a:extLst>
          </p:cNvPr>
          <p:cNvSpPr/>
          <p:nvPr/>
        </p:nvSpPr>
        <p:spPr>
          <a:xfrm rot="16200000">
            <a:off x="5375460" y="4475552"/>
            <a:ext cx="167976" cy="1060836"/>
          </a:xfrm>
          <a:prstGeom prst="rect">
            <a:avLst/>
          </a:prstGeom>
          <a:solidFill>
            <a:schemeClr val="accent4">
              <a:lumMod val="75000"/>
              <a:alpha val="80000"/>
            </a:schemeClr>
          </a:solidFill>
          <a:ln w="44450">
            <a:solidFill>
              <a:schemeClr val="accent4">
                <a:lumMod val="75000"/>
              </a:schemeClr>
            </a:solidFill>
            <a:miter lim="800000"/>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 name="Ovale 166">
            <a:extLst>
              <a:ext uri="{FF2B5EF4-FFF2-40B4-BE49-F238E27FC236}">
                <a16:creationId xmlns:a16="http://schemas.microsoft.com/office/drawing/2014/main" id="{A11F384D-9079-4E52-A5FD-15992CEA9C7F}"/>
              </a:ext>
            </a:extLst>
          </p:cNvPr>
          <p:cNvSpPr/>
          <p:nvPr/>
        </p:nvSpPr>
        <p:spPr>
          <a:xfrm rot="16200000">
            <a:off x="5179623" y="5159341"/>
            <a:ext cx="534257" cy="566066"/>
          </a:xfrm>
          <a:prstGeom prst="ellipse">
            <a:avLst/>
          </a:prstGeom>
          <a:solidFill>
            <a:schemeClr val="accent3">
              <a:lumMod val="60000"/>
              <a:lumOff val="40000"/>
            </a:schemeClr>
          </a:solidFill>
          <a:ln w="31750">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 name="Rettangolo 168">
            <a:extLst>
              <a:ext uri="{FF2B5EF4-FFF2-40B4-BE49-F238E27FC236}">
                <a16:creationId xmlns:a16="http://schemas.microsoft.com/office/drawing/2014/main" id="{BFD94B6F-2D42-49AF-B27A-28DEBEF82160}"/>
              </a:ext>
            </a:extLst>
          </p:cNvPr>
          <p:cNvSpPr/>
          <p:nvPr/>
        </p:nvSpPr>
        <p:spPr>
          <a:xfrm rot="10800000" flipV="1">
            <a:off x="5176833" y="5052716"/>
            <a:ext cx="539835" cy="707886"/>
          </a:xfrm>
          <a:prstGeom prst="rect">
            <a:avLst/>
          </a:prstGeom>
        </p:spPr>
        <p:txBody>
          <a:bodyPr wrap="square">
            <a:spAutoFit/>
          </a:bodyPr>
          <a:lstStyle/>
          <a:p>
            <a:r>
              <a:rPr lang="it-IT" sz="4000" b="1">
                <a:solidFill>
                  <a:schemeClr val="accent3">
                    <a:lumMod val="50000"/>
                  </a:schemeClr>
                </a:solidFill>
              </a:rPr>
              <a:t>∿</a:t>
            </a:r>
          </a:p>
        </p:txBody>
      </p:sp>
      <p:sp>
        <p:nvSpPr>
          <p:cNvPr id="140" name="Rettangolo 139">
            <a:extLst>
              <a:ext uri="{FF2B5EF4-FFF2-40B4-BE49-F238E27FC236}">
                <a16:creationId xmlns:a16="http://schemas.microsoft.com/office/drawing/2014/main" id="{AB1EA6A3-85F3-4EC3-8949-F3A922F275E9}"/>
              </a:ext>
            </a:extLst>
          </p:cNvPr>
          <p:cNvSpPr/>
          <p:nvPr/>
        </p:nvSpPr>
        <p:spPr>
          <a:xfrm rot="16200000">
            <a:off x="4446565" y="3334515"/>
            <a:ext cx="2037507" cy="1137425"/>
          </a:xfrm>
          <a:prstGeom prst="rect">
            <a:avLst/>
          </a:prstGeom>
          <a:gradFill>
            <a:gsLst>
              <a:gs pos="32000">
                <a:srgbClr val="6600FF">
                  <a:alpha val="60000"/>
                </a:srgbClr>
              </a:gs>
              <a:gs pos="21000">
                <a:schemeClr val="accent6">
                  <a:lumMod val="60000"/>
                  <a:lumOff val="40000"/>
                </a:schemeClr>
              </a:gs>
              <a:gs pos="11000">
                <a:srgbClr val="6600FF">
                  <a:alpha val="60000"/>
                </a:srgbClr>
              </a:gs>
              <a:gs pos="0">
                <a:schemeClr val="accent6">
                  <a:lumMod val="60000"/>
                  <a:lumOff val="40000"/>
                </a:schemeClr>
              </a:gs>
              <a:gs pos="54000">
                <a:srgbClr val="6600FF">
                  <a:alpha val="60000"/>
                </a:srgbClr>
              </a:gs>
              <a:gs pos="88000">
                <a:schemeClr val="accent6">
                  <a:lumMod val="60000"/>
                  <a:lumOff val="40000"/>
                </a:schemeClr>
              </a:gs>
              <a:gs pos="76000">
                <a:srgbClr val="6600FF">
                  <a:alpha val="60000"/>
                </a:srgbClr>
              </a:gs>
              <a:gs pos="100000">
                <a:srgbClr val="6600FF">
                  <a:alpha val="60000"/>
                </a:srgbClr>
              </a:gs>
              <a:gs pos="65000">
                <a:schemeClr val="accent6">
                  <a:lumMod val="60000"/>
                  <a:lumOff val="40000"/>
                </a:schemeClr>
              </a:gs>
              <a:gs pos="43000">
                <a:schemeClr val="accent6">
                  <a:lumMod val="60000"/>
                  <a:lumOff val="40000"/>
                </a:schemeClr>
              </a:gs>
            </a:gsLst>
            <a:lin ang="10800000" scaled="1"/>
          </a:gradFill>
          <a:ln w="31750">
            <a:noFill/>
            <a:miter lim="800000"/>
          </a:ln>
          <a:scene3d>
            <a:camera prst="orthographicFront"/>
            <a:lightRig rig="threePt" dir="t"/>
          </a:scene3d>
          <a:sp3d>
            <a:bevelT w="190500" h="336550" prst="angle"/>
            <a:bevelB w="222250" h="273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2 38">
            <a:extLst>
              <a:ext uri="{FF2B5EF4-FFF2-40B4-BE49-F238E27FC236}">
                <a16:creationId xmlns:a16="http://schemas.microsoft.com/office/drawing/2014/main" id="{486542ED-B4A3-4E67-8AB1-29C17336B438}"/>
              </a:ext>
            </a:extLst>
          </p:cNvPr>
          <p:cNvCxnSpPr>
            <a:cxnSpLocks/>
          </p:cNvCxnSpPr>
          <p:nvPr/>
        </p:nvCxnSpPr>
        <p:spPr>
          <a:xfrm flipV="1">
            <a:off x="4764907" y="3789088"/>
            <a:ext cx="4157" cy="432000"/>
          </a:xfrm>
          <a:prstGeom prst="straightConnector1">
            <a:avLst/>
          </a:prstGeom>
          <a:ln w="31750">
            <a:solidFill>
              <a:srgbClr val="6600FF"/>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49" name="Segnaposto contenuto 13">
            <a:extLst>
              <a:ext uri="{FF2B5EF4-FFF2-40B4-BE49-F238E27FC236}">
                <a16:creationId xmlns:a16="http://schemas.microsoft.com/office/drawing/2014/main" id="{93B0DE06-2FAD-444E-97D7-460ABBC920BA}"/>
              </a:ext>
            </a:extLst>
          </p:cNvPr>
          <p:cNvSpPr txBox="1">
            <a:spLocks/>
          </p:cNvSpPr>
          <p:nvPr/>
        </p:nvSpPr>
        <p:spPr>
          <a:xfrm>
            <a:off x="1522414" y="1700808"/>
            <a:ext cx="5580110" cy="369263"/>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Acousto-optic modulator (AOM)</a:t>
            </a:r>
          </a:p>
        </p:txBody>
      </p:sp>
      <p:sp>
        <p:nvSpPr>
          <p:cNvPr id="33" name="Titolo 12">
            <a:extLst>
              <a:ext uri="{FF2B5EF4-FFF2-40B4-BE49-F238E27FC236}">
                <a16:creationId xmlns:a16="http://schemas.microsoft.com/office/drawing/2014/main" id="{751558F7-C34D-42DD-BE5D-257CDB2F58C4}"/>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sp>
        <p:nvSpPr>
          <p:cNvPr id="21" name="Rettangolo 20">
            <a:extLst>
              <a:ext uri="{FF2B5EF4-FFF2-40B4-BE49-F238E27FC236}">
                <a16:creationId xmlns:a16="http://schemas.microsoft.com/office/drawing/2014/main" id="{9F60D7D6-860D-40F6-91BD-D067C47EC2C6}"/>
              </a:ext>
            </a:extLst>
          </p:cNvPr>
          <p:cNvSpPr/>
          <p:nvPr/>
        </p:nvSpPr>
        <p:spPr>
          <a:xfrm>
            <a:off x="1813692" y="4259875"/>
            <a:ext cx="3273019" cy="369332"/>
          </a:xfrm>
          <a:prstGeom prst="rect">
            <a:avLst/>
          </a:prstGeom>
        </p:spPr>
        <p:txBody>
          <a:bodyPr wrap="square">
            <a:spAutoFit/>
          </a:bodyPr>
          <a:lstStyle/>
          <a:p>
            <a:r>
              <a:rPr lang="it-IT">
                <a:solidFill>
                  <a:srgbClr val="6600FF"/>
                </a:solidFill>
                <a:latin typeface="DustyErasers" panose="02000603000000000000" pitchFamily="2" charset="0"/>
                <a:ea typeface="DustyErasers" panose="02000603000000000000" pitchFamily="2" charset="0"/>
              </a:rPr>
              <a:t>Acoustic wave f(x=t/v</a:t>
            </a:r>
            <a:r>
              <a:rPr lang="it-IT" baseline="-25000">
                <a:solidFill>
                  <a:srgbClr val="6600FF"/>
                </a:solidFill>
                <a:latin typeface="DustyErasers" panose="02000603000000000000" pitchFamily="2" charset="0"/>
                <a:ea typeface="DustyErasers" panose="02000603000000000000" pitchFamily="2" charset="0"/>
              </a:rPr>
              <a:t>AC</a:t>
            </a:r>
            <a:r>
              <a:rPr lang="it-IT">
                <a:solidFill>
                  <a:srgbClr val="6600FF"/>
                </a:solidFill>
                <a:latin typeface="DustyErasers" panose="02000603000000000000" pitchFamily="2" charset="0"/>
                <a:ea typeface="DustyErasers" panose="02000603000000000000" pitchFamily="2" charset="0"/>
              </a:rPr>
              <a:t>)</a:t>
            </a:r>
            <a:endParaRPr lang="it-IT">
              <a:solidFill>
                <a:srgbClr val="6600FF"/>
              </a:solidFill>
            </a:endParaRPr>
          </a:p>
        </p:txBody>
      </p:sp>
      <p:sp>
        <p:nvSpPr>
          <p:cNvPr id="7" name="Rettangolo 6">
            <a:extLst>
              <a:ext uri="{FF2B5EF4-FFF2-40B4-BE49-F238E27FC236}">
                <a16:creationId xmlns:a16="http://schemas.microsoft.com/office/drawing/2014/main" id="{BF167ED5-9980-462D-AFE3-A72226721A43}"/>
              </a:ext>
            </a:extLst>
          </p:cNvPr>
          <p:cNvSpPr/>
          <p:nvPr/>
        </p:nvSpPr>
        <p:spPr>
          <a:xfrm>
            <a:off x="1871306" y="2789476"/>
            <a:ext cx="2792764" cy="923330"/>
          </a:xfrm>
          <a:prstGeom prst="rect">
            <a:avLst/>
          </a:prstGeom>
        </p:spPr>
        <p:txBody>
          <a:bodyPr wrap="square">
            <a:spAutoFit/>
          </a:bodyPr>
          <a:lstStyle/>
          <a:p>
            <a:r>
              <a:rPr lang="en-US" b="1">
                <a:latin typeface="DustyErasers" panose="02000603000000000000" pitchFamily="2" charset="0"/>
                <a:ea typeface="DustyErasers" panose="02000603000000000000" pitchFamily="2" charset="0"/>
              </a:rPr>
              <a:t>Refractive index variation induced by the traveling acoustic wave</a:t>
            </a:r>
            <a:endParaRPr lang="it-IT" b="1">
              <a:latin typeface="DustyErasers" panose="02000603000000000000" pitchFamily="2" charset="0"/>
              <a:ea typeface="DustyErasers" panose="02000603000000000000" pitchFamily="2" charset="0"/>
            </a:endParaRPr>
          </a:p>
        </p:txBody>
      </p:sp>
      <p:sp>
        <p:nvSpPr>
          <p:cNvPr id="8" name="Rettangolo 7">
            <a:extLst>
              <a:ext uri="{FF2B5EF4-FFF2-40B4-BE49-F238E27FC236}">
                <a16:creationId xmlns:a16="http://schemas.microsoft.com/office/drawing/2014/main" id="{A6D41FE7-6D05-45AE-8F9B-AD5AE46386F4}"/>
              </a:ext>
            </a:extLst>
          </p:cNvPr>
          <p:cNvSpPr/>
          <p:nvPr/>
        </p:nvSpPr>
        <p:spPr>
          <a:xfrm>
            <a:off x="6496062" y="3927017"/>
            <a:ext cx="3756505" cy="923330"/>
          </a:xfrm>
          <a:prstGeom prst="rect">
            <a:avLst/>
          </a:prstGeom>
        </p:spPr>
        <p:txBody>
          <a:bodyPr wrap="square">
            <a:spAutoFit/>
          </a:bodyPr>
          <a:lstStyle/>
          <a:p>
            <a:pPr marL="285750" indent="-285750">
              <a:buFont typeface="Arial" panose="020B0604020202020204" pitchFamily="34" charset="0"/>
              <a:buChar char="•"/>
            </a:pPr>
            <a:r>
              <a:rPr lang="it-IT">
                <a:latin typeface="DustyErasers" panose="02000603000000000000" pitchFamily="2" charset="0"/>
                <a:ea typeface="DustyErasers" panose="02000603000000000000" pitchFamily="2" charset="0"/>
              </a:rPr>
              <a:t>Finite travel time of AW</a:t>
            </a:r>
          </a:p>
          <a:p>
            <a:r>
              <a:rPr lang="it-IT">
                <a:latin typeface="DustyErasers" panose="02000603000000000000" pitchFamily="2" charset="0"/>
                <a:ea typeface="DustyErasers" panose="02000603000000000000" pitchFamily="2" charset="0"/>
              </a:rPr>
              <a:t>(can be reprogrammed every </a:t>
            </a:r>
            <a:r>
              <a:rPr lang="it-IT" baseline="-10000">
                <a:latin typeface="Calibri" panose="020F0502020204030204" pitchFamily="34" charset="0"/>
                <a:ea typeface="DustyErasers" panose="02000603000000000000" pitchFamily="2" charset="0"/>
                <a:cs typeface="Calibri" panose="020F0502020204030204" pitchFamily="34" charset="0"/>
              </a:rPr>
              <a:t>~</a:t>
            </a:r>
            <a:r>
              <a:rPr lang="it-IT">
                <a:latin typeface="Symbol" panose="05050102010706020507" pitchFamily="18" charset="2"/>
                <a:ea typeface="DustyErasers" panose="02000603000000000000" pitchFamily="2" charset="0"/>
              </a:rPr>
              <a:t>m</a:t>
            </a:r>
            <a:r>
              <a:rPr lang="it-IT">
                <a:latin typeface="DustyErasers" panose="02000603000000000000" pitchFamily="2" charset="0"/>
                <a:ea typeface="DustyErasers" panose="02000603000000000000" pitchFamily="2" charset="0"/>
              </a:rPr>
              <a:t>s)</a:t>
            </a:r>
          </a:p>
          <a:p>
            <a:pPr marL="285750" indent="-285750">
              <a:buFont typeface="Arial" panose="020B0604020202020204" pitchFamily="34" charset="0"/>
              <a:buChar char="•"/>
            </a:pPr>
            <a:r>
              <a:rPr lang="it-IT">
                <a:latin typeface="DustyErasers" panose="02000603000000000000" pitchFamily="2" charset="0"/>
                <a:ea typeface="DustyErasers" panose="02000603000000000000" pitchFamily="2" charset="0"/>
              </a:rPr>
              <a:t>AW has limited lifetime</a:t>
            </a:r>
          </a:p>
        </p:txBody>
      </p:sp>
    </p:spTree>
    <p:extLst>
      <p:ext uri="{BB962C8B-B14F-4D97-AF65-F5344CB8AC3E}">
        <p14:creationId xmlns:p14="http://schemas.microsoft.com/office/powerpoint/2010/main" val="3840075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2 3">
            <a:extLst>
              <a:ext uri="{FF2B5EF4-FFF2-40B4-BE49-F238E27FC236}">
                <a16:creationId xmlns:a16="http://schemas.microsoft.com/office/drawing/2014/main" id="{1BF66C00-59D8-4B25-904D-175CD7D68911}"/>
              </a:ext>
            </a:extLst>
          </p:cNvPr>
          <p:cNvCxnSpPr/>
          <p:nvPr/>
        </p:nvCxnSpPr>
        <p:spPr>
          <a:xfrm flipH="1">
            <a:off x="2274448" y="3470149"/>
            <a:ext cx="1664058" cy="6679"/>
          </a:xfrm>
          <a:prstGeom prst="straightConnector1">
            <a:avLst/>
          </a:prstGeom>
          <a:ln w="25400">
            <a:solidFill>
              <a:schemeClr val="tx1"/>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CD8D4196-A4FC-493F-A8C7-9D5AD03AD74E}"/>
                  </a:ext>
                </a:extLst>
              </p:cNvPr>
              <p:cNvSpPr txBox="1"/>
              <p:nvPr/>
            </p:nvSpPr>
            <p:spPr>
              <a:xfrm>
                <a:off x="8038628" y="2757844"/>
                <a:ext cx="2969987" cy="1040991"/>
              </a:xfrm>
              <a:prstGeom prst="rect">
                <a:avLst/>
              </a:prstGeom>
              <a:noFill/>
              <a:ln w="25400">
                <a:noFill/>
              </a:ln>
            </p:spPr>
            <p:txBody>
              <a:bodyPr wrap="square" rtlCol="0">
                <a:spAutoFit/>
              </a:bodyPr>
              <a:lstStyle/>
              <a:p>
                <a:pPr>
                  <a:lnSpc>
                    <a:spcPct val="90000"/>
                  </a:lnSpc>
                </a:pPr>
                <a:r>
                  <a:rPr lang="it-IT">
                    <a:solidFill>
                      <a:schemeClr val="tx1"/>
                    </a:solidFill>
                    <a:latin typeface="DustyErasers" panose="02000603000000000000" pitchFamily="2" charset="0"/>
                    <a:ea typeface="DustyErasers" panose="02000603000000000000" pitchFamily="2" charset="0"/>
                  </a:rPr>
                  <a:t>Phase difference between 1</a:t>
                </a:r>
                <a:r>
                  <a:rPr lang="it-IT" baseline="30000">
                    <a:solidFill>
                      <a:schemeClr val="tx1"/>
                    </a:solidFill>
                    <a:latin typeface="DustyErasers" panose="02000603000000000000" pitchFamily="2" charset="0"/>
                    <a:ea typeface="DustyErasers" panose="02000603000000000000" pitchFamily="2" charset="0"/>
                  </a:rPr>
                  <a:t>st</a:t>
                </a:r>
                <a:r>
                  <a:rPr lang="it-IT">
                    <a:solidFill>
                      <a:schemeClr val="tx1"/>
                    </a:solidFill>
                    <a:latin typeface="DustyErasers" panose="02000603000000000000" pitchFamily="2" charset="0"/>
                    <a:ea typeface="DustyErasers" panose="02000603000000000000" pitchFamily="2" charset="0"/>
                  </a:rPr>
                  <a:t> and 0</a:t>
                </a:r>
                <a:r>
                  <a:rPr lang="it-IT" baseline="30000">
                    <a:solidFill>
                      <a:schemeClr val="tx1"/>
                    </a:solidFill>
                    <a:latin typeface="DustyErasers" panose="02000603000000000000" pitchFamily="2" charset="0"/>
                    <a:ea typeface="DustyErasers" panose="02000603000000000000" pitchFamily="2" charset="0"/>
                  </a:rPr>
                  <a:t>th</a:t>
                </a:r>
                <a:r>
                  <a:rPr lang="it-IT">
                    <a:solidFill>
                      <a:schemeClr val="tx1"/>
                    </a:solidFill>
                    <a:latin typeface="DustyErasers" panose="02000603000000000000" pitchFamily="2" charset="0"/>
                    <a:ea typeface="DustyErasers" panose="02000603000000000000" pitchFamily="2" charset="0"/>
                  </a:rPr>
                  <a:t> order</a:t>
                </a:r>
              </a:p>
              <a:p>
                <a:pPr>
                  <a:lnSpc>
                    <a:spcPct val="90000"/>
                  </a:lnSpc>
                </a:pPr>
                <a:r>
                  <a:rPr lang="it-IT">
                    <a:solidFill>
                      <a:schemeClr val="tx1"/>
                    </a:solidFill>
                    <a:latin typeface="Symbol" panose="05050102010706020507" pitchFamily="18" charset="2"/>
                    <a:ea typeface="DustyErasers" panose="02000603000000000000" pitchFamily="2" charset="0"/>
                  </a:rPr>
                  <a:t>f</a:t>
                </a:r>
                <a:r>
                  <a:rPr lang="it-IT">
                    <a:solidFill>
                      <a:schemeClr val="tx1"/>
                    </a:solidFill>
                    <a:latin typeface="DustyErasers" panose="02000603000000000000" pitchFamily="2" charset="0"/>
                    <a:ea typeface="DustyErasers" panose="02000603000000000000" pitchFamily="2" charset="0"/>
                  </a:rPr>
                  <a:t>(</a:t>
                </a:r>
                <a:r>
                  <a:rPr lang="it-IT">
                    <a:solidFill>
                      <a:schemeClr val="tx1"/>
                    </a:solidFill>
                    <a:latin typeface="Symbol" panose="05050102010706020507" pitchFamily="18" charset="2"/>
                    <a:ea typeface="DustyErasers" panose="02000603000000000000" pitchFamily="2" charset="0"/>
                  </a:rPr>
                  <a:t>l,</a:t>
                </a:r>
                <a:r>
                  <a:rPr lang="it-IT">
                    <a:solidFill>
                      <a:schemeClr val="tx1"/>
                    </a:solidFill>
                    <a:latin typeface="DustyErasers" panose="02000603000000000000" pitchFamily="2" charset="0"/>
                    <a:ea typeface="DustyErasers" panose="02000603000000000000" pitchFamily="2" charset="0"/>
                  </a:rPr>
                  <a:t>f</a:t>
                </a:r>
                <a:r>
                  <a:rPr lang="it-IT" baseline="-25000">
                    <a:solidFill>
                      <a:schemeClr val="tx1"/>
                    </a:solidFill>
                    <a:latin typeface="DustyErasers" panose="02000603000000000000" pitchFamily="2" charset="0"/>
                    <a:ea typeface="DustyErasers" panose="02000603000000000000" pitchFamily="2" charset="0"/>
                  </a:rPr>
                  <a:t>RF</a:t>
                </a:r>
                <a:r>
                  <a:rPr lang="it-IT">
                    <a:solidFill>
                      <a:schemeClr val="tx1"/>
                    </a:solidFill>
                    <a:latin typeface="DustyErasers" panose="02000603000000000000" pitchFamily="2" charset="0"/>
                    <a:ea typeface="DustyErasers" panose="02000603000000000000" pitchFamily="2" charset="0"/>
                  </a:rPr>
                  <a:t>) = </a:t>
                </a:r>
                <a14:m>
                  <m:oMath xmlns:m="http://schemas.openxmlformats.org/officeDocument/2006/math">
                    <m:f>
                      <m:fPr>
                        <m:ctrlPr>
                          <a:rPr lang="it-IT" i="1">
                            <a:solidFill>
                              <a:schemeClr val="tx1"/>
                            </a:solidFill>
                            <a:latin typeface="Cambria Math" panose="02040503050406030204" pitchFamily="18" charset="0"/>
                            <a:ea typeface="DustyErasers" panose="02000603000000000000" pitchFamily="2" charset="0"/>
                          </a:rPr>
                        </m:ctrlPr>
                      </m:fPr>
                      <m:num>
                        <m:r>
                          <a:rPr lang="it-IT" b="0" i="0" smtClean="0">
                            <a:solidFill>
                              <a:schemeClr val="tx1"/>
                            </a:solidFill>
                            <a:latin typeface="Cambria Math" panose="02040503050406030204" pitchFamily="18" charset="0"/>
                            <a:ea typeface="DustyErasers" panose="02000603000000000000" pitchFamily="2" charset="0"/>
                          </a:rPr>
                          <m:t>2</m:t>
                        </m:r>
                        <m:r>
                          <m:rPr>
                            <m:sty m:val="p"/>
                          </m:rPr>
                          <a:rPr lang="it-IT" b="0" i="0" smtClean="0">
                            <a:solidFill>
                              <a:schemeClr val="tx1"/>
                            </a:solidFill>
                            <a:latin typeface="Cambria Math" panose="02040503050406030204" pitchFamily="18" charset="0"/>
                            <a:ea typeface="DustyErasers" panose="02000603000000000000" pitchFamily="2" charset="0"/>
                          </a:rPr>
                          <m:t>πλt</m:t>
                        </m:r>
                      </m:num>
                      <m:den>
                        <m:r>
                          <m:rPr>
                            <m:nor/>
                          </m:rPr>
                          <a:rPr lang="it-IT">
                            <a:solidFill>
                              <a:schemeClr val="tx1"/>
                            </a:solidFill>
                            <a:latin typeface="DustyErasers" panose="02000603000000000000" pitchFamily="2" charset="0"/>
                            <a:ea typeface="DustyErasers" panose="02000603000000000000" pitchFamily="2" charset="0"/>
                          </a:rPr>
                          <m:t>n</m:t>
                        </m:r>
                        <m:r>
                          <m:rPr>
                            <m:sty m:val="p"/>
                          </m:rPr>
                          <a:rPr lang="it-IT">
                            <a:solidFill>
                              <a:schemeClr val="tx1"/>
                            </a:solidFill>
                            <a:latin typeface="Cambria Math" panose="02040503050406030204" pitchFamily="18" charset="0"/>
                            <a:ea typeface="DustyErasers" panose="02000603000000000000" pitchFamily="2" charset="0"/>
                          </a:rPr>
                          <m:t>Λ</m:t>
                        </m:r>
                        <m:r>
                          <m:rPr>
                            <m:nor/>
                          </m:rPr>
                          <a:rPr lang="it-IT" b="0" baseline="30000" smtClean="0">
                            <a:solidFill>
                              <a:schemeClr val="tx1"/>
                            </a:solidFill>
                            <a:latin typeface="DustyErasers" panose="02000603000000000000" pitchFamily="2" charset="0"/>
                            <a:ea typeface="DustyErasers" panose="02000603000000000000" pitchFamily="2" charset="0"/>
                          </a:rPr>
                          <m:t>2</m:t>
                        </m:r>
                      </m:den>
                    </m:f>
                    <m:d>
                      <m:dPr>
                        <m:ctrlPr>
                          <a:rPr lang="it-IT" b="0" i="1" smtClean="0">
                            <a:solidFill>
                              <a:schemeClr val="tx1"/>
                            </a:solidFill>
                            <a:latin typeface="Cambria Math" panose="02040503050406030204" pitchFamily="18" charset="0"/>
                            <a:ea typeface="DustyErasers" panose="02000603000000000000" pitchFamily="2" charset="0"/>
                          </a:rPr>
                        </m:ctrlPr>
                      </m:dPr>
                      <m:e>
                        <m:r>
                          <a:rPr lang="it-IT" b="0" i="0" smtClean="0">
                            <a:solidFill>
                              <a:schemeClr val="tx1"/>
                            </a:solidFill>
                            <a:latin typeface="Cambria Math" panose="02040503050406030204" pitchFamily="18" charset="0"/>
                            <a:ea typeface="DustyErasers" panose="02000603000000000000" pitchFamily="2" charset="0"/>
                          </a:rPr>
                          <m:t>1−</m:t>
                        </m:r>
                        <m:f>
                          <m:fPr>
                            <m:ctrlPr>
                              <a:rPr lang="it-IT" i="1">
                                <a:solidFill>
                                  <a:schemeClr val="tx1"/>
                                </a:solidFill>
                                <a:latin typeface="Cambria Math" panose="02040503050406030204" pitchFamily="18" charset="0"/>
                                <a:ea typeface="DustyErasers" panose="02000603000000000000" pitchFamily="2" charset="0"/>
                              </a:rPr>
                            </m:ctrlPr>
                          </m:fPr>
                          <m:num>
                            <m:r>
                              <m:rPr>
                                <m:nor/>
                              </m:rPr>
                              <a:rPr lang="it-IT">
                                <a:solidFill>
                                  <a:schemeClr val="tx1"/>
                                </a:solidFill>
                                <a:latin typeface="DustyErasers" panose="02000603000000000000" pitchFamily="2" charset="0"/>
                                <a:ea typeface="DustyErasers" panose="02000603000000000000" pitchFamily="2" charset="0"/>
                              </a:rPr>
                              <m:t>sin</m:t>
                            </m:r>
                            <m:r>
                              <m:rPr>
                                <m:nor/>
                              </m:rPr>
                              <a:rPr lang="it-IT">
                                <a:solidFill>
                                  <a:schemeClr val="tx1"/>
                                </a:solidFill>
                                <a:latin typeface="DustyErasers" panose="02000603000000000000" pitchFamily="2" charset="0"/>
                                <a:ea typeface="DustyErasers" panose="02000603000000000000" pitchFamily="2" charset="0"/>
                              </a:rPr>
                              <m:t>(</m:t>
                            </m:r>
                            <m:sSub>
                              <m:sSubPr>
                                <m:ctrlPr>
                                  <a:rPr lang="it-IT" i="1">
                                    <a:solidFill>
                                      <a:schemeClr val="tx1"/>
                                    </a:solidFill>
                                    <a:latin typeface="Cambria Math" panose="02040503050406030204" pitchFamily="18" charset="0"/>
                                    <a:ea typeface="DustyErasers" panose="02000603000000000000" pitchFamily="2" charset="0"/>
                                  </a:rPr>
                                </m:ctrlPr>
                              </m:sSubPr>
                              <m:e>
                                <m:r>
                                  <m:rPr>
                                    <m:sty m:val="p"/>
                                  </m:rPr>
                                  <a:rPr lang="it-IT" i="0" smtClean="0">
                                    <a:solidFill>
                                      <a:schemeClr val="tx1"/>
                                    </a:solidFill>
                                    <a:latin typeface="Cambria Math" panose="02040503050406030204" pitchFamily="18" charset="0"/>
                                    <a:ea typeface="DustyErasers" panose="02000603000000000000" pitchFamily="2" charset="0"/>
                                  </a:rPr>
                                  <m:t>θ</m:t>
                                </m:r>
                              </m:e>
                              <m:sub>
                                <m:r>
                                  <m:rPr>
                                    <m:sty m:val="p"/>
                                  </m:rPr>
                                  <a:rPr lang="it-IT" i="0" smtClean="0">
                                    <a:solidFill>
                                      <a:schemeClr val="tx1"/>
                                    </a:solidFill>
                                    <a:latin typeface="Cambria Math" panose="02040503050406030204" pitchFamily="18" charset="0"/>
                                    <a:ea typeface="DustyErasers" panose="02000603000000000000" pitchFamily="2" charset="0"/>
                                  </a:rPr>
                                  <m:t>λ</m:t>
                                </m:r>
                              </m:sub>
                            </m:sSub>
                            <m:r>
                              <m:rPr>
                                <m:nor/>
                              </m:rPr>
                              <a:rPr lang="it-IT">
                                <a:solidFill>
                                  <a:schemeClr val="tx1"/>
                                </a:solidFill>
                                <a:latin typeface="DustyErasers" panose="02000603000000000000" pitchFamily="2" charset="0"/>
                                <a:ea typeface="DustyErasers" panose="02000603000000000000" pitchFamily="2" charset="0"/>
                              </a:rPr>
                              <m:t>)</m:t>
                            </m:r>
                          </m:num>
                          <m:den>
                            <m:r>
                              <m:rPr>
                                <m:nor/>
                              </m:rPr>
                              <a:rPr lang="it-IT">
                                <a:solidFill>
                                  <a:schemeClr val="tx1"/>
                                </a:solidFill>
                                <a:latin typeface="DustyErasers" panose="02000603000000000000" pitchFamily="2" charset="0"/>
                                <a:ea typeface="DustyErasers" panose="02000603000000000000" pitchFamily="2" charset="0"/>
                              </a:rPr>
                              <m:t>sin</m:t>
                            </m:r>
                            <m:r>
                              <m:rPr>
                                <m:nor/>
                              </m:rPr>
                              <a:rPr lang="it-IT">
                                <a:solidFill>
                                  <a:schemeClr val="tx1"/>
                                </a:solidFill>
                                <a:latin typeface="DustyErasers" panose="02000603000000000000" pitchFamily="2" charset="0"/>
                                <a:ea typeface="DustyErasers" panose="02000603000000000000" pitchFamily="2" charset="0"/>
                              </a:rPr>
                              <m:t>(</m:t>
                            </m:r>
                            <m:sSub>
                              <m:sSubPr>
                                <m:ctrlPr>
                                  <a:rPr lang="it-IT" i="1">
                                    <a:solidFill>
                                      <a:schemeClr val="tx1"/>
                                    </a:solidFill>
                                    <a:latin typeface="Cambria Math" panose="02040503050406030204" pitchFamily="18" charset="0"/>
                                    <a:ea typeface="DustyErasers" panose="02000603000000000000" pitchFamily="2" charset="0"/>
                                  </a:rPr>
                                </m:ctrlPr>
                              </m:sSubPr>
                              <m:e>
                                <m:r>
                                  <m:rPr>
                                    <m:sty m:val="p"/>
                                  </m:rPr>
                                  <a:rPr lang="it-IT" i="0" smtClean="0">
                                    <a:solidFill>
                                      <a:schemeClr val="tx1"/>
                                    </a:solidFill>
                                    <a:latin typeface="Cambria Math" panose="02040503050406030204" pitchFamily="18" charset="0"/>
                                    <a:ea typeface="DustyErasers" panose="02000603000000000000" pitchFamily="2" charset="0"/>
                                  </a:rPr>
                                  <m:t>θ</m:t>
                                </m:r>
                              </m:e>
                              <m:sub>
                                <m:r>
                                  <a:rPr lang="it-IT" b="0" i="0" smtClean="0">
                                    <a:solidFill>
                                      <a:schemeClr val="tx1"/>
                                    </a:solidFill>
                                    <a:latin typeface="Cambria Math" panose="02040503050406030204" pitchFamily="18" charset="0"/>
                                    <a:ea typeface="DustyErasers" panose="02000603000000000000" pitchFamily="2" charset="0"/>
                                  </a:rPr>
                                  <m:t>0</m:t>
                                </m:r>
                              </m:sub>
                            </m:sSub>
                            <m:r>
                              <m:rPr>
                                <m:nor/>
                              </m:rPr>
                              <a:rPr lang="it-IT">
                                <a:solidFill>
                                  <a:schemeClr val="tx1"/>
                                </a:solidFill>
                                <a:latin typeface="DustyErasers" panose="02000603000000000000" pitchFamily="2" charset="0"/>
                                <a:ea typeface="DustyErasers" panose="02000603000000000000" pitchFamily="2" charset="0"/>
                              </a:rPr>
                              <m:t>)</m:t>
                            </m:r>
                          </m:den>
                        </m:f>
                      </m:e>
                    </m:d>
                  </m:oMath>
                </a14:m>
                <a:endParaRPr lang="it-IT">
                  <a:solidFill>
                    <a:schemeClr val="tx1"/>
                  </a:solidFill>
                  <a:latin typeface="DustyErasers" panose="02000603000000000000" pitchFamily="2" charset="0"/>
                  <a:ea typeface="DustyErasers" panose="02000603000000000000" pitchFamily="2" charset="0"/>
                </a:endParaRPr>
              </a:p>
            </p:txBody>
          </p:sp>
        </mc:Choice>
        <mc:Fallback xmlns="">
          <p:sp>
            <p:nvSpPr>
              <p:cNvPr id="15" name="CasellaDiTesto 14">
                <a:extLst>
                  <a:ext uri="{FF2B5EF4-FFF2-40B4-BE49-F238E27FC236}">
                    <a16:creationId xmlns:a16="http://schemas.microsoft.com/office/drawing/2014/main" id="{CD8D4196-A4FC-493F-A8C7-9D5AD03AD74E}"/>
                  </a:ext>
                </a:extLst>
              </p:cNvPr>
              <p:cNvSpPr txBox="1">
                <a:spLocks noRot="1" noChangeAspect="1" noMove="1" noResize="1" noEditPoints="1" noAdjustHandles="1" noChangeArrowheads="1" noChangeShapeType="1" noTextEdit="1"/>
              </p:cNvSpPr>
              <p:nvPr/>
            </p:nvSpPr>
            <p:spPr>
              <a:xfrm>
                <a:off x="8038628" y="2757844"/>
                <a:ext cx="2969987" cy="1040991"/>
              </a:xfrm>
              <a:prstGeom prst="rect">
                <a:avLst/>
              </a:prstGeom>
              <a:blipFill>
                <a:blip r:embed="rId3"/>
                <a:stretch>
                  <a:fillRect l="-1848" t="-5263" r="-1848"/>
                </a:stretch>
              </a:blipFill>
              <a:ln w="25400">
                <a:noFill/>
              </a:ln>
            </p:spPr>
            <p:txBody>
              <a:bodyPr/>
              <a:lstStyle/>
              <a:p>
                <a:r>
                  <a:rPr lang="it-IT">
                    <a:noFill/>
                  </a:rPr>
                  <a:t> </a:t>
                </a:r>
              </a:p>
            </p:txBody>
          </p:sp>
        </mc:Fallback>
      </mc:AlternateContent>
      <p:sp>
        <p:nvSpPr>
          <p:cNvPr id="166" name="Rettangolo 165">
            <a:extLst>
              <a:ext uri="{FF2B5EF4-FFF2-40B4-BE49-F238E27FC236}">
                <a16:creationId xmlns:a16="http://schemas.microsoft.com/office/drawing/2014/main" id="{80A7D9A7-364D-4D89-8FCA-A80DC7F1D5CB}"/>
              </a:ext>
            </a:extLst>
          </p:cNvPr>
          <p:cNvSpPr/>
          <p:nvPr/>
        </p:nvSpPr>
        <p:spPr>
          <a:xfrm rot="16200000">
            <a:off x="4372624" y="4842262"/>
            <a:ext cx="264071" cy="759463"/>
          </a:xfrm>
          <a:prstGeom prst="rect">
            <a:avLst/>
          </a:prstGeom>
          <a:noFill/>
          <a:ln w="41275">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4" name="Rettangolo 163">
            <a:extLst>
              <a:ext uri="{FF2B5EF4-FFF2-40B4-BE49-F238E27FC236}">
                <a16:creationId xmlns:a16="http://schemas.microsoft.com/office/drawing/2014/main" id="{216B2DA1-D1A7-43F9-97AF-0F67023E3828}"/>
              </a:ext>
            </a:extLst>
          </p:cNvPr>
          <p:cNvSpPr/>
          <p:nvPr/>
        </p:nvSpPr>
        <p:spPr>
          <a:xfrm rot="16200000">
            <a:off x="4433368" y="4475552"/>
            <a:ext cx="167976" cy="1060836"/>
          </a:xfrm>
          <a:prstGeom prst="rect">
            <a:avLst/>
          </a:prstGeom>
          <a:solidFill>
            <a:schemeClr val="accent4">
              <a:lumMod val="75000"/>
              <a:alpha val="80000"/>
            </a:schemeClr>
          </a:solidFill>
          <a:ln w="44450">
            <a:solidFill>
              <a:schemeClr val="accent4">
                <a:lumMod val="75000"/>
              </a:schemeClr>
            </a:solidFill>
            <a:miter lim="800000"/>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7" name="Ovale 166">
            <a:extLst>
              <a:ext uri="{FF2B5EF4-FFF2-40B4-BE49-F238E27FC236}">
                <a16:creationId xmlns:a16="http://schemas.microsoft.com/office/drawing/2014/main" id="{A11F384D-9079-4E52-A5FD-15992CEA9C7F}"/>
              </a:ext>
            </a:extLst>
          </p:cNvPr>
          <p:cNvSpPr/>
          <p:nvPr/>
        </p:nvSpPr>
        <p:spPr>
          <a:xfrm rot="16200000">
            <a:off x="4237531" y="5159341"/>
            <a:ext cx="534257" cy="566066"/>
          </a:xfrm>
          <a:prstGeom prst="ellipse">
            <a:avLst/>
          </a:prstGeom>
          <a:solidFill>
            <a:schemeClr val="accent3">
              <a:lumMod val="60000"/>
              <a:lumOff val="40000"/>
            </a:schemeClr>
          </a:solidFill>
          <a:ln w="31750">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9" name="Rettangolo 168">
            <a:extLst>
              <a:ext uri="{FF2B5EF4-FFF2-40B4-BE49-F238E27FC236}">
                <a16:creationId xmlns:a16="http://schemas.microsoft.com/office/drawing/2014/main" id="{BFD94B6F-2D42-49AF-B27A-28DEBEF82160}"/>
              </a:ext>
            </a:extLst>
          </p:cNvPr>
          <p:cNvSpPr/>
          <p:nvPr/>
        </p:nvSpPr>
        <p:spPr>
          <a:xfrm rot="10800000" flipV="1">
            <a:off x="4221625" y="5102491"/>
            <a:ext cx="539835" cy="707886"/>
          </a:xfrm>
          <a:prstGeom prst="rect">
            <a:avLst/>
          </a:prstGeom>
        </p:spPr>
        <p:txBody>
          <a:bodyPr wrap="square">
            <a:spAutoFit/>
          </a:bodyPr>
          <a:lstStyle/>
          <a:p>
            <a:r>
              <a:rPr lang="it-IT" sz="4000" b="1">
                <a:solidFill>
                  <a:schemeClr val="accent3">
                    <a:lumMod val="50000"/>
                  </a:schemeClr>
                </a:solidFill>
              </a:rPr>
              <a:t>∿</a:t>
            </a:r>
          </a:p>
        </p:txBody>
      </p:sp>
      <p:sp>
        <p:nvSpPr>
          <p:cNvPr id="140" name="Rettangolo 139">
            <a:extLst>
              <a:ext uri="{FF2B5EF4-FFF2-40B4-BE49-F238E27FC236}">
                <a16:creationId xmlns:a16="http://schemas.microsoft.com/office/drawing/2014/main" id="{AB1EA6A3-85F3-4EC3-8949-F3A922F275E9}"/>
              </a:ext>
            </a:extLst>
          </p:cNvPr>
          <p:cNvSpPr/>
          <p:nvPr/>
        </p:nvSpPr>
        <p:spPr>
          <a:xfrm rot="16200000">
            <a:off x="3504473" y="3334515"/>
            <a:ext cx="2037507" cy="1137425"/>
          </a:xfrm>
          <a:prstGeom prst="rect">
            <a:avLst/>
          </a:prstGeom>
          <a:gradFill>
            <a:gsLst>
              <a:gs pos="32000">
                <a:srgbClr val="6600FF">
                  <a:alpha val="60000"/>
                </a:srgbClr>
              </a:gs>
              <a:gs pos="21000">
                <a:schemeClr val="accent6">
                  <a:lumMod val="60000"/>
                  <a:lumOff val="40000"/>
                </a:schemeClr>
              </a:gs>
              <a:gs pos="11000">
                <a:srgbClr val="6600FF">
                  <a:alpha val="60000"/>
                </a:srgbClr>
              </a:gs>
              <a:gs pos="0">
                <a:schemeClr val="accent6">
                  <a:lumMod val="60000"/>
                  <a:lumOff val="40000"/>
                </a:schemeClr>
              </a:gs>
              <a:gs pos="54000">
                <a:srgbClr val="6600FF">
                  <a:alpha val="60000"/>
                </a:srgbClr>
              </a:gs>
              <a:gs pos="88000">
                <a:schemeClr val="accent6">
                  <a:lumMod val="60000"/>
                  <a:lumOff val="40000"/>
                </a:schemeClr>
              </a:gs>
              <a:gs pos="76000">
                <a:srgbClr val="6600FF">
                  <a:alpha val="60000"/>
                </a:srgbClr>
              </a:gs>
              <a:gs pos="100000">
                <a:srgbClr val="6600FF">
                  <a:alpha val="60000"/>
                </a:srgbClr>
              </a:gs>
              <a:gs pos="65000">
                <a:schemeClr val="accent6">
                  <a:lumMod val="60000"/>
                  <a:lumOff val="40000"/>
                </a:schemeClr>
              </a:gs>
              <a:gs pos="43000">
                <a:schemeClr val="accent6">
                  <a:lumMod val="60000"/>
                  <a:lumOff val="40000"/>
                </a:schemeClr>
              </a:gs>
            </a:gsLst>
            <a:lin ang="10800000" scaled="1"/>
          </a:gradFill>
          <a:ln w="31750">
            <a:noFill/>
            <a:miter lim="800000"/>
          </a:ln>
          <a:scene3d>
            <a:camera prst="orthographicFront"/>
            <a:lightRig rig="threePt" dir="t"/>
          </a:scene3d>
          <a:sp3d>
            <a:bevelT w="190500" h="336550" prst="angle"/>
            <a:bevelB w="222250" h="273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Segnaposto contenuto 13">
            <a:extLst>
              <a:ext uri="{FF2B5EF4-FFF2-40B4-BE49-F238E27FC236}">
                <a16:creationId xmlns:a16="http://schemas.microsoft.com/office/drawing/2014/main" id="{93B0DE06-2FAD-444E-97D7-460ABBC920BA}"/>
              </a:ext>
            </a:extLst>
          </p:cNvPr>
          <p:cNvSpPr txBox="1">
            <a:spLocks/>
          </p:cNvSpPr>
          <p:nvPr/>
        </p:nvSpPr>
        <p:spPr>
          <a:xfrm>
            <a:off x="1522414" y="1700808"/>
            <a:ext cx="5580110" cy="369263"/>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Acousto-optic modulator (AOM)</a:t>
            </a:r>
          </a:p>
        </p:txBody>
      </p:sp>
      <p:sp>
        <p:nvSpPr>
          <p:cNvPr id="33" name="Titolo 12">
            <a:extLst>
              <a:ext uri="{FF2B5EF4-FFF2-40B4-BE49-F238E27FC236}">
                <a16:creationId xmlns:a16="http://schemas.microsoft.com/office/drawing/2014/main" id="{751558F7-C34D-42DD-BE5D-257CDB2F58C4}"/>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sp>
        <p:nvSpPr>
          <p:cNvPr id="25" name="Rettangolo 24">
            <a:extLst>
              <a:ext uri="{FF2B5EF4-FFF2-40B4-BE49-F238E27FC236}">
                <a16:creationId xmlns:a16="http://schemas.microsoft.com/office/drawing/2014/main" id="{4E8EDCAA-539B-45B6-AE6E-EFB7D2B16C44}"/>
              </a:ext>
            </a:extLst>
          </p:cNvPr>
          <p:cNvSpPr/>
          <p:nvPr/>
        </p:nvSpPr>
        <p:spPr>
          <a:xfrm>
            <a:off x="1522414" y="6093296"/>
            <a:ext cx="8936523" cy="430887"/>
          </a:xfrm>
          <a:prstGeom prst="rect">
            <a:avLst/>
          </a:prstGeom>
        </p:spPr>
        <p:txBody>
          <a:bodyPr wrap="square">
            <a:spAutoFit/>
          </a:bodyPr>
          <a:lstStyle/>
          <a:p>
            <a:r>
              <a:rPr lang="it-IT" sz="2200">
                <a:latin typeface="DustyErasers" panose="02000603000000000000" pitchFamily="2" charset="0"/>
                <a:ea typeface="DustyErasers" panose="02000603000000000000" pitchFamily="2" charset="0"/>
              </a:rPr>
              <a:t>Induced </a:t>
            </a:r>
            <a:r>
              <a:rPr lang="it-IT" sz="2200" b="1">
                <a:latin typeface="DustyErasers" panose="02000603000000000000" pitchFamily="2" charset="0"/>
                <a:ea typeface="DustyErasers" panose="02000603000000000000" pitchFamily="2" charset="0"/>
              </a:rPr>
              <a:t>diffraction</a:t>
            </a:r>
            <a:r>
              <a:rPr lang="it-IT" sz="2200">
                <a:latin typeface="DustyErasers" panose="02000603000000000000" pitchFamily="2" charset="0"/>
                <a:ea typeface="DustyErasers" panose="02000603000000000000" pitchFamily="2" charset="0"/>
              </a:rPr>
              <a:t> grating allows </a:t>
            </a:r>
            <a:r>
              <a:rPr lang="it-IT" sz="2200" b="1">
                <a:latin typeface="DustyErasers" panose="02000603000000000000" pitchFamily="2" charset="0"/>
                <a:ea typeface="DustyErasers" panose="02000603000000000000" pitchFamily="2" charset="0"/>
              </a:rPr>
              <a:t>amplitude</a:t>
            </a:r>
            <a:r>
              <a:rPr lang="it-IT" sz="2200">
                <a:latin typeface="DustyErasers" panose="02000603000000000000" pitchFamily="2" charset="0"/>
                <a:ea typeface="DustyErasers" panose="02000603000000000000" pitchFamily="2" charset="0"/>
              </a:rPr>
              <a:t> and </a:t>
            </a:r>
            <a:r>
              <a:rPr lang="it-IT" sz="2200" b="1">
                <a:latin typeface="DustyErasers" panose="02000603000000000000" pitchFamily="2" charset="0"/>
                <a:ea typeface="DustyErasers" panose="02000603000000000000" pitchFamily="2" charset="0"/>
              </a:rPr>
              <a:t>phase</a:t>
            </a:r>
            <a:r>
              <a:rPr lang="it-IT" sz="2200">
                <a:latin typeface="DustyErasers" panose="02000603000000000000" pitchFamily="2" charset="0"/>
                <a:ea typeface="DustyErasers" panose="02000603000000000000" pitchFamily="2" charset="0"/>
              </a:rPr>
              <a:t> modulation</a:t>
            </a:r>
          </a:p>
        </p:txBody>
      </p:sp>
      <mc:AlternateContent xmlns:mc="http://schemas.openxmlformats.org/markup-compatibility/2006" xmlns:a14="http://schemas.microsoft.com/office/drawing/2010/main">
        <mc:Choice Requires="a14">
          <p:sp>
            <p:nvSpPr>
              <p:cNvPr id="11" name="Rettangolo 10">
                <a:extLst>
                  <a:ext uri="{FF2B5EF4-FFF2-40B4-BE49-F238E27FC236}">
                    <a16:creationId xmlns:a16="http://schemas.microsoft.com/office/drawing/2014/main" id="{FD6849D7-FCBB-4B6A-AA39-92D29960129A}"/>
                  </a:ext>
                </a:extLst>
              </p:cNvPr>
              <p:cNvSpPr/>
              <p:nvPr/>
            </p:nvSpPr>
            <p:spPr>
              <a:xfrm>
                <a:off x="437477" y="4613050"/>
                <a:ext cx="3509033" cy="778290"/>
              </a:xfrm>
              <a:prstGeom prst="rect">
                <a:avLst/>
              </a:prstGeom>
            </p:spPr>
            <p:txBody>
              <a:bodyPr wrap="square">
                <a:spAutoFit/>
              </a:bodyPr>
              <a:lstStyle/>
              <a:p>
                <a:pPr algn="ctr"/>
                <a:r>
                  <a:rPr lang="it-IT">
                    <a:solidFill>
                      <a:schemeClr val="tx1">
                        <a:lumMod val="75000"/>
                      </a:schemeClr>
                    </a:solidFill>
                    <a:latin typeface="DustyErasers" panose="02000603000000000000" pitchFamily="2" charset="0"/>
                    <a:ea typeface="DustyErasers" panose="02000603000000000000" pitchFamily="2" charset="0"/>
                  </a:rPr>
                  <a:t>1</a:t>
                </a:r>
                <a:r>
                  <a:rPr lang="it-IT" baseline="30000">
                    <a:solidFill>
                      <a:schemeClr val="tx1">
                        <a:lumMod val="75000"/>
                      </a:schemeClr>
                    </a:solidFill>
                    <a:latin typeface="DustyErasers" panose="02000603000000000000" pitchFamily="2" charset="0"/>
                    <a:ea typeface="DustyErasers" panose="02000603000000000000" pitchFamily="2" charset="0"/>
                  </a:rPr>
                  <a:t>st</a:t>
                </a:r>
                <a:r>
                  <a:rPr lang="it-IT">
                    <a:solidFill>
                      <a:schemeClr val="tx1">
                        <a:lumMod val="75000"/>
                      </a:schemeClr>
                    </a:solidFill>
                    <a:latin typeface="DustyErasers" panose="02000603000000000000" pitchFamily="2" charset="0"/>
                    <a:ea typeface="DustyErasers" panose="02000603000000000000" pitchFamily="2" charset="0"/>
                  </a:rPr>
                  <a:t> order max for sin(</a:t>
                </a:r>
                <a14:m>
                  <m:oMath xmlns:m="http://schemas.openxmlformats.org/officeDocument/2006/math">
                    <m:sSub>
                      <m:sSubPr>
                        <m:ctrlPr>
                          <a:rPr lang="it-IT" i="1">
                            <a:solidFill>
                              <a:schemeClr val="tx1">
                                <a:lumMod val="75000"/>
                              </a:schemeClr>
                            </a:solidFill>
                            <a:latin typeface="Cambria Math" panose="02040503050406030204" pitchFamily="18" charset="0"/>
                            <a:ea typeface="DustyErasers" panose="02000603000000000000" pitchFamily="2" charset="0"/>
                          </a:rPr>
                        </m:ctrlPr>
                      </m:sSubPr>
                      <m:e>
                        <m:r>
                          <m:rPr>
                            <m:sty m:val="p"/>
                          </m:rPr>
                          <a:rPr lang="it-IT">
                            <a:solidFill>
                              <a:schemeClr val="tx1">
                                <a:lumMod val="75000"/>
                              </a:schemeClr>
                            </a:solidFill>
                            <a:latin typeface="Cambria Math" panose="02040503050406030204" pitchFamily="18" charset="0"/>
                            <a:ea typeface="DustyErasers" panose="02000603000000000000" pitchFamily="2" charset="0"/>
                          </a:rPr>
                          <m:t>θ</m:t>
                        </m:r>
                      </m:e>
                      <m:sub>
                        <m:r>
                          <m:rPr>
                            <m:sty m:val="p"/>
                          </m:rPr>
                          <a:rPr lang="it-IT">
                            <a:solidFill>
                              <a:schemeClr val="tx1">
                                <a:lumMod val="75000"/>
                              </a:schemeClr>
                            </a:solidFill>
                            <a:latin typeface="Cambria Math" panose="02040503050406030204" pitchFamily="18" charset="0"/>
                            <a:ea typeface="DustyErasers" panose="02000603000000000000" pitchFamily="2" charset="0"/>
                          </a:rPr>
                          <m:t>λ</m:t>
                        </m:r>
                      </m:sub>
                    </m:sSub>
                  </m:oMath>
                </a14:m>
                <a:r>
                  <a:rPr lang="it-IT">
                    <a:solidFill>
                      <a:schemeClr val="tx1">
                        <a:lumMod val="75000"/>
                      </a:schemeClr>
                    </a:solidFill>
                    <a:latin typeface="DustyErasers" panose="02000603000000000000" pitchFamily="2" charset="0"/>
                    <a:ea typeface="DustyErasers" panose="02000603000000000000" pitchFamily="2" charset="0"/>
                  </a:rPr>
                  <a:t>) = </a:t>
                </a:r>
                <a14:m>
                  <m:oMath xmlns:m="http://schemas.openxmlformats.org/officeDocument/2006/math">
                    <m:f>
                      <m:fPr>
                        <m:ctrlPr>
                          <a:rPr lang="it-IT" i="1">
                            <a:solidFill>
                              <a:schemeClr val="tx1">
                                <a:lumMod val="75000"/>
                              </a:schemeClr>
                            </a:solidFill>
                            <a:latin typeface="Cambria Math" panose="02040503050406030204" pitchFamily="18" charset="0"/>
                            <a:ea typeface="DustyErasers" panose="02000603000000000000" pitchFamily="2" charset="0"/>
                          </a:rPr>
                        </m:ctrlPr>
                      </m:fPr>
                      <m:num>
                        <m:r>
                          <m:rPr>
                            <m:sty m:val="p"/>
                          </m:rPr>
                          <a:rPr lang="it-IT">
                            <a:solidFill>
                              <a:schemeClr val="tx1">
                                <a:lumMod val="75000"/>
                              </a:schemeClr>
                            </a:solidFill>
                            <a:latin typeface="Cambria Math" panose="02040503050406030204" pitchFamily="18" charset="0"/>
                            <a:ea typeface="DustyErasers" panose="02000603000000000000" pitchFamily="2" charset="0"/>
                          </a:rPr>
                          <m:t>λ</m:t>
                        </m:r>
                      </m:num>
                      <m:den>
                        <m:r>
                          <m:rPr>
                            <m:nor/>
                          </m:rPr>
                          <a:rPr lang="it-IT">
                            <a:solidFill>
                              <a:schemeClr val="tx1">
                                <a:lumMod val="75000"/>
                              </a:schemeClr>
                            </a:solidFill>
                            <a:latin typeface="DustyErasers" panose="02000603000000000000" pitchFamily="2" charset="0"/>
                            <a:ea typeface="DustyErasers" panose="02000603000000000000" pitchFamily="2" charset="0"/>
                          </a:rPr>
                          <m:t>2</m:t>
                        </m:r>
                        <m:r>
                          <m:rPr>
                            <m:nor/>
                          </m:rPr>
                          <a:rPr lang="it-IT">
                            <a:solidFill>
                              <a:schemeClr val="tx1">
                                <a:lumMod val="75000"/>
                              </a:schemeClr>
                            </a:solidFill>
                            <a:latin typeface="DustyErasers" panose="02000603000000000000" pitchFamily="2" charset="0"/>
                            <a:ea typeface="DustyErasers" panose="02000603000000000000" pitchFamily="2" charset="0"/>
                          </a:rPr>
                          <m:t>n</m:t>
                        </m:r>
                        <m:r>
                          <m:rPr>
                            <m:sty m:val="p"/>
                          </m:rPr>
                          <a:rPr lang="it-IT">
                            <a:solidFill>
                              <a:schemeClr val="tx1">
                                <a:lumMod val="75000"/>
                              </a:schemeClr>
                            </a:solidFill>
                            <a:latin typeface="Cambria Math" panose="02040503050406030204" pitchFamily="18" charset="0"/>
                            <a:ea typeface="DustyErasers" panose="02000603000000000000" pitchFamily="2" charset="0"/>
                          </a:rPr>
                          <m:t>Λ</m:t>
                        </m:r>
                      </m:den>
                    </m:f>
                  </m:oMath>
                </a14:m>
                <a:endParaRPr lang="it-IT">
                  <a:solidFill>
                    <a:schemeClr val="tx1">
                      <a:lumMod val="75000"/>
                    </a:schemeClr>
                  </a:solidFill>
                  <a:latin typeface="DustyErasers" panose="02000603000000000000" pitchFamily="2" charset="0"/>
                  <a:ea typeface="DustyErasers" panose="02000603000000000000" pitchFamily="2" charset="0"/>
                </a:endParaRPr>
              </a:p>
              <a:p>
                <a:pPr algn="ctr"/>
                <a:r>
                  <a:rPr lang="it-IT">
                    <a:solidFill>
                      <a:schemeClr val="tx1">
                        <a:lumMod val="75000"/>
                      </a:schemeClr>
                    </a:solidFill>
                    <a:latin typeface="DustyErasers" panose="02000603000000000000" pitchFamily="2" charset="0"/>
                    <a:ea typeface="DustyErasers" panose="02000603000000000000" pitchFamily="2" charset="0"/>
                  </a:rPr>
                  <a:t>(phase matching condition)</a:t>
                </a:r>
              </a:p>
            </p:txBody>
          </p:sp>
        </mc:Choice>
        <mc:Fallback xmlns="">
          <p:sp>
            <p:nvSpPr>
              <p:cNvPr id="11" name="Rettangolo 10">
                <a:extLst>
                  <a:ext uri="{FF2B5EF4-FFF2-40B4-BE49-F238E27FC236}">
                    <a16:creationId xmlns:a16="http://schemas.microsoft.com/office/drawing/2014/main" id="{FD6849D7-FCBB-4B6A-AA39-92D29960129A}"/>
                  </a:ext>
                </a:extLst>
              </p:cNvPr>
              <p:cNvSpPr>
                <a:spLocks noRot="1" noChangeAspect="1" noMove="1" noResize="1" noEditPoints="1" noAdjustHandles="1" noChangeArrowheads="1" noChangeShapeType="1" noTextEdit="1"/>
              </p:cNvSpPr>
              <p:nvPr/>
            </p:nvSpPr>
            <p:spPr>
              <a:xfrm>
                <a:off x="437477" y="4613050"/>
                <a:ext cx="3509033" cy="778290"/>
              </a:xfrm>
              <a:prstGeom prst="rect">
                <a:avLst/>
              </a:prstGeom>
              <a:blipFill>
                <a:blip r:embed="rId4"/>
                <a:stretch>
                  <a:fillRect b="-1259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Rettangolo 11">
                <a:extLst>
                  <a:ext uri="{FF2B5EF4-FFF2-40B4-BE49-F238E27FC236}">
                    <a16:creationId xmlns:a16="http://schemas.microsoft.com/office/drawing/2014/main" id="{93241BB9-BB29-40CE-A9C3-0AC4BCB98A6F}"/>
                  </a:ext>
                </a:extLst>
              </p:cNvPr>
              <p:cNvSpPr/>
              <p:nvPr/>
            </p:nvSpPr>
            <p:spPr>
              <a:xfrm>
                <a:off x="1648439" y="3262152"/>
                <a:ext cx="49507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2000" i="1" smtClean="0">
                              <a:solidFill>
                                <a:schemeClr val="tx1">
                                  <a:lumMod val="75000"/>
                                </a:schemeClr>
                              </a:solidFill>
                              <a:latin typeface="Cambria Math" panose="02040503050406030204" pitchFamily="18" charset="0"/>
                              <a:ea typeface="DustyErasers" panose="02000603000000000000" pitchFamily="2" charset="0"/>
                            </a:rPr>
                          </m:ctrlPr>
                        </m:sSubPr>
                        <m:e>
                          <m:r>
                            <m:rPr>
                              <m:sty m:val="p"/>
                            </m:rPr>
                            <a:rPr lang="it-IT" sz="2000">
                              <a:solidFill>
                                <a:schemeClr val="tx1">
                                  <a:lumMod val="75000"/>
                                </a:schemeClr>
                              </a:solidFill>
                              <a:latin typeface="Cambria Math" panose="02040503050406030204" pitchFamily="18" charset="0"/>
                              <a:ea typeface="DustyErasers" panose="02000603000000000000" pitchFamily="2" charset="0"/>
                            </a:rPr>
                            <m:t>θ</m:t>
                          </m:r>
                        </m:e>
                        <m:sub>
                          <m:r>
                            <m:rPr>
                              <m:sty m:val="p"/>
                            </m:rPr>
                            <a:rPr lang="it-IT" sz="2000">
                              <a:solidFill>
                                <a:schemeClr val="tx1">
                                  <a:lumMod val="75000"/>
                                </a:schemeClr>
                              </a:solidFill>
                              <a:latin typeface="Cambria Math" panose="02040503050406030204" pitchFamily="18" charset="0"/>
                              <a:ea typeface="DustyErasers" panose="02000603000000000000" pitchFamily="2" charset="0"/>
                            </a:rPr>
                            <m:t>λ</m:t>
                          </m:r>
                        </m:sub>
                      </m:sSub>
                    </m:oMath>
                  </m:oMathPara>
                </a14:m>
                <a:endParaRPr lang="it-IT" sz="2000">
                  <a:solidFill>
                    <a:schemeClr val="tx1">
                      <a:lumMod val="75000"/>
                    </a:schemeClr>
                  </a:solidFill>
                </a:endParaRPr>
              </a:p>
            </p:txBody>
          </p:sp>
        </mc:Choice>
        <mc:Fallback xmlns="">
          <p:sp>
            <p:nvSpPr>
              <p:cNvPr id="12" name="Rettangolo 11">
                <a:extLst>
                  <a:ext uri="{FF2B5EF4-FFF2-40B4-BE49-F238E27FC236}">
                    <a16:creationId xmlns:a16="http://schemas.microsoft.com/office/drawing/2014/main" id="{93241BB9-BB29-40CE-A9C3-0AC4BCB98A6F}"/>
                  </a:ext>
                </a:extLst>
              </p:cNvPr>
              <p:cNvSpPr>
                <a:spLocks noRot="1" noChangeAspect="1" noMove="1" noResize="1" noEditPoints="1" noAdjustHandles="1" noChangeArrowheads="1" noChangeShapeType="1" noTextEdit="1"/>
              </p:cNvSpPr>
              <p:nvPr/>
            </p:nvSpPr>
            <p:spPr>
              <a:xfrm>
                <a:off x="1648439" y="3262152"/>
                <a:ext cx="495072" cy="400110"/>
              </a:xfrm>
              <a:prstGeom prst="rect">
                <a:avLst/>
              </a:prstGeom>
              <a:blipFill>
                <a:blip r:embed="rId5"/>
                <a:stretch>
                  <a:fillRect b="-1515"/>
                </a:stretch>
              </a:blipFill>
            </p:spPr>
            <p:txBody>
              <a:bodyPr/>
              <a:lstStyle/>
              <a:p>
                <a:r>
                  <a:rPr lang="it-IT">
                    <a:noFill/>
                  </a:rPr>
                  <a:t> </a:t>
                </a:r>
              </a:p>
            </p:txBody>
          </p:sp>
        </mc:Fallback>
      </mc:AlternateContent>
      <p:sp>
        <p:nvSpPr>
          <p:cNvPr id="14" name="Freccia in giù 13">
            <a:extLst>
              <a:ext uri="{FF2B5EF4-FFF2-40B4-BE49-F238E27FC236}">
                <a16:creationId xmlns:a16="http://schemas.microsoft.com/office/drawing/2014/main" id="{0E0547D2-1CE3-4F01-AC12-83450142A90B}"/>
              </a:ext>
            </a:extLst>
          </p:cNvPr>
          <p:cNvSpPr/>
          <p:nvPr/>
        </p:nvSpPr>
        <p:spPr>
          <a:xfrm rot="15285033" flipH="1">
            <a:off x="2578956" y="2502523"/>
            <a:ext cx="258317" cy="2592769"/>
          </a:xfrm>
          <a:prstGeom prst="downArrow">
            <a:avLst/>
          </a:prstGeom>
          <a:solidFill>
            <a:schemeClr val="bg1">
              <a:lumMod val="75000"/>
              <a:alpha val="7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B52CADD8-3C54-4A63-9F65-11CF3B260479}"/>
              </a:ext>
            </a:extLst>
          </p:cNvPr>
          <p:cNvPicPr>
            <a:picLocks noChangeAspect="1"/>
          </p:cNvPicPr>
          <p:nvPr/>
        </p:nvPicPr>
        <p:blipFill rotWithShape="1">
          <a:blip r:embed="rId6"/>
          <a:srcRect t="20509"/>
          <a:stretch/>
        </p:blipFill>
        <p:spPr>
          <a:xfrm>
            <a:off x="6094413" y="2492896"/>
            <a:ext cx="5671148" cy="3487743"/>
          </a:xfrm>
          <a:prstGeom prst="rect">
            <a:avLst/>
          </a:prstGeom>
        </p:spPr>
      </p:pic>
      <p:sp>
        <p:nvSpPr>
          <p:cNvPr id="5" name="Rettangolo 4">
            <a:extLst>
              <a:ext uri="{FF2B5EF4-FFF2-40B4-BE49-F238E27FC236}">
                <a16:creationId xmlns:a16="http://schemas.microsoft.com/office/drawing/2014/main" id="{BBE6FA52-0BE3-4784-9847-21B4040ED69C}"/>
              </a:ext>
            </a:extLst>
          </p:cNvPr>
          <p:cNvSpPr/>
          <p:nvPr/>
        </p:nvSpPr>
        <p:spPr>
          <a:xfrm>
            <a:off x="7588826" y="2024527"/>
            <a:ext cx="2537939" cy="369332"/>
          </a:xfrm>
          <a:prstGeom prst="rect">
            <a:avLst/>
          </a:prstGeom>
        </p:spPr>
        <p:txBody>
          <a:bodyPr wrap="square">
            <a:spAutoFit/>
          </a:bodyPr>
          <a:lstStyle/>
          <a:p>
            <a:r>
              <a:rPr lang="en-US" b="1">
                <a:solidFill>
                  <a:srgbClr val="CC66FF"/>
                </a:solidFill>
                <a:latin typeface="DustyErasers" panose="02000603000000000000" pitchFamily="2" charset="0"/>
                <a:ea typeface="DustyErasers" panose="02000603000000000000" pitchFamily="2" charset="0"/>
              </a:rPr>
              <a:t>From 260 nm to 5</a:t>
            </a:r>
            <a:r>
              <a:rPr lang="el-GR" b="1">
                <a:solidFill>
                  <a:srgbClr val="CC66FF"/>
                </a:solidFill>
                <a:latin typeface="AdvTT5235d5a9"/>
                <a:ea typeface="DustyErasers" panose="02000603000000000000" pitchFamily="2" charset="0"/>
              </a:rPr>
              <a:t> </a:t>
            </a:r>
            <a:r>
              <a:rPr lang="el-GR" b="1">
                <a:solidFill>
                  <a:srgbClr val="CC66FF"/>
                </a:solidFill>
                <a:latin typeface="AdvTT5235d5a9+03"/>
                <a:ea typeface="DustyErasers" panose="02000603000000000000" pitchFamily="2" charset="0"/>
              </a:rPr>
              <a:t>μ</a:t>
            </a:r>
            <a:r>
              <a:rPr lang="it-IT" b="1">
                <a:solidFill>
                  <a:srgbClr val="CC66FF"/>
                </a:solidFill>
                <a:latin typeface="DustyErasers" panose="02000603000000000000" pitchFamily="2" charset="0"/>
                <a:ea typeface="DustyErasers" panose="02000603000000000000" pitchFamily="2" charset="0"/>
              </a:rPr>
              <a:t>m</a:t>
            </a:r>
          </a:p>
        </p:txBody>
      </p:sp>
      <p:sp>
        <p:nvSpPr>
          <p:cNvPr id="20" name="Freccia in giù 19">
            <a:extLst>
              <a:ext uri="{FF2B5EF4-FFF2-40B4-BE49-F238E27FC236}">
                <a16:creationId xmlns:a16="http://schemas.microsoft.com/office/drawing/2014/main" id="{CFF3E841-010E-4276-A585-25FE34B9C0DC}"/>
              </a:ext>
            </a:extLst>
          </p:cNvPr>
          <p:cNvSpPr/>
          <p:nvPr/>
        </p:nvSpPr>
        <p:spPr>
          <a:xfrm rot="15285033" flipH="1">
            <a:off x="9658206" y="2178614"/>
            <a:ext cx="214970" cy="1621485"/>
          </a:xfrm>
          <a:prstGeom prst="downArrow">
            <a:avLst/>
          </a:prstGeom>
          <a:solidFill>
            <a:schemeClr val="bg1">
              <a:lumMod val="75000"/>
              <a:alpha val="7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in giù 20">
            <a:extLst>
              <a:ext uri="{FF2B5EF4-FFF2-40B4-BE49-F238E27FC236}">
                <a16:creationId xmlns:a16="http://schemas.microsoft.com/office/drawing/2014/main" id="{47E3C319-440E-4376-8812-AF10248EE034}"/>
              </a:ext>
            </a:extLst>
          </p:cNvPr>
          <p:cNvSpPr/>
          <p:nvPr/>
        </p:nvSpPr>
        <p:spPr>
          <a:xfrm rot="15285033" flipH="1">
            <a:off x="9658207" y="2517900"/>
            <a:ext cx="214970" cy="1621485"/>
          </a:xfrm>
          <a:prstGeom prst="downArrow">
            <a:avLst/>
          </a:prstGeom>
          <a:solidFill>
            <a:schemeClr val="bg1">
              <a:lumMod val="75000"/>
              <a:alpha val="7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1DBD638C-3159-427B-9DD5-E16CB7A1C8B5}"/>
              </a:ext>
            </a:extLst>
          </p:cNvPr>
          <p:cNvSpPr/>
          <p:nvPr/>
        </p:nvSpPr>
        <p:spPr>
          <a:xfrm>
            <a:off x="8963971" y="3020353"/>
            <a:ext cx="1666945" cy="246221"/>
          </a:xfrm>
          <a:prstGeom prst="rect">
            <a:avLst/>
          </a:prstGeom>
        </p:spPr>
        <p:txBody>
          <a:bodyPr wrap="square">
            <a:spAutoFit/>
          </a:bodyPr>
          <a:lstStyle/>
          <a:p>
            <a:r>
              <a:rPr lang="it-IT" sz="1000" b="1">
                <a:solidFill>
                  <a:srgbClr val="000000"/>
                </a:solidFill>
                <a:latin typeface="Arial" panose="020B0604020202020204" pitchFamily="34" charset="0"/>
                <a:ea typeface="DustyErasers" panose="02000603000000000000" pitchFamily="2" charset="0"/>
                <a:cs typeface="Arial" panose="020B0604020202020204" pitchFamily="34" charset="0"/>
              </a:rPr>
              <a:t>UNDIFFRACTED LIGHT</a:t>
            </a:r>
            <a:endParaRPr lang="it-IT" sz="1000" b="1">
              <a:latin typeface="Arial" panose="020B0604020202020204" pitchFamily="34" charset="0"/>
              <a:ea typeface="DustyErasers" panose="02000603000000000000" pitchFamily="2" charset="0"/>
              <a:cs typeface="Arial" panose="020B0604020202020204" pitchFamily="34" charset="0"/>
            </a:endParaRPr>
          </a:p>
        </p:txBody>
      </p:sp>
      <p:sp>
        <p:nvSpPr>
          <p:cNvPr id="6" name="Rettangolo 5">
            <a:extLst>
              <a:ext uri="{FF2B5EF4-FFF2-40B4-BE49-F238E27FC236}">
                <a16:creationId xmlns:a16="http://schemas.microsoft.com/office/drawing/2014/main" id="{4D70569D-61C2-40E0-9D2B-6AF08FC38504}"/>
              </a:ext>
            </a:extLst>
          </p:cNvPr>
          <p:cNvSpPr/>
          <p:nvPr/>
        </p:nvSpPr>
        <p:spPr>
          <a:xfrm>
            <a:off x="8110636" y="3900259"/>
            <a:ext cx="1494320" cy="369332"/>
          </a:xfrm>
          <a:prstGeom prst="rect">
            <a:avLst/>
          </a:prstGeom>
        </p:spPr>
        <p:txBody>
          <a:bodyPr wrap="none">
            <a:spAutoFit/>
          </a:bodyPr>
          <a:lstStyle/>
          <a:p>
            <a:r>
              <a:rPr lang="it-IT">
                <a:solidFill>
                  <a:srgbClr val="CC66FF"/>
                </a:solidFill>
                <a:latin typeface="DustyErasers" panose="02000603000000000000" pitchFamily="2" charset="0"/>
                <a:ea typeface="DustyErasers" panose="02000603000000000000" pitchFamily="2" charset="0"/>
              </a:rPr>
              <a:t>Tilting of FP</a:t>
            </a:r>
          </a:p>
        </p:txBody>
      </p:sp>
    </p:spTree>
    <p:extLst>
      <p:ext uri="{BB962C8B-B14F-4D97-AF65-F5344CB8AC3E}">
        <p14:creationId xmlns:p14="http://schemas.microsoft.com/office/powerpoint/2010/main" val="3670708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bo 113">
            <a:extLst>
              <a:ext uri="{FF2B5EF4-FFF2-40B4-BE49-F238E27FC236}">
                <a16:creationId xmlns:a16="http://schemas.microsoft.com/office/drawing/2014/main" id="{C03EF41F-1DD5-4265-99F3-DDD8D764F9AD}"/>
              </a:ext>
            </a:extLst>
          </p:cNvPr>
          <p:cNvSpPr/>
          <p:nvPr/>
        </p:nvSpPr>
        <p:spPr>
          <a:xfrm>
            <a:off x="1345144" y="4924029"/>
            <a:ext cx="3921983" cy="693451"/>
          </a:xfrm>
          <a:prstGeom prst="cube">
            <a:avLst>
              <a:gd name="adj" fmla="val 78379"/>
            </a:avLst>
          </a:prstGeom>
          <a:solidFill>
            <a:srgbClr val="59E6E3">
              <a:alpha val="13000"/>
            </a:srgbClr>
          </a:solidFill>
          <a:ln>
            <a:solidFill>
              <a:srgbClr val="59E6E3">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Cubo 74">
            <a:extLst>
              <a:ext uri="{FF2B5EF4-FFF2-40B4-BE49-F238E27FC236}">
                <a16:creationId xmlns:a16="http://schemas.microsoft.com/office/drawing/2014/main" id="{154FDDD6-C21A-4088-B5A6-C4AEAC2E46EC}"/>
              </a:ext>
            </a:extLst>
          </p:cNvPr>
          <p:cNvSpPr/>
          <p:nvPr/>
        </p:nvSpPr>
        <p:spPr>
          <a:xfrm>
            <a:off x="1345144" y="4507962"/>
            <a:ext cx="3921983" cy="693451"/>
          </a:xfrm>
          <a:prstGeom prst="cube">
            <a:avLst>
              <a:gd name="adj" fmla="val 78379"/>
            </a:avLst>
          </a:prstGeom>
          <a:solidFill>
            <a:srgbClr val="0000FF">
              <a:alpha val="30000"/>
            </a:srgbClr>
          </a:solidFill>
          <a:ln>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8" name="Segnaposto contenuto 13">
            <a:extLst>
              <a:ext uri="{FF2B5EF4-FFF2-40B4-BE49-F238E27FC236}">
                <a16:creationId xmlns:a16="http://schemas.microsoft.com/office/drawing/2014/main" id="{66BED415-06E8-47DE-9F61-9D062F00671F}"/>
              </a:ext>
            </a:extLst>
          </p:cNvPr>
          <p:cNvSpPr txBox="1">
            <a:spLocks/>
          </p:cNvSpPr>
          <p:nvPr/>
        </p:nvSpPr>
        <p:spPr>
          <a:xfrm>
            <a:off x="1522413" y="1700808"/>
            <a:ext cx="10116615" cy="43204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Liquid crystal based spatial light modulator (LC SLM)</a:t>
            </a:r>
          </a:p>
        </p:txBody>
      </p:sp>
      <p:sp>
        <p:nvSpPr>
          <p:cNvPr id="182" name="CasellaDiTesto 181">
            <a:extLst>
              <a:ext uri="{FF2B5EF4-FFF2-40B4-BE49-F238E27FC236}">
                <a16:creationId xmlns:a16="http://schemas.microsoft.com/office/drawing/2014/main" id="{BBC60504-DC1E-4375-BEA9-B4992DA426CE}"/>
              </a:ext>
            </a:extLst>
          </p:cNvPr>
          <p:cNvSpPr txBox="1"/>
          <p:nvPr/>
        </p:nvSpPr>
        <p:spPr>
          <a:xfrm>
            <a:off x="5467767" y="3874418"/>
            <a:ext cx="3921427" cy="369332"/>
          </a:xfrm>
          <a:prstGeom prst="rect">
            <a:avLst/>
          </a:prstGeom>
          <a:noFill/>
        </p:spPr>
        <p:txBody>
          <a:bodyPr wrap="square" rtlCol="0">
            <a:spAutoFit/>
          </a:bodyPr>
          <a:lstStyle/>
          <a:p>
            <a:pPr>
              <a:lnSpc>
                <a:spcPct val="90000"/>
              </a:lnSpc>
            </a:pPr>
            <a:r>
              <a:rPr lang="it-IT" sz="2000">
                <a:solidFill>
                  <a:srgbClr val="339933"/>
                </a:solidFill>
                <a:latin typeface="DustyErasers" panose="02000603000000000000" pitchFamily="2" charset="0"/>
                <a:ea typeface="DustyErasers" panose="02000603000000000000" pitchFamily="2" charset="0"/>
              </a:rPr>
              <a:t>Liquid crystals (nematic phase)</a:t>
            </a:r>
          </a:p>
        </p:txBody>
      </p:sp>
      <p:sp>
        <p:nvSpPr>
          <p:cNvPr id="184" name="CasellaDiTesto 183">
            <a:extLst>
              <a:ext uri="{FF2B5EF4-FFF2-40B4-BE49-F238E27FC236}">
                <a16:creationId xmlns:a16="http://schemas.microsoft.com/office/drawing/2014/main" id="{89C25DAF-78A0-484B-99E8-350A1214DC3E}"/>
              </a:ext>
            </a:extLst>
          </p:cNvPr>
          <p:cNvSpPr txBox="1"/>
          <p:nvPr/>
        </p:nvSpPr>
        <p:spPr>
          <a:xfrm>
            <a:off x="5467767" y="4866241"/>
            <a:ext cx="3972449" cy="313932"/>
          </a:xfrm>
          <a:prstGeom prst="rect">
            <a:avLst/>
          </a:prstGeom>
          <a:noFill/>
        </p:spPr>
        <p:txBody>
          <a:bodyPr wrap="square" rtlCol="0">
            <a:spAutoFit/>
          </a:bodyPr>
          <a:lstStyle/>
          <a:p>
            <a:pPr>
              <a:lnSpc>
                <a:spcPct val="90000"/>
              </a:lnSpc>
            </a:pPr>
            <a:r>
              <a:rPr lang="it-IT" sz="1600">
                <a:solidFill>
                  <a:srgbClr val="0000FF"/>
                </a:solidFill>
                <a:latin typeface="DustyErasers" panose="02000603000000000000" pitchFamily="2" charset="0"/>
                <a:ea typeface="DustyErasers" panose="02000603000000000000" pitchFamily="2" charset="0"/>
              </a:rPr>
              <a:t>Transparent ITO film</a:t>
            </a:r>
          </a:p>
        </p:txBody>
      </p:sp>
      <p:cxnSp>
        <p:nvCxnSpPr>
          <p:cNvPr id="78" name="Connettore 2 77">
            <a:extLst>
              <a:ext uri="{FF2B5EF4-FFF2-40B4-BE49-F238E27FC236}">
                <a16:creationId xmlns:a16="http://schemas.microsoft.com/office/drawing/2014/main" id="{01B364E4-4E65-4FA6-8A4B-345FAA53533B}"/>
              </a:ext>
            </a:extLst>
          </p:cNvPr>
          <p:cNvCxnSpPr>
            <a:cxnSpLocks/>
          </p:cNvCxnSpPr>
          <p:nvPr/>
        </p:nvCxnSpPr>
        <p:spPr>
          <a:xfrm flipV="1">
            <a:off x="856832" y="3281460"/>
            <a:ext cx="0" cy="2453004"/>
          </a:xfrm>
          <a:prstGeom prst="straightConnector1">
            <a:avLst/>
          </a:prstGeom>
          <a:ln w="31750">
            <a:solidFill>
              <a:schemeClr val="tx1"/>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79" name="Rettangolo 78">
            <a:extLst>
              <a:ext uri="{FF2B5EF4-FFF2-40B4-BE49-F238E27FC236}">
                <a16:creationId xmlns:a16="http://schemas.microsoft.com/office/drawing/2014/main" id="{C46F0B24-6D90-4FD2-8C1A-356D4EC85F07}"/>
              </a:ext>
            </a:extLst>
          </p:cNvPr>
          <p:cNvSpPr/>
          <p:nvPr/>
        </p:nvSpPr>
        <p:spPr>
          <a:xfrm>
            <a:off x="167831" y="4316580"/>
            <a:ext cx="595035" cy="430887"/>
          </a:xfrm>
          <a:prstGeom prst="rect">
            <a:avLst/>
          </a:prstGeom>
        </p:spPr>
        <p:txBody>
          <a:bodyPr wrap="square">
            <a:spAutoFit/>
          </a:bodyPr>
          <a:lstStyle/>
          <a:p>
            <a:r>
              <a:rPr lang="it-IT" sz="2200">
                <a:latin typeface="Symbol" panose="05050102010706020507" pitchFamily="18" charset="2"/>
                <a:ea typeface="DustyErasers" panose="02000603000000000000" pitchFamily="2" charset="0"/>
              </a:rPr>
              <a:t>D</a:t>
            </a:r>
            <a:r>
              <a:rPr lang="it-IT" sz="2200">
                <a:latin typeface="DustyErasers" panose="02000603000000000000" pitchFamily="2" charset="0"/>
                <a:ea typeface="DustyErasers" panose="02000603000000000000" pitchFamily="2" charset="0"/>
              </a:rPr>
              <a:t>V</a:t>
            </a:r>
            <a:endParaRPr lang="it-IT" sz="2200" baseline="-25000"/>
          </a:p>
        </p:txBody>
      </p:sp>
      <p:sp>
        <p:nvSpPr>
          <p:cNvPr id="74" name="Titolo 12">
            <a:extLst>
              <a:ext uri="{FF2B5EF4-FFF2-40B4-BE49-F238E27FC236}">
                <a16:creationId xmlns:a16="http://schemas.microsoft.com/office/drawing/2014/main" id="{9CFDBB7E-15A0-40B3-81E4-C68DB7E5F7D6}"/>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grpSp>
        <p:nvGrpSpPr>
          <p:cNvPr id="21" name="Gruppo 20">
            <a:extLst>
              <a:ext uri="{FF2B5EF4-FFF2-40B4-BE49-F238E27FC236}">
                <a16:creationId xmlns:a16="http://schemas.microsoft.com/office/drawing/2014/main" id="{ED17792D-193F-4C7D-91DE-FF7B50B133B4}"/>
              </a:ext>
            </a:extLst>
          </p:cNvPr>
          <p:cNvGrpSpPr/>
          <p:nvPr/>
        </p:nvGrpSpPr>
        <p:grpSpPr>
          <a:xfrm rot="20782497">
            <a:off x="3065626" y="6846014"/>
            <a:ext cx="1463678" cy="1021465"/>
            <a:chOff x="1736481" y="3662418"/>
            <a:chExt cx="3174360" cy="954717"/>
          </a:xfrm>
          <a:solidFill>
            <a:srgbClr val="CFD242">
              <a:alpha val="42000"/>
            </a:srgbClr>
          </a:solidFill>
          <a:scene3d>
            <a:camera prst="isometricOffAxis2Top"/>
            <a:lightRig rig="threePt" dir="t"/>
          </a:scene3d>
        </p:grpSpPr>
        <p:sp>
          <p:nvSpPr>
            <p:cNvPr id="214" name="Ovale 213">
              <a:extLst>
                <a:ext uri="{FF2B5EF4-FFF2-40B4-BE49-F238E27FC236}">
                  <a16:creationId xmlns:a16="http://schemas.microsoft.com/office/drawing/2014/main" id="{7B6457A6-27DC-44A3-9D22-79EB917750B7}"/>
                </a:ext>
              </a:extLst>
            </p:cNvPr>
            <p:cNvSpPr/>
            <p:nvPr/>
          </p:nvSpPr>
          <p:spPr>
            <a:xfrm rot="987321">
              <a:off x="3752465" y="4170421"/>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0" name="Ovale 189">
              <a:extLst>
                <a:ext uri="{FF2B5EF4-FFF2-40B4-BE49-F238E27FC236}">
                  <a16:creationId xmlns:a16="http://schemas.microsoft.com/office/drawing/2014/main" id="{0BB874C3-8EFE-4DA6-A178-8437207B3854}"/>
                </a:ext>
              </a:extLst>
            </p:cNvPr>
            <p:cNvSpPr/>
            <p:nvPr/>
          </p:nvSpPr>
          <p:spPr>
            <a:xfrm rot="987321">
              <a:off x="1869242" y="3946632"/>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1" name="Ovale 190">
              <a:extLst>
                <a:ext uri="{FF2B5EF4-FFF2-40B4-BE49-F238E27FC236}">
                  <a16:creationId xmlns:a16="http://schemas.microsoft.com/office/drawing/2014/main" id="{7A87D0EC-2E66-4C78-8EA7-CBD6492FEFBB}"/>
                </a:ext>
              </a:extLst>
            </p:cNvPr>
            <p:cNvSpPr/>
            <p:nvPr/>
          </p:nvSpPr>
          <p:spPr>
            <a:xfrm rot="987321">
              <a:off x="2104023" y="3926088"/>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6" name="Ovale 195">
              <a:extLst>
                <a:ext uri="{FF2B5EF4-FFF2-40B4-BE49-F238E27FC236}">
                  <a16:creationId xmlns:a16="http://schemas.microsoft.com/office/drawing/2014/main" id="{9B5FEF08-B321-4D22-B569-5EB942ABD8A1}"/>
                </a:ext>
              </a:extLst>
            </p:cNvPr>
            <p:cNvSpPr/>
            <p:nvPr/>
          </p:nvSpPr>
          <p:spPr>
            <a:xfrm rot="987321">
              <a:off x="3192964" y="3915986"/>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7" name="Ovale 206">
              <a:extLst>
                <a:ext uri="{FF2B5EF4-FFF2-40B4-BE49-F238E27FC236}">
                  <a16:creationId xmlns:a16="http://schemas.microsoft.com/office/drawing/2014/main" id="{59A32A3F-A662-41AE-854A-7B0E3D517D03}"/>
                </a:ext>
              </a:extLst>
            </p:cNvPr>
            <p:cNvSpPr/>
            <p:nvPr/>
          </p:nvSpPr>
          <p:spPr>
            <a:xfrm rot="987321">
              <a:off x="2436362" y="4040486"/>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8" name="Ovale 207">
              <a:extLst>
                <a:ext uri="{FF2B5EF4-FFF2-40B4-BE49-F238E27FC236}">
                  <a16:creationId xmlns:a16="http://schemas.microsoft.com/office/drawing/2014/main" id="{03A48CB3-EB78-4816-A2EB-2A869B1937DE}"/>
                </a:ext>
              </a:extLst>
            </p:cNvPr>
            <p:cNvSpPr/>
            <p:nvPr/>
          </p:nvSpPr>
          <p:spPr>
            <a:xfrm rot="987321">
              <a:off x="2573101" y="4354941"/>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9" name="Ovale 208">
              <a:extLst>
                <a:ext uri="{FF2B5EF4-FFF2-40B4-BE49-F238E27FC236}">
                  <a16:creationId xmlns:a16="http://schemas.microsoft.com/office/drawing/2014/main" id="{22308444-95B4-4742-8A81-1479D8507969}"/>
                </a:ext>
              </a:extLst>
            </p:cNvPr>
            <p:cNvSpPr/>
            <p:nvPr/>
          </p:nvSpPr>
          <p:spPr>
            <a:xfrm rot="987321">
              <a:off x="2764909" y="4180569"/>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0" name="Ovale 209">
              <a:extLst>
                <a:ext uri="{FF2B5EF4-FFF2-40B4-BE49-F238E27FC236}">
                  <a16:creationId xmlns:a16="http://schemas.microsoft.com/office/drawing/2014/main" id="{46DB7466-0F13-4C5E-B033-1F575A2F8FEB}"/>
                </a:ext>
              </a:extLst>
            </p:cNvPr>
            <p:cNvSpPr/>
            <p:nvPr/>
          </p:nvSpPr>
          <p:spPr>
            <a:xfrm rot="987321">
              <a:off x="3014516" y="4400432"/>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1" name="Ovale 210">
              <a:extLst>
                <a:ext uri="{FF2B5EF4-FFF2-40B4-BE49-F238E27FC236}">
                  <a16:creationId xmlns:a16="http://schemas.microsoft.com/office/drawing/2014/main" id="{AE8680F3-E25A-4E90-A896-9800F6586413}"/>
                </a:ext>
              </a:extLst>
            </p:cNvPr>
            <p:cNvSpPr/>
            <p:nvPr/>
          </p:nvSpPr>
          <p:spPr>
            <a:xfrm rot="987321">
              <a:off x="3236785" y="4263481"/>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2" name="Ovale 211">
              <a:extLst>
                <a:ext uri="{FF2B5EF4-FFF2-40B4-BE49-F238E27FC236}">
                  <a16:creationId xmlns:a16="http://schemas.microsoft.com/office/drawing/2014/main" id="{E60B4318-1CE2-44E0-9D65-8C5A82C356A2}"/>
                </a:ext>
              </a:extLst>
            </p:cNvPr>
            <p:cNvSpPr/>
            <p:nvPr/>
          </p:nvSpPr>
          <p:spPr>
            <a:xfrm rot="987321">
              <a:off x="3402044" y="4089404"/>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7" name="Ovale 186">
              <a:extLst>
                <a:ext uri="{FF2B5EF4-FFF2-40B4-BE49-F238E27FC236}">
                  <a16:creationId xmlns:a16="http://schemas.microsoft.com/office/drawing/2014/main" id="{BFF3F19F-809C-4380-9C38-6D60334FC762}"/>
                </a:ext>
              </a:extLst>
            </p:cNvPr>
            <p:cNvSpPr/>
            <p:nvPr/>
          </p:nvSpPr>
          <p:spPr>
            <a:xfrm rot="987321">
              <a:off x="1736481" y="3662418"/>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9" name="Ovale 188">
              <a:extLst>
                <a:ext uri="{FF2B5EF4-FFF2-40B4-BE49-F238E27FC236}">
                  <a16:creationId xmlns:a16="http://schemas.microsoft.com/office/drawing/2014/main" id="{071F38C6-1E13-499A-BDC2-919141E75E80}"/>
                </a:ext>
              </a:extLst>
            </p:cNvPr>
            <p:cNvSpPr/>
            <p:nvPr/>
          </p:nvSpPr>
          <p:spPr>
            <a:xfrm rot="987321">
              <a:off x="1762823" y="3854904"/>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2" name="Ovale 191">
              <a:extLst>
                <a:ext uri="{FF2B5EF4-FFF2-40B4-BE49-F238E27FC236}">
                  <a16:creationId xmlns:a16="http://schemas.microsoft.com/office/drawing/2014/main" id="{3C6D0BCD-A9EC-4B28-9FA6-C8CB85CC529F}"/>
                </a:ext>
              </a:extLst>
            </p:cNvPr>
            <p:cNvSpPr/>
            <p:nvPr/>
          </p:nvSpPr>
          <p:spPr>
            <a:xfrm rot="987321">
              <a:off x="2374704" y="3744766"/>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4" name="Ovale 193">
              <a:extLst>
                <a:ext uri="{FF2B5EF4-FFF2-40B4-BE49-F238E27FC236}">
                  <a16:creationId xmlns:a16="http://schemas.microsoft.com/office/drawing/2014/main" id="{53E19FFA-6AFF-46D4-B7CE-40ADFD4622F8}"/>
                </a:ext>
              </a:extLst>
            </p:cNvPr>
            <p:cNvSpPr/>
            <p:nvPr/>
          </p:nvSpPr>
          <p:spPr>
            <a:xfrm rot="987321">
              <a:off x="2751549" y="3870494"/>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5" name="Ovale 194">
              <a:extLst>
                <a:ext uri="{FF2B5EF4-FFF2-40B4-BE49-F238E27FC236}">
                  <a16:creationId xmlns:a16="http://schemas.microsoft.com/office/drawing/2014/main" id="{F080739C-0DDD-474E-A075-DB6E5E8C3101}"/>
                </a:ext>
              </a:extLst>
            </p:cNvPr>
            <p:cNvSpPr/>
            <p:nvPr/>
          </p:nvSpPr>
          <p:spPr>
            <a:xfrm rot="987321">
              <a:off x="2943357" y="3697273"/>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7" name="Ovale 196">
              <a:extLst>
                <a:ext uri="{FF2B5EF4-FFF2-40B4-BE49-F238E27FC236}">
                  <a16:creationId xmlns:a16="http://schemas.microsoft.com/office/drawing/2014/main" id="{7A3C9E27-63F6-4540-85CE-E5C0BB876B16}"/>
                </a:ext>
              </a:extLst>
            </p:cNvPr>
            <p:cNvSpPr/>
            <p:nvPr/>
          </p:nvSpPr>
          <p:spPr>
            <a:xfrm rot="987321">
              <a:off x="3415231" y="3780185"/>
              <a:ext cx="1158376" cy="216703"/>
            </a:xfrm>
            <a:prstGeom prst="ellipse">
              <a:avLst/>
            </a:prstGeom>
            <a:grpFill/>
            <a:ln>
              <a:solidFill>
                <a:srgbClr val="92D050"/>
              </a:solidFill>
              <a:miter lim="800000"/>
            </a:ln>
            <a:sp3d prstMaterial="matte">
              <a:bevelT/>
              <a:bevelB/>
              <a:extrusionClr>
                <a:srgbClr val="FF0066"/>
              </a:extrusionClr>
              <a:contourClr>
                <a:srgbClr val="FFC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 name="Immagine 2">
            <a:extLst>
              <a:ext uri="{FF2B5EF4-FFF2-40B4-BE49-F238E27FC236}">
                <a16:creationId xmlns:a16="http://schemas.microsoft.com/office/drawing/2014/main" id="{A0C4A6F3-AC11-4F6B-B1CB-F43B61EE16D9}"/>
              </a:ext>
            </a:extLst>
          </p:cNvPr>
          <p:cNvPicPr>
            <a:picLocks noChangeAspect="1"/>
          </p:cNvPicPr>
          <p:nvPr/>
        </p:nvPicPr>
        <p:blipFill rotWithShape="1">
          <a:blip r:embed="rId3"/>
          <a:srcRect r="5878" b="53993"/>
          <a:stretch/>
        </p:blipFill>
        <p:spPr>
          <a:xfrm rot="16200000">
            <a:off x="9897008" y="2303520"/>
            <a:ext cx="1914254" cy="1886598"/>
          </a:xfrm>
          <a:prstGeom prst="rect">
            <a:avLst/>
          </a:prstGeom>
        </p:spPr>
      </p:pic>
      <p:grpSp>
        <p:nvGrpSpPr>
          <p:cNvPr id="6" name="Gruppo 5">
            <a:extLst>
              <a:ext uri="{FF2B5EF4-FFF2-40B4-BE49-F238E27FC236}">
                <a16:creationId xmlns:a16="http://schemas.microsoft.com/office/drawing/2014/main" id="{627DDC4A-D9BB-45AA-BB0F-A57C529522DE}"/>
              </a:ext>
            </a:extLst>
          </p:cNvPr>
          <p:cNvGrpSpPr/>
          <p:nvPr/>
        </p:nvGrpSpPr>
        <p:grpSpPr>
          <a:xfrm>
            <a:off x="9905291" y="4322268"/>
            <a:ext cx="1892143" cy="2048253"/>
            <a:chOff x="9596985" y="4619217"/>
            <a:chExt cx="1892143" cy="2048253"/>
          </a:xfrm>
        </p:grpSpPr>
        <p:pic>
          <p:nvPicPr>
            <p:cNvPr id="77" name="Immagine 76">
              <a:extLst>
                <a:ext uri="{FF2B5EF4-FFF2-40B4-BE49-F238E27FC236}">
                  <a16:creationId xmlns:a16="http://schemas.microsoft.com/office/drawing/2014/main" id="{8394D53B-D063-442B-AA71-C3DF9F545F45}"/>
                </a:ext>
              </a:extLst>
            </p:cNvPr>
            <p:cNvPicPr>
              <a:picLocks noChangeAspect="1"/>
            </p:cNvPicPr>
            <p:nvPr/>
          </p:nvPicPr>
          <p:blipFill rotWithShape="1">
            <a:blip r:embed="rId3"/>
            <a:srcRect t="54317"/>
            <a:stretch/>
          </p:blipFill>
          <p:spPr>
            <a:xfrm rot="16200000">
              <a:off x="9521702" y="4700045"/>
              <a:ext cx="2048253" cy="1886598"/>
            </a:xfrm>
            <a:prstGeom prst="rect">
              <a:avLst/>
            </a:prstGeom>
          </p:spPr>
        </p:pic>
        <p:sp>
          <p:nvSpPr>
            <p:cNvPr id="4" name="Rettangolo 3">
              <a:extLst>
                <a:ext uri="{FF2B5EF4-FFF2-40B4-BE49-F238E27FC236}">
                  <a16:creationId xmlns:a16="http://schemas.microsoft.com/office/drawing/2014/main" id="{1C2436E1-4594-4831-B13B-566A6B984BD4}"/>
                </a:ext>
              </a:extLst>
            </p:cNvPr>
            <p:cNvSpPr/>
            <p:nvPr/>
          </p:nvSpPr>
          <p:spPr>
            <a:xfrm>
              <a:off x="9602529" y="5643344"/>
              <a:ext cx="518646" cy="69595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36519913-7D49-46F0-8962-9A64C1CB4A60}"/>
                </a:ext>
              </a:extLst>
            </p:cNvPr>
            <p:cNvPicPr>
              <a:picLocks noChangeAspect="1"/>
            </p:cNvPicPr>
            <p:nvPr/>
          </p:nvPicPr>
          <p:blipFill>
            <a:blip r:embed="rId4"/>
            <a:stretch>
              <a:fillRect/>
            </a:stretch>
          </p:blipFill>
          <p:spPr>
            <a:xfrm>
              <a:off x="9596985" y="5839200"/>
              <a:ext cx="297974" cy="538357"/>
            </a:xfrm>
            <a:prstGeom prst="rect">
              <a:avLst/>
            </a:prstGeom>
          </p:spPr>
        </p:pic>
      </p:grpSp>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14DEE116-1F2F-4463-88C0-E05DA29158D8}"/>
                  </a:ext>
                </a:extLst>
              </p:cNvPr>
              <p:cNvSpPr/>
              <p:nvPr/>
            </p:nvSpPr>
            <p:spPr>
              <a:xfrm>
                <a:off x="9250952" y="3000509"/>
                <a:ext cx="994966" cy="400110"/>
              </a:xfrm>
              <a:prstGeom prst="rect">
                <a:avLst/>
              </a:prstGeom>
            </p:spPr>
            <p:txBody>
              <a:bodyPr wrap="square">
                <a:spAutoFit/>
              </a:bodyPr>
              <a:lstStyle/>
              <a:p>
                <a14:m>
                  <m:oMath xmlns:m="http://schemas.openxmlformats.org/officeDocument/2006/math">
                    <m:r>
                      <m:rPr>
                        <m:nor/>
                      </m:rPr>
                      <a:rPr lang="it-IT" sz="2000" smtClean="0">
                        <a:solidFill>
                          <a:schemeClr val="tx1"/>
                        </a:solidFill>
                        <a:latin typeface="Symbol" panose="05050102010706020507" pitchFamily="18" charset="2"/>
                        <a:ea typeface="DustyErasers" panose="02000603000000000000" pitchFamily="2" charset="0"/>
                      </a:rPr>
                      <m:t>D</m:t>
                    </m:r>
                    <m:r>
                      <m:rPr>
                        <m:nor/>
                      </m:rPr>
                      <a:rPr lang="it-IT" sz="2000" smtClean="0">
                        <a:solidFill>
                          <a:schemeClr val="tx1"/>
                        </a:solidFill>
                        <a:latin typeface="DustyErasers" panose="02000603000000000000" pitchFamily="2" charset="0"/>
                        <a:ea typeface="DustyErasers" panose="02000603000000000000" pitchFamily="2" charset="0"/>
                      </a:rPr>
                      <m:t>V</m:t>
                    </m:r>
                  </m:oMath>
                </a14:m>
                <a:r>
                  <a:rPr lang="it-IT" sz="2000">
                    <a:solidFill>
                      <a:schemeClr val="tx1"/>
                    </a:solidFill>
                    <a:latin typeface="DustyErasers" panose="02000603000000000000" pitchFamily="2" charset="0"/>
                    <a:ea typeface="DustyErasers" panose="02000603000000000000" pitchFamily="2" charset="0"/>
                  </a:rPr>
                  <a:t> = 0</a:t>
                </a:r>
              </a:p>
            </p:txBody>
          </p:sp>
        </mc:Choice>
        <mc:Fallback xmlns="">
          <p:sp>
            <p:nvSpPr>
              <p:cNvPr id="7" name="Rettangolo 6">
                <a:extLst>
                  <a:ext uri="{FF2B5EF4-FFF2-40B4-BE49-F238E27FC236}">
                    <a16:creationId xmlns:a16="http://schemas.microsoft.com/office/drawing/2014/main" id="{14DEE116-1F2F-4463-88C0-E05DA29158D8}"/>
                  </a:ext>
                </a:extLst>
              </p:cNvPr>
              <p:cNvSpPr>
                <a:spLocks noRot="1" noChangeAspect="1" noMove="1" noResize="1" noEditPoints="1" noAdjustHandles="1" noChangeArrowheads="1" noChangeShapeType="1" noTextEdit="1"/>
              </p:cNvSpPr>
              <p:nvPr/>
            </p:nvSpPr>
            <p:spPr>
              <a:xfrm>
                <a:off x="9250952" y="3000509"/>
                <a:ext cx="994966" cy="400110"/>
              </a:xfrm>
              <a:prstGeom prst="rect">
                <a:avLst/>
              </a:prstGeom>
              <a:blipFill>
                <a:blip r:embed="rId5"/>
                <a:stretch>
                  <a:fillRect t="-7576" r="-2454" b="-2575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0" name="Rettangolo 79">
                <a:extLst>
                  <a:ext uri="{FF2B5EF4-FFF2-40B4-BE49-F238E27FC236}">
                    <a16:creationId xmlns:a16="http://schemas.microsoft.com/office/drawing/2014/main" id="{E0AF1EF9-8B5A-4BAC-9362-F3FD13F42DFA}"/>
                  </a:ext>
                </a:extLst>
              </p:cNvPr>
              <p:cNvSpPr/>
              <p:nvPr/>
            </p:nvSpPr>
            <p:spPr>
              <a:xfrm>
                <a:off x="9093154" y="4950426"/>
                <a:ext cx="1307956" cy="830997"/>
              </a:xfrm>
              <a:prstGeom prst="rect">
                <a:avLst/>
              </a:prstGeom>
            </p:spPr>
            <p:txBody>
              <a:bodyPr wrap="square">
                <a:spAutoFit/>
              </a:bodyPr>
              <a:lstStyle/>
              <a:p>
                <a:pPr algn="ctr"/>
                <a14:m>
                  <m:oMath xmlns:m="http://schemas.openxmlformats.org/officeDocument/2006/math">
                    <m:r>
                      <m:rPr>
                        <m:nor/>
                      </m:rPr>
                      <a:rPr lang="it-IT" sz="2000" smtClean="0">
                        <a:solidFill>
                          <a:schemeClr val="tx1"/>
                        </a:solidFill>
                        <a:latin typeface="Symbol" panose="05050102010706020507" pitchFamily="18" charset="2"/>
                        <a:ea typeface="DustyErasers" panose="02000603000000000000" pitchFamily="2" charset="0"/>
                      </a:rPr>
                      <m:t>D</m:t>
                    </m:r>
                    <m:r>
                      <m:rPr>
                        <m:nor/>
                      </m:rPr>
                      <a:rPr lang="it-IT" sz="2000" smtClean="0">
                        <a:solidFill>
                          <a:schemeClr val="tx1"/>
                        </a:solidFill>
                        <a:latin typeface="DustyErasers" panose="02000603000000000000" pitchFamily="2" charset="0"/>
                        <a:ea typeface="DustyErasers" panose="02000603000000000000" pitchFamily="2" charset="0"/>
                      </a:rPr>
                      <m:t>V</m:t>
                    </m:r>
                  </m:oMath>
                </a14:m>
                <a:r>
                  <a:rPr lang="it-IT" sz="2000">
                    <a:solidFill>
                      <a:schemeClr val="tx1"/>
                    </a:solidFill>
                    <a:latin typeface="DustyErasers" panose="02000603000000000000" pitchFamily="2" charset="0"/>
                    <a:ea typeface="DustyErasers" panose="02000603000000000000" pitchFamily="2" charset="0"/>
                  </a:rPr>
                  <a:t> </a:t>
                </a:r>
                <a:r>
                  <a:rPr lang="it-IT" sz="2000">
                    <a:solidFill>
                      <a:schemeClr val="tx1"/>
                    </a:solidFill>
                    <a:latin typeface="Times New Roman" panose="02020603050405020304" pitchFamily="18" charset="0"/>
                    <a:ea typeface="DustyErasers" panose="02000603000000000000" pitchFamily="2" charset="0"/>
                    <a:cs typeface="Times New Roman" panose="02020603050405020304" pitchFamily="18" charset="0"/>
                  </a:rPr>
                  <a:t>≠</a:t>
                </a:r>
                <a:r>
                  <a:rPr lang="it-IT" sz="2000">
                    <a:solidFill>
                      <a:schemeClr val="tx1"/>
                    </a:solidFill>
                    <a:latin typeface="DustyErasers" panose="02000603000000000000" pitchFamily="2" charset="0"/>
                    <a:ea typeface="DustyErasers" panose="02000603000000000000" pitchFamily="2" charset="0"/>
                  </a:rPr>
                  <a:t> 0</a:t>
                </a:r>
              </a:p>
              <a:p>
                <a:pPr algn="ctr"/>
                <a:r>
                  <a:rPr lang="it-IT" sz="1400">
                    <a:latin typeface="DustyErasers" panose="02000603000000000000" pitchFamily="2" charset="0"/>
                    <a:ea typeface="DustyErasers" panose="02000603000000000000" pitchFamily="2" charset="0"/>
                  </a:rPr>
                  <a:t>(birefringence reduced)</a:t>
                </a:r>
                <a:endParaRPr lang="it-IT" sz="1400">
                  <a:solidFill>
                    <a:schemeClr val="tx1"/>
                  </a:solidFill>
                  <a:latin typeface="DustyErasers" panose="02000603000000000000" pitchFamily="2" charset="0"/>
                  <a:ea typeface="DustyErasers" panose="02000603000000000000" pitchFamily="2" charset="0"/>
                </a:endParaRPr>
              </a:p>
            </p:txBody>
          </p:sp>
        </mc:Choice>
        <mc:Fallback xmlns="">
          <p:sp>
            <p:nvSpPr>
              <p:cNvPr id="80" name="Rettangolo 79">
                <a:extLst>
                  <a:ext uri="{FF2B5EF4-FFF2-40B4-BE49-F238E27FC236}">
                    <a16:creationId xmlns:a16="http://schemas.microsoft.com/office/drawing/2014/main" id="{E0AF1EF9-8B5A-4BAC-9362-F3FD13F42DFA}"/>
                  </a:ext>
                </a:extLst>
              </p:cNvPr>
              <p:cNvSpPr>
                <a:spLocks noRot="1" noChangeAspect="1" noMove="1" noResize="1" noEditPoints="1" noAdjustHandles="1" noChangeArrowheads="1" noChangeShapeType="1" noTextEdit="1"/>
              </p:cNvSpPr>
              <p:nvPr/>
            </p:nvSpPr>
            <p:spPr>
              <a:xfrm>
                <a:off x="9093154" y="4950426"/>
                <a:ext cx="1307956" cy="830997"/>
              </a:xfrm>
              <a:prstGeom prst="rect">
                <a:avLst/>
              </a:prstGeom>
              <a:blipFill>
                <a:blip r:embed="rId6"/>
                <a:stretch>
                  <a:fillRect t="-4412" b="-8088"/>
                </a:stretch>
              </a:blipFill>
            </p:spPr>
            <p:txBody>
              <a:bodyPr/>
              <a:lstStyle/>
              <a:p>
                <a:r>
                  <a:rPr lang="it-IT">
                    <a:noFill/>
                  </a:rPr>
                  <a:t> </a:t>
                </a:r>
              </a:p>
            </p:txBody>
          </p:sp>
        </mc:Fallback>
      </mc:AlternateContent>
      <p:cxnSp>
        <p:nvCxnSpPr>
          <p:cNvPr id="84" name="Connettore 2 83">
            <a:extLst>
              <a:ext uri="{FF2B5EF4-FFF2-40B4-BE49-F238E27FC236}">
                <a16:creationId xmlns:a16="http://schemas.microsoft.com/office/drawing/2014/main" id="{72379956-6AF3-41F8-AE49-A4112E7559AC}"/>
              </a:ext>
            </a:extLst>
          </p:cNvPr>
          <p:cNvCxnSpPr>
            <a:cxnSpLocks/>
          </p:cNvCxnSpPr>
          <p:nvPr/>
        </p:nvCxnSpPr>
        <p:spPr>
          <a:xfrm>
            <a:off x="9801492" y="4232719"/>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5" name="Connettore 2 84">
            <a:extLst>
              <a:ext uri="{FF2B5EF4-FFF2-40B4-BE49-F238E27FC236}">
                <a16:creationId xmlns:a16="http://schemas.microsoft.com/office/drawing/2014/main" id="{57482E2D-4F7B-45BC-B831-654C38D83B3C}"/>
              </a:ext>
            </a:extLst>
          </p:cNvPr>
          <p:cNvCxnSpPr>
            <a:cxnSpLocks/>
          </p:cNvCxnSpPr>
          <p:nvPr/>
        </p:nvCxnSpPr>
        <p:spPr>
          <a:xfrm flipH="1" flipV="1">
            <a:off x="9896683" y="3758295"/>
            <a:ext cx="1" cy="584472"/>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2" name="Connettore 2 91">
            <a:extLst>
              <a:ext uri="{FF2B5EF4-FFF2-40B4-BE49-F238E27FC236}">
                <a16:creationId xmlns:a16="http://schemas.microsoft.com/office/drawing/2014/main" id="{C68B82F7-B931-4F58-885B-FE4450505BD2}"/>
              </a:ext>
            </a:extLst>
          </p:cNvPr>
          <p:cNvCxnSpPr>
            <a:cxnSpLocks/>
          </p:cNvCxnSpPr>
          <p:nvPr/>
        </p:nvCxnSpPr>
        <p:spPr>
          <a:xfrm>
            <a:off x="9798706" y="6414812"/>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3" name="Connettore 2 92">
            <a:extLst>
              <a:ext uri="{FF2B5EF4-FFF2-40B4-BE49-F238E27FC236}">
                <a16:creationId xmlns:a16="http://schemas.microsoft.com/office/drawing/2014/main" id="{6DB651B7-CD8E-4A36-B868-FF2DE55E999E}"/>
              </a:ext>
            </a:extLst>
          </p:cNvPr>
          <p:cNvCxnSpPr>
            <a:cxnSpLocks/>
          </p:cNvCxnSpPr>
          <p:nvPr/>
        </p:nvCxnSpPr>
        <p:spPr>
          <a:xfrm flipH="1" flipV="1">
            <a:off x="9893897" y="5940388"/>
            <a:ext cx="1" cy="584472"/>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6" name="Connettore 2 95">
            <a:extLst>
              <a:ext uri="{FF2B5EF4-FFF2-40B4-BE49-F238E27FC236}">
                <a16:creationId xmlns:a16="http://schemas.microsoft.com/office/drawing/2014/main" id="{509B806B-1141-4849-A64D-15D07A9C5105}"/>
              </a:ext>
            </a:extLst>
          </p:cNvPr>
          <p:cNvCxnSpPr>
            <a:cxnSpLocks/>
          </p:cNvCxnSpPr>
          <p:nvPr/>
        </p:nvCxnSpPr>
        <p:spPr>
          <a:xfrm>
            <a:off x="1115957" y="5825463"/>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7" name="Connettore 2 96">
            <a:extLst>
              <a:ext uri="{FF2B5EF4-FFF2-40B4-BE49-F238E27FC236}">
                <a16:creationId xmlns:a16="http://schemas.microsoft.com/office/drawing/2014/main" id="{3A736755-D173-4283-A499-147B78FC8CE6}"/>
              </a:ext>
            </a:extLst>
          </p:cNvPr>
          <p:cNvCxnSpPr>
            <a:cxnSpLocks/>
          </p:cNvCxnSpPr>
          <p:nvPr/>
        </p:nvCxnSpPr>
        <p:spPr>
          <a:xfrm flipV="1">
            <a:off x="1150309" y="5394297"/>
            <a:ext cx="482817" cy="475456"/>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BCEF5FF6-433D-4A2F-B9B0-36ADD85E2AAE}"/>
              </a:ext>
            </a:extLst>
          </p:cNvPr>
          <p:cNvSpPr/>
          <p:nvPr/>
        </p:nvSpPr>
        <p:spPr>
          <a:xfrm>
            <a:off x="2414544" y="5647401"/>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x</a:t>
            </a:r>
            <a:endParaRPr lang="it-IT" sz="1400"/>
          </a:p>
        </p:txBody>
      </p:sp>
      <p:sp>
        <p:nvSpPr>
          <p:cNvPr id="100" name="Rettangolo 99">
            <a:extLst>
              <a:ext uri="{FF2B5EF4-FFF2-40B4-BE49-F238E27FC236}">
                <a16:creationId xmlns:a16="http://schemas.microsoft.com/office/drawing/2014/main" id="{F5218BCC-1349-4A97-AB09-B82849BEE9B5}"/>
              </a:ext>
            </a:extLst>
          </p:cNvPr>
          <p:cNvSpPr/>
          <p:nvPr/>
        </p:nvSpPr>
        <p:spPr>
          <a:xfrm>
            <a:off x="11092577" y="6270152"/>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x</a:t>
            </a:r>
            <a:endParaRPr lang="it-IT" sz="1400"/>
          </a:p>
        </p:txBody>
      </p:sp>
      <p:sp>
        <p:nvSpPr>
          <p:cNvPr id="101" name="Rettangolo 100">
            <a:extLst>
              <a:ext uri="{FF2B5EF4-FFF2-40B4-BE49-F238E27FC236}">
                <a16:creationId xmlns:a16="http://schemas.microsoft.com/office/drawing/2014/main" id="{5A1720E5-A037-492D-9B06-3CA9D1297E55}"/>
              </a:ext>
            </a:extLst>
          </p:cNvPr>
          <p:cNvSpPr/>
          <p:nvPr/>
        </p:nvSpPr>
        <p:spPr>
          <a:xfrm>
            <a:off x="9747132" y="5673966"/>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z</a:t>
            </a:r>
            <a:endParaRPr lang="it-IT" sz="1400"/>
          </a:p>
        </p:txBody>
      </p:sp>
      <p:sp>
        <p:nvSpPr>
          <p:cNvPr id="102" name="Rettangolo 101">
            <a:extLst>
              <a:ext uri="{FF2B5EF4-FFF2-40B4-BE49-F238E27FC236}">
                <a16:creationId xmlns:a16="http://schemas.microsoft.com/office/drawing/2014/main" id="{468D0F48-11C8-435B-890F-6F313F322171}"/>
              </a:ext>
            </a:extLst>
          </p:cNvPr>
          <p:cNvSpPr/>
          <p:nvPr/>
        </p:nvSpPr>
        <p:spPr>
          <a:xfrm>
            <a:off x="11093628" y="4079433"/>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x</a:t>
            </a:r>
            <a:endParaRPr lang="it-IT" sz="1400"/>
          </a:p>
        </p:txBody>
      </p:sp>
      <p:sp>
        <p:nvSpPr>
          <p:cNvPr id="104" name="Rettangolo 103">
            <a:extLst>
              <a:ext uri="{FF2B5EF4-FFF2-40B4-BE49-F238E27FC236}">
                <a16:creationId xmlns:a16="http://schemas.microsoft.com/office/drawing/2014/main" id="{FFB5DBDB-434A-45CF-B464-6E184D755184}"/>
              </a:ext>
            </a:extLst>
          </p:cNvPr>
          <p:cNvSpPr/>
          <p:nvPr/>
        </p:nvSpPr>
        <p:spPr>
          <a:xfrm>
            <a:off x="9748183" y="3483247"/>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z</a:t>
            </a:r>
            <a:endParaRPr lang="it-IT" sz="1400"/>
          </a:p>
        </p:txBody>
      </p:sp>
      <p:cxnSp>
        <p:nvCxnSpPr>
          <p:cNvPr id="105" name="Connettore 2 104">
            <a:extLst>
              <a:ext uri="{FF2B5EF4-FFF2-40B4-BE49-F238E27FC236}">
                <a16:creationId xmlns:a16="http://schemas.microsoft.com/office/drawing/2014/main" id="{D4488AC3-56B2-4150-BA7C-83D1AEEE9780}"/>
              </a:ext>
            </a:extLst>
          </p:cNvPr>
          <p:cNvCxnSpPr>
            <a:cxnSpLocks/>
          </p:cNvCxnSpPr>
          <p:nvPr/>
        </p:nvCxnSpPr>
        <p:spPr>
          <a:xfrm flipH="1" flipV="1">
            <a:off x="1203160" y="5288527"/>
            <a:ext cx="1" cy="584472"/>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6" name="Rettangolo 105">
            <a:extLst>
              <a:ext uri="{FF2B5EF4-FFF2-40B4-BE49-F238E27FC236}">
                <a16:creationId xmlns:a16="http://schemas.microsoft.com/office/drawing/2014/main" id="{4DE803CC-AD4B-465A-80BA-C7EFDC1EA25D}"/>
              </a:ext>
            </a:extLst>
          </p:cNvPr>
          <p:cNvSpPr/>
          <p:nvPr/>
        </p:nvSpPr>
        <p:spPr>
          <a:xfrm>
            <a:off x="1054660" y="5013479"/>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z</a:t>
            </a:r>
            <a:endParaRPr lang="it-IT" sz="1400"/>
          </a:p>
        </p:txBody>
      </p:sp>
      <p:sp>
        <p:nvSpPr>
          <p:cNvPr id="107" name="Rettangolo 106">
            <a:extLst>
              <a:ext uri="{FF2B5EF4-FFF2-40B4-BE49-F238E27FC236}">
                <a16:creationId xmlns:a16="http://schemas.microsoft.com/office/drawing/2014/main" id="{62B6C56A-A98D-4398-931A-DD69C4ADA297}"/>
              </a:ext>
            </a:extLst>
          </p:cNvPr>
          <p:cNvSpPr/>
          <p:nvPr/>
        </p:nvSpPr>
        <p:spPr>
          <a:xfrm>
            <a:off x="1627896" y="5234926"/>
            <a:ext cx="3448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y</a:t>
            </a:r>
            <a:endParaRPr lang="it-IT" sz="1400"/>
          </a:p>
        </p:txBody>
      </p:sp>
      <mc:AlternateContent xmlns:mc="http://schemas.openxmlformats.org/markup-compatibility/2006" xmlns:a14="http://schemas.microsoft.com/office/drawing/2010/main">
        <mc:Choice Requires="a14">
          <p:sp>
            <p:nvSpPr>
              <p:cNvPr id="108" name="CasellaDiTesto 107">
                <a:extLst>
                  <a:ext uri="{FF2B5EF4-FFF2-40B4-BE49-F238E27FC236}">
                    <a16:creationId xmlns:a16="http://schemas.microsoft.com/office/drawing/2014/main" id="{9BE85B0A-C82B-4B8D-A0A6-C87A3459B280}"/>
                  </a:ext>
                </a:extLst>
              </p:cNvPr>
              <p:cNvSpPr txBox="1"/>
              <p:nvPr/>
            </p:nvSpPr>
            <p:spPr>
              <a:xfrm>
                <a:off x="762866" y="6101850"/>
                <a:ext cx="7497065" cy="518732"/>
              </a:xfrm>
              <a:prstGeom prst="rect">
                <a:avLst/>
              </a:prstGeom>
              <a:noFill/>
              <a:ln w="25400">
                <a:noFill/>
              </a:ln>
            </p:spPr>
            <p:txBody>
              <a:bodyPr wrap="square" rtlCol="0">
                <a:spAutoFit/>
              </a:bodyPr>
              <a:lstStyle/>
              <a:p>
                <a:pPr>
                  <a:lnSpc>
                    <a:spcPct val="90000"/>
                  </a:lnSpc>
                </a:pPr>
                <a:r>
                  <a:rPr lang="it-IT">
                    <a:solidFill>
                      <a:schemeClr val="tx1"/>
                    </a:solidFill>
                    <a:latin typeface="DustyErasers" panose="02000603000000000000" pitchFamily="2" charset="0"/>
                    <a:ea typeface="DustyErasers" panose="02000603000000000000" pitchFamily="2" charset="0"/>
                  </a:rPr>
                  <a:t>Each pixel is a waveplate introducing an angle </a:t>
                </a:r>
                <a:r>
                  <a:rPr lang="it-IT">
                    <a:solidFill>
                      <a:schemeClr val="tx1"/>
                    </a:solidFill>
                    <a:latin typeface="Symbol" panose="05050102010706020507" pitchFamily="18" charset="2"/>
                    <a:ea typeface="DustyErasers" panose="02000603000000000000" pitchFamily="2" charset="0"/>
                  </a:rPr>
                  <a:t>f</a:t>
                </a:r>
                <a:r>
                  <a:rPr lang="it-IT">
                    <a:solidFill>
                      <a:schemeClr val="tx1"/>
                    </a:solidFill>
                    <a:latin typeface="DustyErasers" panose="02000603000000000000" pitchFamily="2" charset="0"/>
                    <a:ea typeface="DustyErasers" panose="02000603000000000000" pitchFamily="2" charset="0"/>
                  </a:rPr>
                  <a:t>(</a:t>
                </a:r>
                <a:r>
                  <a:rPr lang="it-IT">
                    <a:solidFill>
                      <a:schemeClr val="tx1"/>
                    </a:solidFill>
                    <a:latin typeface="Symbol" panose="05050102010706020507" pitchFamily="18" charset="2"/>
                    <a:ea typeface="DustyErasers" panose="02000603000000000000" pitchFamily="2" charset="0"/>
                  </a:rPr>
                  <a:t>w,D</a:t>
                </a:r>
                <a:r>
                  <a:rPr lang="it-IT">
                    <a:solidFill>
                      <a:schemeClr val="tx1"/>
                    </a:solidFill>
                    <a:latin typeface="DustyErasers" panose="02000603000000000000" pitchFamily="2" charset="0"/>
                    <a:ea typeface="DustyErasers" panose="02000603000000000000" pitchFamily="2" charset="0"/>
                  </a:rPr>
                  <a:t>V) = </a:t>
                </a:r>
                <a14:m>
                  <m:oMath xmlns:m="http://schemas.openxmlformats.org/officeDocument/2006/math">
                    <m:f>
                      <m:fPr>
                        <m:ctrlPr>
                          <a:rPr lang="it-IT" i="1">
                            <a:solidFill>
                              <a:schemeClr val="tx1"/>
                            </a:solidFill>
                            <a:latin typeface="Cambria Math" panose="02040503050406030204" pitchFamily="18" charset="0"/>
                            <a:ea typeface="DustyErasers" panose="02000603000000000000" pitchFamily="2" charset="0"/>
                          </a:rPr>
                        </m:ctrlPr>
                      </m:fPr>
                      <m:num>
                        <m:r>
                          <m:rPr>
                            <m:nor/>
                          </m:rPr>
                          <a:rPr lang="it-IT">
                            <a:solidFill>
                              <a:schemeClr val="tx1"/>
                            </a:solidFill>
                            <a:latin typeface="Symbol" panose="05050102010706020507" pitchFamily="18" charset="2"/>
                            <a:ea typeface="DustyErasers" panose="02000603000000000000" pitchFamily="2" charset="0"/>
                          </a:rPr>
                          <m:t>w</m:t>
                        </m:r>
                        <m:r>
                          <m:rPr>
                            <m:nor/>
                          </m:rPr>
                          <a:rPr lang="it-IT" i="0" smtClean="0">
                            <a:solidFill>
                              <a:schemeClr val="tx1"/>
                            </a:solidFill>
                            <a:latin typeface="Symbol" panose="05050102010706020507" pitchFamily="18" charset="2"/>
                            <a:ea typeface="DustyErasers" panose="02000603000000000000" pitchFamily="2" charset="0"/>
                          </a:rPr>
                          <m:t> </m:t>
                        </m:r>
                        <m:r>
                          <m:rPr>
                            <m:nor/>
                          </m:rPr>
                          <a:rPr lang="it-IT">
                            <a:solidFill>
                              <a:schemeClr val="tx1"/>
                            </a:solidFill>
                            <a:latin typeface="Symbol" panose="05050102010706020507" pitchFamily="18" charset="2"/>
                            <a:ea typeface="DustyErasers" panose="02000603000000000000" pitchFamily="2" charset="0"/>
                          </a:rPr>
                          <m:t>D</m:t>
                        </m:r>
                        <m:r>
                          <m:rPr>
                            <m:nor/>
                          </m:rPr>
                          <a:rPr lang="it-IT">
                            <a:solidFill>
                              <a:schemeClr val="tx1"/>
                            </a:solidFill>
                            <a:latin typeface="DustyErasers" panose="02000603000000000000" pitchFamily="2" charset="0"/>
                            <a:ea typeface="DustyErasers" panose="02000603000000000000" pitchFamily="2" charset="0"/>
                          </a:rPr>
                          <m:t>n</m:t>
                        </m:r>
                        <m:r>
                          <m:rPr>
                            <m:nor/>
                          </m:rPr>
                          <a:rPr lang="it-IT">
                            <a:solidFill>
                              <a:schemeClr val="tx1"/>
                            </a:solidFill>
                            <a:latin typeface="DustyErasers" panose="02000603000000000000" pitchFamily="2" charset="0"/>
                            <a:ea typeface="DustyErasers" panose="02000603000000000000" pitchFamily="2" charset="0"/>
                          </a:rPr>
                          <m:t>(</m:t>
                        </m:r>
                        <m:r>
                          <m:rPr>
                            <m:nor/>
                          </m:rPr>
                          <a:rPr lang="it-IT">
                            <a:solidFill>
                              <a:schemeClr val="tx1"/>
                            </a:solidFill>
                            <a:latin typeface="Symbol" panose="05050102010706020507" pitchFamily="18" charset="2"/>
                            <a:ea typeface="DustyErasers" panose="02000603000000000000" pitchFamily="2" charset="0"/>
                          </a:rPr>
                          <m:t>w</m:t>
                        </m:r>
                        <m:r>
                          <m:rPr>
                            <m:nor/>
                          </m:rPr>
                          <a:rPr lang="it-IT">
                            <a:solidFill>
                              <a:schemeClr val="tx1"/>
                            </a:solidFill>
                            <a:latin typeface="Symbol" panose="05050102010706020507" pitchFamily="18" charset="2"/>
                            <a:ea typeface="DustyErasers" panose="02000603000000000000" pitchFamily="2" charset="0"/>
                          </a:rPr>
                          <m:t>,</m:t>
                        </m:r>
                        <m:r>
                          <m:rPr>
                            <m:nor/>
                          </m:rPr>
                          <a:rPr lang="it-IT">
                            <a:solidFill>
                              <a:schemeClr val="tx1"/>
                            </a:solidFill>
                            <a:latin typeface="Symbol" panose="05050102010706020507" pitchFamily="18" charset="2"/>
                            <a:ea typeface="DustyErasers" panose="02000603000000000000" pitchFamily="2" charset="0"/>
                          </a:rPr>
                          <m:t>D</m:t>
                        </m:r>
                        <m:r>
                          <m:rPr>
                            <m:nor/>
                          </m:rPr>
                          <a:rPr lang="it-IT">
                            <a:solidFill>
                              <a:schemeClr val="tx1"/>
                            </a:solidFill>
                            <a:latin typeface="DustyErasers" panose="02000603000000000000" pitchFamily="2" charset="0"/>
                            <a:ea typeface="DustyErasers" panose="02000603000000000000" pitchFamily="2" charset="0"/>
                          </a:rPr>
                          <m:t>V</m:t>
                        </m:r>
                        <m:r>
                          <m:rPr>
                            <m:nor/>
                          </m:rPr>
                          <a:rPr lang="it-IT">
                            <a:solidFill>
                              <a:schemeClr val="tx1"/>
                            </a:solidFill>
                            <a:latin typeface="DustyErasers" panose="02000603000000000000" pitchFamily="2" charset="0"/>
                            <a:ea typeface="DustyErasers" panose="02000603000000000000" pitchFamily="2" charset="0"/>
                          </a:rPr>
                          <m:t>)</m:t>
                        </m:r>
                      </m:num>
                      <m:den>
                        <m:r>
                          <m:rPr>
                            <m:nor/>
                          </m:rPr>
                          <a:rPr lang="it-IT">
                            <a:solidFill>
                              <a:schemeClr val="tx1"/>
                            </a:solidFill>
                            <a:latin typeface="DustyErasers" panose="02000603000000000000" pitchFamily="2" charset="0"/>
                            <a:ea typeface="DustyErasers" panose="02000603000000000000" pitchFamily="2" charset="0"/>
                          </a:rPr>
                          <m:t>c</m:t>
                        </m:r>
                      </m:den>
                    </m:f>
                    <m:r>
                      <m:rPr>
                        <m:nor/>
                      </m:rPr>
                      <a:rPr lang="it-IT" i="0" smtClean="0">
                        <a:solidFill>
                          <a:schemeClr val="tx1"/>
                        </a:solidFill>
                        <a:latin typeface="Cambria Math" panose="02040503050406030204" pitchFamily="18" charset="0"/>
                        <a:ea typeface="DustyErasers" panose="02000603000000000000" pitchFamily="2" charset="0"/>
                      </a:rPr>
                      <m:t> </m:t>
                    </m:r>
                  </m:oMath>
                </a14:m>
                <a:r>
                  <a:rPr lang="it-IT">
                    <a:solidFill>
                      <a:schemeClr val="tx1"/>
                    </a:solidFill>
                    <a:latin typeface="DustyErasers" panose="02000603000000000000" pitchFamily="2" charset="0"/>
                    <a:ea typeface="DustyErasers" panose="02000603000000000000" pitchFamily="2" charset="0"/>
                  </a:rPr>
                  <a:t>t</a:t>
                </a:r>
              </a:p>
            </p:txBody>
          </p:sp>
        </mc:Choice>
        <mc:Fallback xmlns="">
          <p:sp>
            <p:nvSpPr>
              <p:cNvPr id="108" name="CasellaDiTesto 107">
                <a:extLst>
                  <a:ext uri="{FF2B5EF4-FFF2-40B4-BE49-F238E27FC236}">
                    <a16:creationId xmlns:a16="http://schemas.microsoft.com/office/drawing/2014/main" id="{9BE85B0A-C82B-4B8D-A0A6-C87A3459B280}"/>
                  </a:ext>
                </a:extLst>
              </p:cNvPr>
              <p:cNvSpPr txBox="1">
                <a:spLocks noRot="1" noChangeAspect="1" noMove="1" noResize="1" noEditPoints="1" noAdjustHandles="1" noChangeArrowheads="1" noChangeShapeType="1" noTextEdit="1"/>
              </p:cNvSpPr>
              <p:nvPr/>
            </p:nvSpPr>
            <p:spPr>
              <a:xfrm>
                <a:off x="762866" y="6101850"/>
                <a:ext cx="7497065" cy="518732"/>
              </a:xfrm>
              <a:prstGeom prst="rect">
                <a:avLst/>
              </a:prstGeom>
              <a:blipFill>
                <a:blip r:embed="rId7"/>
                <a:stretch>
                  <a:fillRect l="-650" r="-81" b="-4706"/>
                </a:stretch>
              </a:blipFill>
              <a:ln w="25400">
                <a:noFill/>
              </a:ln>
            </p:spPr>
            <p:txBody>
              <a:bodyPr/>
              <a:lstStyle/>
              <a:p>
                <a:r>
                  <a:rPr lang="it-IT">
                    <a:noFill/>
                  </a:rPr>
                  <a:t> </a:t>
                </a:r>
              </a:p>
            </p:txBody>
          </p:sp>
        </mc:Fallback>
      </mc:AlternateContent>
      <p:sp>
        <p:nvSpPr>
          <p:cNvPr id="109" name="Rettangolo 108">
            <a:extLst>
              <a:ext uri="{FF2B5EF4-FFF2-40B4-BE49-F238E27FC236}">
                <a16:creationId xmlns:a16="http://schemas.microsoft.com/office/drawing/2014/main" id="{FF96EA6A-D880-404B-AD6B-8E34B521EFC1}"/>
              </a:ext>
            </a:extLst>
          </p:cNvPr>
          <p:cNvSpPr/>
          <p:nvPr/>
        </p:nvSpPr>
        <p:spPr>
          <a:xfrm>
            <a:off x="1804236" y="2192118"/>
            <a:ext cx="1357431" cy="369332"/>
          </a:xfrm>
          <a:prstGeom prst="rect">
            <a:avLst/>
          </a:prstGeom>
        </p:spPr>
        <p:txBody>
          <a:bodyPr wrap="square">
            <a:spAutoFit/>
          </a:bodyPr>
          <a:lstStyle/>
          <a:p>
            <a:r>
              <a:rPr lang="it-IT" b="1">
                <a:solidFill>
                  <a:srgbClr val="00FF99"/>
                </a:solidFill>
                <a:latin typeface="DustyErasers" panose="02000603000000000000" pitchFamily="2" charset="0"/>
                <a:ea typeface="DustyErasers" panose="02000603000000000000" pitchFamily="2" charset="0"/>
              </a:rPr>
              <a:t>IR to UV</a:t>
            </a:r>
          </a:p>
        </p:txBody>
      </p:sp>
      <p:sp>
        <p:nvSpPr>
          <p:cNvPr id="110" name="Cubo 109">
            <a:extLst>
              <a:ext uri="{FF2B5EF4-FFF2-40B4-BE49-F238E27FC236}">
                <a16:creationId xmlns:a16="http://schemas.microsoft.com/office/drawing/2014/main" id="{5F3B1957-F91D-49A5-91CD-90CC0FBC1C43}"/>
              </a:ext>
            </a:extLst>
          </p:cNvPr>
          <p:cNvSpPr/>
          <p:nvPr/>
        </p:nvSpPr>
        <p:spPr>
          <a:xfrm>
            <a:off x="1348205" y="3778458"/>
            <a:ext cx="3925447" cy="1098915"/>
          </a:xfrm>
          <a:prstGeom prst="cube">
            <a:avLst>
              <a:gd name="adj" fmla="val 59856"/>
            </a:avLst>
          </a:prstGeom>
          <a:solidFill>
            <a:srgbClr val="00B050">
              <a:alpha val="30000"/>
            </a:srgbClr>
          </a:solidFill>
          <a:ln>
            <a:solidFill>
              <a:srgbClr val="00B050">
                <a:alpha val="56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5" name="CasellaDiTesto 184">
            <a:extLst>
              <a:ext uri="{FF2B5EF4-FFF2-40B4-BE49-F238E27FC236}">
                <a16:creationId xmlns:a16="http://schemas.microsoft.com/office/drawing/2014/main" id="{29232EE3-D9F2-4FF6-8331-F7741535C8A3}"/>
              </a:ext>
            </a:extLst>
          </p:cNvPr>
          <p:cNvSpPr txBox="1"/>
          <p:nvPr/>
        </p:nvSpPr>
        <p:spPr>
          <a:xfrm>
            <a:off x="5481950" y="2924944"/>
            <a:ext cx="1397724" cy="313932"/>
          </a:xfrm>
          <a:prstGeom prst="rect">
            <a:avLst/>
          </a:prstGeom>
          <a:noFill/>
        </p:spPr>
        <p:txBody>
          <a:bodyPr wrap="square" rtlCol="0">
            <a:spAutoFit/>
          </a:bodyPr>
          <a:lstStyle/>
          <a:p>
            <a:pPr>
              <a:lnSpc>
                <a:spcPct val="90000"/>
              </a:lnSpc>
            </a:pPr>
            <a:r>
              <a:rPr lang="it-IT" sz="1600">
                <a:solidFill>
                  <a:srgbClr val="59E6E3"/>
                </a:solidFill>
                <a:latin typeface="DustyErasers" panose="02000603000000000000" pitchFamily="2" charset="0"/>
                <a:ea typeface="DustyErasers" panose="02000603000000000000" pitchFamily="2" charset="0"/>
              </a:rPr>
              <a:t>Glass</a:t>
            </a:r>
          </a:p>
        </p:txBody>
      </p:sp>
      <p:sp>
        <p:nvSpPr>
          <p:cNvPr id="186" name="CasellaDiTesto 185">
            <a:extLst>
              <a:ext uri="{FF2B5EF4-FFF2-40B4-BE49-F238E27FC236}">
                <a16:creationId xmlns:a16="http://schemas.microsoft.com/office/drawing/2014/main" id="{63947D6D-AC6C-451B-8E01-B4BCAC5F3AE7}"/>
              </a:ext>
            </a:extLst>
          </p:cNvPr>
          <p:cNvSpPr txBox="1"/>
          <p:nvPr/>
        </p:nvSpPr>
        <p:spPr>
          <a:xfrm>
            <a:off x="5489327" y="3236755"/>
            <a:ext cx="3468097" cy="590931"/>
          </a:xfrm>
          <a:prstGeom prst="rect">
            <a:avLst/>
          </a:prstGeom>
          <a:noFill/>
        </p:spPr>
        <p:txBody>
          <a:bodyPr wrap="square" rtlCol="0">
            <a:spAutoFit/>
          </a:bodyPr>
          <a:lstStyle/>
          <a:p>
            <a:pPr>
              <a:lnSpc>
                <a:spcPct val="90000"/>
              </a:lnSpc>
            </a:pPr>
            <a:r>
              <a:rPr lang="it-IT">
                <a:solidFill>
                  <a:srgbClr val="0000FF"/>
                </a:solidFill>
                <a:latin typeface="DustyErasers" panose="02000603000000000000" pitchFamily="2" charset="0"/>
                <a:ea typeface="DustyErasers" panose="02000603000000000000" pitchFamily="2" charset="0"/>
              </a:rPr>
              <a:t>Transparent pixelated indium tin oxide (ITO) film</a:t>
            </a:r>
          </a:p>
        </p:txBody>
      </p:sp>
      <p:sp>
        <p:nvSpPr>
          <p:cNvPr id="228" name="Cubo 227">
            <a:extLst>
              <a:ext uri="{FF2B5EF4-FFF2-40B4-BE49-F238E27FC236}">
                <a16:creationId xmlns:a16="http://schemas.microsoft.com/office/drawing/2014/main" id="{5A9BDF09-89BD-4509-922C-68689504E770}"/>
              </a:ext>
            </a:extLst>
          </p:cNvPr>
          <p:cNvSpPr/>
          <p:nvPr/>
        </p:nvSpPr>
        <p:spPr>
          <a:xfrm>
            <a:off x="1364322" y="3076122"/>
            <a:ext cx="3921983" cy="693451"/>
          </a:xfrm>
          <a:prstGeom prst="cube">
            <a:avLst>
              <a:gd name="adj" fmla="val 78379"/>
            </a:avLst>
          </a:prstGeom>
          <a:solidFill>
            <a:srgbClr val="59E6E3">
              <a:alpha val="13000"/>
            </a:srgbClr>
          </a:solidFill>
          <a:ln>
            <a:solidFill>
              <a:srgbClr val="59E6E3">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6" name="Cubo 215">
            <a:extLst>
              <a:ext uri="{FF2B5EF4-FFF2-40B4-BE49-F238E27FC236}">
                <a16:creationId xmlns:a16="http://schemas.microsoft.com/office/drawing/2014/main" id="{0A971FE7-9554-4A1D-97A6-24D70C1A0E9A}"/>
              </a:ext>
            </a:extLst>
          </p:cNvPr>
          <p:cNvSpPr/>
          <p:nvPr/>
        </p:nvSpPr>
        <p:spPr>
          <a:xfrm>
            <a:off x="1429742" y="3378631"/>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7" name="Cubo 216">
            <a:extLst>
              <a:ext uri="{FF2B5EF4-FFF2-40B4-BE49-F238E27FC236}">
                <a16:creationId xmlns:a16="http://schemas.microsoft.com/office/drawing/2014/main" id="{5DB7C5DC-87EA-4C4B-857D-C8E4112BA504}"/>
              </a:ext>
            </a:extLst>
          </p:cNvPr>
          <p:cNvSpPr/>
          <p:nvPr/>
        </p:nvSpPr>
        <p:spPr>
          <a:xfrm>
            <a:off x="1740739" y="3378497"/>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8" name="Cubo 217">
            <a:extLst>
              <a:ext uri="{FF2B5EF4-FFF2-40B4-BE49-F238E27FC236}">
                <a16:creationId xmlns:a16="http://schemas.microsoft.com/office/drawing/2014/main" id="{E657380B-E417-43A8-B815-300053B51A86}"/>
              </a:ext>
            </a:extLst>
          </p:cNvPr>
          <p:cNvSpPr/>
          <p:nvPr/>
        </p:nvSpPr>
        <p:spPr>
          <a:xfrm>
            <a:off x="2056503" y="3379568"/>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9" name="Cubo 218">
            <a:extLst>
              <a:ext uri="{FF2B5EF4-FFF2-40B4-BE49-F238E27FC236}">
                <a16:creationId xmlns:a16="http://schemas.microsoft.com/office/drawing/2014/main" id="{EB4CDD57-022B-46DD-B730-81DD547E9F71}"/>
              </a:ext>
            </a:extLst>
          </p:cNvPr>
          <p:cNvSpPr/>
          <p:nvPr/>
        </p:nvSpPr>
        <p:spPr>
          <a:xfrm>
            <a:off x="2371939" y="3380007"/>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0" name="Cubo 219">
            <a:extLst>
              <a:ext uri="{FF2B5EF4-FFF2-40B4-BE49-F238E27FC236}">
                <a16:creationId xmlns:a16="http://schemas.microsoft.com/office/drawing/2014/main" id="{BFC87298-218D-44EC-A761-3E55AA65BA5F}"/>
              </a:ext>
            </a:extLst>
          </p:cNvPr>
          <p:cNvSpPr/>
          <p:nvPr/>
        </p:nvSpPr>
        <p:spPr>
          <a:xfrm>
            <a:off x="2682147" y="3378498"/>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1" name="Cubo 220">
            <a:extLst>
              <a:ext uri="{FF2B5EF4-FFF2-40B4-BE49-F238E27FC236}">
                <a16:creationId xmlns:a16="http://schemas.microsoft.com/office/drawing/2014/main" id="{214803AD-24FA-42BA-8BC0-3A1F78A676F3}"/>
              </a:ext>
            </a:extLst>
          </p:cNvPr>
          <p:cNvSpPr/>
          <p:nvPr/>
        </p:nvSpPr>
        <p:spPr>
          <a:xfrm>
            <a:off x="2985086" y="3378631"/>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3" name="Cubo 222">
            <a:extLst>
              <a:ext uri="{FF2B5EF4-FFF2-40B4-BE49-F238E27FC236}">
                <a16:creationId xmlns:a16="http://schemas.microsoft.com/office/drawing/2014/main" id="{0408D5F3-F3EE-439D-B016-01D3C8F57D00}"/>
              </a:ext>
            </a:extLst>
          </p:cNvPr>
          <p:cNvSpPr/>
          <p:nvPr/>
        </p:nvSpPr>
        <p:spPr>
          <a:xfrm>
            <a:off x="3300850" y="3379527"/>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4" name="Cubo 223">
            <a:extLst>
              <a:ext uri="{FF2B5EF4-FFF2-40B4-BE49-F238E27FC236}">
                <a16:creationId xmlns:a16="http://schemas.microsoft.com/office/drawing/2014/main" id="{503B1CD4-347B-44F1-8017-6E7F928B2D80}"/>
              </a:ext>
            </a:extLst>
          </p:cNvPr>
          <p:cNvSpPr/>
          <p:nvPr/>
        </p:nvSpPr>
        <p:spPr>
          <a:xfrm>
            <a:off x="3610134" y="3379527"/>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5" name="Cubo 224">
            <a:extLst>
              <a:ext uri="{FF2B5EF4-FFF2-40B4-BE49-F238E27FC236}">
                <a16:creationId xmlns:a16="http://schemas.microsoft.com/office/drawing/2014/main" id="{DB074581-8207-47BE-BBBD-9A44AB0691E6}"/>
              </a:ext>
            </a:extLst>
          </p:cNvPr>
          <p:cNvSpPr/>
          <p:nvPr/>
        </p:nvSpPr>
        <p:spPr>
          <a:xfrm>
            <a:off x="3924204" y="3379527"/>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6" name="Cubo 225">
            <a:extLst>
              <a:ext uri="{FF2B5EF4-FFF2-40B4-BE49-F238E27FC236}">
                <a16:creationId xmlns:a16="http://schemas.microsoft.com/office/drawing/2014/main" id="{EFE27084-9392-4E1D-9267-3F6ED0D8206F}"/>
              </a:ext>
            </a:extLst>
          </p:cNvPr>
          <p:cNvSpPr/>
          <p:nvPr/>
        </p:nvSpPr>
        <p:spPr>
          <a:xfrm>
            <a:off x="4239292" y="3379527"/>
            <a:ext cx="852899" cy="693451"/>
          </a:xfrm>
          <a:prstGeom prst="cube">
            <a:avLst>
              <a:gd name="adj" fmla="val 78379"/>
            </a:avLst>
          </a:prstGeom>
          <a:solidFill>
            <a:srgbClr val="0000FF">
              <a:alpha val="50000"/>
            </a:srgbClr>
          </a:solidFill>
          <a:ln>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CasellaDiTesto 114">
            <a:extLst>
              <a:ext uri="{FF2B5EF4-FFF2-40B4-BE49-F238E27FC236}">
                <a16:creationId xmlns:a16="http://schemas.microsoft.com/office/drawing/2014/main" id="{872539BE-763E-4C7F-9440-3B65A0979A6D}"/>
              </a:ext>
            </a:extLst>
          </p:cNvPr>
          <p:cNvSpPr txBox="1"/>
          <p:nvPr/>
        </p:nvSpPr>
        <p:spPr>
          <a:xfrm>
            <a:off x="5471209" y="5052163"/>
            <a:ext cx="1397724" cy="313932"/>
          </a:xfrm>
          <a:prstGeom prst="rect">
            <a:avLst/>
          </a:prstGeom>
          <a:noFill/>
        </p:spPr>
        <p:txBody>
          <a:bodyPr wrap="square" rtlCol="0">
            <a:spAutoFit/>
          </a:bodyPr>
          <a:lstStyle/>
          <a:p>
            <a:pPr>
              <a:lnSpc>
                <a:spcPct val="90000"/>
              </a:lnSpc>
            </a:pPr>
            <a:r>
              <a:rPr lang="it-IT" sz="1600">
                <a:solidFill>
                  <a:srgbClr val="59E6E3"/>
                </a:solidFill>
                <a:latin typeface="DustyErasers" panose="02000603000000000000" pitchFamily="2" charset="0"/>
                <a:ea typeface="DustyErasers" panose="02000603000000000000" pitchFamily="2" charset="0"/>
              </a:rPr>
              <a:t>Glass</a:t>
            </a:r>
          </a:p>
        </p:txBody>
      </p:sp>
      <p:sp>
        <p:nvSpPr>
          <p:cNvPr id="22" name="Rettangolo 21">
            <a:extLst>
              <a:ext uri="{FF2B5EF4-FFF2-40B4-BE49-F238E27FC236}">
                <a16:creationId xmlns:a16="http://schemas.microsoft.com/office/drawing/2014/main" id="{E4059851-64EF-4498-965A-6D5E6E245004}"/>
              </a:ext>
            </a:extLst>
          </p:cNvPr>
          <p:cNvSpPr/>
          <p:nvPr/>
        </p:nvSpPr>
        <p:spPr>
          <a:xfrm>
            <a:off x="2629306" y="5639624"/>
            <a:ext cx="2254143" cy="369332"/>
          </a:xfrm>
          <a:prstGeom prst="rect">
            <a:avLst/>
          </a:prstGeom>
        </p:spPr>
        <p:txBody>
          <a:bodyPr wrap="none">
            <a:spAutoFit/>
          </a:bodyPr>
          <a:lstStyle/>
          <a:p>
            <a:r>
              <a:rPr lang="it-IT">
                <a:latin typeface="DustyErasers" panose="02000603000000000000" pitchFamily="2" charset="0"/>
                <a:ea typeface="DustyErasers" panose="02000603000000000000" pitchFamily="2" charset="0"/>
              </a:rPr>
              <a:t>anchorage direction</a:t>
            </a:r>
            <a:endParaRPr lang="it-IT"/>
          </a:p>
        </p:txBody>
      </p:sp>
      <p:sp>
        <p:nvSpPr>
          <p:cNvPr id="116" name="Rettangolo 115">
            <a:extLst>
              <a:ext uri="{FF2B5EF4-FFF2-40B4-BE49-F238E27FC236}">
                <a16:creationId xmlns:a16="http://schemas.microsoft.com/office/drawing/2014/main" id="{BDC9CB1C-DF85-4AFF-A1D7-B9304D1954A8}"/>
              </a:ext>
            </a:extLst>
          </p:cNvPr>
          <p:cNvSpPr/>
          <p:nvPr/>
        </p:nvSpPr>
        <p:spPr>
          <a:xfrm>
            <a:off x="9907797" y="6505599"/>
            <a:ext cx="1789272" cy="307777"/>
          </a:xfrm>
          <a:prstGeom prst="rect">
            <a:avLst/>
          </a:prstGeom>
        </p:spPr>
        <p:txBody>
          <a:bodyPr wrap="none">
            <a:spAutoFit/>
          </a:bodyPr>
          <a:lstStyle/>
          <a:p>
            <a:r>
              <a:rPr lang="it-IT" sz="1400">
                <a:latin typeface="DustyErasers" panose="02000603000000000000" pitchFamily="2" charset="0"/>
                <a:ea typeface="DustyErasers" panose="02000603000000000000" pitchFamily="2" charset="0"/>
              </a:rPr>
              <a:t>anchorage direction</a:t>
            </a:r>
            <a:endParaRPr lang="it-IT" sz="1400"/>
          </a:p>
        </p:txBody>
      </p:sp>
    </p:spTree>
    <p:extLst>
      <p:ext uri="{BB962C8B-B14F-4D97-AF65-F5344CB8AC3E}">
        <p14:creationId xmlns:p14="http://schemas.microsoft.com/office/powerpoint/2010/main" val="405272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egnaposto contenuto 13">
            <a:extLst>
              <a:ext uri="{FF2B5EF4-FFF2-40B4-BE49-F238E27FC236}">
                <a16:creationId xmlns:a16="http://schemas.microsoft.com/office/drawing/2014/main" id="{66BED415-06E8-47DE-9F61-9D062F00671F}"/>
              </a:ext>
            </a:extLst>
          </p:cNvPr>
          <p:cNvSpPr txBox="1">
            <a:spLocks/>
          </p:cNvSpPr>
          <p:nvPr/>
        </p:nvSpPr>
        <p:spPr>
          <a:xfrm>
            <a:off x="1522413" y="1700808"/>
            <a:ext cx="10116615" cy="115212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Liquid crystal based spatial light modulator (LC SLM)</a:t>
            </a:r>
          </a:p>
          <a:p>
            <a:pPr marL="274320" lvl="1" indent="0">
              <a:buNone/>
            </a:pPr>
            <a:r>
              <a:rPr lang="en-US" sz="2400" b="1" u="sng">
                <a:solidFill>
                  <a:srgbClr val="00FF99"/>
                </a:solidFill>
                <a:latin typeface="DustyErasers" panose="02000603000000000000" pitchFamily="2" charset="0"/>
                <a:ea typeface="DustyErasers" panose="02000603000000000000" pitchFamily="2" charset="0"/>
              </a:rPr>
              <a:t>Single-layer 1D arrangement</a:t>
            </a:r>
          </a:p>
        </p:txBody>
      </p:sp>
      <p:sp>
        <p:nvSpPr>
          <p:cNvPr id="74" name="Titolo 12">
            <a:extLst>
              <a:ext uri="{FF2B5EF4-FFF2-40B4-BE49-F238E27FC236}">
                <a16:creationId xmlns:a16="http://schemas.microsoft.com/office/drawing/2014/main" id="{9CFDBB7E-15A0-40B3-81E4-C68DB7E5F7D6}"/>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grpSp>
        <p:nvGrpSpPr>
          <p:cNvPr id="61" name="Gruppo 60">
            <a:extLst>
              <a:ext uri="{FF2B5EF4-FFF2-40B4-BE49-F238E27FC236}">
                <a16:creationId xmlns:a16="http://schemas.microsoft.com/office/drawing/2014/main" id="{4172944F-F940-4C23-8851-713B42C9A39B}"/>
              </a:ext>
            </a:extLst>
          </p:cNvPr>
          <p:cNvGrpSpPr/>
          <p:nvPr/>
        </p:nvGrpSpPr>
        <p:grpSpPr>
          <a:xfrm>
            <a:off x="2069969" y="3907848"/>
            <a:ext cx="4471352" cy="1607922"/>
            <a:chOff x="1263020" y="2466654"/>
            <a:chExt cx="7701081" cy="2681939"/>
          </a:xfrm>
        </p:grpSpPr>
        <p:grpSp>
          <p:nvGrpSpPr>
            <p:cNvPr id="65" name="Gruppo 64">
              <a:extLst>
                <a:ext uri="{FF2B5EF4-FFF2-40B4-BE49-F238E27FC236}">
                  <a16:creationId xmlns:a16="http://schemas.microsoft.com/office/drawing/2014/main" id="{FBBCF8EA-1EA4-4971-BC09-11E3093B191B}"/>
                </a:ext>
              </a:extLst>
            </p:cNvPr>
            <p:cNvGrpSpPr/>
            <p:nvPr/>
          </p:nvGrpSpPr>
          <p:grpSpPr>
            <a:xfrm>
              <a:off x="5081114" y="2531271"/>
              <a:ext cx="3882987" cy="2447068"/>
              <a:chOff x="5049254" y="2640390"/>
              <a:chExt cx="3144500" cy="1795745"/>
            </a:xfrm>
          </p:grpSpPr>
          <p:cxnSp>
            <p:nvCxnSpPr>
              <p:cNvPr id="106" name="Shape 382">
                <a:extLst>
                  <a:ext uri="{FF2B5EF4-FFF2-40B4-BE49-F238E27FC236}">
                    <a16:creationId xmlns:a16="http://schemas.microsoft.com/office/drawing/2014/main" id="{4983B1BE-AC87-44C2-B3C8-690619486FDB}"/>
                  </a:ext>
                </a:extLst>
              </p:cNvPr>
              <p:cNvCxnSpPr>
                <a:cxnSpLocks/>
              </p:cNvCxnSpPr>
              <p:nvPr/>
            </p:nvCxnSpPr>
            <p:spPr>
              <a:xfrm flipV="1">
                <a:off x="6468299" y="3241473"/>
                <a:ext cx="1500973" cy="1194662"/>
              </a:xfrm>
              <a:prstGeom prst="straightConnector1">
                <a:avLst/>
              </a:prstGeom>
              <a:noFill/>
              <a:ln w="69850" cap="flat" cmpd="sng">
                <a:solidFill>
                  <a:srgbClr val="FFFF00"/>
                </a:solidFill>
                <a:prstDash val="solid"/>
                <a:round/>
                <a:headEnd type="none" w="lg" len="lg"/>
                <a:tailEnd type="none" w="lg" len="lg"/>
              </a:ln>
            </p:spPr>
          </p:cxnSp>
          <p:cxnSp>
            <p:nvCxnSpPr>
              <p:cNvPr id="107" name="Shape 373">
                <a:extLst>
                  <a:ext uri="{FF2B5EF4-FFF2-40B4-BE49-F238E27FC236}">
                    <a16:creationId xmlns:a16="http://schemas.microsoft.com/office/drawing/2014/main" id="{606CE458-9C11-4075-A4A0-C3A7F0DDB7A4}"/>
                  </a:ext>
                </a:extLst>
              </p:cNvPr>
              <p:cNvCxnSpPr>
                <a:cxnSpLocks/>
              </p:cNvCxnSpPr>
              <p:nvPr/>
            </p:nvCxnSpPr>
            <p:spPr>
              <a:xfrm>
                <a:off x="5049254" y="3416406"/>
                <a:ext cx="1459092" cy="0"/>
              </a:xfrm>
              <a:prstGeom prst="straightConnector1">
                <a:avLst/>
              </a:prstGeom>
              <a:noFill/>
              <a:ln w="69850" cap="flat" cmpd="sng">
                <a:solidFill>
                  <a:srgbClr val="FF0066"/>
                </a:solidFill>
                <a:prstDash val="solid"/>
                <a:round/>
                <a:headEnd type="none" w="lg" len="lg"/>
                <a:tailEnd type="none" w="lg" len="lg"/>
              </a:ln>
            </p:spPr>
          </p:cxnSp>
          <p:cxnSp>
            <p:nvCxnSpPr>
              <p:cNvPr id="108" name="Shape 374">
                <a:extLst>
                  <a:ext uri="{FF2B5EF4-FFF2-40B4-BE49-F238E27FC236}">
                    <a16:creationId xmlns:a16="http://schemas.microsoft.com/office/drawing/2014/main" id="{EB6072FD-51E1-45FE-A1B8-BD9A68EAB256}"/>
                  </a:ext>
                </a:extLst>
              </p:cNvPr>
              <p:cNvCxnSpPr>
                <a:cxnSpLocks/>
              </p:cNvCxnSpPr>
              <p:nvPr/>
            </p:nvCxnSpPr>
            <p:spPr>
              <a:xfrm>
                <a:off x="5072535" y="2906863"/>
                <a:ext cx="1442348" cy="0"/>
              </a:xfrm>
              <a:prstGeom prst="straightConnector1">
                <a:avLst/>
              </a:prstGeom>
              <a:noFill/>
              <a:ln w="69850" cap="flat" cmpd="sng">
                <a:solidFill>
                  <a:srgbClr val="92D050"/>
                </a:solidFill>
                <a:prstDash val="solid"/>
                <a:round/>
                <a:headEnd type="none" w="lg" len="lg"/>
                <a:tailEnd type="none" w="lg" len="lg"/>
              </a:ln>
            </p:spPr>
          </p:cxnSp>
          <p:cxnSp>
            <p:nvCxnSpPr>
              <p:cNvPr id="109" name="Shape 383">
                <a:extLst>
                  <a:ext uri="{FF2B5EF4-FFF2-40B4-BE49-F238E27FC236}">
                    <a16:creationId xmlns:a16="http://schemas.microsoft.com/office/drawing/2014/main" id="{FAE6C313-3C1D-4062-88F2-4D1FCBD44E93}"/>
                  </a:ext>
                </a:extLst>
              </p:cNvPr>
              <p:cNvCxnSpPr>
                <a:cxnSpLocks/>
              </p:cNvCxnSpPr>
              <p:nvPr/>
            </p:nvCxnSpPr>
            <p:spPr>
              <a:xfrm flipV="1">
                <a:off x="6724660" y="3735876"/>
                <a:ext cx="624976" cy="502690"/>
              </a:xfrm>
              <a:prstGeom prst="straightConnector1">
                <a:avLst/>
              </a:prstGeom>
              <a:noFill/>
              <a:ln w="69850" cap="flat" cmpd="sng">
                <a:solidFill>
                  <a:srgbClr val="FFFF00"/>
                </a:solidFill>
                <a:prstDash val="solid"/>
                <a:round/>
                <a:headEnd type="stealth" w="med" len="med"/>
                <a:tailEnd type="none" w="med" len="med"/>
              </a:ln>
            </p:spPr>
          </p:cxnSp>
          <p:cxnSp>
            <p:nvCxnSpPr>
              <p:cNvPr id="110" name="Shape 370">
                <a:extLst>
                  <a:ext uri="{FF2B5EF4-FFF2-40B4-BE49-F238E27FC236}">
                    <a16:creationId xmlns:a16="http://schemas.microsoft.com/office/drawing/2014/main" id="{2BACB4F4-CC22-4A5D-B4E8-EC3A976BD89D}"/>
                  </a:ext>
                </a:extLst>
              </p:cNvPr>
              <p:cNvCxnSpPr>
                <a:cxnSpLocks/>
                <a:endCxn id="114" idx="3"/>
              </p:cNvCxnSpPr>
              <p:nvPr/>
            </p:nvCxnSpPr>
            <p:spPr>
              <a:xfrm flipV="1">
                <a:off x="5067374" y="3155377"/>
                <a:ext cx="1548092" cy="5113"/>
              </a:xfrm>
              <a:prstGeom prst="straightConnector1">
                <a:avLst/>
              </a:prstGeom>
              <a:noFill/>
              <a:ln w="69850" cap="flat" cmpd="sng">
                <a:solidFill>
                  <a:srgbClr val="FFC000"/>
                </a:solidFill>
                <a:prstDash val="solid"/>
                <a:round/>
                <a:headEnd type="none" w="lg" len="lg"/>
                <a:tailEnd type="none" w="lg" len="lg"/>
              </a:ln>
            </p:spPr>
          </p:cxnSp>
          <p:sp>
            <p:nvSpPr>
              <p:cNvPr id="111" name="Triangolo isoscele 110">
                <a:extLst>
                  <a:ext uri="{FF2B5EF4-FFF2-40B4-BE49-F238E27FC236}">
                    <a16:creationId xmlns:a16="http://schemas.microsoft.com/office/drawing/2014/main" id="{E9EF4D80-6525-4407-9BC3-26033A220E90}"/>
                  </a:ext>
                </a:extLst>
              </p:cNvPr>
              <p:cNvSpPr/>
              <p:nvPr/>
            </p:nvSpPr>
            <p:spPr>
              <a:xfrm rot="5938327" flipH="1">
                <a:off x="7320476" y="2181555"/>
                <a:ext cx="54680" cy="1690208"/>
              </a:xfrm>
              <a:prstGeom prst="triangle">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 name="Triangolo isoscele 111">
                <a:extLst>
                  <a:ext uri="{FF2B5EF4-FFF2-40B4-BE49-F238E27FC236}">
                    <a16:creationId xmlns:a16="http://schemas.microsoft.com/office/drawing/2014/main" id="{D3AC6521-A5C8-4DE6-9DD1-0C84EA78F635}"/>
                  </a:ext>
                </a:extLst>
              </p:cNvPr>
              <p:cNvSpPr/>
              <p:nvPr/>
            </p:nvSpPr>
            <p:spPr>
              <a:xfrm rot="5400000" flipH="1">
                <a:off x="7313899" y="2317966"/>
                <a:ext cx="37934" cy="1672082"/>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Triangolo isoscele 112">
                <a:extLst>
                  <a:ext uri="{FF2B5EF4-FFF2-40B4-BE49-F238E27FC236}">
                    <a16:creationId xmlns:a16="http://schemas.microsoft.com/office/drawing/2014/main" id="{C18435FD-6DB2-4344-95D9-3B93AA3E15ED}"/>
                  </a:ext>
                </a:extLst>
              </p:cNvPr>
              <p:cNvSpPr/>
              <p:nvPr/>
            </p:nvSpPr>
            <p:spPr>
              <a:xfrm rot="4818969" flipH="1">
                <a:off x="7304690" y="2449114"/>
                <a:ext cx="44481" cy="1675831"/>
              </a:xfrm>
              <a:prstGeom prst="triangle">
                <a:avLst/>
              </a:prstGeom>
              <a:solidFill>
                <a:srgbClr val="FF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4" name="Shape 375">
                <a:extLst>
                  <a:ext uri="{FF2B5EF4-FFF2-40B4-BE49-F238E27FC236}">
                    <a16:creationId xmlns:a16="http://schemas.microsoft.com/office/drawing/2014/main" id="{ACD0747F-358B-4957-82CF-724D583F3D47}"/>
                  </a:ext>
                </a:extLst>
              </p:cNvPr>
              <p:cNvSpPr/>
              <p:nvPr/>
            </p:nvSpPr>
            <p:spPr>
              <a:xfrm rot="5400000">
                <a:off x="6061699" y="306556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5" name="Shape 376">
                <a:extLst>
                  <a:ext uri="{FF2B5EF4-FFF2-40B4-BE49-F238E27FC236}">
                    <a16:creationId xmlns:a16="http://schemas.microsoft.com/office/drawing/2014/main" id="{50D650ED-6CFB-463F-8267-95C18045C72D}"/>
                  </a:ext>
                </a:extLst>
              </p:cNvPr>
              <p:cNvSpPr/>
              <p:nvPr/>
            </p:nvSpPr>
            <p:spPr>
              <a:xfrm rot="1598826">
                <a:off x="8005805" y="2640390"/>
                <a:ext cx="187949" cy="1097630"/>
              </a:xfrm>
              <a:prstGeom prst="rect">
                <a:avLst/>
              </a:prstGeom>
              <a:gradFill flip="none" rotWithShape="1">
                <a:gsLst>
                  <a:gs pos="0">
                    <a:schemeClr val="accent1">
                      <a:lumMod val="5000"/>
                      <a:lumOff val="95000"/>
                      <a:alpha val="70000"/>
                    </a:schemeClr>
                  </a:gs>
                  <a:gs pos="100000">
                    <a:schemeClr val="accent1"/>
                  </a:gs>
                </a:gsLst>
                <a:lin ang="1080000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68" name="Gruppo 67">
              <a:extLst>
                <a:ext uri="{FF2B5EF4-FFF2-40B4-BE49-F238E27FC236}">
                  <a16:creationId xmlns:a16="http://schemas.microsoft.com/office/drawing/2014/main" id="{CB2478DA-828A-4349-A454-D5C20EC1F179}"/>
                </a:ext>
              </a:extLst>
            </p:cNvPr>
            <p:cNvGrpSpPr/>
            <p:nvPr/>
          </p:nvGrpSpPr>
          <p:grpSpPr>
            <a:xfrm>
              <a:off x="1263020" y="2466654"/>
              <a:ext cx="3845737" cy="2681939"/>
              <a:chOff x="6934984" y="3463045"/>
              <a:chExt cx="3119820" cy="1801400"/>
            </a:xfrm>
          </p:grpSpPr>
          <p:sp>
            <p:nvSpPr>
              <p:cNvPr id="90" name="Triangolo isoscele 89">
                <a:extLst>
                  <a:ext uri="{FF2B5EF4-FFF2-40B4-BE49-F238E27FC236}">
                    <a16:creationId xmlns:a16="http://schemas.microsoft.com/office/drawing/2014/main" id="{4AB0C648-49DA-420E-BA3E-64E48FC90CB1}"/>
                  </a:ext>
                </a:extLst>
              </p:cNvPr>
              <p:cNvSpPr/>
              <p:nvPr/>
            </p:nvSpPr>
            <p:spPr>
              <a:xfrm rot="15661673">
                <a:off x="7815752" y="3054730"/>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Triangolo isoscele 91">
                <a:extLst>
                  <a:ext uri="{FF2B5EF4-FFF2-40B4-BE49-F238E27FC236}">
                    <a16:creationId xmlns:a16="http://schemas.microsoft.com/office/drawing/2014/main" id="{CF7015C3-CE6F-4F6E-853B-1FC38BBA6D64}"/>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Triangolo isoscele 92">
                <a:extLst>
                  <a:ext uri="{FF2B5EF4-FFF2-40B4-BE49-F238E27FC236}">
                    <a16:creationId xmlns:a16="http://schemas.microsoft.com/office/drawing/2014/main" id="{AD5478CB-C303-4987-82F9-1E6DE8825075}"/>
                  </a:ext>
                </a:extLst>
              </p:cNvPr>
              <p:cNvSpPr/>
              <p:nvPr/>
            </p:nvSpPr>
            <p:spPr>
              <a:xfrm rot="16781031">
                <a:off x="7818410" y="3335590"/>
                <a:ext cx="44707" cy="1540165"/>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6" name="Shape 382">
                <a:extLst>
                  <a:ext uri="{FF2B5EF4-FFF2-40B4-BE49-F238E27FC236}">
                    <a16:creationId xmlns:a16="http://schemas.microsoft.com/office/drawing/2014/main" id="{D4D5B288-E347-4B8D-A27F-06F03794E87B}"/>
                  </a:ext>
                </a:extLst>
              </p:cNvPr>
              <p:cNvCxnSpPr>
                <a:cxnSpLocks/>
              </p:cNvCxnSpPr>
              <p:nvPr/>
            </p:nvCxnSpPr>
            <p:spPr>
              <a:xfrm flipH="1" flipV="1">
                <a:off x="7089794" y="3967392"/>
                <a:ext cx="1503992" cy="1297053"/>
              </a:xfrm>
              <a:prstGeom prst="straightConnector1">
                <a:avLst/>
              </a:prstGeom>
              <a:noFill/>
              <a:ln w="69850" cap="flat" cmpd="sng">
                <a:solidFill>
                  <a:srgbClr val="FFFF00"/>
                </a:solidFill>
                <a:prstDash val="solid"/>
                <a:round/>
                <a:headEnd type="none" w="lg" len="lg"/>
                <a:tailEnd type="none" w="lg" len="lg"/>
              </a:ln>
            </p:spPr>
          </p:cxnSp>
          <p:cxnSp>
            <p:nvCxnSpPr>
              <p:cNvPr id="97" name="Shape 373">
                <a:extLst>
                  <a:ext uri="{FF2B5EF4-FFF2-40B4-BE49-F238E27FC236}">
                    <a16:creationId xmlns:a16="http://schemas.microsoft.com/office/drawing/2014/main" id="{C84B00B9-A715-4CCC-8FAB-D32805277E5A}"/>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100" name="Shape 374">
                <a:extLst>
                  <a:ext uri="{FF2B5EF4-FFF2-40B4-BE49-F238E27FC236}">
                    <a16:creationId xmlns:a16="http://schemas.microsoft.com/office/drawing/2014/main" id="{237A3502-E7EA-4AB6-AF1F-D0DD1F5CB2F5}"/>
                  </a:ext>
                </a:extLst>
              </p:cNvPr>
              <p:cNvCxnSpPr>
                <a:cxnSpLocks/>
              </p:cNvCxnSpPr>
              <p:nvPr/>
            </p:nvCxnSpPr>
            <p:spPr>
              <a:xfrm>
                <a:off x="8611414"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101" name="Shape 383">
                <a:extLst>
                  <a:ext uri="{FF2B5EF4-FFF2-40B4-BE49-F238E27FC236}">
                    <a16:creationId xmlns:a16="http://schemas.microsoft.com/office/drawing/2014/main" id="{A50D06D3-749E-4300-AAA2-0D0914C81C0A}"/>
                  </a:ext>
                </a:extLst>
              </p:cNvPr>
              <p:cNvCxnSpPr>
                <a:cxnSpLocks/>
              </p:cNvCxnSpPr>
              <p:nvPr/>
            </p:nvCxnSpPr>
            <p:spPr>
              <a:xfrm flipH="1" flipV="1">
                <a:off x="7530536" y="4348524"/>
                <a:ext cx="961043" cy="827898"/>
              </a:xfrm>
              <a:prstGeom prst="straightConnector1">
                <a:avLst/>
              </a:prstGeom>
              <a:noFill/>
              <a:ln w="69850" cap="flat" cmpd="sng">
                <a:solidFill>
                  <a:srgbClr val="FFFF00"/>
                </a:solidFill>
                <a:prstDash val="solid"/>
                <a:round/>
                <a:headEnd type="none" w="med" len="med"/>
                <a:tailEnd type="stealth" w="med" len="med"/>
              </a:ln>
            </p:spPr>
          </p:cxnSp>
          <p:cxnSp>
            <p:nvCxnSpPr>
              <p:cNvPr id="102" name="Shape 370">
                <a:extLst>
                  <a:ext uri="{FF2B5EF4-FFF2-40B4-BE49-F238E27FC236}">
                    <a16:creationId xmlns:a16="http://schemas.microsoft.com/office/drawing/2014/main" id="{2531C720-4754-4976-AA60-4E9488A5B1F2}"/>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104" name="Shape 376">
                <a:extLst>
                  <a:ext uri="{FF2B5EF4-FFF2-40B4-BE49-F238E27FC236}">
                    <a16:creationId xmlns:a16="http://schemas.microsoft.com/office/drawing/2014/main" id="{0C04C56A-E18B-4B7F-A180-4110DE680CF1}"/>
                  </a:ext>
                </a:extLst>
              </p:cNvPr>
              <p:cNvSpPr/>
              <p:nvPr/>
            </p:nvSpPr>
            <p:spPr>
              <a:xfrm rot="-1471179">
                <a:off x="6934984" y="3463045"/>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375">
                <a:extLst>
                  <a:ext uri="{FF2B5EF4-FFF2-40B4-BE49-F238E27FC236}">
                    <a16:creationId xmlns:a16="http://schemas.microsoft.com/office/drawing/2014/main" id="{510C7F9B-7AFD-4DFA-AB05-3A0EFEDC0F1E}"/>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3" name="Rettangolo 2">
            <a:extLst>
              <a:ext uri="{FF2B5EF4-FFF2-40B4-BE49-F238E27FC236}">
                <a16:creationId xmlns:a16="http://schemas.microsoft.com/office/drawing/2014/main" id="{E6B0F76A-2DA9-4DAC-AE07-8823D5EAD3E2}"/>
              </a:ext>
            </a:extLst>
          </p:cNvPr>
          <p:cNvSpPr/>
          <p:nvPr/>
        </p:nvSpPr>
        <p:spPr>
          <a:xfrm>
            <a:off x="4247416" y="4048062"/>
            <a:ext cx="112434" cy="599140"/>
          </a:xfrm>
          <a:prstGeom prst="rect">
            <a:avLst/>
          </a:prstGeom>
          <a:pattFill prst="ltHorz">
            <a:fgClr>
              <a:srgbClr val="00B050"/>
            </a:fgClr>
            <a:bgClr>
              <a:srgbClr val="99FFCC"/>
            </a:bgClr>
          </a:patt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C7F23882-BEAA-4EFC-9394-B633DA4D2D21}"/>
              </a:ext>
            </a:extLst>
          </p:cNvPr>
          <p:cNvSpPr/>
          <p:nvPr/>
        </p:nvSpPr>
        <p:spPr>
          <a:xfrm>
            <a:off x="7036096" y="3853064"/>
            <a:ext cx="4824536" cy="1107996"/>
          </a:xfrm>
          <a:prstGeom prst="rect">
            <a:avLst/>
          </a:prstGeom>
        </p:spPr>
        <p:txBody>
          <a:bodyPr wrap="square">
            <a:spAutoFit/>
          </a:bodyPr>
          <a:lstStyle/>
          <a:p>
            <a:r>
              <a:rPr lang="en-US" sz="2200">
                <a:latin typeface="DustyErasers" panose="02000603000000000000" pitchFamily="2" charset="0"/>
                <a:ea typeface="DustyErasers" panose="02000603000000000000" pitchFamily="2" charset="0"/>
              </a:rPr>
              <a:t>The optical path-length difference is adjustable for each wavelength and </a:t>
            </a:r>
            <a:r>
              <a:rPr lang="it-IT" sz="2200">
                <a:latin typeface="DustyErasers" panose="02000603000000000000" pitchFamily="2" charset="0"/>
                <a:ea typeface="DustyErasers" panose="02000603000000000000" pitchFamily="2" charset="0"/>
              </a:rPr>
              <a:t>enables spectral </a:t>
            </a:r>
            <a:r>
              <a:rPr lang="it-IT" sz="2200" b="1">
                <a:latin typeface="DustyErasers" panose="02000603000000000000" pitchFamily="2" charset="0"/>
                <a:ea typeface="DustyErasers" panose="02000603000000000000" pitchFamily="2" charset="0"/>
              </a:rPr>
              <a:t>phase</a:t>
            </a:r>
            <a:r>
              <a:rPr lang="it-IT" sz="2200">
                <a:latin typeface="DustyErasers" panose="02000603000000000000" pitchFamily="2" charset="0"/>
                <a:ea typeface="DustyErasers" panose="02000603000000000000" pitchFamily="2" charset="0"/>
              </a:rPr>
              <a:t> modulation</a:t>
            </a:r>
          </a:p>
        </p:txBody>
      </p:sp>
      <p:sp>
        <p:nvSpPr>
          <p:cNvPr id="6" name="Rettangolo 5">
            <a:extLst>
              <a:ext uri="{FF2B5EF4-FFF2-40B4-BE49-F238E27FC236}">
                <a16:creationId xmlns:a16="http://schemas.microsoft.com/office/drawing/2014/main" id="{3A8F113E-203C-4DAE-8955-01564C50A0ED}"/>
              </a:ext>
            </a:extLst>
          </p:cNvPr>
          <p:cNvSpPr/>
          <p:nvPr/>
        </p:nvSpPr>
        <p:spPr>
          <a:xfrm>
            <a:off x="1872735" y="3014143"/>
            <a:ext cx="6093885" cy="369332"/>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The incoming light is polarized along the anchorage axis</a:t>
            </a:r>
          </a:p>
        </p:txBody>
      </p:sp>
      <p:sp>
        <p:nvSpPr>
          <p:cNvPr id="144" name="Ovale 143">
            <a:extLst>
              <a:ext uri="{FF2B5EF4-FFF2-40B4-BE49-F238E27FC236}">
                <a16:creationId xmlns:a16="http://schemas.microsoft.com/office/drawing/2014/main" id="{F855409D-63C9-4DD6-9752-1B0B11097A8B}"/>
              </a:ext>
            </a:extLst>
          </p:cNvPr>
          <p:cNvSpPr/>
          <p:nvPr/>
        </p:nvSpPr>
        <p:spPr>
          <a:xfrm>
            <a:off x="3702907" y="4007218"/>
            <a:ext cx="239905" cy="761422"/>
          </a:xfrm>
          <a:prstGeom prst="ellipse">
            <a:avLst/>
          </a:prstGeom>
          <a:gradFill>
            <a:gsLst>
              <a:gs pos="56000">
                <a:schemeClr val="tx1">
                  <a:alpha val="52000"/>
                </a:schemeClr>
              </a:gs>
              <a:gs pos="21000">
                <a:schemeClr val="bg1">
                  <a:lumMod val="65000"/>
                  <a:lumOff val="35000"/>
                  <a:alpha val="45000"/>
                </a:schemeClr>
              </a:gs>
            </a:gsLst>
            <a:path path="circle">
              <a:fillToRect l="50000" t="50000" r="50000" b="50000"/>
            </a:path>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5" name="Connettore 2 144">
            <a:extLst>
              <a:ext uri="{FF2B5EF4-FFF2-40B4-BE49-F238E27FC236}">
                <a16:creationId xmlns:a16="http://schemas.microsoft.com/office/drawing/2014/main" id="{B8F24BC2-114F-485E-8B91-04535D2FA11A}"/>
              </a:ext>
            </a:extLst>
          </p:cNvPr>
          <p:cNvCxnSpPr>
            <a:cxnSpLocks/>
          </p:cNvCxnSpPr>
          <p:nvPr/>
        </p:nvCxnSpPr>
        <p:spPr>
          <a:xfrm flipV="1">
            <a:off x="3553493" y="4371505"/>
            <a:ext cx="490488" cy="1"/>
          </a:xfrm>
          <a:prstGeom prst="straightConnector1">
            <a:avLst/>
          </a:prstGeom>
          <a:ln w="254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6" name="Rettangolo 145">
            <a:extLst>
              <a:ext uri="{FF2B5EF4-FFF2-40B4-BE49-F238E27FC236}">
                <a16:creationId xmlns:a16="http://schemas.microsoft.com/office/drawing/2014/main" id="{973F5E1B-7BF3-4CCC-AA77-B3E7DF11B3FF}"/>
              </a:ext>
            </a:extLst>
          </p:cNvPr>
          <p:cNvSpPr/>
          <p:nvPr/>
        </p:nvSpPr>
        <p:spPr>
          <a:xfrm>
            <a:off x="3480066" y="3637886"/>
            <a:ext cx="786256" cy="369332"/>
          </a:xfrm>
          <a:prstGeom prst="rect">
            <a:avLst/>
          </a:prstGeom>
        </p:spPr>
        <p:txBody>
          <a:bodyPr wrap="square">
            <a:spAutoFit/>
          </a:bodyPr>
          <a:lstStyle/>
          <a:p>
            <a:r>
              <a:rPr lang="it-IT" b="1">
                <a:latin typeface="DustyErasers" panose="02000603000000000000" pitchFamily="2" charset="0"/>
                <a:ea typeface="DustyErasers" panose="02000603000000000000" pitchFamily="2" charset="0"/>
              </a:rPr>
              <a:t>+90°</a:t>
            </a:r>
            <a:endParaRPr lang="it-IT" b="1"/>
          </a:p>
        </p:txBody>
      </p:sp>
    </p:spTree>
    <p:extLst>
      <p:ext uri="{BB962C8B-B14F-4D97-AF65-F5344CB8AC3E}">
        <p14:creationId xmlns:p14="http://schemas.microsoft.com/office/powerpoint/2010/main" val="515435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egnaposto contenuto 13">
            <a:extLst>
              <a:ext uri="{FF2B5EF4-FFF2-40B4-BE49-F238E27FC236}">
                <a16:creationId xmlns:a16="http://schemas.microsoft.com/office/drawing/2014/main" id="{66BED415-06E8-47DE-9F61-9D062F00671F}"/>
              </a:ext>
            </a:extLst>
          </p:cNvPr>
          <p:cNvSpPr txBox="1">
            <a:spLocks/>
          </p:cNvSpPr>
          <p:nvPr/>
        </p:nvSpPr>
        <p:spPr>
          <a:xfrm>
            <a:off x="1522413" y="1700808"/>
            <a:ext cx="10116615" cy="115212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Liquid crystal based spatial light modulator (LC SLM)</a:t>
            </a:r>
          </a:p>
          <a:p>
            <a:pPr marL="274320" lvl="1" indent="0">
              <a:buNone/>
            </a:pPr>
            <a:r>
              <a:rPr lang="en-US" sz="2400" b="1" u="sng">
                <a:solidFill>
                  <a:srgbClr val="00FF99"/>
                </a:solidFill>
                <a:latin typeface="DustyErasers" panose="02000603000000000000" pitchFamily="2" charset="0"/>
                <a:ea typeface="DustyErasers" panose="02000603000000000000" pitchFamily="2" charset="0"/>
              </a:rPr>
              <a:t>Double-layer 1D arrangement</a:t>
            </a:r>
          </a:p>
        </p:txBody>
      </p:sp>
      <mc:AlternateContent xmlns:mc="http://schemas.openxmlformats.org/markup-compatibility/2006" xmlns:a14="http://schemas.microsoft.com/office/drawing/2010/main">
        <mc:Choice Requires="a14">
          <p:sp>
            <p:nvSpPr>
              <p:cNvPr id="91" name="CasellaDiTesto 90">
                <a:extLst>
                  <a:ext uri="{FF2B5EF4-FFF2-40B4-BE49-F238E27FC236}">
                    <a16:creationId xmlns:a16="http://schemas.microsoft.com/office/drawing/2014/main" id="{B90F4856-EFB0-464E-B21E-B987036A8B09}"/>
                  </a:ext>
                </a:extLst>
              </p:cNvPr>
              <p:cNvSpPr txBox="1"/>
              <p:nvPr/>
            </p:nvSpPr>
            <p:spPr>
              <a:xfrm>
                <a:off x="1989956" y="5661248"/>
                <a:ext cx="8342926" cy="890372"/>
              </a:xfrm>
              <a:prstGeom prst="rect">
                <a:avLst/>
              </a:prstGeom>
              <a:noFill/>
              <a:ln w="25400">
                <a:noFill/>
              </a:ln>
            </p:spPr>
            <p:txBody>
              <a:bodyPr wrap="square" rtlCol="0">
                <a:spAutoFit/>
              </a:bodyPr>
              <a:lstStyle/>
              <a:p>
                <a:pPr algn="ctr">
                  <a:lnSpc>
                    <a:spcPct val="90000"/>
                  </a:lnSpc>
                </a:pPr>
                <a:r>
                  <a:rPr lang="it-IT" sz="2200">
                    <a:latin typeface="DustyErasers" panose="02000603000000000000" pitchFamily="2" charset="0"/>
                    <a:ea typeface="DustyErasers" panose="02000603000000000000" pitchFamily="2" charset="0"/>
                  </a:rPr>
                  <a:t>Phase and amplitude shaping with c</a:t>
                </a:r>
                <a:r>
                  <a:rPr lang="it-IT" sz="2200">
                    <a:solidFill>
                      <a:schemeClr val="tx1"/>
                    </a:solidFill>
                    <a:latin typeface="DustyErasers" panose="02000603000000000000" pitchFamily="2" charset="0"/>
                    <a:ea typeface="DustyErasers" panose="02000603000000000000" pitchFamily="2" charset="0"/>
                  </a:rPr>
                  <a:t>omplex transfer function</a:t>
                </a:r>
              </a:p>
              <a:p>
                <a:pPr algn="ctr">
                  <a:lnSpc>
                    <a:spcPct val="90000"/>
                  </a:lnSpc>
                </a:pPr>
                <a:r>
                  <a:rPr lang="it-IT" sz="2200">
                    <a:solidFill>
                      <a:schemeClr val="tx1"/>
                    </a:solidFill>
                    <a:latin typeface="DustyErasers" panose="02000603000000000000" pitchFamily="2" charset="0"/>
                    <a:ea typeface="DustyErasers" panose="02000603000000000000" pitchFamily="2" charset="0"/>
                  </a:rPr>
                  <a:t> </a:t>
                </a:r>
                <a:r>
                  <a:rPr lang="it-IT" sz="2200">
                    <a:latin typeface="DustyErasers" panose="02000603000000000000" pitchFamily="2" charset="0"/>
                    <a:ea typeface="DustyErasers" panose="02000603000000000000" pitchFamily="2" charset="0"/>
                  </a:rPr>
                  <a:t>H(</a:t>
                </a:r>
                <a:r>
                  <a:rPr lang="it-IT" sz="2200">
                    <a:solidFill>
                      <a:schemeClr val="tx1"/>
                    </a:solidFill>
                    <a:latin typeface="Symbol" panose="05050102010706020507" pitchFamily="18" charset="2"/>
                    <a:ea typeface="DustyErasers" panose="02000603000000000000" pitchFamily="2" charset="0"/>
                  </a:rPr>
                  <a:t>w</a:t>
                </a:r>
                <a:r>
                  <a:rPr lang="it-IT" sz="2200">
                    <a:solidFill>
                      <a:schemeClr val="tx1"/>
                    </a:solidFill>
                    <a:latin typeface="DustyErasers" panose="02000603000000000000" pitchFamily="2" charset="0"/>
                    <a:ea typeface="DustyErasers" panose="02000603000000000000" pitchFamily="2" charset="0"/>
                  </a:rPr>
                  <a:t>) = </a:t>
                </a:r>
                <a14:m>
                  <m:oMath xmlns:m="http://schemas.openxmlformats.org/officeDocument/2006/math">
                    <m:r>
                      <m:rPr>
                        <m:sty m:val="p"/>
                      </m:rPr>
                      <a:rPr lang="it-IT" sz="2200" b="0" i="0" smtClean="0">
                        <a:solidFill>
                          <a:schemeClr val="tx1"/>
                        </a:solidFill>
                        <a:latin typeface="Cambria Math" panose="02040503050406030204" pitchFamily="18" charset="0"/>
                        <a:ea typeface="DustyErasers" panose="02000603000000000000" pitchFamily="2" charset="0"/>
                      </a:rPr>
                      <m:t>i</m:t>
                    </m:r>
                    <m:f>
                      <m:fPr>
                        <m:ctrlPr>
                          <a:rPr lang="it-IT" sz="2200" i="1">
                            <a:solidFill>
                              <a:schemeClr val="tx1"/>
                            </a:solidFill>
                            <a:latin typeface="Cambria Math" panose="02040503050406030204" pitchFamily="18" charset="0"/>
                            <a:ea typeface="DustyErasers" panose="02000603000000000000" pitchFamily="2" charset="0"/>
                          </a:rPr>
                        </m:ctrlPr>
                      </m:fPr>
                      <m:num>
                        <m:r>
                          <m:rPr>
                            <m:nor/>
                          </m:rPr>
                          <a:rPr lang="it-IT" sz="2200">
                            <a:latin typeface="Symbol" panose="05050102010706020507" pitchFamily="18" charset="2"/>
                            <a:ea typeface="DustyErasers" panose="02000603000000000000" pitchFamily="2" charset="0"/>
                          </a:rPr>
                          <m:t>f</m:t>
                        </m:r>
                        <m:r>
                          <m:rPr>
                            <m:nor/>
                          </m:rPr>
                          <a:rPr lang="it-IT" sz="2200" baseline="-25000">
                            <a:latin typeface="DustyErasers" panose="02000603000000000000" pitchFamily="2" charset="0"/>
                            <a:ea typeface="DustyErasers" panose="02000603000000000000" pitchFamily="2" charset="0"/>
                          </a:rPr>
                          <m:t>1</m:t>
                        </m:r>
                        <m:r>
                          <m:rPr>
                            <m:nor/>
                          </m:rPr>
                          <a:rPr lang="it-IT" sz="2200" b="0" i="0" smtClean="0">
                            <a:latin typeface="Symbol" panose="05050102010706020507" pitchFamily="18" charset="2"/>
                            <a:ea typeface="DustyErasers" panose="02000603000000000000" pitchFamily="2" charset="0"/>
                          </a:rPr>
                          <m:t>(</m:t>
                        </m:r>
                        <m:r>
                          <m:rPr>
                            <m:nor/>
                          </m:rPr>
                          <a:rPr lang="it-IT" sz="2200">
                            <a:solidFill>
                              <a:schemeClr val="tx1"/>
                            </a:solidFill>
                            <a:latin typeface="Symbol" panose="05050102010706020507" pitchFamily="18" charset="2"/>
                            <a:ea typeface="DustyErasers" panose="02000603000000000000" pitchFamily="2" charset="0"/>
                          </a:rPr>
                          <m:t>w</m:t>
                        </m:r>
                        <m:r>
                          <m:rPr>
                            <m:nor/>
                          </m:rPr>
                          <a:rPr lang="it-IT" sz="2200" b="0" i="0" smtClean="0">
                            <a:solidFill>
                              <a:schemeClr val="tx1"/>
                            </a:solidFill>
                            <a:latin typeface="Symbol" panose="05050102010706020507" pitchFamily="18" charset="2"/>
                            <a:ea typeface="DustyErasers" panose="02000603000000000000" pitchFamily="2" charset="0"/>
                          </a:rPr>
                          <m:t>)+</m:t>
                        </m:r>
                        <m:r>
                          <m:rPr>
                            <m:nor/>
                          </m:rPr>
                          <a:rPr lang="it-IT" sz="2200">
                            <a:latin typeface="Symbol" panose="05050102010706020507" pitchFamily="18" charset="2"/>
                            <a:ea typeface="DustyErasers" panose="02000603000000000000" pitchFamily="2" charset="0"/>
                          </a:rPr>
                          <m:t>f</m:t>
                        </m:r>
                        <m:r>
                          <m:rPr>
                            <m:nor/>
                          </m:rPr>
                          <a:rPr lang="it-IT" sz="2200" baseline="-25000">
                            <a:latin typeface="DustyErasers" panose="02000603000000000000" pitchFamily="2" charset="0"/>
                            <a:ea typeface="DustyErasers" panose="02000603000000000000" pitchFamily="2" charset="0"/>
                          </a:rPr>
                          <m:t>2</m:t>
                        </m:r>
                        <m:r>
                          <m:rPr>
                            <m:nor/>
                          </m:rPr>
                          <a:rPr lang="it-IT" sz="2200" b="0" i="0" smtClean="0">
                            <a:latin typeface="Symbol" panose="05050102010706020507" pitchFamily="18" charset="2"/>
                            <a:ea typeface="DustyErasers" panose="02000603000000000000" pitchFamily="2" charset="0"/>
                          </a:rPr>
                          <m:t>(</m:t>
                        </m:r>
                        <m:r>
                          <m:rPr>
                            <m:nor/>
                          </m:rPr>
                          <a:rPr lang="it-IT" sz="2200">
                            <a:solidFill>
                              <a:schemeClr val="tx1"/>
                            </a:solidFill>
                            <a:latin typeface="Symbol" panose="05050102010706020507" pitchFamily="18" charset="2"/>
                            <a:ea typeface="DustyErasers" panose="02000603000000000000" pitchFamily="2" charset="0"/>
                          </a:rPr>
                          <m:t>w</m:t>
                        </m:r>
                        <m:r>
                          <m:rPr>
                            <m:nor/>
                          </m:rPr>
                          <a:rPr lang="it-IT" sz="2200" b="0" i="0" smtClean="0">
                            <a:solidFill>
                              <a:schemeClr val="tx1"/>
                            </a:solidFill>
                            <a:latin typeface="Symbol" panose="05050102010706020507" pitchFamily="18" charset="2"/>
                            <a:ea typeface="DustyErasers" panose="02000603000000000000" pitchFamily="2" charset="0"/>
                          </a:rPr>
                          <m:t>)</m:t>
                        </m:r>
                      </m:num>
                      <m:den>
                        <m:r>
                          <m:rPr>
                            <m:nor/>
                          </m:rPr>
                          <a:rPr lang="it-IT" sz="2200" b="0" i="0" smtClean="0">
                            <a:solidFill>
                              <a:schemeClr val="tx1"/>
                            </a:solidFill>
                            <a:latin typeface="DustyErasers" panose="02000603000000000000" pitchFamily="2" charset="0"/>
                            <a:ea typeface="DustyErasers" panose="02000603000000000000" pitchFamily="2" charset="0"/>
                          </a:rPr>
                          <m:t>2</m:t>
                        </m:r>
                      </m:den>
                    </m:f>
                    <m:r>
                      <m:rPr>
                        <m:nor/>
                      </m:rPr>
                      <a:rPr lang="it-IT" sz="2200">
                        <a:latin typeface="DustyErasers" panose="02000603000000000000" pitchFamily="2" charset="0"/>
                        <a:ea typeface="DustyErasers" panose="02000603000000000000" pitchFamily="2" charset="0"/>
                      </a:rPr>
                      <m:t>cos</m:t>
                    </m:r>
                    <m:r>
                      <a:rPr lang="it-IT" sz="2200" b="0" i="1" smtClean="0">
                        <a:solidFill>
                          <a:schemeClr val="tx1"/>
                        </a:solidFill>
                        <a:latin typeface="Cambria Math" panose="02040503050406030204" pitchFamily="18" charset="0"/>
                        <a:ea typeface="DustyErasers" panose="02000603000000000000" pitchFamily="2" charset="0"/>
                      </a:rPr>
                      <m:t>⁡(</m:t>
                    </m:r>
                    <m:f>
                      <m:fPr>
                        <m:ctrlPr>
                          <a:rPr lang="it-IT" sz="2200" i="1">
                            <a:latin typeface="Cambria Math" panose="02040503050406030204" pitchFamily="18" charset="0"/>
                            <a:ea typeface="DustyErasers" panose="02000603000000000000" pitchFamily="2" charset="0"/>
                          </a:rPr>
                        </m:ctrlPr>
                      </m:fPr>
                      <m:num>
                        <m:r>
                          <m:rPr>
                            <m:nor/>
                          </m:rPr>
                          <a:rPr lang="it-IT" sz="2200">
                            <a:latin typeface="Symbol" panose="05050102010706020507" pitchFamily="18" charset="2"/>
                            <a:ea typeface="DustyErasers" panose="02000603000000000000" pitchFamily="2" charset="0"/>
                          </a:rPr>
                          <m:t>f</m:t>
                        </m:r>
                        <m:r>
                          <m:rPr>
                            <m:nor/>
                          </m:rPr>
                          <a:rPr lang="it-IT" sz="2200" baseline="-25000">
                            <a:latin typeface="DustyErasers" panose="02000603000000000000" pitchFamily="2" charset="0"/>
                            <a:ea typeface="DustyErasers" panose="02000603000000000000" pitchFamily="2" charset="0"/>
                          </a:rPr>
                          <m:t>1</m:t>
                        </m:r>
                        <m:r>
                          <m:rPr>
                            <m:nor/>
                          </m:rPr>
                          <a:rPr lang="it-IT" sz="2200">
                            <a:latin typeface="Symbol" panose="05050102010706020507" pitchFamily="18" charset="2"/>
                            <a:ea typeface="DustyErasers" panose="02000603000000000000" pitchFamily="2" charset="0"/>
                          </a:rPr>
                          <m:t>(</m:t>
                        </m:r>
                        <m:r>
                          <m:rPr>
                            <m:nor/>
                          </m:rPr>
                          <a:rPr lang="it-IT" sz="2200">
                            <a:latin typeface="Symbol" panose="05050102010706020507" pitchFamily="18" charset="2"/>
                            <a:ea typeface="DustyErasers" panose="02000603000000000000" pitchFamily="2" charset="0"/>
                          </a:rPr>
                          <m:t>w</m:t>
                        </m:r>
                        <m:r>
                          <m:rPr>
                            <m:nor/>
                          </m:rPr>
                          <a:rPr lang="it-IT" sz="2200">
                            <a:latin typeface="Symbol" panose="05050102010706020507" pitchFamily="18" charset="2"/>
                            <a:ea typeface="DustyErasers" panose="02000603000000000000" pitchFamily="2" charset="0"/>
                          </a:rPr>
                          <m:t>)</m:t>
                        </m:r>
                        <m:r>
                          <m:rPr>
                            <m:nor/>
                          </m:rPr>
                          <a:rPr lang="it-IT" sz="2200">
                            <a:latin typeface="DustyErasers" panose="02000603000000000000" pitchFamily="2" charset="0"/>
                            <a:ea typeface="DustyErasers" panose="02000603000000000000" pitchFamily="2" charset="0"/>
                          </a:rPr>
                          <m:t>−</m:t>
                        </m:r>
                        <m:r>
                          <m:rPr>
                            <m:nor/>
                          </m:rPr>
                          <a:rPr lang="it-IT" sz="2200">
                            <a:latin typeface="Symbol" panose="05050102010706020507" pitchFamily="18" charset="2"/>
                            <a:ea typeface="DustyErasers" panose="02000603000000000000" pitchFamily="2" charset="0"/>
                          </a:rPr>
                          <m:t>f</m:t>
                        </m:r>
                        <m:r>
                          <m:rPr>
                            <m:nor/>
                          </m:rPr>
                          <a:rPr lang="it-IT" sz="2200" baseline="-25000">
                            <a:latin typeface="DustyErasers" panose="02000603000000000000" pitchFamily="2" charset="0"/>
                            <a:ea typeface="DustyErasers" panose="02000603000000000000" pitchFamily="2" charset="0"/>
                          </a:rPr>
                          <m:t>2</m:t>
                        </m:r>
                        <m:r>
                          <m:rPr>
                            <m:nor/>
                          </m:rPr>
                          <a:rPr lang="it-IT" sz="2200">
                            <a:latin typeface="Symbol" panose="05050102010706020507" pitchFamily="18" charset="2"/>
                            <a:ea typeface="DustyErasers" panose="02000603000000000000" pitchFamily="2" charset="0"/>
                          </a:rPr>
                          <m:t>(</m:t>
                        </m:r>
                        <m:r>
                          <m:rPr>
                            <m:nor/>
                          </m:rPr>
                          <a:rPr lang="it-IT" sz="2200">
                            <a:latin typeface="Symbol" panose="05050102010706020507" pitchFamily="18" charset="2"/>
                            <a:ea typeface="DustyErasers" panose="02000603000000000000" pitchFamily="2" charset="0"/>
                          </a:rPr>
                          <m:t>w</m:t>
                        </m:r>
                        <m:r>
                          <m:rPr>
                            <m:nor/>
                          </m:rPr>
                          <a:rPr lang="it-IT" sz="2200">
                            <a:latin typeface="Symbol" panose="05050102010706020507" pitchFamily="18" charset="2"/>
                            <a:ea typeface="DustyErasers" panose="02000603000000000000" pitchFamily="2" charset="0"/>
                          </a:rPr>
                          <m:t>)</m:t>
                        </m:r>
                      </m:num>
                      <m:den>
                        <m:r>
                          <m:rPr>
                            <m:nor/>
                          </m:rPr>
                          <a:rPr lang="it-IT" sz="2200">
                            <a:latin typeface="DustyErasers" panose="02000603000000000000" pitchFamily="2" charset="0"/>
                            <a:ea typeface="DustyErasers" panose="02000603000000000000" pitchFamily="2" charset="0"/>
                          </a:rPr>
                          <m:t>2</m:t>
                        </m:r>
                      </m:den>
                    </m:f>
                    <m:r>
                      <a:rPr lang="it-IT" sz="2200" b="0" i="1" smtClean="0">
                        <a:latin typeface="Cambria Math" panose="02040503050406030204" pitchFamily="18" charset="0"/>
                        <a:ea typeface="DustyErasers" panose="02000603000000000000" pitchFamily="2" charset="0"/>
                      </a:rPr>
                      <m:t>)</m:t>
                    </m:r>
                  </m:oMath>
                </a14:m>
                <a:endParaRPr lang="it-IT" sz="2200">
                  <a:solidFill>
                    <a:schemeClr val="tx1"/>
                  </a:solidFill>
                  <a:latin typeface="DustyErasers" panose="02000603000000000000" pitchFamily="2" charset="0"/>
                  <a:ea typeface="DustyErasers" panose="02000603000000000000" pitchFamily="2" charset="0"/>
                </a:endParaRPr>
              </a:p>
            </p:txBody>
          </p:sp>
        </mc:Choice>
        <mc:Fallback xmlns="">
          <p:sp>
            <p:nvSpPr>
              <p:cNvPr id="91" name="CasellaDiTesto 90">
                <a:extLst>
                  <a:ext uri="{FF2B5EF4-FFF2-40B4-BE49-F238E27FC236}">
                    <a16:creationId xmlns:a16="http://schemas.microsoft.com/office/drawing/2014/main" id="{B90F4856-EFB0-464E-B21E-B987036A8B09}"/>
                  </a:ext>
                </a:extLst>
              </p:cNvPr>
              <p:cNvSpPr txBox="1">
                <a:spLocks noRot="1" noChangeAspect="1" noMove="1" noResize="1" noEditPoints="1" noAdjustHandles="1" noChangeArrowheads="1" noChangeShapeType="1" noTextEdit="1"/>
              </p:cNvSpPr>
              <p:nvPr/>
            </p:nvSpPr>
            <p:spPr>
              <a:xfrm>
                <a:off x="1989956" y="5661248"/>
                <a:ext cx="8342926" cy="890372"/>
              </a:xfrm>
              <a:prstGeom prst="rect">
                <a:avLst/>
              </a:prstGeom>
              <a:blipFill>
                <a:blip r:embed="rId3"/>
                <a:stretch>
                  <a:fillRect t="-8904" b="-5479"/>
                </a:stretch>
              </a:blipFill>
              <a:ln w="25400">
                <a:noFill/>
              </a:ln>
            </p:spPr>
            <p:txBody>
              <a:bodyPr/>
              <a:lstStyle/>
              <a:p>
                <a:r>
                  <a:rPr lang="it-IT">
                    <a:noFill/>
                  </a:rPr>
                  <a:t> </a:t>
                </a:r>
              </a:p>
            </p:txBody>
          </p:sp>
        </mc:Fallback>
      </mc:AlternateContent>
      <p:sp>
        <p:nvSpPr>
          <p:cNvPr id="11" name="Rettangolo 10">
            <a:extLst>
              <a:ext uri="{FF2B5EF4-FFF2-40B4-BE49-F238E27FC236}">
                <a16:creationId xmlns:a16="http://schemas.microsoft.com/office/drawing/2014/main" id="{B141239C-9321-48D4-88B7-53269A200BDB}"/>
              </a:ext>
            </a:extLst>
          </p:cNvPr>
          <p:cNvSpPr/>
          <p:nvPr/>
        </p:nvSpPr>
        <p:spPr>
          <a:xfrm>
            <a:off x="7475310" y="4857485"/>
            <a:ext cx="184731" cy="369332"/>
          </a:xfrm>
          <a:prstGeom prst="rect">
            <a:avLst/>
          </a:prstGeom>
        </p:spPr>
        <p:txBody>
          <a:bodyPr wrap="none">
            <a:spAutoFit/>
          </a:bodyPr>
          <a:lstStyle/>
          <a:p>
            <a:endParaRPr lang="it-IT">
              <a:solidFill>
                <a:schemeClr val="bg2"/>
              </a:solidFill>
            </a:endParaRPr>
          </a:p>
        </p:txBody>
      </p:sp>
      <p:sp>
        <p:nvSpPr>
          <p:cNvPr id="74" name="Titolo 12">
            <a:extLst>
              <a:ext uri="{FF2B5EF4-FFF2-40B4-BE49-F238E27FC236}">
                <a16:creationId xmlns:a16="http://schemas.microsoft.com/office/drawing/2014/main" id="{9CFDBB7E-15A0-40B3-81E4-C68DB7E5F7D6}"/>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grpSp>
        <p:nvGrpSpPr>
          <p:cNvPr id="7" name="Gruppo 6">
            <a:extLst>
              <a:ext uri="{FF2B5EF4-FFF2-40B4-BE49-F238E27FC236}">
                <a16:creationId xmlns:a16="http://schemas.microsoft.com/office/drawing/2014/main" id="{405BC4D6-755A-425C-A1C7-B773BE6F119B}"/>
              </a:ext>
            </a:extLst>
          </p:cNvPr>
          <p:cNvGrpSpPr/>
          <p:nvPr/>
        </p:nvGrpSpPr>
        <p:grpSpPr>
          <a:xfrm>
            <a:off x="2149143" y="3070606"/>
            <a:ext cx="8013754" cy="2435757"/>
            <a:chOff x="1263020" y="2466654"/>
            <a:chExt cx="7701081" cy="2681939"/>
          </a:xfrm>
        </p:grpSpPr>
        <p:grpSp>
          <p:nvGrpSpPr>
            <p:cNvPr id="9" name="Gruppo 8">
              <a:extLst>
                <a:ext uri="{FF2B5EF4-FFF2-40B4-BE49-F238E27FC236}">
                  <a16:creationId xmlns:a16="http://schemas.microsoft.com/office/drawing/2014/main" id="{4B6A0AC1-5617-4810-AAB5-FC70DAFA184B}"/>
                </a:ext>
              </a:extLst>
            </p:cNvPr>
            <p:cNvGrpSpPr/>
            <p:nvPr/>
          </p:nvGrpSpPr>
          <p:grpSpPr>
            <a:xfrm>
              <a:off x="5081114" y="2531271"/>
              <a:ext cx="3882987" cy="2447068"/>
              <a:chOff x="5049254" y="2640390"/>
              <a:chExt cx="3144500" cy="1795745"/>
            </a:xfrm>
          </p:grpSpPr>
          <p:cxnSp>
            <p:nvCxnSpPr>
              <p:cNvPr id="23" name="Shape 382">
                <a:extLst>
                  <a:ext uri="{FF2B5EF4-FFF2-40B4-BE49-F238E27FC236}">
                    <a16:creationId xmlns:a16="http://schemas.microsoft.com/office/drawing/2014/main" id="{3EEFCB45-031B-4907-B7D1-88F46371EAED}"/>
                  </a:ext>
                </a:extLst>
              </p:cNvPr>
              <p:cNvCxnSpPr>
                <a:cxnSpLocks/>
              </p:cNvCxnSpPr>
              <p:nvPr/>
            </p:nvCxnSpPr>
            <p:spPr>
              <a:xfrm flipV="1">
                <a:off x="6468299" y="3241473"/>
                <a:ext cx="1500973" cy="1194662"/>
              </a:xfrm>
              <a:prstGeom prst="straightConnector1">
                <a:avLst/>
              </a:prstGeom>
              <a:noFill/>
              <a:ln w="69850" cap="flat" cmpd="sng">
                <a:solidFill>
                  <a:srgbClr val="FFFF00"/>
                </a:solidFill>
                <a:prstDash val="solid"/>
                <a:round/>
                <a:headEnd type="none" w="lg" len="lg"/>
                <a:tailEnd type="none" w="lg" len="lg"/>
              </a:ln>
            </p:spPr>
          </p:cxnSp>
          <p:cxnSp>
            <p:nvCxnSpPr>
              <p:cNvPr id="24" name="Shape 373">
                <a:extLst>
                  <a:ext uri="{FF2B5EF4-FFF2-40B4-BE49-F238E27FC236}">
                    <a16:creationId xmlns:a16="http://schemas.microsoft.com/office/drawing/2014/main" id="{3AA2141F-2616-4745-9B18-2F52E63990CC}"/>
                  </a:ext>
                </a:extLst>
              </p:cNvPr>
              <p:cNvCxnSpPr>
                <a:cxnSpLocks/>
              </p:cNvCxnSpPr>
              <p:nvPr/>
            </p:nvCxnSpPr>
            <p:spPr>
              <a:xfrm>
                <a:off x="5049254" y="3416406"/>
                <a:ext cx="1459092" cy="0"/>
              </a:xfrm>
              <a:prstGeom prst="straightConnector1">
                <a:avLst/>
              </a:prstGeom>
              <a:noFill/>
              <a:ln w="69850" cap="flat" cmpd="sng">
                <a:solidFill>
                  <a:srgbClr val="FF0066"/>
                </a:solidFill>
                <a:prstDash val="solid"/>
                <a:round/>
                <a:headEnd type="none" w="lg" len="lg"/>
                <a:tailEnd type="none" w="lg" len="lg"/>
              </a:ln>
            </p:spPr>
          </p:cxnSp>
          <p:cxnSp>
            <p:nvCxnSpPr>
              <p:cNvPr id="25" name="Shape 374">
                <a:extLst>
                  <a:ext uri="{FF2B5EF4-FFF2-40B4-BE49-F238E27FC236}">
                    <a16:creationId xmlns:a16="http://schemas.microsoft.com/office/drawing/2014/main" id="{F910E2FF-68CB-4BE5-A9DD-AC8197E723A2}"/>
                  </a:ext>
                </a:extLst>
              </p:cNvPr>
              <p:cNvCxnSpPr>
                <a:cxnSpLocks/>
              </p:cNvCxnSpPr>
              <p:nvPr/>
            </p:nvCxnSpPr>
            <p:spPr>
              <a:xfrm>
                <a:off x="5072535" y="2906863"/>
                <a:ext cx="1442348" cy="0"/>
              </a:xfrm>
              <a:prstGeom prst="straightConnector1">
                <a:avLst/>
              </a:prstGeom>
              <a:noFill/>
              <a:ln w="69850" cap="flat" cmpd="sng">
                <a:solidFill>
                  <a:srgbClr val="92D050"/>
                </a:solidFill>
                <a:prstDash val="solid"/>
                <a:round/>
                <a:headEnd type="none" w="lg" len="lg"/>
                <a:tailEnd type="none" w="lg" len="lg"/>
              </a:ln>
            </p:spPr>
          </p:cxnSp>
          <p:cxnSp>
            <p:nvCxnSpPr>
              <p:cNvPr id="26" name="Shape 383">
                <a:extLst>
                  <a:ext uri="{FF2B5EF4-FFF2-40B4-BE49-F238E27FC236}">
                    <a16:creationId xmlns:a16="http://schemas.microsoft.com/office/drawing/2014/main" id="{D12B0C2D-DFA9-4E4A-A7E9-09C73DF1B00F}"/>
                  </a:ext>
                </a:extLst>
              </p:cNvPr>
              <p:cNvCxnSpPr>
                <a:cxnSpLocks/>
              </p:cNvCxnSpPr>
              <p:nvPr/>
            </p:nvCxnSpPr>
            <p:spPr>
              <a:xfrm flipV="1">
                <a:off x="6724660" y="3735876"/>
                <a:ext cx="624976" cy="502690"/>
              </a:xfrm>
              <a:prstGeom prst="straightConnector1">
                <a:avLst/>
              </a:prstGeom>
              <a:noFill/>
              <a:ln w="69850" cap="flat" cmpd="sng">
                <a:solidFill>
                  <a:srgbClr val="FFFF00"/>
                </a:solidFill>
                <a:prstDash val="solid"/>
                <a:round/>
                <a:headEnd type="stealth" w="med" len="med"/>
                <a:tailEnd type="none" w="med" len="med"/>
              </a:ln>
            </p:spPr>
          </p:cxnSp>
          <p:cxnSp>
            <p:nvCxnSpPr>
              <p:cNvPr id="27" name="Shape 370">
                <a:extLst>
                  <a:ext uri="{FF2B5EF4-FFF2-40B4-BE49-F238E27FC236}">
                    <a16:creationId xmlns:a16="http://schemas.microsoft.com/office/drawing/2014/main" id="{E472D3C2-AEE2-43F8-BD54-92477B88D5A3}"/>
                  </a:ext>
                </a:extLst>
              </p:cNvPr>
              <p:cNvCxnSpPr>
                <a:cxnSpLocks/>
                <a:endCxn id="31" idx="3"/>
              </p:cNvCxnSpPr>
              <p:nvPr/>
            </p:nvCxnSpPr>
            <p:spPr>
              <a:xfrm flipV="1">
                <a:off x="5067374" y="3155377"/>
                <a:ext cx="1548092" cy="5113"/>
              </a:xfrm>
              <a:prstGeom prst="straightConnector1">
                <a:avLst/>
              </a:prstGeom>
              <a:noFill/>
              <a:ln w="69850" cap="flat" cmpd="sng">
                <a:solidFill>
                  <a:srgbClr val="FFC000"/>
                </a:solidFill>
                <a:prstDash val="solid"/>
                <a:round/>
                <a:headEnd type="none" w="lg" len="lg"/>
                <a:tailEnd type="none" w="lg" len="lg"/>
              </a:ln>
            </p:spPr>
          </p:cxnSp>
          <p:sp>
            <p:nvSpPr>
              <p:cNvPr id="28" name="Triangolo isoscele 27">
                <a:extLst>
                  <a:ext uri="{FF2B5EF4-FFF2-40B4-BE49-F238E27FC236}">
                    <a16:creationId xmlns:a16="http://schemas.microsoft.com/office/drawing/2014/main" id="{D51CE838-C025-4FDB-82ED-31EFDF583528}"/>
                  </a:ext>
                </a:extLst>
              </p:cNvPr>
              <p:cNvSpPr/>
              <p:nvPr/>
            </p:nvSpPr>
            <p:spPr>
              <a:xfrm rot="5938327" flipH="1">
                <a:off x="7320476" y="2181555"/>
                <a:ext cx="54680" cy="1690208"/>
              </a:xfrm>
              <a:prstGeom prst="triangle">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Triangolo isoscele 28">
                <a:extLst>
                  <a:ext uri="{FF2B5EF4-FFF2-40B4-BE49-F238E27FC236}">
                    <a16:creationId xmlns:a16="http://schemas.microsoft.com/office/drawing/2014/main" id="{C1FCA0C6-63F3-4BD5-9456-C0B6266B7A08}"/>
                  </a:ext>
                </a:extLst>
              </p:cNvPr>
              <p:cNvSpPr/>
              <p:nvPr/>
            </p:nvSpPr>
            <p:spPr>
              <a:xfrm rot="5400000" flipH="1">
                <a:off x="7313899" y="2317966"/>
                <a:ext cx="37934" cy="1672082"/>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riangolo isoscele 29">
                <a:extLst>
                  <a:ext uri="{FF2B5EF4-FFF2-40B4-BE49-F238E27FC236}">
                    <a16:creationId xmlns:a16="http://schemas.microsoft.com/office/drawing/2014/main" id="{5ACC5ADD-5EE8-4D36-9E69-230ADA39D7D2}"/>
                  </a:ext>
                </a:extLst>
              </p:cNvPr>
              <p:cNvSpPr/>
              <p:nvPr/>
            </p:nvSpPr>
            <p:spPr>
              <a:xfrm rot="4818969" flipH="1">
                <a:off x="7304690" y="2449114"/>
                <a:ext cx="44481" cy="1675831"/>
              </a:xfrm>
              <a:prstGeom prst="triangle">
                <a:avLst/>
              </a:prstGeom>
              <a:solidFill>
                <a:srgbClr val="FF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Shape 375">
                <a:extLst>
                  <a:ext uri="{FF2B5EF4-FFF2-40B4-BE49-F238E27FC236}">
                    <a16:creationId xmlns:a16="http://schemas.microsoft.com/office/drawing/2014/main" id="{5111FB1A-03AD-4D80-AEB0-90097A567A99}"/>
                  </a:ext>
                </a:extLst>
              </p:cNvPr>
              <p:cNvSpPr/>
              <p:nvPr/>
            </p:nvSpPr>
            <p:spPr>
              <a:xfrm rot="5400000">
                <a:off x="6061699" y="306556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76">
                <a:extLst>
                  <a:ext uri="{FF2B5EF4-FFF2-40B4-BE49-F238E27FC236}">
                    <a16:creationId xmlns:a16="http://schemas.microsoft.com/office/drawing/2014/main" id="{6D05FA53-939B-4DD3-96A9-0722010ECE26}"/>
                  </a:ext>
                </a:extLst>
              </p:cNvPr>
              <p:cNvSpPr/>
              <p:nvPr/>
            </p:nvSpPr>
            <p:spPr>
              <a:xfrm rot="1598826">
                <a:off x="8005805" y="2640390"/>
                <a:ext cx="187949" cy="1097630"/>
              </a:xfrm>
              <a:prstGeom prst="rect">
                <a:avLst/>
              </a:prstGeom>
              <a:gradFill flip="none" rotWithShape="1">
                <a:gsLst>
                  <a:gs pos="0">
                    <a:schemeClr val="accent1">
                      <a:lumMod val="5000"/>
                      <a:lumOff val="95000"/>
                      <a:alpha val="70000"/>
                    </a:schemeClr>
                  </a:gs>
                  <a:gs pos="100000">
                    <a:schemeClr val="accent1"/>
                  </a:gs>
                </a:gsLst>
                <a:lin ang="1080000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0" name="Gruppo 9">
              <a:extLst>
                <a:ext uri="{FF2B5EF4-FFF2-40B4-BE49-F238E27FC236}">
                  <a16:creationId xmlns:a16="http://schemas.microsoft.com/office/drawing/2014/main" id="{6ACFF6A8-78B5-41BC-B125-C65959DF5D9B}"/>
                </a:ext>
              </a:extLst>
            </p:cNvPr>
            <p:cNvGrpSpPr/>
            <p:nvPr/>
          </p:nvGrpSpPr>
          <p:grpSpPr>
            <a:xfrm>
              <a:off x="1263020" y="2466654"/>
              <a:ext cx="3845737" cy="2681939"/>
              <a:chOff x="6934984" y="3463045"/>
              <a:chExt cx="3119820" cy="1801400"/>
            </a:xfrm>
          </p:grpSpPr>
          <p:sp>
            <p:nvSpPr>
              <p:cNvPr id="13" name="Triangolo isoscele 12">
                <a:extLst>
                  <a:ext uri="{FF2B5EF4-FFF2-40B4-BE49-F238E27FC236}">
                    <a16:creationId xmlns:a16="http://schemas.microsoft.com/office/drawing/2014/main" id="{EF743A6D-E9CF-4F48-A4E6-4E81F4BBBD96}"/>
                  </a:ext>
                </a:extLst>
              </p:cNvPr>
              <p:cNvSpPr/>
              <p:nvPr/>
            </p:nvSpPr>
            <p:spPr>
              <a:xfrm rot="15661673">
                <a:off x="7815752" y="3054730"/>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angolo isoscele 13">
                <a:extLst>
                  <a:ext uri="{FF2B5EF4-FFF2-40B4-BE49-F238E27FC236}">
                    <a16:creationId xmlns:a16="http://schemas.microsoft.com/office/drawing/2014/main" id="{5CEBD398-C6D3-44D9-88D6-08C4FD38D375}"/>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isoscele 14">
                <a:extLst>
                  <a:ext uri="{FF2B5EF4-FFF2-40B4-BE49-F238E27FC236}">
                    <a16:creationId xmlns:a16="http://schemas.microsoft.com/office/drawing/2014/main" id="{5DBB5D3D-67BF-4DF6-81A2-95F2B0C83C45}"/>
                  </a:ext>
                </a:extLst>
              </p:cNvPr>
              <p:cNvSpPr/>
              <p:nvPr/>
            </p:nvSpPr>
            <p:spPr>
              <a:xfrm rot="16781031">
                <a:off x="7818410" y="3335590"/>
                <a:ext cx="44707" cy="1540165"/>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Shape 382">
                <a:extLst>
                  <a:ext uri="{FF2B5EF4-FFF2-40B4-BE49-F238E27FC236}">
                    <a16:creationId xmlns:a16="http://schemas.microsoft.com/office/drawing/2014/main" id="{99138DBA-CE6E-459D-80E5-24AFA58967D7}"/>
                  </a:ext>
                </a:extLst>
              </p:cNvPr>
              <p:cNvCxnSpPr>
                <a:cxnSpLocks/>
              </p:cNvCxnSpPr>
              <p:nvPr/>
            </p:nvCxnSpPr>
            <p:spPr>
              <a:xfrm flipH="1" flipV="1">
                <a:off x="7089794" y="3967392"/>
                <a:ext cx="1503992" cy="1297053"/>
              </a:xfrm>
              <a:prstGeom prst="straightConnector1">
                <a:avLst/>
              </a:prstGeom>
              <a:noFill/>
              <a:ln w="69850" cap="flat" cmpd="sng">
                <a:solidFill>
                  <a:srgbClr val="FFFF00"/>
                </a:solidFill>
                <a:prstDash val="solid"/>
                <a:round/>
                <a:headEnd type="none" w="lg" len="lg"/>
                <a:tailEnd type="none" w="lg" len="lg"/>
              </a:ln>
            </p:spPr>
          </p:cxnSp>
          <p:cxnSp>
            <p:nvCxnSpPr>
              <p:cNvPr id="17" name="Shape 373">
                <a:extLst>
                  <a:ext uri="{FF2B5EF4-FFF2-40B4-BE49-F238E27FC236}">
                    <a16:creationId xmlns:a16="http://schemas.microsoft.com/office/drawing/2014/main" id="{1F4BD54F-9F0B-4F9B-9CBF-C056A19A0A46}"/>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18" name="Shape 374">
                <a:extLst>
                  <a:ext uri="{FF2B5EF4-FFF2-40B4-BE49-F238E27FC236}">
                    <a16:creationId xmlns:a16="http://schemas.microsoft.com/office/drawing/2014/main" id="{439611F5-07A8-46E0-8998-8CBD4A3927C7}"/>
                  </a:ext>
                </a:extLst>
              </p:cNvPr>
              <p:cNvCxnSpPr>
                <a:cxnSpLocks/>
              </p:cNvCxnSpPr>
              <p:nvPr/>
            </p:nvCxnSpPr>
            <p:spPr>
              <a:xfrm>
                <a:off x="8611414"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19" name="Shape 383">
                <a:extLst>
                  <a:ext uri="{FF2B5EF4-FFF2-40B4-BE49-F238E27FC236}">
                    <a16:creationId xmlns:a16="http://schemas.microsoft.com/office/drawing/2014/main" id="{B61AFF4B-D11D-4C03-B101-FE99E06D5CA6}"/>
                  </a:ext>
                </a:extLst>
              </p:cNvPr>
              <p:cNvCxnSpPr>
                <a:cxnSpLocks/>
              </p:cNvCxnSpPr>
              <p:nvPr/>
            </p:nvCxnSpPr>
            <p:spPr>
              <a:xfrm flipH="1" flipV="1">
                <a:off x="7530536" y="4348524"/>
                <a:ext cx="961043" cy="827898"/>
              </a:xfrm>
              <a:prstGeom prst="straightConnector1">
                <a:avLst/>
              </a:prstGeom>
              <a:noFill/>
              <a:ln w="69850" cap="flat" cmpd="sng">
                <a:solidFill>
                  <a:srgbClr val="FFFF00"/>
                </a:solidFill>
                <a:prstDash val="solid"/>
                <a:round/>
                <a:headEnd type="none" w="med" len="med"/>
                <a:tailEnd type="stealth" w="med" len="med"/>
              </a:ln>
            </p:spPr>
          </p:cxnSp>
          <p:cxnSp>
            <p:nvCxnSpPr>
              <p:cNvPr id="20" name="Shape 370">
                <a:extLst>
                  <a:ext uri="{FF2B5EF4-FFF2-40B4-BE49-F238E27FC236}">
                    <a16:creationId xmlns:a16="http://schemas.microsoft.com/office/drawing/2014/main" id="{EE3902E5-D1DA-46A7-B2A7-C8769B17A548}"/>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21" name="Shape 376">
                <a:extLst>
                  <a:ext uri="{FF2B5EF4-FFF2-40B4-BE49-F238E27FC236}">
                    <a16:creationId xmlns:a16="http://schemas.microsoft.com/office/drawing/2014/main" id="{AC13BDD4-95C2-40DB-A130-AF1D1E0AF356}"/>
                  </a:ext>
                </a:extLst>
              </p:cNvPr>
              <p:cNvSpPr/>
              <p:nvPr/>
            </p:nvSpPr>
            <p:spPr>
              <a:xfrm rot="-1471179">
                <a:off x="6934984" y="3463045"/>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375">
                <a:extLst>
                  <a:ext uri="{FF2B5EF4-FFF2-40B4-BE49-F238E27FC236}">
                    <a16:creationId xmlns:a16="http://schemas.microsoft.com/office/drawing/2014/main" id="{BD0F37FA-E8D5-450B-99DA-B61086F62B58}"/>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33" name="Rettangolo 32">
            <a:extLst>
              <a:ext uri="{FF2B5EF4-FFF2-40B4-BE49-F238E27FC236}">
                <a16:creationId xmlns:a16="http://schemas.microsoft.com/office/drawing/2014/main" id="{48C44F2F-6847-408B-87D7-118EF0A8BDF2}"/>
              </a:ext>
            </a:extLst>
          </p:cNvPr>
          <p:cNvSpPr/>
          <p:nvPr/>
        </p:nvSpPr>
        <p:spPr>
          <a:xfrm>
            <a:off x="5939384" y="3271122"/>
            <a:ext cx="198372" cy="870918"/>
          </a:xfrm>
          <a:prstGeom prst="rect">
            <a:avLst/>
          </a:prstGeom>
          <a:pattFill prst="ltHorz">
            <a:fgClr>
              <a:srgbClr val="00B050"/>
            </a:fgClr>
            <a:bgClr>
              <a:srgbClr val="99FFCC"/>
            </a:bgClr>
          </a:patt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015E4115-B825-48FD-BEB9-990347C371BD}"/>
              </a:ext>
            </a:extLst>
          </p:cNvPr>
          <p:cNvSpPr/>
          <p:nvPr/>
        </p:nvSpPr>
        <p:spPr>
          <a:xfrm>
            <a:off x="6147864" y="3271122"/>
            <a:ext cx="198372" cy="870918"/>
          </a:xfrm>
          <a:prstGeom prst="rect">
            <a:avLst/>
          </a:prstGeom>
          <a:pattFill prst="ltHorz">
            <a:fgClr>
              <a:srgbClr val="00B050"/>
            </a:fgClr>
            <a:bgClr>
              <a:srgbClr val="99FFCC"/>
            </a:bgClr>
          </a:patt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A4A61E29-AB25-4499-BF16-3876C8E68D5B}"/>
              </a:ext>
            </a:extLst>
          </p:cNvPr>
          <p:cNvSpPr/>
          <p:nvPr/>
        </p:nvSpPr>
        <p:spPr>
          <a:xfrm>
            <a:off x="6962180" y="3407717"/>
            <a:ext cx="239905" cy="761422"/>
          </a:xfrm>
          <a:prstGeom prst="ellipse">
            <a:avLst/>
          </a:prstGeom>
          <a:gradFill>
            <a:gsLst>
              <a:gs pos="56000">
                <a:schemeClr val="tx1">
                  <a:alpha val="52000"/>
                </a:schemeClr>
              </a:gs>
              <a:gs pos="21000">
                <a:schemeClr val="bg1">
                  <a:lumMod val="65000"/>
                  <a:lumOff val="35000"/>
                  <a:alpha val="45000"/>
                </a:schemeClr>
              </a:gs>
            </a:gsLst>
            <a:path path="circle">
              <a:fillToRect l="50000" t="50000" r="50000" b="50000"/>
            </a:path>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423F4C40-937D-4C88-BC57-ACBC4508A99C}"/>
              </a:ext>
            </a:extLst>
          </p:cNvPr>
          <p:cNvSpPr/>
          <p:nvPr/>
        </p:nvSpPr>
        <p:spPr>
          <a:xfrm>
            <a:off x="4997572" y="3380618"/>
            <a:ext cx="239905" cy="761422"/>
          </a:xfrm>
          <a:prstGeom prst="ellipse">
            <a:avLst/>
          </a:prstGeom>
          <a:gradFill>
            <a:gsLst>
              <a:gs pos="56000">
                <a:schemeClr val="tx1">
                  <a:alpha val="52000"/>
                </a:schemeClr>
              </a:gs>
              <a:gs pos="21000">
                <a:schemeClr val="bg1">
                  <a:lumMod val="65000"/>
                  <a:lumOff val="35000"/>
                  <a:alpha val="45000"/>
                </a:schemeClr>
              </a:gs>
            </a:gsLst>
            <a:path path="circle">
              <a:fillToRect l="50000" t="50000" r="50000" b="50000"/>
            </a:path>
          </a:gra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 name="Connettore 2 2">
            <a:extLst>
              <a:ext uri="{FF2B5EF4-FFF2-40B4-BE49-F238E27FC236}">
                <a16:creationId xmlns:a16="http://schemas.microsoft.com/office/drawing/2014/main" id="{EDF5E134-BF33-41FD-9C8C-EF442115B8DA}"/>
              </a:ext>
            </a:extLst>
          </p:cNvPr>
          <p:cNvCxnSpPr/>
          <p:nvPr/>
        </p:nvCxnSpPr>
        <p:spPr>
          <a:xfrm>
            <a:off x="4854817" y="3765955"/>
            <a:ext cx="525413" cy="0"/>
          </a:xfrm>
          <a:prstGeom prst="straightConnector1">
            <a:avLst/>
          </a:prstGeom>
          <a:ln w="254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5E4907DF-3A67-4336-BE79-7E4F7B0315A8}"/>
              </a:ext>
            </a:extLst>
          </p:cNvPr>
          <p:cNvCxnSpPr>
            <a:cxnSpLocks/>
          </p:cNvCxnSpPr>
          <p:nvPr/>
        </p:nvCxnSpPr>
        <p:spPr>
          <a:xfrm>
            <a:off x="6837240" y="3767431"/>
            <a:ext cx="525413" cy="0"/>
          </a:xfrm>
          <a:prstGeom prst="straightConnector1">
            <a:avLst/>
          </a:prstGeom>
          <a:ln w="254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F7C728FA-8DCB-4687-9FDD-5E0E4CA7DECC}"/>
              </a:ext>
            </a:extLst>
          </p:cNvPr>
          <p:cNvCxnSpPr>
            <a:cxnSpLocks/>
          </p:cNvCxnSpPr>
          <p:nvPr/>
        </p:nvCxnSpPr>
        <p:spPr>
          <a:xfrm flipV="1">
            <a:off x="6066971" y="3720215"/>
            <a:ext cx="342255" cy="327539"/>
          </a:xfrm>
          <a:prstGeom prst="straightConnector1">
            <a:avLst/>
          </a:prstGeom>
          <a:ln w="254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6BB045B7-82A5-4605-A07D-D7C239611CBA}"/>
              </a:ext>
            </a:extLst>
          </p:cNvPr>
          <p:cNvCxnSpPr>
            <a:cxnSpLocks/>
          </p:cNvCxnSpPr>
          <p:nvPr/>
        </p:nvCxnSpPr>
        <p:spPr>
          <a:xfrm>
            <a:off x="5820262" y="3435361"/>
            <a:ext cx="383919" cy="318455"/>
          </a:xfrm>
          <a:prstGeom prst="straightConnector1">
            <a:avLst/>
          </a:prstGeom>
          <a:ln w="254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ttangolo 44">
            <a:extLst>
              <a:ext uri="{FF2B5EF4-FFF2-40B4-BE49-F238E27FC236}">
                <a16:creationId xmlns:a16="http://schemas.microsoft.com/office/drawing/2014/main" id="{995CE07A-8CDC-439B-9460-096D316E759E}"/>
              </a:ext>
            </a:extLst>
          </p:cNvPr>
          <p:cNvSpPr/>
          <p:nvPr/>
        </p:nvSpPr>
        <p:spPr>
          <a:xfrm>
            <a:off x="4530551" y="2681588"/>
            <a:ext cx="1253603" cy="646331"/>
          </a:xfrm>
          <a:prstGeom prst="rect">
            <a:avLst/>
          </a:prstGeom>
        </p:spPr>
        <p:txBody>
          <a:bodyPr wrap="square">
            <a:spAutoFit/>
          </a:bodyPr>
          <a:lstStyle/>
          <a:p>
            <a:pPr algn="ctr"/>
            <a:r>
              <a:rPr lang="it-IT" b="1">
                <a:latin typeface="DustyErasers" panose="02000603000000000000" pitchFamily="2" charset="0"/>
                <a:ea typeface="DustyErasers" panose="02000603000000000000" pitchFamily="2" charset="0"/>
              </a:rPr>
              <a:t>Pol. axis:</a:t>
            </a:r>
          </a:p>
          <a:p>
            <a:pPr algn="ctr"/>
            <a:r>
              <a:rPr lang="it-IT" b="1">
                <a:latin typeface="DustyErasers" panose="02000603000000000000" pitchFamily="2" charset="0"/>
                <a:ea typeface="DustyErasers" panose="02000603000000000000" pitchFamily="2" charset="0"/>
              </a:rPr>
              <a:t>90°</a:t>
            </a:r>
            <a:endParaRPr lang="it-IT" b="1"/>
          </a:p>
        </p:txBody>
      </p:sp>
      <p:sp>
        <p:nvSpPr>
          <p:cNvPr id="51" name="Rettangolo 50">
            <a:extLst>
              <a:ext uri="{FF2B5EF4-FFF2-40B4-BE49-F238E27FC236}">
                <a16:creationId xmlns:a16="http://schemas.microsoft.com/office/drawing/2014/main" id="{9CA7A2BF-1C02-4428-B307-B7FC7E0BCB82}"/>
              </a:ext>
            </a:extLst>
          </p:cNvPr>
          <p:cNvSpPr/>
          <p:nvPr/>
        </p:nvSpPr>
        <p:spPr>
          <a:xfrm>
            <a:off x="6452069" y="2733124"/>
            <a:ext cx="1253603" cy="646331"/>
          </a:xfrm>
          <a:prstGeom prst="rect">
            <a:avLst/>
          </a:prstGeom>
        </p:spPr>
        <p:txBody>
          <a:bodyPr wrap="square">
            <a:spAutoFit/>
          </a:bodyPr>
          <a:lstStyle/>
          <a:p>
            <a:pPr algn="ctr"/>
            <a:r>
              <a:rPr lang="it-IT" b="1">
                <a:latin typeface="DustyErasers" panose="02000603000000000000" pitchFamily="2" charset="0"/>
                <a:ea typeface="DustyErasers" panose="02000603000000000000" pitchFamily="2" charset="0"/>
              </a:rPr>
              <a:t>Pol. axis:</a:t>
            </a:r>
          </a:p>
          <a:p>
            <a:pPr algn="ctr"/>
            <a:r>
              <a:rPr lang="it-IT" b="1">
                <a:latin typeface="DustyErasers" panose="02000603000000000000" pitchFamily="2" charset="0"/>
                <a:ea typeface="DustyErasers" panose="02000603000000000000" pitchFamily="2" charset="0"/>
              </a:rPr>
              <a:t>90°</a:t>
            </a:r>
            <a:endParaRPr lang="it-IT" b="1"/>
          </a:p>
        </p:txBody>
      </p:sp>
      <p:sp>
        <p:nvSpPr>
          <p:cNvPr id="52" name="Rettangolo 51">
            <a:extLst>
              <a:ext uri="{FF2B5EF4-FFF2-40B4-BE49-F238E27FC236}">
                <a16:creationId xmlns:a16="http://schemas.microsoft.com/office/drawing/2014/main" id="{FFE1A85D-5BE0-4026-858F-CAA39A9F30C4}"/>
              </a:ext>
            </a:extLst>
          </p:cNvPr>
          <p:cNvSpPr/>
          <p:nvPr/>
        </p:nvSpPr>
        <p:spPr>
          <a:xfrm>
            <a:off x="4978178" y="4146226"/>
            <a:ext cx="2319155" cy="923330"/>
          </a:xfrm>
          <a:prstGeom prst="rect">
            <a:avLst/>
          </a:prstGeom>
        </p:spPr>
        <p:txBody>
          <a:bodyPr wrap="square">
            <a:spAutoFit/>
          </a:bodyPr>
          <a:lstStyle/>
          <a:p>
            <a:pPr algn="ctr"/>
            <a:r>
              <a:rPr lang="it-IT" b="1">
                <a:latin typeface="DustyErasers" panose="02000603000000000000" pitchFamily="2" charset="0"/>
                <a:ea typeface="DustyErasers" panose="02000603000000000000" pitchFamily="2" charset="0"/>
              </a:rPr>
              <a:t>Anchorage directions:</a:t>
            </a:r>
          </a:p>
          <a:p>
            <a:pPr algn="ctr"/>
            <a:r>
              <a:rPr lang="it-IT" b="1">
                <a:latin typeface="DustyErasers" panose="02000603000000000000" pitchFamily="2" charset="0"/>
                <a:ea typeface="DustyErasers" panose="02000603000000000000" pitchFamily="2" charset="0"/>
              </a:rPr>
              <a:t>+45° &amp; -45°</a:t>
            </a:r>
            <a:endParaRPr lang="it-IT" b="1"/>
          </a:p>
        </p:txBody>
      </p:sp>
    </p:spTree>
    <p:extLst>
      <p:ext uri="{BB962C8B-B14F-4D97-AF65-F5344CB8AC3E}">
        <p14:creationId xmlns:p14="http://schemas.microsoft.com/office/powerpoint/2010/main" val="1422374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egnaposto contenuto 13">
            <a:extLst>
              <a:ext uri="{FF2B5EF4-FFF2-40B4-BE49-F238E27FC236}">
                <a16:creationId xmlns:a16="http://schemas.microsoft.com/office/drawing/2014/main" id="{66BED415-06E8-47DE-9F61-9D062F00671F}"/>
              </a:ext>
            </a:extLst>
          </p:cNvPr>
          <p:cNvSpPr txBox="1">
            <a:spLocks/>
          </p:cNvSpPr>
          <p:nvPr/>
        </p:nvSpPr>
        <p:spPr>
          <a:xfrm>
            <a:off x="1522413" y="1700808"/>
            <a:ext cx="10116615" cy="115212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Liquid crystal </a:t>
            </a:r>
            <a:r>
              <a:rPr lang="en-US" sz="2400" b="1" u="sng">
                <a:solidFill>
                  <a:srgbClr val="CC66FF"/>
                </a:solidFill>
                <a:latin typeface="DustyErasers" panose="02000603000000000000" pitchFamily="2" charset="0"/>
                <a:ea typeface="DustyErasers" panose="02000603000000000000" pitchFamily="2" charset="0"/>
              </a:rPr>
              <a:t>on silicon </a:t>
            </a:r>
            <a:r>
              <a:rPr lang="en-US" sz="2400" b="1" u="sng">
                <a:latin typeface="DustyErasers" panose="02000603000000000000" pitchFamily="2" charset="0"/>
                <a:ea typeface="DustyErasers" panose="02000603000000000000" pitchFamily="2" charset="0"/>
              </a:rPr>
              <a:t>based spatial light modulator (LCoS SLM)</a:t>
            </a:r>
          </a:p>
          <a:p>
            <a:pPr marL="274320" lvl="1" indent="0">
              <a:buNone/>
            </a:pPr>
            <a:r>
              <a:rPr lang="en-US" sz="2400" b="1" u="sng">
                <a:solidFill>
                  <a:srgbClr val="0000FF"/>
                </a:solidFill>
                <a:latin typeface="DustyErasers" panose="02000603000000000000" pitchFamily="2" charset="0"/>
                <a:ea typeface="DustyErasers" panose="02000603000000000000" pitchFamily="2" charset="0"/>
              </a:rPr>
              <a:t>Single-layer 2D arrangement</a:t>
            </a:r>
          </a:p>
        </p:txBody>
      </p:sp>
      <p:sp>
        <p:nvSpPr>
          <p:cNvPr id="74" name="Titolo 12">
            <a:extLst>
              <a:ext uri="{FF2B5EF4-FFF2-40B4-BE49-F238E27FC236}">
                <a16:creationId xmlns:a16="http://schemas.microsoft.com/office/drawing/2014/main" id="{9CFDBB7E-15A0-40B3-81E4-C68DB7E5F7D6}"/>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sp>
        <p:nvSpPr>
          <p:cNvPr id="44" name="Cubo 43">
            <a:extLst>
              <a:ext uri="{FF2B5EF4-FFF2-40B4-BE49-F238E27FC236}">
                <a16:creationId xmlns:a16="http://schemas.microsoft.com/office/drawing/2014/main" id="{6116309E-412B-4C69-9D38-6CC29DD7D6FE}"/>
              </a:ext>
            </a:extLst>
          </p:cNvPr>
          <p:cNvSpPr/>
          <p:nvPr/>
        </p:nvSpPr>
        <p:spPr>
          <a:xfrm>
            <a:off x="1784309" y="4732856"/>
            <a:ext cx="4310642" cy="757216"/>
          </a:xfrm>
          <a:prstGeom prst="cube">
            <a:avLst>
              <a:gd name="adj" fmla="val 78379"/>
            </a:avLst>
          </a:prstGeom>
          <a:solidFill>
            <a:srgbClr val="CC66FF">
              <a:alpha val="43000"/>
            </a:srgbClr>
          </a:solidFill>
          <a:ln>
            <a:solidFill>
              <a:srgbClr val="CC66FF">
                <a:alpha val="57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a:extLst>
              <a:ext uri="{FF2B5EF4-FFF2-40B4-BE49-F238E27FC236}">
                <a16:creationId xmlns:a16="http://schemas.microsoft.com/office/drawing/2014/main" id="{9CAE7B78-BD46-4B52-AC9F-CA259B4D8C5C}"/>
              </a:ext>
            </a:extLst>
          </p:cNvPr>
          <p:cNvCxnSpPr>
            <a:cxnSpLocks/>
          </p:cNvCxnSpPr>
          <p:nvPr/>
        </p:nvCxnSpPr>
        <p:spPr>
          <a:xfrm flipV="1">
            <a:off x="1246279" y="3668282"/>
            <a:ext cx="0" cy="1758588"/>
          </a:xfrm>
          <a:prstGeom prst="straightConnector1">
            <a:avLst/>
          </a:prstGeom>
          <a:ln w="31750">
            <a:gradFill>
              <a:gsLst>
                <a:gs pos="0">
                  <a:srgbClr val="CC66FF"/>
                </a:gs>
                <a:gs pos="100000">
                  <a:srgbClr val="0000FF"/>
                </a:gs>
              </a:gsLst>
              <a:lin ang="5400000" scaled="1"/>
            </a:gra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1" name="Rettangolo 20">
            <a:extLst>
              <a:ext uri="{FF2B5EF4-FFF2-40B4-BE49-F238E27FC236}">
                <a16:creationId xmlns:a16="http://schemas.microsoft.com/office/drawing/2014/main" id="{AA357F25-B21D-43BF-9924-48FDFEFE9BBF}"/>
              </a:ext>
            </a:extLst>
          </p:cNvPr>
          <p:cNvSpPr/>
          <p:nvPr/>
        </p:nvSpPr>
        <p:spPr>
          <a:xfrm>
            <a:off x="261764" y="3743555"/>
            <a:ext cx="1152874" cy="689434"/>
          </a:xfrm>
          <a:prstGeom prst="rect">
            <a:avLst/>
          </a:prstGeom>
        </p:spPr>
        <p:txBody>
          <a:bodyPr wrap="square">
            <a:spAutoFit/>
          </a:bodyPr>
          <a:lstStyle/>
          <a:p>
            <a:r>
              <a:rPr lang="it-IT" sz="2200">
                <a:latin typeface="Symbol" panose="05050102010706020507" pitchFamily="18" charset="2"/>
                <a:ea typeface="DustyErasers" panose="02000603000000000000" pitchFamily="2" charset="0"/>
              </a:rPr>
              <a:t>D</a:t>
            </a:r>
            <a:r>
              <a:rPr lang="it-IT" sz="2200">
                <a:latin typeface="DustyErasers" panose="02000603000000000000" pitchFamily="2" charset="0"/>
                <a:ea typeface="DustyErasers" panose="02000603000000000000" pitchFamily="2" charset="0"/>
              </a:rPr>
              <a:t>V</a:t>
            </a:r>
            <a:endParaRPr lang="it-IT" sz="2200" baseline="-25000"/>
          </a:p>
        </p:txBody>
      </p:sp>
      <p:cxnSp>
        <p:nvCxnSpPr>
          <p:cNvPr id="22" name="Connettore 2 21">
            <a:extLst>
              <a:ext uri="{FF2B5EF4-FFF2-40B4-BE49-F238E27FC236}">
                <a16:creationId xmlns:a16="http://schemas.microsoft.com/office/drawing/2014/main" id="{2C1EF85E-245E-443B-BBEC-8883C269FFDA}"/>
              </a:ext>
            </a:extLst>
          </p:cNvPr>
          <p:cNvCxnSpPr>
            <a:cxnSpLocks/>
          </p:cNvCxnSpPr>
          <p:nvPr/>
        </p:nvCxnSpPr>
        <p:spPr>
          <a:xfrm>
            <a:off x="1531084" y="5735631"/>
            <a:ext cx="1445039"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8ACA4401-EA33-43F5-8805-255405304EAF}"/>
              </a:ext>
            </a:extLst>
          </p:cNvPr>
          <p:cNvCxnSpPr>
            <a:cxnSpLocks/>
          </p:cNvCxnSpPr>
          <p:nvPr/>
        </p:nvCxnSpPr>
        <p:spPr>
          <a:xfrm flipV="1">
            <a:off x="1568839" y="5264818"/>
            <a:ext cx="530662" cy="519176"/>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99553AD6-37C8-4770-864E-6276C1033C56}"/>
              </a:ext>
            </a:extLst>
          </p:cNvPr>
          <p:cNvSpPr/>
          <p:nvPr/>
        </p:nvSpPr>
        <p:spPr>
          <a:xfrm>
            <a:off x="2958356" y="5541195"/>
            <a:ext cx="378988" cy="3360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x</a:t>
            </a:r>
            <a:endParaRPr lang="it-IT" sz="1400"/>
          </a:p>
        </p:txBody>
      </p:sp>
      <p:cxnSp>
        <p:nvCxnSpPr>
          <p:cNvPr id="25" name="Connettore 2 24">
            <a:extLst>
              <a:ext uri="{FF2B5EF4-FFF2-40B4-BE49-F238E27FC236}">
                <a16:creationId xmlns:a16="http://schemas.microsoft.com/office/drawing/2014/main" id="{1DBCF522-0769-4B6D-A37A-3EB14470D77D}"/>
              </a:ext>
            </a:extLst>
          </p:cNvPr>
          <p:cNvCxnSpPr>
            <a:cxnSpLocks/>
          </p:cNvCxnSpPr>
          <p:nvPr/>
        </p:nvCxnSpPr>
        <p:spPr>
          <a:xfrm flipH="1" flipV="1">
            <a:off x="1626928" y="5149323"/>
            <a:ext cx="2" cy="638217"/>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BC96F0E0-2C07-4C09-BBB4-51E7227C37ED}"/>
              </a:ext>
            </a:extLst>
          </p:cNvPr>
          <p:cNvSpPr/>
          <p:nvPr/>
        </p:nvSpPr>
        <p:spPr>
          <a:xfrm>
            <a:off x="1463711" y="4718249"/>
            <a:ext cx="378988" cy="3360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z</a:t>
            </a:r>
            <a:endParaRPr lang="it-IT" sz="1400"/>
          </a:p>
        </p:txBody>
      </p:sp>
      <p:sp>
        <p:nvSpPr>
          <p:cNvPr id="27" name="Rettangolo 26">
            <a:extLst>
              <a:ext uri="{FF2B5EF4-FFF2-40B4-BE49-F238E27FC236}">
                <a16:creationId xmlns:a16="http://schemas.microsoft.com/office/drawing/2014/main" id="{A9880B6B-6E55-46E2-A617-AADA4411A564}"/>
              </a:ext>
            </a:extLst>
          </p:cNvPr>
          <p:cNvSpPr/>
          <p:nvPr/>
        </p:nvSpPr>
        <p:spPr>
          <a:xfrm>
            <a:off x="2093754" y="5090792"/>
            <a:ext cx="378988" cy="3360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y</a:t>
            </a:r>
            <a:endParaRPr lang="it-IT" sz="1400"/>
          </a:p>
        </p:txBody>
      </p:sp>
      <p:sp>
        <p:nvSpPr>
          <p:cNvPr id="28" name="Cubo 27">
            <a:extLst>
              <a:ext uri="{FF2B5EF4-FFF2-40B4-BE49-F238E27FC236}">
                <a16:creationId xmlns:a16="http://schemas.microsoft.com/office/drawing/2014/main" id="{FF15641A-B7DD-4971-A870-AEE4A13625E8}"/>
              </a:ext>
            </a:extLst>
          </p:cNvPr>
          <p:cNvSpPr/>
          <p:nvPr/>
        </p:nvSpPr>
        <p:spPr>
          <a:xfrm>
            <a:off x="1802157" y="3315351"/>
            <a:ext cx="4314450" cy="1199964"/>
          </a:xfrm>
          <a:prstGeom prst="cube">
            <a:avLst>
              <a:gd name="adj" fmla="val 59856"/>
            </a:avLst>
          </a:prstGeom>
          <a:solidFill>
            <a:srgbClr val="00B050">
              <a:alpha val="30000"/>
            </a:srgbClr>
          </a:solidFill>
          <a:ln>
            <a:solidFill>
              <a:srgbClr val="00B050">
                <a:alpha val="56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asellaDiTesto 29">
            <a:extLst>
              <a:ext uri="{FF2B5EF4-FFF2-40B4-BE49-F238E27FC236}">
                <a16:creationId xmlns:a16="http://schemas.microsoft.com/office/drawing/2014/main" id="{F62920B0-6643-4287-B913-D3B43D16C26F}"/>
              </a:ext>
            </a:extLst>
          </p:cNvPr>
          <p:cNvSpPr txBox="1"/>
          <p:nvPr/>
        </p:nvSpPr>
        <p:spPr>
          <a:xfrm>
            <a:off x="1958148" y="6206445"/>
            <a:ext cx="4628557" cy="369332"/>
          </a:xfrm>
          <a:prstGeom prst="rect">
            <a:avLst/>
          </a:prstGeom>
          <a:noFill/>
        </p:spPr>
        <p:txBody>
          <a:bodyPr wrap="square" rtlCol="0">
            <a:spAutoFit/>
          </a:bodyPr>
          <a:lstStyle/>
          <a:p>
            <a:pPr>
              <a:lnSpc>
                <a:spcPct val="90000"/>
              </a:lnSpc>
            </a:pPr>
            <a:r>
              <a:rPr lang="it-IT" sz="2000">
                <a:solidFill>
                  <a:srgbClr val="CC66FF"/>
                </a:solidFill>
                <a:latin typeface="DustyErasers" panose="02000603000000000000" pitchFamily="2" charset="0"/>
                <a:ea typeface="DustyErasers" panose="02000603000000000000" pitchFamily="2" charset="0"/>
              </a:rPr>
              <a:t>Silicon layer with pixelated electrodes</a:t>
            </a:r>
          </a:p>
        </p:txBody>
      </p:sp>
      <p:sp>
        <p:nvSpPr>
          <p:cNvPr id="43" name="Rettangolo 42">
            <a:extLst>
              <a:ext uri="{FF2B5EF4-FFF2-40B4-BE49-F238E27FC236}">
                <a16:creationId xmlns:a16="http://schemas.microsoft.com/office/drawing/2014/main" id="{E22437F4-730D-473D-B852-358AF6E2B4EA}"/>
              </a:ext>
            </a:extLst>
          </p:cNvPr>
          <p:cNvSpPr/>
          <p:nvPr/>
        </p:nvSpPr>
        <p:spPr>
          <a:xfrm>
            <a:off x="3194402" y="5545987"/>
            <a:ext cx="2477523" cy="403293"/>
          </a:xfrm>
          <a:prstGeom prst="rect">
            <a:avLst/>
          </a:prstGeom>
        </p:spPr>
        <p:txBody>
          <a:bodyPr wrap="none">
            <a:spAutoFit/>
          </a:bodyPr>
          <a:lstStyle/>
          <a:p>
            <a:r>
              <a:rPr lang="it-IT">
                <a:latin typeface="DustyErasers" panose="02000603000000000000" pitchFamily="2" charset="0"/>
                <a:ea typeface="DustyErasers" panose="02000603000000000000" pitchFamily="2" charset="0"/>
              </a:rPr>
              <a:t>anchorage direction</a:t>
            </a:r>
            <a:endParaRPr lang="it-IT"/>
          </a:p>
        </p:txBody>
      </p:sp>
      <p:cxnSp>
        <p:nvCxnSpPr>
          <p:cNvPr id="68" name="Connettore 2 67">
            <a:extLst>
              <a:ext uri="{FF2B5EF4-FFF2-40B4-BE49-F238E27FC236}">
                <a16:creationId xmlns:a16="http://schemas.microsoft.com/office/drawing/2014/main" id="{E2B9C3EB-D450-415F-8B20-C4C31959E321}"/>
              </a:ext>
            </a:extLst>
          </p:cNvPr>
          <p:cNvCxnSpPr>
            <a:cxnSpLocks/>
          </p:cNvCxnSpPr>
          <p:nvPr/>
        </p:nvCxnSpPr>
        <p:spPr>
          <a:xfrm>
            <a:off x="5682516" y="5450492"/>
            <a:ext cx="0" cy="758098"/>
          </a:xfrm>
          <a:prstGeom prst="straightConnector1">
            <a:avLst/>
          </a:prstGeom>
          <a:ln w="25400">
            <a:solidFill>
              <a:srgbClr val="CC66F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0" name="Cubo 69">
            <a:extLst>
              <a:ext uri="{FF2B5EF4-FFF2-40B4-BE49-F238E27FC236}">
                <a16:creationId xmlns:a16="http://schemas.microsoft.com/office/drawing/2014/main" id="{C7000655-0668-488C-BB78-07F64D35C0CD}"/>
              </a:ext>
            </a:extLst>
          </p:cNvPr>
          <p:cNvSpPr/>
          <p:nvPr/>
        </p:nvSpPr>
        <p:spPr>
          <a:xfrm>
            <a:off x="1784309" y="4319308"/>
            <a:ext cx="4310642" cy="757216"/>
          </a:xfrm>
          <a:prstGeom prst="cube">
            <a:avLst>
              <a:gd name="adj" fmla="val 78379"/>
            </a:avLst>
          </a:prstGeom>
          <a:solidFill>
            <a:schemeClr val="bg1">
              <a:lumMod val="75000"/>
              <a:alpha val="32000"/>
            </a:schemeClr>
          </a:solidFill>
          <a:ln>
            <a:solidFill>
              <a:schemeClr val="bg1">
                <a:lumMod val="75000"/>
                <a:alpha val="5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CasellaDiTesto 72">
            <a:extLst>
              <a:ext uri="{FF2B5EF4-FFF2-40B4-BE49-F238E27FC236}">
                <a16:creationId xmlns:a16="http://schemas.microsoft.com/office/drawing/2014/main" id="{0835D2B1-FF18-48B2-9ED1-330CD8A36251}"/>
              </a:ext>
            </a:extLst>
          </p:cNvPr>
          <p:cNvSpPr txBox="1"/>
          <p:nvPr/>
        </p:nvSpPr>
        <p:spPr>
          <a:xfrm>
            <a:off x="6115199" y="4241921"/>
            <a:ext cx="1721078" cy="646331"/>
          </a:xfrm>
          <a:prstGeom prst="rect">
            <a:avLst/>
          </a:prstGeom>
          <a:noFill/>
        </p:spPr>
        <p:txBody>
          <a:bodyPr wrap="square" rtlCol="0">
            <a:spAutoFit/>
          </a:bodyPr>
          <a:lstStyle/>
          <a:p>
            <a:pPr>
              <a:lnSpc>
                <a:spcPct val="90000"/>
              </a:lnSpc>
            </a:pPr>
            <a:r>
              <a:rPr lang="it-IT" sz="2000">
                <a:solidFill>
                  <a:schemeClr val="bg1">
                    <a:lumMod val="65000"/>
                  </a:schemeClr>
                </a:solidFill>
                <a:latin typeface="DustyErasers" panose="02000603000000000000" pitchFamily="2" charset="0"/>
                <a:ea typeface="DustyErasers" panose="02000603000000000000" pitchFamily="2" charset="0"/>
              </a:rPr>
              <a:t>Reflective layer</a:t>
            </a:r>
          </a:p>
        </p:txBody>
      </p:sp>
      <p:grpSp>
        <p:nvGrpSpPr>
          <p:cNvPr id="78" name="Gruppo 77">
            <a:extLst>
              <a:ext uri="{FF2B5EF4-FFF2-40B4-BE49-F238E27FC236}">
                <a16:creationId xmlns:a16="http://schemas.microsoft.com/office/drawing/2014/main" id="{281AA08A-7EA5-4364-9447-CD948599C2C9}"/>
              </a:ext>
            </a:extLst>
          </p:cNvPr>
          <p:cNvGrpSpPr/>
          <p:nvPr/>
        </p:nvGrpSpPr>
        <p:grpSpPr>
          <a:xfrm>
            <a:off x="8024452" y="2518025"/>
            <a:ext cx="3068516" cy="1723896"/>
            <a:chOff x="7900213" y="2838214"/>
            <a:chExt cx="3887816" cy="2431741"/>
          </a:xfrm>
        </p:grpSpPr>
        <p:sp>
          <p:nvSpPr>
            <p:cNvPr id="72" name="Rettangolo 71">
              <a:extLst>
                <a:ext uri="{FF2B5EF4-FFF2-40B4-BE49-F238E27FC236}">
                  <a16:creationId xmlns:a16="http://schemas.microsoft.com/office/drawing/2014/main" id="{F0B91DC7-2519-4489-B0A0-886719C391D9}"/>
                </a:ext>
              </a:extLst>
            </p:cNvPr>
            <p:cNvSpPr/>
            <p:nvPr/>
          </p:nvSpPr>
          <p:spPr>
            <a:xfrm>
              <a:off x="7900213" y="3068984"/>
              <a:ext cx="3732112" cy="2188493"/>
            </a:xfrm>
            <a:prstGeom prst="rect">
              <a:avLst/>
            </a:prstGeom>
            <a:no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6" name="Gruppo 45">
              <a:extLst>
                <a:ext uri="{FF2B5EF4-FFF2-40B4-BE49-F238E27FC236}">
                  <a16:creationId xmlns:a16="http://schemas.microsoft.com/office/drawing/2014/main" id="{E81D45AD-664F-411D-9132-80282AFAEBC7}"/>
                </a:ext>
              </a:extLst>
            </p:cNvPr>
            <p:cNvGrpSpPr/>
            <p:nvPr/>
          </p:nvGrpSpPr>
          <p:grpSpPr>
            <a:xfrm>
              <a:off x="8235332" y="3348502"/>
              <a:ext cx="3552697" cy="1698020"/>
              <a:chOff x="1325266" y="2487397"/>
              <a:chExt cx="5186893" cy="2157588"/>
            </a:xfrm>
          </p:grpSpPr>
          <p:sp>
            <p:nvSpPr>
              <p:cNvPr id="50" name="Rettangolo 49">
                <a:extLst>
                  <a:ext uri="{FF2B5EF4-FFF2-40B4-BE49-F238E27FC236}">
                    <a16:creationId xmlns:a16="http://schemas.microsoft.com/office/drawing/2014/main" id="{3DFC33B7-B3E2-4B48-A9CC-05F335442AF3}"/>
                  </a:ext>
                </a:extLst>
              </p:cNvPr>
              <p:cNvSpPr/>
              <p:nvPr/>
            </p:nvSpPr>
            <p:spPr>
              <a:xfrm>
                <a:off x="3374988" y="3650339"/>
                <a:ext cx="3137171" cy="827482"/>
              </a:xfrm>
              <a:prstGeom prst="rect">
                <a:avLst/>
              </a:prstGeom>
            </p:spPr>
            <p:txBody>
              <a:bodyPr wrap="square">
                <a:spAutoFit/>
              </a:bodyPr>
              <a:lstStyle/>
              <a:p>
                <a:r>
                  <a:rPr lang="en-US" sz="2400">
                    <a:solidFill>
                      <a:srgbClr val="0000FF"/>
                    </a:solidFill>
                    <a:latin typeface="DustyErasers" panose="02000603000000000000" pitchFamily="2" charset="0"/>
                    <a:ea typeface="DustyErasers" panose="02000603000000000000" pitchFamily="2" charset="0"/>
                  </a:rPr>
                  <a:t>LCos SLM</a:t>
                </a:r>
                <a:endParaRPr lang="it-IT" sz="2400">
                  <a:solidFill>
                    <a:srgbClr val="0000FF"/>
                  </a:solidFill>
                </a:endParaRPr>
              </a:p>
            </p:txBody>
          </p:sp>
          <p:grpSp>
            <p:nvGrpSpPr>
              <p:cNvPr id="52" name="Gruppo 51">
                <a:extLst>
                  <a:ext uri="{FF2B5EF4-FFF2-40B4-BE49-F238E27FC236}">
                    <a16:creationId xmlns:a16="http://schemas.microsoft.com/office/drawing/2014/main" id="{E75DEAA9-51C1-403C-9E9D-64E7027572CB}"/>
                  </a:ext>
                </a:extLst>
              </p:cNvPr>
              <p:cNvGrpSpPr/>
              <p:nvPr/>
            </p:nvGrpSpPr>
            <p:grpSpPr>
              <a:xfrm>
                <a:off x="1325266" y="2487397"/>
                <a:ext cx="3789683" cy="2157588"/>
                <a:chOff x="6980457" y="3498347"/>
                <a:chExt cx="3074347" cy="1449205"/>
              </a:xfrm>
            </p:grpSpPr>
            <p:sp>
              <p:nvSpPr>
                <p:cNvPr id="55" name="Triangolo isoscele 54">
                  <a:extLst>
                    <a:ext uri="{FF2B5EF4-FFF2-40B4-BE49-F238E27FC236}">
                      <a16:creationId xmlns:a16="http://schemas.microsoft.com/office/drawing/2014/main" id="{49DDF92F-33CA-4CE9-863D-F1326F025AF7}"/>
                    </a:ext>
                  </a:extLst>
                </p:cNvPr>
                <p:cNvSpPr/>
                <p:nvPr/>
              </p:nvSpPr>
              <p:spPr>
                <a:xfrm rot="15480978">
                  <a:off x="7823267" y="3096237"/>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Triangolo isoscele 55">
                  <a:extLst>
                    <a:ext uri="{FF2B5EF4-FFF2-40B4-BE49-F238E27FC236}">
                      <a16:creationId xmlns:a16="http://schemas.microsoft.com/office/drawing/2014/main" id="{7E9B0BD5-0FE6-495C-9D76-DD2B0AE8DECC}"/>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Triangolo isoscele 56">
                  <a:extLst>
                    <a:ext uri="{FF2B5EF4-FFF2-40B4-BE49-F238E27FC236}">
                      <a16:creationId xmlns:a16="http://schemas.microsoft.com/office/drawing/2014/main" id="{8477C2C3-A923-4A9E-B3E0-5C0A73CC0DCE}"/>
                    </a:ext>
                  </a:extLst>
                </p:cNvPr>
                <p:cNvSpPr/>
                <p:nvPr/>
              </p:nvSpPr>
              <p:spPr>
                <a:xfrm rot="16928046">
                  <a:off x="7821861" y="3313041"/>
                  <a:ext cx="75090" cy="1571656"/>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8" name="Shape 382">
                  <a:extLst>
                    <a:ext uri="{FF2B5EF4-FFF2-40B4-BE49-F238E27FC236}">
                      <a16:creationId xmlns:a16="http://schemas.microsoft.com/office/drawing/2014/main" id="{296B9CA9-A9FF-4DFD-9500-F2D75B4874D5}"/>
                    </a:ext>
                  </a:extLst>
                </p:cNvPr>
                <p:cNvCxnSpPr>
                  <a:cxnSpLocks/>
                </p:cNvCxnSpPr>
                <p:nvPr/>
              </p:nvCxnSpPr>
              <p:spPr>
                <a:xfrm flipH="1" flipV="1">
                  <a:off x="7089795" y="3967393"/>
                  <a:ext cx="1096289" cy="980159"/>
                </a:xfrm>
                <a:prstGeom prst="straightConnector1">
                  <a:avLst/>
                </a:prstGeom>
                <a:noFill/>
                <a:ln w="69850" cap="flat" cmpd="sng">
                  <a:solidFill>
                    <a:srgbClr val="FFFF00"/>
                  </a:solidFill>
                  <a:prstDash val="solid"/>
                  <a:round/>
                  <a:headEnd type="none" w="lg" len="lg"/>
                  <a:tailEnd type="none" w="lg" len="lg"/>
                </a:ln>
              </p:spPr>
            </p:cxnSp>
            <p:cxnSp>
              <p:nvCxnSpPr>
                <p:cNvPr id="59" name="Shape 373">
                  <a:extLst>
                    <a:ext uri="{FF2B5EF4-FFF2-40B4-BE49-F238E27FC236}">
                      <a16:creationId xmlns:a16="http://schemas.microsoft.com/office/drawing/2014/main" id="{3B040705-BF21-459D-B944-5F16EC1BA57C}"/>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60" name="Shape 374">
                  <a:extLst>
                    <a:ext uri="{FF2B5EF4-FFF2-40B4-BE49-F238E27FC236}">
                      <a16:creationId xmlns:a16="http://schemas.microsoft.com/office/drawing/2014/main" id="{A79A08C5-0043-48AD-BD58-33ED64BD0BCF}"/>
                    </a:ext>
                  </a:extLst>
                </p:cNvPr>
                <p:cNvCxnSpPr>
                  <a:cxnSpLocks/>
                </p:cNvCxnSpPr>
                <p:nvPr/>
              </p:nvCxnSpPr>
              <p:spPr>
                <a:xfrm>
                  <a:off x="8611414"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61" name="Shape 383">
                  <a:extLst>
                    <a:ext uri="{FF2B5EF4-FFF2-40B4-BE49-F238E27FC236}">
                      <a16:creationId xmlns:a16="http://schemas.microsoft.com/office/drawing/2014/main" id="{4FBB8567-17C1-4EDA-A17B-387F1371F963}"/>
                    </a:ext>
                  </a:extLst>
                </p:cNvPr>
                <p:cNvCxnSpPr>
                  <a:cxnSpLocks/>
                </p:cNvCxnSpPr>
                <p:nvPr/>
              </p:nvCxnSpPr>
              <p:spPr>
                <a:xfrm flipH="1" flipV="1">
                  <a:off x="7530538" y="4348525"/>
                  <a:ext cx="551168" cy="494873"/>
                </a:xfrm>
                <a:prstGeom prst="straightConnector1">
                  <a:avLst/>
                </a:prstGeom>
                <a:noFill/>
                <a:ln w="69850" cap="flat" cmpd="sng">
                  <a:solidFill>
                    <a:srgbClr val="FFC000"/>
                  </a:solidFill>
                  <a:prstDash val="solid"/>
                  <a:round/>
                  <a:headEnd type="stealth" w="med" len="med"/>
                  <a:tailEnd type="stealth" w="med" len="med"/>
                </a:ln>
              </p:spPr>
            </p:cxnSp>
            <p:cxnSp>
              <p:nvCxnSpPr>
                <p:cNvPr id="62" name="Shape 370">
                  <a:extLst>
                    <a:ext uri="{FF2B5EF4-FFF2-40B4-BE49-F238E27FC236}">
                      <a16:creationId xmlns:a16="http://schemas.microsoft.com/office/drawing/2014/main" id="{61911D84-B0D3-49DF-AA2E-ADBD3E0864C1}"/>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63" name="Shape 376">
                  <a:extLst>
                    <a:ext uri="{FF2B5EF4-FFF2-40B4-BE49-F238E27FC236}">
                      <a16:creationId xmlns:a16="http://schemas.microsoft.com/office/drawing/2014/main" id="{C200FD16-2978-4E51-88BE-9B03DFF117B1}"/>
                    </a:ext>
                  </a:extLst>
                </p:cNvPr>
                <p:cNvSpPr/>
                <p:nvPr/>
              </p:nvSpPr>
              <p:spPr>
                <a:xfrm rot="20128821">
                  <a:off x="6980457" y="3498347"/>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375">
                  <a:extLst>
                    <a:ext uri="{FF2B5EF4-FFF2-40B4-BE49-F238E27FC236}">
                      <a16:creationId xmlns:a16="http://schemas.microsoft.com/office/drawing/2014/main" id="{872B1507-8325-4616-974E-2CC4A790C6EB}"/>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cxnSp>
            <p:nvCxnSpPr>
              <p:cNvPr id="53" name="Connettore diritto 52">
                <a:extLst>
                  <a:ext uri="{FF2B5EF4-FFF2-40B4-BE49-F238E27FC236}">
                    <a16:creationId xmlns:a16="http://schemas.microsoft.com/office/drawing/2014/main" id="{0E6437F5-5344-4540-B28B-470410D634BA}"/>
                  </a:ext>
                </a:extLst>
              </p:cNvPr>
              <p:cNvCxnSpPr/>
              <p:nvPr/>
            </p:nvCxnSpPr>
            <p:spPr>
              <a:xfrm flipV="1">
                <a:off x="5093497" y="2687283"/>
                <a:ext cx="15024" cy="927900"/>
              </a:xfrm>
              <a:prstGeom prst="line">
                <a:avLst/>
              </a:prstGeom>
              <a:ln w="69850">
                <a:solidFill>
                  <a:srgbClr val="0000FF"/>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sp>
          <p:nvSpPr>
            <p:cNvPr id="75" name="CasellaDiTesto 74">
              <a:extLst>
                <a:ext uri="{FF2B5EF4-FFF2-40B4-BE49-F238E27FC236}">
                  <a16:creationId xmlns:a16="http://schemas.microsoft.com/office/drawing/2014/main" id="{2B35C6BC-AD42-4D35-9136-86475AAEBB0D}"/>
                </a:ext>
              </a:extLst>
            </p:cNvPr>
            <p:cNvSpPr txBox="1"/>
            <p:nvPr/>
          </p:nvSpPr>
          <p:spPr>
            <a:xfrm>
              <a:off x="8405183" y="2838214"/>
              <a:ext cx="2722171" cy="520982"/>
            </a:xfrm>
            <a:prstGeom prst="rect">
              <a:avLst/>
            </a:prstGeom>
            <a:solidFill>
              <a:schemeClr val="bg2"/>
            </a:solidFill>
          </p:spPr>
          <p:txBody>
            <a:bodyPr wrap="square" rtlCol="0">
              <a:spAutoFit/>
            </a:bodyPr>
            <a:lstStyle/>
            <a:p>
              <a:pPr>
                <a:lnSpc>
                  <a:spcPct val="90000"/>
                </a:lnSpc>
              </a:pPr>
              <a:r>
                <a:rPr lang="it-IT" sz="2000">
                  <a:latin typeface="DustyErasers" panose="02000603000000000000" pitchFamily="2" charset="0"/>
                  <a:ea typeface="DustyErasers" panose="02000603000000000000" pitchFamily="2" charset="0"/>
                </a:rPr>
                <a:t>Folded geometry</a:t>
              </a:r>
            </a:p>
          </p:txBody>
        </p:sp>
        <p:sp>
          <p:nvSpPr>
            <p:cNvPr id="76" name="CasellaDiTesto 75">
              <a:extLst>
                <a:ext uri="{FF2B5EF4-FFF2-40B4-BE49-F238E27FC236}">
                  <a16:creationId xmlns:a16="http://schemas.microsoft.com/office/drawing/2014/main" id="{F5BBAA63-C72F-476D-8F2B-11CD8FE5D61C}"/>
                </a:ext>
              </a:extLst>
            </p:cNvPr>
            <p:cNvSpPr txBox="1"/>
            <p:nvPr/>
          </p:nvSpPr>
          <p:spPr>
            <a:xfrm>
              <a:off x="8018565" y="4827120"/>
              <a:ext cx="3651113" cy="442835"/>
            </a:xfrm>
            <a:prstGeom prst="rect">
              <a:avLst/>
            </a:prstGeom>
            <a:noFill/>
          </p:spPr>
          <p:txBody>
            <a:bodyPr wrap="square" rtlCol="0">
              <a:spAutoFit/>
            </a:bodyPr>
            <a:lstStyle/>
            <a:p>
              <a:pPr algn="ctr">
                <a:lnSpc>
                  <a:spcPct val="90000"/>
                </a:lnSpc>
              </a:pPr>
              <a:r>
                <a:rPr lang="it-IT" sz="1600">
                  <a:solidFill>
                    <a:srgbClr val="FFCC66"/>
                  </a:solidFill>
                  <a:latin typeface="DustyErasers" panose="02000603000000000000" pitchFamily="2" charset="0"/>
                  <a:ea typeface="DustyErasers" panose="02000603000000000000" pitchFamily="2" charset="0"/>
                </a:rPr>
                <a:t>Incoming &amp; outgoing beams</a:t>
              </a:r>
            </a:p>
          </p:txBody>
        </p:sp>
      </p:grpSp>
      <p:sp>
        <p:nvSpPr>
          <p:cNvPr id="77" name="Rettangolo 76">
            <a:extLst>
              <a:ext uri="{FF2B5EF4-FFF2-40B4-BE49-F238E27FC236}">
                <a16:creationId xmlns:a16="http://schemas.microsoft.com/office/drawing/2014/main" id="{027B86F4-4100-4490-87E2-60D4E32F43C4}"/>
              </a:ext>
            </a:extLst>
          </p:cNvPr>
          <p:cNvSpPr/>
          <p:nvPr/>
        </p:nvSpPr>
        <p:spPr>
          <a:xfrm>
            <a:off x="7979466" y="6206445"/>
            <a:ext cx="3038011" cy="341632"/>
          </a:xfrm>
          <a:prstGeom prst="rect">
            <a:avLst/>
          </a:prstGeom>
        </p:spPr>
        <p:txBody>
          <a:bodyPr wrap="none">
            <a:spAutoFit/>
          </a:bodyPr>
          <a:lstStyle/>
          <a:p>
            <a:pPr>
              <a:lnSpc>
                <a:spcPct val="90000"/>
              </a:lnSpc>
            </a:pPr>
            <a:r>
              <a:rPr lang="it-IT">
                <a:latin typeface="DustyErasers" panose="02000603000000000000" pitchFamily="2" charset="0"/>
                <a:ea typeface="DustyErasers" panose="02000603000000000000" pitchFamily="2" charset="0"/>
              </a:rPr>
              <a:t>Very high electrode density</a:t>
            </a:r>
          </a:p>
        </p:txBody>
      </p:sp>
      <p:pic>
        <p:nvPicPr>
          <p:cNvPr id="79" name="Immagine 78">
            <a:extLst>
              <a:ext uri="{FF2B5EF4-FFF2-40B4-BE49-F238E27FC236}">
                <a16:creationId xmlns:a16="http://schemas.microsoft.com/office/drawing/2014/main" id="{9C502E1D-7DCA-4516-A239-05CCEBA11EBD}"/>
              </a:ext>
            </a:extLst>
          </p:cNvPr>
          <p:cNvPicPr>
            <a:picLocks noChangeAspect="1"/>
          </p:cNvPicPr>
          <p:nvPr/>
        </p:nvPicPr>
        <p:blipFill rotWithShape="1">
          <a:blip r:embed="rId3"/>
          <a:srcRect b="28604"/>
          <a:stretch/>
        </p:blipFill>
        <p:spPr>
          <a:xfrm>
            <a:off x="7467336" y="5017940"/>
            <a:ext cx="4182747" cy="1077401"/>
          </a:xfrm>
          <a:prstGeom prst="rect">
            <a:avLst/>
          </a:prstGeom>
        </p:spPr>
      </p:pic>
      <p:sp>
        <p:nvSpPr>
          <p:cNvPr id="51" name="Cubo 50">
            <a:extLst>
              <a:ext uri="{FF2B5EF4-FFF2-40B4-BE49-F238E27FC236}">
                <a16:creationId xmlns:a16="http://schemas.microsoft.com/office/drawing/2014/main" id="{001CA303-4D10-4AE3-8626-0BDBAEDF9253}"/>
              </a:ext>
            </a:extLst>
          </p:cNvPr>
          <p:cNvSpPr/>
          <p:nvPr/>
        </p:nvSpPr>
        <p:spPr>
          <a:xfrm>
            <a:off x="1814469" y="3014626"/>
            <a:ext cx="4300233" cy="847024"/>
          </a:xfrm>
          <a:prstGeom prst="cube">
            <a:avLst>
              <a:gd name="adj" fmla="val 78498"/>
            </a:avLst>
          </a:prstGeom>
          <a:solidFill>
            <a:srgbClr val="0000FF">
              <a:alpha val="30000"/>
            </a:srgbClr>
          </a:solidFill>
          <a:ln>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ubo 30">
            <a:extLst>
              <a:ext uri="{FF2B5EF4-FFF2-40B4-BE49-F238E27FC236}">
                <a16:creationId xmlns:a16="http://schemas.microsoft.com/office/drawing/2014/main" id="{C22A7E91-5108-468B-9490-F7ACAFB9A035}"/>
              </a:ext>
            </a:extLst>
          </p:cNvPr>
          <p:cNvSpPr/>
          <p:nvPr/>
        </p:nvSpPr>
        <p:spPr>
          <a:xfrm>
            <a:off x="1804061" y="2746608"/>
            <a:ext cx="4310642" cy="757216"/>
          </a:xfrm>
          <a:prstGeom prst="cube">
            <a:avLst>
              <a:gd name="adj" fmla="val 78379"/>
            </a:avLst>
          </a:prstGeom>
          <a:solidFill>
            <a:srgbClr val="59E6E3">
              <a:alpha val="13000"/>
            </a:srgbClr>
          </a:solidFill>
          <a:ln>
            <a:solidFill>
              <a:srgbClr val="59E6E3">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1522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egnaposto contenuto 13">
            <a:extLst>
              <a:ext uri="{FF2B5EF4-FFF2-40B4-BE49-F238E27FC236}">
                <a16:creationId xmlns:a16="http://schemas.microsoft.com/office/drawing/2014/main" id="{66BED415-06E8-47DE-9F61-9D062F00671F}"/>
              </a:ext>
            </a:extLst>
          </p:cNvPr>
          <p:cNvSpPr txBox="1">
            <a:spLocks/>
          </p:cNvSpPr>
          <p:nvPr/>
        </p:nvSpPr>
        <p:spPr>
          <a:xfrm>
            <a:off x="1522413" y="1700808"/>
            <a:ext cx="10116615" cy="115212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274320" lvl="1" indent="0">
              <a:buNone/>
            </a:pPr>
            <a:r>
              <a:rPr lang="en-US" sz="2400" b="1" u="sng">
                <a:latin typeface="DustyErasers" panose="02000603000000000000" pitchFamily="2" charset="0"/>
                <a:ea typeface="DustyErasers" panose="02000603000000000000" pitchFamily="2" charset="0"/>
              </a:rPr>
              <a:t>Liquid crystal </a:t>
            </a:r>
            <a:r>
              <a:rPr lang="en-US" sz="2400" b="1" u="sng">
                <a:solidFill>
                  <a:srgbClr val="CC66FF"/>
                </a:solidFill>
                <a:latin typeface="DustyErasers" panose="02000603000000000000" pitchFamily="2" charset="0"/>
                <a:ea typeface="DustyErasers" panose="02000603000000000000" pitchFamily="2" charset="0"/>
              </a:rPr>
              <a:t>on silicon </a:t>
            </a:r>
            <a:r>
              <a:rPr lang="en-US" sz="2400" b="1" u="sng">
                <a:latin typeface="DustyErasers" panose="02000603000000000000" pitchFamily="2" charset="0"/>
                <a:ea typeface="DustyErasers" panose="02000603000000000000" pitchFamily="2" charset="0"/>
              </a:rPr>
              <a:t>based spatial light modulator (LCoS SLM)</a:t>
            </a:r>
          </a:p>
          <a:p>
            <a:pPr marL="274320" lvl="1" indent="0">
              <a:buNone/>
            </a:pPr>
            <a:r>
              <a:rPr lang="en-US" sz="2400" b="1" u="sng">
                <a:solidFill>
                  <a:srgbClr val="0000FF"/>
                </a:solidFill>
                <a:latin typeface="DustyErasers" panose="02000603000000000000" pitchFamily="2" charset="0"/>
                <a:ea typeface="DustyErasers" panose="02000603000000000000" pitchFamily="2" charset="0"/>
              </a:rPr>
              <a:t>Single-layer 2D arrangement</a:t>
            </a:r>
            <a:r>
              <a:rPr lang="en-US">
                <a:solidFill>
                  <a:srgbClr val="0000FF"/>
                </a:solidFill>
                <a:latin typeface="DustyErasers" panose="02000603000000000000" pitchFamily="2" charset="0"/>
                <a:ea typeface="DustyErasers" panose="02000603000000000000" pitchFamily="2" charset="0"/>
              </a:rPr>
              <a:t>: effects of pixelization</a:t>
            </a:r>
          </a:p>
        </p:txBody>
      </p:sp>
      <p:sp>
        <p:nvSpPr>
          <p:cNvPr id="74" name="Titolo 12">
            <a:extLst>
              <a:ext uri="{FF2B5EF4-FFF2-40B4-BE49-F238E27FC236}">
                <a16:creationId xmlns:a16="http://schemas.microsoft.com/office/drawing/2014/main" id="{9CFDBB7E-15A0-40B3-81E4-C68DB7E5F7D6}"/>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graphicFrame>
        <p:nvGraphicFramePr>
          <p:cNvPr id="2" name="Tabella 1">
            <a:extLst>
              <a:ext uri="{FF2B5EF4-FFF2-40B4-BE49-F238E27FC236}">
                <a16:creationId xmlns:a16="http://schemas.microsoft.com/office/drawing/2014/main" id="{2263B7A3-B4D3-43E4-A34B-8266AAE4DB57}"/>
              </a:ext>
            </a:extLst>
          </p:cNvPr>
          <p:cNvGraphicFramePr>
            <a:graphicFrameLocks noGrp="1" noChangeAspect="1"/>
          </p:cNvGraphicFramePr>
          <p:nvPr>
            <p:extLst>
              <p:ext uri="{D42A27DB-BD31-4B8C-83A1-F6EECF244321}">
                <p14:modId xmlns:p14="http://schemas.microsoft.com/office/powerpoint/2010/main" val="4282141914"/>
              </p:ext>
            </p:extLst>
          </p:nvPr>
        </p:nvGraphicFramePr>
        <p:xfrm>
          <a:off x="2566020" y="2708920"/>
          <a:ext cx="2592290" cy="2565865"/>
        </p:xfrm>
        <a:graphic>
          <a:graphicData uri="http://schemas.openxmlformats.org/drawingml/2006/table">
            <a:tbl>
              <a:tblPr firstRow="1" bandRow="1">
                <a:tableStyleId>{8EC20E35-A176-4012-BC5E-935CFFF8708E}</a:tableStyleId>
              </a:tblPr>
              <a:tblGrid>
                <a:gridCol w="518458">
                  <a:extLst>
                    <a:ext uri="{9D8B030D-6E8A-4147-A177-3AD203B41FA5}">
                      <a16:colId xmlns:a16="http://schemas.microsoft.com/office/drawing/2014/main" val="934254655"/>
                    </a:ext>
                  </a:extLst>
                </a:gridCol>
                <a:gridCol w="518458">
                  <a:extLst>
                    <a:ext uri="{9D8B030D-6E8A-4147-A177-3AD203B41FA5}">
                      <a16:colId xmlns:a16="http://schemas.microsoft.com/office/drawing/2014/main" val="3376089120"/>
                    </a:ext>
                  </a:extLst>
                </a:gridCol>
                <a:gridCol w="518458">
                  <a:extLst>
                    <a:ext uri="{9D8B030D-6E8A-4147-A177-3AD203B41FA5}">
                      <a16:colId xmlns:a16="http://schemas.microsoft.com/office/drawing/2014/main" val="1106592409"/>
                    </a:ext>
                  </a:extLst>
                </a:gridCol>
                <a:gridCol w="518458">
                  <a:extLst>
                    <a:ext uri="{9D8B030D-6E8A-4147-A177-3AD203B41FA5}">
                      <a16:colId xmlns:a16="http://schemas.microsoft.com/office/drawing/2014/main" val="2106936600"/>
                    </a:ext>
                  </a:extLst>
                </a:gridCol>
                <a:gridCol w="518458">
                  <a:extLst>
                    <a:ext uri="{9D8B030D-6E8A-4147-A177-3AD203B41FA5}">
                      <a16:colId xmlns:a16="http://schemas.microsoft.com/office/drawing/2014/main" val="1483616669"/>
                    </a:ext>
                  </a:extLst>
                </a:gridCol>
              </a:tblGrid>
              <a:tr h="513173">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extLst>
                  <a:ext uri="{0D108BD9-81ED-4DB2-BD59-A6C34878D82A}">
                    <a16:rowId xmlns:a16="http://schemas.microsoft.com/office/drawing/2014/main" val="1608278022"/>
                  </a:ext>
                </a:extLst>
              </a:tr>
              <a:tr h="513173">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extLst>
                  <a:ext uri="{0D108BD9-81ED-4DB2-BD59-A6C34878D82A}">
                    <a16:rowId xmlns:a16="http://schemas.microsoft.com/office/drawing/2014/main" val="3391004225"/>
                  </a:ext>
                </a:extLst>
              </a:tr>
              <a:tr h="513173">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extLst>
                  <a:ext uri="{0D108BD9-81ED-4DB2-BD59-A6C34878D82A}">
                    <a16:rowId xmlns:a16="http://schemas.microsoft.com/office/drawing/2014/main" val="1146310362"/>
                  </a:ext>
                </a:extLst>
              </a:tr>
              <a:tr h="513173">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extLst>
                  <a:ext uri="{0D108BD9-81ED-4DB2-BD59-A6C34878D82A}">
                    <a16:rowId xmlns:a16="http://schemas.microsoft.com/office/drawing/2014/main" val="4054452240"/>
                  </a:ext>
                </a:extLst>
              </a:tr>
              <a:tr h="513173">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CC">
                        <a:alpha val="67000"/>
                      </a:srgbClr>
                    </a:solidFill>
                  </a:tcPr>
                </a:tc>
                <a:extLst>
                  <a:ext uri="{0D108BD9-81ED-4DB2-BD59-A6C34878D82A}">
                    <a16:rowId xmlns:a16="http://schemas.microsoft.com/office/drawing/2014/main" val="262813556"/>
                  </a:ext>
                </a:extLst>
              </a:tr>
            </a:tbl>
          </a:graphicData>
        </a:graphic>
      </p:graphicFrame>
      <p:grpSp>
        <p:nvGrpSpPr>
          <p:cNvPr id="71" name="Gruppo 70">
            <a:extLst>
              <a:ext uri="{FF2B5EF4-FFF2-40B4-BE49-F238E27FC236}">
                <a16:creationId xmlns:a16="http://schemas.microsoft.com/office/drawing/2014/main" id="{4DBEE67E-4384-4588-9B4F-2C8209FFB56C}"/>
              </a:ext>
            </a:extLst>
          </p:cNvPr>
          <p:cNvGrpSpPr/>
          <p:nvPr/>
        </p:nvGrpSpPr>
        <p:grpSpPr>
          <a:xfrm>
            <a:off x="2566020" y="2708920"/>
            <a:ext cx="2591928" cy="2565865"/>
            <a:chOff x="1917948" y="2708920"/>
            <a:chExt cx="3240000" cy="3240360"/>
          </a:xfrm>
        </p:grpSpPr>
        <p:cxnSp>
          <p:nvCxnSpPr>
            <p:cNvPr id="4" name="Connettore diritto 3">
              <a:extLst>
                <a:ext uri="{FF2B5EF4-FFF2-40B4-BE49-F238E27FC236}">
                  <a16:creationId xmlns:a16="http://schemas.microsoft.com/office/drawing/2014/main" id="{FE5FE824-B768-477C-835A-2B8B095AEA87}"/>
                </a:ext>
              </a:extLst>
            </p:cNvPr>
            <p:cNvCxnSpPr/>
            <p:nvPr/>
          </p:nvCxnSpPr>
          <p:spPr>
            <a:xfrm>
              <a:off x="2638027" y="2708920"/>
              <a:ext cx="0" cy="324036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BB873497-AE6D-414F-858C-494FCDDD1185}"/>
                </a:ext>
              </a:extLst>
            </p:cNvPr>
            <p:cNvCxnSpPr/>
            <p:nvPr/>
          </p:nvCxnSpPr>
          <p:spPr>
            <a:xfrm>
              <a:off x="3286099" y="2708920"/>
              <a:ext cx="0" cy="324036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0A8227A6-2AC9-43BB-AD2E-2125D50E6A24}"/>
                </a:ext>
              </a:extLst>
            </p:cNvPr>
            <p:cNvCxnSpPr/>
            <p:nvPr/>
          </p:nvCxnSpPr>
          <p:spPr>
            <a:xfrm>
              <a:off x="3934171" y="2708920"/>
              <a:ext cx="0" cy="324036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B1FE83B5-2909-4207-AB0A-01ABF2334AA4}"/>
                </a:ext>
              </a:extLst>
            </p:cNvPr>
            <p:cNvCxnSpPr/>
            <p:nvPr/>
          </p:nvCxnSpPr>
          <p:spPr>
            <a:xfrm>
              <a:off x="4582243" y="2708920"/>
              <a:ext cx="0" cy="324036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0D523662-9D8B-42B3-BB97-BB2A03E2A6D9}"/>
                </a:ext>
              </a:extLst>
            </p:cNvPr>
            <p:cNvCxnSpPr>
              <a:cxnSpLocks/>
            </p:cNvCxnSpPr>
            <p:nvPr/>
          </p:nvCxnSpPr>
          <p:spPr>
            <a:xfrm flipH="1">
              <a:off x="1917948" y="3284984"/>
              <a:ext cx="3240000" cy="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BCF6C138-7F6D-4F2B-91AF-5299BFACD778}"/>
                </a:ext>
              </a:extLst>
            </p:cNvPr>
            <p:cNvCxnSpPr>
              <a:cxnSpLocks/>
            </p:cNvCxnSpPr>
            <p:nvPr/>
          </p:nvCxnSpPr>
          <p:spPr>
            <a:xfrm flipH="1">
              <a:off x="1917948" y="3933056"/>
              <a:ext cx="3240000" cy="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7B0FF2BD-644E-4447-836B-FBA2724F7C5B}"/>
                </a:ext>
              </a:extLst>
            </p:cNvPr>
            <p:cNvCxnSpPr>
              <a:cxnSpLocks/>
            </p:cNvCxnSpPr>
            <p:nvPr/>
          </p:nvCxnSpPr>
          <p:spPr>
            <a:xfrm flipH="1">
              <a:off x="1917948" y="4581128"/>
              <a:ext cx="3240000" cy="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F2089CF0-0642-47FB-8E1E-4C598C4CB922}"/>
                </a:ext>
              </a:extLst>
            </p:cNvPr>
            <p:cNvCxnSpPr>
              <a:cxnSpLocks/>
            </p:cNvCxnSpPr>
            <p:nvPr/>
          </p:nvCxnSpPr>
          <p:spPr>
            <a:xfrm flipH="1">
              <a:off x="1917948" y="5229200"/>
              <a:ext cx="3240000" cy="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EE153DE0-9D34-4095-B917-6D195497BCE5}"/>
                </a:ext>
              </a:extLst>
            </p:cNvPr>
            <p:cNvCxnSpPr>
              <a:cxnSpLocks/>
            </p:cNvCxnSpPr>
            <p:nvPr/>
          </p:nvCxnSpPr>
          <p:spPr>
            <a:xfrm flipH="1">
              <a:off x="1917948" y="5877272"/>
              <a:ext cx="3240000" cy="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D34C4A5C-276A-48DC-B5D8-2AE9B4CBB92F}"/>
                </a:ext>
              </a:extLst>
            </p:cNvPr>
            <p:cNvCxnSpPr/>
            <p:nvPr/>
          </p:nvCxnSpPr>
          <p:spPr>
            <a:xfrm>
              <a:off x="1989955" y="2708920"/>
              <a:ext cx="0" cy="3240360"/>
            </a:xfrm>
            <a:prstGeom prst="line">
              <a:avLst/>
            </a:prstGeom>
            <a:ln w="158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grpSp>
      <p:cxnSp>
        <p:nvCxnSpPr>
          <p:cNvPr id="29" name="Connettore 2 28">
            <a:extLst>
              <a:ext uri="{FF2B5EF4-FFF2-40B4-BE49-F238E27FC236}">
                <a16:creationId xmlns:a16="http://schemas.microsoft.com/office/drawing/2014/main" id="{5C44EC4A-00EB-457C-A230-22862B10DB60}"/>
              </a:ext>
            </a:extLst>
          </p:cNvPr>
          <p:cNvCxnSpPr>
            <a:cxnSpLocks/>
          </p:cNvCxnSpPr>
          <p:nvPr/>
        </p:nvCxnSpPr>
        <p:spPr>
          <a:xfrm flipH="1" flipV="1">
            <a:off x="5215552" y="4704593"/>
            <a:ext cx="446812" cy="844577"/>
          </a:xfrm>
          <a:prstGeom prst="straightConnector1">
            <a:avLst/>
          </a:prstGeom>
          <a:ln w="25400">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1" name="Rettangolo 30">
            <a:extLst>
              <a:ext uri="{FF2B5EF4-FFF2-40B4-BE49-F238E27FC236}">
                <a16:creationId xmlns:a16="http://schemas.microsoft.com/office/drawing/2014/main" id="{DE452DA2-0441-4B47-B624-AB44A09087CE}"/>
              </a:ext>
            </a:extLst>
          </p:cNvPr>
          <p:cNvSpPr/>
          <p:nvPr/>
        </p:nvSpPr>
        <p:spPr>
          <a:xfrm>
            <a:off x="5424769" y="5647508"/>
            <a:ext cx="3070071" cy="400110"/>
          </a:xfrm>
          <a:prstGeom prst="rect">
            <a:avLst/>
          </a:prstGeom>
        </p:spPr>
        <p:txBody>
          <a:bodyPr wrap="none">
            <a:spAutoFit/>
          </a:bodyPr>
          <a:lstStyle/>
          <a:p>
            <a:r>
              <a:rPr lang="en-US">
                <a:solidFill>
                  <a:srgbClr val="00B050"/>
                </a:solidFill>
                <a:latin typeface="DustyErasers" panose="02000603000000000000" pitchFamily="2" charset="0"/>
                <a:ea typeface="DustyErasers" panose="02000603000000000000" pitchFamily="2" charset="0"/>
              </a:rPr>
              <a:t>Gaps are usually </a:t>
            </a:r>
            <a:r>
              <a:rPr lang="it-IT" sz="3000" baseline="-10000">
                <a:solidFill>
                  <a:srgbClr val="00B050"/>
                </a:solidFill>
                <a:latin typeface="Calibri" panose="020F0502020204030204" pitchFamily="34" charset="0"/>
                <a:ea typeface="DustyErasers" panose="02000603000000000000" pitchFamily="2" charset="0"/>
                <a:cs typeface="Calibri" panose="020F0502020204030204" pitchFamily="34" charset="0"/>
              </a:rPr>
              <a:t>~</a:t>
            </a:r>
            <a:r>
              <a:rPr lang="it-IT" b="1" baseline="-10000">
                <a:solidFill>
                  <a:srgbClr val="00B050"/>
                </a:solidFill>
                <a:latin typeface="Calibri" panose="020F0502020204030204" pitchFamily="34" charset="0"/>
                <a:ea typeface="DustyErasers" panose="02000603000000000000" pitchFamily="2" charset="0"/>
                <a:cs typeface="Calibri" panose="020F0502020204030204" pitchFamily="34" charset="0"/>
              </a:rPr>
              <a:t> </a:t>
            </a:r>
            <a:r>
              <a:rPr lang="en-US">
                <a:solidFill>
                  <a:srgbClr val="00B050"/>
                </a:solidFill>
                <a:latin typeface="Symbol" panose="05050102010706020507" pitchFamily="18" charset="2"/>
                <a:ea typeface="DustyErasers" panose="02000603000000000000" pitchFamily="2" charset="0"/>
              </a:rPr>
              <a:t>m</a:t>
            </a:r>
            <a:r>
              <a:rPr lang="en-US">
                <a:solidFill>
                  <a:srgbClr val="00B050"/>
                </a:solidFill>
                <a:latin typeface="DustyErasers" panose="02000603000000000000" pitchFamily="2" charset="0"/>
                <a:ea typeface="DustyErasers" panose="02000603000000000000" pitchFamily="2" charset="0"/>
              </a:rPr>
              <a:t>m wide</a:t>
            </a:r>
            <a:endParaRPr lang="it-IT">
              <a:solidFill>
                <a:srgbClr val="00B050"/>
              </a:solidFill>
            </a:endParaRPr>
          </a:p>
        </p:txBody>
      </p:sp>
      <p:pic>
        <p:nvPicPr>
          <p:cNvPr id="64" name="Immagine 63">
            <a:extLst>
              <a:ext uri="{FF2B5EF4-FFF2-40B4-BE49-F238E27FC236}">
                <a16:creationId xmlns:a16="http://schemas.microsoft.com/office/drawing/2014/main" id="{AB6825F5-6E69-47C2-8EA3-AB5387E03E70}"/>
              </a:ext>
            </a:extLst>
          </p:cNvPr>
          <p:cNvPicPr>
            <a:picLocks noChangeAspect="1"/>
          </p:cNvPicPr>
          <p:nvPr/>
        </p:nvPicPr>
        <p:blipFill>
          <a:blip r:embed="rId3"/>
          <a:stretch>
            <a:fillRect/>
          </a:stretch>
        </p:blipFill>
        <p:spPr>
          <a:xfrm>
            <a:off x="5938112" y="2835499"/>
            <a:ext cx="3831922" cy="2645469"/>
          </a:xfrm>
          <a:prstGeom prst="rect">
            <a:avLst/>
          </a:prstGeom>
        </p:spPr>
      </p:pic>
      <p:sp>
        <p:nvSpPr>
          <p:cNvPr id="66" name="Rettangolo 65">
            <a:extLst>
              <a:ext uri="{FF2B5EF4-FFF2-40B4-BE49-F238E27FC236}">
                <a16:creationId xmlns:a16="http://schemas.microsoft.com/office/drawing/2014/main" id="{91392B96-06BF-4A43-98A4-6502A7A22400}"/>
              </a:ext>
            </a:extLst>
          </p:cNvPr>
          <p:cNvSpPr/>
          <p:nvPr/>
        </p:nvSpPr>
        <p:spPr>
          <a:xfrm>
            <a:off x="6370160" y="3168899"/>
            <a:ext cx="288032" cy="21602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2 36">
            <a:extLst>
              <a:ext uri="{FF2B5EF4-FFF2-40B4-BE49-F238E27FC236}">
                <a16:creationId xmlns:a16="http://schemas.microsoft.com/office/drawing/2014/main" id="{06DA9BC8-1E4B-4BD8-9795-8D703EFB4D7D}"/>
              </a:ext>
            </a:extLst>
          </p:cNvPr>
          <p:cNvCxnSpPr>
            <a:cxnSpLocks/>
          </p:cNvCxnSpPr>
          <p:nvPr/>
        </p:nvCxnSpPr>
        <p:spPr>
          <a:xfrm flipH="1" flipV="1">
            <a:off x="8220837" y="3419586"/>
            <a:ext cx="1689999" cy="164051"/>
          </a:xfrm>
          <a:prstGeom prst="straightConnector1">
            <a:avLst/>
          </a:prstGeom>
          <a:ln w="25400">
            <a:solidFill>
              <a:srgbClr val="006666"/>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 name="Rettangolo 37">
            <a:extLst>
              <a:ext uri="{FF2B5EF4-FFF2-40B4-BE49-F238E27FC236}">
                <a16:creationId xmlns:a16="http://schemas.microsoft.com/office/drawing/2014/main" id="{742522A6-58F4-48A0-9E4D-E505068D41CC}"/>
              </a:ext>
            </a:extLst>
          </p:cNvPr>
          <p:cNvSpPr/>
          <p:nvPr/>
        </p:nvSpPr>
        <p:spPr>
          <a:xfrm>
            <a:off x="10069958" y="3055893"/>
            <a:ext cx="1728192" cy="1477328"/>
          </a:xfrm>
          <a:prstGeom prst="rect">
            <a:avLst/>
          </a:prstGeom>
        </p:spPr>
        <p:txBody>
          <a:bodyPr wrap="square">
            <a:spAutoFit/>
          </a:bodyPr>
          <a:lstStyle/>
          <a:p>
            <a:r>
              <a:rPr lang="en-US">
                <a:solidFill>
                  <a:srgbClr val="006666"/>
                </a:solidFill>
                <a:latin typeface="DustyErasers" panose="02000603000000000000" pitchFamily="2" charset="0"/>
                <a:ea typeface="DustyErasers" panose="02000603000000000000" pitchFamily="2" charset="0"/>
              </a:rPr>
              <a:t>Portion of incident pulse reflected by gaps (not shaped)</a:t>
            </a:r>
            <a:endParaRPr lang="it-IT">
              <a:solidFill>
                <a:srgbClr val="006666"/>
              </a:solidFill>
            </a:endParaRPr>
          </a:p>
        </p:txBody>
      </p:sp>
      <p:sp>
        <p:nvSpPr>
          <p:cNvPr id="42" name="Rettangolo 41">
            <a:extLst>
              <a:ext uri="{FF2B5EF4-FFF2-40B4-BE49-F238E27FC236}">
                <a16:creationId xmlns:a16="http://schemas.microsoft.com/office/drawing/2014/main" id="{DA621E11-982A-43A2-BCBC-F48568C75F31}"/>
              </a:ext>
            </a:extLst>
          </p:cNvPr>
          <p:cNvSpPr/>
          <p:nvPr/>
        </p:nvSpPr>
        <p:spPr>
          <a:xfrm>
            <a:off x="10069958" y="5013176"/>
            <a:ext cx="1728192" cy="523220"/>
          </a:xfrm>
          <a:prstGeom prst="rect">
            <a:avLst/>
          </a:prstGeom>
        </p:spPr>
        <p:txBody>
          <a:bodyPr wrap="square">
            <a:spAutoFit/>
          </a:bodyPr>
          <a:lstStyle/>
          <a:p>
            <a:r>
              <a:rPr lang="en-US" sz="1400">
                <a:solidFill>
                  <a:srgbClr val="006666"/>
                </a:solidFill>
                <a:latin typeface="DustyErasers" panose="02000603000000000000" pitchFamily="2" charset="0"/>
                <a:ea typeface="DustyErasers" panose="02000603000000000000" pitchFamily="2" charset="0"/>
              </a:rPr>
              <a:t>Linearly chirped pulse (shaped)</a:t>
            </a:r>
            <a:endParaRPr lang="it-IT" sz="1400">
              <a:solidFill>
                <a:srgbClr val="006666"/>
              </a:solidFill>
            </a:endParaRPr>
          </a:p>
        </p:txBody>
      </p:sp>
      <p:cxnSp>
        <p:nvCxnSpPr>
          <p:cNvPr id="43" name="Connettore 2 42">
            <a:extLst>
              <a:ext uri="{FF2B5EF4-FFF2-40B4-BE49-F238E27FC236}">
                <a16:creationId xmlns:a16="http://schemas.microsoft.com/office/drawing/2014/main" id="{B7E9DF8F-D5A4-45AF-8048-0637B21AAAB7}"/>
              </a:ext>
            </a:extLst>
          </p:cNvPr>
          <p:cNvCxnSpPr>
            <a:cxnSpLocks/>
            <a:stCxn id="42" idx="1"/>
          </p:cNvCxnSpPr>
          <p:nvPr/>
        </p:nvCxnSpPr>
        <p:spPr>
          <a:xfrm flipH="1" flipV="1">
            <a:off x="9244056" y="5028020"/>
            <a:ext cx="825902" cy="246766"/>
          </a:xfrm>
          <a:prstGeom prst="straightConnector1">
            <a:avLst/>
          </a:prstGeom>
          <a:ln w="25400">
            <a:solidFill>
              <a:srgbClr val="006666"/>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7" name="Rettangolo 46">
            <a:extLst>
              <a:ext uri="{FF2B5EF4-FFF2-40B4-BE49-F238E27FC236}">
                <a16:creationId xmlns:a16="http://schemas.microsoft.com/office/drawing/2014/main" id="{F8CB46B4-BAB2-468E-9A3D-B450BE7810EA}"/>
              </a:ext>
            </a:extLst>
          </p:cNvPr>
          <p:cNvSpPr/>
          <p:nvPr/>
        </p:nvSpPr>
        <p:spPr>
          <a:xfrm>
            <a:off x="1915609" y="5418625"/>
            <a:ext cx="2452916" cy="369332"/>
          </a:xfrm>
          <a:prstGeom prst="rect">
            <a:avLst/>
          </a:prstGeom>
        </p:spPr>
        <p:txBody>
          <a:bodyPr wrap="none">
            <a:spAutoFit/>
          </a:bodyPr>
          <a:lstStyle/>
          <a:p>
            <a:r>
              <a:rPr lang="en-US">
                <a:solidFill>
                  <a:srgbClr val="006666"/>
                </a:solidFill>
                <a:latin typeface="DustyErasers" panose="02000603000000000000" pitchFamily="2" charset="0"/>
                <a:ea typeface="DustyErasers" panose="02000603000000000000" pitchFamily="2" charset="0"/>
              </a:rPr>
              <a:t>Pixel size: tens of </a:t>
            </a:r>
            <a:r>
              <a:rPr lang="en-US">
                <a:solidFill>
                  <a:srgbClr val="006666"/>
                </a:solidFill>
                <a:latin typeface="Symbol" panose="05050102010706020507" pitchFamily="18" charset="2"/>
                <a:ea typeface="DustyErasers" panose="02000603000000000000" pitchFamily="2" charset="0"/>
              </a:rPr>
              <a:t>m</a:t>
            </a:r>
            <a:r>
              <a:rPr lang="en-US">
                <a:solidFill>
                  <a:srgbClr val="006666"/>
                </a:solidFill>
                <a:latin typeface="DustyErasers" panose="02000603000000000000" pitchFamily="2" charset="0"/>
                <a:ea typeface="DustyErasers" panose="02000603000000000000" pitchFamily="2" charset="0"/>
              </a:rPr>
              <a:t>m</a:t>
            </a:r>
            <a:endParaRPr lang="it-IT">
              <a:solidFill>
                <a:srgbClr val="006666"/>
              </a:solidFill>
            </a:endParaRPr>
          </a:p>
        </p:txBody>
      </p:sp>
    </p:spTree>
    <p:extLst>
      <p:ext uri="{BB962C8B-B14F-4D97-AF65-F5344CB8AC3E}">
        <p14:creationId xmlns:p14="http://schemas.microsoft.com/office/powerpoint/2010/main" val="3343705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normAutofit/>
          </a:bodyPr>
          <a:lstStyle/>
          <a:p>
            <a:r>
              <a:rPr lang="it-IT" sz="3800">
                <a:latin typeface="DustyErasers" panose="02000603000000000000" pitchFamily="2" charset="0"/>
                <a:ea typeface="DustyErasers" panose="02000603000000000000" pitchFamily="2" charset="0"/>
              </a:rPr>
              <a:t>Goals of pulse-shaping</a:t>
            </a:r>
          </a:p>
        </p:txBody>
      </p:sp>
      <p:sp>
        <p:nvSpPr>
          <p:cNvPr id="14" name="Segnaposto contenuto 13"/>
          <p:cNvSpPr>
            <a:spLocks noGrp="1"/>
          </p:cNvSpPr>
          <p:nvPr>
            <p:ph idx="1"/>
          </p:nvPr>
        </p:nvSpPr>
        <p:spPr>
          <a:xfrm>
            <a:off x="1542816" y="3575913"/>
            <a:ext cx="9540551" cy="3282087"/>
          </a:xfrm>
        </p:spPr>
        <p:txBody>
          <a:bodyPr rtlCol="0">
            <a:normAutofit/>
          </a:bodyPr>
          <a:lstStyle/>
          <a:p>
            <a:r>
              <a:rPr lang="en-US" sz="2600">
                <a:latin typeface="DustyErasers" panose="02000603000000000000" pitchFamily="2" charset="0"/>
                <a:ea typeface="DustyErasers" panose="02000603000000000000" pitchFamily="2" charset="0"/>
              </a:rPr>
              <a:t>Shape the </a:t>
            </a:r>
            <a:r>
              <a:rPr lang="en-US" sz="2600" b="1">
                <a:latin typeface="DustyErasers" panose="02000603000000000000" pitchFamily="2" charset="0"/>
                <a:ea typeface="DustyErasers" panose="02000603000000000000" pitchFamily="2" charset="0"/>
              </a:rPr>
              <a:t>temporal</a:t>
            </a:r>
            <a:r>
              <a:rPr lang="en-US" sz="2600">
                <a:latin typeface="DustyErasers" panose="02000603000000000000" pitchFamily="2" charset="0"/>
                <a:ea typeface="DustyErasers" panose="02000603000000000000" pitchFamily="2" charset="0"/>
              </a:rPr>
              <a:t> and </a:t>
            </a:r>
            <a:r>
              <a:rPr lang="en-US" sz="2600" b="1">
                <a:latin typeface="DustyErasers" panose="02000603000000000000" pitchFamily="2" charset="0"/>
                <a:ea typeface="DustyErasers" panose="02000603000000000000" pitchFamily="2" charset="0"/>
              </a:rPr>
              <a:t>spectral</a:t>
            </a:r>
            <a:r>
              <a:rPr lang="en-US" sz="2600">
                <a:latin typeface="DustyErasers" panose="02000603000000000000" pitchFamily="2" charset="0"/>
                <a:ea typeface="DustyErasers" panose="02000603000000000000" pitchFamily="2" charset="0"/>
              </a:rPr>
              <a:t> profile of the pulse for</a:t>
            </a:r>
          </a:p>
          <a:p>
            <a:pPr lvl="1"/>
            <a:r>
              <a:rPr lang="en-US" sz="2400">
                <a:latin typeface="DustyErasers" panose="02000603000000000000" pitchFamily="2" charset="0"/>
                <a:ea typeface="DustyErasers" panose="02000603000000000000" pitchFamily="2" charset="0"/>
              </a:rPr>
              <a:t>Pulse compression/stretching</a:t>
            </a:r>
          </a:p>
          <a:p>
            <a:pPr lvl="1"/>
            <a:r>
              <a:rPr lang="en-US" sz="2400">
                <a:latin typeface="DustyErasers" panose="02000603000000000000" pitchFamily="2" charset="0"/>
                <a:ea typeface="DustyErasers" panose="02000603000000000000" pitchFamily="2" charset="0"/>
              </a:rPr>
              <a:t>Envelope phase/delay control</a:t>
            </a:r>
          </a:p>
          <a:p>
            <a:pPr lvl="1"/>
            <a:r>
              <a:rPr lang="en-US" sz="2400">
                <a:latin typeface="DustyErasers" panose="02000603000000000000" pitchFamily="2" charset="0"/>
                <a:ea typeface="DustyErasers" panose="02000603000000000000" pitchFamily="2" charset="0"/>
              </a:rPr>
              <a:t>Replica generation</a:t>
            </a:r>
            <a:endParaRPr lang="it-IT" sz="2400">
              <a:latin typeface="DustyErasers" panose="02000603000000000000" pitchFamily="2" charset="0"/>
              <a:ea typeface="DustyErasers" panose="02000603000000000000" pitchFamily="2" charset="0"/>
            </a:endParaRPr>
          </a:p>
          <a:p>
            <a:pPr lvl="1"/>
            <a:r>
              <a:rPr lang="it-IT" sz="2400">
                <a:latin typeface="DustyErasers" panose="02000603000000000000" pitchFamily="2" charset="0"/>
                <a:ea typeface="DustyErasers" panose="02000603000000000000" pitchFamily="2" charset="0"/>
              </a:rPr>
              <a:t>Spectral filtering</a:t>
            </a:r>
          </a:p>
          <a:p>
            <a:pPr lvl="1"/>
            <a:r>
              <a:rPr lang="it-IT" sz="2400">
                <a:latin typeface="DustyErasers" panose="02000603000000000000" pitchFamily="2" charset="0"/>
                <a:ea typeface="DustyErasers" panose="02000603000000000000" pitchFamily="2" charset="0"/>
              </a:rPr>
              <a:t>Information encoding/decoding</a:t>
            </a:r>
          </a:p>
          <a:p>
            <a:pPr lvl="1"/>
            <a:r>
              <a:rPr lang="it-IT" sz="2400">
                <a:latin typeface="DustyErasers" panose="02000603000000000000" pitchFamily="2" charset="0"/>
                <a:ea typeface="DustyErasers" panose="02000603000000000000" pitchFamily="2" charset="0"/>
              </a:rPr>
              <a:t>…</a:t>
            </a:r>
          </a:p>
        </p:txBody>
      </p:sp>
      <p:sp>
        <p:nvSpPr>
          <p:cNvPr id="2" name="Cubo 1">
            <a:extLst>
              <a:ext uri="{FF2B5EF4-FFF2-40B4-BE49-F238E27FC236}">
                <a16:creationId xmlns:a16="http://schemas.microsoft.com/office/drawing/2014/main" id="{3D08760C-458C-4B8F-98BE-9451BCA00E4F}"/>
              </a:ext>
            </a:extLst>
          </p:cNvPr>
          <p:cNvSpPr/>
          <p:nvPr/>
        </p:nvSpPr>
        <p:spPr>
          <a:xfrm>
            <a:off x="2566020" y="2020050"/>
            <a:ext cx="2304256" cy="1152128"/>
          </a:xfrm>
          <a:prstGeom prst="cube">
            <a:avLst/>
          </a:prstGeom>
          <a:solidFill>
            <a:srgbClr val="CCECFF"/>
          </a:solidFill>
          <a:ln>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a:solidFill>
                  <a:srgbClr val="0070C0"/>
                </a:solidFill>
                <a:latin typeface="DustyErasers" panose="02000603000000000000" pitchFamily="2" charset="0"/>
                <a:ea typeface="DustyErasers" panose="02000603000000000000" pitchFamily="2" charset="0"/>
              </a:rPr>
              <a:t>Laser</a:t>
            </a:r>
          </a:p>
        </p:txBody>
      </p:sp>
      <p:sp>
        <p:nvSpPr>
          <p:cNvPr id="3" name="Freccia a destra 2">
            <a:extLst>
              <a:ext uri="{FF2B5EF4-FFF2-40B4-BE49-F238E27FC236}">
                <a16:creationId xmlns:a16="http://schemas.microsoft.com/office/drawing/2014/main" id="{028A2820-8EC0-4C59-B86F-1BA325EBBF81}"/>
              </a:ext>
            </a:extLst>
          </p:cNvPr>
          <p:cNvSpPr/>
          <p:nvPr/>
        </p:nvSpPr>
        <p:spPr>
          <a:xfrm>
            <a:off x="4726260" y="2696439"/>
            <a:ext cx="2736304" cy="216024"/>
          </a:xfrm>
          <a:prstGeom prst="rightArrow">
            <a:avLst/>
          </a:prstGeom>
          <a:solidFill>
            <a:srgbClr val="A02B02"/>
          </a:solidFill>
          <a:ln>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forma 5">
            <a:extLst>
              <a:ext uri="{FF2B5EF4-FFF2-40B4-BE49-F238E27FC236}">
                <a16:creationId xmlns:a16="http://schemas.microsoft.com/office/drawing/2014/main" id="{4615C1F3-15B4-4E72-B989-CE56DF78176E}"/>
              </a:ext>
            </a:extLst>
          </p:cNvPr>
          <p:cNvSpPr/>
          <p:nvPr/>
        </p:nvSpPr>
        <p:spPr>
          <a:xfrm>
            <a:off x="5734372" y="1988840"/>
            <a:ext cx="798551" cy="809139"/>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624" h="621549">
                <a:moveTo>
                  <a:pt x="0" y="621549"/>
                </a:moveTo>
                <a:cubicBezTo>
                  <a:pt x="135120" y="569515"/>
                  <a:pt x="146736" y="569917"/>
                  <a:pt x="189146" y="526258"/>
                </a:cubicBezTo>
                <a:cubicBezTo>
                  <a:pt x="231556" y="482599"/>
                  <a:pt x="237617" y="418879"/>
                  <a:pt x="254459" y="359594"/>
                </a:cubicBezTo>
                <a:cubicBezTo>
                  <a:pt x="271301" y="300309"/>
                  <a:pt x="267885" y="219585"/>
                  <a:pt x="290196" y="170547"/>
                </a:cubicBezTo>
                <a:cubicBezTo>
                  <a:pt x="296742" y="117005"/>
                  <a:pt x="299141" y="2863"/>
                  <a:pt x="363548" y="53"/>
                </a:cubicBezTo>
                <a:cubicBezTo>
                  <a:pt x="430207" y="-2757"/>
                  <a:pt x="419131" y="105183"/>
                  <a:pt x="433401" y="164947"/>
                </a:cubicBezTo>
                <a:cubicBezTo>
                  <a:pt x="447671" y="224711"/>
                  <a:pt x="437329" y="296925"/>
                  <a:pt x="449168" y="358637"/>
                </a:cubicBezTo>
                <a:cubicBezTo>
                  <a:pt x="461007" y="420349"/>
                  <a:pt x="473250" y="468851"/>
                  <a:pt x="504437" y="535220"/>
                </a:cubicBezTo>
                <a:cubicBezTo>
                  <a:pt x="558085" y="557438"/>
                  <a:pt x="535157" y="590917"/>
                  <a:pt x="658624" y="615388"/>
                </a:cubicBezTo>
              </a:path>
            </a:pathLst>
          </a:custGeom>
          <a:solidFill>
            <a:srgbClr val="993366">
              <a:alpha val="32000"/>
            </a:srgbClr>
          </a:solidFill>
          <a:ln w="38100">
            <a:solidFill>
              <a:srgbClr val="993366"/>
            </a:solidFill>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ubo 7">
            <a:extLst>
              <a:ext uri="{FF2B5EF4-FFF2-40B4-BE49-F238E27FC236}">
                <a16:creationId xmlns:a16="http://schemas.microsoft.com/office/drawing/2014/main" id="{CA45E8D0-8D85-4EEC-8A64-A36724C60540}"/>
              </a:ext>
            </a:extLst>
          </p:cNvPr>
          <p:cNvSpPr/>
          <p:nvPr/>
        </p:nvSpPr>
        <p:spPr>
          <a:xfrm>
            <a:off x="7497043" y="2020050"/>
            <a:ext cx="2304256" cy="1152128"/>
          </a:xfrm>
          <a:prstGeom prst="cube">
            <a:avLst/>
          </a:prstGeom>
          <a:solidFill>
            <a:srgbClr val="99FFCC"/>
          </a:solidFill>
          <a:ln>
            <a:solidFill>
              <a:srgbClr val="00666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a:solidFill>
                  <a:srgbClr val="006666"/>
                </a:solidFill>
                <a:latin typeface="DustyErasers" panose="02000603000000000000" pitchFamily="2" charset="0"/>
                <a:ea typeface="DustyErasers" panose="02000603000000000000" pitchFamily="2" charset="0"/>
              </a:rPr>
              <a:t>Pulse shaper</a:t>
            </a:r>
          </a:p>
        </p:txBody>
      </p:sp>
    </p:spTree>
    <p:extLst>
      <p:ext uri="{BB962C8B-B14F-4D97-AF65-F5344CB8AC3E}">
        <p14:creationId xmlns:p14="http://schemas.microsoft.com/office/powerpoint/2010/main" val="331797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BBFC146F-EA22-49B2-84B6-274EFB4D560E}"/>
              </a:ext>
            </a:extLst>
          </p:cNvPr>
          <p:cNvGrpSpPr/>
          <p:nvPr/>
        </p:nvGrpSpPr>
        <p:grpSpPr>
          <a:xfrm>
            <a:off x="2174201" y="4466163"/>
            <a:ext cx="948232" cy="785869"/>
            <a:chOff x="664885" y="4788584"/>
            <a:chExt cx="948232" cy="785869"/>
          </a:xfrm>
        </p:grpSpPr>
        <p:grpSp>
          <p:nvGrpSpPr>
            <p:cNvPr id="4" name="Gruppo 3">
              <a:extLst>
                <a:ext uri="{FF2B5EF4-FFF2-40B4-BE49-F238E27FC236}">
                  <a16:creationId xmlns:a16="http://schemas.microsoft.com/office/drawing/2014/main" id="{6C52D70E-0F34-4A74-B735-61AC3281883D}"/>
                </a:ext>
              </a:extLst>
            </p:cNvPr>
            <p:cNvGrpSpPr/>
            <p:nvPr/>
          </p:nvGrpSpPr>
          <p:grpSpPr>
            <a:xfrm rot="5400000">
              <a:off x="727995" y="4772210"/>
              <a:ext cx="739133" cy="865354"/>
              <a:chOff x="477200" y="4847045"/>
              <a:chExt cx="739133" cy="865354"/>
            </a:xfrm>
          </p:grpSpPr>
          <p:sp>
            <p:nvSpPr>
              <p:cNvPr id="49" name="Rettangolo 48">
                <a:extLst>
                  <a:ext uri="{FF2B5EF4-FFF2-40B4-BE49-F238E27FC236}">
                    <a16:creationId xmlns:a16="http://schemas.microsoft.com/office/drawing/2014/main" id="{420F3C44-4BF5-408A-9535-2B302F904214}"/>
                  </a:ext>
                </a:extLst>
              </p:cNvPr>
              <p:cNvSpPr/>
              <p:nvPr/>
            </p:nvSpPr>
            <p:spPr>
              <a:xfrm rot="16200000">
                <a:off x="621800" y="4702445"/>
                <a:ext cx="449933" cy="739133"/>
              </a:xfrm>
              <a:prstGeom prst="rect">
                <a:avLst/>
              </a:prstGeom>
              <a:noFill/>
              <a:ln w="41275">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FBCB91BC-7C01-40E6-A6C8-2CD9F21A8873}"/>
                  </a:ext>
                </a:extLst>
              </p:cNvPr>
              <p:cNvSpPr/>
              <p:nvPr/>
            </p:nvSpPr>
            <p:spPr>
              <a:xfrm rot="16200000">
                <a:off x="589801" y="5102290"/>
                <a:ext cx="534257" cy="566066"/>
              </a:xfrm>
              <a:prstGeom prst="ellipse">
                <a:avLst/>
              </a:prstGeom>
              <a:solidFill>
                <a:schemeClr val="accent3">
                  <a:lumMod val="60000"/>
                  <a:lumOff val="40000"/>
                </a:schemeClr>
              </a:solidFill>
              <a:ln w="31750">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8212E155-291A-48E2-808E-13D59BEBDE12}"/>
                  </a:ext>
                </a:extLst>
              </p:cNvPr>
              <p:cNvSpPr/>
              <p:nvPr/>
            </p:nvSpPr>
            <p:spPr>
              <a:xfrm rot="10800000" flipV="1">
                <a:off x="587011" y="5004513"/>
                <a:ext cx="539835" cy="707886"/>
              </a:xfrm>
              <a:prstGeom prst="rect">
                <a:avLst/>
              </a:prstGeom>
            </p:spPr>
            <p:txBody>
              <a:bodyPr wrap="square">
                <a:spAutoFit/>
              </a:bodyPr>
              <a:lstStyle/>
              <a:p>
                <a:r>
                  <a:rPr lang="it-IT" sz="4000" b="1">
                    <a:solidFill>
                      <a:schemeClr val="accent3">
                        <a:lumMod val="50000"/>
                      </a:schemeClr>
                    </a:solidFill>
                  </a:rPr>
                  <a:t>∿</a:t>
                </a:r>
              </a:p>
            </p:txBody>
          </p:sp>
        </p:grpSp>
        <p:sp>
          <p:nvSpPr>
            <p:cNvPr id="5" name="Rettangolo 4">
              <a:extLst>
                <a:ext uri="{FF2B5EF4-FFF2-40B4-BE49-F238E27FC236}">
                  <a16:creationId xmlns:a16="http://schemas.microsoft.com/office/drawing/2014/main" id="{E11992D2-E2A1-485F-A253-22FC3F08152F}"/>
                </a:ext>
              </a:extLst>
            </p:cNvPr>
            <p:cNvSpPr/>
            <p:nvPr/>
          </p:nvSpPr>
          <p:spPr>
            <a:xfrm>
              <a:off x="1372771" y="4788584"/>
              <a:ext cx="240346" cy="761284"/>
            </a:xfrm>
            <a:prstGeom prst="rect">
              <a:avLst/>
            </a:prstGeom>
            <a:solidFill>
              <a:schemeClr val="bg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Titolo 12"/>
          <p:cNvSpPr>
            <a:spLocks noGrp="1"/>
          </p:cNvSpPr>
          <p:nvPr>
            <p:ph type="title"/>
          </p:nvPr>
        </p:nvSpPr>
        <p:spPr/>
        <p:txBody>
          <a:bodyPr rtlCol="0">
            <a:normAutofit/>
          </a:bodyPr>
          <a:lstStyle/>
          <a:p>
            <a:r>
              <a:rPr lang="it-IT" sz="3800" b="1">
                <a:latin typeface="DustyErasers" panose="02000603000000000000" pitchFamily="2" charset="0"/>
                <a:ea typeface="DustyErasers" panose="02000603000000000000" pitchFamily="2" charset="0"/>
              </a:rPr>
              <a:t>In-line</a:t>
            </a:r>
            <a:r>
              <a:rPr lang="it-IT" sz="3800">
                <a:latin typeface="DustyErasers" panose="02000603000000000000" pitchFamily="2" charset="0"/>
                <a:ea typeface="DustyErasers" panose="02000603000000000000" pitchFamily="2" charset="0"/>
              </a:rPr>
              <a:t> pulse-shapers</a:t>
            </a:r>
          </a:p>
        </p:txBody>
      </p:sp>
      <p:sp>
        <p:nvSpPr>
          <p:cNvPr id="14" name="Segnaposto contenuto 13"/>
          <p:cNvSpPr>
            <a:spLocks noGrp="1"/>
          </p:cNvSpPr>
          <p:nvPr>
            <p:ph idx="1"/>
          </p:nvPr>
        </p:nvSpPr>
        <p:spPr>
          <a:xfrm>
            <a:off x="1522414" y="1700808"/>
            <a:ext cx="8820470" cy="432048"/>
          </a:xfrm>
        </p:spPr>
        <p:txBody>
          <a:bodyPr rtlCol="0">
            <a:noAutofit/>
          </a:bodyPr>
          <a:lstStyle/>
          <a:p>
            <a:pPr marL="0" indent="0">
              <a:buNone/>
            </a:pPr>
            <a:r>
              <a:rPr lang="it-IT" b="1" u="sng">
                <a:latin typeface="DustyErasers" panose="02000603000000000000" pitchFamily="2" charset="0"/>
                <a:ea typeface="DustyErasers" panose="02000603000000000000" pitchFamily="2" charset="0"/>
              </a:rPr>
              <a:t>Acousto-optic programmable dispersive filter (AOPDF)</a:t>
            </a:r>
          </a:p>
        </p:txBody>
      </p:sp>
      <p:sp>
        <p:nvSpPr>
          <p:cNvPr id="35" name="Rettangolo 34">
            <a:extLst>
              <a:ext uri="{FF2B5EF4-FFF2-40B4-BE49-F238E27FC236}">
                <a16:creationId xmlns:a16="http://schemas.microsoft.com/office/drawing/2014/main" id="{E0900D13-D153-4A8F-AAB8-D06B5F2F7D6C}"/>
              </a:ext>
            </a:extLst>
          </p:cNvPr>
          <p:cNvSpPr/>
          <p:nvPr/>
        </p:nvSpPr>
        <p:spPr>
          <a:xfrm flipH="1">
            <a:off x="1308642" y="2771820"/>
            <a:ext cx="1446688" cy="646331"/>
          </a:xfrm>
          <a:prstGeom prst="rect">
            <a:avLst/>
          </a:prstGeom>
        </p:spPr>
        <p:txBody>
          <a:bodyPr wrap="square">
            <a:spAutoFit/>
          </a:bodyPr>
          <a:lstStyle/>
          <a:p>
            <a:pPr algn="r"/>
            <a:r>
              <a:rPr lang="it-IT">
                <a:solidFill>
                  <a:srgbClr val="0000FF"/>
                </a:solidFill>
                <a:latin typeface="DustyErasers" panose="02000603000000000000" pitchFamily="2" charset="0"/>
                <a:ea typeface="DustyErasers" panose="02000603000000000000" pitchFamily="2" charset="0"/>
              </a:rPr>
              <a:t>Ordinary axis</a:t>
            </a:r>
            <a:endParaRPr lang="it-IT">
              <a:solidFill>
                <a:srgbClr val="0000FF"/>
              </a:solidFill>
            </a:endParaRPr>
          </a:p>
        </p:txBody>
      </p:sp>
      <p:sp>
        <p:nvSpPr>
          <p:cNvPr id="36" name="Rettangolo 35">
            <a:extLst>
              <a:ext uri="{FF2B5EF4-FFF2-40B4-BE49-F238E27FC236}">
                <a16:creationId xmlns:a16="http://schemas.microsoft.com/office/drawing/2014/main" id="{143E65C2-F303-42D0-9D5A-697D789791A8}"/>
              </a:ext>
            </a:extLst>
          </p:cNvPr>
          <p:cNvSpPr/>
          <p:nvPr/>
        </p:nvSpPr>
        <p:spPr>
          <a:xfrm flipH="1">
            <a:off x="1613117" y="5456208"/>
            <a:ext cx="1801852" cy="646331"/>
          </a:xfrm>
          <a:prstGeom prst="rect">
            <a:avLst/>
          </a:prstGeom>
        </p:spPr>
        <p:txBody>
          <a:bodyPr wrap="square">
            <a:spAutoFit/>
          </a:bodyPr>
          <a:lstStyle/>
          <a:p>
            <a:pPr algn="r"/>
            <a:r>
              <a:rPr lang="it-IT">
                <a:solidFill>
                  <a:srgbClr val="0000FF"/>
                </a:solidFill>
                <a:latin typeface="DustyErasers" panose="02000603000000000000" pitchFamily="2" charset="0"/>
                <a:ea typeface="DustyErasers" panose="02000603000000000000" pitchFamily="2" charset="0"/>
              </a:rPr>
              <a:t>Extraordinary axis</a:t>
            </a:r>
            <a:endParaRPr lang="it-IT">
              <a:solidFill>
                <a:srgbClr val="0000FF"/>
              </a:solidFill>
            </a:endParaRPr>
          </a:p>
        </p:txBody>
      </p:sp>
      <p:cxnSp>
        <p:nvCxnSpPr>
          <p:cNvPr id="46" name="Connettore 2 45">
            <a:extLst>
              <a:ext uri="{FF2B5EF4-FFF2-40B4-BE49-F238E27FC236}">
                <a16:creationId xmlns:a16="http://schemas.microsoft.com/office/drawing/2014/main" id="{8D0CB86B-E812-4525-975E-92B7B50F243E}"/>
              </a:ext>
            </a:extLst>
          </p:cNvPr>
          <p:cNvCxnSpPr>
            <a:cxnSpLocks/>
          </p:cNvCxnSpPr>
          <p:nvPr/>
        </p:nvCxnSpPr>
        <p:spPr>
          <a:xfrm flipH="1">
            <a:off x="2914294" y="5013733"/>
            <a:ext cx="4934557" cy="1513"/>
          </a:xfrm>
          <a:prstGeom prst="straightConnector1">
            <a:avLst/>
          </a:prstGeom>
          <a:ln w="31750">
            <a:solidFill>
              <a:schemeClr val="tx1">
                <a:lumMod val="75000"/>
              </a:schemeClr>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sp>
        <p:nvSpPr>
          <p:cNvPr id="18" name="Figura a mano libera: forma 17">
            <a:extLst>
              <a:ext uri="{FF2B5EF4-FFF2-40B4-BE49-F238E27FC236}">
                <a16:creationId xmlns:a16="http://schemas.microsoft.com/office/drawing/2014/main" id="{14E625C9-6D7B-4994-8777-653B9237C247}"/>
              </a:ext>
            </a:extLst>
          </p:cNvPr>
          <p:cNvSpPr/>
          <p:nvPr/>
        </p:nvSpPr>
        <p:spPr>
          <a:xfrm>
            <a:off x="2986013" y="2916254"/>
            <a:ext cx="4547217" cy="2469070"/>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849"/>
              <a:gd name="connsiteY0" fmla="*/ 569252 h 583838"/>
              <a:gd name="connsiteX1" fmla="*/ 32131 w 556849"/>
              <a:gd name="connsiteY1" fmla="*/ 494615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583838"/>
              <a:gd name="connsiteX1" fmla="*/ 105544 w 556849"/>
              <a:gd name="connsiteY1" fmla="*/ 461369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933376"/>
              <a:gd name="connsiteX1" fmla="*/ 105544 w 556849"/>
              <a:gd name="connsiteY1" fmla="*/ 461369 h 933376"/>
              <a:gd name="connsiteX2" fmla="*/ 168527 w 556849"/>
              <a:gd name="connsiteY2" fmla="*/ 933376 h 933376"/>
              <a:gd name="connsiteX3" fmla="*/ 121172 w 556849"/>
              <a:gd name="connsiteY3" fmla="*/ 464217 h 933376"/>
              <a:gd name="connsiteX4" fmla="*/ 171534 w 556849"/>
              <a:gd name="connsiteY4" fmla="*/ 546125 h 933376"/>
              <a:gd name="connsiteX5" fmla="*/ 204768 w 556849"/>
              <a:gd name="connsiteY5" fmla="*/ 355919 h 933376"/>
              <a:gd name="connsiteX6" fmla="*/ 227052 w 556849"/>
              <a:gd name="connsiteY6" fmla="*/ 170494 h 933376"/>
              <a:gd name="connsiteX7" fmla="*/ 273499 w 556849"/>
              <a:gd name="connsiteY7" fmla="*/ 0 h 933376"/>
              <a:gd name="connsiteX8" fmla="*/ 312308 w 556849"/>
              <a:gd name="connsiteY8" fmla="*/ 170327 h 933376"/>
              <a:gd name="connsiteX9" fmla="*/ 339459 w 556849"/>
              <a:gd name="connsiteY9" fmla="*/ 345907 h 933376"/>
              <a:gd name="connsiteX10" fmla="*/ 390588 w 556849"/>
              <a:gd name="connsiteY10" fmla="*/ 547843 h 933376"/>
              <a:gd name="connsiteX11" fmla="*/ 437822 w 556849"/>
              <a:gd name="connsiteY11" fmla="*/ 455161 h 933376"/>
              <a:gd name="connsiteX12" fmla="*/ 480249 w 556849"/>
              <a:gd name="connsiteY12" fmla="*/ 581926 h 933376"/>
              <a:gd name="connsiteX13" fmla="*/ 524140 w 556849"/>
              <a:gd name="connsiteY13" fmla="*/ 525109 h 933376"/>
              <a:gd name="connsiteX14" fmla="*/ 556825 w 556849"/>
              <a:gd name="connsiteY14" fmla="*/ 572872 h 933376"/>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04768 w 556849"/>
              <a:gd name="connsiteY5" fmla="*/ 355919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96543 w 556849"/>
              <a:gd name="connsiteY4" fmla="*/ 334558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1084342"/>
              <a:gd name="connsiteX1" fmla="*/ 105544 w 556849"/>
              <a:gd name="connsiteY1" fmla="*/ 461369 h 1084342"/>
              <a:gd name="connsiteX2" fmla="*/ 168527 w 556849"/>
              <a:gd name="connsiteY2" fmla="*/ 933376 h 1084342"/>
              <a:gd name="connsiteX3" fmla="*/ 192165 w 556849"/>
              <a:gd name="connsiteY3" fmla="*/ 597202 h 1084342"/>
              <a:gd name="connsiteX4" fmla="*/ 196543 w 556849"/>
              <a:gd name="connsiteY4" fmla="*/ 334558 h 1084342"/>
              <a:gd name="connsiteX5" fmla="*/ 218079 w 556849"/>
              <a:gd name="connsiteY5" fmla="*/ 108084 h 1084342"/>
              <a:gd name="connsiteX6" fmla="*/ 243993 w 556849"/>
              <a:gd name="connsiteY6" fmla="*/ 1083255 h 1084342"/>
              <a:gd name="connsiteX7" fmla="*/ 273499 w 556849"/>
              <a:gd name="connsiteY7" fmla="*/ 0 h 1084342"/>
              <a:gd name="connsiteX8" fmla="*/ 312308 w 556849"/>
              <a:gd name="connsiteY8" fmla="*/ 170327 h 1084342"/>
              <a:gd name="connsiteX9" fmla="*/ 339459 w 556849"/>
              <a:gd name="connsiteY9" fmla="*/ 345907 h 1084342"/>
              <a:gd name="connsiteX10" fmla="*/ 390588 w 556849"/>
              <a:gd name="connsiteY10" fmla="*/ 547843 h 1084342"/>
              <a:gd name="connsiteX11" fmla="*/ 437822 w 556849"/>
              <a:gd name="connsiteY11" fmla="*/ 455161 h 1084342"/>
              <a:gd name="connsiteX12" fmla="*/ 480249 w 556849"/>
              <a:gd name="connsiteY12" fmla="*/ 581926 h 1084342"/>
              <a:gd name="connsiteX13" fmla="*/ 524140 w 556849"/>
              <a:gd name="connsiteY13" fmla="*/ 525109 h 1084342"/>
              <a:gd name="connsiteX14" fmla="*/ 556825 w 556849"/>
              <a:gd name="connsiteY14" fmla="*/ 572872 h 1084342"/>
              <a:gd name="connsiteX0" fmla="*/ 0 w 556849"/>
              <a:gd name="connsiteY0" fmla="*/ 569252 h 1187010"/>
              <a:gd name="connsiteX1" fmla="*/ 105544 w 556849"/>
              <a:gd name="connsiteY1" fmla="*/ 461369 h 1187010"/>
              <a:gd name="connsiteX2" fmla="*/ 168527 w 556849"/>
              <a:gd name="connsiteY2" fmla="*/ 933376 h 1187010"/>
              <a:gd name="connsiteX3" fmla="*/ 192165 w 556849"/>
              <a:gd name="connsiteY3" fmla="*/ 597202 h 1187010"/>
              <a:gd name="connsiteX4" fmla="*/ 196543 w 556849"/>
              <a:gd name="connsiteY4" fmla="*/ 334558 h 1187010"/>
              <a:gd name="connsiteX5" fmla="*/ 218079 w 556849"/>
              <a:gd name="connsiteY5" fmla="*/ 108084 h 1187010"/>
              <a:gd name="connsiteX6" fmla="*/ 249640 w 556849"/>
              <a:gd name="connsiteY6" fmla="*/ 1186016 h 1187010"/>
              <a:gd name="connsiteX7" fmla="*/ 273499 w 556849"/>
              <a:gd name="connsiteY7" fmla="*/ 0 h 1187010"/>
              <a:gd name="connsiteX8" fmla="*/ 312308 w 556849"/>
              <a:gd name="connsiteY8" fmla="*/ 170327 h 1187010"/>
              <a:gd name="connsiteX9" fmla="*/ 339459 w 556849"/>
              <a:gd name="connsiteY9" fmla="*/ 345907 h 1187010"/>
              <a:gd name="connsiteX10" fmla="*/ 390588 w 556849"/>
              <a:gd name="connsiteY10" fmla="*/ 547843 h 1187010"/>
              <a:gd name="connsiteX11" fmla="*/ 437822 w 556849"/>
              <a:gd name="connsiteY11" fmla="*/ 455161 h 1187010"/>
              <a:gd name="connsiteX12" fmla="*/ 480249 w 556849"/>
              <a:gd name="connsiteY12" fmla="*/ 581926 h 1187010"/>
              <a:gd name="connsiteX13" fmla="*/ 524140 w 556849"/>
              <a:gd name="connsiteY13" fmla="*/ 525109 h 1187010"/>
              <a:gd name="connsiteX14" fmla="*/ 556825 w 556849"/>
              <a:gd name="connsiteY14" fmla="*/ 572872 h 1187010"/>
              <a:gd name="connsiteX0" fmla="*/ 0 w 556849"/>
              <a:gd name="connsiteY0" fmla="*/ 499979 h 1117737"/>
              <a:gd name="connsiteX1" fmla="*/ 105544 w 556849"/>
              <a:gd name="connsiteY1" fmla="*/ 392096 h 1117737"/>
              <a:gd name="connsiteX2" fmla="*/ 168527 w 556849"/>
              <a:gd name="connsiteY2" fmla="*/ 864103 h 1117737"/>
              <a:gd name="connsiteX3" fmla="*/ 192165 w 556849"/>
              <a:gd name="connsiteY3" fmla="*/ 527929 h 1117737"/>
              <a:gd name="connsiteX4" fmla="*/ 196543 w 556849"/>
              <a:gd name="connsiteY4" fmla="*/ 265285 h 1117737"/>
              <a:gd name="connsiteX5" fmla="*/ 218079 w 556849"/>
              <a:gd name="connsiteY5" fmla="*/ 38811 h 1117737"/>
              <a:gd name="connsiteX6" fmla="*/ 249640 w 556849"/>
              <a:gd name="connsiteY6" fmla="*/ 1116743 h 1117737"/>
              <a:gd name="connsiteX7" fmla="*/ 307785 w 556849"/>
              <a:gd name="connsiteY7" fmla="*/ 911491 h 1117737"/>
              <a:gd name="connsiteX8" fmla="*/ 312308 w 556849"/>
              <a:gd name="connsiteY8" fmla="*/ 101054 h 1117737"/>
              <a:gd name="connsiteX9" fmla="*/ 339459 w 556849"/>
              <a:gd name="connsiteY9" fmla="*/ 276634 h 1117737"/>
              <a:gd name="connsiteX10" fmla="*/ 390588 w 556849"/>
              <a:gd name="connsiteY10" fmla="*/ 478570 h 1117737"/>
              <a:gd name="connsiteX11" fmla="*/ 437822 w 556849"/>
              <a:gd name="connsiteY11" fmla="*/ 385888 h 1117737"/>
              <a:gd name="connsiteX12" fmla="*/ 480249 w 556849"/>
              <a:gd name="connsiteY12" fmla="*/ 512653 h 1117737"/>
              <a:gd name="connsiteX13" fmla="*/ 524140 w 556849"/>
              <a:gd name="connsiteY13" fmla="*/ 455836 h 1117737"/>
              <a:gd name="connsiteX14" fmla="*/ 556825 w 556849"/>
              <a:gd name="connsiteY14" fmla="*/ 503599 h 1117737"/>
              <a:gd name="connsiteX0" fmla="*/ 0 w 556849"/>
              <a:gd name="connsiteY0" fmla="*/ 499979 h 1124589"/>
              <a:gd name="connsiteX1" fmla="*/ 105544 w 556849"/>
              <a:gd name="connsiteY1" fmla="*/ 392096 h 1124589"/>
              <a:gd name="connsiteX2" fmla="*/ 168527 w 556849"/>
              <a:gd name="connsiteY2" fmla="*/ 864103 h 1124589"/>
              <a:gd name="connsiteX3" fmla="*/ 192165 w 556849"/>
              <a:gd name="connsiteY3" fmla="*/ 527929 h 1124589"/>
              <a:gd name="connsiteX4" fmla="*/ 196543 w 556849"/>
              <a:gd name="connsiteY4" fmla="*/ 265285 h 1124589"/>
              <a:gd name="connsiteX5" fmla="*/ 218079 w 556849"/>
              <a:gd name="connsiteY5" fmla="*/ 38811 h 1124589"/>
              <a:gd name="connsiteX6" fmla="*/ 249640 w 556849"/>
              <a:gd name="connsiteY6" fmla="*/ 1116743 h 1124589"/>
              <a:gd name="connsiteX7" fmla="*/ 304155 w 556849"/>
              <a:gd name="connsiteY7" fmla="*/ 1124570 h 1124589"/>
              <a:gd name="connsiteX8" fmla="*/ 312308 w 556849"/>
              <a:gd name="connsiteY8" fmla="*/ 101054 h 1124589"/>
              <a:gd name="connsiteX9" fmla="*/ 339459 w 556849"/>
              <a:gd name="connsiteY9" fmla="*/ 276634 h 1124589"/>
              <a:gd name="connsiteX10" fmla="*/ 390588 w 556849"/>
              <a:gd name="connsiteY10" fmla="*/ 478570 h 1124589"/>
              <a:gd name="connsiteX11" fmla="*/ 437822 w 556849"/>
              <a:gd name="connsiteY11" fmla="*/ 385888 h 1124589"/>
              <a:gd name="connsiteX12" fmla="*/ 480249 w 556849"/>
              <a:gd name="connsiteY12" fmla="*/ 512653 h 1124589"/>
              <a:gd name="connsiteX13" fmla="*/ 524140 w 556849"/>
              <a:gd name="connsiteY13" fmla="*/ 455836 h 1124589"/>
              <a:gd name="connsiteX14" fmla="*/ 556825 w 556849"/>
              <a:gd name="connsiteY14" fmla="*/ 503599 h 1124589"/>
              <a:gd name="connsiteX0" fmla="*/ 0 w 556849"/>
              <a:gd name="connsiteY0" fmla="*/ 461263 h 1085854"/>
              <a:gd name="connsiteX1" fmla="*/ 105544 w 556849"/>
              <a:gd name="connsiteY1" fmla="*/ 353380 h 1085854"/>
              <a:gd name="connsiteX2" fmla="*/ 168527 w 556849"/>
              <a:gd name="connsiteY2" fmla="*/ 825387 h 1085854"/>
              <a:gd name="connsiteX3" fmla="*/ 192165 w 556849"/>
              <a:gd name="connsiteY3" fmla="*/ 489213 h 1085854"/>
              <a:gd name="connsiteX4" fmla="*/ 196543 w 556849"/>
              <a:gd name="connsiteY4" fmla="*/ 226569 h 1085854"/>
              <a:gd name="connsiteX5" fmla="*/ 218079 w 556849"/>
              <a:gd name="connsiteY5" fmla="*/ 95 h 1085854"/>
              <a:gd name="connsiteX6" fmla="*/ 278683 w 556849"/>
              <a:gd name="connsiteY6" fmla="*/ 252916 h 1085854"/>
              <a:gd name="connsiteX7" fmla="*/ 304155 w 556849"/>
              <a:gd name="connsiteY7" fmla="*/ 1085854 h 1085854"/>
              <a:gd name="connsiteX8" fmla="*/ 312308 w 556849"/>
              <a:gd name="connsiteY8" fmla="*/ 62338 h 1085854"/>
              <a:gd name="connsiteX9" fmla="*/ 339459 w 556849"/>
              <a:gd name="connsiteY9" fmla="*/ 237918 h 1085854"/>
              <a:gd name="connsiteX10" fmla="*/ 390588 w 556849"/>
              <a:gd name="connsiteY10" fmla="*/ 439854 h 1085854"/>
              <a:gd name="connsiteX11" fmla="*/ 437822 w 556849"/>
              <a:gd name="connsiteY11" fmla="*/ 347172 h 1085854"/>
              <a:gd name="connsiteX12" fmla="*/ 480249 w 556849"/>
              <a:gd name="connsiteY12" fmla="*/ 473937 h 1085854"/>
              <a:gd name="connsiteX13" fmla="*/ 524140 w 556849"/>
              <a:gd name="connsiteY13" fmla="*/ 417120 h 1085854"/>
              <a:gd name="connsiteX14" fmla="*/ 556825 w 556849"/>
              <a:gd name="connsiteY14" fmla="*/ 464883 h 1085854"/>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18079 w 556849"/>
              <a:gd name="connsiteY5" fmla="*/ 172339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213081 w 556849"/>
              <a:gd name="connsiteY4" fmla="*/ 117731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63686"/>
              <a:gd name="connsiteX1" fmla="*/ 105544 w 556849"/>
              <a:gd name="connsiteY1" fmla="*/ 525624 h 1263686"/>
              <a:gd name="connsiteX2" fmla="*/ 168527 w 556849"/>
              <a:gd name="connsiteY2" fmla="*/ 997631 h 1263686"/>
              <a:gd name="connsiteX3" fmla="*/ 192165 w 556849"/>
              <a:gd name="connsiteY3" fmla="*/ 661457 h 1263686"/>
              <a:gd name="connsiteX4" fmla="*/ 213081 w 556849"/>
              <a:gd name="connsiteY4" fmla="*/ 117731 h 1263686"/>
              <a:gd name="connsiteX5" fmla="*/ 248332 w 556849"/>
              <a:gd name="connsiteY5" fmla="*/ 1263421 h 1263686"/>
              <a:gd name="connsiteX6" fmla="*/ 279086 w 556849"/>
              <a:gd name="connsiteY6" fmla="*/ 515 h 1263686"/>
              <a:gd name="connsiteX7" fmla="*/ 304155 w 556849"/>
              <a:gd name="connsiteY7" fmla="*/ 1258098 h 1263686"/>
              <a:gd name="connsiteX8" fmla="*/ 312308 w 556849"/>
              <a:gd name="connsiteY8" fmla="*/ 234582 h 1263686"/>
              <a:gd name="connsiteX9" fmla="*/ 339459 w 556849"/>
              <a:gd name="connsiteY9" fmla="*/ 410162 h 1263686"/>
              <a:gd name="connsiteX10" fmla="*/ 390588 w 556849"/>
              <a:gd name="connsiteY10" fmla="*/ 612098 h 1263686"/>
              <a:gd name="connsiteX11" fmla="*/ 437822 w 556849"/>
              <a:gd name="connsiteY11" fmla="*/ 519416 h 1263686"/>
              <a:gd name="connsiteX12" fmla="*/ 480249 w 556849"/>
              <a:gd name="connsiteY12" fmla="*/ 646181 h 1263686"/>
              <a:gd name="connsiteX13" fmla="*/ 524140 w 556849"/>
              <a:gd name="connsiteY13" fmla="*/ 589364 h 1263686"/>
              <a:gd name="connsiteX14" fmla="*/ 556825 w 556849"/>
              <a:gd name="connsiteY14" fmla="*/ 637127 h 1263686"/>
              <a:gd name="connsiteX0" fmla="*/ 0 w 556849"/>
              <a:gd name="connsiteY0" fmla="*/ 633507 h 1263422"/>
              <a:gd name="connsiteX1" fmla="*/ 105544 w 556849"/>
              <a:gd name="connsiteY1" fmla="*/ 525624 h 1263422"/>
              <a:gd name="connsiteX2" fmla="*/ 168527 w 556849"/>
              <a:gd name="connsiteY2" fmla="*/ 997631 h 1263422"/>
              <a:gd name="connsiteX3" fmla="*/ 192165 w 556849"/>
              <a:gd name="connsiteY3" fmla="*/ 661457 h 1263422"/>
              <a:gd name="connsiteX4" fmla="*/ 213081 w 556849"/>
              <a:gd name="connsiteY4" fmla="*/ 117731 h 1263422"/>
              <a:gd name="connsiteX5" fmla="*/ 248332 w 556849"/>
              <a:gd name="connsiteY5" fmla="*/ 1263421 h 1263422"/>
              <a:gd name="connsiteX6" fmla="*/ 279086 w 556849"/>
              <a:gd name="connsiteY6" fmla="*/ 515 h 1263422"/>
              <a:gd name="connsiteX7" fmla="*/ 304155 w 556849"/>
              <a:gd name="connsiteY7" fmla="*/ 1258098 h 1263422"/>
              <a:gd name="connsiteX8" fmla="*/ 312308 w 556849"/>
              <a:gd name="connsiteY8" fmla="*/ 234582 h 1263422"/>
              <a:gd name="connsiteX9" fmla="*/ 339459 w 556849"/>
              <a:gd name="connsiteY9" fmla="*/ 410162 h 1263422"/>
              <a:gd name="connsiteX10" fmla="*/ 390588 w 556849"/>
              <a:gd name="connsiteY10" fmla="*/ 612098 h 1263422"/>
              <a:gd name="connsiteX11" fmla="*/ 437822 w 556849"/>
              <a:gd name="connsiteY11" fmla="*/ 519416 h 1263422"/>
              <a:gd name="connsiteX12" fmla="*/ 480249 w 556849"/>
              <a:gd name="connsiteY12" fmla="*/ 646181 h 1263422"/>
              <a:gd name="connsiteX13" fmla="*/ 524140 w 556849"/>
              <a:gd name="connsiteY13" fmla="*/ 589364 h 1263422"/>
              <a:gd name="connsiteX14" fmla="*/ 556825 w 556849"/>
              <a:gd name="connsiteY14" fmla="*/ 637127 h 1263422"/>
              <a:gd name="connsiteX0" fmla="*/ 0 w 556849"/>
              <a:gd name="connsiteY0" fmla="*/ 634919 h 1298881"/>
              <a:gd name="connsiteX1" fmla="*/ 105544 w 556849"/>
              <a:gd name="connsiteY1" fmla="*/ 527036 h 1298881"/>
              <a:gd name="connsiteX2" fmla="*/ 168527 w 556849"/>
              <a:gd name="connsiteY2" fmla="*/ 999043 h 1298881"/>
              <a:gd name="connsiteX3" fmla="*/ 192165 w 556849"/>
              <a:gd name="connsiteY3" fmla="*/ 662869 h 1298881"/>
              <a:gd name="connsiteX4" fmla="*/ 213081 w 556849"/>
              <a:gd name="connsiteY4" fmla="*/ 119143 h 1298881"/>
              <a:gd name="connsiteX5" fmla="*/ 248332 w 556849"/>
              <a:gd name="connsiteY5" fmla="*/ 1264833 h 1298881"/>
              <a:gd name="connsiteX6" fmla="*/ 279086 w 556849"/>
              <a:gd name="connsiteY6" fmla="*/ 1927 h 1298881"/>
              <a:gd name="connsiteX7" fmla="*/ 291186 w 556849"/>
              <a:gd name="connsiteY7" fmla="*/ 981417 h 1298881"/>
              <a:gd name="connsiteX8" fmla="*/ 304155 w 556849"/>
              <a:gd name="connsiteY8" fmla="*/ 1259510 h 1298881"/>
              <a:gd name="connsiteX9" fmla="*/ 312308 w 556849"/>
              <a:gd name="connsiteY9" fmla="*/ 235994 h 1298881"/>
              <a:gd name="connsiteX10" fmla="*/ 339459 w 556849"/>
              <a:gd name="connsiteY10" fmla="*/ 411574 h 1298881"/>
              <a:gd name="connsiteX11" fmla="*/ 390588 w 556849"/>
              <a:gd name="connsiteY11" fmla="*/ 613510 h 1298881"/>
              <a:gd name="connsiteX12" fmla="*/ 437822 w 556849"/>
              <a:gd name="connsiteY12" fmla="*/ 520828 h 1298881"/>
              <a:gd name="connsiteX13" fmla="*/ 480249 w 556849"/>
              <a:gd name="connsiteY13" fmla="*/ 647593 h 1298881"/>
              <a:gd name="connsiteX14" fmla="*/ 524140 w 556849"/>
              <a:gd name="connsiteY14" fmla="*/ 590776 h 1298881"/>
              <a:gd name="connsiteX15" fmla="*/ 556825 w 556849"/>
              <a:gd name="connsiteY15" fmla="*/ 638539 h 1298881"/>
              <a:gd name="connsiteX0" fmla="*/ 0 w 556849"/>
              <a:gd name="connsiteY0" fmla="*/ 635131 h 1290752"/>
              <a:gd name="connsiteX1" fmla="*/ 105544 w 556849"/>
              <a:gd name="connsiteY1" fmla="*/ 527248 h 1290752"/>
              <a:gd name="connsiteX2" fmla="*/ 168527 w 556849"/>
              <a:gd name="connsiteY2" fmla="*/ 999255 h 1290752"/>
              <a:gd name="connsiteX3" fmla="*/ 192165 w 556849"/>
              <a:gd name="connsiteY3" fmla="*/ 663081 h 1290752"/>
              <a:gd name="connsiteX4" fmla="*/ 213081 w 556849"/>
              <a:gd name="connsiteY4" fmla="*/ 119355 h 1290752"/>
              <a:gd name="connsiteX5" fmla="*/ 248332 w 556849"/>
              <a:gd name="connsiteY5" fmla="*/ 1265045 h 1290752"/>
              <a:gd name="connsiteX6" fmla="*/ 279086 w 556849"/>
              <a:gd name="connsiteY6" fmla="*/ 2139 h 1290752"/>
              <a:gd name="connsiteX7" fmla="*/ 288362 w 556849"/>
              <a:gd name="connsiteY7" fmla="*/ 897002 h 1290752"/>
              <a:gd name="connsiteX8" fmla="*/ 304155 w 556849"/>
              <a:gd name="connsiteY8" fmla="*/ 1259722 h 1290752"/>
              <a:gd name="connsiteX9" fmla="*/ 312308 w 556849"/>
              <a:gd name="connsiteY9" fmla="*/ 236206 h 1290752"/>
              <a:gd name="connsiteX10" fmla="*/ 339459 w 556849"/>
              <a:gd name="connsiteY10" fmla="*/ 411786 h 1290752"/>
              <a:gd name="connsiteX11" fmla="*/ 390588 w 556849"/>
              <a:gd name="connsiteY11" fmla="*/ 613722 h 1290752"/>
              <a:gd name="connsiteX12" fmla="*/ 437822 w 556849"/>
              <a:gd name="connsiteY12" fmla="*/ 521040 h 1290752"/>
              <a:gd name="connsiteX13" fmla="*/ 480249 w 556849"/>
              <a:gd name="connsiteY13" fmla="*/ 647805 h 1290752"/>
              <a:gd name="connsiteX14" fmla="*/ 524140 w 556849"/>
              <a:gd name="connsiteY14" fmla="*/ 590988 h 1290752"/>
              <a:gd name="connsiteX15" fmla="*/ 556825 w 556849"/>
              <a:gd name="connsiteY15" fmla="*/ 638751 h 1290752"/>
              <a:gd name="connsiteX0" fmla="*/ 0 w 556849"/>
              <a:gd name="connsiteY0" fmla="*/ 635131 h 1265046"/>
              <a:gd name="connsiteX1" fmla="*/ 105544 w 556849"/>
              <a:gd name="connsiteY1" fmla="*/ 527248 h 1265046"/>
              <a:gd name="connsiteX2" fmla="*/ 168527 w 556849"/>
              <a:gd name="connsiteY2" fmla="*/ 999255 h 1265046"/>
              <a:gd name="connsiteX3" fmla="*/ 192165 w 556849"/>
              <a:gd name="connsiteY3" fmla="*/ 663081 h 1265046"/>
              <a:gd name="connsiteX4" fmla="*/ 213081 w 556849"/>
              <a:gd name="connsiteY4" fmla="*/ 119355 h 1265046"/>
              <a:gd name="connsiteX5" fmla="*/ 248332 w 556849"/>
              <a:gd name="connsiteY5" fmla="*/ 1265045 h 1265046"/>
              <a:gd name="connsiteX6" fmla="*/ 279086 w 556849"/>
              <a:gd name="connsiteY6" fmla="*/ 2139 h 1265046"/>
              <a:gd name="connsiteX7" fmla="*/ 288362 w 556849"/>
              <a:gd name="connsiteY7" fmla="*/ 897002 h 1265046"/>
              <a:gd name="connsiteX8" fmla="*/ 304155 w 556849"/>
              <a:gd name="connsiteY8" fmla="*/ 1259722 h 1265046"/>
              <a:gd name="connsiteX9" fmla="*/ 312968 w 556849"/>
              <a:gd name="connsiteY9" fmla="*/ 683925 h 1265046"/>
              <a:gd name="connsiteX10" fmla="*/ 312308 w 556849"/>
              <a:gd name="connsiteY10" fmla="*/ 236206 h 1265046"/>
              <a:gd name="connsiteX11" fmla="*/ 339459 w 556849"/>
              <a:gd name="connsiteY11" fmla="*/ 411786 h 1265046"/>
              <a:gd name="connsiteX12" fmla="*/ 390588 w 556849"/>
              <a:gd name="connsiteY12" fmla="*/ 613722 h 1265046"/>
              <a:gd name="connsiteX13" fmla="*/ 437822 w 556849"/>
              <a:gd name="connsiteY13" fmla="*/ 521040 h 1265046"/>
              <a:gd name="connsiteX14" fmla="*/ 480249 w 556849"/>
              <a:gd name="connsiteY14" fmla="*/ 647805 h 1265046"/>
              <a:gd name="connsiteX15" fmla="*/ 524140 w 556849"/>
              <a:gd name="connsiteY15" fmla="*/ 590988 h 1265046"/>
              <a:gd name="connsiteX16" fmla="*/ 556825 w 556849"/>
              <a:gd name="connsiteY16" fmla="*/ 638751 h 1265046"/>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12308 w 556849"/>
              <a:gd name="connsiteY10" fmla="*/ 236215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37098 w 556849"/>
              <a:gd name="connsiteY2" fmla="*/ 679400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5392 w 556849"/>
              <a:gd name="connsiteY4" fmla="*/ 516504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277"/>
              <a:gd name="connsiteX1" fmla="*/ 105544 w 556849"/>
              <a:gd name="connsiteY1" fmla="*/ 527257 h 1265277"/>
              <a:gd name="connsiteX2" fmla="*/ 137501 w 556849"/>
              <a:gd name="connsiteY2" fmla="*/ 673355 h 1265277"/>
              <a:gd name="connsiteX3" fmla="*/ 168527 w 556849"/>
              <a:gd name="connsiteY3" fmla="*/ 999264 h 1265277"/>
              <a:gd name="connsiteX4" fmla="*/ 195392 w 556849"/>
              <a:gd name="connsiteY4" fmla="*/ 516504 h 1265277"/>
              <a:gd name="connsiteX5" fmla="*/ 213888 w 556849"/>
              <a:gd name="connsiteY5" fmla="*/ 108786 h 1265277"/>
              <a:gd name="connsiteX6" fmla="*/ 248332 w 556849"/>
              <a:gd name="connsiteY6" fmla="*/ 1265054 h 1265277"/>
              <a:gd name="connsiteX7" fmla="*/ 279086 w 556849"/>
              <a:gd name="connsiteY7" fmla="*/ 2148 h 1265277"/>
              <a:gd name="connsiteX8" fmla="*/ 295219 w 556849"/>
              <a:gd name="connsiteY8" fmla="*/ 893989 h 1265277"/>
              <a:gd name="connsiteX9" fmla="*/ 304155 w 556849"/>
              <a:gd name="connsiteY9" fmla="*/ 1259731 h 1265277"/>
              <a:gd name="connsiteX10" fmla="*/ 312968 w 556849"/>
              <a:gd name="connsiteY10" fmla="*/ 683934 h 1265277"/>
              <a:gd name="connsiteX11" fmla="*/ 327233 w 556849"/>
              <a:gd name="connsiteY11" fmla="*/ 86607 h 1265277"/>
              <a:gd name="connsiteX12" fmla="*/ 350754 w 556849"/>
              <a:gd name="connsiteY12" fmla="*/ 1134146 h 1265277"/>
              <a:gd name="connsiteX13" fmla="*/ 370016 w 556849"/>
              <a:gd name="connsiteY13" fmla="*/ 226865 h 1265277"/>
              <a:gd name="connsiteX14" fmla="*/ 389821 w 556849"/>
              <a:gd name="connsiteY14" fmla="*/ 981963 h 1265277"/>
              <a:gd name="connsiteX15" fmla="*/ 409659 w 556849"/>
              <a:gd name="connsiteY15" fmla="*/ 363709 h 1265277"/>
              <a:gd name="connsiteX16" fmla="*/ 524140 w 556849"/>
              <a:gd name="connsiteY16" fmla="*/ 590997 h 1265277"/>
              <a:gd name="connsiteX17" fmla="*/ 556825 w 556849"/>
              <a:gd name="connsiteY17" fmla="*/ 638760 h 1265277"/>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524140 w 556849"/>
              <a:gd name="connsiteY16" fmla="*/ 590997 h 1265264"/>
              <a:gd name="connsiteX17" fmla="*/ 556825 w 556849"/>
              <a:gd name="connsiteY17"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8500 w 556849"/>
              <a:gd name="connsiteY17" fmla="*/ 785184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524140 w 556849"/>
              <a:gd name="connsiteY19" fmla="*/ 590997 h 1265264"/>
              <a:gd name="connsiteX20" fmla="*/ 556825 w 556849"/>
              <a:gd name="connsiteY20"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524140 w 556849"/>
              <a:gd name="connsiteY20" fmla="*/ 590997 h 1265264"/>
              <a:gd name="connsiteX21" fmla="*/ 556825 w 556849"/>
              <a:gd name="connsiteY21"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524140 w 556849"/>
              <a:gd name="connsiteY21" fmla="*/ 590997 h 1265264"/>
              <a:gd name="connsiteX22" fmla="*/ 556825 w 556849"/>
              <a:gd name="connsiteY22"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24140 w 556849"/>
              <a:gd name="connsiteY22" fmla="*/ 590997 h 1265264"/>
              <a:gd name="connsiteX23" fmla="*/ 556825 w 556849"/>
              <a:gd name="connsiteY23"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13514 w 556849"/>
              <a:gd name="connsiteY22" fmla="*/ 680968 h 1265264"/>
              <a:gd name="connsiteX23" fmla="*/ 524140 w 556849"/>
              <a:gd name="connsiteY23" fmla="*/ 590997 h 1265264"/>
              <a:gd name="connsiteX24" fmla="*/ 556825 w 556849"/>
              <a:gd name="connsiteY24"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4140 w 556825"/>
              <a:gd name="connsiteY23" fmla="*/ 590997 h 1265264"/>
              <a:gd name="connsiteX24" fmla="*/ 539733 w 556825"/>
              <a:gd name="connsiteY24" fmla="*/ 658301 h 1265264"/>
              <a:gd name="connsiteX25" fmla="*/ 556825 w 556825"/>
              <a:gd name="connsiteY25"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6964 w 556825"/>
              <a:gd name="connsiteY23" fmla="*/ 606109 h 1265264"/>
              <a:gd name="connsiteX24" fmla="*/ 539733 w 556825"/>
              <a:gd name="connsiteY24" fmla="*/ 658301 h 1265264"/>
              <a:gd name="connsiteX25" fmla="*/ 556825 w 556825"/>
              <a:gd name="connsiteY25" fmla="*/ 638760 h 1265264"/>
              <a:gd name="connsiteX0" fmla="*/ 0 w 553195"/>
              <a:gd name="connsiteY0" fmla="*/ 635140 h 1265264"/>
              <a:gd name="connsiteX1" fmla="*/ 105544 w 553195"/>
              <a:gd name="connsiteY1" fmla="*/ 527257 h 1265264"/>
              <a:gd name="connsiteX2" fmla="*/ 137501 w 553195"/>
              <a:gd name="connsiteY2" fmla="*/ 673355 h 1265264"/>
              <a:gd name="connsiteX3" fmla="*/ 168527 w 553195"/>
              <a:gd name="connsiteY3" fmla="*/ 999264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37501 w 553195"/>
              <a:gd name="connsiteY2" fmla="*/ 673355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3195" h="1265264">
                <a:moveTo>
                  <a:pt x="0" y="635140"/>
                </a:moveTo>
                <a:cubicBezTo>
                  <a:pt x="48972" y="592966"/>
                  <a:pt x="93313" y="774392"/>
                  <a:pt x="97498" y="776123"/>
                </a:cubicBezTo>
                <a:cubicBezTo>
                  <a:pt x="123433" y="772922"/>
                  <a:pt x="130413" y="235258"/>
                  <a:pt x="146697" y="251172"/>
                </a:cubicBezTo>
                <a:cubicBezTo>
                  <a:pt x="154774" y="296952"/>
                  <a:pt x="165008" y="1101696"/>
                  <a:pt x="175424" y="1097033"/>
                </a:cubicBezTo>
                <a:cubicBezTo>
                  <a:pt x="185840" y="1092370"/>
                  <a:pt x="193327" y="586489"/>
                  <a:pt x="195392" y="516504"/>
                </a:cubicBezTo>
                <a:cubicBezTo>
                  <a:pt x="195862" y="464654"/>
                  <a:pt x="207889" y="49009"/>
                  <a:pt x="213888" y="108786"/>
                </a:cubicBezTo>
                <a:cubicBezTo>
                  <a:pt x="219887" y="168563"/>
                  <a:pt x="237466" y="1282827"/>
                  <a:pt x="248332" y="1265054"/>
                </a:cubicBezTo>
                <a:cubicBezTo>
                  <a:pt x="259198" y="1247281"/>
                  <a:pt x="272347" y="48880"/>
                  <a:pt x="279086" y="2148"/>
                </a:cubicBezTo>
                <a:cubicBezTo>
                  <a:pt x="285825" y="-44584"/>
                  <a:pt x="291041" y="684392"/>
                  <a:pt x="295219" y="893989"/>
                </a:cubicBezTo>
                <a:cubicBezTo>
                  <a:pt x="299397" y="1103586"/>
                  <a:pt x="299584" y="1244619"/>
                  <a:pt x="304155" y="1259731"/>
                </a:cubicBezTo>
                <a:cubicBezTo>
                  <a:pt x="308726" y="1274843"/>
                  <a:pt x="311609" y="854520"/>
                  <a:pt x="312968" y="683934"/>
                </a:cubicBezTo>
                <a:cubicBezTo>
                  <a:pt x="314327" y="513348"/>
                  <a:pt x="320935" y="11572"/>
                  <a:pt x="327233" y="86607"/>
                </a:cubicBezTo>
                <a:cubicBezTo>
                  <a:pt x="333531" y="161642"/>
                  <a:pt x="343624" y="1110770"/>
                  <a:pt x="350754" y="1134146"/>
                </a:cubicBezTo>
                <a:cubicBezTo>
                  <a:pt x="357884" y="1157522"/>
                  <a:pt x="363505" y="252229"/>
                  <a:pt x="370016" y="226865"/>
                </a:cubicBezTo>
                <a:cubicBezTo>
                  <a:pt x="376527" y="201501"/>
                  <a:pt x="383886" y="958904"/>
                  <a:pt x="389821" y="981963"/>
                </a:cubicBezTo>
                <a:cubicBezTo>
                  <a:pt x="395756" y="1005022"/>
                  <a:pt x="399879" y="385171"/>
                  <a:pt x="405625" y="365220"/>
                </a:cubicBezTo>
                <a:cubicBezTo>
                  <a:pt x="411371" y="345269"/>
                  <a:pt x="417152" y="792261"/>
                  <a:pt x="424298" y="862255"/>
                </a:cubicBezTo>
                <a:cubicBezTo>
                  <a:pt x="431444" y="932249"/>
                  <a:pt x="433643" y="535585"/>
                  <a:pt x="440433" y="476900"/>
                </a:cubicBezTo>
                <a:cubicBezTo>
                  <a:pt x="447223" y="418215"/>
                  <a:pt x="448836" y="732796"/>
                  <a:pt x="455357" y="771583"/>
                </a:cubicBezTo>
                <a:cubicBezTo>
                  <a:pt x="461878" y="810370"/>
                  <a:pt x="464153" y="587964"/>
                  <a:pt x="469072" y="550949"/>
                </a:cubicBezTo>
                <a:cubicBezTo>
                  <a:pt x="473992" y="513934"/>
                  <a:pt x="479283" y="693552"/>
                  <a:pt x="485278" y="708170"/>
                </a:cubicBezTo>
                <a:cubicBezTo>
                  <a:pt x="491273" y="722788"/>
                  <a:pt x="493010" y="611201"/>
                  <a:pt x="498186" y="590296"/>
                </a:cubicBezTo>
                <a:cubicBezTo>
                  <a:pt x="503362" y="569391"/>
                  <a:pt x="509188" y="680851"/>
                  <a:pt x="513514" y="680968"/>
                </a:cubicBezTo>
                <a:cubicBezTo>
                  <a:pt x="517840" y="681085"/>
                  <a:pt x="522729" y="618450"/>
                  <a:pt x="526964" y="606109"/>
                </a:cubicBezTo>
                <a:cubicBezTo>
                  <a:pt x="531199" y="593768"/>
                  <a:pt x="534286" y="650341"/>
                  <a:pt x="539733" y="658301"/>
                </a:cubicBezTo>
                <a:cubicBezTo>
                  <a:pt x="545181" y="666262"/>
                  <a:pt x="550212" y="618342"/>
                  <a:pt x="553195" y="623648"/>
                </a:cubicBezTo>
              </a:path>
            </a:pathLst>
          </a:custGeom>
          <a:noFill/>
          <a:ln w="38100">
            <a:solidFill>
              <a:srgbClr val="0000FF">
                <a:alpha val="98824"/>
              </a:srgb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bo 1">
            <a:extLst>
              <a:ext uri="{FF2B5EF4-FFF2-40B4-BE49-F238E27FC236}">
                <a16:creationId xmlns:a16="http://schemas.microsoft.com/office/drawing/2014/main" id="{AFAAF454-0B97-42B3-AEEA-6831AA74252B}"/>
              </a:ext>
            </a:extLst>
          </p:cNvPr>
          <p:cNvSpPr/>
          <p:nvPr/>
        </p:nvSpPr>
        <p:spPr>
          <a:xfrm flipH="1">
            <a:off x="2926060" y="2861206"/>
            <a:ext cx="4709138" cy="2612965"/>
          </a:xfrm>
          <a:prstGeom prst="cube">
            <a:avLst>
              <a:gd name="adj" fmla="val 16954"/>
            </a:avLst>
          </a:prstGeom>
          <a:gradFill flip="none" rotWithShape="1">
            <a:gsLst>
              <a:gs pos="98000">
                <a:schemeClr val="tx1">
                  <a:alpha val="52000"/>
                </a:schemeClr>
              </a:gs>
              <a:gs pos="48000">
                <a:schemeClr val="bg1">
                  <a:lumMod val="65000"/>
                  <a:lumOff val="35000"/>
                  <a:alpha val="45000"/>
                </a:schemeClr>
              </a:gs>
            </a:gsLst>
            <a:path path="circle">
              <a:fillToRect l="50000" t="50000" r="50000" b="50000"/>
            </a:path>
            <a:tileRect/>
          </a:gradFill>
          <a:ln>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D9F0160A-75D7-435B-8B22-761560EB6F46}"/>
              </a:ext>
            </a:extLst>
          </p:cNvPr>
          <p:cNvSpPr/>
          <p:nvPr/>
        </p:nvSpPr>
        <p:spPr>
          <a:xfrm flipH="1">
            <a:off x="4192808" y="5621663"/>
            <a:ext cx="2778784" cy="369332"/>
          </a:xfrm>
          <a:prstGeom prst="rect">
            <a:avLst/>
          </a:prstGeom>
        </p:spPr>
        <p:txBody>
          <a:bodyPr wrap="square">
            <a:spAutoFit/>
          </a:bodyPr>
          <a:lstStyle/>
          <a:p>
            <a:r>
              <a:rPr lang="it-IT">
                <a:solidFill>
                  <a:schemeClr val="bg1">
                    <a:lumMod val="75000"/>
                  </a:schemeClr>
                </a:solidFill>
                <a:latin typeface="DustyErasers" panose="02000603000000000000" pitchFamily="2" charset="0"/>
                <a:ea typeface="DustyErasers" panose="02000603000000000000" pitchFamily="2" charset="0"/>
              </a:rPr>
              <a:t>Acousto-Optic crystal</a:t>
            </a:r>
            <a:endParaRPr lang="it-IT">
              <a:solidFill>
                <a:schemeClr val="bg1">
                  <a:lumMod val="75000"/>
                </a:schemeClr>
              </a:solidFill>
            </a:endParaRPr>
          </a:p>
        </p:txBody>
      </p:sp>
      <p:sp>
        <p:nvSpPr>
          <p:cNvPr id="34" name="Rettangolo 33">
            <a:extLst>
              <a:ext uri="{FF2B5EF4-FFF2-40B4-BE49-F238E27FC236}">
                <a16:creationId xmlns:a16="http://schemas.microsoft.com/office/drawing/2014/main" id="{69214188-8D7F-4580-ADDD-9C1BAA0D0302}"/>
              </a:ext>
            </a:extLst>
          </p:cNvPr>
          <p:cNvSpPr/>
          <p:nvPr/>
        </p:nvSpPr>
        <p:spPr>
          <a:xfrm flipH="1">
            <a:off x="5714680" y="2876006"/>
            <a:ext cx="1827222" cy="369332"/>
          </a:xfrm>
          <a:prstGeom prst="rect">
            <a:avLst/>
          </a:prstGeom>
        </p:spPr>
        <p:txBody>
          <a:bodyPr wrap="square">
            <a:spAutoFit/>
          </a:bodyPr>
          <a:lstStyle/>
          <a:p>
            <a:r>
              <a:rPr lang="it-IT">
                <a:solidFill>
                  <a:srgbClr val="0000FF"/>
                </a:solidFill>
                <a:latin typeface="DustyErasers" panose="02000603000000000000" pitchFamily="2" charset="0"/>
                <a:ea typeface="DustyErasers" panose="02000603000000000000" pitchFamily="2" charset="0"/>
              </a:rPr>
              <a:t>Acoustic wave</a:t>
            </a:r>
            <a:endParaRPr lang="it-IT">
              <a:solidFill>
                <a:srgbClr val="0000FF"/>
              </a:solidFill>
            </a:endParaRPr>
          </a:p>
        </p:txBody>
      </p:sp>
      <p:cxnSp>
        <p:nvCxnSpPr>
          <p:cNvPr id="27" name="Connettore 2 26">
            <a:extLst>
              <a:ext uri="{FF2B5EF4-FFF2-40B4-BE49-F238E27FC236}">
                <a16:creationId xmlns:a16="http://schemas.microsoft.com/office/drawing/2014/main" id="{67975CAC-5BF6-4705-B75E-EB83BC0F3C6D}"/>
              </a:ext>
            </a:extLst>
          </p:cNvPr>
          <p:cNvCxnSpPr>
            <a:cxnSpLocks/>
          </p:cNvCxnSpPr>
          <p:nvPr/>
        </p:nvCxnSpPr>
        <p:spPr>
          <a:xfrm flipH="1" flipV="1">
            <a:off x="2917388" y="5016009"/>
            <a:ext cx="855950" cy="816594"/>
          </a:xfrm>
          <a:prstGeom prst="straightConnector1">
            <a:avLst/>
          </a:prstGeom>
          <a:ln w="31750">
            <a:solidFill>
              <a:srgbClr val="0000FF"/>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1C95F64-540B-4808-900A-B76AE1E271C5}"/>
              </a:ext>
            </a:extLst>
          </p:cNvPr>
          <p:cNvCxnSpPr>
            <a:cxnSpLocks/>
          </p:cNvCxnSpPr>
          <p:nvPr/>
        </p:nvCxnSpPr>
        <p:spPr>
          <a:xfrm flipH="1">
            <a:off x="2912952" y="2576286"/>
            <a:ext cx="1342" cy="2446985"/>
          </a:xfrm>
          <a:prstGeom prst="straightConnector1">
            <a:avLst/>
          </a:prstGeom>
          <a:ln w="31750">
            <a:solidFill>
              <a:srgbClr val="0000FF"/>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sp>
        <p:nvSpPr>
          <p:cNvPr id="54" name="Rettangolo 53">
            <a:extLst>
              <a:ext uri="{FF2B5EF4-FFF2-40B4-BE49-F238E27FC236}">
                <a16:creationId xmlns:a16="http://schemas.microsoft.com/office/drawing/2014/main" id="{DC05B1BF-728B-4E34-B684-67A404D161E9}"/>
              </a:ext>
            </a:extLst>
          </p:cNvPr>
          <p:cNvSpPr/>
          <p:nvPr/>
        </p:nvSpPr>
        <p:spPr>
          <a:xfrm>
            <a:off x="7820680" y="4847998"/>
            <a:ext cx="278903" cy="324717"/>
          </a:xfrm>
          <a:prstGeom prst="rect">
            <a:avLst/>
          </a:prstGeom>
        </p:spPr>
        <p:txBody>
          <a:bodyPr wrap="none">
            <a:spAutoFit/>
          </a:bodyPr>
          <a:lstStyle/>
          <a:p>
            <a:r>
              <a:rPr lang="it-IT">
                <a:solidFill>
                  <a:schemeClr val="tx1">
                    <a:lumMod val="75000"/>
                  </a:schemeClr>
                </a:solidFill>
                <a:latin typeface="DustyErasers" panose="02000603000000000000" pitchFamily="2" charset="0"/>
                <a:ea typeface="DustyErasers" panose="02000603000000000000" pitchFamily="2" charset="0"/>
              </a:rPr>
              <a:t>x</a:t>
            </a:r>
            <a:endParaRPr lang="it-IT"/>
          </a:p>
        </p:txBody>
      </p:sp>
      <p:sp>
        <p:nvSpPr>
          <p:cNvPr id="74" name="Rettangolo 73">
            <a:extLst>
              <a:ext uri="{FF2B5EF4-FFF2-40B4-BE49-F238E27FC236}">
                <a16:creationId xmlns:a16="http://schemas.microsoft.com/office/drawing/2014/main" id="{4E2D53AF-2C6A-4E86-B4CE-08D9C336B2EB}"/>
              </a:ext>
            </a:extLst>
          </p:cNvPr>
          <p:cNvSpPr/>
          <p:nvPr/>
        </p:nvSpPr>
        <p:spPr>
          <a:xfrm>
            <a:off x="181541" y="4442256"/>
            <a:ext cx="2059906" cy="830997"/>
          </a:xfrm>
          <a:prstGeom prst="rect">
            <a:avLst/>
          </a:prstGeom>
        </p:spPr>
        <p:txBody>
          <a:bodyPr wrap="square">
            <a:spAutoFit/>
          </a:bodyPr>
          <a:lstStyle/>
          <a:p>
            <a:pPr algn="r"/>
            <a:r>
              <a:rPr lang="it-IT" sz="1600">
                <a:solidFill>
                  <a:schemeClr val="tx1">
                    <a:lumMod val="50000"/>
                    <a:lumOff val="50000"/>
                  </a:schemeClr>
                </a:solidFill>
                <a:latin typeface="DustyErasers" panose="02000603000000000000" pitchFamily="2" charset="0"/>
                <a:ea typeface="DustyErasers" panose="02000603000000000000" pitchFamily="2" charset="0"/>
              </a:rPr>
              <a:t>RF waveform generator and </a:t>
            </a:r>
            <a:r>
              <a:rPr lang="it-IT" sz="1600">
                <a:solidFill>
                  <a:srgbClr val="00B0F0"/>
                </a:solidFill>
                <a:latin typeface="DustyErasers" panose="02000603000000000000" pitchFamily="2" charset="0"/>
                <a:ea typeface="DustyErasers" panose="02000603000000000000" pitchFamily="2" charset="0"/>
              </a:rPr>
              <a:t>acoustic transducer</a:t>
            </a:r>
            <a:endParaRPr lang="it-IT" sz="1600">
              <a:solidFill>
                <a:srgbClr val="00B0F0"/>
              </a:solidFill>
            </a:endParaRPr>
          </a:p>
        </p:txBody>
      </p:sp>
      <p:sp>
        <p:nvSpPr>
          <p:cNvPr id="102" name="Cubo 101">
            <a:extLst>
              <a:ext uri="{FF2B5EF4-FFF2-40B4-BE49-F238E27FC236}">
                <a16:creationId xmlns:a16="http://schemas.microsoft.com/office/drawing/2014/main" id="{31B6F9C1-92D8-439C-9BD2-39ED8F27908A}"/>
              </a:ext>
            </a:extLst>
          </p:cNvPr>
          <p:cNvSpPr/>
          <p:nvPr/>
        </p:nvSpPr>
        <p:spPr>
          <a:xfrm flipH="1">
            <a:off x="2854073" y="2864390"/>
            <a:ext cx="507344" cy="2572797"/>
          </a:xfrm>
          <a:prstGeom prst="cube">
            <a:avLst>
              <a:gd name="adj" fmla="val 85145"/>
            </a:avLst>
          </a:prstGeom>
          <a:solidFill>
            <a:srgbClr val="00B0F0">
              <a:alpha val="38000"/>
            </a:srgbClr>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id="{C9DB332B-9D30-48F1-9A48-8FD9970A1058}"/>
              </a:ext>
            </a:extLst>
          </p:cNvPr>
          <p:cNvPicPr>
            <a:picLocks noChangeAspect="1"/>
          </p:cNvPicPr>
          <p:nvPr/>
        </p:nvPicPr>
        <p:blipFill>
          <a:blip r:embed="rId3"/>
          <a:stretch>
            <a:fillRect/>
          </a:stretch>
        </p:blipFill>
        <p:spPr>
          <a:xfrm>
            <a:off x="8412731" y="3200721"/>
            <a:ext cx="2964868" cy="1927377"/>
          </a:xfrm>
          <a:prstGeom prst="rect">
            <a:avLst/>
          </a:prstGeom>
        </p:spPr>
      </p:pic>
      <p:sp>
        <p:nvSpPr>
          <p:cNvPr id="45" name="Freccia in giù 44">
            <a:extLst>
              <a:ext uri="{FF2B5EF4-FFF2-40B4-BE49-F238E27FC236}">
                <a16:creationId xmlns:a16="http://schemas.microsoft.com/office/drawing/2014/main" id="{917C73C4-9822-4B3A-8D1A-B6CFA948AD4A}"/>
              </a:ext>
            </a:extLst>
          </p:cNvPr>
          <p:cNvSpPr/>
          <p:nvPr/>
        </p:nvSpPr>
        <p:spPr>
          <a:xfrm rot="16200000" flipH="1">
            <a:off x="1920363" y="3532346"/>
            <a:ext cx="378906" cy="1357972"/>
          </a:xfrm>
          <a:prstGeom prst="downArrow">
            <a:avLst/>
          </a:prstGeom>
          <a:solidFill>
            <a:schemeClr val="bg1">
              <a:lumMod val="75000"/>
              <a:alpha val="7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49C95932-DB52-40D8-86E1-FF9C086A55A7}"/>
              </a:ext>
            </a:extLst>
          </p:cNvPr>
          <p:cNvSpPr/>
          <p:nvPr/>
        </p:nvSpPr>
        <p:spPr>
          <a:xfrm flipH="1">
            <a:off x="181541" y="3459622"/>
            <a:ext cx="1390148" cy="923330"/>
          </a:xfrm>
          <a:prstGeom prst="rect">
            <a:avLst/>
          </a:prstGeom>
        </p:spPr>
        <p:txBody>
          <a:bodyPr wrap="square">
            <a:spAutoFit/>
          </a:bodyPr>
          <a:lstStyle/>
          <a:p>
            <a:r>
              <a:rPr lang="it-IT">
                <a:solidFill>
                  <a:schemeClr val="tx1">
                    <a:lumMod val="75000"/>
                  </a:schemeClr>
                </a:solidFill>
                <a:latin typeface="DustyErasers" panose="02000603000000000000" pitchFamily="2" charset="0"/>
                <a:ea typeface="DustyErasers" panose="02000603000000000000" pitchFamily="2" charset="0"/>
              </a:rPr>
              <a:t>Incoming </a:t>
            </a:r>
            <a:r>
              <a:rPr lang="it-IT" b="1">
                <a:solidFill>
                  <a:schemeClr val="tx1">
                    <a:lumMod val="75000"/>
                  </a:schemeClr>
                </a:solidFill>
                <a:latin typeface="DustyErasers" panose="02000603000000000000" pitchFamily="2" charset="0"/>
                <a:ea typeface="DustyErasers" panose="02000603000000000000" pitchFamily="2" charset="0"/>
              </a:rPr>
              <a:t>collimated </a:t>
            </a:r>
            <a:r>
              <a:rPr lang="it-IT">
                <a:solidFill>
                  <a:schemeClr val="tx1">
                    <a:lumMod val="75000"/>
                  </a:schemeClr>
                </a:solidFill>
                <a:latin typeface="DustyErasers" panose="02000603000000000000" pitchFamily="2" charset="0"/>
                <a:ea typeface="DustyErasers" panose="02000603000000000000" pitchFamily="2" charset="0"/>
              </a:rPr>
              <a:t>beam</a:t>
            </a:r>
            <a:endParaRPr lang="it-IT">
              <a:solidFill>
                <a:schemeClr val="tx1">
                  <a:lumMod val="75000"/>
                </a:schemeClr>
              </a:solidFill>
            </a:endParaRPr>
          </a:p>
        </p:txBody>
      </p:sp>
      <p:sp>
        <p:nvSpPr>
          <p:cNvPr id="3" name="Rettangolo 2">
            <a:extLst>
              <a:ext uri="{FF2B5EF4-FFF2-40B4-BE49-F238E27FC236}">
                <a16:creationId xmlns:a16="http://schemas.microsoft.com/office/drawing/2014/main" id="{44E16EC3-F0FD-4542-85A4-AE30AD07C00E}"/>
              </a:ext>
            </a:extLst>
          </p:cNvPr>
          <p:cNvSpPr/>
          <p:nvPr/>
        </p:nvSpPr>
        <p:spPr>
          <a:xfrm>
            <a:off x="10024343" y="5070277"/>
            <a:ext cx="1353256" cy="276999"/>
          </a:xfrm>
          <a:prstGeom prst="rect">
            <a:avLst/>
          </a:prstGeom>
        </p:spPr>
        <p:txBody>
          <a:bodyPr wrap="none">
            <a:spAutoFit/>
          </a:bodyPr>
          <a:lstStyle/>
          <a:p>
            <a:r>
              <a:rPr lang="it-IT" sz="1200">
                <a:latin typeface="DustyErasers" panose="02000603000000000000" pitchFamily="2" charset="0"/>
                <a:ea typeface="DustyErasers" panose="02000603000000000000" pitchFamily="2" charset="0"/>
              </a:rPr>
              <a:t>www.fastlite.com</a:t>
            </a:r>
          </a:p>
        </p:txBody>
      </p:sp>
    </p:spTree>
    <p:extLst>
      <p:ext uri="{BB962C8B-B14F-4D97-AF65-F5344CB8AC3E}">
        <p14:creationId xmlns:p14="http://schemas.microsoft.com/office/powerpoint/2010/main" val="155080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ccia in giù 62">
            <a:extLst>
              <a:ext uri="{FF2B5EF4-FFF2-40B4-BE49-F238E27FC236}">
                <a16:creationId xmlns:a16="http://schemas.microsoft.com/office/drawing/2014/main" id="{0374DE34-A986-469A-8721-ACCACFCDA6C1}"/>
              </a:ext>
            </a:extLst>
          </p:cNvPr>
          <p:cNvSpPr/>
          <p:nvPr/>
        </p:nvSpPr>
        <p:spPr>
          <a:xfrm rot="16200000" flipH="1">
            <a:off x="1954932" y="3392701"/>
            <a:ext cx="378906" cy="1357972"/>
          </a:xfrm>
          <a:prstGeom prst="downArrow">
            <a:avLst/>
          </a:prstGeom>
          <a:solidFill>
            <a:schemeClr val="bg1">
              <a:lumMod val="75000"/>
              <a:alpha val="7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itolo 12"/>
          <p:cNvSpPr>
            <a:spLocks noGrp="1"/>
          </p:cNvSpPr>
          <p:nvPr>
            <p:ph type="title"/>
          </p:nvPr>
        </p:nvSpPr>
        <p:spPr/>
        <p:txBody>
          <a:bodyPr rtlCol="0">
            <a:normAutofit/>
          </a:bodyPr>
          <a:lstStyle/>
          <a:p>
            <a:r>
              <a:rPr lang="it-IT" sz="3800" b="1">
                <a:latin typeface="DustyErasers" panose="02000603000000000000" pitchFamily="2" charset="0"/>
                <a:ea typeface="DustyErasers" panose="02000603000000000000" pitchFamily="2" charset="0"/>
              </a:rPr>
              <a:t>In-line</a:t>
            </a:r>
            <a:r>
              <a:rPr lang="it-IT" sz="3800">
                <a:latin typeface="DustyErasers" panose="02000603000000000000" pitchFamily="2" charset="0"/>
                <a:ea typeface="DustyErasers" panose="02000603000000000000" pitchFamily="2" charset="0"/>
              </a:rPr>
              <a:t> pulse-shapers</a:t>
            </a:r>
          </a:p>
        </p:txBody>
      </p:sp>
      <p:sp>
        <p:nvSpPr>
          <p:cNvPr id="14" name="Segnaposto contenuto 13"/>
          <p:cNvSpPr>
            <a:spLocks noGrp="1"/>
          </p:cNvSpPr>
          <p:nvPr>
            <p:ph idx="1"/>
          </p:nvPr>
        </p:nvSpPr>
        <p:spPr>
          <a:xfrm>
            <a:off x="1522414" y="1700808"/>
            <a:ext cx="8820470" cy="432048"/>
          </a:xfrm>
        </p:spPr>
        <p:txBody>
          <a:bodyPr rtlCol="0">
            <a:noAutofit/>
          </a:bodyPr>
          <a:lstStyle/>
          <a:p>
            <a:pPr marL="0" indent="0">
              <a:buNone/>
            </a:pPr>
            <a:r>
              <a:rPr lang="it-IT" b="1" u="sng">
                <a:latin typeface="DustyErasers" panose="02000603000000000000" pitchFamily="2" charset="0"/>
                <a:ea typeface="DustyErasers" panose="02000603000000000000" pitchFamily="2" charset="0"/>
              </a:rPr>
              <a:t>Acousto-optic programmable dispersive filter (AOPDF)</a:t>
            </a:r>
          </a:p>
        </p:txBody>
      </p:sp>
      <p:sp>
        <p:nvSpPr>
          <p:cNvPr id="35" name="Rettangolo 34">
            <a:extLst>
              <a:ext uri="{FF2B5EF4-FFF2-40B4-BE49-F238E27FC236}">
                <a16:creationId xmlns:a16="http://schemas.microsoft.com/office/drawing/2014/main" id="{E0900D13-D153-4A8F-AAB8-D06B5F2F7D6C}"/>
              </a:ext>
            </a:extLst>
          </p:cNvPr>
          <p:cNvSpPr/>
          <p:nvPr/>
        </p:nvSpPr>
        <p:spPr>
          <a:xfrm flipH="1">
            <a:off x="1300741" y="2762489"/>
            <a:ext cx="1446688" cy="646331"/>
          </a:xfrm>
          <a:prstGeom prst="rect">
            <a:avLst/>
          </a:prstGeom>
        </p:spPr>
        <p:txBody>
          <a:bodyPr wrap="square">
            <a:spAutoFit/>
          </a:bodyPr>
          <a:lstStyle/>
          <a:p>
            <a:pPr algn="r"/>
            <a:r>
              <a:rPr lang="it-IT">
                <a:solidFill>
                  <a:srgbClr val="0000FF"/>
                </a:solidFill>
                <a:latin typeface="DustyErasers" panose="02000603000000000000" pitchFamily="2" charset="0"/>
                <a:ea typeface="DustyErasers" panose="02000603000000000000" pitchFamily="2" charset="0"/>
              </a:rPr>
              <a:t>Ordinary axis</a:t>
            </a:r>
            <a:endParaRPr lang="it-IT">
              <a:solidFill>
                <a:srgbClr val="0000FF"/>
              </a:solidFill>
            </a:endParaRPr>
          </a:p>
        </p:txBody>
      </p:sp>
      <p:sp>
        <p:nvSpPr>
          <p:cNvPr id="36" name="Rettangolo 35">
            <a:extLst>
              <a:ext uri="{FF2B5EF4-FFF2-40B4-BE49-F238E27FC236}">
                <a16:creationId xmlns:a16="http://schemas.microsoft.com/office/drawing/2014/main" id="{143E65C2-F303-42D0-9D5A-697D789791A8}"/>
              </a:ext>
            </a:extLst>
          </p:cNvPr>
          <p:cNvSpPr/>
          <p:nvPr/>
        </p:nvSpPr>
        <p:spPr>
          <a:xfrm flipH="1">
            <a:off x="1605216" y="5446877"/>
            <a:ext cx="1801852" cy="646331"/>
          </a:xfrm>
          <a:prstGeom prst="rect">
            <a:avLst/>
          </a:prstGeom>
        </p:spPr>
        <p:txBody>
          <a:bodyPr wrap="square">
            <a:spAutoFit/>
          </a:bodyPr>
          <a:lstStyle/>
          <a:p>
            <a:pPr algn="r"/>
            <a:r>
              <a:rPr lang="it-IT">
                <a:solidFill>
                  <a:srgbClr val="0000FF"/>
                </a:solidFill>
                <a:latin typeface="DustyErasers" panose="02000603000000000000" pitchFamily="2" charset="0"/>
                <a:ea typeface="DustyErasers" panose="02000603000000000000" pitchFamily="2" charset="0"/>
              </a:rPr>
              <a:t>Extraordinary axis</a:t>
            </a:r>
            <a:endParaRPr lang="it-IT">
              <a:solidFill>
                <a:srgbClr val="0000FF"/>
              </a:solidFill>
            </a:endParaRPr>
          </a:p>
        </p:txBody>
      </p:sp>
      <p:cxnSp>
        <p:nvCxnSpPr>
          <p:cNvPr id="46" name="Connettore 2 45">
            <a:extLst>
              <a:ext uri="{FF2B5EF4-FFF2-40B4-BE49-F238E27FC236}">
                <a16:creationId xmlns:a16="http://schemas.microsoft.com/office/drawing/2014/main" id="{8D0CB86B-E812-4525-975E-92B7B50F243E}"/>
              </a:ext>
            </a:extLst>
          </p:cNvPr>
          <p:cNvCxnSpPr>
            <a:cxnSpLocks/>
          </p:cNvCxnSpPr>
          <p:nvPr/>
        </p:nvCxnSpPr>
        <p:spPr>
          <a:xfrm flipH="1">
            <a:off x="2906393" y="5004402"/>
            <a:ext cx="4934557" cy="1513"/>
          </a:xfrm>
          <a:prstGeom prst="straightConnector1">
            <a:avLst/>
          </a:prstGeom>
          <a:ln w="31750">
            <a:solidFill>
              <a:schemeClr val="tx1">
                <a:lumMod val="75000"/>
              </a:schemeClr>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sp>
        <p:nvSpPr>
          <p:cNvPr id="18" name="Figura a mano libera: forma 17">
            <a:extLst>
              <a:ext uri="{FF2B5EF4-FFF2-40B4-BE49-F238E27FC236}">
                <a16:creationId xmlns:a16="http://schemas.microsoft.com/office/drawing/2014/main" id="{14E625C9-6D7B-4994-8777-653B9237C247}"/>
              </a:ext>
            </a:extLst>
          </p:cNvPr>
          <p:cNvSpPr/>
          <p:nvPr/>
        </p:nvSpPr>
        <p:spPr>
          <a:xfrm>
            <a:off x="2978112" y="2906923"/>
            <a:ext cx="4547217" cy="2469070"/>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849"/>
              <a:gd name="connsiteY0" fmla="*/ 569252 h 583838"/>
              <a:gd name="connsiteX1" fmla="*/ 32131 w 556849"/>
              <a:gd name="connsiteY1" fmla="*/ 494615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583838"/>
              <a:gd name="connsiteX1" fmla="*/ 105544 w 556849"/>
              <a:gd name="connsiteY1" fmla="*/ 461369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933376"/>
              <a:gd name="connsiteX1" fmla="*/ 105544 w 556849"/>
              <a:gd name="connsiteY1" fmla="*/ 461369 h 933376"/>
              <a:gd name="connsiteX2" fmla="*/ 168527 w 556849"/>
              <a:gd name="connsiteY2" fmla="*/ 933376 h 933376"/>
              <a:gd name="connsiteX3" fmla="*/ 121172 w 556849"/>
              <a:gd name="connsiteY3" fmla="*/ 464217 h 933376"/>
              <a:gd name="connsiteX4" fmla="*/ 171534 w 556849"/>
              <a:gd name="connsiteY4" fmla="*/ 546125 h 933376"/>
              <a:gd name="connsiteX5" fmla="*/ 204768 w 556849"/>
              <a:gd name="connsiteY5" fmla="*/ 355919 h 933376"/>
              <a:gd name="connsiteX6" fmla="*/ 227052 w 556849"/>
              <a:gd name="connsiteY6" fmla="*/ 170494 h 933376"/>
              <a:gd name="connsiteX7" fmla="*/ 273499 w 556849"/>
              <a:gd name="connsiteY7" fmla="*/ 0 h 933376"/>
              <a:gd name="connsiteX8" fmla="*/ 312308 w 556849"/>
              <a:gd name="connsiteY8" fmla="*/ 170327 h 933376"/>
              <a:gd name="connsiteX9" fmla="*/ 339459 w 556849"/>
              <a:gd name="connsiteY9" fmla="*/ 345907 h 933376"/>
              <a:gd name="connsiteX10" fmla="*/ 390588 w 556849"/>
              <a:gd name="connsiteY10" fmla="*/ 547843 h 933376"/>
              <a:gd name="connsiteX11" fmla="*/ 437822 w 556849"/>
              <a:gd name="connsiteY11" fmla="*/ 455161 h 933376"/>
              <a:gd name="connsiteX12" fmla="*/ 480249 w 556849"/>
              <a:gd name="connsiteY12" fmla="*/ 581926 h 933376"/>
              <a:gd name="connsiteX13" fmla="*/ 524140 w 556849"/>
              <a:gd name="connsiteY13" fmla="*/ 525109 h 933376"/>
              <a:gd name="connsiteX14" fmla="*/ 556825 w 556849"/>
              <a:gd name="connsiteY14" fmla="*/ 572872 h 933376"/>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04768 w 556849"/>
              <a:gd name="connsiteY5" fmla="*/ 355919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96543 w 556849"/>
              <a:gd name="connsiteY4" fmla="*/ 334558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1084342"/>
              <a:gd name="connsiteX1" fmla="*/ 105544 w 556849"/>
              <a:gd name="connsiteY1" fmla="*/ 461369 h 1084342"/>
              <a:gd name="connsiteX2" fmla="*/ 168527 w 556849"/>
              <a:gd name="connsiteY2" fmla="*/ 933376 h 1084342"/>
              <a:gd name="connsiteX3" fmla="*/ 192165 w 556849"/>
              <a:gd name="connsiteY3" fmla="*/ 597202 h 1084342"/>
              <a:gd name="connsiteX4" fmla="*/ 196543 w 556849"/>
              <a:gd name="connsiteY4" fmla="*/ 334558 h 1084342"/>
              <a:gd name="connsiteX5" fmla="*/ 218079 w 556849"/>
              <a:gd name="connsiteY5" fmla="*/ 108084 h 1084342"/>
              <a:gd name="connsiteX6" fmla="*/ 243993 w 556849"/>
              <a:gd name="connsiteY6" fmla="*/ 1083255 h 1084342"/>
              <a:gd name="connsiteX7" fmla="*/ 273499 w 556849"/>
              <a:gd name="connsiteY7" fmla="*/ 0 h 1084342"/>
              <a:gd name="connsiteX8" fmla="*/ 312308 w 556849"/>
              <a:gd name="connsiteY8" fmla="*/ 170327 h 1084342"/>
              <a:gd name="connsiteX9" fmla="*/ 339459 w 556849"/>
              <a:gd name="connsiteY9" fmla="*/ 345907 h 1084342"/>
              <a:gd name="connsiteX10" fmla="*/ 390588 w 556849"/>
              <a:gd name="connsiteY10" fmla="*/ 547843 h 1084342"/>
              <a:gd name="connsiteX11" fmla="*/ 437822 w 556849"/>
              <a:gd name="connsiteY11" fmla="*/ 455161 h 1084342"/>
              <a:gd name="connsiteX12" fmla="*/ 480249 w 556849"/>
              <a:gd name="connsiteY12" fmla="*/ 581926 h 1084342"/>
              <a:gd name="connsiteX13" fmla="*/ 524140 w 556849"/>
              <a:gd name="connsiteY13" fmla="*/ 525109 h 1084342"/>
              <a:gd name="connsiteX14" fmla="*/ 556825 w 556849"/>
              <a:gd name="connsiteY14" fmla="*/ 572872 h 1084342"/>
              <a:gd name="connsiteX0" fmla="*/ 0 w 556849"/>
              <a:gd name="connsiteY0" fmla="*/ 569252 h 1187010"/>
              <a:gd name="connsiteX1" fmla="*/ 105544 w 556849"/>
              <a:gd name="connsiteY1" fmla="*/ 461369 h 1187010"/>
              <a:gd name="connsiteX2" fmla="*/ 168527 w 556849"/>
              <a:gd name="connsiteY2" fmla="*/ 933376 h 1187010"/>
              <a:gd name="connsiteX3" fmla="*/ 192165 w 556849"/>
              <a:gd name="connsiteY3" fmla="*/ 597202 h 1187010"/>
              <a:gd name="connsiteX4" fmla="*/ 196543 w 556849"/>
              <a:gd name="connsiteY4" fmla="*/ 334558 h 1187010"/>
              <a:gd name="connsiteX5" fmla="*/ 218079 w 556849"/>
              <a:gd name="connsiteY5" fmla="*/ 108084 h 1187010"/>
              <a:gd name="connsiteX6" fmla="*/ 249640 w 556849"/>
              <a:gd name="connsiteY6" fmla="*/ 1186016 h 1187010"/>
              <a:gd name="connsiteX7" fmla="*/ 273499 w 556849"/>
              <a:gd name="connsiteY7" fmla="*/ 0 h 1187010"/>
              <a:gd name="connsiteX8" fmla="*/ 312308 w 556849"/>
              <a:gd name="connsiteY8" fmla="*/ 170327 h 1187010"/>
              <a:gd name="connsiteX9" fmla="*/ 339459 w 556849"/>
              <a:gd name="connsiteY9" fmla="*/ 345907 h 1187010"/>
              <a:gd name="connsiteX10" fmla="*/ 390588 w 556849"/>
              <a:gd name="connsiteY10" fmla="*/ 547843 h 1187010"/>
              <a:gd name="connsiteX11" fmla="*/ 437822 w 556849"/>
              <a:gd name="connsiteY11" fmla="*/ 455161 h 1187010"/>
              <a:gd name="connsiteX12" fmla="*/ 480249 w 556849"/>
              <a:gd name="connsiteY12" fmla="*/ 581926 h 1187010"/>
              <a:gd name="connsiteX13" fmla="*/ 524140 w 556849"/>
              <a:gd name="connsiteY13" fmla="*/ 525109 h 1187010"/>
              <a:gd name="connsiteX14" fmla="*/ 556825 w 556849"/>
              <a:gd name="connsiteY14" fmla="*/ 572872 h 1187010"/>
              <a:gd name="connsiteX0" fmla="*/ 0 w 556849"/>
              <a:gd name="connsiteY0" fmla="*/ 499979 h 1117737"/>
              <a:gd name="connsiteX1" fmla="*/ 105544 w 556849"/>
              <a:gd name="connsiteY1" fmla="*/ 392096 h 1117737"/>
              <a:gd name="connsiteX2" fmla="*/ 168527 w 556849"/>
              <a:gd name="connsiteY2" fmla="*/ 864103 h 1117737"/>
              <a:gd name="connsiteX3" fmla="*/ 192165 w 556849"/>
              <a:gd name="connsiteY3" fmla="*/ 527929 h 1117737"/>
              <a:gd name="connsiteX4" fmla="*/ 196543 w 556849"/>
              <a:gd name="connsiteY4" fmla="*/ 265285 h 1117737"/>
              <a:gd name="connsiteX5" fmla="*/ 218079 w 556849"/>
              <a:gd name="connsiteY5" fmla="*/ 38811 h 1117737"/>
              <a:gd name="connsiteX6" fmla="*/ 249640 w 556849"/>
              <a:gd name="connsiteY6" fmla="*/ 1116743 h 1117737"/>
              <a:gd name="connsiteX7" fmla="*/ 307785 w 556849"/>
              <a:gd name="connsiteY7" fmla="*/ 911491 h 1117737"/>
              <a:gd name="connsiteX8" fmla="*/ 312308 w 556849"/>
              <a:gd name="connsiteY8" fmla="*/ 101054 h 1117737"/>
              <a:gd name="connsiteX9" fmla="*/ 339459 w 556849"/>
              <a:gd name="connsiteY9" fmla="*/ 276634 h 1117737"/>
              <a:gd name="connsiteX10" fmla="*/ 390588 w 556849"/>
              <a:gd name="connsiteY10" fmla="*/ 478570 h 1117737"/>
              <a:gd name="connsiteX11" fmla="*/ 437822 w 556849"/>
              <a:gd name="connsiteY11" fmla="*/ 385888 h 1117737"/>
              <a:gd name="connsiteX12" fmla="*/ 480249 w 556849"/>
              <a:gd name="connsiteY12" fmla="*/ 512653 h 1117737"/>
              <a:gd name="connsiteX13" fmla="*/ 524140 w 556849"/>
              <a:gd name="connsiteY13" fmla="*/ 455836 h 1117737"/>
              <a:gd name="connsiteX14" fmla="*/ 556825 w 556849"/>
              <a:gd name="connsiteY14" fmla="*/ 503599 h 1117737"/>
              <a:gd name="connsiteX0" fmla="*/ 0 w 556849"/>
              <a:gd name="connsiteY0" fmla="*/ 499979 h 1124589"/>
              <a:gd name="connsiteX1" fmla="*/ 105544 w 556849"/>
              <a:gd name="connsiteY1" fmla="*/ 392096 h 1124589"/>
              <a:gd name="connsiteX2" fmla="*/ 168527 w 556849"/>
              <a:gd name="connsiteY2" fmla="*/ 864103 h 1124589"/>
              <a:gd name="connsiteX3" fmla="*/ 192165 w 556849"/>
              <a:gd name="connsiteY3" fmla="*/ 527929 h 1124589"/>
              <a:gd name="connsiteX4" fmla="*/ 196543 w 556849"/>
              <a:gd name="connsiteY4" fmla="*/ 265285 h 1124589"/>
              <a:gd name="connsiteX5" fmla="*/ 218079 w 556849"/>
              <a:gd name="connsiteY5" fmla="*/ 38811 h 1124589"/>
              <a:gd name="connsiteX6" fmla="*/ 249640 w 556849"/>
              <a:gd name="connsiteY6" fmla="*/ 1116743 h 1124589"/>
              <a:gd name="connsiteX7" fmla="*/ 304155 w 556849"/>
              <a:gd name="connsiteY7" fmla="*/ 1124570 h 1124589"/>
              <a:gd name="connsiteX8" fmla="*/ 312308 w 556849"/>
              <a:gd name="connsiteY8" fmla="*/ 101054 h 1124589"/>
              <a:gd name="connsiteX9" fmla="*/ 339459 w 556849"/>
              <a:gd name="connsiteY9" fmla="*/ 276634 h 1124589"/>
              <a:gd name="connsiteX10" fmla="*/ 390588 w 556849"/>
              <a:gd name="connsiteY10" fmla="*/ 478570 h 1124589"/>
              <a:gd name="connsiteX11" fmla="*/ 437822 w 556849"/>
              <a:gd name="connsiteY11" fmla="*/ 385888 h 1124589"/>
              <a:gd name="connsiteX12" fmla="*/ 480249 w 556849"/>
              <a:gd name="connsiteY12" fmla="*/ 512653 h 1124589"/>
              <a:gd name="connsiteX13" fmla="*/ 524140 w 556849"/>
              <a:gd name="connsiteY13" fmla="*/ 455836 h 1124589"/>
              <a:gd name="connsiteX14" fmla="*/ 556825 w 556849"/>
              <a:gd name="connsiteY14" fmla="*/ 503599 h 1124589"/>
              <a:gd name="connsiteX0" fmla="*/ 0 w 556849"/>
              <a:gd name="connsiteY0" fmla="*/ 461263 h 1085854"/>
              <a:gd name="connsiteX1" fmla="*/ 105544 w 556849"/>
              <a:gd name="connsiteY1" fmla="*/ 353380 h 1085854"/>
              <a:gd name="connsiteX2" fmla="*/ 168527 w 556849"/>
              <a:gd name="connsiteY2" fmla="*/ 825387 h 1085854"/>
              <a:gd name="connsiteX3" fmla="*/ 192165 w 556849"/>
              <a:gd name="connsiteY3" fmla="*/ 489213 h 1085854"/>
              <a:gd name="connsiteX4" fmla="*/ 196543 w 556849"/>
              <a:gd name="connsiteY4" fmla="*/ 226569 h 1085854"/>
              <a:gd name="connsiteX5" fmla="*/ 218079 w 556849"/>
              <a:gd name="connsiteY5" fmla="*/ 95 h 1085854"/>
              <a:gd name="connsiteX6" fmla="*/ 278683 w 556849"/>
              <a:gd name="connsiteY6" fmla="*/ 252916 h 1085854"/>
              <a:gd name="connsiteX7" fmla="*/ 304155 w 556849"/>
              <a:gd name="connsiteY7" fmla="*/ 1085854 h 1085854"/>
              <a:gd name="connsiteX8" fmla="*/ 312308 w 556849"/>
              <a:gd name="connsiteY8" fmla="*/ 62338 h 1085854"/>
              <a:gd name="connsiteX9" fmla="*/ 339459 w 556849"/>
              <a:gd name="connsiteY9" fmla="*/ 237918 h 1085854"/>
              <a:gd name="connsiteX10" fmla="*/ 390588 w 556849"/>
              <a:gd name="connsiteY10" fmla="*/ 439854 h 1085854"/>
              <a:gd name="connsiteX11" fmla="*/ 437822 w 556849"/>
              <a:gd name="connsiteY11" fmla="*/ 347172 h 1085854"/>
              <a:gd name="connsiteX12" fmla="*/ 480249 w 556849"/>
              <a:gd name="connsiteY12" fmla="*/ 473937 h 1085854"/>
              <a:gd name="connsiteX13" fmla="*/ 524140 w 556849"/>
              <a:gd name="connsiteY13" fmla="*/ 417120 h 1085854"/>
              <a:gd name="connsiteX14" fmla="*/ 556825 w 556849"/>
              <a:gd name="connsiteY14" fmla="*/ 464883 h 1085854"/>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18079 w 556849"/>
              <a:gd name="connsiteY5" fmla="*/ 172339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213081 w 556849"/>
              <a:gd name="connsiteY4" fmla="*/ 117731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63686"/>
              <a:gd name="connsiteX1" fmla="*/ 105544 w 556849"/>
              <a:gd name="connsiteY1" fmla="*/ 525624 h 1263686"/>
              <a:gd name="connsiteX2" fmla="*/ 168527 w 556849"/>
              <a:gd name="connsiteY2" fmla="*/ 997631 h 1263686"/>
              <a:gd name="connsiteX3" fmla="*/ 192165 w 556849"/>
              <a:gd name="connsiteY3" fmla="*/ 661457 h 1263686"/>
              <a:gd name="connsiteX4" fmla="*/ 213081 w 556849"/>
              <a:gd name="connsiteY4" fmla="*/ 117731 h 1263686"/>
              <a:gd name="connsiteX5" fmla="*/ 248332 w 556849"/>
              <a:gd name="connsiteY5" fmla="*/ 1263421 h 1263686"/>
              <a:gd name="connsiteX6" fmla="*/ 279086 w 556849"/>
              <a:gd name="connsiteY6" fmla="*/ 515 h 1263686"/>
              <a:gd name="connsiteX7" fmla="*/ 304155 w 556849"/>
              <a:gd name="connsiteY7" fmla="*/ 1258098 h 1263686"/>
              <a:gd name="connsiteX8" fmla="*/ 312308 w 556849"/>
              <a:gd name="connsiteY8" fmla="*/ 234582 h 1263686"/>
              <a:gd name="connsiteX9" fmla="*/ 339459 w 556849"/>
              <a:gd name="connsiteY9" fmla="*/ 410162 h 1263686"/>
              <a:gd name="connsiteX10" fmla="*/ 390588 w 556849"/>
              <a:gd name="connsiteY10" fmla="*/ 612098 h 1263686"/>
              <a:gd name="connsiteX11" fmla="*/ 437822 w 556849"/>
              <a:gd name="connsiteY11" fmla="*/ 519416 h 1263686"/>
              <a:gd name="connsiteX12" fmla="*/ 480249 w 556849"/>
              <a:gd name="connsiteY12" fmla="*/ 646181 h 1263686"/>
              <a:gd name="connsiteX13" fmla="*/ 524140 w 556849"/>
              <a:gd name="connsiteY13" fmla="*/ 589364 h 1263686"/>
              <a:gd name="connsiteX14" fmla="*/ 556825 w 556849"/>
              <a:gd name="connsiteY14" fmla="*/ 637127 h 1263686"/>
              <a:gd name="connsiteX0" fmla="*/ 0 w 556849"/>
              <a:gd name="connsiteY0" fmla="*/ 633507 h 1263422"/>
              <a:gd name="connsiteX1" fmla="*/ 105544 w 556849"/>
              <a:gd name="connsiteY1" fmla="*/ 525624 h 1263422"/>
              <a:gd name="connsiteX2" fmla="*/ 168527 w 556849"/>
              <a:gd name="connsiteY2" fmla="*/ 997631 h 1263422"/>
              <a:gd name="connsiteX3" fmla="*/ 192165 w 556849"/>
              <a:gd name="connsiteY3" fmla="*/ 661457 h 1263422"/>
              <a:gd name="connsiteX4" fmla="*/ 213081 w 556849"/>
              <a:gd name="connsiteY4" fmla="*/ 117731 h 1263422"/>
              <a:gd name="connsiteX5" fmla="*/ 248332 w 556849"/>
              <a:gd name="connsiteY5" fmla="*/ 1263421 h 1263422"/>
              <a:gd name="connsiteX6" fmla="*/ 279086 w 556849"/>
              <a:gd name="connsiteY6" fmla="*/ 515 h 1263422"/>
              <a:gd name="connsiteX7" fmla="*/ 304155 w 556849"/>
              <a:gd name="connsiteY7" fmla="*/ 1258098 h 1263422"/>
              <a:gd name="connsiteX8" fmla="*/ 312308 w 556849"/>
              <a:gd name="connsiteY8" fmla="*/ 234582 h 1263422"/>
              <a:gd name="connsiteX9" fmla="*/ 339459 w 556849"/>
              <a:gd name="connsiteY9" fmla="*/ 410162 h 1263422"/>
              <a:gd name="connsiteX10" fmla="*/ 390588 w 556849"/>
              <a:gd name="connsiteY10" fmla="*/ 612098 h 1263422"/>
              <a:gd name="connsiteX11" fmla="*/ 437822 w 556849"/>
              <a:gd name="connsiteY11" fmla="*/ 519416 h 1263422"/>
              <a:gd name="connsiteX12" fmla="*/ 480249 w 556849"/>
              <a:gd name="connsiteY12" fmla="*/ 646181 h 1263422"/>
              <a:gd name="connsiteX13" fmla="*/ 524140 w 556849"/>
              <a:gd name="connsiteY13" fmla="*/ 589364 h 1263422"/>
              <a:gd name="connsiteX14" fmla="*/ 556825 w 556849"/>
              <a:gd name="connsiteY14" fmla="*/ 637127 h 1263422"/>
              <a:gd name="connsiteX0" fmla="*/ 0 w 556849"/>
              <a:gd name="connsiteY0" fmla="*/ 634919 h 1298881"/>
              <a:gd name="connsiteX1" fmla="*/ 105544 w 556849"/>
              <a:gd name="connsiteY1" fmla="*/ 527036 h 1298881"/>
              <a:gd name="connsiteX2" fmla="*/ 168527 w 556849"/>
              <a:gd name="connsiteY2" fmla="*/ 999043 h 1298881"/>
              <a:gd name="connsiteX3" fmla="*/ 192165 w 556849"/>
              <a:gd name="connsiteY3" fmla="*/ 662869 h 1298881"/>
              <a:gd name="connsiteX4" fmla="*/ 213081 w 556849"/>
              <a:gd name="connsiteY4" fmla="*/ 119143 h 1298881"/>
              <a:gd name="connsiteX5" fmla="*/ 248332 w 556849"/>
              <a:gd name="connsiteY5" fmla="*/ 1264833 h 1298881"/>
              <a:gd name="connsiteX6" fmla="*/ 279086 w 556849"/>
              <a:gd name="connsiteY6" fmla="*/ 1927 h 1298881"/>
              <a:gd name="connsiteX7" fmla="*/ 291186 w 556849"/>
              <a:gd name="connsiteY7" fmla="*/ 981417 h 1298881"/>
              <a:gd name="connsiteX8" fmla="*/ 304155 w 556849"/>
              <a:gd name="connsiteY8" fmla="*/ 1259510 h 1298881"/>
              <a:gd name="connsiteX9" fmla="*/ 312308 w 556849"/>
              <a:gd name="connsiteY9" fmla="*/ 235994 h 1298881"/>
              <a:gd name="connsiteX10" fmla="*/ 339459 w 556849"/>
              <a:gd name="connsiteY10" fmla="*/ 411574 h 1298881"/>
              <a:gd name="connsiteX11" fmla="*/ 390588 w 556849"/>
              <a:gd name="connsiteY11" fmla="*/ 613510 h 1298881"/>
              <a:gd name="connsiteX12" fmla="*/ 437822 w 556849"/>
              <a:gd name="connsiteY12" fmla="*/ 520828 h 1298881"/>
              <a:gd name="connsiteX13" fmla="*/ 480249 w 556849"/>
              <a:gd name="connsiteY13" fmla="*/ 647593 h 1298881"/>
              <a:gd name="connsiteX14" fmla="*/ 524140 w 556849"/>
              <a:gd name="connsiteY14" fmla="*/ 590776 h 1298881"/>
              <a:gd name="connsiteX15" fmla="*/ 556825 w 556849"/>
              <a:gd name="connsiteY15" fmla="*/ 638539 h 1298881"/>
              <a:gd name="connsiteX0" fmla="*/ 0 w 556849"/>
              <a:gd name="connsiteY0" fmla="*/ 635131 h 1290752"/>
              <a:gd name="connsiteX1" fmla="*/ 105544 w 556849"/>
              <a:gd name="connsiteY1" fmla="*/ 527248 h 1290752"/>
              <a:gd name="connsiteX2" fmla="*/ 168527 w 556849"/>
              <a:gd name="connsiteY2" fmla="*/ 999255 h 1290752"/>
              <a:gd name="connsiteX3" fmla="*/ 192165 w 556849"/>
              <a:gd name="connsiteY3" fmla="*/ 663081 h 1290752"/>
              <a:gd name="connsiteX4" fmla="*/ 213081 w 556849"/>
              <a:gd name="connsiteY4" fmla="*/ 119355 h 1290752"/>
              <a:gd name="connsiteX5" fmla="*/ 248332 w 556849"/>
              <a:gd name="connsiteY5" fmla="*/ 1265045 h 1290752"/>
              <a:gd name="connsiteX6" fmla="*/ 279086 w 556849"/>
              <a:gd name="connsiteY6" fmla="*/ 2139 h 1290752"/>
              <a:gd name="connsiteX7" fmla="*/ 288362 w 556849"/>
              <a:gd name="connsiteY7" fmla="*/ 897002 h 1290752"/>
              <a:gd name="connsiteX8" fmla="*/ 304155 w 556849"/>
              <a:gd name="connsiteY8" fmla="*/ 1259722 h 1290752"/>
              <a:gd name="connsiteX9" fmla="*/ 312308 w 556849"/>
              <a:gd name="connsiteY9" fmla="*/ 236206 h 1290752"/>
              <a:gd name="connsiteX10" fmla="*/ 339459 w 556849"/>
              <a:gd name="connsiteY10" fmla="*/ 411786 h 1290752"/>
              <a:gd name="connsiteX11" fmla="*/ 390588 w 556849"/>
              <a:gd name="connsiteY11" fmla="*/ 613722 h 1290752"/>
              <a:gd name="connsiteX12" fmla="*/ 437822 w 556849"/>
              <a:gd name="connsiteY12" fmla="*/ 521040 h 1290752"/>
              <a:gd name="connsiteX13" fmla="*/ 480249 w 556849"/>
              <a:gd name="connsiteY13" fmla="*/ 647805 h 1290752"/>
              <a:gd name="connsiteX14" fmla="*/ 524140 w 556849"/>
              <a:gd name="connsiteY14" fmla="*/ 590988 h 1290752"/>
              <a:gd name="connsiteX15" fmla="*/ 556825 w 556849"/>
              <a:gd name="connsiteY15" fmla="*/ 638751 h 1290752"/>
              <a:gd name="connsiteX0" fmla="*/ 0 w 556849"/>
              <a:gd name="connsiteY0" fmla="*/ 635131 h 1265046"/>
              <a:gd name="connsiteX1" fmla="*/ 105544 w 556849"/>
              <a:gd name="connsiteY1" fmla="*/ 527248 h 1265046"/>
              <a:gd name="connsiteX2" fmla="*/ 168527 w 556849"/>
              <a:gd name="connsiteY2" fmla="*/ 999255 h 1265046"/>
              <a:gd name="connsiteX3" fmla="*/ 192165 w 556849"/>
              <a:gd name="connsiteY3" fmla="*/ 663081 h 1265046"/>
              <a:gd name="connsiteX4" fmla="*/ 213081 w 556849"/>
              <a:gd name="connsiteY4" fmla="*/ 119355 h 1265046"/>
              <a:gd name="connsiteX5" fmla="*/ 248332 w 556849"/>
              <a:gd name="connsiteY5" fmla="*/ 1265045 h 1265046"/>
              <a:gd name="connsiteX6" fmla="*/ 279086 w 556849"/>
              <a:gd name="connsiteY6" fmla="*/ 2139 h 1265046"/>
              <a:gd name="connsiteX7" fmla="*/ 288362 w 556849"/>
              <a:gd name="connsiteY7" fmla="*/ 897002 h 1265046"/>
              <a:gd name="connsiteX8" fmla="*/ 304155 w 556849"/>
              <a:gd name="connsiteY8" fmla="*/ 1259722 h 1265046"/>
              <a:gd name="connsiteX9" fmla="*/ 312968 w 556849"/>
              <a:gd name="connsiteY9" fmla="*/ 683925 h 1265046"/>
              <a:gd name="connsiteX10" fmla="*/ 312308 w 556849"/>
              <a:gd name="connsiteY10" fmla="*/ 236206 h 1265046"/>
              <a:gd name="connsiteX11" fmla="*/ 339459 w 556849"/>
              <a:gd name="connsiteY11" fmla="*/ 411786 h 1265046"/>
              <a:gd name="connsiteX12" fmla="*/ 390588 w 556849"/>
              <a:gd name="connsiteY12" fmla="*/ 613722 h 1265046"/>
              <a:gd name="connsiteX13" fmla="*/ 437822 w 556849"/>
              <a:gd name="connsiteY13" fmla="*/ 521040 h 1265046"/>
              <a:gd name="connsiteX14" fmla="*/ 480249 w 556849"/>
              <a:gd name="connsiteY14" fmla="*/ 647805 h 1265046"/>
              <a:gd name="connsiteX15" fmla="*/ 524140 w 556849"/>
              <a:gd name="connsiteY15" fmla="*/ 590988 h 1265046"/>
              <a:gd name="connsiteX16" fmla="*/ 556825 w 556849"/>
              <a:gd name="connsiteY16" fmla="*/ 638751 h 1265046"/>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12308 w 556849"/>
              <a:gd name="connsiteY10" fmla="*/ 236215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37098 w 556849"/>
              <a:gd name="connsiteY2" fmla="*/ 679400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5392 w 556849"/>
              <a:gd name="connsiteY4" fmla="*/ 516504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277"/>
              <a:gd name="connsiteX1" fmla="*/ 105544 w 556849"/>
              <a:gd name="connsiteY1" fmla="*/ 527257 h 1265277"/>
              <a:gd name="connsiteX2" fmla="*/ 137501 w 556849"/>
              <a:gd name="connsiteY2" fmla="*/ 673355 h 1265277"/>
              <a:gd name="connsiteX3" fmla="*/ 168527 w 556849"/>
              <a:gd name="connsiteY3" fmla="*/ 999264 h 1265277"/>
              <a:gd name="connsiteX4" fmla="*/ 195392 w 556849"/>
              <a:gd name="connsiteY4" fmla="*/ 516504 h 1265277"/>
              <a:gd name="connsiteX5" fmla="*/ 213888 w 556849"/>
              <a:gd name="connsiteY5" fmla="*/ 108786 h 1265277"/>
              <a:gd name="connsiteX6" fmla="*/ 248332 w 556849"/>
              <a:gd name="connsiteY6" fmla="*/ 1265054 h 1265277"/>
              <a:gd name="connsiteX7" fmla="*/ 279086 w 556849"/>
              <a:gd name="connsiteY7" fmla="*/ 2148 h 1265277"/>
              <a:gd name="connsiteX8" fmla="*/ 295219 w 556849"/>
              <a:gd name="connsiteY8" fmla="*/ 893989 h 1265277"/>
              <a:gd name="connsiteX9" fmla="*/ 304155 w 556849"/>
              <a:gd name="connsiteY9" fmla="*/ 1259731 h 1265277"/>
              <a:gd name="connsiteX10" fmla="*/ 312968 w 556849"/>
              <a:gd name="connsiteY10" fmla="*/ 683934 h 1265277"/>
              <a:gd name="connsiteX11" fmla="*/ 327233 w 556849"/>
              <a:gd name="connsiteY11" fmla="*/ 86607 h 1265277"/>
              <a:gd name="connsiteX12" fmla="*/ 350754 w 556849"/>
              <a:gd name="connsiteY12" fmla="*/ 1134146 h 1265277"/>
              <a:gd name="connsiteX13" fmla="*/ 370016 w 556849"/>
              <a:gd name="connsiteY13" fmla="*/ 226865 h 1265277"/>
              <a:gd name="connsiteX14" fmla="*/ 389821 w 556849"/>
              <a:gd name="connsiteY14" fmla="*/ 981963 h 1265277"/>
              <a:gd name="connsiteX15" fmla="*/ 409659 w 556849"/>
              <a:gd name="connsiteY15" fmla="*/ 363709 h 1265277"/>
              <a:gd name="connsiteX16" fmla="*/ 524140 w 556849"/>
              <a:gd name="connsiteY16" fmla="*/ 590997 h 1265277"/>
              <a:gd name="connsiteX17" fmla="*/ 556825 w 556849"/>
              <a:gd name="connsiteY17" fmla="*/ 638760 h 1265277"/>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524140 w 556849"/>
              <a:gd name="connsiteY16" fmla="*/ 590997 h 1265264"/>
              <a:gd name="connsiteX17" fmla="*/ 556825 w 556849"/>
              <a:gd name="connsiteY17"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8500 w 556849"/>
              <a:gd name="connsiteY17" fmla="*/ 785184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524140 w 556849"/>
              <a:gd name="connsiteY19" fmla="*/ 590997 h 1265264"/>
              <a:gd name="connsiteX20" fmla="*/ 556825 w 556849"/>
              <a:gd name="connsiteY20"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524140 w 556849"/>
              <a:gd name="connsiteY20" fmla="*/ 590997 h 1265264"/>
              <a:gd name="connsiteX21" fmla="*/ 556825 w 556849"/>
              <a:gd name="connsiteY21"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524140 w 556849"/>
              <a:gd name="connsiteY21" fmla="*/ 590997 h 1265264"/>
              <a:gd name="connsiteX22" fmla="*/ 556825 w 556849"/>
              <a:gd name="connsiteY22"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24140 w 556849"/>
              <a:gd name="connsiteY22" fmla="*/ 590997 h 1265264"/>
              <a:gd name="connsiteX23" fmla="*/ 556825 w 556849"/>
              <a:gd name="connsiteY23"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13514 w 556849"/>
              <a:gd name="connsiteY22" fmla="*/ 680968 h 1265264"/>
              <a:gd name="connsiteX23" fmla="*/ 524140 w 556849"/>
              <a:gd name="connsiteY23" fmla="*/ 590997 h 1265264"/>
              <a:gd name="connsiteX24" fmla="*/ 556825 w 556849"/>
              <a:gd name="connsiteY24"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4140 w 556825"/>
              <a:gd name="connsiteY23" fmla="*/ 590997 h 1265264"/>
              <a:gd name="connsiteX24" fmla="*/ 539733 w 556825"/>
              <a:gd name="connsiteY24" fmla="*/ 658301 h 1265264"/>
              <a:gd name="connsiteX25" fmla="*/ 556825 w 556825"/>
              <a:gd name="connsiteY25"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6964 w 556825"/>
              <a:gd name="connsiteY23" fmla="*/ 606109 h 1265264"/>
              <a:gd name="connsiteX24" fmla="*/ 539733 w 556825"/>
              <a:gd name="connsiteY24" fmla="*/ 658301 h 1265264"/>
              <a:gd name="connsiteX25" fmla="*/ 556825 w 556825"/>
              <a:gd name="connsiteY25" fmla="*/ 638760 h 1265264"/>
              <a:gd name="connsiteX0" fmla="*/ 0 w 553195"/>
              <a:gd name="connsiteY0" fmla="*/ 635140 h 1265264"/>
              <a:gd name="connsiteX1" fmla="*/ 105544 w 553195"/>
              <a:gd name="connsiteY1" fmla="*/ 527257 h 1265264"/>
              <a:gd name="connsiteX2" fmla="*/ 137501 w 553195"/>
              <a:gd name="connsiteY2" fmla="*/ 673355 h 1265264"/>
              <a:gd name="connsiteX3" fmla="*/ 168527 w 553195"/>
              <a:gd name="connsiteY3" fmla="*/ 999264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37501 w 553195"/>
              <a:gd name="connsiteY2" fmla="*/ 673355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3195" h="1265264">
                <a:moveTo>
                  <a:pt x="0" y="635140"/>
                </a:moveTo>
                <a:cubicBezTo>
                  <a:pt x="48972" y="592966"/>
                  <a:pt x="93313" y="774392"/>
                  <a:pt x="97498" y="776123"/>
                </a:cubicBezTo>
                <a:cubicBezTo>
                  <a:pt x="123433" y="772922"/>
                  <a:pt x="130413" y="235258"/>
                  <a:pt x="146697" y="251172"/>
                </a:cubicBezTo>
                <a:cubicBezTo>
                  <a:pt x="154774" y="296952"/>
                  <a:pt x="165008" y="1101696"/>
                  <a:pt x="175424" y="1097033"/>
                </a:cubicBezTo>
                <a:cubicBezTo>
                  <a:pt x="185840" y="1092370"/>
                  <a:pt x="193327" y="586489"/>
                  <a:pt x="195392" y="516504"/>
                </a:cubicBezTo>
                <a:cubicBezTo>
                  <a:pt x="195862" y="464654"/>
                  <a:pt x="207889" y="49009"/>
                  <a:pt x="213888" y="108786"/>
                </a:cubicBezTo>
                <a:cubicBezTo>
                  <a:pt x="219887" y="168563"/>
                  <a:pt x="237466" y="1282827"/>
                  <a:pt x="248332" y="1265054"/>
                </a:cubicBezTo>
                <a:cubicBezTo>
                  <a:pt x="259198" y="1247281"/>
                  <a:pt x="272347" y="48880"/>
                  <a:pt x="279086" y="2148"/>
                </a:cubicBezTo>
                <a:cubicBezTo>
                  <a:pt x="285825" y="-44584"/>
                  <a:pt x="291041" y="684392"/>
                  <a:pt x="295219" y="893989"/>
                </a:cubicBezTo>
                <a:cubicBezTo>
                  <a:pt x="299397" y="1103586"/>
                  <a:pt x="299584" y="1244619"/>
                  <a:pt x="304155" y="1259731"/>
                </a:cubicBezTo>
                <a:cubicBezTo>
                  <a:pt x="308726" y="1274843"/>
                  <a:pt x="311609" y="854520"/>
                  <a:pt x="312968" y="683934"/>
                </a:cubicBezTo>
                <a:cubicBezTo>
                  <a:pt x="314327" y="513348"/>
                  <a:pt x="320935" y="11572"/>
                  <a:pt x="327233" y="86607"/>
                </a:cubicBezTo>
                <a:cubicBezTo>
                  <a:pt x="333531" y="161642"/>
                  <a:pt x="343624" y="1110770"/>
                  <a:pt x="350754" y="1134146"/>
                </a:cubicBezTo>
                <a:cubicBezTo>
                  <a:pt x="357884" y="1157522"/>
                  <a:pt x="363505" y="252229"/>
                  <a:pt x="370016" y="226865"/>
                </a:cubicBezTo>
                <a:cubicBezTo>
                  <a:pt x="376527" y="201501"/>
                  <a:pt x="383886" y="958904"/>
                  <a:pt x="389821" y="981963"/>
                </a:cubicBezTo>
                <a:cubicBezTo>
                  <a:pt x="395756" y="1005022"/>
                  <a:pt x="399879" y="385171"/>
                  <a:pt x="405625" y="365220"/>
                </a:cubicBezTo>
                <a:cubicBezTo>
                  <a:pt x="411371" y="345269"/>
                  <a:pt x="417152" y="792261"/>
                  <a:pt x="424298" y="862255"/>
                </a:cubicBezTo>
                <a:cubicBezTo>
                  <a:pt x="431444" y="932249"/>
                  <a:pt x="433643" y="535585"/>
                  <a:pt x="440433" y="476900"/>
                </a:cubicBezTo>
                <a:cubicBezTo>
                  <a:pt x="447223" y="418215"/>
                  <a:pt x="448836" y="732796"/>
                  <a:pt x="455357" y="771583"/>
                </a:cubicBezTo>
                <a:cubicBezTo>
                  <a:pt x="461878" y="810370"/>
                  <a:pt x="464153" y="587964"/>
                  <a:pt x="469072" y="550949"/>
                </a:cubicBezTo>
                <a:cubicBezTo>
                  <a:pt x="473992" y="513934"/>
                  <a:pt x="479283" y="693552"/>
                  <a:pt x="485278" y="708170"/>
                </a:cubicBezTo>
                <a:cubicBezTo>
                  <a:pt x="491273" y="722788"/>
                  <a:pt x="493010" y="611201"/>
                  <a:pt x="498186" y="590296"/>
                </a:cubicBezTo>
                <a:cubicBezTo>
                  <a:pt x="503362" y="569391"/>
                  <a:pt x="509188" y="680851"/>
                  <a:pt x="513514" y="680968"/>
                </a:cubicBezTo>
                <a:cubicBezTo>
                  <a:pt x="517840" y="681085"/>
                  <a:pt x="522729" y="618450"/>
                  <a:pt x="526964" y="606109"/>
                </a:cubicBezTo>
                <a:cubicBezTo>
                  <a:pt x="531199" y="593768"/>
                  <a:pt x="534286" y="650341"/>
                  <a:pt x="539733" y="658301"/>
                </a:cubicBezTo>
                <a:cubicBezTo>
                  <a:pt x="545181" y="666262"/>
                  <a:pt x="550212" y="618342"/>
                  <a:pt x="553195" y="623648"/>
                </a:cubicBezTo>
              </a:path>
            </a:pathLst>
          </a:custGeom>
          <a:noFill/>
          <a:ln w="38100">
            <a:solidFill>
              <a:srgbClr val="0000FF">
                <a:alpha val="35000"/>
              </a:srgb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ubo 1">
            <a:extLst>
              <a:ext uri="{FF2B5EF4-FFF2-40B4-BE49-F238E27FC236}">
                <a16:creationId xmlns:a16="http://schemas.microsoft.com/office/drawing/2014/main" id="{AFAAF454-0B97-42B3-AEEA-6831AA74252B}"/>
              </a:ext>
            </a:extLst>
          </p:cNvPr>
          <p:cNvSpPr/>
          <p:nvPr/>
        </p:nvSpPr>
        <p:spPr>
          <a:xfrm flipH="1">
            <a:off x="2897151" y="2833912"/>
            <a:ext cx="4709138" cy="2612965"/>
          </a:xfrm>
          <a:prstGeom prst="cube">
            <a:avLst>
              <a:gd name="adj" fmla="val 16954"/>
            </a:avLst>
          </a:prstGeom>
          <a:gradFill flip="none" rotWithShape="1">
            <a:gsLst>
              <a:gs pos="98000">
                <a:schemeClr val="tx1">
                  <a:alpha val="52000"/>
                </a:schemeClr>
              </a:gs>
              <a:gs pos="48000">
                <a:schemeClr val="bg1">
                  <a:lumMod val="65000"/>
                  <a:lumOff val="35000"/>
                  <a:alpha val="45000"/>
                </a:schemeClr>
              </a:gs>
            </a:gsLst>
            <a:path path="circle">
              <a:fillToRect l="50000" t="50000" r="50000" b="50000"/>
            </a:path>
            <a:tileRect/>
          </a:gradFill>
          <a:ln>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in giù 37">
            <a:extLst>
              <a:ext uri="{FF2B5EF4-FFF2-40B4-BE49-F238E27FC236}">
                <a16:creationId xmlns:a16="http://schemas.microsoft.com/office/drawing/2014/main" id="{E195570D-709F-490B-AA37-76B9836CDE52}"/>
              </a:ext>
            </a:extLst>
          </p:cNvPr>
          <p:cNvSpPr/>
          <p:nvPr/>
        </p:nvSpPr>
        <p:spPr>
          <a:xfrm rot="16200000">
            <a:off x="5884729" y="3741817"/>
            <a:ext cx="126605" cy="2855733"/>
          </a:xfrm>
          <a:prstGeom prst="downArrow">
            <a:avLst/>
          </a:prstGeom>
          <a:solidFill>
            <a:srgbClr val="FF0000">
              <a:alpha val="70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2 38">
            <a:extLst>
              <a:ext uri="{FF2B5EF4-FFF2-40B4-BE49-F238E27FC236}">
                <a16:creationId xmlns:a16="http://schemas.microsoft.com/office/drawing/2014/main" id="{AE8F64B6-4C24-4094-9D8B-D9D03E54E93E}"/>
              </a:ext>
            </a:extLst>
          </p:cNvPr>
          <p:cNvCxnSpPr>
            <a:cxnSpLocks/>
          </p:cNvCxnSpPr>
          <p:nvPr/>
        </p:nvCxnSpPr>
        <p:spPr>
          <a:xfrm flipH="1" flipV="1">
            <a:off x="5041018" y="5006502"/>
            <a:ext cx="458795" cy="445773"/>
          </a:xfrm>
          <a:prstGeom prst="straightConnector1">
            <a:avLst/>
          </a:prstGeom>
          <a:ln w="31750">
            <a:solidFill>
              <a:srgbClr val="FF000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0" name="Freccia in giù 19">
            <a:extLst>
              <a:ext uri="{FF2B5EF4-FFF2-40B4-BE49-F238E27FC236}">
                <a16:creationId xmlns:a16="http://schemas.microsoft.com/office/drawing/2014/main" id="{291B533E-71F4-4D7F-BC16-3D259C91791D}"/>
              </a:ext>
            </a:extLst>
          </p:cNvPr>
          <p:cNvSpPr/>
          <p:nvPr/>
        </p:nvSpPr>
        <p:spPr>
          <a:xfrm rot="16200000" flipH="1">
            <a:off x="4815291" y="2147726"/>
            <a:ext cx="124899" cy="3799256"/>
          </a:xfrm>
          <a:prstGeom prst="downArrow">
            <a:avLst/>
          </a:prstGeom>
          <a:solidFill>
            <a:srgbClr val="00FF00">
              <a:alpha val="80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2 30">
            <a:extLst>
              <a:ext uri="{FF2B5EF4-FFF2-40B4-BE49-F238E27FC236}">
                <a16:creationId xmlns:a16="http://schemas.microsoft.com/office/drawing/2014/main" id="{EABAED4A-7F0F-4AC5-9D5C-12BA11C14FA4}"/>
              </a:ext>
            </a:extLst>
          </p:cNvPr>
          <p:cNvCxnSpPr>
            <a:cxnSpLocks/>
          </p:cNvCxnSpPr>
          <p:nvPr/>
        </p:nvCxnSpPr>
        <p:spPr>
          <a:xfrm flipH="1" flipV="1">
            <a:off x="5255804" y="3872442"/>
            <a:ext cx="0" cy="474225"/>
          </a:xfrm>
          <a:prstGeom prst="straightConnector1">
            <a:avLst/>
          </a:prstGeom>
          <a:ln w="31750">
            <a:solidFill>
              <a:srgbClr val="FFC00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F8820593-0B9A-4C1D-8FEC-CDCD0D1B3CB5}"/>
              </a:ext>
            </a:extLst>
          </p:cNvPr>
          <p:cNvCxnSpPr>
            <a:cxnSpLocks/>
          </p:cNvCxnSpPr>
          <p:nvPr/>
        </p:nvCxnSpPr>
        <p:spPr>
          <a:xfrm flipH="1" flipV="1">
            <a:off x="6308554" y="3804991"/>
            <a:ext cx="0" cy="474225"/>
          </a:xfrm>
          <a:prstGeom prst="straightConnector1">
            <a:avLst/>
          </a:prstGeom>
          <a:ln w="31750">
            <a:solidFill>
              <a:srgbClr val="00FF0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2" name="Freccia in giù 21">
            <a:extLst>
              <a:ext uri="{FF2B5EF4-FFF2-40B4-BE49-F238E27FC236}">
                <a16:creationId xmlns:a16="http://schemas.microsoft.com/office/drawing/2014/main" id="{F1E3E22E-4872-4B26-9CDE-F120B37F9D60}"/>
              </a:ext>
            </a:extLst>
          </p:cNvPr>
          <p:cNvSpPr/>
          <p:nvPr/>
        </p:nvSpPr>
        <p:spPr>
          <a:xfrm rot="16200000" flipH="1">
            <a:off x="6511032" y="4431428"/>
            <a:ext cx="126605" cy="1603131"/>
          </a:xfrm>
          <a:prstGeom prst="downArrow">
            <a:avLst/>
          </a:prstGeom>
          <a:solidFill>
            <a:srgbClr val="FFC000">
              <a:alpha val="70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4" name="Connettore 2 23">
            <a:extLst>
              <a:ext uri="{FF2B5EF4-FFF2-40B4-BE49-F238E27FC236}">
                <a16:creationId xmlns:a16="http://schemas.microsoft.com/office/drawing/2014/main" id="{C83EC8E3-89E5-46F9-9ED4-3CBBF37EE793}"/>
              </a:ext>
            </a:extLst>
          </p:cNvPr>
          <p:cNvCxnSpPr>
            <a:cxnSpLocks/>
          </p:cNvCxnSpPr>
          <p:nvPr/>
        </p:nvCxnSpPr>
        <p:spPr>
          <a:xfrm flipH="1" flipV="1">
            <a:off x="6037606" y="5011020"/>
            <a:ext cx="458795" cy="445773"/>
          </a:xfrm>
          <a:prstGeom prst="straightConnector1">
            <a:avLst/>
          </a:prstGeom>
          <a:ln w="31750">
            <a:solidFill>
              <a:srgbClr val="FFC00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5" name="Freccia in giù 24">
            <a:extLst>
              <a:ext uri="{FF2B5EF4-FFF2-40B4-BE49-F238E27FC236}">
                <a16:creationId xmlns:a16="http://schemas.microsoft.com/office/drawing/2014/main" id="{6A1B387A-F5DE-47FE-A633-8A9F9CD65961}"/>
              </a:ext>
            </a:extLst>
          </p:cNvPr>
          <p:cNvSpPr/>
          <p:nvPr/>
        </p:nvSpPr>
        <p:spPr>
          <a:xfrm rot="16200000" flipH="1">
            <a:off x="7012651" y="4963538"/>
            <a:ext cx="127968" cy="598531"/>
          </a:xfrm>
          <a:prstGeom prst="downArrow">
            <a:avLst/>
          </a:prstGeom>
          <a:solidFill>
            <a:srgbClr val="00FF00">
              <a:alpha val="80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2 25">
            <a:extLst>
              <a:ext uri="{FF2B5EF4-FFF2-40B4-BE49-F238E27FC236}">
                <a16:creationId xmlns:a16="http://schemas.microsoft.com/office/drawing/2014/main" id="{D2AAFC2C-DF75-4B7E-AE32-308C26A58ED5}"/>
              </a:ext>
            </a:extLst>
          </p:cNvPr>
          <p:cNvCxnSpPr>
            <a:cxnSpLocks/>
          </p:cNvCxnSpPr>
          <p:nvPr/>
        </p:nvCxnSpPr>
        <p:spPr>
          <a:xfrm flipH="1" flipV="1">
            <a:off x="6741416" y="5009903"/>
            <a:ext cx="458795" cy="445773"/>
          </a:xfrm>
          <a:prstGeom prst="straightConnector1">
            <a:avLst/>
          </a:prstGeom>
          <a:ln w="31750">
            <a:solidFill>
              <a:srgbClr val="00FF0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67975CAC-5BF6-4705-B75E-EB83BC0F3C6D}"/>
              </a:ext>
            </a:extLst>
          </p:cNvPr>
          <p:cNvCxnSpPr>
            <a:cxnSpLocks/>
          </p:cNvCxnSpPr>
          <p:nvPr/>
        </p:nvCxnSpPr>
        <p:spPr>
          <a:xfrm flipH="1" flipV="1">
            <a:off x="2909487" y="5006678"/>
            <a:ext cx="855950" cy="816594"/>
          </a:xfrm>
          <a:prstGeom prst="straightConnector1">
            <a:avLst/>
          </a:prstGeom>
          <a:ln w="31750">
            <a:solidFill>
              <a:srgbClr val="0000FF"/>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1C95F64-540B-4808-900A-B76AE1E271C5}"/>
              </a:ext>
            </a:extLst>
          </p:cNvPr>
          <p:cNvCxnSpPr>
            <a:cxnSpLocks/>
          </p:cNvCxnSpPr>
          <p:nvPr/>
        </p:nvCxnSpPr>
        <p:spPr>
          <a:xfrm flipH="1">
            <a:off x="2905051" y="2566955"/>
            <a:ext cx="1342" cy="2446985"/>
          </a:xfrm>
          <a:prstGeom prst="straightConnector1">
            <a:avLst/>
          </a:prstGeom>
          <a:ln w="31750">
            <a:solidFill>
              <a:srgbClr val="0000FF"/>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sp>
        <p:nvSpPr>
          <p:cNvPr id="28" name="Freccia in giù 27">
            <a:extLst>
              <a:ext uri="{FF2B5EF4-FFF2-40B4-BE49-F238E27FC236}">
                <a16:creationId xmlns:a16="http://schemas.microsoft.com/office/drawing/2014/main" id="{6C855981-DB61-4CED-81D1-D2258905C84D}"/>
              </a:ext>
            </a:extLst>
          </p:cNvPr>
          <p:cNvSpPr/>
          <p:nvPr/>
        </p:nvSpPr>
        <p:spPr>
          <a:xfrm rot="16200000" flipH="1">
            <a:off x="4337551" y="2677617"/>
            <a:ext cx="126605" cy="2831611"/>
          </a:xfrm>
          <a:prstGeom prst="downArrow">
            <a:avLst/>
          </a:prstGeom>
          <a:solidFill>
            <a:srgbClr val="FFC000">
              <a:alpha val="70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in giù 28">
            <a:extLst>
              <a:ext uri="{FF2B5EF4-FFF2-40B4-BE49-F238E27FC236}">
                <a16:creationId xmlns:a16="http://schemas.microsoft.com/office/drawing/2014/main" id="{5A8659BE-48B6-4A91-BC93-1B2685D7ACC8}"/>
              </a:ext>
            </a:extLst>
          </p:cNvPr>
          <p:cNvSpPr/>
          <p:nvPr/>
        </p:nvSpPr>
        <p:spPr>
          <a:xfrm rot="16200000" flipH="1">
            <a:off x="3704912" y="3364534"/>
            <a:ext cx="127790" cy="1583238"/>
          </a:xfrm>
          <a:prstGeom prst="downArrow">
            <a:avLst/>
          </a:prstGeom>
          <a:solidFill>
            <a:srgbClr val="FF0000">
              <a:alpha val="7000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2 31">
            <a:extLst>
              <a:ext uri="{FF2B5EF4-FFF2-40B4-BE49-F238E27FC236}">
                <a16:creationId xmlns:a16="http://schemas.microsoft.com/office/drawing/2014/main" id="{31D55D15-567D-4D43-A348-B36BF38ED6C9}"/>
              </a:ext>
            </a:extLst>
          </p:cNvPr>
          <p:cNvCxnSpPr>
            <a:cxnSpLocks/>
          </p:cNvCxnSpPr>
          <p:nvPr/>
        </p:nvCxnSpPr>
        <p:spPr>
          <a:xfrm flipH="1" flipV="1">
            <a:off x="4063875" y="3935751"/>
            <a:ext cx="0" cy="474225"/>
          </a:xfrm>
          <a:prstGeom prst="straightConnector1">
            <a:avLst/>
          </a:prstGeom>
          <a:ln w="31750">
            <a:solidFill>
              <a:srgbClr val="FF0000"/>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54" name="Rettangolo 53">
            <a:extLst>
              <a:ext uri="{FF2B5EF4-FFF2-40B4-BE49-F238E27FC236}">
                <a16:creationId xmlns:a16="http://schemas.microsoft.com/office/drawing/2014/main" id="{DC05B1BF-728B-4E34-B684-67A404D161E9}"/>
              </a:ext>
            </a:extLst>
          </p:cNvPr>
          <p:cNvSpPr/>
          <p:nvPr/>
        </p:nvSpPr>
        <p:spPr>
          <a:xfrm>
            <a:off x="7812779" y="4838667"/>
            <a:ext cx="278903" cy="324717"/>
          </a:xfrm>
          <a:prstGeom prst="rect">
            <a:avLst/>
          </a:prstGeom>
        </p:spPr>
        <p:txBody>
          <a:bodyPr wrap="none">
            <a:spAutoFit/>
          </a:bodyPr>
          <a:lstStyle/>
          <a:p>
            <a:r>
              <a:rPr lang="it-IT">
                <a:solidFill>
                  <a:schemeClr val="tx1">
                    <a:lumMod val="75000"/>
                  </a:schemeClr>
                </a:solidFill>
                <a:latin typeface="DustyErasers" panose="02000603000000000000" pitchFamily="2" charset="0"/>
                <a:ea typeface="DustyErasers" panose="02000603000000000000" pitchFamily="2" charset="0"/>
              </a:rPr>
              <a:t>x</a:t>
            </a:r>
            <a:endParaRPr lang="it-IT"/>
          </a:p>
        </p:txBody>
      </p:sp>
      <p:sp>
        <p:nvSpPr>
          <p:cNvPr id="72" name="Rettangolo 71">
            <a:extLst>
              <a:ext uri="{FF2B5EF4-FFF2-40B4-BE49-F238E27FC236}">
                <a16:creationId xmlns:a16="http://schemas.microsoft.com/office/drawing/2014/main" id="{5336693B-2163-4291-860C-CE82079A3897}"/>
              </a:ext>
            </a:extLst>
          </p:cNvPr>
          <p:cNvSpPr/>
          <p:nvPr/>
        </p:nvSpPr>
        <p:spPr>
          <a:xfrm>
            <a:off x="1522414" y="6165846"/>
            <a:ext cx="6804246" cy="432432"/>
          </a:xfrm>
          <a:prstGeom prst="rect">
            <a:avLst/>
          </a:prstGeom>
        </p:spPr>
        <p:txBody>
          <a:bodyPr wrap="square">
            <a:spAutoFit/>
          </a:bodyPr>
          <a:lstStyle/>
          <a:p>
            <a:r>
              <a:rPr lang="it-IT" sz="2200">
                <a:latin typeface="DustyErasers" panose="02000603000000000000" pitchFamily="2" charset="0"/>
                <a:ea typeface="DustyErasers" panose="02000603000000000000" pitchFamily="2" charset="0"/>
              </a:rPr>
              <a:t>Diffraction allows </a:t>
            </a:r>
            <a:r>
              <a:rPr lang="it-IT" sz="2200" b="1">
                <a:latin typeface="DustyErasers" panose="02000603000000000000" pitchFamily="2" charset="0"/>
                <a:ea typeface="DustyErasers" panose="02000603000000000000" pitchFamily="2" charset="0"/>
              </a:rPr>
              <a:t>amplitude</a:t>
            </a:r>
            <a:r>
              <a:rPr lang="it-IT" sz="2200">
                <a:latin typeface="DustyErasers" panose="02000603000000000000" pitchFamily="2" charset="0"/>
                <a:ea typeface="DustyErasers" panose="02000603000000000000" pitchFamily="2" charset="0"/>
              </a:rPr>
              <a:t> and </a:t>
            </a:r>
            <a:r>
              <a:rPr lang="it-IT" sz="2200" b="1">
                <a:latin typeface="DustyErasers" panose="02000603000000000000" pitchFamily="2" charset="0"/>
                <a:ea typeface="DustyErasers" panose="02000603000000000000" pitchFamily="2" charset="0"/>
              </a:rPr>
              <a:t>phase</a:t>
            </a:r>
            <a:r>
              <a:rPr lang="it-IT" sz="2200">
                <a:latin typeface="DustyErasers" panose="02000603000000000000" pitchFamily="2" charset="0"/>
                <a:ea typeface="DustyErasers" panose="02000603000000000000" pitchFamily="2" charset="0"/>
              </a:rPr>
              <a:t> modulation</a:t>
            </a:r>
          </a:p>
        </p:txBody>
      </p:sp>
      <p:grpSp>
        <p:nvGrpSpPr>
          <p:cNvPr id="3" name="Gruppo 2">
            <a:extLst>
              <a:ext uri="{FF2B5EF4-FFF2-40B4-BE49-F238E27FC236}">
                <a16:creationId xmlns:a16="http://schemas.microsoft.com/office/drawing/2014/main" id="{1A9F8BDA-89D0-4232-A64A-64DA9E60ED02}"/>
              </a:ext>
            </a:extLst>
          </p:cNvPr>
          <p:cNvGrpSpPr/>
          <p:nvPr/>
        </p:nvGrpSpPr>
        <p:grpSpPr>
          <a:xfrm rot="1342874">
            <a:off x="7630502" y="5282202"/>
            <a:ext cx="1108311" cy="269624"/>
            <a:chOff x="7948319" y="4259403"/>
            <a:chExt cx="1108311" cy="269624"/>
          </a:xfrm>
        </p:grpSpPr>
        <p:sp>
          <p:nvSpPr>
            <p:cNvPr id="47" name="Triangolo isoscele 46">
              <a:extLst>
                <a:ext uri="{FF2B5EF4-FFF2-40B4-BE49-F238E27FC236}">
                  <a16:creationId xmlns:a16="http://schemas.microsoft.com/office/drawing/2014/main" id="{52738DEF-175B-49AF-9B66-C8330CF0A106}"/>
                </a:ext>
              </a:extLst>
            </p:cNvPr>
            <p:cNvSpPr/>
            <p:nvPr/>
          </p:nvSpPr>
          <p:spPr>
            <a:xfrm rot="16899558">
              <a:off x="8445361" y="3940284"/>
              <a:ext cx="91701" cy="1085785"/>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Triangolo isoscele 47">
              <a:extLst>
                <a:ext uri="{FF2B5EF4-FFF2-40B4-BE49-F238E27FC236}">
                  <a16:creationId xmlns:a16="http://schemas.microsoft.com/office/drawing/2014/main" id="{4EB13C71-69DB-437E-988C-E45CBAC788C8}"/>
                </a:ext>
              </a:extLst>
            </p:cNvPr>
            <p:cNvSpPr/>
            <p:nvPr/>
          </p:nvSpPr>
          <p:spPr>
            <a:xfrm rot="16271134">
              <a:off x="8449459" y="3854929"/>
              <a:ext cx="103560" cy="1077187"/>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Triangolo isoscele 48">
              <a:extLst>
                <a:ext uri="{FF2B5EF4-FFF2-40B4-BE49-F238E27FC236}">
                  <a16:creationId xmlns:a16="http://schemas.microsoft.com/office/drawing/2014/main" id="{1104C694-389B-4C69-9D5A-763B0765F4A4}"/>
                </a:ext>
              </a:extLst>
            </p:cNvPr>
            <p:cNvSpPr/>
            <p:nvPr/>
          </p:nvSpPr>
          <p:spPr>
            <a:xfrm rot="15625772">
              <a:off x="8466585" y="3772261"/>
              <a:ext cx="102904" cy="1077187"/>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Rettangolo 36">
            <a:extLst>
              <a:ext uri="{FF2B5EF4-FFF2-40B4-BE49-F238E27FC236}">
                <a16:creationId xmlns:a16="http://schemas.microsoft.com/office/drawing/2014/main" id="{24C6C479-CADB-4CF5-A5C8-EDFA1CC1E67E}"/>
              </a:ext>
            </a:extLst>
          </p:cNvPr>
          <p:cNvSpPr/>
          <p:nvPr/>
        </p:nvSpPr>
        <p:spPr>
          <a:xfrm flipH="1">
            <a:off x="201457" y="3350526"/>
            <a:ext cx="1804322" cy="1200329"/>
          </a:xfrm>
          <a:prstGeom prst="rect">
            <a:avLst/>
          </a:prstGeom>
        </p:spPr>
        <p:txBody>
          <a:bodyPr wrap="square">
            <a:spAutoFit/>
          </a:bodyPr>
          <a:lstStyle/>
          <a:p>
            <a:r>
              <a:rPr lang="it-IT">
                <a:solidFill>
                  <a:schemeClr val="tx1">
                    <a:lumMod val="75000"/>
                  </a:schemeClr>
                </a:solidFill>
                <a:latin typeface="DustyErasers" panose="02000603000000000000" pitchFamily="2" charset="0"/>
                <a:ea typeface="DustyErasers" panose="02000603000000000000" pitchFamily="2" charset="0"/>
              </a:rPr>
              <a:t>Incoming light is polarized along the ordinary axis</a:t>
            </a:r>
            <a:endParaRPr lang="it-IT">
              <a:solidFill>
                <a:schemeClr val="tx1">
                  <a:lumMod val="75000"/>
                </a:schemeClr>
              </a:solidFill>
            </a:endParaRPr>
          </a:p>
        </p:txBody>
      </p:sp>
      <p:cxnSp>
        <p:nvCxnSpPr>
          <p:cNvPr id="40" name="Connettore 2 39">
            <a:extLst>
              <a:ext uri="{FF2B5EF4-FFF2-40B4-BE49-F238E27FC236}">
                <a16:creationId xmlns:a16="http://schemas.microsoft.com/office/drawing/2014/main" id="{5C13D6F5-07C4-4596-A6B1-1DA311C4BF74}"/>
              </a:ext>
            </a:extLst>
          </p:cNvPr>
          <p:cNvCxnSpPr>
            <a:cxnSpLocks/>
          </p:cNvCxnSpPr>
          <p:nvPr/>
        </p:nvCxnSpPr>
        <p:spPr>
          <a:xfrm flipH="1" flipV="1">
            <a:off x="2290235" y="3632920"/>
            <a:ext cx="0" cy="948451"/>
          </a:xfrm>
          <a:prstGeom prst="straightConnector1">
            <a:avLst/>
          </a:prstGeom>
          <a:ln w="31750">
            <a:solidFill>
              <a:schemeClr val="tx1"/>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grpSp>
        <p:nvGrpSpPr>
          <p:cNvPr id="71" name="Gruppo 70">
            <a:extLst>
              <a:ext uri="{FF2B5EF4-FFF2-40B4-BE49-F238E27FC236}">
                <a16:creationId xmlns:a16="http://schemas.microsoft.com/office/drawing/2014/main" id="{E4A63616-213D-430B-973C-71DCF9E1CF01}"/>
              </a:ext>
            </a:extLst>
          </p:cNvPr>
          <p:cNvGrpSpPr/>
          <p:nvPr/>
        </p:nvGrpSpPr>
        <p:grpSpPr>
          <a:xfrm>
            <a:off x="7894045" y="4156180"/>
            <a:ext cx="2673925" cy="646331"/>
            <a:chOff x="6671438" y="5735380"/>
            <a:chExt cx="3121312" cy="610604"/>
          </a:xfrm>
        </p:grpSpPr>
        <p:sp>
          <p:nvSpPr>
            <p:cNvPr id="65" name="Rettangolo 64">
              <a:extLst>
                <a:ext uri="{FF2B5EF4-FFF2-40B4-BE49-F238E27FC236}">
                  <a16:creationId xmlns:a16="http://schemas.microsoft.com/office/drawing/2014/main" id="{8F2EDCA0-BC33-4C5E-82F5-740016AC557A}"/>
                </a:ext>
              </a:extLst>
            </p:cNvPr>
            <p:cNvSpPr/>
            <p:nvPr/>
          </p:nvSpPr>
          <p:spPr>
            <a:xfrm flipH="1">
              <a:off x="6671438" y="5735380"/>
              <a:ext cx="3121312" cy="610604"/>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E</a:t>
              </a:r>
              <a:r>
                <a:rPr lang="it-IT" baseline="-25000"/>
                <a:t>OUT</a:t>
              </a:r>
              <a:r>
                <a:rPr lang="it-IT"/>
                <a:t>(</a:t>
              </a:r>
              <a:r>
                <a:rPr lang="it-IT">
                  <a:latin typeface="Symbol" panose="05050102010706020507" pitchFamily="18" charset="2"/>
                  <a:ea typeface="DustyErasers" panose="02000603000000000000" pitchFamily="2" charset="0"/>
                </a:rPr>
                <a:t>w</a:t>
              </a:r>
              <a:r>
                <a:rPr lang="it-IT"/>
                <a:t>)      </a:t>
              </a:r>
              <a:r>
                <a:rPr lang="it-IT">
                  <a:latin typeface="DustyErasers" panose="02000603000000000000" pitchFamily="2" charset="0"/>
                  <a:ea typeface="DustyErasers" panose="02000603000000000000" pitchFamily="2" charset="0"/>
                </a:rPr>
                <a:t>E</a:t>
              </a:r>
              <a:r>
                <a:rPr lang="it-IT" baseline="-25000"/>
                <a:t>IN</a:t>
              </a:r>
              <a:r>
                <a:rPr lang="it-IT"/>
                <a:t>(</a:t>
              </a:r>
              <a:r>
                <a:rPr lang="it-IT">
                  <a:latin typeface="Symbol" panose="05050102010706020507" pitchFamily="18" charset="2"/>
                  <a:ea typeface="DustyErasers" panose="02000603000000000000" pitchFamily="2" charset="0"/>
                </a:rPr>
                <a:t>w</a:t>
              </a:r>
              <a:r>
                <a:rPr lang="it-IT"/>
                <a:t>) S</a:t>
              </a:r>
              <a:r>
                <a:rPr lang="it-IT" baseline="-25000"/>
                <a:t>AC </a:t>
              </a:r>
              <a:r>
                <a:rPr lang="it-IT"/>
                <a:t>(</a:t>
              </a:r>
              <a:r>
                <a:rPr lang="it-IT">
                  <a:latin typeface="Symbol" panose="05050102010706020507" pitchFamily="18" charset="2"/>
                  <a:ea typeface="DustyErasers" panose="02000603000000000000" pitchFamily="2" charset="0"/>
                </a:rPr>
                <a:t>bw</a:t>
              </a:r>
              <a:r>
                <a:rPr lang="it-IT"/>
                <a:t>) </a:t>
              </a:r>
            </a:p>
            <a:p>
              <a:r>
                <a:rPr lang="it-IT">
                  <a:latin typeface="Symbol" panose="05050102010706020507" pitchFamily="18" charset="2"/>
                  <a:ea typeface="DustyErasers" panose="02000603000000000000" pitchFamily="2" charset="0"/>
                </a:rPr>
                <a:t>b</a:t>
              </a:r>
              <a:r>
                <a:rPr lang="it-IT"/>
                <a:t> = </a:t>
              </a:r>
              <a:r>
                <a:rPr lang="it-IT">
                  <a:latin typeface="Symbol" panose="05050102010706020507" pitchFamily="18" charset="2"/>
                  <a:ea typeface="DustyErasers" panose="02000603000000000000" pitchFamily="2" charset="0"/>
                </a:rPr>
                <a:t>D</a:t>
              </a:r>
              <a:r>
                <a:rPr lang="it-IT">
                  <a:latin typeface="DustyErasers" panose="02000603000000000000" pitchFamily="2" charset="0"/>
                  <a:ea typeface="DustyErasers" panose="02000603000000000000" pitchFamily="2" charset="0"/>
                </a:rPr>
                <a:t>n (v</a:t>
              </a:r>
              <a:r>
                <a:rPr lang="it-IT" baseline="-25000"/>
                <a:t>AC</a:t>
              </a:r>
              <a:r>
                <a:rPr lang="it-IT">
                  <a:latin typeface="DustyErasers" panose="02000603000000000000" pitchFamily="2" charset="0"/>
                  <a:ea typeface="DustyErasers" panose="02000603000000000000" pitchFamily="2" charset="0"/>
                </a:rPr>
                <a:t>/c)</a:t>
              </a:r>
              <a:endParaRPr lang="it-IT" baseline="-25000"/>
            </a:p>
          </p:txBody>
        </p:sp>
        <mc:AlternateContent xmlns:mc="http://schemas.openxmlformats.org/markup-compatibility/2006" xmlns:a14="http://schemas.microsoft.com/office/drawing/2010/main">
          <mc:Choice Requires="a14">
            <p:sp>
              <p:nvSpPr>
                <p:cNvPr id="70" name="CasellaDiTesto 69">
                  <a:extLst>
                    <a:ext uri="{FF2B5EF4-FFF2-40B4-BE49-F238E27FC236}">
                      <a16:creationId xmlns:a16="http://schemas.microsoft.com/office/drawing/2014/main" id="{AED76F23-6DDC-4FB2-9BEF-847D8B2D6F28}"/>
                    </a:ext>
                  </a:extLst>
                </p:cNvPr>
                <p:cNvSpPr txBox="1"/>
                <p:nvPr/>
              </p:nvSpPr>
              <p:spPr>
                <a:xfrm>
                  <a:off x="7694627" y="5762006"/>
                  <a:ext cx="263689" cy="332399"/>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r>
                          <a:rPr lang="it-IT" sz="2400" b="0" i="1" smtClean="0">
                            <a:solidFill>
                              <a:schemeClr val="tx1">
                                <a:lumMod val="75000"/>
                              </a:schemeClr>
                            </a:solidFill>
                            <a:latin typeface="Cambria Math" panose="02040503050406030204" pitchFamily="18" charset="0"/>
                          </a:rPr>
                          <m:t>∝</m:t>
                        </m:r>
                      </m:oMath>
                    </m:oMathPara>
                  </a14:m>
                  <a:endParaRPr lang="it-IT" sz="2400">
                    <a:solidFill>
                      <a:schemeClr val="tx1">
                        <a:lumMod val="75000"/>
                      </a:schemeClr>
                    </a:solidFill>
                  </a:endParaRPr>
                </a:p>
              </p:txBody>
            </p:sp>
          </mc:Choice>
          <mc:Fallback xmlns="">
            <p:sp>
              <p:nvSpPr>
                <p:cNvPr id="70" name="CasellaDiTesto 69">
                  <a:extLst>
                    <a:ext uri="{FF2B5EF4-FFF2-40B4-BE49-F238E27FC236}">
                      <a16:creationId xmlns:a16="http://schemas.microsoft.com/office/drawing/2014/main" id="{AED76F23-6DDC-4FB2-9BEF-847D8B2D6F28}"/>
                    </a:ext>
                  </a:extLst>
                </p:cNvPr>
                <p:cNvSpPr txBox="1">
                  <a:spLocks noRot="1" noChangeAspect="1" noMove="1" noResize="1" noEditPoints="1" noAdjustHandles="1" noChangeArrowheads="1" noChangeShapeType="1" noTextEdit="1"/>
                </p:cNvSpPr>
                <p:nvPr/>
              </p:nvSpPr>
              <p:spPr>
                <a:xfrm>
                  <a:off x="7694627" y="5762006"/>
                  <a:ext cx="263689" cy="332399"/>
                </a:xfrm>
                <a:prstGeom prst="rect">
                  <a:avLst/>
                </a:prstGeom>
                <a:blipFill>
                  <a:blip r:embed="rId3"/>
                  <a:stretch>
                    <a:fillRect l="-35135" r="-32432"/>
                  </a:stretch>
                </a:blipFill>
              </p:spPr>
              <p:txBody>
                <a:bodyPr/>
                <a:lstStyle/>
                <a:p>
                  <a:r>
                    <a:rPr lang="it-IT">
                      <a:noFill/>
                    </a:rPr>
                    <a:t> </a:t>
                  </a:r>
                </a:p>
              </p:txBody>
            </p:sp>
          </mc:Fallback>
        </mc:AlternateContent>
      </p:grpSp>
      <p:sp>
        <p:nvSpPr>
          <p:cNvPr id="73" name="Rettangolo 72">
            <a:extLst>
              <a:ext uri="{FF2B5EF4-FFF2-40B4-BE49-F238E27FC236}">
                <a16:creationId xmlns:a16="http://schemas.microsoft.com/office/drawing/2014/main" id="{80A54621-F8ED-465B-BC2E-4345DEA8CCB8}"/>
              </a:ext>
            </a:extLst>
          </p:cNvPr>
          <p:cNvSpPr/>
          <p:nvPr/>
        </p:nvSpPr>
        <p:spPr>
          <a:xfrm flipH="1">
            <a:off x="7614331" y="2188723"/>
            <a:ext cx="4223275" cy="2031325"/>
          </a:xfrm>
          <a:prstGeom prst="rect">
            <a:avLst/>
          </a:prstGeom>
        </p:spPr>
        <p:txBody>
          <a:bodyPr wrap="square">
            <a:spAutoFit/>
          </a:bodyPr>
          <a:lstStyle/>
          <a:p>
            <a:pPr marL="285750" indent="-285750">
              <a:buFont typeface="Arial" panose="020B0604020202020204" pitchFamily="34" charset="0"/>
              <a:buChar char="•"/>
            </a:pPr>
            <a:r>
              <a:rPr lang="it-IT" sz="1400" b="1">
                <a:solidFill>
                  <a:schemeClr val="tx1">
                    <a:lumMod val="75000"/>
                  </a:schemeClr>
                </a:solidFill>
                <a:latin typeface="DustyErasers" panose="02000603000000000000" pitchFamily="2" charset="0"/>
                <a:ea typeface="DustyErasers" panose="02000603000000000000" pitchFamily="2" charset="0"/>
              </a:rPr>
              <a:t>Acoustic wave – light wave coupling</a:t>
            </a:r>
            <a:r>
              <a:rPr lang="it-IT" sz="1400">
                <a:solidFill>
                  <a:schemeClr val="tx1">
                    <a:lumMod val="75000"/>
                  </a:schemeClr>
                </a:solidFill>
                <a:latin typeface="DustyErasers" panose="02000603000000000000" pitchFamily="2" charset="0"/>
                <a:ea typeface="DustyErasers" panose="02000603000000000000" pitchFamily="2" charset="0"/>
              </a:rPr>
              <a:t>: diffraction on the </a:t>
            </a:r>
            <a:r>
              <a:rPr lang="it-IT" sz="1400" b="1">
                <a:solidFill>
                  <a:schemeClr val="tx1">
                    <a:lumMod val="75000"/>
                  </a:schemeClr>
                </a:solidFill>
                <a:latin typeface="DustyErasers" panose="02000603000000000000" pitchFamily="2" charset="0"/>
                <a:ea typeface="DustyErasers" panose="02000603000000000000" pitchFamily="2" charset="0"/>
              </a:rPr>
              <a:t>orthogonal polarization </a:t>
            </a:r>
            <a:r>
              <a:rPr lang="it-IT" sz="1400">
                <a:solidFill>
                  <a:schemeClr val="tx1">
                    <a:lumMod val="75000"/>
                  </a:schemeClr>
                </a:solidFill>
                <a:latin typeface="DustyErasers" panose="02000603000000000000" pitchFamily="2" charset="0"/>
                <a:ea typeface="DustyErasers" panose="02000603000000000000" pitchFamily="2" charset="0"/>
              </a:rPr>
              <a:t>occurs when x-dependent phase matching conditions are fulfilled:</a:t>
            </a:r>
            <a:endParaRPr lang="it-IT" sz="1400">
              <a:solidFill>
                <a:schemeClr val="tx1">
                  <a:lumMod val="75000"/>
                </a:schemeClr>
              </a:solidFill>
            </a:endParaRPr>
          </a:p>
          <a:p>
            <a:pPr marL="285750" indent="-285750">
              <a:buFont typeface="Arial" panose="020B0604020202020204" pitchFamily="34" charset="0"/>
              <a:buChar char="•"/>
            </a:pPr>
            <a:endParaRPr lang="it-IT" sz="1400">
              <a:solidFill>
                <a:schemeClr val="tx1">
                  <a:lumMod val="75000"/>
                </a:schemeClr>
              </a:solidFill>
              <a:latin typeface="DustyErasers" panose="02000603000000000000" pitchFamily="2" charset="0"/>
              <a:ea typeface="DustyErasers" panose="02000603000000000000" pitchFamily="2" charset="0"/>
            </a:endParaRPr>
          </a:p>
          <a:p>
            <a:endParaRPr lang="it-IT" sz="1400">
              <a:solidFill>
                <a:schemeClr val="tx1">
                  <a:lumMod val="75000"/>
                </a:schemeClr>
              </a:solidFill>
              <a:latin typeface="DustyErasers" panose="02000603000000000000" pitchFamily="2" charset="0"/>
              <a:ea typeface="DustyErasers" panose="02000603000000000000" pitchFamily="2" charset="0"/>
            </a:endParaRPr>
          </a:p>
          <a:p>
            <a:endParaRPr lang="it-IT" sz="1400">
              <a:solidFill>
                <a:schemeClr val="tx1">
                  <a:lumMod val="75000"/>
                </a:schemeClr>
              </a:solidFill>
              <a:latin typeface="DustyErasers" panose="02000603000000000000" pitchFamily="2" charset="0"/>
              <a:ea typeface="DustyErasers" panose="02000603000000000000" pitchFamily="2" charset="0"/>
            </a:endParaRPr>
          </a:p>
          <a:p>
            <a:pPr marL="285750" indent="-285750">
              <a:buFont typeface="Arial" panose="020B0604020202020204" pitchFamily="34" charset="0"/>
              <a:buChar char="•"/>
            </a:pPr>
            <a:r>
              <a:rPr lang="it-IT" sz="1400">
                <a:solidFill>
                  <a:schemeClr val="tx1">
                    <a:lumMod val="75000"/>
                  </a:schemeClr>
                </a:solidFill>
                <a:latin typeface="DustyErasers" panose="02000603000000000000" pitchFamily="2" charset="0"/>
                <a:ea typeface="DustyErasers" panose="02000603000000000000" pitchFamily="2" charset="0"/>
              </a:rPr>
              <a:t>Amplitude of diffracted spectral components depends on acoustic wave strength</a:t>
            </a:r>
            <a:endParaRPr lang="it-IT" sz="1400">
              <a:solidFill>
                <a:schemeClr val="tx1">
                  <a:lumMod val="75000"/>
                </a:schemeClr>
              </a:solidFill>
            </a:endParaRPr>
          </a:p>
        </p:txBody>
      </p:sp>
      <p:grpSp>
        <p:nvGrpSpPr>
          <p:cNvPr id="64" name="Gruppo 63">
            <a:extLst>
              <a:ext uri="{FF2B5EF4-FFF2-40B4-BE49-F238E27FC236}">
                <a16:creationId xmlns:a16="http://schemas.microsoft.com/office/drawing/2014/main" id="{5ABD2A73-B08E-474F-8794-541A04DAABF0}"/>
              </a:ext>
            </a:extLst>
          </p:cNvPr>
          <p:cNvGrpSpPr/>
          <p:nvPr/>
        </p:nvGrpSpPr>
        <p:grpSpPr>
          <a:xfrm>
            <a:off x="7870998" y="3014484"/>
            <a:ext cx="4021739" cy="738133"/>
            <a:chOff x="8616724" y="4222639"/>
            <a:chExt cx="4091237" cy="697332"/>
          </a:xfrm>
        </p:grpSpPr>
        <p:sp>
          <p:nvSpPr>
            <p:cNvPr id="66" name="Rettangolo 65">
              <a:extLst>
                <a:ext uri="{FF2B5EF4-FFF2-40B4-BE49-F238E27FC236}">
                  <a16:creationId xmlns:a16="http://schemas.microsoft.com/office/drawing/2014/main" id="{C6B4C54A-0D29-4FFF-8CAF-302F283D122E}"/>
                </a:ext>
              </a:extLst>
            </p:cNvPr>
            <p:cNvSpPr/>
            <p:nvPr/>
          </p:nvSpPr>
          <p:spPr>
            <a:xfrm flipH="1">
              <a:off x="8616724" y="4222639"/>
              <a:ext cx="4091237" cy="668756"/>
            </a:xfrm>
            <a:prstGeom prst="rect">
              <a:avLst/>
            </a:prstGeom>
          </p:spPr>
          <p:txBody>
            <a:bodyPr wrap="square">
              <a:spAutoFit/>
            </a:bodyPr>
            <a:lstStyle/>
            <a:p>
              <a:r>
                <a:rPr lang="it-IT" sz="2000">
                  <a:solidFill>
                    <a:schemeClr val="tx1">
                      <a:lumMod val="75000"/>
                    </a:schemeClr>
                  </a:solidFill>
                  <a:latin typeface="Symbol" panose="05050102010706020507" pitchFamily="18" charset="2"/>
                  <a:ea typeface="DustyErasers" panose="02000603000000000000" pitchFamily="2" charset="0"/>
                </a:rPr>
                <a:t>w</a:t>
              </a:r>
              <a:r>
                <a:rPr lang="it-IT" sz="2000" baseline="-25000">
                  <a:solidFill>
                    <a:schemeClr val="tx1">
                      <a:lumMod val="75000"/>
                    </a:schemeClr>
                  </a:solidFill>
                </a:rPr>
                <a:t>E</a:t>
              </a:r>
              <a:r>
                <a:rPr lang="it-IT" sz="2000">
                  <a:solidFill>
                    <a:schemeClr val="tx1">
                      <a:lumMod val="75000"/>
                    </a:schemeClr>
                  </a:solidFill>
                </a:rPr>
                <a:t> = </a:t>
              </a:r>
              <a:r>
                <a:rPr lang="it-IT" sz="2000">
                  <a:solidFill>
                    <a:schemeClr val="tx1">
                      <a:lumMod val="75000"/>
                    </a:schemeClr>
                  </a:solidFill>
                  <a:latin typeface="Symbol" panose="05050102010706020507" pitchFamily="18" charset="2"/>
                  <a:ea typeface="DustyErasers" panose="02000603000000000000" pitchFamily="2" charset="0"/>
                </a:rPr>
                <a:t>w</a:t>
              </a:r>
              <a:r>
                <a:rPr lang="it-IT" sz="2000" baseline="-25000">
                  <a:solidFill>
                    <a:schemeClr val="tx1">
                      <a:lumMod val="75000"/>
                    </a:schemeClr>
                  </a:solidFill>
                </a:rPr>
                <a:t>AC</a:t>
              </a:r>
              <a:r>
                <a:rPr lang="it-IT" sz="2000">
                  <a:solidFill>
                    <a:schemeClr val="tx1">
                      <a:lumMod val="75000"/>
                    </a:schemeClr>
                  </a:solidFill>
                </a:rPr>
                <a:t>(x) + </a:t>
              </a:r>
              <a:r>
                <a:rPr lang="it-IT" sz="2000">
                  <a:solidFill>
                    <a:schemeClr val="tx1">
                      <a:lumMod val="75000"/>
                    </a:schemeClr>
                  </a:solidFill>
                  <a:latin typeface="Symbol" panose="05050102010706020507" pitchFamily="18" charset="2"/>
                  <a:ea typeface="DustyErasers" panose="02000603000000000000" pitchFamily="2" charset="0"/>
                </a:rPr>
                <a:t>w</a:t>
              </a:r>
              <a:r>
                <a:rPr lang="it-IT" sz="2000" baseline="-25000">
                  <a:solidFill>
                    <a:schemeClr val="tx1">
                      <a:lumMod val="75000"/>
                    </a:schemeClr>
                  </a:solidFill>
                </a:rPr>
                <a:t>O</a:t>
              </a:r>
            </a:p>
            <a:p>
              <a:r>
                <a:rPr lang="it-IT" sz="2000" baseline="-25000">
                  <a:solidFill>
                    <a:schemeClr val="tx1">
                      <a:lumMod val="75000"/>
                    </a:schemeClr>
                  </a:solidFill>
                </a:rPr>
                <a:t>    E</a:t>
              </a:r>
              <a:r>
                <a:rPr lang="it-IT" sz="2000">
                  <a:solidFill>
                    <a:schemeClr val="tx1">
                      <a:lumMod val="75000"/>
                    </a:schemeClr>
                  </a:solidFill>
                </a:rPr>
                <a:t>(</a:t>
              </a:r>
              <a:r>
                <a:rPr lang="it-IT" sz="2000">
                  <a:solidFill>
                    <a:schemeClr val="tx1">
                      <a:lumMod val="75000"/>
                    </a:schemeClr>
                  </a:solidFill>
                  <a:latin typeface="Symbol" panose="05050102010706020507" pitchFamily="18" charset="2"/>
                  <a:ea typeface="DustyErasers" panose="02000603000000000000" pitchFamily="2" charset="0"/>
                </a:rPr>
                <a:t>w</a:t>
              </a:r>
              <a:r>
                <a:rPr lang="it-IT" sz="2000" baseline="-25000">
                  <a:solidFill>
                    <a:schemeClr val="tx1">
                      <a:lumMod val="75000"/>
                    </a:schemeClr>
                  </a:solidFill>
                </a:rPr>
                <a:t>E</a:t>
              </a:r>
              <a:r>
                <a:rPr lang="it-IT" sz="2000">
                  <a:solidFill>
                    <a:schemeClr val="tx1">
                      <a:lumMod val="75000"/>
                    </a:schemeClr>
                  </a:solidFill>
                </a:rPr>
                <a:t>) =    </a:t>
              </a:r>
              <a:r>
                <a:rPr lang="it-IT" sz="2000" baseline="-25000">
                  <a:solidFill>
                    <a:schemeClr val="tx1">
                      <a:lumMod val="75000"/>
                    </a:schemeClr>
                  </a:solidFill>
                </a:rPr>
                <a:t>AC</a:t>
              </a:r>
              <a:r>
                <a:rPr lang="it-IT" sz="2000">
                  <a:solidFill>
                    <a:schemeClr val="tx1">
                      <a:lumMod val="75000"/>
                    </a:schemeClr>
                  </a:solidFill>
                </a:rPr>
                <a:t>(</a:t>
              </a:r>
              <a:r>
                <a:rPr lang="it-IT" sz="2000">
                  <a:solidFill>
                    <a:schemeClr val="tx1">
                      <a:lumMod val="75000"/>
                    </a:schemeClr>
                  </a:solidFill>
                  <a:latin typeface="Symbol" panose="05050102010706020507" pitchFamily="18" charset="2"/>
                  <a:ea typeface="DustyErasers" panose="02000603000000000000" pitchFamily="2" charset="0"/>
                </a:rPr>
                <a:t>w</a:t>
              </a:r>
              <a:r>
                <a:rPr lang="it-IT" sz="2000" baseline="-25000">
                  <a:solidFill>
                    <a:schemeClr val="tx1">
                      <a:lumMod val="75000"/>
                    </a:schemeClr>
                  </a:solidFill>
                </a:rPr>
                <a:t>AC</a:t>
              </a:r>
              <a:r>
                <a:rPr lang="it-IT" sz="2000">
                  <a:solidFill>
                    <a:schemeClr val="tx1">
                      <a:lumMod val="75000"/>
                    </a:schemeClr>
                  </a:solidFill>
                </a:rPr>
                <a:t>(x)) +   </a:t>
              </a:r>
              <a:r>
                <a:rPr lang="it-IT" sz="2000" baseline="-25000">
                  <a:solidFill>
                    <a:schemeClr val="tx1">
                      <a:lumMod val="75000"/>
                    </a:schemeClr>
                  </a:solidFill>
                </a:rPr>
                <a:t>O</a:t>
              </a:r>
              <a:r>
                <a:rPr lang="it-IT" sz="2000">
                  <a:solidFill>
                    <a:schemeClr val="tx1">
                      <a:lumMod val="75000"/>
                    </a:schemeClr>
                  </a:solidFill>
                </a:rPr>
                <a:t>(</a:t>
              </a:r>
              <a:r>
                <a:rPr lang="it-IT" sz="2000">
                  <a:solidFill>
                    <a:schemeClr val="tx1">
                      <a:lumMod val="75000"/>
                    </a:schemeClr>
                  </a:solidFill>
                  <a:latin typeface="Symbol" panose="05050102010706020507" pitchFamily="18" charset="2"/>
                  <a:ea typeface="DustyErasers" panose="02000603000000000000" pitchFamily="2" charset="0"/>
                </a:rPr>
                <a:t>w</a:t>
              </a:r>
              <a:r>
                <a:rPr lang="it-IT" sz="2000" baseline="-25000">
                  <a:solidFill>
                    <a:schemeClr val="tx1">
                      <a:lumMod val="75000"/>
                    </a:schemeClr>
                  </a:solidFill>
                </a:rPr>
                <a:t>O</a:t>
              </a:r>
              <a:r>
                <a:rPr lang="it-IT" sz="2000">
                  <a:solidFill>
                    <a:schemeClr val="tx1">
                      <a:lumMod val="75000"/>
                    </a:schemeClr>
                  </a:solidFill>
                </a:rPr>
                <a:t>)</a:t>
              </a:r>
            </a:p>
          </p:txBody>
        </p:sp>
        <mc:AlternateContent xmlns:mc="http://schemas.openxmlformats.org/markup-compatibility/2006" xmlns:a14="http://schemas.microsoft.com/office/drawing/2010/main">
          <mc:Choice Requires="a14">
            <p:sp>
              <p:nvSpPr>
                <p:cNvPr id="67" name="CasellaDiTesto 66">
                  <a:extLst>
                    <a:ext uri="{FF2B5EF4-FFF2-40B4-BE49-F238E27FC236}">
                      <a16:creationId xmlns:a16="http://schemas.microsoft.com/office/drawing/2014/main" id="{77EF729D-B8AD-4AC6-B594-71F5C5022B71}"/>
                    </a:ext>
                  </a:extLst>
                </p:cNvPr>
                <p:cNvSpPr txBox="1"/>
                <p:nvPr/>
              </p:nvSpPr>
              <p:spPr>
                <a:xfrm>
                  <a:off x="8641567" y="4599947"/>
                  <a:ext cx="224579" cy="320024"/>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it-IT" sz="2000" b="0" i="1" smtClean="0">
                                <a:solidFill>
                                  <a:schemeClr val="tx1">
                                    <a:lumMod val="75000"/>
                                  </a:schemeClr>
                                </a:solidFill>
                                <a:latin typeface="Cambria Math" panose="02040503050406030204" pitchFamily="18" charset="0"/>
                              </a:rPr>
                            </m:ctrlPr>
                          </m:accPr>
                          <m:e>
                            <m:r>
                              <m:rPr>
                                <m:nor/>
                              </m:rPr>
                              <a:rPr lang="it-IT" sz="2000">
                                <a:solidFill>
                                  <a:schemeClr val="tx1">
                                    <a:lumMod val="75000"/>
                                  </a:schemeClr>
                                </a:solidFill>
                              </a:rPr>
                              <m:t>k</m:t>
                            </m:r>
                          </m:e>
                        </m:acc>
                      </m:oMath>
                    </m:oMathPara>
                  </a14:m>
                  <a:endParaRPr lang="it-IT" sz="2000">
                    <a:solidFill>
                      <a:schemeClr val="tx1">
                        <a:lumMod val="75000"/>
                      </a:schemeClr>
                    </a:solidFill>
                  </a:endParaRPr>
                </a:p>
              </p:txBody>
            </p:sp>
          </mc:Choice>
          <mc:Fallback xmlns="">
            <p:sp>
              <p:nvSpPr>
                <p:cNvPr id="67" name="CasellaDiTesto 66">
                  <a:extLst>
                    <a:ext uri="{FF2B5EF4-FFF2-40B4-BE49-F238E27FC236}">
                      <a16:creationId xmlns:a16="http://schemas.microsoft.com/office/drawing/2014/main" id="{77EF729D-B8AD-4AC6-B594-71F5C5022B71}"/>
                    </a:ext>
                  </a:extLst>
                </p:cNvPr>
                <p:cNvSpPr txBox="1">
                  <a:spLocks noRot="1" noChangeAspect="1" noMove="1" noResize="1" noEditPoints="1" noAdjustHandles="1" noChangeArrowheads="1" noChangeShapeType="1" noTextEdit="1"/>
                </p:cNvSpPr>
                <p:nvPr/>
              </p:nvSpPr>
              <p:spPr>
                <a:xfrm>
                  <a:off x="8641567" y="4599947"/>
                  <a:ext cx="224579" cy="320024"/>
                </a:xfrm>
                <a:prstGeom prst="rect">
                  <a:avLst/>
                </a:prstGeom>
                <a:blipFill>
                  <a:blip r:embed="rId4"/>
                  <a:stretch>
                    <a:fillRect l="-19444" t="-5357" r="-22222" b="-178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8" name="CasellaDiTesto 67">
                  <a:extLst>
                    <a:ext uri="{FF2B5EF4-FFF2-40B4-BE49-F238E27FC236}">
                      <a16:creationId xmlns:a16="http://schemas.microsoft.com/office/drawing/2014/main" id="{D7D2D8C5-F529-425B-9089-12A0855E3681}"/>
                    </a:ext>
                  </a:extLst>
                </p:cNvPr>
                <p:cNvSpPr txBox="1"/>
                <p:nvPr/>
              </p:nvSpPr>
              <p:spPr>
                <a:xfrm>
                  <a:off x="9521882" y="4597997"/>
                  <a:ext cx="232745" cy="320024"/>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it-IT" sz="2000" b="0" i="1" smtClean="0">
                                <a:solidFill>
                                  <a:schemeClr val="tx1">
                                    <a:lumMod val="75000"/>
                                  </a:schemeClr>
                                </a:solidFill>
                                <a:latin typeface="Cambria Math" panose="02040503050406030204" pitchFamily="18" charset="0"/>
                              </a:rPr>
                            </m:ctrlPr>
                          </m:accPr>
                          <m:e>
                            <m:r>
                              <m:rPr>
                                <m:nor/>
                              </m:rPr>
                              <a:rPr lang="it-IT" sz="2000">
                                <a:solidFill>
                                  <a:schemeClr val="tx1">
                                    <a:lumMod val="75000"/>
                                  </a:schemeClr>
                                </a:solidFill>
                              </a:rPr>
                              <m:t>k</m:t>
                            </m:r>
                          </m:e>
                        </m:acc>
                      </m:oMath>
                    </m:oMathPara>
                  </a14:m>
                  <a:endParaRPr lang="it-IT" sz="2000">
                    <a:solidFill>
                      <a:schemeClr val="tx1">
                        <a:lumMod val="75000"/>
                      </a:schemeClr>
                    </a:solidFill>
                  </a:endParaRPr>
                </a:p>
              </p:txBody>
            </p:sp>
          </mc:Choice>
          <mc:Fallback xmlns="">
            <p:sp>
              <p:nvSpPr>
                <p:cNvPr id="68" name="CasellaDiTesto 67">
                  <a:extLst>
                    <a:ext uri="{FF2B5EF4-FFF2-40B4-BE49-F238E27FC236}">
                      <a16:creationId xmlns:a16="http://schemas.microsoft.com/office/drawing/2014/main" id="{D7D2D8C5-F529-425B-9089-12A0855E3681}"/>
                    </a:ext>
                  </a:extLst>
                </p:cNvPr>
                <p:cNvSpPr txBox="1">
                  <a:spLocks noRot="1" noChangeAspect="1" noMove="1" noResize="1" noEditPoints="1" noAdjustHandles="1" noChangeArrowheads="1" noChangeShapeType="1" noTextEdit="1"/>
                </p:cNvSpPr>
                <p:nvPr/>
              </p:nvSpPr>
              <p:spPr>
                <a:xfrm>
                  <a:off x="9521882" y="4597997"/>
                  <a:ext cx="232745" cy="320024"/>
                </a:xfrm>
                <a:prstGeom prst="rect">
                  <a:avLst/>
                </a:prstGeom>
                <a:blipFill>
                  <a:blip r:embed="rId5"/>
                  <a:stretch>
                    <a:fillRect l="-15789" t="-5455" r="-18421" b="-181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9" name="CasellaDiTesto 68">
                  <a:extLst>
                    <a:ext uri="{FF2B5EF4-FFF2-40B4-BE49-F238E27FC236}">
                      <a16:creationId xmlns:a16="http://schemas.microsoft.com/office/drawing/2014/main" id="{83B7AE49-5120-4570-BC73-6ED7ADA9A033}"/>
                    </a:ext>
                  </a:extLst>
                </p:cNvPr>
                <p:cNvSpPr txBox="1"/>
                <p:nvPr/>
              </p:nvSpPr>
              <p:spPr>
                <a:xfrm>
                  <a:off x="10910831" y="4597997"/>
                  <a:ext cx="240702" cy="320024"/>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it-IT" sz="2000" b="0" i="1" smtClean="0">
                                <a:solidFill>
                                  <a:schemeClr val="tx1">
                                    <a:lumMod val="75000"/>
                                  </a:schemeClr>
                                </a:solidFill>
                                <a:latin typeface="Cambria Math" panose="02040503050406030204" pitchFamily="18" charset="0"/>
                              </a:rPr>
                            </m:ctrlPr>
                          </m:accPr>
                          <m:e>
                            <m:r>
                              <m:rPr>
                                <m:nor/>
                              </m:rPr>
                              <a:rPr lang="it-IT" sz="2000">
                                <a:solidFill>
                                  <a:schemeClr val="tx1">
                                    <a:lumMod val="75000"/>
                                  </a:schemeClr>
                                </a:solidFill>
                              </a:rPr>
                              <m:t>k</m:t>
                            </m:r>
                          </m:e>
                        </m:acc>
                      </m:oMath>
                    </m:oMathPara>
                  </a14:m>
                  <a:endParaRPr lang="it-IT" sz="2000">
                    <a:solidFill>
                      <a:schemeClr val="tx1">
                        <a:lumMod val="75000"/>
                      </a:schemeClr>
                    </a:solidFill>
                  </a:endParaRPr>
                </a:p>
              </p:txBody>
            </p:sp>
          </mc:Choice>
          <mc:Fallback xmlns="">
            <p:sp>
              <p:nvSpPr>
                <p:cNvPr id="69" name="CasellaDiTesto 68">
                  <a:extLst>
                    <a:ext uri="{FF2B5EF4-FFF2-40B4-BE49-F238E27FC236}">
                      <a16:creationId xmlns:a16="http://schemas.microsoft.com/office/drawing/2014/main" id="{83B7AE49-5120-4570-BC73-6ED7ADA9A033}"/>
                    </a:ext>
                  </a:extLst>
                </p:cNvPr>
                <p:cNvSpPr txBox="1">
                  <a:spLocks noRot="1" noChangeAspect="1" noMove="1" noResize="1" noEditPoints="1" noAdjustHandles="1" noChangeArrowheads="1" noChangeShapeType="1" noTextEdit="1"/>
                </p:cNvSpPr>
                <p:nvPr/>
              </p:nvSpPr>
              <p:spPr>
                <a:xfrm>
                  <a:off x="10910831" y="4597997"/>
                  <a:ext cx="240702" cy="320024"/>
                </a:xfrm>
                <a:prstGeom prst="rect">
                  <a:avLst/>
                </a:prstGeom>
                <a:blipFill>
                  <a:blip r:embed="rId6"/>
                  <a:stretch>
                    <a:fillRect l="-15385" t="-5455" r="-15385" b="-1818"/>
                  </a:stretch>
                </a:blipFill>
              </p:spPr>
              <p:txBody>
                <a:bodyPr/>
                <a:lstStyle/>
                <a:p>
                  <a:r>
                    <a:rPr lang="it-IT">
                      <a:noFill/>
                    </a:rPr>
                    <a:t> </a:t>
                  </a:r>
                </a:p>
              </p:txBody>
            </p:sp>
          </mc:Fallback>
        </mc:AlternateContent>
      </p:grpSp>
      <p:sp>
        <p:nvSpPr>
          <p:cNvPr id="5" name="Rettangolo 4">
            <a:extLst>
              <a:ext uri="{FF2B5EF4-FFF2-40B4-BE49-F238E27FC236}">
                <a16:creationId xmlns:a16="http://schemas.microsoft.com/office/drawing/2014/main" id="{769D43C8-55F1-41A7-A4A0-1C26E47C31D8}"/>
              </a:ext>
            </a:extLst>
          </p:cNvPr>
          <p:cNvSpPr/>
          <p:nvPr/>
        </p:nvSpPr>
        <p:spPr>
          <a:xfrm>
            <a:off x="8448094" y="5823272"/>
            <a:ext cx="3672408" cy="461665"/>
          </a:xfrm>
          <a:prstGeom prst="rect">
            <a:avLst/>
          </a:prstGeom>
        </p:spPr>
        <p:txBody>
          <a:bodyPr wrap="square">
            <a:spAutoFit/>
          </a:bodyPr>
          <a:lstStyle/>
          <a:p>
            <a:pPr marL="285750" indent="-285750">
              <a:buFont typeface="Arial" panose="020B0604020202020204" pitchFamily="34" charset="0"/>
              <a:buChar char="•"/>
            </a:pPr>
            <a:r>
              <a:rPr lang="it-IT" sz="1200">
                <a:latin typeface="DustyErasers" panose="02000603000000000000" pitchFamily="2" charset="0"/>
                <a:ea typeface="DustyErasers" panose="02000603000000000000" pitchFamily="2" charset="0"/>
              </a:rPr>
              <a:t>Nonlinear effects (high peak intensity)</a:t>
            </a:r>
          </a:p>
          <a:p>
            <a:pPr marL="285750" indent="-285750">
              <a:buFont typeface="Arial" panose="020B0604020202020204" pitchFamily="34" charset="0"/>
              <a:buChar char="•"/>
            </a:pPr>
            <a:r>
              <a:rPr lang="it-IT" sz="1200">
                <a:latin typeface="DustyErasers" panose="02000603000000000000" pitchFamily="2" charset="0"/>
                <a:ea typeface="DustyErasers" panose="02000603000000000000" pitchFamily="2" charset="0"/>
              </a:rPr>
              <a:t>Refresh rate limited by AW propagation (</a:t>
            </a:r>
            <a:r>
              <a:rPr lang="it-IT" sz="1200" b="1" baseline="-10000">
                <a:latin typeface="Calibri" panose="020F0502020204030204" pitchFamily="34" charset="0"/>
                <a:ea typeface="DustyErasers" panose="02000603000000000000" pitchFamily="2" charset="0"/>
                <a:cs typeface="Calibri" panose="020F0502020204030204" pitchFamily="34" charset="0"/>
              </a:rPr>
              <a:t>~</a:t>
            </a:r>
            <a:r>
              <a:rPr lang="it-IT" sz="1200">
                <a:latin typeface="DustyErasers" panose="02000603000000000000" pitchFamily="2" charset="0"/>
                <a:ea typeface="DustyErasers" panose="02000603000000000000" pitchFamily="2" charset="0"/>
              </a:rPr>
              <a:t>ps)</a:t>
            </a:r>
          </a:p>
        </p:txBody>
      </p:sp>
    </p:spTree>
    <p:extLst>
      <p:ext uri="{BB962C8B-B14F-4D97-AF65-F5344CB8AC3E}">
        <p14:creationId xmlns:p14="http://schemas.microsoft.com/office/powerpoint/2010/main" val="2838567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1500"/>
                                        <p:tgtEl>
                                          <p:spTgt spid="38"/>
                                        </p:tgtEl>
                                      </p:cBhvr>
                                    </p:animEffect>
                                  </p:childTnLst>
                                </p:cTn>
                              </p:par>
                              <p:par>
                                <p:cTn id="14" presetID="2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500"/>
                                        <p:tgtEl>
                                          <p:spTgt spid="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1000"/>
                                        <p:tgtEl>
                                          <p:spTgt spid="28"/>
                                        </p:tgtEl>
                                      </p:cBhvr>
                                    </p:animEffect>
                                  </p:childTnLst>
                                </p:cTn>
                              </p:par>
                              <p:par>
                                <p:cTn id="20" presetID="22" presetClass="entr" presetSubtype="8"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1000"/>
                                        <p:tgtEl>
                                          <p:spTgt spid="31"/>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000"/>
                                        <p:tgtEl>
                                          <p:spTgt spid="22"/>
                                        </p:tgtEl>
                                      </p:cBhvr>
                                    </p:animEffect>
                                  </p:childTnLst>
                                </p:cTn>
                              </p:par>
                              <p:par>
                                <p:cTn id="26" presetID="22" presetClass="entr" presetSubtype="8" fill="hold" nodeType="withEffect">
                                  <p:stCondLst>
                                    <p:cond delay="100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1000"/>
                                        <p:tgtEl>
                                          <p:spTgt spid="24"/>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1500"/>
                                        <p:tgtEl>
                                          <p:spTgt spid="20"/>
                                        </p:tgtEl>
                                      </p:cBhvr>
                                    </p:animEffect>
                                  </p:childTnLst>
                                </p:cTn>
                              </p:par>
                              <p:par>
                                <p:cTn id="35" presetID="22" presetClass="entr" presetSubtype="8" fill="hold" grpId="0" nodeType="withEffect">
                                  <p:stCondLst>
                                    <p:cond delay="150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nodeType="withEffect">
                                  <p:stCondLst>
                                    <p:cond delay="15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0" grpId="0" animBg="1"/>
      <p:bldP spid="22" grpId="0" animBg="1"/>
      <p:bldP spid="25"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2414" y="274638"/>
            <a:ext cx="10332638" cy="1020762"/>
          </a:xfrm>
        </p:spPr>
        <p:txBody>
          <a:bodyPr rtlCol="0">
            <a:normAutofit/>
          </a:bodyPr>
          <a:lstStyle/>
          <a:p>
            <a:r>
              <a:rPr lang="it-IT" sz="3800">
                <a:latin typeface="DustyErasers" panose="02000603000000000000" pitchFamily="2" charset="0"/>
                <a:ea typeface="DustyErasers" panose="02000603000000000000" pitchFamily="2" charset="0"/>
              </a:rPr>
              <a:t>Comparison between different pulse shapers</a:t>
            </a:r>
          </a:p>
        </p:txBody>
      </p:sp>
      <p:graphicFrame>
        <p:nvGraphicFramePr>
          <p:cNvPr id="7" name="Tabella 6">
            <a:extLst>
              <a:ext uri="{FF2B5EF4-FFF2-40B4-BE49-F238E27FC236}">
                <a16:creationId xmlns:a16="http://schemas.microsoft.com/office/drawing/2014/main" id="{3DA36A83-CAD0-4F25-A616-B0064B026DA8}"/>
              </a:ext>
            </a:extLst>
          </p:cNvPr>
          <p:cNvGraphicFramePr>
            <a:graphicFrameLocks noGrp="1"/>
          </p:cNvGraphicFramePr>
          <p:nvPr>
            <p:extLst>
              <p:ext uri="{D42A27DB-BD31-4B8C-83A1-F6EECF244321}">
                <p14:modId xmlns:p14="http://schemas.microsoft.com/office/powerpoint/2010/main" val="3123654630"/>
              </p:ext>
            </p:extLst>
          </p:nvPr>
        </p:nvGraphicFramePr>
        <p:xfrm>
          <a:off x="549796" y="1700808"/>
          <a:ext cx="11161240" cy="4534132"/>
        </p:xfrm>
        <a:graphic>
          <a:graphicData uri="http://schemas.openxmlformats.org/drawingml/2006/table">
            <a:tbl>
              <a:tblPr firstRow="1" bandRow="1">
                <a:tableStyleId>{8EC20E35-A176-4012-BC5E-935CFFF8708E}</a:tableStyleId>
              </a:tblPr>
              <a:tblGrid>
                <a:gridCol w="1152128">
                  <a:extLst>
                    <a:ext uri="{9D8B030D-6E8A-4147-A177-3AD203B41FA5}">
                      <a16:colId xmlns:a16="http://schemas.microsoft.com/office/drawing/2014/main" val="235118109"/>
                    </a:ext>
                  </a:extLst>
                </a:gridCol>
                <a:gridCol w="4824536">
                  <a:extLst>
                    <a:ext uri="{9D8B030D-6E8A-4147-A177-3AD203B41FA5}">
                      <a16:colId xmlns:a16="http://schemas.microsoft.com/office/drawing/2014/main" val="1139481899"/>
                    </a:ext>
                  </a:extLst>
                </a:gridCol>
                <a:gridCol w="5184576">
                  <a:extLst>
                    <a:ext uri="{9D8B030D-6E8A-4147-A177-3AD203B41FA5}">
                      <a16:colId xmlns:a16="http://schemas.microsoft.com/office/drawing/2014/main" val="4268711160"/>
                    </a:ext>
                  </a:extLst>
                </a:gridCol>
              </a:tblGrid>
              <a:tr h="432243">
                <a:tc>
                  <a:txBody>
                    <a:bodyPr/>
                    <a:lstStyle/>
                    <a:p>
                      <a:r>
                        <a:rPr lang="it-IT">
                          <a:solidFill>
                            <a:schemeClr val="bg1"/>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3366"/>
                    </a:solidFill>
                  </a:tcPr>
                </a:tc>
                <a:tc>
                  <a:txBody>
                    <a:bodyPr/>
                    <a:lstStyle/>
                    <a:p>
                      <a:r>
                        <a:rPr lang="it-IT">
                          <a:solidFill>
                            <a:schemeClr val="bg1"/>
                          </a:solidFill>
                          <a:latin typeface="DustyErasers" panose="02000603000000000000" pitchFamily="2" charset="0"/>
                          <a:ea typeface="DustyErasers" panose="02000603000000000000" pitchFamily="2" charset="0"/>
                        </a:rPr>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3366"/>
                    </a:solidFill>
                  </a:tcPr>
                </a:tc>
                <a:tc>
                  <a:txBody>
                    <a:bodyPr/>
                    <a:lstStyle/>
                    <a:p>
                      <a:r>
                        <a:rPr lang="it-IT">
                          <a:solidFill>
                            <a:schemeClr val="bg1"/>
                          </a:solidFill>
                          <a:latin typeface="DustyErasers" panose="02000603000000000000" pitchFamily="2" charset="0"/>
                          <a:ea typeface="DustyErasers" panose="02000603000000000000" pitchFamily="2" charset="0"/>
                        </a:rPr>
                        <a:t>Trade-offs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3366"/>
                    </a:solidFill>
                  </a:tcPr>
                </a:tc>
                <a:extLst>
                  <a:ext uri="{0D108BD9-81ED-4DB2-BD59-A6C34878D82A}">
                    <a16:rowId xmlns:a16="http://schemas.microsoft.com/office/drawing/2014/main" val="1778587611"/>
                  </a:ext>
                </a:extLst>
              </a:tr>
              <a:tr h="287837">
                <a:tc>
                  <a:txBody>
                    <a:bodyPr/>
                    <a:lstStyle/>
                    <a:p>
                      <a:r>
                        <a:rPr lang="it-IT" sz="2200" b="1">
                          <a:latin typeface="DustyErasers" panose="02000603000000000000" pitchFamily="2" charset="0"/>
                          <a:ea typeface="DustyErasers" panose="02000603000000000000" pitchFamily="2" charset="0"/>
                        </a:rPr>
                        <a:t>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tc>
                  <a:txBody>
                    <a:bodyPr/>
                    <a:lstStyle/>
                    <a:p>
                      <a:pPr marL="285750" indent="-285750">
                        <a:buFont typeface="Arial" panose="020B0604020202020204" pitchFamily="34" charset="0"/>
                        <a:buChar char="•"/>
                      </a:pPr>
                      <a:r>
                        <a:rPr lang="it-IT" sz="1600">
                          <a:latin typeface="DustyErasers" panose="02000603000000000000" pitchFamily="2" charset="0"/>
                          <a:ea typeface="DustyErasers" panose="02000603000000000000" pitchFamily="2" charset="0"/>
                        </a:rPr>
                        <a:t>Independent amplitude and phase modulation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tc>
                  <a:txBody>
                    <a:bodyPr/>
                    <a:lstStyle/>
                    <a:p>
                      <a:pPr marL="171450" indent="-171450">
                        <a:buFont typeface="Arial" panose="020B0604020202020204" pitchFamily="34" charset="0"/>
                        <a:buChar char="•"/>
                      </a:pPr>
                      <a:r>
                        <a:rPr lang="it-IT" sz="1600">
                          <a:latin typeface="DustyErasers" panose="02000603000000000000" pitchFamily="2" charset="0"/>
                          <a:ea typeface="DustyErasers" panose="02000603000000000000" pitchFamily="2" charset="0"/>
                        </a:rPr>
                        <a:t>Cannot be modified during experiment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extLst>
                  <a:ext uri="{0D108BD9-81ED-4DB2-BD59-A6C34878D82A}">
                    <a16:rowId xmlns:a16="http://schemas.microsoft.com/office/drawing/2014/main" val="1448345375"/>
                  </a:ext>
                </a:extLst>
              </a:tr>
              <a:tr h="443184">
                <a:tc>
                  <a:txBody>
                    <a:bodyPr/>
                    <a:lstStyle/>
                    <a:p>
                      <a:r>
                        <a:rPr lang="it-IT" sz="2200" b="1">
                          <a:latin typeface="Symbol" panose="05050102010706020507" pitchFamily="18" charset="2"/>
                          <a:ea typeface="DustyErasers" panose="02000603000000000000" pitchFamily="2" charset="0"/>
                        </a:rPr>
                        <a:t>m</a:t>
                      </a:r>
                      <a:r>
                        <a:rPr lang="it-IT" sz="2200" b="1">
                          <a:latin typeface="DustyErasers" panose="02000603000000000000" pitchFamily="2" charset="0"/>
                          <a:ea typeface="DustyErasers" panose="02000603000000000000" pitchFamily="2" charset="0"/>
                        </a:rPr>
                        <a:t>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B"/>
                    </a:solidFill>
                  </a:tcPr>
                </a:tc>
                <a:tc>
                  <a:txBody>
                    <a:bodyPr/>
                    <a:lstStyle/>
                    <a:p>
                      <a:pPr marL="285750" indent="-285750">
                        <a:buFont typeface="Arial" panose="020B0604020202020204" pitchFamily="34" charset="0"/>
                        <a:buChar char="•"/>
                      </a:pPr>
                      <a:r>
                        <a:rPr lang="it-IT" sz="1600">
                          <a:latin typeface="DustyErasers" panose="02000603000000000000" pitchFamily="2" charset="0"/>
                          <a:ea typeface="DustyErasers" panose="02000603000000000000" pitchFamily="2" charset="0"/>
                        </a:rPr>
                        <a:t>Computer controlled</a:t>
                      </a:r>
                    </a:p>
                    <a:p>
                      <a:pPr marL="285750" indent="-285750">
                        <a:buFont typeface="Arial" panose="020B0604020202020204" pitchFamily="34" charset="0"/>
                        <a:buChar char="•"/>
                      </a:pPr>
                      <a:r>
                        <a:rPr lang="it-IT" sz="1600">
                          <a:solidFill>
                            <a:schemeClr val="tx1"/>
                          </a:solidFill>
                          <a:latin typeface="DustyErasers" panose="02000603000000000000" pitchFamily="2" charset="0"/>
                          <a:ea typeface="DustyErasers" panose="02000603000000000000" pitchFamily="2" charset="0"/>
                        </a:rPr>
                        <a:t>High order spectral phase control</a:t>
                      </a:r>
                    </a:p>
                    <a:p>
                      <a:pPr marL="285750" indent="-285750">
                        <a:buFont typeface="Arial" panose="020B0604020202020204" pitchFamily="34" charset="0"/>
                        <a:buChar char="•"/>
                      </a:pPr>
                      <a:r>
                        <a:rPr lang="it-IT" sz="1600">
                          <a:solidFill>
                            <a:schemeClr val="tx1"/>
                          </a:solidFill>
                          <a:latin typeface="DustyErasers" panose="02000603000000000000" pitchFamily="2" charset="0"/>
                          <a:ea typeface="DustyErasers" panose="02000603000000000000" pitchFamily="2" charset="0"/>
                        </a:rPr>
                        <a:t>Smooth phase variations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High actuator density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B"/>
                    </a:solidFill>
                  </a:tcPr>
                </a:tc>
                <a:tc>
                  <a:txBody>
                    <a:bodyPr/>
                    <a:lstStyle/>
                    <a:p>
                      <a:pPr marL="285750" indent="-285750">
                        <a:buFont typeface="Arial" panose="020B0604020202020204" pitchFamily="34" charset="0"/>
                        <a:buChar char="•"/>
                      </a:pPr>
                      <a:r>
                        <a:rPr lang="it-IT" sz="1600">
                          <a:latin typeface="DustyErasers" panose="02000603000000000000" pitchFamily="2" charset="0"/>
                          <a:ea typeface="DustyErasers" panose="02000603000000000000" pitchFamily="2" charset="0"/>
                        </a:rPr>
                        <a:t>Phase only modulation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B"/>
                    </a:solidFill>
                  </a:tcPr>
                </a:tc>
                <a:extLst>
                  <a:ext uri="{0D108BD9-81ED-4DB2-BD59-A6C34878D82A}">
                    <a16:rowId xmlns:a16="http://schemas.microsoft.com/office/drawing/2014/main" val="137579948"/>
                  </a:ext>
                </a:extLst>
              </a:tr>
              <a:tr h="962449">
                <a:tc>
                  <a:txBody>
                    <a:bodyPr/>
                    <a:lstStyle/>
                    <a:p>
                      <a:r>
                        <a:rPr lang="it-IT" sz="2200" b="1">
                          <a:latin typeface="DustyErasers" panose="02000603000000000000" pitchFamily="2" charset="0"/>
                          <a:ea typeface="DustyErasers" panose="02000603000000000000" pitchFamily="2" charset="0"/>
                        </a:rPr>
                        <a:t>AOM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tc>
                  <a:txBody>
                    <a:bodyPr/>
                    <a:lstStyle/>
                    <a:p>
                      <a:pPr marL="285750" indent="-285750">
                        <a:buFont typeface="Arial" panose="020B0604020202020204" pitchFamily="34" charset="0"/>
                        <a:buChar char="•"/>
                      </a:pPr>
                      <a:r>
                        <a:rPr lang="it-IT" sz="1600">
                          <a:latin typeface="DustyErasers" panose="02000603000000000000" pitchFamily="2" charset="0"/>
                          <a:ea typeface="DustyErasers" panose="02000603000000000000" pitchFamily="2" charset="0"/>
                        </a:rPr>
                        <a:t>Computer controlled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Can be reprogrammed every </a:t>
                      </a:r>
                      <a:r>
                        <a:rPr lang="it-IT" sz="1600" b="1" baseline="-10000">
                          <a:latin typeface="Calibri" panose="020F0502020204030204" pitchFamily="34" charset="0"/>
                          <a:ea typeface="DustyErasers" panose="02000603000000000000" pitchFamily="2" charset="0"/>
                          <a:cs typeface="Calibri" panose="020F0502020204030204" pitchFamily="34" charset="0"/>
                        </a:rPr>
                        <a:t>~</a:t>
                      </a:r>
                      <a:r>
                        <a:rPr lang="it-IT" sz="1600">
                          <a:latin typeface="Symbol" panose="05050102010706020507" pitchFamily="18" charset="2"/>
                          <a:ea typeface="DustyErasers" panose="02000603000000000000" pitchFamily="2" charset="0"/>
                        </a:rPr>
                        <a:t>m</a:t>
                      </a:r>
                      <a:r>
                        <a:rPr lang="it-IT" sz="1600">
                          <a:latin typeface="DustyErasers" panose="02000603000000000000" pitchFamily="2" charset="0"/>
                          <a:ea typeface="DustyErasers" panose="02000603000000000000" pitchFamily="2" charset="0"/>
                        </a:rPr>
                        <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No sharp boundaries</a:t>
                      </a:r>
                      <a:endParaRPr kumimoji="0" lang="it-IT" sz="1600" b="0"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tc>
                  <a:txBody>
                    <a:bodyPr/>
                    <a:lstStyle/>
                    <a:p>
                      <a:pPr marL="171450" indent="-171450">
                        <a:buFont typeface="Arial" panose="020B0604020202020204" pitchFamily="34" charset="0"/>
                        <a:buChar char="•"/>
                      </a:pPr>
                      <a:r>
                        <a:rPr lang="it-IT" sz="1600">
                          <a:latin typeface="DustyErasers" panose="02000603000000000000" pitchFamily="2" charset="0"/>
                          <a:ea typeface="DustyErasers" panose="02000603000000000000" pitchFamily="2" charset="0"/>
                        </a:rPr>
                        <a:t>Efficiency limited by imperfect phase matching</a:t>
                      </a:r>
                    </a:p>
                    <a:p>
                      <a:pPr marL="171450" indent="-171450">
                        <a:buFont typeface="Arial" panose="020B0604020202020204" pitchFamily="34" charset="0"/>
                        <a:buChar char="•"/>
                      </a:pPr>
                      <a:r>
                        <a:rPr lang="it-IT" sz="1600">
                          <a:latin typeface="DustyErasers" panose="02000603000000000000" pitchFamily="2" charset="0"/>
                          <a:ea typeface="DustyErasers" panose="02000603000000000000" pitchFamily="2" charset="0"/>
                        </a:rPr>
                        <a:t>Distortions introduced by RF waveform amplitude</a:t>
                      </a:r>
                    </a:p>
                    <a:p>
                      <a:pPr marL="171450" indent="-171450">
                        <a:buFont typeface="Arial" panose="020B0604020202020204" pitchFamily="34" charset="0"/>
                        <a:buChar char="•"/>
                      </a:pPr>
                      <a:r>
                        <a:rPr lang="it-IT" sz="1600">
                          <a:latin typeface="DustyErasers" panose="02000603000000000000" pitchFamily="2" charset="0"/>
                          <a:ea typeface="DustyErasers" panose="02000603000000000000" pitchFamily="2" charset="0"/>
                        </a:rPr>
                        <a:t>Acoustic wave (AW) has limited lifetime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extLst>
                  <a:ext uri="{0D108BD9-81ED-4DB2-BD59-A6C34878D82A}">
                    <a16:rowId xmlns:a16="http://schemas.microsoft.com/office/drawing/2014/main" val="2298257188"/>
                  </a:ext>
                </a:extLst>
              </a:tr>
              <a:tr h="692729">
                <a:tc>
                  <a:txBody>
                    <a:bodyPr/>
                    <a:lstStyle/>
                    <a:p>
                      <a:r>
                        <a:rPr lang="it-IT" sz="2200" b="1">
                          <a:latin typeface="DustyErasers" panose="02000603000000000000" pitchFamily="2" charset="0"/>
                          <a:ea typeface="DustyErasers" panose="02000603000000000000" pitchFamily="2" charset="0"/>
                        </a:rPr>
                        <a:t>SLM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B"/>
                    </a:solidFill>
                  </a:tcPr>
                </a:tc>
                <a:tc>
                  <a:txBody>
                    <a:bodyPr/>
                    <a:lstStyle/>
                    <a:p>
                      <a:pPr marL="285750" indent="-285750">
                        <a:buFont typeface="Arial" panose="020B0604020202020204" pitchFamily="34" charset="0"/>
                        <a:buChar char="•"/>
                      </a:pPr>
                      <a:r>
                        <a:rPr lang="it-IT" sz="1600">
                          <a:latin typeface="DustyErasers" panose="02000603000000000000" pitchFamily="2" charset="0"/>
                          <a:ea typeface="DustyErasers" panose="02000603000000000000" pitchFamily="2" charset="0"/>
                        </a:rPr>
                        <a:t>Computer controlled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High waveform complexity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Polarization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B"/>
                    </a:solidFill>
                  </a:tcPr>
                </a:tc>
                <a:tc>
                  <a:txBody>
                    <a:bodyPr/>
                    <a:lstStyle/>
                    <a:p>
                      <a:pPr marL="171450" indent="-171450">
                        <a:buFont typeface="Arial" panose="020B0604020202020204" pitchFamily="34" charset="0"/>
                        <a:buChar char="•"/>
                      </a:pPr>
                      <a:r>
                        <a:rPr lang="it-IT" sz="1600">
                          <a:latin typeface="DustyErasers" panose="02000603000000000000" pitchFamily="2" charset="0"/>
                          <a:ea typeface="DustyErasers" panose="02000603000000000000" pitchFamily="2" charset="0"/>
                        </a:rPr>
                        <a:t>Pixelation &amp; gaps effects</a:t>
                      </a:r>
                    </a:p>
                    <a:p>
                      <a:pPr marL="171450" indent="-171450">
                        <a:buFont typeface="Arial" panose="020B0604020202020204" pitchFamily="34" charset="0"/>
                        <a:buChar char="•"/>
                      </a:pPr>
                      <a:r>
                        <a:rPr lang="it-IT" sz="1600">
                          <a:latin typeface="DustyErasers" panose="02000603000000000000" pitchFamily="2" charset="0"/>
                          <a:ea typeface="DustyErasers" panose="02000603000000000000" pitchFamily="2" charset="0"/>
                        </a:rPr>
                        <a:t>Refresh rate limited by LC rotation time (</a:t>
                      </a:r>
                      <a:r>
                        <a:rPr lang="it-IT" sz="1600" b="1" baseline="-10000">
                          <a:latin typeface="Calibri" panose="020F0502020204030204" pitchFamily="34" charset="0"/>
                          <a:ea typeface="DustyErasers" panose="02000603000000000000" pitchFamily="2" charset="0"/>
                          <a:cs typeface="Calibri" panose="020F0502020204030204" pitchFamily="34" charset="0"/>
                        </a:rPr>
                        <a:t>~</a:t>
                      </a:r>
                      <a:r>
                        <a:rPr lang="it-IT" sz="1600">
                          <a:latin typeface="DustyErasers" panose="02000603000000000000" pitchFamily="2" charset="0"/>
                          <a:ea typeface="DustyErasers" panose="02000603000000000000" pitchFamily="2" charset="0"/>
                        </a:rPr>
                        <a:t>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B"/>
                    </a:solidFill>
                  </a:tcPr>
                </a:tc>
                <a:extLst>
                  <a:ext uri="{0D108BD9-81ED-4DB2-BD59-A6C34878D82A}">
                    <a16:rowId xmlns:a16="http://schemas.microsoft.com/office/drawing/2014/main" val="2545852512"/>
                  </a:ext>
                </a:extLst>
              </a:tr>
              <a:tr h="440409">
                <a:tc>
                  <a:txBody>
                    <a:bodyPr/>
                    <a:lstStyle/>
                    <a:p>
                      <a:r>
                        <a:rPr lang="it-IT" sz="2200" b="1">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rPr>
                        <a:t>Computer </a:t>
                      </a:r>
                      <a:r>
                        <a:rPr lang="it-IT" sz="1600">
                          <a:latin typeface="DustyErasers" panose="02000603000000000000" pitchFamily="2" charset="0"/>
                          <a:ea typeface="DustyErasers" panose="02000603000000000000" pitchFamily="2" charset="0"/>
                        </a:rPr>
                        <a:t>controlled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Can be reprogrammed every </a:t>
                      </a:r>
                      <a:r>
                        <a:rPr lang="it-IT" sz="1600" b="1" baseline="-10000">
                          <a:latin typeface="Calibri" panose="020F0502020204030204" pitchFamily="34" charset="0"/>
                          <a:ea typeface="DustyErasers" panose="02000603000000000000" pitchFamily="2" charset="0"/>
                          <a:cs typeface="Calibri" panose="020F0502020204030204" pitchFamily="34" charset="0"/>
                        </a:rPr>
                        <a:t>~</a:t>
                      </a:r>
                      <a:r>
                        <a:rPr lang="it-IT" sz="1600">
                          <a:latin typeface="DustyErasers" panose="02000603000000000000" pitchFamily="2" charset="0"/>
                          <a:ea typeface="DustyErasers" panose="02000603000000000000" pitchFamily="2" charset="0"/>
                        </a:rPr>
                        <a:t>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No sharp boundaries</a:t>
                      </a:r>
                      <a:endParaRPr kumimoji="0" lang="it-IT" sz="1600" b="0"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tc>
                  <a:txBody>
                    <a:bodyPr/>
                    <a:lstStyle/>
                    <a:p>
                      <a:pPr marL="285750" indent="-285750">
                        <a:buFont typeface="Arial" panose="020B0604020202020204" pitchFamily="34" charset="0"/>
                        <a:buChar char="•"/>
                      </a:pPr>
                      <a:r>
                        <a:rPr lang="it-IT" sz="1600">
                          <a:latin typeface="DustyErasers" panose="02000603000000000000" pitchFamily="2" charset="0"/>
                          <a:ea typeface="DustyErasers" panose="02000603000000000000" pitchFamily="2" charset="0"/>
                        </a:rPr>
                        <a:t>Nonlinear effects (high peak intensity)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a:latin typeface="DustyErasers" panose="02000603000000000000" pitchFamily="2" charset="0"/>
                          <a:ea typeface="DustyErasers" panose="02000603000000000000" pitchFamily="2" charset="0"/>
                        </a:rPr>
                        <a:t>Imperfect synchronization of AW to pulses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5CD"/>
                    </a:solidFill>
                  </a:tcPr>
                </a:tc>
                <a:extLst>
                  <a:ext uri="{0D108BD9-81ED-4DB2-BD59-A6C34878D82A}">
                    <a16:rowId xmlns:a16="http://schemas.microsoft.com/office/drawing/2014/main" val="2851715095"/>
                  </a:ext>
                </a:extLst>
              </a:tr>
            </a:tbl>
          </a:graphicData>
        </a:graphic>
      </p:graphicFrame>
    </p:spTree>
    <p:extLst>
      <p:ext uri="{BB962C8B-B14F-4D97-AF65-F5344CB8AC3E}">
        <p14:creationId xmlns:p14="http://schemas.microsoft.com/office/powerpoint/2010/main" val="3164835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2414" y="198438"/>
            <a:ext cx="9684566" cy="1020762"/>
          </a:xfrm>
        </p:spPr>
        <p:txBody>
          <a:bodyPr rtlCol="0">
            <a:normAutofit/>
          </a:bodyPr>
          <a:lstStyle/>
          <a:p>
            <a:r>
              <a:rPr lang="it-IT" sz="3800">
                <a:latin typeface="DustyErasers" panose="02000603000000000000" pitchFamily="2" charset="0"/>
                <a:ea typeface="DustyErasers" panose="02000603000000000000" pitchFamily="2" charset="0"/>
              </a:rPr>
              <a:t>Comparison: resolution</a:t>
            </a:r>
          </a:p>
        </p:txBody>
      </p:sp>
      <mc:AlternateContent xmlns:mc="http://schemas.openxmlformats.org/markup-compatibility/2006" xmlns:a14="http://schemas.microsoft.com/office/drawing/2010/main">
        <mc:Choice Requires="a14">
          <p:graphicFrame>
            <p:nvGraphicFramePr>
              <p:cNvPr id="61" name="Tabella 60">
                <a:extLst>
                  <a:ext uri="{FF2B5EF4-FFF2-40B4-BE49-F238E27FC236}">
                    <a16:creationId xmlns:a16="http://schemas.microsoft.com/office/drawing/2014/main" id="{6AF2ED00-E00F-4D3F-B021-1C766591187C}"/>
                  </a:ext>
                </a:extLst>
              </p:cNvPr>
              <p:cNvGraphicFramePr>
                <a:graphicFrameLocks noGrp="1"/>
              </p:cNvGraphicFramePr>
              <p:nvPr>
                <p:extLst>
                  <p:ext uri="{D42A27DB-BD31-4B8C-83A1-F6EECF244321}">
                    <p14:modId xmlns:p14="http://schemas.microsoft.com/office/powerpoint/2010/main" val="2826281371"/>
                  </p:ext>
                </p:extLst>
              </p:nvPr>
            </p:nvGraphicFramePr>
            <p:xfrm>
              <a:off x="246861" y="1736493"/>
              <a:ext cx="5832648" cy="1163763"/>
            </p:xfrm>
            <a:graphic>
              <a:graphicData uri="http://schemas.openxmlformats.org/drawingml/2006/table">
                <a:tbl>
                  <a:tblPr firstRow="1" bandRow="1">
                    <a:tableStyleId>{8EC20E35-A176-4012-BC5E-935CFFF8708E}</a:tableStyleId>
                  </a:tblPr>
                  <a:tblGrid>
                    <a:gridCol w="1080120">
                      <a:extLst>
                        <a:ext uri="{9D8B030D-6E8A-4147-A177-3AD203B41FA5}">
                          <a16:colId xmlns:a16="http://schemas.microsoft.com/office/drawing/2014/main" val="235118109"/>
                        </a:ext>
                      </a:extLst>
                    </a:gridCol>
                    <a:gridCol w="2304256">
                      <a:extLst>
                        <a:ext uri="{9D8B030D-6E8A-4147-A177-3AD203B41FA5}">
                          <a16:colId xmlns:a16="http://schemas.microsoft.com/office/drawing/2014/main" val="1139481899"/>
                        </a:ext>
                      </a:extLst>
                    </a:gridCol>
                    <a:gridCol w="2448272">
                      <a:extLst>
                        <a:ext uri="{9D8B030D-6E8A-4147-A177-3AD203B41FA5}">
                          <a16:colId xmlns:a16="http://schemas.microsoft.com/office/drawing/2014/main" val="4268711160"/>
                        </a:ext>
                      </a:extLst>
                    </a:gridCol>
                  </a:tblGrid>
                  <a:tr h="432243">
                    <a:tc>
                      <a:txBody>
                        <a:bodyPr/>
                        <a:lstStyle/>
                        <a:p>
                          <a:r>
                            <a:rPr lang="it-IT">
                              <a:solidFill>
                                <a:srgbClr val="993366"/>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Temporal window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Frequency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87611"/>
                      </a:ext>
                    </a:extLst>
                  </a:tr>
                  <a:tr h="316867">
                    <a:tc>
                      <a:txBody>
                        <a:bodyPr/>
                        <a:lstStyle/>
                        <a:p>
                          <a:r>
                            <a:rPr lang="it-IT" sz="1800" b="1">
                              <a:latin typeface="DustyErasers" panose="02000603000000000000" pitchFamily="2" charset="0"/>
                              <a:ea typeface="DustyErasers" panose="02000603000000000000" pitchFamily="2" charset="0"/>
                            </a:rPr>
                            <a:t>4f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indent="0">
                            <a:buFont typeface="Arial" panose="020B0604020202020204" pitchFamily="34" charset="0"/>
                            <a:buNone/>
                          </a:pPr>
                          <a:r>
                            <a:rPr lang="it-IT" sz="1800" b="1">
                              <a:solidFill>
                                <a:schemeClr val="tx1"/>
                              </a:solidFill>
                              <a:latin typeface="DustyErasers" panose="02000603000000000000" pitchFamily="2" charset="0"/>
                              <a:ea typeface="DustyErasers" panose="02000603000000000000" pitchFamily="2" charset="0"/>
                            </a:rPr>
                            <a:t>T </a:t>
                          </a:r>
                          <a14:m>
                            <m:oMath xmlns:m="http://schemas.openxmlformats.org/officeDocument/2006/math">
                              <m:r>
                                <a:rPr lang="it-IT" sz="1800" b="1" i="1" smtClean="0">
                                  <a:latin typeface="Cambria Math" panose="02040503050406030204" pitchFamily="18" charset="0"/>
                                  <a:ea typeface="DustyErasers" panose="02000603000000000000" pitchFamily="2" charset="0"/>
                                </a:rPr>
                                <m:t>∝</m:t>
                              </m:r>
                            </m:oMath>
                          </a14:m>
                          <a:r>
                            <a:rPr lang="it-IT" sz="1800" b="1">
                              <a:latin typeface="DustyErasers" panose="02000603000000000000" pitchFamily="2" charset="0"/>
                              <a:ea typeface="DustyErasers" panose="02000603000000000000" pitchFamily="2" charset="0"/>
                            </a:rPr>
                            <a:t> 1 / </a:t>
                          </a:r>
                          <a14:m>
                            <m:oMath xmlns:m="http://schemas.openxmlformats.org/officeDocument/2006/math">
                              <m:r>
                                <m:rPr>
                                  <m:nor/>
                                </m:rPr>
                                <a:rPr lang="it-IT" sz="1800" b="1" smtClean="0">
                                  <a:latin typeface="Symbol" panose="05050102010706020507" pitchFamily="18" charset="2"/>
                                  <a:ea typeface="DustyErasers" panose="02000603000000000000" pitchFamily="2" charset="0"/>
                                </a:rPr>
                                <m:t>dw</m:t>
                              </m:r>
                            </m:oMath>
                          </a14:m>
                          <a:endParaRPr lang="it-IT" sz="1800" b="1">
                            <a:latin typeface="DustyErasers" panose="02000603000000000000" pitchFamily="2" charset="0"/>
                            <a:ea typeface="DustyEraser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 xmlns:m="http://schemas.openxmlformats.org/officeDocument/2006/math">
                              <m:r>
                                <a:rPr lang="it-IT" sz="1800" b="1" i="1" smtClean="0">
                                  <a:latin typeface="Cambria Math" panose="02040503050406030204" pitchFamily="18" charset="0"/>
                                  <a:ea typeface="DustyErasers" panose="02000603000000000000" pitchFamily="2" charset="0"/>
                                </a:rPr>
                                <m:t>𝛅𝛚</m:t>
                              </m:r>
                            </m:oMath>
                          </a14:m>
                          <a:r>
                            <a:rPr lang="it-IT" sz="1800" b="1">
                              <a:latin typeface="DustyErasers" panose="02000603000000000000" pitchFamily="2" charset="0"/>
                              <a:ea typeface="DustyErasers" panose="02000603000000000000" pitchFamily="2" charset="0"/>
                            </a:rPr>
                            <a:t> =</a:t>
                          </a:r>
                          <a:r>
                            <a:rPr lang="it-IT" sz="1800" b="1" baseline="0">
                              <a:latin typeface="DustyErasers" panose="02000603000000000000" pitchFamily="2" charset="0"/>
                              <a:ea typeface="DustyErasers" panose="02000603000000000000" pitchFamily="2" charset="0"/>
                            </a:rPr>
                            <a:t> </a:t>
                          </a:r>
                          <a14:m>
                            <m:oMath xmlns:m="http://schemas.openxmlformats.org/officeDocument/2006/math">
                              <m:sSub>
                                <m:sSubPr>
                                  <m:ctrlPr>
                                    <a:rPr lang="it-IT" sz="1800" b="1" i="1" smtClean="0">
                                      <a:latin typeface="Cambria Math" panose="02040503050406030204" pitchFamily="18" charset="0"/>
                                      <a:ea typeface="DustyErasers" panose="02000603000000000000" pitchFamily="2" charset="0"/>
                                    </a:rPr>
                                  </m:ctrlPr>
                                </m:sSubPr>
                                <m:e>
                                  <m:r>
                                    <m:rPr>
                                      <m:nor/>
                                    </m:rPr>
                                    <a:rPr lang="it-IT" sz="1800" b="1">
                                      <a:latin typeface="DustyErasers" panose="02000603000000000000" pitchFamily="2" charset="0"/>
                                      <a:ea typeface="DustyErasers" panose="02000603000000000000" pitchFamily="2" charset="0"/>
                                    </a:rPr>
                                    <m:t>r</m:t>
                                  </m:r>
                                </m:e>
                                <m:sub>
                                  <m:r>
                                    <a:rPr lang="it-IT" sz="1800" b="1" i="1">
                                      <a:latin typeface="Cambria Math" panose="02040503050406030204" pitchFamily="18" charset="0"/>
                                      <a:ea typeface="DustyErasers" panose="02000603000000000000" pitchFamily="2" charset="0"/>
                                    </a:rPr>
                                    <m:t>𝟎</m:t>
                                  </m:r>
                                </m:sub>
                              </m:sSub>
                            </m:oMath>
                          </a14:m>
                          <a:r>
                            <a:rPr lang="it-IT" sz="1800" b="1">
                              <a:latin typeface="DustyErasers" panose="02000603000000000000" pitchFamily="2" charset="0"/>
                              <a:ea typeface="DustyErasers" panose="02000603000000000000" pitchFamily="2" charset="0"/>
                            </a:rPr>
                            <a:t> / </a:t>
                          </a:r>
                          <a14:m>
                            <m:oMath xmlns:m="http://schemas.openxmlformats.org/officeDocument/2006/math">
                              <m:r>
                                <m:rPr>
                                  <m:nor/>
                                </m:rPr>
                                <a:rPr lang="it-IT" sz="1800" b="1" smtClean="0">
                                  <a:latin typeface="Symbol" panose="05050102010706020507" pitchFamily="18" charset="2"/>
                                  <a:ea typeface="DustyErasers" panose="02000603000000000000" pitchFamily="2" charset="0"/>
                                </a:rPr>
                                <m:t>a</m:t>
                              </m:r>
                            </m:oMath>
                          </a14:m>
                          <a:endParaRPr lang="it-IT" sz="1800" b="1">
                            <a:latin typeface="DustyErasers" panose="02000603000000000000" pitchFamily="2" charset="0"/>
                            <a:ea typeface="DustyEraser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298257188"/>
                      </a:ext>
                    </a:extLst>
                  </a:tr>
                  <a:tr h="264957">
                    <a:tc>
                      <a:txBody>
                        <a:bodyPr/>
                        <a:lstStyle/>
                        <a:p>
                          <a:r>
                            <a:rPr lang="it-IT" sz="1800" b="1">
                              <a:solidFill>
                                <a:schemeClr val="bg1">
                                  <a:lumMod val="75000"/>
                                </a:schemeClr>
                              </a:solidFill>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rPr>
                            <a:t>T = </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a:t>
                          </a:r>
                          <a:r>
                            <a:rPr lang="it-IT" sz="1600" b="0" baseline="-25000">
                              <a:solidFill>
                                <a:schemeClr val="bg1">
                                  <a:lumMod val="75000"/>
                                </a:schemeClr>
                              </a:solidFill>
                              <a:latin typeface="DustyErasers" panose="02000603000000000000" pitchFamily="2" charset="0"/>
                              <a:ea typeface="DustyErasers" panose="02000603000000000000" pitchFamily="2" charset="0"/>
                            </a:rPr>
                            <a:t>g</a:t>
                          </a:r>
                          <a:r>
                            <a:rPr lang="it-IT" sz="1600" b="0">
                              <a:solidFill>
                                <a:schemeClr val="bg1">
                                  <a:lumMod val="75000"/>
                                </a:schemeClr>
                              </a:solidFill>
                              <a:latin typeface="DustyErasers" panose="02000603000000000000" pitchFamily="2" charset="0"/>
                              <a:ea typeface="DustyErasers" panose="02000603000000000000" pitchFamily="2" charset="0"/>
                            </a:rPr>
                            <a:t> L 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 c</a:t>
                          </a:r>
                          <a:endPar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0">
                              <a:solidFill>
                                <a:schemeClr val="bg1">
                                  <a:lumMod val="75000"/>
                                </a:schemeClr>
                              </a:solidFill>
                              <a:latin typeface="Symbol" panose="05050102010706020507" pitchFamily="18" charset="2"/>
                              <a:ea typeface="DustyErasers" panose="02000603000000000000" pitchFamily="2" charset="0"/>
                            </a:rPr>
                            <a:t>dl =</a:t>
                          </a:r>
                          <a:r>
                            <a:rPr lang="it-IT" sz="1600" b="0">
                              <a:solidFill>
                                <a:schemeClr val="bg1">
                                  <a:lumMod val="75000"/>
                                </a:schemeClr>
                              </a:solidFill>
                            </a:rPr>
                            <a:t> </a:t>
                          </a:r>
                          <a:r>
                            <a:rPr lang="it-IT" sz="1600" b="0">
                              <a:solidFill>
                                <a:schemeClr val="bg1">
                                  <a:lumMod val="75000"/>
                                </a:schemeClr>
                              </a:solidFill>
                              <a:latin typeface="Symbol" panose="05050102010706020507" pitchFamily="18" charset="2"/>
                              <a:ea typeface="DustyErasers" panose="02000603000000000000" pitchFamily="2" charset="0"/>
                            </a:rPr>
                            <a:t>l</a:t>
                          </a:r>
                          <a:r>
                            <a:rPr lang="it-IT" sz="1600" b="0" baseline="30000">
                              <a:solidFill>
                                <a:schemeClr val="bg1">
                                  <a:lumMod val="75000"/>
                                </a:schemeClr>
                              </a:solidFill>
                              <a:latin typeface="DustyErasers" panose="02000603000000000000" pitchFamily="2" charset="0"/>
                              <a:ea typeface="DustyErasers" panose="02000603000000000000" pitchFamily="2" charset="0"/>
                            </a:rPr>
                            <a:t>2 </a:t>
                          </a:r>
                          <a:r>
                            <a:rPr lang="it-IT" sz="1600" b="0">
                              <a:solidFill>
                                <a:schemeClr val="bg1">
                                  <a:lumMod val="75000"/>
                                </a:schemeClr>
                              </a:solidFill>
                              <a:latin typeface="DustyErasers" panose="02000603000000000000" pitchFamily="2" charset="0"/>
                              <a:ea typeface="DustyErasers" panose="02000603000000000000" pitchFamily="2" charset="0"/>
                            </a:rPr>
                            <a:t>/ (c</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nLcos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a:t>
                          </a:r>
                          <a:endParaRPr lang="it-IT" sz="1600" b="0" baseline="-25000">
                            <a:solidFill>
                              <a:schemeClr val="bg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851715095"/>
                      </a:ext>
                    </a:extLst>
                  </a:tr>
                </a:tbl>
              </a:graphicData>
            </a:graphic>
          </p:graphicFrame>
        </mc:Choice>
        <mc:Fallback xmlns="">
          <p:graphicFrame>
            <p:nvGraphicFramePr>
              <p:cNvPr id="61" name="Tabella 60">
                <a:extLst>
                  <a:ext uri="{FF2B5EF4-FFF2-40B4-BE49-F238E27FC236}">
                    <a16:creationId xmlns:a16="http://schemas.microsoft.com/office/drawing/2014/main" id="{6AF2ED00-E00F-4D3F-B021-1C766591187C}"/>
                  </a:ext>
                </a:extLst>
              </p:cNvPr>
              <p:cNvGraphicFramePr>
                <a:graphicFrameLocks noGrp="1"/>
              </p:cNvGraphicFramePr>
              <p:nvPr>
                <p:extLst>
                  <p:ext uri="{D42A27DB-BD31-4B8C-83A1-F6EECF244321}">
                    <p14:modId xmlns:p14="http://schemas.microsoft.com/office/powerpoint/2010/main" val="2826281371"/>
                  </p:ext>
                </p:extLst>
              </p:nvPr>
            </p:nvGraphicFramePr>
            <p:xfrm>
              <a:off x="246861" y="1736493"/>
              <a:ext cx="5832648" cy="1163763"/>
            </p:xfrm>
            <a:graphic>
              <a:graphicData uri="http://schemas.openxmlformats.org/drawingml/2006/table">
                <a:tbl>
                  <a:tblPr firstRow="1" bandRow="1">
                    <a:tableStyleId>{8EC20E35-A176-4012-BC5E-935CFFF8708E}</a:tableStyleId>
                  </a:tblPr>
                  <a:tblGrid>
                    <a:gridCol w="1080120">
                      <a:extLst>
                        <a:ext uri="{9D8B030D-6E8A-4147-A177-3AD203B41FA5}">
                          <a16:colId xmlns:a16="http://schemas.microsoft.com/office/drawing/2014/main" val="235118109"/>
                        </a:ext>
                      </a:extLst>
                    </a:gridCol>
                    <a:gridCol w="2304256">
                      <a:extLst>
                        <a:ext uri="{9D8B030D-6E8A-4147-A177-3AD203B41FA5}">
                          <a16:colId xmlns:a16="http://schemas.microsoft.com/office/drawing/2014/main" val="1139481899"/>
                        </a:ext>
                      </a:extLst>
                    </a:gridCol>
                    <a:gridCol w="2448272">
                      <a:extLst>
                        <a:ext uri="{9D8B030D-6E8A-4147-A177-3AD203B41FA5}">
                          <a16:colId xmlns:a16="http://schemas.microsoft.com/office/drawing/2014/main" val="4268711160"/>
                        </a:ext>
                      </a:extLst>
                    </a:gridCol>
                  </a:tblGrid>
                  <a:tr h="432243">
                    <a:tc>
                      <a:txBody>
                        <a:bodyPr/>
                        <a:lstStyle/>
                        <a:p>
                          <a:r>
                            <a:rPr lang="it-IT">
                              <a:solidFill>
                                <a:srgbClr val="993366"/>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Temporal window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Frequency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87611"/>
                      </a:ext>
                    </a:extLst>
                  </a:tr>
                  <a:tr h="365760">
                    <a:tc>
                      <a:txBody>
                        <a:bodyPr/>
                        <a:lstStyle/>
                        <a:p>
                          <a:r>
                            <a:rPr lang="it-IT" sz="1800" b="1">
                              <a:latin typeface="DustyErasers" panose="02000603000000000000" pitchFamily="2" charset="0"/>
                              <a:ea typeface="DustyErasers" panose="02000603000000000000" pitchFamily="2" charset="0"/>
                            </a:rPr>
                            <a:t>4f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46966" t="-122951" r="-106596" b="-126230"/>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557" t="-122951" r="-498" b="-126230"/>
                          </a:stretch>
                        </a:blipFill>
                      </a:tcPr>
                    </a:tc>
                    <a:extLst>
                      <a:ext uri="{0D108BD9-81ED-4DB2-BD59-A6C34878D82A}">
                        <a16:rowId xmlns:a16="http://schemas.microsoft.com/office/drawing/2014/main" val="2298257188"/>
                      </a:ext>
                    </a:extLst>
                  </a:tr>
                  <a:tr h="365760">
                    <a:tc>
                      <a:txBody>
                        <a:bodyPr/>
                        <a:lstStyle/>
                        <a:p>
                          <a:r>
                            <a:rPr lang="it-IT" sz="1800" b="1">
                              <a:solidFill>
                                <a:schemeClr val="bg1">
                                  <a:lumMod val="75000"/>
                                </a:schemeClr>
                              </a:solidFill>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rPr>
                            <a:t>T = </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a:t>
                          </a:r>
                          <a:r>
                            <a:rPr lang="it-IT" sz="1600" b="0" baseline="-25000">
                              <a:solidFill>
                                <a:schemeClr val="bg1">
                                  <a:lumMod val="75000"/>
                                </a:schemeClr>
                              </a:solidFill>
                              <a:latin typeface="DustyErasers" panose="02000603000000000000" pitchFamily="2" charset="0"/>
                              <a:ea typeface="DustyErasers" panose="02000603000000000000" pitchFamily="2" charset="0"/>
                            </a:rPr>
                            <a:t>g</a:t>
                          </a:r>
                          <a:r>
                            <a:rPr lang="it-IT" sz="1600" b="0">
                              <a:solidFill>
                                <a:schemeClr val="bg1">
                                  <a:lumMod val="75000"/>
                                </a:schemeClr>
                              </a:solidFill>
                              <a:latin typeface="DustyErasers" panose="02000603000000000000" pitchFamily="2" charset="0"/>
                              <a:ea typeface="DustyErasers" panose="02000603000000000000" pitchFamily="2" charset="0"/>
                            </a:rPr>
                            <a:t> L 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 c</a:t>
                          </a:r>
                          <a:endPar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0">
                              <a:solidFill>
                                <a:schemeClr val="bg1">
                                  <a:lumMod val="75000"/>
                                </a:schemeClr>
                              </a:solidFill>
                              <a:latin typeface="Symbol" panose="05050102010706020507" pitchFamily="18" charset="2"/>
                              <a:ea typeface="DustyErasers" panose="02000603000000000000" pitchFamily="2" charset="0"/>
                            </a:rPr>
                            <a:t>dl =</a:t>
                          </a:r>
                          <a:r>
                            <a:rPr lang="it-IT" sz="1600" b="0">
                              <a:solidFill>
                                <a:schemeClr val="bg1">
                                  <a:lumMod val="75000"/>
                                </a:schemeClr>
                              </a:solidFill>
                            </a:rPr>
                            <a:t> </a:t>
                          </a:r>
                          <a:r>
                            <a:rPr lang="it-IT" sz="1600" b="0">
                              <a:solidFill>
                                <a:schemeClr val="bg1">
                                  <a:lumMod val="75000"/>
                                </a:schemeClr>
                              </a:solidFill>
                              <a:latin typeface="Symbol" panose="05050102010706020507" pitchFamily="18" charset="2"/>
                              <a:ea typeface="DustyErasers" panose="02000603000000000000" pitchFamily="2" charset="0"/>
                            </a:rPr>
                            <a:t>l</a:t>
                          </a:r>
                          <a:r>
                            <a:rPr lang="it-IT" sz="1600" b="0" baseline="30000">
                              <a:solidFill>
                                <a:schemeClr val="bg1">
                                  <a:lumMod val="75000"/>
                                </a:schemeClr>
                              </a:solidFill>
                              <a:latin typeface="DustyErasers" panose="02000603000000000000" pitchFamily="2" charset="0"/>
                              <a:ea typeface="DustyErasers" panose="02000603000000000000" pitchFamily="2" charset="0"/>
                            </a:rPr>
                            <a:t>2 </a:t>
                          </a:r>
                          <a:r>
                            <a:rPr lang="it-IT" sz="1600" b="0">
                              <a:solidFill>
                                <a:schemeClr val="bg1">
                                  <a:lumMod val="75000"/>
                                </a:schemeClr>
                              </a:solidFill>
                              <a:latin typeface="DustyErasers" panose="02000603000000000000" pitchFamily="2" charset="0"/>
                              <a:ea typeface="DustyErasers" panose="02000603000000000000" pitchFamily="2" charset="0"/>
                            </a:rPr>
                            <a:t>/ (c</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nLcos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a:t>
                          </a:r>
                          <a:endParaRPr lang="it-IT" sz="1600" b="0" baseline="-25000">
                            <a:solidFill>
                              <a:schemeClr val="bg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851715095"/>
                      </a:ext>
                    </a:extLst>
                  </a:tr>
                </a:tbl>
              </a:graphicData>
            </a:graphic>
          </p:graphicFrame>
        </mc:Fallback>
      </mc:AlternateContent>
      <mc:AlternateContent xmlns:mc="http://schemas.openxmlformats.org/markup-compatibility/2006" xmlns:a14="http://schemas.microsoft.com/office/drawing/2010/main">
        <mc:Choice Requires="a14">
          <p:sp>
            <p:nvSpPr>
              <p:cNvPr id="73" name="Rettangolo 72">
                <a:extLst>
                  <a:ext uri="{FF2B5EF4-FFF2-40B4-BE49-F238E27FC236}">
                    <a16:creationId xmlns:a16="http://schemas.microsoft.com/office/drawing/2014/main" id="{646915D2-B480-42D0-9F96-C22047DC9D15}"/>
                  </a:ext>
                </a:extLst>
              </p:cNvPr>
              <p:cNvSpPr/>
              <p:nvPr/>
            </p:nvSpPr>
            <p:spPr>
              <a:xfrm>
                <a:off x="202009" y="3186171"/>
                <a:ext cx="5571058" cy="822789"/>
              </a:xfrm>
              <a:prstGeom prst="rect">
                <a:avLst/>
              </a:prstGeom>
              <a:ln w="25400">
                <a:noFill/>
              </a:ln>
            </p:spPr>
            <p:txBody>
              <a:bodyPr wrap="square">
                <a:spAutoFit/>
              </a:bodyPr>
              <a:lstStyle/>
              <a:p>
                <a:pPr algn="ctr"/>
                <a:r>
                  <a:rPr lang="it-IT" sz="1600">
                    <a:solidFill>
                      <a:srgbClr val="0070C0"/>
                    </a:solidFill>
                    <a:latin typeface="DustyErasers" panose="02000603000000000000" pitchFamily="2" charset="0"/>
                    <a:ea typeface="DustyErasers" panose="02000603000000000000" pitchFamily="2" charset="0"/>
                  </a:rPr>
                  <a:t>Focal spot size of a spectral component</a:t>
                </a:r>
              </a:p>
              <a:p>
                <a:pPr algn="ctr"/>
                <a:r>
                  <a:rPr lang="it-IT" sz="1600">
                    <a:solidFill>
                      <a:srgbClr val="0070C0"/>
                    </a:solidFill>
                    <a:latin typeface="DustyErasers" panose="02000603000000000000" pitchFamily="2" charset="0"/>
                    <a:ea typeface="DustyErasers" panose="02000603000000000000" pitchFamily="2" charset="0"/>
                  </a:rPr>
                  <a:t>r</a:t>
                </a:r>
                <a:r>
                  <a:rPr lang="it-IT" sz="1600" baseline="-25000">
                    <a:solidFill>
                      <a:srgbClr val="0070C0"/>
                    </a:solidFill>
                    <a:latin typeface="DustyErasers" panose="02000603000000000000" pitchFamily="2" charset="0"/>
                    <a:ea typeface="DustyErasers" panose="02000603000000000000" pitchFamily="2" charset="0"/>
                  </a:rPr>
                  <a:t>0</a:t>
                </a:r>
                <a:r>
                  <a:rPr lang="it-IT" sz="1600">
                    <a:solidFill>
                      <a:srgbClr val="0070C0"/>
                    </a:solidFill>
                    <a:latin typeface="DustyErasers" panose="02000603000000000000" pitchFamily="2" charset="0"/>
                    <a:ea typeface="DustyErasers" panose="02000603000000000000" pitchFamily="2" charset="0"/>
                  </a:rPr>
                  <a:t> </a:t>
                </a:r>
                <a14:m>
                  <m:oMath xmlns:m="http://schemas.openxmlformats.org/officeDocument/2006/math">
                    <m:r>
                      <a:rPr lang="it-IT" sz="1600" b="1" i="1">
                        <a:solidFill>
                          <a:srgbClr val="0070C0"/>
                        </a:solidFill>
                        <a:latin typeface="Cambria Math" panose="02040503050406030204" pitchFamily="18" charset="0"/>
                        <a:ea typeface="DustyErasers" panose="02000603000000000000" pitchFamily="2" charset="0"/>
                      </a:rPr>
                      <m:t>∝</m:t>
                    </m:r>
                  </m:oMath>
                </a14:m>
                <a:r>
                  <a:rPr lang="it-IT" sz="1600">
                    <a:solidFill>
                      <a:srgbClr val="0070C0"/>
                    </a:solidFill>
                    <a:ea typeface="DustyErasers" panose="02000603000000000000" pitchFamily="2" charset="0"/>
                  </a:rPr>
                  <a:t> </a:t>
                </a:r>
                <a14:m>
                  <m:oMath xmlns:m="http://schemas.openxmlformats.org/officeDocument/2006/math">
                    <m:f>
                      <m:fPr>
                        <m:ctrlPr>
                          <a:rPr lang="it-IT" sz="1600" i="1">
                            <a:solidFill>
                              <a:srgbClr val="0070C0"/>
                            </a:solidFill>
                            <a:latin typeface="Cambria Math" panose="02040503050406030204" pitchFamily="18" charset="0"/>
                            <a:ea typeface="DustyErasers" panose="02000603000000000000" pitchFamily="2" charset="0"/>
                          </a:rPr>
                        </m:ctrlPr>
                      </m:fPr>
                      <m:num>
                        <m:r>
                          <m:rPr>
                            <m:nor/>
                          </m:rPr>
                          <a:rPr lang="it-IT" sz="1600">
                            <a:solidFill>
                              <a:srgbClr val="0070C0"/>
                            </a:solidFill>
                            <a:latin typeface="DustyErasers" panose="02000603000000000000" pitchFamily="2" charset="0"/>
                            <a:ea typeface="DustyErasers" panose="02000603000000000000" pitchFamily="2" charset="0"/>
                          </a:rPr>
                          <m:t>cos</m:t>
                        </m:r>
                        <m:r>
                          <m:rPr>
                            <m:nor/>
                          </m:rPr>
                          <a:rPr lang="it-IT" sz="1600">
                            <a:solidFill>
                              <a:srgbClr val="0070C0"/>
                            </a:solidFill>
                            <a:latin typeface="DustyErasers" panose="02000603000000000000" pitchFamily="2" charset="0"/>
                            <a:ea typeface="DustyErasers" panose="02000603000000000000" pitchFamily="2" charset="0"/>
                          </a:rPr>
                          <m:t>(</m:t>
                        </m:r>
                        <m:sSub>
                          <m:sSubPr>
                            <m:ctrlPr>
                              <a:rPr lang="it-IT" sz="1600" b="0" i="1" smtClean="0">
                                <a:solidFill>
                                  <a:srgbClr val="0070C0"/>
                                </a:solidFill>
                                <a:latin typeface="Cambria Math" panose="02040503050406030204" pitchFamily="18" charset="0"/>
                                <a:ea typeface="DustyErasers" panose="02000603000000000000" pitchFamily="2" charset="0"/>
                              </a:rPr>
                            </m:ctrlPr>
                          </m:sSubPr>
                          <m:e>
                            <m:r>
                              <m:rPr>
                                <m:sty m:val="p"/>
                              </m:rPr>
                              <a:rPr lang="it-IT" sz="1600" b="0" i="0" smtClean="0">
                                <a:solidFill>
                                  <a:srgbClr val="0070C0"/>
                                </a:solidFill>
                                <a:latin typeface="Cambria Math" panose="02040503050406030204" pitchFamily="18" charset="0"/>
                                <a:ea typeface="DustyErasers" panose="02000603000000000000" pitchFamily="2" charset="0"/>
                              </a:rPr>
                              <m:t>θ</m:t>
                            </m:r>
                          </m:e>
                          <m:sub>
                            <m:r>
                              <m:rPr>
                                <m:sty m:val="p"/>
                              </m:rPr>
                              <a:rPr lang="it-IT" sz="1600" b="0" i="0" smtClean="0">
                                <a:solidFill>
                                  <a:srgbClr val="0070C0"/>
                                </a:solidFill>
                                <a:latin typeface="Cambria Math" panose="02040503050406030204" pitchFamily="18" charset="0"/>
                                <a:ea typeface="DustyErasers" panose="02000603000000000000" pitchFamily="2" charset="0"/>
                              </a:rPr>
                              <m:t>i</m:t>
                            </m:r>
                          </m:sub>
                        </m:sSub>
                        <m:r>
                          <m:rPr>
                            <m:nor/>
                          </m:rPr>
                          <a:rPr lang="it-IT" sz="1600">
                            <a:solidFill>
                              <a:srgbClr val="0070C0"/>
                            </a:solidFill>
                            <a:latin typeface="DustyErasers" panose="02000603000000000000" pitchFamily="2" charset="0"/>
                            <a:ea typeface="DustyErasers" panose="02000603000000000000" pitchFamily="2" charset="0"/>
                          </a:rPr>
                          <m:t>)</m:t>
                        </m:r>
                      </m:num>
                      <m:den>
                        <m:r>
                          <m:rPr>
                            <m:nor/>
                          </m:rPr>
                          <a:rPr lang="it-IT" sz="1600">
                            <a:solidFill>
                              <a:srgbClr val="0070C0"/>
                            </a:solidFill>
                            <a:latin typeface="DustyErasers" panose="02000603000000000000" pitchFamily="2" charset="0"/>
                            <a:ea typeface="DustyErasers" panose="02000603000000000000" pitchFamily="2" charset="0"/>
                          </a:rPr>
                          <m:t>cos</m:t>
                        </m:r>
                        <m:r>
                          <m:rPr>
                            <m:nor/>
                          </m:rPr>
                          <a:rPr lang="it-IT" sz="1600">
                            <a:solidFill>
                              <a:srgbClr val="0070C0"/>
                            </a:solidFill>
                            <a:latin typeface="DustyErasers" panose="02000603000000000000" pitchFamily="2" charset="0"/>
                            <a:ea typeface="DustyErasers" panose="02000603000000000000" pitchFamily="2" charset="0"/>
                          </a:rPr>
                          <m:t>(</m:t>
                        </m:r>
                        <m:sSub>
                          <m:sSubPr>
                            <m:ctrlPr>
                              <a:rPr lang="it-IT" sz="1600" i="1">
                                <a:solidFill>
                                  <a:srgbClr val="0070C0"/>
                                </a:solidFill>
                                <a:latin typeface="Cambria Math" panose="02040503050406030204" pitchFamily="18" charset="0"/>
                                <a:ea typeface="DustyErasers" panose="02000603000000000000" pitchFamily="2" charset="0"/>
                              </a:rPr>
                            </m:ctrlPr>
                          </m:sSubPr>
                          <m:e>
                            <m:r>
                              <m:rPr>
                                <m:sty m:val="p"/>
                              </m:rPr>
                              <a:rPr lang="it-IT" sz="1600" i="0">
                                <a:solidFill>
                                  <a:srgbClr val="0070C0"/>
                                </a:solidFill>
                                <a:latin typeface="Cambria Math" panose="02040503050406030204" pitchFamily="18" charset="0"/>
                                <a:ea typeface="DustyErasers" panose="02000603000000000000" pitchFamily="2" charset="0"/>
                              </a:rPr>
                              <m:t>θ</m:t>
                            </m:r>
                          </m:e>
                          <m:sub>
                            <m:r>
                              <m:rPr>
                                <m:sty m:val="p"/>
                              </m:rPr>
                              <a:rPr lang="it-IT" sz="1600" b="0" i="0" smtClean="0">
                                <a:solidFill>
                                  <a:srgbClr val="0070C0"/>
                                </a:solidFill>
                                <a:latin typeface="Cambria Math" panose="02040503050406030204" pitchFamily="18" charset="0"/>
                                <a:ea typeface="DustyErasers" panose="02000603000000000000" pitchFamily="2" charset="0"/>
                              </a:rPr>
                              <m:t>d</m:t>
                            </m:r>
                          </m:sub>
                        </m:sSub>
                        <m:r>
                          <m:rPr>
                            <m:nor/>
                          </m:rPr>
                          <a:rPr lang="it-IT" sz="1600">
                            <a:solidFill>
                              <a:srgbClr val="0070C0"/>
                            </a:solidFill>
                            <a:latin typeface="DustyErasers" panose="02000603000000000000" pitchFamily="2" charset="0"/>
                            <a:ea typeface="DustyErasers" panose="02000603000000000000" pitchFamily="2" charset="0"/>
                          </a:rPr>
                          <m:t>)</m:t>
                        </m:r>
                      </m:den>
                    </m:f>
                  </m:oMath>
                </a14:m>
                <a:r>
                  <a:rPr lang="it-IT" sz="1600">
                    <a:solidFill>
                      <a:srgbClr val="0070C0"/>
                    </a:solidFill>
                    <a:ea typeface="DustyErasers" panose="02000603000000000000" pitchFamily="2" charset="0"/>
                  </a:rPr>
                  <a:t> </a:t>
                </a:r>
                <a14:m>
                  <m:oMath xmlns:m="http://schemas.openxmlformats.org/officeDocument/2006/math">
                    <m:f>
                      <m:fPr>
                        <m:ctrlPr>
                          <a:rPr lang="it-IT" sz="1600" i="1">
                            <a:solidFill>
                              <a:srgbClr val="0070C0"/>
                            </a:solidFill>
                            <a:latin typeface="Cambria Math" panose="02040503050406030204" pitchFamily="18" charset="0"/>
                            <a:ea typeface="DustyErasers" panose="02000603000000000000" pitchFamily="2" charset="0"/>
                          </a:rPr>
                        </m:ctrlPr>
                      </m:fPr>
                      <m:num>
                        <m:r>
                          <m:rPr>
                            <m:nor/>
                          </m:rPr>
                          <a:rPr lang="it-IT" sz="1600" b="0" smtClean="0">
                            <a:solidFill>
                              <a:srgbClr val="0070C0"/>
                            </a:solidFill>
                            <a:latin typeface="DustyErasers" panose="02000603000000000000" pitchFamily="2" charset="0"/>
                            <a:ea typeface="DustyErasers" panose="02000603000000000000" pitchFamily="2" charset="0"/>
                          </a:rPr>
                          <m:t>f</m:t>
                        </m:r>
                        <m:r>
                          <a:rPr lang="it-IT" sz="1600" b="0" i="0" smtClean="0">
                            <a:solidFill>
                              <a:srgbClr val="0070C0"/>
                            </a:solidFill>
                            <a:latin typeface="Cambria Math" panose="02040503050406030204" pitchFamily="18" charset="0"/>
                            <a:ea typeface="DustyErasers" panose="02000603000000000000" pitchFamily="2" charset="0"/>
                          </a:rPr>
                          <m:t> </m:t>
                        </m:r>
                        <m:sSub>
                          <m:sSubPr>
                            <m:ctrlPr>
                              <a:rPr lang="it-IT" sz="1600" b="0" i="1" smtClean="0">
                                <a:solidFill>
                                  <a:srgbClr val="0070C0"/>
                                </a:solidFill>
                                <a:latin typeface="Cambria Math" panose="02040503050406030204" pitchFamily="18" charset="0"/>
                                <a:ea typeface="DustyErasers" panose="02000603000000000000" pitchFamily="2" charset="0"/>
                              </a:rPr>
                            </m:ctrlPr>
                          </m:sSubPr>
                          <m:e>
                            <m:r>
                              <m:rPr>
                                <m:nor/>
                              </m:rPr>
                              <a:rPr lang="it-IT" sz="1600">
                                <a:solidFill>
                                  <a:srgbClr val="0070C0"/>
                                </a:solidFill>
                                <a:latin typeface="Symbol" panose="05050102010706020507" pitchFamily="18" charset="2"/>
                                <a:ea typeface="DustyErasers" panose="02000603000000000000" pitchFamily="2" charset="0"/>
                              </a:rPr>
                              <m:t>l</m:t>
                            </m:r>
                          </m:e>
                          <m:sub>
                            <m:r>
                              <a:rPr lang="it-IT" sz="1600" b="0" i="0" smtClean="0">
                                <a:solidFill>
                                  <a:srgbClr val="0070C0"/>
                                </a:solidFill>
                                <a:latin typeface="Cambria Math" panose="02040503050406030204" pitchFamily="18" charset="0"/>
                                <a:ea typeface="DustyErasers" panose="02000603000000000000" pitchFamily="2" charset="0"/>
                              </a:rPr>
                              <m:t>0</m:t>
                            </m:r>
                          </m:sub>
                        </m:sSub>
                      </m:num>
                      <m:den>
                        <m:sSub>
                          <m:sSubPr>
                            <m:ctrlPr>
                              <a:rPr lang="it-IT" sz="1600" b="0" i="1" smtClean="0">
                                <a:solidFill>
                                  <a:srgbClr val="0070C0"/>
                                </a:solidFill>
                                <a:latin typeface="Cambria Math" panose="02040503050406030204" pitchFamily="18" charset="0"/>
                                <a:ea typeface="DustyErasers" panose="02000603000000000000" pitchFamily="2" charset="0"/>
                              </a:rPr>
                            </m:ctrlPr>
                          </m:sSubPr>
                          <m:e>
                            <m:r>
                              <m:rPr>
                                <m:nor/>
                              </m:rPr>
                              <a:rPr lang="it-IT" sz="1600" b="0" i="0" smtClean="0">
                                <a:solidFill>
                                  <a:srgbClr val="0070C0"/>
                                </a:solidFill>
                                <a:latin typeface="Cambria Math" panose="02040503050406030204" pitchFamily="18" charset="0"/>
                                <a:ea typeface="DustyErasers" panose="02000603000000000000" pitchFamily="2" charset="0"/>
                              </a:rPr>
                              <m:t> </m:t>
                            </m:r>
                            <m:r>
                              <m:rPr>
                                <m:nor/>
                              </m:rPr>
                              <a:rPr lang="it-IT" sz="1600" b="0" i="0" smtClean="0">
                                <a:solidFill>
                                  <a:srgbClr val="0070C0"/>
                                </a:solidFill>
                                <a:latin typeface="DustyErasers" panose="02000603000000000000" pitchFamily="2" charset="0"/>
                                <a:ea typeface="DustyErasers" panose="02000603000000000000" pitchFamily="2" charset="0"/>
                              </a:rPr>
                              <m:t>r</m:t>
                            </m:r>
                          </m:e>
                          <m:sub>
                            <m:r>
                              <m:rPr>
                                <m:nor/>
                              </m:rPr>
                              <a:rPr lang="it-IT" sz="1600">
                                <a:solidFill>
                                  <a:srgbClr val="0070C0"/>
                                </a:solidFill>
                                <a:latin typeface="DustyErasers" panose="02000603000000000000" pitchFamily="2" charset="0"/>
                                <a:ea typeface="DustyErasers" panose="02000603000000000000" pitchFamily="2" charset="0"/>
                              </a:rPr>
                              <m:t>in</m:t>
                            </m:r>
                          </m:sub>
                        </m:sSub>
                      </m:den>
                    </m:f>
                  </m:oMath>
                </a14:m>
                <a:endParaRPr lang="it-IT" sz="1600">
                  <a:solidFill>
                    <a:srgbClr val="0070C0"/>
                  </a:solidFill>
                </a:endParaRPr>
              </a:p>
            </p:txBody>
          </p:sp>
        </mc:Choice>
        <mc:Fallback xmlns="">
          <p:sp>
            <p:nvSpPr>
              <p:cNvPr id="73" name="Rettangolo 72">
                <a:extLst>
                  <a:ext uri="{FF2B5EF4-FFF2-40B4-BE49-F238E27FC236}">
                    <a16:creationId xmlns:a16="http://schemas.microsoft.com/office/drawing/2014/main" id="{646915D2-B480-42D0-9F96-C22047DC9D15}"/>
                  </a:ext>
                </a:extLst>
              </p:cNvPr>
              <p:cNvSpPr>
                <a:spLocks noRot="1" noChangeAspect="1" noMove="1" noResize="1" noEditPoints="1" noAdjustHandles="1" noChangeArrowheads="1" noChangeShapeType="1" noTextEdit="1"/>
              </p:cNvSpPr>
              <p:nvPr/>
            </p:nvSpPr>
            <p:spPr>
              <a:xfrm>
                <a:off x="202009" y="3186171"/>
                <a:ext cx="5571058" cy="822789"/>
              </a:xfrm>
              <a:prstGeom prst="rect">
                <a:avLst/>
              </a:prstGeom>
              <a:blipFill>
                <a:blip r:embed="rId4"/>
                <a:stretch>
                  <a:fillRect t="-1481" b="-2222"/>
                </a:stretch>
              </a:blipFill>
              <a:ln w="25400">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4" name="Rettangolo 73">
                <a:extLst>
                  <a:ext uri="{FF2B5EF4-FFF2-40B4-BE49-F238E27FC236}">
                    <a16:creationId xmlns:a16="http://schemas.microsoft.com/office/drawing/2014/main" id="{9791CD62-C3F1-4206-83CA-5E33A92E4530}"/>
                  </a:ext>
                </a:extLst>
              </p:cNvPr>
              <p:cNvSpPr/>
              <p:nvPr/>
            </p:nvSpPr>
            <p:spPr>
              <a:xfrm>
                <a:off x="189756" y="3940890"/>
                <a:ext cx="5562183" cy="784254"/>
              </a:xfrm>
              <a:prstGeom prst="rect">
                <a:avLst/>
              </a:prstGeom>
              <a:ln w="25400">
                <a:noFill/>
              </a:ln>
            </p:spPr>
            <p:txBody>
              <a:bodyPr wrap="square">
                <a:spAutoFit/>
              </a:bodyPr>
              <a:lstStyle/>
              <a:p>
                <a:pPr algn="ctr"/>
                <a:r>
                  <a:rPr lang="it-IT" sz="1600">
                    <a:solidFill>
                      <a:srgbClr val="0070C0"/>
                    </a:solidFill>
                    <a:latin typeface="DustyErasers" panose="02000603000000000000" pitchFamily="2" charset="0"/>
                    <a:ea typeface="DustyErasers" panose="02000603000000000000" pitchFamily="2" charset="0"/>
                  </a:rPr>
                  <a:t>Dispersion between spectral components</a:t>
                </a:r>
              </a:p>
              <a:p>
                <a:pPr algn="ctr"/>
                <a:r>
                  <a:rPr lang="it-IT" sz="1600">
                    <a:solidFill>
                      <a:srgbClr val="0070C0"/>
                    </a:solidFill>
                    <a:latin typeface="DustyErasers" panose="02000603000000000000" pitchFamily="2" charset="0"/>
                    <a:ea typeface="DustyErasers" panose="02000603000000000000" pitchFamily="2" charset="0"/>
                  </a:rPr>
                  <a:t> </a:t>
                </a:r>
                <a14:m>
                  <m:oMath xmlns:m="http://schemas.openxmlformats.org/officeDocument/2006/math">
                    <m:r>
                      <a:rPr lang="it-IT" sz="1600" b="0" i="1">
                        <a:solidFill>
                          <a:srgbClr val="0070C0"/>
                        </a:solidFill>
                        <a:latin typeface="Cambria Math" panose="02040503050406030204" pitchFamily="18" charset="0"/>
                        <a:ea typeface="DustyErasers" panose="02000603000000000000" pitchFamily="2" charset="0"/>
                      </a:rPr>
                      <m:t>𝛼</m:t>
                    </m:r>
                    <m:r>
                      <a:rPr lang="it-IT" sz="1600" b="0" i="1">
                        <a:solidFill>
                          <a:srgbClr val="0070C0"/>
                        </a:solidFill>
                        <a:latin typeface="Cambria Math" panose="02040503050406030204" pitchFamily="18" charset="0"/>
                        <a:ea typeface="DustyErasers" panose="02000603000000000000" pitchFamily="2" charset="0"/>
                      </a:rPr>
                      <m:t> </m:t>
                    </m:r>
                    <m:r>
                      <a:rPr lang="it-IT" sz="1600" b="1" i="1">
                        <a:solidFill>
                          <a:srgbClr val="0070C0"/>
                        </a:solidFill>
                        <a:latin typeface="Cambria Math" panose="02040503050406030204" pitchFamily="18" charset="0"/>
                        <a:ea typeface="DustyErasers" panose="02000603000000000000" pitchFamily="2" charset="0"/>
                      </a:rPr>
                      <m:t>∝</m:t>
                    </m:r>
                  </m:oMath>
                </a14:m>
                <a:r>
                  <a:rPr lang="it-IT" sz="1600">
                    <a:solidFill>
                      <a:srgbClr val="0070C0"/>
                    </a:solidFill>
                    <a:latin typeface="DustyErasers" panose="02000603000000000000" pitchFamily="2" charset="0"/>
                    <a:ea typeface="DustyErasers" panose="02000603000000000000" pitchFamily="2" charset="0"/>
                  </a:rPr>
                  <a:t> </a:t>
                </a:r>
                <a14:m>
                  <m:oMath xmlns:m="http://schemas.openxmlformats.org/officeDocument/2006/math">
                    <m:f>
                      <m:fPr>
                        <m:ctrlPr>
                          <a:rPr lang="it-IT" sz="1600" i="1">
                            <a:solidFill>
                              <a:srgbClr val="0070C0"/>
                            </a:solidFill>
                            <a:latin typeface="Cambria Math" panose="02040503050406030204" pitchFamily="18" charset="0"/>
                            <a:ea typeface="DustyErasers" panose="02000603000000000000" pitchFamily="2" charset="0"/>
                          </a:rPr>
                        </m:ctrlPr>
                      </m:fPr>
                      <m:num>
                        <m:r>
                          <m:rPr>
                            <m:nor/>
                          </m:rPr>
                          <a:rPr lang="it-IT" sz="1600" smtClean="0">
                            <a:solidFill>
                              <a:srgbClr val="0070C0"/>
                            </a:solidFill>
                            <a:latin typeface="DustyErasers" panose="02000603000000000000" pitchFamily="2" charset="0"/>
                            <a:ea typeface="DustyErasers" panose="02000603000000000000" pitchFamily="2" charset="0"/>
                          </a:rPr>
                          <m:t>f</m:t>
                        </m:r>
                        <m:sSubSup>
                          <m:sSubSupPr>
                            <m:ctrlPr>
                              <a:rPr lang="it-IT" sz="1600" i="1" smtClean="0">
                                <a:solidFill>
                                  <a:srgbClr val="0070C0"/>
                                </a:solidFill>
                                <a:latin typeface="Cambria Math" panose="02040503050406030204" pitchFamily="18" charset="0"/>
                                <a:ea typeface="DustyErasers" panose="02000603000000000000" pitchFamily="2" charset="0"/>
                              </a:rPr>
                            </m:ctrlPr>
                          </m:sSubSupPr>
                          <m:e>
                            <m:r>
                              <m:rPr>
                                <m:nor/>
                              </m:rPr>
                              <a:rPr lang="it-IT" sz="1600">
                                <a:solidFill>
                                  <a:srgbClr val="0070C0"/>
                                </a:solidFill>
                                <a:latin typeface="Symbol" panose="05050102010706020507" pitchFamily="18" charset="2"/>
                                <a:ea typeface="DustyErasers" panose="02000603000000000000" pitchFamily="2" charset="0"/>
                              </a:rPr>
                              <m:t>l</m:t>
                            </m:r>
                          </m:e>
                          <m:sub>
                            <m:r>
                              <a:rPr lang="it-IT" sz="1600" b="0" i="1">
                                <a:solidFill>
                                  <a:srgbClr val="0070C0"/>
                                </a:solidFill>
                                <a:latin typeface="Cambria Math" panose="02040503050406030204" pitchFamily="18" charset="0"/>
                                <a:ea typeface="DustyErasers" panose="02000603000000000000" pitchFamily="2" charset="0"/>
                              </a:rPr>
                              <m:t>0</m:t>
                            </m:r>
                          </m:sub>
                          <m:sup>
                            <m:r>
                              <a:rPr lang="it-IT" sz="1600" b="0" i="1" smtClean="0">
                                <a:solidFill>
                                  <a:srgbClr val="0070C0"/>
                                </a:solidFill>
                                <a:latin typeface="Cambria Math" panose="02040503050406030204" pitchFamily="18" charset="0"/>
                                <a:ea typeface="DustyErasers" panose="02000603000000000000" pitchFamily="2" charset="0"/>
                              </a:rPr>
                              <m:t>2</m:t>
                            </m:r>
                          </m:sup>
                        </m:sSubSup>
                      </m:num>
                      <m:den>
                        <m:sSub>
                          <m:sSubPr>
                            <m:ctrlPr>
                              <a:rPr lang="it-IT" sz="1600" i="1">
                                <a:solidFill>
                                  <a:srgbClr val="0070C0"/>
                                </a:solidFill>
                                <a:latin typeface="Cambria Math" panose="02040503050406030204" pitchFamily="18" charset="0"/>
                                <a:ea typeface="DustyErasers" panose="02000603000000000000" pitchFamily="2" charset="0"/>
                              </a:rPr>
                            </m:ctrlPr>
                          </m:sSubPr>
                          <m:e>
                            <m:r>
                              <m:rPr>
                                <m:nor/>
                              </m:rPr>
                              <a:rPr lang="it-IT" sz="1600">
                                <a:solidFill>
                                  <a:srgbClr val="0070C0"/>
                                </a:solidFill>
                                <a:latin typeface="DustyErasers" panose="02000603000000000000" pitchFamily="2" charset="0"/>
                                <a:ea typeface="DustyErasers" panose="02000603000000000000" pitchFamily="2" charset="0"/>
                              </a:rPr>
                              <m:t>d</m:t>
                            </m:r>
                            <m:r>
                              <m:rPr>
                                <m:nor/>
                              </m:rPr>
                              <a:rPr lang="it-IT" sz="1600" i="0" smtClean="0">
                                <a:solidFill>
                                  <a:srgbClr val="0070C0"/>
                                </a:solidFill>
                                <a:latin typeface="DustyErasers" panose="02000603000000000000" pitchFamily="2" charset="0"/>
                                <a:ea typeface="DustyErasers" panose="02000603000000000000" pitchFamily="2" charset="0"/>
                              </a:rPr>
                              <m:t> </m:t>
                            </m:r>
                            <m:r>
                              <m:rPr>
                                <m:nor/>
                              </m:rPr>
                              <a:rPr lang="it-IT" sz="1600">
                                <a:solidFill>
                                  <a:srgbClr val="0070C0"/>
                                </a:solidFill>
                                <a:latin typeface="DustyErasers" panose="02000603000000000000" pitchFamily="2" charset="0"/>
                                <a:ea typeface="DustyErasers" panose="02000603000000000000" pitchFamily="2" charset="0"/>
                              </a:rPr>
                              <m:t>cos</m:t>
                            </m:r>
                            <m:r>
                              <m:rPr>
                                <m:nor/>
                              </m:rPr>
                              <a:rPr lang="it-IT" sz="1600">
                                <a:solidFill>
                                  <a:srgbClr val="0070C0"/>
                                </a:solidFill>
                                <a:latin typeface="DustyErasers" panose="02000603000000000000" pitchFamily="2" charset="0"/>
                                <a:ea typeface="DustyErasers" panose="02000603000000000000" pitchFamily="2" charset="0"/>
                              </a:rPr>
                              <m:t>(</m:t>
                            </m:r>
                            <m:sSub>
                              <m:sSubPr>
                                <m:ctrlPr>
                                  <a:rPr lang="it-IT" sz="1600" i="1">
                                    <a:solidFill>
                                      <a:srgbClr val="0070C0"/>
                                    </a:solidFill>
                                    <a:latin typeface="Cambria Math" panose="02040503050406030204" pitchFamily="18" charset="0"/>
                                    <a:ea typeface="DustyErasers" panose="02000603000000000000" pitchFamily="2" charset="0"/>
                                  </a:rPr>
                                </m:ctrlPr>
                              </m:sSubPr>
                              <m:e>
                                <m:r>
                                  <a:rPr lang="it-IT" sz="1600" b="0" i="1">
                                    <a:solidFill>
                                      <a:srgbClr val="0070C0"/>
                                    </a:solidFill>
                                    <a:latin typeface="Cambria Math" panose="02040503050406030204" pitchFamily="18" charset="0"/>
                                    <a:ea typeface="DustyErasers" panose="02000603000000000000" pitchFamily="2" charset="0"/>
                                  </a:rPr>
                                  <m:t>𝜃</m:t>
                                </m:r>
                              </m:e>
                              <m:sub>
                                <m:r>
                                  <a:rPr lang="it-IT" sz="1600" b="0" i="1">
                                    <a:solidFill>
                                      <a:srgbClr val="0070C0"/>
                                    </a:solidFill>
                                    <a:latin typeface="Cambria Math" panose="02040503050406030204" pitchFamily="18" charset="0"/>
                                    <a:ea typeface="DustyErasers" panose="02000603000000000000" pitchFamily="2" charset="0"/>
                                  </a:rPr>
                                  <m:t>𝑑</m:t>
                                </m:r>
                              </m:sub>
                            </m:sSub>
                            <m:r>
                              <m:rPr>
                                <m:nor/>
                              </m:rPr>
                              <a:rPr lang="it-IT" sz="1600">
                                <a:solidFill>
                                  <a:srgbClr val="0070C0"/>
                                </a:solidFill>
                                <a:latin typeface="DustyErasers" panose="02000603000000000000" pitchFamily="2" charset="0"/>
                                <a:ea typeface="DustyErasers" panose="02000603000000000000" pitchFamily="2" charset="0"/>
                              </a:rPr>
                              <m:t>)</m:t>
                            </m:r>
                          </m:e>
                          <m:sub>
                            <m:r>
                              <a:rPr lang="it-IT" sz="1600" b="0" i="1" smtClean="0">
                                <a:solidFill>
                                  <a:srgbClr val="0070C0"/>
                                </a:solidFill>
                                <a:latin typeface="Cambria Math" panose="02040503050406030204" pitchFamily="18" charset="0"/>
                                <a:ea typeface="DustyErasers" panose="02000603000000000000" pitchFamily="2" charset="0"/>
                              </a:rPr>
                              <m:t> </m:t>
                            </m:r>
                          </m:sub>
                        </m:sSub>
                      </m:den>
                    </m:f>
                  </m:oMath>
                </a14:m>
                <a:endParaRPr lang="it-IT" sz="1600">
                  <a:solidFill>
                    <a:srgbClr val="0070C0"/>
                  </a:solidFill>
                </a:endParaRPr>
              </a:p>
            </p:txBody>
          </p:sp>
        </mc:Choice>
        <mc:Fallback xmlns="">
          <p:sp>
            <p:nvSpPr>
              <p:cNvPr id="74" name="Rettangolo 73">
                <a:extLst>
                  <a:ext uri="{FF2B5EF4-FFF2-40B4-BE49-F238E27FC236}">
                    <a16:creationId xmlns:a16="http://schemas.microsoft.com/office/drawing/2014/main" id="{9791CD62-C3F1-4206-83CA-5E33A92E4530}"/>
                  </a:ext>
                </a:extLst>
              </p:cNvPr>
              <p:cNvSpPr>
                <a:spLocks noRot="1" noChangeAspect="1" noMove="1" noResize="1" noEditPoints="1" noAdjustHandles="1" noChangeArrowheads="1" noChangeShapeType="1" noTextEdit="1"/>
              </p:cNvSpPr>
              <p:nvPr/>
            </p:nvSpPr>
            <p:spPr>
              <a:xfrm>
                <a:off x="189756" y="3940890"/>
                <a:ext cx="5562183" cy="784254"/>
              </a:xfrm>
              <a:prstGeom prst="rect">
                <a:avLst/>
              </a:prstGeom>
              <a:blipFill>
                <a:blip r:embed="rId5"/>
                <a:stretch>
                  <a:fillRect t="-1550" b="-5426"/>
                </a:stretch>
              </a:blipFill>
              <a:ln w="25400">
                <a:noFill/>
              </a:ln>
            </p:spPr>
            <p:txBody>
              <a:bodyPr/>
              <a:lstStyle/>
              <a:p>
                <a:r>
                  <a:rPr lang="it-IT">
                    <a:noFill/>
                  </a:rPr>
                  <a:t> </a:t>
                </a:r>
              </a:p>
            </p:txBody>
          </p:sp>
        </mc:Fallback>
      </mc:AlternateContent>
      <p:cxnSp>
        <p:nvCxnSpPr>
          <p:cNvPr id="43" name="Connettore diritto 42">
            <a:extLst>
              <a:ext uri="{FF2B5EF4-FFF2-40B4-BE49-F238E27FC236}">
                <a16:creationId xmlns:a16="http://schemas.microsoft.com/office/drawing/2014/main" id="{F196CC2D-82A2-4960-AE89-7F6697450EC3}"/>
              </a:ext>
            </a:extLst>
          </p:cNvPr>
          <p:cNvCxnSpPr>
            <a:cxnSpLocks/>
          </p:cNvCxnSpPr>
          <p:nvPr/>
        </p:nvCxnSpPr>
        <p:spPr>
          <a:xfrm>
            <a:off x="11631513" y="2665719"/>
            <a:ext cx="5120" cy="1619384"/>
          </a:xfrm>
          <a:prstGeom prst="line">
            <a:avLst/>
          </a:prstGeom>
          <a:ln w="63500">
            <a:solidFill>
              <a:schemeClr val="bg1">
                <a:lumMod val="50000"/>
              </a:schemeClr>
            </a:solidFill>
            <a:prstDash val="solid"/>
            <a:miter lim="800000"/>
            <a:tailEnd type="stealth"/>
          </a:ln>
        </p:spPr>
        <p:style>
          <a:lnRef idx="1">
            <a:schemeClr val="accent1"/>
          </a:lnRef>
          <a:fillRef idx="0">
            <a:schemeClr val="accent1"/>
          </a:fillRef>
          <a:effectRef idx="0">
            <a:schemeClr val="accent1"/>
          </a:effectRef>
          <a:fontRef idx="minor">
            <a:schemeClr val="tx1"/>
          </a:fontRef>
        </p:style>
      </p:cxnSp>
      <p:sp>
        <p:nvSpPr>
          <p:cNvPr id="60" name="Rettangolo 59">
            <a:extLst>
              <a:ext uri="{FF2B5EF4-FFF2-40B4-BE49-F238E27FC236}">
                <a16:creationId xmlns:a16="http://schemas.microsoft.com/office/drawing/2014/main" id="{3CF61BE3-9F08-409C-943D-13C9517568A3}"/>
              </a:ext>
            </a:extLst>
          </p:cNvPr>
          <p:cNvSpPr/>
          <p:nvPr/>
        </p:nvSpPr>
        <p:spPr>
          <a:xfrm>
            <a:off x="11135560" y="1871294"/>
            <a:ext cx="940160" cy="598281"/>
          </a:xfrm>
          <a:prstGeom prst="rect">
            <a:avLst/>
          </a:prstGeom>
        </p:spPr>
        <p:txBody>
          <a:bodyPr wrap="none">
            <a:spAutoFit/>
          </a:bodyPr>
          <a:lstStyle/>
          <a:p>
            <a:r>
              <a:rPr lang="en-US" sz="2400">
                <a:solidFill>
                  <a:srgbClr val="0000FF"/>
                </a:solidFill>
                <a:latin typeface="DustyErasers" panose="02000603000000000000" pitchFamily="2" charset="0"/>
                <a:ea typeface="DustyErasers" panose="02000603000000000000" pitchFamily="2" charset="0"/>
              </a:rPr>
              <a:t>M(x)</a:t>
            </a:r>
            <a:endParaRPr lang="it-IT" sz="2400">
              <a:solidFill>
                <a:srgbClr val="0000FF"/>
              </a:solidFill>
            </a:endParaRPr>
          </a:p>
        </p:txBody>
      </p:sp>
      <p:sp>
        <p:nvSpPr>
          <p:cNvPr id="65" name="Figura a mano libera: forma 64">
            <a:extLst>
              <a:ext uri="{FF2B5EF4-FFF2-40B4-BE49-F238E27FC236}">
                <a16:creationId xmlns:a16="http://schemas.microsoft.com/office/drawing/2014/main" id="{84D79BE4-53B5-4A45-9C82-2E527F6CFA48}"/>
              </a:ext>
            </a:extLst>
          </p:cNvPr>
          <p:cNvSpPr/>
          <p:nvPr/>
        </p:nvSpPr>
        <p:spPr>
          <a:xfrm>
            <a:off x="7575452" y="4756416"/>
            <a:ext cx="958423" cy="727431"/>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Triangolo isoscele 66">
            <a:extLst>
              <a:ext uri="{FF2B5EF4-FFF2-40B4-BE49-F238E27FC236}">
                <a16:creationId xmlns:a16="http://schemas.microsoft.com/office/drawing/2014/main" id="{FABB7481-6FA6-4540-B8FD-D4108B76B60B}"/>
              </a:ext>
            </a:extLst>
          </p:cNvPr>
          <p:cNvSpPr/>
          <p:nvPr/>
        </p:nvSpPr>
        <p:spPr>
          <a:xfrm rot="15572345">
            <a:off x="8257609" y="1779214"/>
            <a:ext cx="78259" cy="2443921"/>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Triangolo isoscele 75">
            <a:extLst>
              <a:ext uri="{FF2B5EF4-FFF2-40B4-BE49-F238E27FC236}">
                <a16:creationId xmlns:a16="http://schemas.microsoft.com/office/drawing/2014/main" id="{3A815332-D2EA-4ABA-80CE-7E17DEA4A950}"/>
              </a:ext>
            </a:extLst>
          </p:cNvPr>
          <p:cNvSpPr/>
          <p:nvPr/>
        </p:nvSpPr>
        <p:spPr>
          <a:xfrm rot="16200000">
            <a:off x="8210292" y="2041404"/>
            <a:ext cx="74699" cy="2383753"/>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Triangolo isoscele 78">
            <a:extLst>
              <a:ext uri="{FF2B5EF4-FFF2-40B4-BE49-F238E27FC236}">
                <a16:creationId xmlns:a16="http://schemas.microsoft.com/office/drawing/2014/main" id="{32D588CB-5F96-478D-B320-9A4506950909}"/>
              </a:ext>
            </a:extLst>
          </p:cNvPr>
          <p:cNvSpPr/>
          <p:nvPr/>
        </p:nvSpPr>
        <p:spPr>
          <a:xfrm rot="16781031">
            <a:off x="8201363" y="2246927"/>
            <a:ext cx="83550" cy="2349097"/>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0" name="Shape 382">
            <a:extLst>
              <a:ext uri="{FF2B5EF4-FFF2-40B4-BE49-F238E27FC236}">
                <a16:creationId xmlns:a16="http://schemas.microsoft.com/office/drawing/2014/main" id="{351BD709-230F-43C0-B76D-2C81239BD45D}"/>
              </a:ext>
            </a:extLst>
          </p:cNvPr>
          <p:cNvCxnSpPr>
            <a:cxnSpLocks/>
          </p:cNvCxnSpPr>
          <p:nvPr/>
        </p:nvCxnSpPr>
        <p:spPr>
          <a:xfrm flipH="1" flipV="1">
            <a:off x="7093562" y="3176341"/>
            <a:ext cx="2297832" cy="2502503"/>
          </a:xfrm>
          <a:prstGeom prst="straightConnector1">
            <a:avLst/>
          </a:prstGeom>
          <a:noFill/>
          <a:ln w="69850" cap="flat" cmpd="sng">
            <a:solidFill>
              <a:srgbClr val="FFFF00"/>
            </a:solidFill>
            <a:prstDash val="solid"/>
            <a:round/>
            <a:headEnd type="none" w="lg" len="lg"/>
            <a:tailEnd type="none" w="lg" len="lg"/>
          </a:ln>
        </p:spPr>
      </p:cxnSp>
      <p:cxnSp>
        <p:nvCxnSpPr>
          <p:cNvPr id="81" name="Shape 373">
            <a:extLst>
              <a:ext uri="{FF2B5EF4-FFF2-40B4-BE49-F238E27FC236}">
                <a16:creationId xmlns:a16="http://schemas.microsoft.com/office/drawing/2014/main" id="{BF5802D3-77B4-492B-9A1E-A3C6FB3A27AF}"/>
              </a:ext>
            </a:extLst>
          </p:cNvPr>
          <p:cNvCxnSpPr>
            <a:cxnSpLocks/>
          </p:cNvCxnSpPr>
          <p:nvPr/>
        </p:nvCxnSpPr>
        <p:spPr>
          <a:xfrm>
            <a:off x="9384003" y="3616501"/>
            <a:ext cx="2207543" cy="10083"/>
          </a:xfrm>
          <a:prstGeom prst="straightConnector1">
            <a:avLst/>
          </a:prstGeom>
          <a:noFill/>
          <a:ln w="73025" cap="flat" cmpd="sng">
            <a:solidFill>
              <a:srgbClr val="FF0000"/>
            </a:solidFill>
            <a:prstDash val="solid"/>
            <a:round/>
            <a:headEnd type="none" w="lg" len="lg"/>
            <a:tailEnd type="none" w="lg" len="lg"/>
          </a:ln>
        </p:spPr>
      </p:cxnSp>
      <p:cxnSp>
        <p:nvCxnSpPr>
          <p:cNvPr id="82" name="Shape 374">
            <a:extLst>
              <a:ext uri="{FF2B5EF4-FFF2-40B4-BE49-F238E27FC236}">
                <a16:creationId xmlns:a16="http://schemas.microsoft.com/office/drawing/2014/main" id="{DE2911B3-753A-4F12-AF94-8C7A5F3C0864}"/>
              </a:ext>
            </a:extLst>
          </p:cNvPr>
          <p:cNvCxnSpPr>
            <a:cxnSpLocks/>
          </p:cNvCxnSpPr>
          <p:nvPr/>
        </p:nvCxnSpPr>
        <p:spPr>
          <a:xfrm>
            <a:off x="9400396" y="2790205"/>
            <a:ext cx="2205243" cy="0"/>
          </a:xfrm>
          <a:prstGeom prst="straightConnector1">
            <a:avLst/>
          </a:prstGeom>
          <a:noFill/>
          <a:ln w="73025" cap="flat" cmpd="sng">
            <a:solidFill>
              <a:srgbClr val="00FF00"/>
            </a:solidFill>
            <a:prstDash val="solid"/>
            <a:round/>
            <a:headEnd type="none" w="lg" len="lg"/>
            <a:tailEnd type="none" w="lg" len="lg"/>
          </a:ln>
        </p:spPr>
      </p:cxnSp>
      <p:cxnSp>
        <p:nvCxnSpPr>
          <p:cNvPr id="83" name="Shape 383">
            <a:extLst>
              <a:ext uri="{FF2B5EF4-FFF2-40B4-BE49-F238E27FC236}">
                <a16:creationId xmlns:a16="http://schemas.microsoft.com/office/drawing/2014/main" id="{3EA579DE-96F3-4BE4-BCAB-B15691B3573C}"/>
              </a:ext>
            </a:extLst>
          </p:cNvPr>
          <p:cNvCxnSpPr>
            <a:cxnSpLocks/>
          </p:cNvCxnSpPr>
          <p:nvPr/>
        </p:nvCxnSpPr>
        <p:spPr>
          <a:xfrm flipH="1" flipV="1">
            <a:off x="7766938" y="3911688"/>
            <a:ext cx="1468303" cy="1597327"/>
          </a:xfrm>
          <a:prstGeom prst="straightConnector1">
            <a:avLst/>
          </a:prstGeom>
          <a:noFill/>
          <a:ln w="69850" cap="flat" cmpd="sng">
            <a:solidFill>
              <a:srgbClr val="FFFF00"/>
            </a:solidFill>
            <a:prstDash val="solid"/>
            <a:round/>
            <a:headEnd type="none" w="med" len="med"/>
            <a:tailEnd type="stealth" w="med" len="med"/>
          </a:ln>
        </p:spPr>
      </p:cxnSp>
      <p:cxnSp>
        <p:nvCxnSpPr>
          <p:cNvPr id="84" name="Shape 370">
            <a:extLst>
              <a:ext uri="{FF2B5EF4-FFF2-40B4-BE49-F238E27FC236}">
                <a16:creationId xmlns:a16="http://schemas.microsoft.com/office/drawing/2014/main" id="{6A42DAF1-FA52-47BA-A0B6-4B5D93952F4E}"/>
              </a:ext>
            </a:extLst>
          </p:cNvPr>
          <p:cNvCxnSpPr>
            <a:cxnSpLocks/>
          </p:cNvCxnSpPr>
          <p:nvPr/>
        </p:nvCxnSpPr>
        <p:spPr>
          <a:xfrm>
            <a:off x="9439516" y="3233312"/>
            <a:ext cx="2179176" cy="0"/>
          </a:xfrm>
          <a:prstGeom prst="straightConnector1">
            <a:avLst/>
          </a:prstGeom>
          <a:noFill/>
          <a:ln w="73025" cap="flat" cmpd="sng">
            <a:solidFill>
              <a:srgbClr val="FF9900"/>
            </a:solidFill>
            <a:prstDash val="solid"/>
            <a:round/>
            <a:headEnd type="none" w="lg" len="lg"/>
            <a:tailEnd type="none" w="lg" len="lg"/>
          </a:ln>
        </p:spPr>
      </p:cxnSp>
      <p:sp>
        <p:nvSpPr>
          <p:cNvPr id="85" name="Shape 376">
            <a:extLst>
              <a:ext uri="{FF2B5EF4-FFF2-40B4-BE49-F238E27FC236}">
                <a16:creationId xmlns:a16="http://schemas.microsoft.com/office/drawing/2014/main" id="{EA965037-E1A5-432F-AA30-95DC5264CFAC}"/>
              </a:ext>
            </a:extLst>
          </p:cNvPr>
          <p:cNvSpPr/>
          <p:nvPr/>
        </p:nvSpPr>
        <p:spPr>
          <a:xfrm rot="20128821">
            <a:off x="6857040" y="2203266"/>
            <a:ext cx="287153" cy="2117741"/>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375">
            <a:extLst>
              <a:ext uri="{FF2B5EF4-FFF2-40B4-BE49-F238E27FC236}">
                <a16:creationId xmlns:a16="http://schemas.microsoft.com/office/drawing/2014/main" id="{1B0CE668-5929-4F28-8F12-4B0DAB89C6B7}"/>
              </a:ext>
            </a:extLst>
          </p:cNvPr>
          <p:cNvSpPr/>
          <p:nvPr/>
        </p:nvSpPr>
        <p:spPr>
          <a:xfrm rot="16200000">
            <a:off x="8544968" y="3093609"/>
            <a:ext cx="1790268" cy="274446"/>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Rettangolo 86">
            <a:extLst>
              <a:ext uri="{FF2B5EF4-FFF2-40B4-BE49-F238E27FC236}">
                <a16:creationId xmlns:a16="http://schemas.microsoft.com/office/drawing/2014/main" id="{F61597F2-4644-43B6-BAB1-582C0F4481C8}"/>
              </a:ext>
            </a:extLst>
          </p:cNvPr>
          <p:cNvSpPr/>
          <p:nvPr/>
        </p:nvSpPr>
        <p:spPr>
          <a:xfrm>
            <a:off x="7208294" y="4211530"/>
            <a:ext cx="346744" cy="523220"/>
          </a:xfrm>
          <a:prstGeom prst="rect">
            <a:avLst/>
          </a:prstGeom>
          <a:ln>
            <a:noFill/>
          </a:ln>
        </p:spPr>
        <p:txBody>
          <a:bodyPr wrap="square">
            <a:spAutoFit/>
          </a:bodyPr>
          <a:lstStyle/>
          <a:p>
            <a:r>
              <a:rPr lang="it-IT" sz="2800" b="1">
                <a:solidFill>
                  <a:schemeClr val="accent6"/>
                </a:solidFill>
                <a:latin typeface="DustyErasers" panose="02000603000000000000" pitchFamily="2" charset="0"/>
                <a:ea typeface="DustyErasers" panose="02000603000000000000" pitchFamily="2" charset="0"/>
              </a:rPr>
              <a:t>d</a:t>
            </a:r>
            <a:endParaRPr lang="it-IT" sz="2800" b="1">
              <a:solidFill>
                <a:schemeClr val="accent6"/>
              </a:solidFill>
            </a:endParaRPr>
          </a:p>
        </p:txBody>
      </p:sp>
      <mc:AlternateContent xmlns:mc="http://schemas.openxmlformats.org/markup-compatibility/2006" xmlns:a14="http://schemas.microsoft.com/office/drawing/2010/main">
        <mc:Choice Requires="a14">
          <p:sp>
            <p:nvSpPr>
              <p:cNvPr id="88" name="Rettangolo 87">
                <a:extLst>
                  <a:ext uri="{FF2B5EF4-FFF2-40B4-BE49-F238E27FC236}">
                    <a16:creationId xmlns:a16="http://schemas.microsoft.com/office/drawing/2014/main" id="{DB83AEF9-1A69-49FC-B869-39F30D439E07}"/>
                  </a:ext>
                </a:extLst>
              </p:cNvPr>
              <p:cNvSpPr/>
              <p:nvPr/>
            </p:nvSpPr>
            <p:spPr>
              <a:xfrm>
                <a:off x="7814430" y="3507136"/>
                <a:ext cx="682218"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1" i="1" smtClean="0">
                              <a:solidFill>
                                <a:schemeClr val="tx1"/>
                              </a:solidFill>
                              <a:latin typeface="Cambria Math" panose="02040503050406030204" pitchFamily="18" charset="0"/>
                              <a:ea typeface="DustyErasers" panose="02000603000000000000" pitchFamily="2" charset="0"/>
                            </a:rPr>
                          </m:ctrlPr>
                        </m:sSubPr>
                        <m:e>
                          <m:r>
                            <a:rPr lang="it-IT" sz="2800" b="1" i="0" smtClean="0">
                              <a:solidFill>
                                <a:schemeClr val="tx1"/>
                              </a:solidFill>
                              <a:latin typeface="Cambria Math" panose="02040503050406030204" pitchFamily="18" charset="0"/>
                              <a:ea typeface="DustyErasers" panose="02000603000000000000" pitchFamily="2" charset="0"/>
                            </a:rPr>
                            <m:t>𝛉</m:t>
                          </m:r>
                        </m:e>
                        <m:sub>
                          <m:r>
                            <a:rPr lang="it-IT" sz="2800" b="1" i="0" smtClean="0">
                              <a:solidFill>
                                <a:schemeClr val="tx1"/>
                              </a:solidFill>
                              <a:latin typeface="Cambria Math" panose="02040503050406030204" pitchFamily="18" charset="0"/>
                              <a:ea typeface="DustyErasers" panose="02000603000000000000" pitchFamily="2" charset="0"/>
                            </a:rPr>
                            <m:t>𝐢</m:t>
                          </m:r>
                        </m:sub>
                      </m:sSub>
                    </m:oMath>
                  </m:oMathPara>
                </a14:m>
                <a:endParaRPr lang="it-IT" sz="2800" b="1">
                  <a:solidFill>
                    <a:schemeClr val="tx1"/>
                  </a:solidFill>
                </a:endParaRPr>
              </a:p>
            </p:txBody>
          </p:sp>
        </mc:Choice>
        <mc:Fallback xmlns="">
          <p:sp>
            <p:nvSpPr>
              <p:cNvPr id="88" name="Rettangolo 87">
                <a:extLst>
                  <a:ext uri="{FF2B5EF4-FFF2-40B4-BE49-F238E27FC236}">
                    <a16:creationId xmlns:a16="http://schemas.microsoft.com/office/drawing/2014/main" id="{DB83AEF9-1A69-49FC-B869-39F30D439E07}"/>
                  </a:ext>
                </a:extLst>
              </p:cNvPr>
              <p:cNvSpPr>
                <a:spLocks noRot="1" noChangeAspect="1" noMove="1" noResize="1" noEditPoints="1" noAdjustHandles="1" noChangeArrowheads="1" noChangeShapeType="1" noTextEdit="1"/>
              </p:cNvSpPr>
              <p:nvPr/>
            </p:nvSpPr>
            <p:spPr>
              <a:xfrm>
                <a:off x="7814430" y="3507136"/>
                <a:ext cx="682218" cy="523220"/>
              </a:xfrm>
              <a:prstGeom prst="rect">
                <a:avLst/>
              </a:prstGeom>
              <a:blipFill>
                <a:blip r:embed="rId6"/>
                <a:stretch>
                  <a:fillRect/>
                </a:stretch>
              </a:blipFill>
            </p:spPr>
            <p:txBody>
              <a:bodyPr/>
              <a:lstStyle/>
              <a:p>
                <a:r>
                  <a:rPr lang="it-IT">
                    <a:noFill/>
                  </a:rPr>
                  <a:t> </a:t>
                </a:r>
              </a:p>
            </p:txBody>
          </p:sp>
        </mc:Fallback>
      </mc:AlternateContent>
      <p:cxnSp>
        <p:nvCxnSpPr>
          <p:cNvPr id="89" name="Connettore diritto 88">
            <a:extLst>
              <a:ext uri="{FF2B5EF4-FFF2-40B4-BE49-F238E27FC236}">
                <a16:creationId xmlns:a16="http://schemas.microsoft.com/office/drawing/2014/main" id="{BC85E3EF-B424-4688-9CF9-B2BFF3BC57CF}"/>
              </a:ext>
            </a:extLst>
          </p:cNvPr>
          <p:cNvCxnSpPr>
            <a:cxnSpLocks/>
          </p:cNvCxnSpPr>
          <p:nvPr/>
        </p:nvCxnSpPr>
        <p:spPr>
          <a:xfrm flipV="1">
            <a:off x="7144112" y="2429939"/>
            <a:ext cx="1665411" cy="776913"/>
          </a:xfrm>
          <a:prstGeom prst="line">
            <a:avLst/>
          </a:prstGeom>
          <a:ln w="63500">
            <a:solidFill>
              <a:schemeClr val="tx1">
                <a:lumMod val="50000"/>
              </a:schemeClr>
            </a:solidFill>
            <a:prstDash val="sysDot"/>
            <a:miter lim="800000"/>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ttangolo 89">
                <a:extLst>
                  <a:ext uri="{FF2B5EF4-FFF2-40B4-BE49-F238E27FC236}">
                    <a16:creationId xmlns:a16="http://schemas.microsoft.com/office/drawing/2014/main" id="{7EB7303C-5B74-45E9-BAA3-8021E1F0A894}"/>
                  </a:ext>
                </a:extLst>
              </p:cNvPr>
              <p:cNvSpPr/>
              <p:nvPr/>
            </p:nvSpPr>
            <p:spPr>
              <a:xfrm>
                <a:off x="8699972" y="2238285"/>
                <a:ext cx="76908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1" i="1" smtClean="0">
                              <a:solidFill>
                                <a:schemeClr val="tx1"/>
                              </a:solidFill>
                              <a:latin typeface="Cambria Math" panose="02040503050406030204" pitchFamily="18" charset="0"/>
                              <a:ea typeface="DustyErasers" panose="02000603000000000000" pitchFamily="2" charset="0"/>
                            </a:rPr>
                          </m:ctrlPr>
                        </m:sSubPr>
                        <m:e>
                          <m:r>
                            <a:rPr lang="it-IT" sz="2800" b="1" i="0" smtClean="0">
                              <a:solidFill>
                                <a:schemeClr val="tx1"/>
                              </a:solidFill>
                              <a:latin typeface="Cambria Math" panose="02040503050406030204" pitchFamily="18" charset="0"/>
                              <a:ea typeface="DustyErasers" panose="02000603000000000000" pitchFamily="2" charset="0"/>
                            </a:rPr>
                            <m:t>𝛉</m:t>
                          </m:r>
                        </m:e>
                        <m:sub>
                          <m:r>
                            <a:rPr lang="it-IT" sz="2800" b="1" i="0" smtClean="0">
                              <a:solidFill>
                                <a:schemeClr val="tx1"/>
                              </a:solidFill>
                              <a:latin typeface="Cambria Math" panose="02040503050406030204" pitchFamily="18" charset="0"/>
                              <a:ea typeface="DustyErasers" panose="02000603000000000000" pitchFamily="2" charset="0"/>
                            </a:rPr>
                            <m:t>𝐝</m:t>
                          </m:r>
                        </m:sub>
                      </m:sSub>
                    </m:oMath>
                  </m:oMathPara>
                </a14:m>
                <a:endParaRPr lang="it-IT" sz="2800" b="1">
                  <a:solidFill>
                    <a:schemeClr val="tx1"/>
                  </a:solidFill>
                </a:endParaRPr>
              </a:p>
            </p:txBody>
          </p:sp>
        </mc:Choice>
        <mc:Fallback xmlns="">
          <p:sp>
            <p:nvSpPr>
              <p:cNvPr id="90" name="Rettangolo 89">
                <a:extLst>
                  <a:ext uri="{FF2B5EF4-FFF2-40B4-BE49-F238E27FC236}">
                    <a16:creationId xmlns:a16="http://schemas.microsoft.com/office/drawing/2014/main" id="{7EB7303C-5B74-45E9-BAA3-8021E1F0A894}"/>
                  </a:ext>
                </a:extLst>
              </p:cNvPr>
              <p:cNvSpPr>
                <a:spLocks noRot="1" noChangeAspect="1" noMove="1" noResize="1" noEditPoints="1" noAdjustHandles="1" noChangeArrowheads="1" noChangeShapeType="1" noTextEdit="1"/>
              </p:cNvSpPr>
              <p:nvPr/>
            </p:nvSpPr>
            <p:spPr>
              <a:xfrm>
                <a:off x="8699972" y="2238285"/>
                <a:ext cx="769081" cy="523220"/>
              </a:xfrm>
              <a:prstGeom prst="rect">
                <a:avLst/>
              </a:prstGeom>
              <a:blipFill>
                <a:blip r:embed="rId7"/>
                <a:stretch>
                  <a:fillRect/>
                </a:stretch>
              </a:blipFill>
            </p:spPr>
            <p:txBody>
              <a:bodyPr/>
              <a:lstStyle/>
              <a:p>
                <a:r>
                  <a:rPr lang="it-IT">
                    <a:noFill/>
                  </a:rPr>
                  <a:t> </a:t>
                </a:r>
              </a:p>
            </p:txBody>
          </p:sp>
        </mc:Fallback>
      </mc:AlternateContent>
      <p:sp>
        <p:nvSpPr>
          <p:cNvPr id="91" name="Arco 90">
            <a:extLst>
              <a:ext uri="{FF2B5EF4-FFF2-40B4-BE49-F238E27FC236}">
                <a16:creationId xmlns:a16="http://schemas.microsoft.com/office/drawing/2014/main" id="{91E50A50-3DB1-474E-87D0-5D5F33C47EBF}"/>
              </a:ext>
            </a:extLst>
          </p:cNvPr>
          <p:cNvSpPr/>
          <p:nvPr/>
        </p:nvSpPr>
        <p:spPr>
          <a:xfrm>
            <a:off x="7863105" y="2690389"/>
            <a:ext cx="875580" cy="1011513"/>
          </a:xfrm>
          <a:prstGeom prst="arc">
            <a:avLst>
              <a:gd name="adj1" fmla="val 16200000"/>
              <a:gd name="adj2" fmla="val 21513738"/>
            </a:avLst>
          </a:prstGeom>
          <a:ln w="508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2" name="Arco 91">
            <a:extLst>
              <a:ext uri="{FF2B5EF4-FFF2-40B4-BE49-F238E27FC236}">
                <a16:creationId xmlns:a16="http://schemas.microsoft.com/office/drawing/2014/main" id="{A61B54DA-7713-4707-B6E1-9D4883DB1DCD}"/>
              </a:ext>
            </a:extLst>
          </p:cNvPr>
          <p:cNvSpPr/>
          <p:nvPr/>
        </p:nvSpPr>
        <p:spPr>
          <a:xfrm rot="1585131">
            <a:off x="7105947" y="2890264"/>
            <a:ext cx="875580" cy="1011513"/>
          </a:xfrm>
          <a:prstGeom prst="arc">
            <a:avLst>
              <a:gd name="adj1" fmla="val 16200000"/>
              <a:gd name="adj2" fmla="val 2424301"/>
            </a:avLst>
          </a:prstGeom>
          <a:noFill/>
          <a:ln w="508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3" name="Rettangolo 92">
            <a:extLst>
              <a:ext uri="{FF2B5EF4-FFF2-40B4-BE49-F238E27FC236}">
                <a16:creationId xmlns:a16="http://schemas.microsoft.com/office/drawing/2014/main" id="{5BFF5E6A-11B8-4B0B-AA86-42D42CFA4393}"/>
              </a:ext>
            </a:extLst>
          </p:cNvPr>
          <p:cNvSpPr/>
          <p:nvPr/>
        </p:nvSpPr>
        <p:spPr>
          <a:xfrm>
            <a:off x="11424685" y="4219637"/>
            <a:ext cx="420176" cy="523220"/>
          </a:xfrm>
          <a:prstGeom prst="rect">
            <a:avLst/>
          </a:prstGeom>
        </p:spPr>
        <p:txBody>
          <a:bodyPr wrap="square">
            <a:spAutoFit/>
          </a:bodyPr>
          <a:lstStyle/>
          <a:p>
            <a:r>
              <a:rPr lang="it-IT" sz="2800" b="1">
                <a:solidFill>
                  <a:schemeClr val="bg1">
                    <a:lumMod val="65000"/>
                  </a:schemeClr>
                </a:solidFill>
                <a:latin typeface="DustyErasers" panose="02000603000000000000" pitchFamily="2" charset="0"/>
                <a:ea typeface="DustyErasers" panose="02000603000000000000" pitchFamily="2" charset="0"/>
              </a:rPr>
              <a:t>x</a:t>
            </a:r>
            <a:endParaRPr lang="it-IT" sz="2800" b="1">
              <a:solidFill>
                <a:schemeClr val="bg1">
                  <a:lumMod val="65000"/>
                </a:schemeClr>
              </a:solidFill>
            </a:endParaRPr>
          </a:p>
        </p:txBody>
      </p:sp>
      <p:sp>
        <p:nvSpPr>
          <p:cNvPr id="94" name="Rettangolo 93">
            <a:extLst>
              <a:ext uri="{FF2B5EF4-FFF2-40B4-BE49-F238E27FC236}">
                <a16:creationId xmlns:a16="http://schemas.microsoft.com/office/drawing/2014/main" id="{C958CB41-EC7B-4AFD-9839-06291EC206FC}"/>
              </a:ext>
            </a:extLst>
          </p:cNvPr>
          <p:cNvSpPr/>
          <p:nvPr/>
        </p:nvSpPr>
        <p:spPr>
          <a:xfrm>
            <a:off x="10946813" y="2913630"/>
            <a:ext cx="453970" cy="523220"/>
          </a:xfrm>
          <a:prstGeom prst="rect">
            <a:avLst/>
          </a:prstGeom>
        </p:spPr>
        <p:txBody>
          <a:bodyPr wrap="none">
            <a:spAutoFit/>
          </a:bodyPr>
          <a:lstStyle/>
          <a:p>
            <a:r>
              <a:rPr lang="it-IT" sz="2800" b="1">
                <a:latin typeface="DustyErasers" panose="02000603000000000000" pitchFamily="2" charset="0"/>
                <a:ea typeface="DustyErasers" panose="02000603000000000000" pitchFamily="2" charset="0"/>
              </a:rPr>
              <a:t>r</a:t>
            </a:r>
            <a:r>
              <a:rPr lang="it-IT" sz="2800" b="1" baseline="-25000">
                <a:latin typeface="DustyErasers" panose="02000603000000000000" pitchFamily="2" charset="0"/>
                <a:ea typeface="DustyErasers" panose="02000603000000000000" pitchFamily="2" charset="0"/>
              </a:rPr>
              <a:t>0</a:t>
            </a:r>
            <a:endParaRPr lang="it-IT" sz="2800" b="1"/>
          </a:p>
        </p:txBody>
      </p:sp>
      <p:grpSp>
        <p:nvGrpSpPr>
          <p:cNvPr id="95" name="Gruppo 94">
            <a:extLst>
              <a:ext uri="{FF2B5EF4-FFF2-40B4-BE49-F238E27FC236}">
                <a16:creationId xmlns:a16="http://schemas.microsoft.com/office/drawing/2014/main" id="{56926F3F-98C0-45C0-857E-1579C8074FF8}"/>
              </a:ext>
            </a:extLst>
          </p:cNvPr>
          <p:cNvGrpSpPr/>
          <p:nvPr/>
        </p:nvGrpSpPr>
        <p:grpSpPr>
          <a:xfrm rot="5400000">
            <a:off x="11030356" y="3184536"/>
            <a:ext cx="788659" cy="0"/>
            <a:chOff x="10613922" y="5140772"/>
            <a:chExt cx="608571" cy="0"/>
          </a:xfrm>
        </p:grpSpPr>
        <p:cxnSp>
          <p:nvCxnSpPr>
            <p:cNvPr id="96" name="Connettore 2 95">
              <a:extLst>
                <a:ext uri="{FF2B5EF4-FFF2-40B4-BE49-F238E27FC236}">
                  <a16:creationId xmlns:a16="http://schemas.microsoft.com/office/drawing/2014/main" id="{B4721430-8A8E-40A7-BF54-AD8E5DE6E128}"/>
                </a:ext>
              </a:extLst>
            </p:cNvPr>
            <p:cNvCxnSpPr>
              <a:cxnSpLocks/>
            </p:cNvCxnSpPr>
            <p:nvPr/>
          </p:nvCxnSpPr>
          <p:spPr>
            <a:xfrm>
              <a:off x="10613922" y="5140772"/>
              <a:ext cx="288000"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7" name="Connettore 2 96">
              <a:extLst>
                <a:ext uri="{FF2B5EF4-FFF2-40B4-BE49-F238E27FC236}">
                  <a16:creationId xmlns:a16="http://schemas.microsoft.com/office/drawing/2014/main" id="{BC7AB6C3-34EE-41B9-AB5D-83C56AAB8CC9}"/>
                </a:ext>
              </a:extLst>
            </p:cNvPr>
            <p:cNvCxnSpPr>
              <a:cxnSpLocks/>
            </p:cNvCxnSpPr>
            <p:nvPr/>
          </p:nvCxnSpPr>
          <p:spPr>
            <a:xfrm flipH="1">
              <a:off x="10934493" y="5140772"/>
              <a:ext cx="288000"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8" name="Rettangolo 97">
                <a:extLst>
                  <a:ext uri="{FF2B5EF4-FFF2-40B4-BE49-F238E27FC236}">
                    <a16:creationId xmlns:a16="http://schemas.microsoft.com/office/drawing/2014/main" id="{25F493AC-9112-4941-8FB4-66A1612F6BCA}"/>
                  </a:ext>
                </a:extLst>
              </p:cNvPr>
              <p:cNvSpPr/>
              <p:nvPr/>
            </p:nvSpPr>
            <p:spPr>
              <a:xfrm>
                <a:off x="7814430" y="5071072"/>
                <a:ext cx="576494" cy="4308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sz="2200" b="1" i="1" smtClean="0">
                              <a:solidFill>
                                <a:srgbClr val="FFC000"/>
                              </a:solidFill>
                              <a:latin typeface="Cambria Math" panose="02040503050406030204" pitchFamily="18" charset="0"/>
                              <a:ea typeface="DustyErasers" panose="02000603000000000000" pitchFamily="2" charset="0"/>
                            </a:rPr>
                          </m:ctrlPr>
                        </m:sSubSupPr>
                        <m:e>
                          <m:r>
                            <m:rPr>
                              <m:nor/>
                            </m:rPr>
                            <a:rPr lang="it-IT" sz="2200" b="1">
                              <a:solidFill>
                                <a:srgbClr val="FFC000"/>
                              </a:solidFill>
                              <a:latin typeface="Symbol" panose="05050102010706020507" pitchFamily="18" charset="2"/>
                              <a:ea typeface="DustyErasers" panose="02000603000000000000" pitchFamily="2" charset="0"/>
                            </a:rPr>
                            <m:t>l</m:t>
                          </m:r>
                        </m:e>
                        <m:sub>
                          <m:r>
                            <a:rPr lang="it-IT" sz="2200" b="1" i="1">
                              <a:solidFill>
                                <a:srgbClr val="FFC000"/>
                              </a:solidFill>
                              <a:latin typeface="Cambria Math" panose="02040503050406030204" pitchFamily="18" charset="0"/>
                              <a:ea typeface="DustyErasers" panose="02000603000000000000" pitchFamily="2" charset="0"/>
                            </a:rPr>
                            <m:t>𝟎</m:t>
                          </m:r>
                        </m:sub>
                        <m:sup>
                          <m:r>
                            <a:rPr lang="it-IT" sz="2200" b="1" i="1" smtClean="0">
                              <a:solidFill>
                                <a:srgbClr val="FFC000"/>
                              </a:solidFill>
                              <a:latin typeface="Cambria Math" panose="02040503050406030204" pitchFamily="18" charset="0"/>
                              <a:ea typeface="DustyErasers" panose="02000603000000000000" pitchFamily="2" charset="0"/>
                            </a:rPr>
                            <m:t> </m:t>
                          </m:r>
                        </m:sup>
                      </m:sSubSup>
                    </m:oMath>
                  </m:oMathPara>
                </a14:m>
                <a:endParaRPr lang="it-IT" sz="2200" b="1">
                  <a:solidFill>
                    <a:srgbClr val="FFC000"/>
                  </a:solidFill>
                </a:endParaRPr>
              </a:p>
            </p:txBody>
          </p:sp>
        </mc:Choice>
        <mc:Fallback xmlns="">
          <p:sp>
            <p:nvSpPr>
              <p:cNvPr id="98" name="Rettangolo 97">
                <a:extLst>
                  <a:ext uri="{FF2B5EF4-FFF2-40B4-BE49-F238E27FC236}">
                    <a16:creationId xmlns:a16="http://schemas.microsoft.com/office/drawing/2014/main" id="{25F493AC-9112-4941-8FB4-66A1612F6BCA}"/>
                  </a:ext>
                </a:extLst>
              </p:cNvPr>
              <p:cNvSpPr>
                <a:spLocks noRot="1" noChangeAspect="1" noMove="1" noResize="1" noEditPoints="1" noAdjustHandles="1" noChangeArrowheads="1" noChangeShapeType="1" noTextEdit="1"/>
              </p:cNvSpPr>
              <p:nvPr/>
            </p:nvSpPr>
            <p:spPr>
              <a:xfrm>
                <a:off x="7814430" y="5071072"/>
                <a:ext cx="576494" cy="430887"/>
              </a:xfrm>
              <a:prstGeom prst="rect">
                <a:avLst/>
              </a:prstGeom>
              <a:blipFill>
                <a:blip r:embed="rId8"/>
                <a:stretch>
                  <a:fillRect b="-2817"/>
                </a:stretch>
              </a:blipFill>
            </p:spPr>
            <p:txBody>
              <a:bodyPr/>
              <a:lstStyle/>
              <a:p>
                <a:r>
                  <a:rPr lang="it-IT">
                    <a:noFill/>
                  </a:rPr>
                  <a:t> </a:t>
                </a:r>
              </a:p>
            </p:txBody>
          </p:sp>
        </mc:Fallback>
      </mc:AlternateContent>
      <p:cxnSp>
        <p:nvCxnSpPr>
          <p:cNvPr id="99" name="Connettore diritto 98">
            <a:extLst>
              <a:ext uri="{FF2B5EF4-FFF2-40B4-BE49-F238E27FC236}">
                <a16:creationId xmlns:a16="http://schemas.microsoft.com/office/drawing/2014/main" id="{F0C3DA72-2897-4D49-A6B6-9DDA8B51A30C}"/>
              </a:ext>
            </a:extLst>
          </p:cNvPr>
          <p:cNvCxnSpPr>
            <a:cxnSpLocks/>
          </p:cNvCxnSpPr>
          <p:nvPr/>
        </p:nvCxnSpPr>
        <p:spPr>
          <a:xfrm flipV="1">
            <a:off x="11616978" y="2512936"/>
            <a:ext cx="0" cy="1170624"/>
          </a:xfrm>
          <a:prstGeom prst="line">
            <a:avLst/>
          </a:prstGeom>
          <a:ln w="104775">
            <a:solidFill>
              <a:srgbClr val="0000FF"/>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nvGrpSpPr>
          <p:cNvPr id="2" name="Gruppo 1">
            <a:extLst>
              <a:ext uri="{FF2B5EF4-FFF2-40B4-BE49-F238E27FC236}">
                <a16:creationId xmlns:a16="http://schemas.microsoft.com/office/drawing/2014/main" id="{1BBDEBE5-D8A7-4CD4-842E-11B561B68DBC}"/>
              </a:ext>
            </a:extLst>
          </p:cNvPr>
          <p:cNvGrpSpPr/>
          <p:nvPr/>
        </p:nvGrpSpPr>
        <p:grpSpPr>
          <a:xfrm>
            <a:off x="7177844" y="6253648"/>
            <a:ext cx="4445200" cy="538400"/>
            <a:chOff x="7118113" y="2766151"/>
            <a:chExt cx="2933656" cy="415458"/>
          </a:xfrm>
        </p:grpSpPr>
        <p:sp>
          <p:nvSpPr>
            <p:cNvPr id="102" name="Rettangolo 101">
              <a:extLst>
                <a:ext uri="{FF2B5EF4-FFF2-40B4-BE49-F238E27FC236}">
                  <a16:creationId xmlns:a16="http://schemas.microsoft.com/office/drawing/2014/main" id="{89A46FF4-C5BD-4684-B4D4-BBD482552F3F}"/>
                </a:ext>
              </a:extLst>
            </p:cNvPr>
            <p:cNvSpPr/>
            <p:nvPr/>
          </p:nvSpPr>
          <p:spPr>
            <a:xfrm>
              <a:off x="7802407" y="2801614"/>
              <a:ext cx="232582" cy="379995"/>
            </a:xfrm>
            <a:prstGeom prst="rect">
              <a:avLst/>
            </a:prstGeom>
            <a:ln>
              <a:noFill/>
            </a:ln>
          </p:spPr>
          <p:txBody>
            <a:bodyPr wrap="square">
              <a:spAutoFit/>
            </a:bodyPr>
            <a:lstStyle/>
            <a:p>
              <a:r>
                <a:rPr lang="it-IT" sz="2600" b="1">
                  <a:latin typeface="DustyErasers" panose="02000603000000000000" pitchFamily="2" charset="0"/>
                  <a:ea typeface="DustyErasers" panose="02000603000000000000" pitchFamily="2" charset="0"/>
                </a:rPr>
                <a:t>f</a:t>
              </a:r>
              <a:endParaRPr lang="it-IT" sz="2600" b="1"/>
            </a:p>
          </p:txBody>
        </p:sp>
        <p:sp>
          <p:nvSpPr>
            <p:cNvPr id="103" name="Rettangolo 102">
              <a:extLst>
                <a:ext uri="{FF2B5EF4-FFF2-40B4-BE49-F238E27FC236}">
                  <a16:creationId xmlns:a16="http://schemas.microsoft.com/office/drawing/2014/main" id="{E65826E4-001C-4AF3-8F75-96E14677A856}"/>
                </a:ext>
              </a:extLst>
            </p:cNvPr>
            <p:cNvSpPr/>
            <p:nvPr/>
          </p:nvSpPr>
          <p:spPr>
            <a:xfrm>
              <a:off x="9195219" y="2801614"/>
              <a:ext cx="232582" cy="379995"/>
            </a:xfrm>
            <a:prstGeom prst="rect">
              <a:avLst/>
            </a:prstGeom>
            <a:ln>
              <a:noFill/>
            </a:ln>
          </p:spPr>
          <p:txBody>
            <a:bodyPr wrap="square">
              <a:spAutoFit/>
            </a:bodyPr>
            <a:lstStyle/>
            <a:p>
              <a:r>
                <a:rPr lang="it-IT" sz="2600" b="1">
                  <a:latin typeface="DustyErasers" panose="02000603000000000000" pitchFamily="2" charset="0"/>
                  <a:ea typeface="DustyErasers" panose="02000603000000000000" pitchFamily="2" charset="0"/>
                </a:rPr>
                <a:t>f</a:t>
              </a:r>
              <a:endParaRPr lang="it-IT" sz="2600" b="1"/>
            </a:p>
          </p:txBody>
        </p:sp>
        <p:cxnSp>
          <p:nvCxnSpPr>
            <p:cNvPr id="104" name="Connettore 2 103">
              <a:extLst>
                <a:ext uri="{FF2B5EF4-FFF2-40B4-BE49-F238E27FC236}">
                  <a16:creationId xmlns:a16="http://schemas.microsoft.com/office/drawing/2014/main" id="{70A3194C-6D56-43C8-8A96-59621BD5D537}"/>
                </a:ext>
              </a:extLst>
            </p:cNvPr>
            <p:cNvCxnSpPr>
              <a:cxnSpLocks/>
            </p:cNvCxnSpPr>
            <p:nvPr/>
          </p:nvCxnSpPr>
          <p:spPr>
            <a:xfrm>
              <a:off x="7118113" y="2766151"/>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Connettore 2 104">
              <a:extLst>
                <a:ext uri="{FF2B5EF4-FFF2-40B4-BE49-F238E27FC236}">
                  <a16:creationId xmlns:a16="http://schemas.microsoft.com/office/drawing/2014/main" id="{84DB7E1D-FB53-408B-9396-ADC07814B120}"/>
                </a:ext>
              </a:extLst>
            </p:cNvPr>
            <p:cNvCxnSpPr>
              <a:cxnSpLocks/>
            </p:cNvCxnSpPr>
            <p:nvPr/>
          </p:nvCxnSpPr>
          <p:spPr>
            <a:xfrm>
              <a:off x="8591792" y="2766151"/>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6" name="Rettangolo 105">
            <a:extLst>
              <a:ext uri="{FF2B5EF4-FFF2-40B4-BE49-F238E27FC236}">
                <a16:creationId xmlns:a16="http://schemas.microsoft.com/office/drawing/2014/main" id="{1D0904C6-4E3F-4C28-8CE1-2208669C4D75}"/>
              </a:ext>
            </a:extLst>
          </p:cNvPr>
          <p:cNvSpPr/>
          <p:nvPr/>
        </p:nvSpPr>
        <p:spPr>
          <a:xfrm>
            <a:off x="8888111" y="4578683"/>
            <a:ext cx="519694" cy="523220"/>
          </a:xfrm>
          <a:prstGeom prst="rect">
            <a:avLst/>
          </a:prstGeom>
        </p:spPr>
        <p:txBody>
          <a:bodyPr wrap="none">
            <a:spAutoFit/>
          </a:bodyPr>
          <a:lstStyle/>
          <a:p>
            <a:r>
              <a:rPr lang="it-IT" sz="2800" b="1">
                <a:latin typeface="DustyErasers" panose="02000603000000000000" pitchFamily="2" charset="0"/>
                <a:ea typeface="DustyErasers" panose="02000603000000000000" pitchFamily="2" charset="0"/>
              </a:rPr>
              <a:t>r</a:t>
            </a:r>
            <a:r>
              <a:rPr lang="it-IT" sz="2800" b="1" baseline="-25000">
                <a:latin typeface="DustyErasers" panose="02000603000000000000" pitchFamily="2" charset="0"/>
                <a:ea typeface="DustyErasers" panose="02000603000000000000" pitchFamily="2" charset="0"/>
              </a:rPr>
              <a:t>in</a:t>
            </a:r>
            <a:endParaRPr lang="it-IT" sz="2800" b="1"/>
          </a:p>
        </p:txBody>
      </p:sp>
      <p:cxnSp>
        <p:nvCxnSpPr>
          <p:cNvPr id="107" name="Connettore 2 106">
            <a:extLst>
              <a:ext uri="{FF2B5EF4-FFF2-40B4-BE49-F238E27FC236}">
                <a16:creationId xmlns:a16="http://schemas.microsoft.com/office/drawing/2014/main" id="{E74A5A0A-13E9-40F2-8061-AE5090B4AE80}"/>
              </a:ext>
            </a:extLst>
          </p:cNvPr>
          <p:cNvCxnSpPr>
            <a:cxnSpLocks/>
          </p:cNvCxnSpPr>
          <p:nvPr/>
        </p:nvCxnSpPr>
        <p:spPr>
          <a:xfrm rot="8791086">
            <a:off x="9030259" y="5186472"/>
            <a:ext cx="373225"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 name="Connettore 2 107">
            <a:extLst>
              <a:ext uri="{FF2B5EF4-FFF2-40B4-BE49-F238E27FC236}">
                <a16:creationId xmlns:a16="http://schemas.microsoft.com/office/drawing/2014/main" id="{5783E10B-D34A-4624-9E45-B8C23612AA9D}"/>
              </a:ext>
            </a:extLst>
          </p:cNvPr>
          <p:cNvCxnSpPr>
            <a:cxnSpLocks/>
          </p:cNvCxnSpPr>
          <p:nvPr/>
        </p:nvCxnSpPr>
        <p:spPr>
          <a:xfrm rot="8791086" flipH="1">
            <a:off x="8683762" y="5415656"/>
            <a:ext cx="373225"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pic>
        <p:nvPicPr>
          <p:cNvPr id="113" name="Immagine 112">
            <a:extLst>
              <a:ext uri="{FF2B5EF4-FFF2-40B4-BE49-F238E27FC236}">
                <a16:creationId xmlns:a16="http://schemas.microsoft.com/office/drawing/2014/main" id="{8E64B186-E2A3-4284-9C8C-7768E9F1E055}"/>
              </a:ext>
            </a:extLst>
          </p:cNvPr>
          <p:cNvPicPr>
            <a:picLocks noChangeAspect="1"/>
          </p:cNvPicPr>
          <p:nvPr/>
        </p:nvPicPr>
        <p:blipFill rotWithShape="1">
          <a:blip r:embed="rId9"/>
          <a:srcRect t="53956"/>
          <a:stretch/>
        </p:blipFill>
        <p:spPr>
          <a:xfrm>
            <a:off x="450016" y="4894693"/>
            <a:ext cx="5049082" cy="1152022"/>
          </a:xfrm>
          <a:prstGeom prst="rect">
            <a:avLst/>
          </a:prstGeom>
        </p:spPr>
      </p:pic>
      <p:pic>
        <p:nvPicPr>
          <p:cNvPr id="114" name="Immagine 113">
            <a:extLst>
              <a:ext uri="{FF2B5EF4-FFF2-40B4-BE49-F238E27FC236}">
                <a16:creationId xmlns:a16="http://schemas.microsoft.com/office/drawing/2014/main" id="{14AABB24-1BCB-4918-B8E6-015178A36971}"/>
              </a:ext>
            </a:extLst>
          </p:cNvPr>
          <p:cNvPicPr>
            <a:picLocks noChangeAspect="1"/>
          </p:cNvPicPr>
          <p:nvPr/>
        </p:nvPicPr>
        <p:blipFill rotWithShape="1">
          <a:blip r:embed="rId10"/>
          <a:srcRect l="65139"/>
          <a:stretch/>
        </p:blipFill>
        <p:spPr>
          <a:xfrm>
            <a:off x="3457739" y="6046716"/>
            <a:ext cx="242229" cy="197994"/>
          </a:xfrm>
          <a:prstGeom prst="rect">
            <a:avLst/>
          </a:prstGeom>
        </p:spPr>
      </p:pic>
      <p:pic>
        <p:nvPicPr>
          <p:cNvPr id="115" name="Immagine 114">
            <a:extLst>
              <a:ext uri="{FF2B5EF4-FFF2-40B4-BE49-F238E27FC236}">
                <a16:creationId xmlns:a16="http://schemas.microsoft.com/office/drawing/2014/main" id="{625721D2-1D54-42EE-9FE6-7C48F10DED1E}"/>
              </a:ext>
            </a:extLst>
          </p:cNvPr>
          <p:cNvPicPr>
            <a:picLocks noChangeAspect="1"/>
          </p:cNvPicPr>
          <p:nvPr/>
        </p:nvPicPr>
        <p:blipFill>
          <a:blip r:embed="rId11"/>
          <a:stretch>
            <a:fillRect/>
          </a:stretch>
        </p:blipFill>
        <p:spPr>
          <a:xfrm>
            <a:off x="3051897" y="6070981"/>
            <a:ext cx="360040" cy="148982"/>
          </a:xfrm>
          <a:prstGeom prst="rect">
            <a:avLst/>
          </a:prstGeom>
        </p:spPr>
      </p:pic>
      <p:sp>
        <p:nvSpPr>
          <p:cNvPr id="116" name="Rettangolo 115">
            <a:extLst>
              <a:ext uri="{FF2B5EF4-FFF2-40B4-BE49-F238E27FC236}">
                <a16:creationId xmlns:a16="http://schemas.microsoft.com/office/drawing/2014/main" id="{A845A8CC-3D49-4DBD-920D-0B77A8A3A252}"/>
              </a:ext>
            </a:extLst>
          </p:cNvPr>
          <p:cNvSpPr/>
          <p:nvPr/>
        </p:nvSpPr>
        <p:spPr>
          <a:xfrm>
            <a:off x="5170265" y="4970745"/>
            <a:ext cx="208030" cy="182068"/>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1" name="Rettangolo 110">
            <a:extLst>
              <a:ext uri="{FF2B5EF4-FFF2-40B4-BE49-F238E27FC236}">
                <a16:creationId xmlns:a16="http://schemas.microsoft.com/office/drawing/2014/main" id="{CA2D37A1-239E-4173-9206-3955AC6C8360}"/>
              </a:ext>
            </a:extLst>
          </p:cNvPr>
          <p:cNvSpPr/>
          <p:nvPr/>
        </p:nvSpPr>
        <p:spPr>
          <a:xfrm>
            <a:off x="2061138" y="4869160"/>
            <a:ext cx="232582" cy="338554"/>
          </a:xfrm>
          <a:prstGeom prst="rect">
            <a:avLst/>
          </a:prstGeom>
          <a:ln>
            <a:noFill/>
          </a:ln>
        </p:spPr>
        <p:txBody>
          <a:bodyPr wrap="square">
            <a:spAutoFit/>
          </a:bodyPr>
          <a:lstStyle/>
          <a:p>
            <a:r>
              <a:rPr lang="it-IT" sz="1600">
                <a:latin typeface="DustyErasers" panose="02000603000000000000" pitchFamily="2" charset="0"/>
                <a:ea typeface="DustyErasers" panose="02000603000000000000" pitchFamily="2" charset="0"/>
              </a:rPr>
              <a:t>T</a:t>
            </a:r>
            <a:endParaRPr lang="it-IT" sz="1600"/>
          </a:p>
        </p:txBody>
      </p:sp>
      <p:cxnSp>
        <p:nvCxnSpPr>
          <p:cNvPr id="112" name="Connettore 2 111">
            <a:extLst>
              <a:ext uri="{FF2B5EF4-FFF2-40B4-BE49-F238E27FC236}">
                <a16:creationId xmlns:a16="http://schemas.microsoft.com/office/drawing/2014/main" id="{00EE0A84-D6D5-465E-88EF-340E4F8BAFC7}"/>
              </a:ext>
            </a:extLst>
          </p:cNvPr>
          <p:cNvCxnSpPr>
            <a:cxnSpLocks/>
          </p:cNvCxnSpPr>
          <p:nvPr/>
        </p:nvCxnSpPr>
        <p:spPr>
          <a:xfrm>
            <a:off x="2205980" y="5398601"/>
            <a:ext cx="2232248" cy="0"/>
          </a:xfrm>
          <a:prstGeom prst="straightConnector1">
            <a:avLst/>
          </a:prstGeom>
          <a:ln w="190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1F533694-BDCF-4E04-A4B5-795B68159761}"/>
              </a:ext>
            </a:extLst>
          </p:cNvPr>
          <p:cNvCxnSpPr/>
          <p:nvPr/>
        </p:nvCxnSpPr>
        <p:spPr>
          <a:xfrm>
            <a:off x="1201831" y="4894693"/>
            <a:ext cx="4258800" cy="0"/>
          </a:xfrm>
          <a:prstGeom prst="line">
            <a:avLst/>
          </a:prstGeom>
          <a:ln w="9525">
            <a:solidFill>
              <a:schemeClr val="tx1">
                <a:lumMod val="65000"/>
                <a:lumOff val="35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8" name="Rettangolo 117">
            <a:extLst>
              <a:ext uri="{FF2B5EF4-FFF2-40B4-BE49-F238E27FC236}">
                <a16:creationId xmlns:a16="http://schemas.microsoft.com/office/drawing/2014/main" id="{A37CE982-C3E3-46AC-A342-4A8FACB5C82C}"/>
              </a:ext>
            </a:extLst>
          </p:cNvPr>
          <p:cNvSpPr/>
          <p:nvPr/>
        </p:nvSpPr>
        <p:spPr>
          <a:xfrm>
            <a:off x="3185816" y="6299559"/>
            <a:ext cx="2300518" cy="215444"/>
          </a:xfrm>
          <a:prstGeom prst="rect">
            <a:avLst/>
          </a:prstGeom>
          <a:noFill/>
        </p:spPr>
        <p:txBody>
          <a:bodyPr wrap="square">
            <a:spAutoFit/>
          </a:bodyPr>
          <a:lstStyle/>
          <a:p>
            <a:r>
              <a:rPr lang="en-US" sz="800">
                <a:latin typeface="DustyErasers" panose="02000603000000000000" pitchFamily="2" charset="0"/>
                <a:ea typeface="DustyErasers" panose="02000603000000000000" pitchFamily="2" charset="0"/>
              </a:rPr>
              <a:t>2010 J. Phys. B: At. Mol. Opt. Phys. 43 103001</a:t>
            </a:r>
            <a:endParaRPr lang="it-IT" sz="800">
              <a:latin typeface="DustyErasers" panose="02000603000000000000" pitchFamily="2" charset="0"/>
              <a:ea typeface="DustyErasers" panose="02000603000000000000" pitchFamily="2" charset="0"/>
            </a:endParaRPr>
          </a:p>
        </p:txBody>
      </p:sp>
    </p:spTree>
    <p:extLst>
      <p:ext uri="{BB962C8B-B14F-4D97-AF65-F5344CB8AC3E}">
        <p14:creationId xmlns:p14="http://schemas.microsoft.com/office/powerpoint/2010/main" val="252606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po 48">
            <a:extLst>
              <a:ext uri="{FF2B5EF4-FFF2-40B4-BE49-F238E27FC236}">
                <a16:creationId xmlns:a16="http://schemas.microsoft.com/office/drawing/2014/main" id="{C54431BB-E2C6-461B-970F-42E3200DAE8C}"/>
              </a:ext>
            </a:extLst>
          </p:cNvPr>
          <p:cNvGrpSpPr/>
          <p:nvPr/>
        </p:nvGrpSpPr>
        <p:grpSpPr>
          <a:xfrm>
            <a:off x="9392575" y="2814421"/>
            <a:ext cx="2232489" cy="819418"/>
            <a:chOff x="3263676" y="2779051"/>
            <a:chExt cx="1442325" cy="488100"/>
          </a:xfrm>
        </p:grpSpPr>
        <p:cxnSp>
          <p:nvCxnSpPr>
            <p:cNvPr id="50" name="Shape 373">
              <a:extLst>
                <a:ext uri="{FF2B5EF4-FFF2-40B4-BE49-F238E27FC236}">
                  <a16:creationId xmlns:a16="http://schemas.microsoft.com/office/drawing/2014/main" id="{913E7831-DEA5-43AB-88F4-C5F0B2BD0199}"/>
                </a:ext>
              </a:extLst>
            </p:cNvPr>
            <p:cNvCxnSpPr/>
            <p:nvPr/>
          </p:nvCxnSpPr>
          <p:spPr>
            <a:xfrm>
              <a:off x="3266001" y="3267151"/>
              <a:ext cx="1440000" cy="0"/>
            </a:xfrm>
            <a:prstGeom prst="straightConnector1">
              <a:avLst/>
            </a:prstGeom>
            <a:noFill/>
            <a:ln w="254000" cap="flat" cmpd="sng">
              <a:gradFill>
                <a:gsLst>
                  <a:gs pos="12000">
                    <a:schemeClr val="bg1"/>
                  </a:gs>
                  <a:gs pos="51000">
                    <a:srgbClr val="FF0000"/>
                  </a:gs>
                  <a:gs pos="90000">
                    <a:schemeClr val="bg1">
                      <a:alpha val="13000"/>
                    </a:schemeClr>
                  </a:gs>
                </a:gsLst>
                <a:lin ang="5400000" scaled="1"/>
              </a:gradFill>
              <a:prstDash val="solid"/>
              <a:round/>
              <a:headEnd type="none" w="lg" len="lg"/>
              <a:tailEnd type="none" w="lg" len="lg"/>
            </a:ln>
            <a:effectLst/>
          </p:spPr>
        </p:cxnSp>
        <p:cxnSp>
          <p:nvCxnSpPr>
            <p:cNvPr id="51" name="Shape 374">
              <a:extLst>
                <a:ext uri="{FF2B5EF4-FFF2-40B4-BE49-F238E27FC236}">
                  <a16:creationId xmlns:a16="http://schemas.microsoft.com/office/drawing/2014/main" id="{9B73DE96-BC08-4ACF-9533-2D59A4E5ECAB}"/>
                </a:ext>
              </a:extLst>
            </p:cNvPr>
            <p:cNvCxnSpPr/>
            <p:nvPr/>
          </p:nvCxnSpPr>
          <p:spPr>
            <a:xfrm>
              <a:off x="3266001" y="2779051"/>
              <a:ext cx="1440000" cy="0"/>
            </a:xfrm>
            <a:prstGeom prst="straightConnector1">
              <a:avLst/>
            </a:prstGeom>
            <a:noFill/>
            <a:ln w="254000" cap="flat" cmpd="sng">
              <a:gradFill>
                <a:gsLst>
                  <a:gs pos="13000">
                    <a:schemeClr val="bg1">
                      <a:alpha val="9000"/>
                    </a:schemeClr>
                  </a:gs>
                  <a:gs pos="51000">
                    <a:srgbClr val="00FF00"/>
                  </a:gs>
                  <a:gs pos="88000">
                    <a:schemeClr val="bg1"/>
                  </a:gs>
                </a:gsLst>
                <a:lin ang="5400000" scaled="1"/>
              </a:gradFill>
              <a:prstDash val="solid"/>
              <a:round/>
              <a:headEnd type="none" w="lg" len="lg"/>
              <a:tailEnd type="none" w="lg" len="lg"/>
            </a:ln>
          </p:spPr>
        </p:cxnSp>
        <p:cxnSp>
          <p:nvCxnSpPr>
            <p:cNvPr id="52" name="Shape 370">
              <a:extLst>
                <a:ext uri="{FF2B5EF4-FFF2-40B4-BE49-F238E27FC236}">
                  <a16:creationId xmlns:a16="http://schemas.microsoft.com/office/drawing/2014/main" id="{3AD16849-E600-4A08-8B0F-C1FA1A826130}"/>
                </a:ext>
              </a:extLst>
            </p:cNvPr>
            <p:cNvCxnSpPr/>
            <p:nvPr/>
          </p:nvCxnSpPr>
          <p:spPr>
            <a:xfrm rot="10800000" flipH="1">
              <a:off x="3263676" y="3016876"/>
              <a:ext cx="1440000" cy="4200"/>
            </a:xfrm>
            <a:prstGeom prst="straightConnector1">
              <a:avLst/>
            </a:prstGeom>
            <a:noFill/>
            <a:ln w="254000" cap="flat" cmpd="sng">
              <a:gradFill>
                <a:gsLst>
                  <a:gs pos="0">
                    <a:schemeClr val="bg1">
                      <a:alpha val="30000"/>
                    </a:schemeClr>
                  </a:gs>
                  <a:gs pos="53000">
                    <a:srgbClr val="FF9900"/>
                  </a:gs>
                  <a:gs pos="100000">
                    <a:schemeClr val="bg1">
                      <a:alpha val="38000"/>
                    </a:schemeClr>
                  </a:gs>
                </a:gsLst>
                <a:lin ang="5400000" scaled="1"/>
              </a:gradFill>
              <a:prstDash val="solid"/>
              <a:round/>
              <a:headEnd type="none" w="lg" len="lg"/>
              <a:tailEnd type="none" w="lg" len="lg"/>
            </a:ln>
          </p:spPr>
        </p:cxnSp>
      </p:grpSp>
      <p:sp>
        <p:nvSpPr>
          <p:cNvPr id="13" name="Titolo 12"/>
          <p:cNvSpPr>
            <a:spLocks noGrp="1"/>
          </p:cNvSpPr>
          <p:nvPr>
            <p:ph type="title"/>
          </p:nvPr>
        </p:nvSpPr>
        <p:spPr>
          <a:xfrm>
            <a:off x="1522414" y="198438"/>
            <a:ext cx="9684566" cy="1020762"/>
          </a:xfrm>
        </p:spPr>
        <p:txBody>
          <a:bodyPr rtlCol="0">
            <a:normAutofit/>
          </a:bodyPr>
          <a:lstStyle/>
          <a:p>
            <a:r>
              <a:rPr lang="it-IT" sz="3800">
                <a:latin typeface="DustyErasers" panose="02000603000000000000" pitchFamily="2" charset="0"/>
                <a:ea typeface="DustyErasers" panose="02000603000000000000" pitchFamily="2" charset="0"/>
              </a:rPr>
              <a:t>Comparison: resolution</a:t>
            </a:r>
          </a:p>
        </p:txBody>
      </p:sp>
      <p:sp>
        <p:nvSpPr>
          <p:cNvPr id="69" name="Triangolo isoscele 68">
            <a:extLst>
              <a:ext uri="{FF2B5EF4-FFF2-40B4-BE49-F238E27FC236}">
                <a16:creationId xmlns:a16="http://schemas.microsoft.com/office/drawing/2014/main" id="{83276103-5898-4D19-990D-BFB0C3D29B83}"/>
              </a:ext>
            </a:extLst>
          </p:cNvPr>
          <p:cNvSpPr/>
          <p:nvPr/>
        </p:nvSpPr>
        <p:spPr>
          <a:xfrm rot="15661673">
            <a:off x="8195042" y="1852082"/>
            <a:ext cx="304139" cy="2299408"/>
          </a:xfrm>
          <a:prstGeom prst="triangle">
            <a:avLst/>
          </a:prstGeom>
          <a:gradFill flip="none" rotWithShape="1">
            <a:gsLst>
              <a:gs pos="23000">
                <a:schemeClr val="bg1">
                  <a:alpha val="47000"/>
                </a:schemeClr>
              </a:gs>
              <a:gs pos="51000">
                <a:srgbClr val="00FF00"/>
              </a:gs>
              <a:gs pos="86000">
                <a:schemeClr val="bg1">
                  <a:alpha val="39000"/>
                </a:schemeClr>
              </a:gs>
            </a:gsLst>
            <a:lin ang="21594000" scaled="0"/>
            <a:tileRect/>
          </a:gra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Triangolo isoscele 69">
            <a:extLst>
              <a:ext uri="{FF2B5EF4-FFF2-40B4-BE49-F238E27FC236}">
                <a16:creationId xmlns:a16="http://schemas.microsoft.com/office/drawing/2014/main" id="{ADD5DBFA-32EC-48DB-BB35-64F1677C3D0C}"/>
              </a:ext>
            </a:extLst>
          </p:cNvPr>
          <p:cNvSpPr/>
          <p:nvPr/>
        </p:nvSpPr>
        <p:spPr>
          <a:xfrm rot="16200000">
            <a:off x="8157301" y="1991823"/>
            <a:ext cx="414897" cy="2425156"/>
          </a:xfrm>
          <a:prstGeom prst="triangle">
            <a:avLst/>
          </a:prstGeom>
          <a:gradFill>
            <a:gsLst>
              <a:gs pos="23000">
                <a:schemeClr val="bg1">
                  <a:alpha val="47000"/>
                </a:schemeClr>
              </a:gs>
              <a:gs pos="51000">
                <a:srgbClr val="FF9933"/>
              </a:gs>
              <a:gs pos="86000">
                <a:schemeClr val="bg1">
                  <a:alpha val="39000"/>
                </a:schemeClr>
              </a:gs>
            </a:gsLst>
            <a:lin ang="21594000" scaled="0"/>
          </a:gra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Triangolo isoscele 70">
            <a:extLst>
              <a:ext uri="{FF2B5EF4-FFF2-40B4-BE49-F238E27FC236}">
                <a16:creationId xmlns:a16="http://schemas.microsoft.com/office/drawing/2014/main" id="{E9549668-605B-4901-8FFC-1F0A798C89A7}"/>
              </a:ext>
            </a:extLst>
          </p:cNvPr>
          <p:cNvSpPr/>
          <p:nvPr/>
        </p:nvSpPr>
        <p:spPr>
          <a:xfrm rot="16781031">
            <a:off x="8199426" y="2238730"/>
            <a:ext cx="286418" cy="2393831"/>
          </a:xfrm>
          <a:prstGeom prst="triangle">
            <a:avLst/>
          </a:prstGeom>
          <a:gradFill>
            <a:gsLst>
              <a:gs pos="23000">
                <a:schemeClr val="bg1">
                  <a:alpha val="47000"/>
                </a:schemeClr>
              </a:gs>
              <a:gs pos="51000">
                <a:srgbClr val="FF0000"/>
              </a:gs>
              <a:gs pos="86000">
                <a:schemeClr val="bg1">
                  <a:alpha val="39000"/>
                </a:schemeClr>
              </a:gs>
            </a:gsLst>
            <a:lin ang="21594000" scaled="0"/>
          </a:gra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 name="Rettangolo 149">
            <a:extLst>
              <a:ext uri="{FF2B5EF4-FFF2-40B4-BE49-F238E27FC236}">
                <a16:creationId xmlns:a16="http://schemas.microsoft.com/office/drawing/2014/main" id="{43EB6D8E-986D-4D5E-B10B-AE8F2C7F0FC3}"/>
              </a:ext>
            </a:extLst>
          </p:cNvPr>
          <p:cNvSpPr/>
          <p:nvPr/>
        </p:nvSpPr>
        <p:spPr>
          <a:xfrm>
            <a:off x="78953" y="5552738"/>
            <a:ext cx="6828678" cy="584775"/>
          </a:xfrm>
          <a:prstGeom prst="rect">
            <a:avLst/>
          </a:prstGeom>
        </p:spPr>
        <p:txBody>
          <a:bodyPr wrap="square">
            <a:spAutoFit/>
          </a:bodyPr>
          <a:lstStyle/>
          <a:p>
            <a:pPr algn="ctr"/>
            <a:r>
              <a:rPr lang="en-US" sz="1600">
                <a:latin typeface="DustyErasers" panose="02000603000000000000" pitchFamily="2" charset="0"/>
                <a:ea typeface="DustyErasers" panose="02000603000000000000" pitchFamily="2" charset="0"/>
              </a:rPr>
              <a:t>The mask acts on more than one spectral component </a:t>
            </a:r>
          </a:p>
          <a:p>
            <a:pPr algn="ctr"/>
            <a:r>
              <a:rPr lang="en-US" sz="1600">
                <a:latin typeface="DustyErasers" panose="02000603000000000000" pitchFamily="2" charset="0"/>
                <a:ea typeface="DustyErasers" panose="02000603000000000000" pitchFamily="2" charset="0"/>
              </a:rPr>
              <a:t>(finite size focus, finite beam size, mask spatial features too fine).</a:t>
            </a:r>
            <a:endParaRPr lang="it-IT" sz="1600">
              <a:latin typeface="DustyErasers" panose="02000603000000000000" pitchFamily="2" charset="0"/>
              <a:ea typeface="DustyErasers" panose="02000603000000000000" pitchFamily="2" charset="0"/>
            </a:endParaRPr>
          </a:p>
        </p:txBody>
      </p:sp>
      <p:sp>
        <p:nvSpPr>
          <p:cNvPr id="12" name="Rettangolo 11">
            <a:extLst>
              <a:ext uri="{FF2B5EF4-FFF2-40B4-BE49-F238E27FC236}">
                <a16:creationId xmlns:a16="http://schemas.microsoft.com/office/drawing/2014/main" id="{D74A8292-4F3B-485D-AFC8-31AFC6E53008}"/>
              </a:ext>
            </a:extLst>
          </p:cNvPr>
          <p:cNvSpPr/>
          <p:nvPr/>
        </p:nvSpPr>
        <p:spPr>
          <a:xfrm>
            <a:off x="546977" y="6093022"/>
            <a:ext cx="5997017" cy="307777"/>
          </a:xfrm>
          <a:prstGeom prst="rect">
            <a:avLst/>
          </a:prstGeom>
        </p:spPr>
        <p:txBody>
          <a:bodyPr wrap="square">
            <a:spAutoFit/>
          </a:bodyPr>
          <a:lstStyle/>
          <a:p>
            <a:r>
              <a:rPr lang="en-US" sz="1400">
                <a:latin typeface="DustyErasers" panose="02000603000000000000" pitchFamily="2" charset="0"/>
                <a:ea typeface="DustyErasers" panose="02000603000000000000" pitchFamily="2" charset="0"/>
              </a:rPr>
              <a:t>Can show up also as an amplitude modulation after a phase only mask</a:t>
            </a:r>
          </a:p>
        </p:txBody>
      </p:sp>
      <mc:AlternateContent xmlns:mc="http://schemas.openxmlformats.org/markup-compatibility/2006" xmlns:a14="http://schemas.microsoft.com/office/drawing/2010/main">
        <mc:Choice Requires="a14">
          <p:graphicFrame>
            <p:nvGraphicFramePr>
              <p:cNvPr id="61" name="Tabella 60">
                <a:extLst>
                  <a:ext uri="{FF2B5EF4-FFF2-40B4-BE49-F238E27FC236}">
                    <a16:creationId xmlns:a16="http://schemas.microsoft.com/office/drawing/2014/main" id="{6AF2ED00-E00F-4D3F-B021-1C766591187C}"/>
                  </a:ext>
                </a:extLst>
              </p:cNvPr>
              <p:cNvGraphicFramePr>
                <a:graphicFrameLocks noGrp="1"/>
              </p:cNvGraphicFramePr>
              <p:nvPr>
                <p:extLst>
                  <p:ext uri="{D42A27DB-BD31-4B8C-83A1-F6EECF244321}">
                    <p14:modId xmlns:p14="http://schemas.microsoft.com/office/powerpoint/2010/main" val="2463683128"/>
                  </p:ext>
                </p:extLst>
              </p:nvPr>
            </p:nvGraphicFramePr>
            <p:xfrm>
              <a:off x="246861" y="1736493"/>
              <a:ext cx="5832648" cy="1163763"/>
            </p:xfrm>
            <a:graphic>
              <a:graphicData uri="http://schemas.openxmlformats.org/drawingml/2006/table">
                <a:tbl>
                  <a:tblPr firstRow="1" bandRow="1">
                    <a:tableStyleId>{8EC20E35-A176-4012-BC5E-935CFFF8708E}</a:tableStyleId>
                  </a:tblPr>
                  <a:tblGrid>
                    <a:gridCol w="1080120">
                      <a:extLst>
                        <a:ext uri="{9D8B030D-6E8A-4147-A177-3AD203B41FA5}">
                          <a16:colId xmlns:a16="http://schemas.microsoft.com/office/drawing/2014/main" val="235118109"/>
                        </a:ext>
                      </a:extLst>
                    </a:gridCol>
                    <a:gridCol w="2304256">
                      <a:extLst>
                        <a:ext uri="{9D8B030D-6E8A-4147-A177-3AD203B41FA5}">
                          <a16:colId xmlns:a16="http://schemas.microsoft.com/office/drawing/2014/main" val="1139481899"/>
                        </a:ext>
                      </a:extLst>
                    </a:gridCol>
                    <a:gridCol w="2448272">
                      <a:extLst>
                        <a:ext uri="{9D8B030D-6E8A-4147-A177-3AD203B41FA5}">
                          <a16:colId xmlns:a16="http://schemas.microsoft.com/office/drawing/2014/main" val="4268711160"/>
                        </a:ext>
                      </a:extLst>
                    </a:gridCol>
                  </a:tblGrid>
                  <a:tr h="432243">
                    <a:tc>
                      <a:txBody>
                        <a:bodyPr/>
                        <a:lstStyle/>
                        <a:p>
                          <a:r>
                            <a:rPr lang="it-IT">
                              <a:solidFill>
                                <a:srgbClr val="993366"/>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Temporal window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Frequency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87611"/>
                      </a:ext>
                    </a:extLst>
                  </a:tr>
                  <a:tr h="316867">
                    <a:tc>
                      <a:txBody>
                        <a:bodyPr/>
                        <a:lstStyle/>
                        <a:p>
                          <a:r>
                            <a:rPr lang="it-IT" sz="1800" b="1">
                              <a:latin typeface="DustyErasers" panose="02000603000000000000" pitchFamily="2" charset="0"/>
                              <a:ea typeface="DustyErasers" panose="02000603000000000000" pitchFamily="2" charset="0"/>
                            </a:rPr>
                            <a:t>4f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indent="0">
                            <a:buFont typeface="Arial" panose="020B0604020202020204" pitchFamily="34" charset="0"/>
                            <a:buNone/>
                          </a:pPr>
                          <a:r>
                            <a:rPr lang="it-IT" sz="1800" b="1">
                              <a:solidFill>
                                <a:schemeClr val="tx1"/>
                              </a:solidFill>
                              <a:latin typeface="DustyErasers" panose="02000603000000000000" pitchFamily="2" charset="0"/>
                              <a:ea typeface="DustyErasers" panose="02000603000000000000" pitchFamily="2" charset="0"/>
                            </a:rPr>
                            <a:t>T </a:t>
                          </a:r>
                          <a14:m>
                            <m:oMath xmlns:m="http://schemas.openxmlformats.org/officeDocument/2006/math">
                              <m:r>
                                <a:rPr lang="it-IT" sz="1800" b="1" i="1" smtClean="0">
                                  <a:latin typeface="Cambria Math" panose="02040503050406030204" pitchFamily="18" charset="0"/>
                                  <a:ea typeface="DustyErasers" panose="02000603000000000000" pitchFamily="2" charset="0"/>
                                </a:rPr>
                                <m:t>∝</m:t>
                              </m:r>
                            </m:oMath>
                          </a14:m>
                          <a:r>
                            <a:rPr lang="it-IT" sz="1800" b="1">
                              <a:solidFill>
                                <a:schemeClr val="tx1"/>
                              </a:solidFill>
                              <a:latin typeface="DustyErasers" panose="02000603000000000000" pitchFamily="2" charset="0"/>
                              <a:ea typeface="DustyErasers" panose="02000603000000000000" pitchFamily="2" charset="0"/>
                            </a:rPr>
                            <a:t> 1 </a:t>
                          </a:r>
                          <a:r>
                            <a:rPr lang="it-IT" sz="1800" b="1">
                              <a:latin typeface="DustyErasers" panose="02000603000000000000" pitchFamily="2" charset="0"/>
                              <a:ea typeface="DustyErasers" panose="02000603000000000000" pitchFamily="2" charset="0"/>
                            </a:rPr>
                            <a:t>/ </a:t>
                          </a:r>
                          <a14:m>
                            <m:oMath xmlns:m="http://schemas.openxmlformats.org/officeDocument/2006/math">
                              <m:r>
                                <m:rPr>
                                  <m:nor/>
                                </m:rPr>
                                <a:rPr lang="it-IT" sz="1800" b="1" smtClean="0">
                                  <a:latin typeface="Symbol" panose="05050102010706020507" pitchFamily="18" charset="2"/>
                                  <a:ea typeface="DustyErasers" panose="02000603000000000000" pitchFamily="2" charset="0"/>
                                </a:rPr>
                                <m:t>dw</m:t>
                              </m:r>
                            </m:oMath>
                          </a14:m>
                          <a:endParaRPr lang="it-IT" sz="1800" b="1">
                            <a:latin typeface="DustyErasers" panose="02000603000000000000" pitchFamily="2" charset="0"/>
                            <a:ea typeface="DustyEraser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 xmlns:m="http://schemas.openxmlformats.org/officeDocument/2006/math">
                              <m:r>
                                <a:rPr lang="it-IT" sz="1800" b="1" i="1" smtClean="0">
                                  <a:latin typeface="Cambria Math" panose="02040503050406030204" pitchFamily="18" charset="0"/>
                                  <a:ea typeface="DustyErasers" panose="02000603000000000000" pitchFamily="2" charset="0"/>
                                </a:rPr>
                                <m:t>𝛅𝛚</m:t>
                              </m:r>
                            </m:oMath>
                          </a14:m>
                          <a:r>
                            <a:rPr lang="it-IT" sz="1800" b="1">
                              <a:latin typeface="DustyErasers" panose="02000603000000000000" pitchFamily="2" charset="0"/>
                              <a:ea typeface="DustyErasers" panose="02000603000000000000" pitchFamily="2" charset="0"/>
                            </a:rPr>
                            <a:t> =</a:t>
                          </a:r>
                          <a:r>
                            <a:rPr lang="it-IT" sz="1800" b="1" baseline="0">
                              <a:latin typeface="DustyErasers" panose="02000603000000000000" pitchFamily="2" charset="0"/>
                              <a:ea typeface="DustyErasers" panose="02000603000000000000" pitchFamily="2" charset="0"/>
                            </a:rPr>
                            <a:t> </a:t>
                          </a:r>
                          <a14:m>
                            <m:oMath xmlns:m="http://schemas.openxmlformats.org/officeDocument/2006/math">
                              <m:sSub>
                                <m:sSubPr>
                                  <m:ctrlPr>
                                    <a:rPr lang="it-IT" sz="1800" b="1" i="1" smtClean="0">
                                      <a:latin typeface="Cambria Math" panose="02040503050406030204" pitchFamily="18" charset="0"/>
                                      <a:ea typeface="DustyErasers" panose="02000603000000000000" pitchFamily="2" charset="0"/>
                                    </a:rPr>
                                  </m:ctrlPr>
                                </m:sSubPr>
                                <m:e>
                                  <m:r>
                                    <m:rPr>
                                      <m:nor/>
                                    </m:rPr>
                                    <a:rPr lang="it-IT" sz="1800" b="1">
                                      <a:latin typeface="DustyErasers" panose="02000603000000000000" pitchFamily="2" charset="0"/>
                                      <a:ea typeface="DustyErasers" panose="02000603000000000000" pitchFamily="2" charset="0"/>
                                    </a:rPr>
                                    <m:t>r</m:t>
                                  </m:r>
                                </m:e>
                                <m:sub>
                                  <m:r>
                                    <a:rPr lang="it-IT" sz="1800" b="1" i="1">
                                      <a:latin typeface="Cambria Math" panose="02040503050406030204" pitchFamily="18" charset="0"/>
                                      <a:ea typeface="DustyErasers" panose="02000603000000000000" pitchFamily="2" charset="0"/>
                                    </a:rPr>
                                    <m:t>𝟎</m:t>
                                  </m:r>
                                </m:sub>
                              </m:sSub>
                            </m:oMath>
                          </a14:m>
                          <a:r>
                            <a:rPr lang="it-IT" sz="1800" b="1">
                              <a:latin typeface="DustyErasers" panose="02000603000000000000" pitchFamily="2" charset="0"/>
                              <a:ea typeface="DustyErasers" panose="02000603000000000000" pitchFamily="2" charset="0"/>
                            </a:rPr>
                            <a:t> / </a:t>
                          </a:r>
                          <a14:m>
                            <m:oMath xmlns:m="http://schemas.openxmlformats.org/officeDocument/2006/math">
                              <m:r>
                                <m:rPr>
                                  <m:nor/>
                                </m:rPr>
                                <a:rPr lang="it-IT" sz="1800" b="1" smtClean="0">
                                  <a:latin typeface="Symbol" panose="05050102010706020507" pitchFamily="18" charset="2"/>
                                  <a:ea typeface="DustyErasers" panose="02000603000000000000" pitchFamily="2" charset="0"/>
                                </a:rPr>
                                <m:t>a</m:t>
                              </m:r>
                            </m:oMath>
                          </a14:m>
                          <a:endParaRPr lang="it-IT" sz="1800" b="1">
                            <a:latin typeface="DustyErasers" panose="02000603000000000000" pitchFamily="2" charset="0"/>
                            <a:ea typeface="DustyEraser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298257188"/>
                      </a:ext>
                    </a:extLst>
                  </a:tr>
                  <a:tr h="264957">
                    <a:tc>
                      <a:txBody>
                        <a:bodyPr/>
                        <a:lstStyle/>
                        <a:p>
                          <a:r>
                            <a:rPr lang="it-IT" sz="1800" b="1">
                              <a:solidFill>
                                <a:schemeClr val="bg1">
                                  <a:lumMod val="75000"/>
                                </a:schemeClr>
                              </a:solidFill>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rPr>
                            <a:t>T = </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a:t>
                          </a:r>
                          <a:r>
                            <a:rPr lang="it-IT" sz="1600" b="0" baseline="-25000">
                              <a:solidFill>
                                <a:schemeClr val="bg1">
                                  <a:lumMod val="75000"/>
                                </a:schemeClr>
                              </a:solidFill>
                              <a:latin typeface="DustyErasers" panose="02000603000000000000" pitchFamily="2" charset="0"/>
                              <a:ea typeface="DustyErasers" panose="02000603000000000000" pitchFamily="2" charset="0"/>
                            </a:rPr>
                            <a:t>g</a:t>
                          </a:r>
                          <a:r>
                            <a:rPr lang="it-IT" sz="1600" b="0">
                              <a:solidFill>
                                <a:schemeClr val="bg1">
                                  <a:lumMod val="75000"/>
                                </a:schemeClr>
                              </a:solidFill>
                              <a:latin typeface="DustyErasers" panose="02000603000000000000" pitchFamily="2" charset="0"/>
                              <a:ea typeface="DustyErasers" panose="02000603000000000000" pitchFamily="2" charset="0"/>
                            </a:rPr>
                            <a:t> L 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 c</a:t>
                          </a:r>
                          <a:endPar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0">
                              <a:solidFill>
                                <a:schemeClr val="bg1">
                                  <a:lumMod val="75000"/>
                                </a:schemeClr>
                              </a:solidFill>
                              <a:latin typeface="Symbol" panose="05050102010706020507" pitchFamily="18" charset="2"/>
                              <a:ea typeface="DustyErasers" panose="02000603000000000000" pitchFamily="2" charset="0"/>
                            </a:rPr>
                            <a:t>dl =</a:t>
                          </a:r>
                          <a:r>
                            <a:rPr lang="it-IT" sz="1600" b="0">
                              <a:solidFill>
                                <a:schemeClr val="bg1">
                                  <a:lumMod val="75000"/>
                                </a:schemeClr>
                              </a:solidFill>
                            </a:rPr>
                            <a:t> </a:t>
                          </a:r>
                          <a:r>
                            <a:rPr lang="it-IT" sz="1600" b="0">
                              <a:solidFill>
                                <a:schemeClr val="bg1">
                                  <a:lumMod val="75000"/>
                                </a:schemeClr>
                              </a:solidFill>
                              <a:latin typeface="Symbol" panose="05050102010706020507" pitchFamily="18" charset="2"/>
                              <a:ea typeface="DustyErasers" panose="02000603000000000000" pitchFamily="2" charset="0"/>
                            </a:rPr>
                            <a:t>l</a:t>
                          </a:r>
                          <a:r>
                            <a:rPr lang="it-IT" sz="1600" b="0" baseline="30000">
                              <a:solidFill>
                                <a:schemeClr val="bg1">
                                  <a:lumMod val="75000"/>
                                </a:schemeClr>
                              </a:solidFill>
                              <a:latin typeface="DustyErasers" panose="02000603000000000000" pitchFamily="2" charset="0"/>
                              <a:ea typeface="DustyErasers" panose="02000603000000000000" pitchFamily="2" charset="0"/>
                            </a:rPr>
                            <a:t>2 </a:t>
                          </a:r>
                          <a:r>
                            <a:rPr lang="it-IT" sz="1600" b="0">
                              <a:solidFill>
                                <a:schemeClr val="bg1">
                                  <a:lumMod val="75000"/>
                                </a:schemeClr>
                              </a:solidFill>
                              <a:latin typeface="DustyErasers" panose="02000603000000000000" pitchFamily="2" charset="0"/>
                              <a:ea typeface="DustyErasers" panose="02000603000000000000" pitchFamily="2" charset="0"/>
                            </a:rPr>
                            <a:t>/ (c</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nLcos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a:t>
                          </a:r>
                          <a:endParaRPr lang="it-IT" sz="1600" b="0" baseline="-25000">
                            <a:solidFill>
                              <a:schemeClr val="bg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851715095"/>
                      </a:ext>
                    </a:extLst>
                  </a:tr>
                </a:tbl>
              </a:graphicData>
            </a:graphic>
          </p:graphicFrame>
        </mc:Choice>
        <mc:Fallback xmlns="">
          <p:graphicFrame>
            <p:nvGraphicFramePr>
              <p:cNvPr id="61" name="Tabella 60">
                <a:extLst>
                  <a:ext uri="{FF2B5EF4-FFF2-40B4-BE49-F238E27FC236}">
                    <a16:creationId xmlns:a16="http://schemas.microsoft.com/office/drawing/2014/main" id="{6AF2ED00-E00F-4D3F-B021-1C766591187C}"/>
                  </a:ext>
                </a:extLst>
              </p:cNvPr>
              <p:cNvGraphicFramePr>
                <a:graphicFrameLocks noGrp="1"/>
              </p:cNvGraphicFramePr>
              <p:nvPr>
                <p:extLst>
                  <p:ext uri="{D42A27DB-BD31-4B8C-83A1-F6EECF244321}">
                    <p14:modId xmlns:p14="http://schemas.microsoft.com/office/powerpoint/2010/main" val="2463683128"/>
                  </p:ext>
                </p:extLst>
              </p:nvPr>
            </p:nvGraphicFramePr>
            <p:xfrm>
              <a:off x="246861" y="1736493"/>
              <a:ext cx="5832648" cy="1163763"/>
            </p:xfrm>
            <a:graphic>
              <a:graphicData uri="http://schemas.openxmlformats.org/drawingml/2006/table">
                <a:tbl>
                  <a:tblPr firstRow="1" bandRow="1">
                    <a:tableStyleId>{8EC20E35-A176-4012-BC5E-935CFFF8708E}</a:tableStyleId>
                  </a:tblPr>
                  <a:tblGrid>
                    <a:gridCol w="1080120">
                      <a:extLst>
                        <a:ext uri="{9D8B030D-6E8A-4147-A177-3AD203B41FA5}">
                          <a16:colId xmlns:a16="http://schemas.microsoft.com/office/drawing/2014/main" val="235118109"/>
                        </a:ext>
                      </a:extLst>
                    </a:gridCol>
                    <a:gridCol w="2304256">
                      <a:extLst>
                        <a:ext uri="{9D8B030D-6E8A-4147-A177-3AD203B41FA5}">
                          <a16:colId xmlns:a16="http://schemas.microsoft.com/office/drawing/2014/main" val="1139481899"/>
                        </a:ext>
                      </a:extLst>
                    </a:gridCol>
                    <a:gridCol w="2448272">
                      <a:extLst>
                        <a:ext uri="{9D8B030D-6E8A-4147-A177-3AD203B41FA5}">
                          <a16:colId xmlns:a16="http://schemas.microsoft.com/office/drawing/2014/main" val="4268711160"/>
                        </a:ext>
                      </a:extLst>
                    </a:gridCol>
                  </a:tblGrid>
                  <a:tr h="432243">
                    <a:tc>
                      <a:txBody>
                        <a:bodyPr/>
                        <a:lstStyle/>
                        <a:p>
                          <a:r>
                            <a:rPr lang="it-IT">
                              <a:solidFill>
                                <a:srgbClr val="993366"/>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Temporal window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Frequency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87611"/>
                      </a:ext>
                    </a:extLst>
                  </a:tr>
                  <a:tr h="365760">
                    <a:tc>
                      <a:txBody>
                        <a:bodyPr/>
                        <a:lstStyle/>
                        <a:p>
                          <a:r>
                            <a:rPr lang="it-IT" sz="1800" b="1">
                              <a:latin typeface="DustyErasers" panose="02000603000000000000" pitchFamily="2" charset="0"/>
                              <a:ea typeface="DustyErasers" panose="02000603000000000000" pitchFamily="2" charset="0"/>
                            </a:rPr>
                            <a:t>4f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46966" t="-122951" r="-106596" b="-126230"/>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557" t="-122951" r="-498" b="-126230"/>
                          </a:stretch>
                        </a:blipFill>
                      </a:tcPr>
                    </a:tc>
                    <a:extLst>
                      <a:ext uri="{0D108BD9-81ED-4DB2-BD59-A6C34878D82A}">
                        <a16:rowId xmlns:a16="http://schemas.microsoft.com/office/drawing/2014/main" val="2298257188"/>
                      </a:ext>
                    </a:extLst>
                  </a:tr>
                  <a:tr h="365760">
                    <a:tc>
                      <a:txBody>
                        <a:bodyPr/>
                        <a:lstStyle/>
                        <a:p>
                          <a:r>
                            <a:rPr lang="it-IT" sz="1800" b="1">
                              <a:solidFill>
                                <a:schemeClr val="bg1">
                                  <a:lumMod val="75000"/>
                                </a:schemeClr>
                              </a:solidFill>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rPr>
                            <a:t>T = </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a:t>
                          </a:r>
                          <a:r>
                            <a:rPr lang="it-IT" sz="1600" b="0" baseline="-25000">
                              <a:solidFill>
                                <a:schemeClr val="bg1">
                                  <a:lumMod val="75000"/>
                                </a:schemeClr>
                              </a:solidFill>
                              <a:latin typeface="DustyErasers" panose="02000603000000000000" pitchFamily="2" charset="0"/>
                              <a:ea typeface="DustyErasers" panose="02000603000000000000" pitchFamily="2" charset="0"/>
                            </a:rPr>
                            <a:t>g</a:t>
                          </a:r>
                          <a:r>
                            <a:rPr lang="it-IT" sz="1600" b="0">
                              <a:solidFill>
                                <a:schemeClr val="bg1">
                                  <a:lumMod val="75000"/>
                                </a:schemeClr>
                              </a:solidFill>
                              <a:latin typeface="DustyErasers" panose="02000603000000000000" pitchFamily="2" charset="0"/>
                              <a:ea typeface="DustyErasers" panose="02000603000000000000" pitchFamily="2" charset="0"/>
                            </a:rPr>
                            <a:t> L 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 c</a:t>
                          </a:r>
                          <a:endParaRPr kumimoji="0" lang="it-IT" sz="1600" b="0" i="0" u="none" strike="noStrike" kern="1200" cap="none" spc="0" normalizeH="0" baseline="0" noProof="0">
                            <a:ln>
                              <a:noFill/>
                            </a:ln>
                            <a:solidFill>
                              <a:schemeClr val="bg1">
                                <a:lumMod val="75000"/>
                              </a:schemeClr>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0">
                              <a:solidFill>
                                <a:schemeClr val="bg1">
                                  <a:lumMod val="75000"/>
                                </a:schemeClr>
                              </a:solidFill>
                              <a:latin typeface="Symbol" panose="05050102010706020507" pitchFamily="18" charset="2"/>
                              <a:ea typeface="DustyErasers" panose="02000603000000000000" pitchFamily="2" charset="0"/>
                            </a:rPr>
                            <a:t>dl =</a:t>
                          </a:r>
                          <a:r>
                            <a:rPr lang="it-IT" sz="1600" b="0">
                              <a:solidFill>
                                <a:schemeClr val="bg1">
                                  <a:lumMod val="75000"/>
                                </a:schemeClr>
                              </a:solidFill>
                            </a:rPr>
                            <a:t> </a:t>
                          </a:r>
                          <a:r>
                            <a:rPr lang="it-IT" sz="1600" b="0">
                              <a:solidFill>
                                <a:schemeClr val="bg1">
                                  <a:lumMod val="75000"/>
                                </a:schemeClr>
                              </a:solidFill>
                              <a:latin typeface="Symbol" panose="05050102010706020507" pitchFamily="18" charset="2"/>
                              <a:ea typeface="DustyErasers" panose="02000603000000000000" pitchFamily="2" charset="0"/>
                            </a:rPr>
                            <a:t>l</a:t>
                          </a:r>
                          <a:r>
                            <a:rPr lang="it-IT" sz="1600" b="0" baseline="30000">
                              <a:solidFill>
                                <a:schemeClr val="bg1">
                                  <a:lumMod val="75000"/>
                                </a:schemeClr>
                              </a:solidFill>
                              <a:latin typeface="DustyErasers" panose="02000603000000000000" pitchFamily="2" charset="0"/>
                              <a:ea typeface="DustyErasers" panose="02000603000000000000" pitchFamily="2" charset="0"/>
                            </a:rPr>
                            <a:t>2 </a:t>
                          </a:r>
                          <a:r>
                            <a:rPr lang="it-IT" sz="1600" b="0">
                              <a:solidFill>
                                <a:schemeClr val="bg1">
                                  <a:lumMod val="75000"/>
                                </a:schemeClr>
                              </a:solidFill>
                              <a:latin typeface="DustyErasers" panose="02000603000000000000" pitchFamily="2" charset="0"/>
                              <a:ea typeface="DustyErasers" panose="02000603000000000000" pitchFamily="2" charset="0"/>
                            </a:rPr>
                            <a:t>/ (c</a:t>
                          </a:r>
                          <a:r>
                            <a:rPr lang="it-IT" sz="1600" b="0">
                              <a:solidFill>
                                <a:schemeClr val="bg1">
                                  <a:lumMod val="75000"/>
                                </a:schemeClr>
                              </a:solidFill>
                              <a:latin typeface="Symbol" panose="05050102010706020507" pitchFamily="18" charset="2"/>
                              <a:ea typeface="DustyErasers" panose="02000603000000000000" pitchFamily="2" charset="0"/>
                            </a:rPr>
                            <a:t>D</a:t>
                          </a:r>
                          <a:r>
                            <a:rPr lang="it-IT" sz="1600" b="0">
                              <a:solidFill>
                                <a:schemeClr val="bg1">
                                  <a:lumMod val="75000"/>
                                </a:schemeClr>
                              </a:solidFill>
                              <a:latin typeface="DustyErasers" panose="02000603000000000000" pitchFamily="2" charset="0"/>
                              <a:ea typeface="DustyErasers" panose="02000603000000000000" pitchFamily="2" charset="0"/>
                            </a:rPr>
                            <a:t>nLcos</a:t>
                          </a:r>
                          <a:r>
                            <a:rPr lang="it-IT" sz="1600" b="0" baseline="30000">
                              <a:solidFill>
                                <a:schemeClr val="bg1">
                                  <a:lumMod val="75000"/>
                                </a:schemeClr>
                              </a:solidFill>
                              <a:latin typeface="DustyErasers" panose="02000603000000000000" pitchFamily="2" charset="0"/>
                              <a:ea typeface="DustyErasers" panose="02000603000000000000" pitchFamily="2" charset="0"/>
                            </a:rPr>
                            <a:t>2</a:t>
                          </a:r>
                          <a:r>
                            <a:rPr lang="it-IT" sz="1600" b="0">
                              <a:solidFill>
                                <a:schemeClr val="bg1">
                                  <a:lumMod val="75000"/>
                                </a:schemeClr>
                              </a:solidFill>
                              <a:latin typeface="DustyErasers" panose="02000603000000000000" pitchFamily="2" charset="0"/>
                              <a:ea typeface="DustyErasers" panose="02000603000000000000" pitchFamily="2" charset="0"/>
                            </a:rPr>
                            <a:t>(</a:t>
                          </a:r>
                          <a:r>
                            <a:rPr lang="it-IT" sz="1600" b="0">
                              <a:solidFill>
                                <a:schemeClr val="bg1">
                                  <a:lumMod val="75000"/>
                                </a:schemeClr>
                              </a:solidFill>
                              <a:latin typeface="Symbol" panose="05050102010706020507" pitchFamily="18" charset="2"/>
                              <a:ea typeface="DustyErasers" panose="02000603000000000000" pitchFamily="2" charset="0"/>
                            </a:rPr>
                            <a:t>q</a:t>
                          </a:r>
                          <a:r>
                            <a:rPr lang="it-IT" sz="1600" b="0" baseline="-25000">
                              <a:solidFill>
                                <a:schemeClr val="bg1">
                                  <a:lumMod val="75000"/>
                                </a:schemeClr>
                              </a:solidFill>
                              <a:latin typeface="DustyErasers" panose="02000603000000000000" pitchFamily="2" charset="0"/>
                              <a:ea typeface="DustyErasers" panose="02000603000000000000" pitchFamily="2" charset="0"/>
                            </a:rPr>
                            <a:t>in</a:t>
                          </a:r>
                          <a:r>
                            <a:rPr lang="it-IT" sz="1600" b="0">
                              <a:solidFill>
                                <a:schemeClr val="bg1">
                                  <a:lumMod val="75000"/>
                                </a:schemeClr>
                              </a:solidFill>
                              <a:latin typeface="DustyErasers" panose="02000603000000000000" pitchFamily="2" charset="0"/>
                              <a:ea typeface="DustyErasers" panose="02000603000000000000" pitchFamily="2" charset="0"/>
                            </a:rPr>
                            <a:t>) )</a:t>
                          </a:r>
                          <a:endParaRPr lang="it-IT" sz="1600" b="0" baseline="-25000">
                            <a:solidFill>
                              <a:schemeClr val="bg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851715095"/>
                      </a:ext>
                    </a:extLst>
                  </a:tr>
                </a:tbl>
              </a:graphicData>
            </a:graphic>
          </p:graphicFrame>
        </mc:Fallback>
      </mc:AlternateContent>
      <p:grpSp>
        <p:nvGrpSpPr>
          <p:cNvPr id="5" name="Gruppo 4">
            <a:extLst>
              <a:ext uri="{FF2B5EF4-FFF2-40B4-BE49-F238E27FC236}">
                <a16:creationId xmlns:a16="http://schemas.microsoft.com/office/drawing/2014/main" id="{374F3B4C-BA12-4BC3-938F-D4DED55EF69B}"/>
              </a:ext>
            </a:extLst>
          </p:cNvPr>
          <p:cNvGrpSpPr/>
          <p:nvPr/>
        </p:nvGrpSpPr>
        <p:grpSpPr>
          <a:xfrm>
            <a:off x="715880" y="3748319"/>
            <a:ext cx="5058897" cy="1735528"/>
            <a:chOff x="667661" y="3456592"/>
            <a:chExt cx="5058897" cy="1735528"/>
          </a:xfrm>
        </p:grpSpPr>
        <p:sp>
          <p:nvSpPr>
            <p:cNvPr id="2" name="Rettangolo 1">
              <a:extLst>
                <a:ext uri="{FF2B5EF4-FFF2-40B4-BE49-F238E27FC236}">
                  <a16:creationId xmlns:a16="http://schemas.microsoft.com/office/drawing/2014/main" id="{92DABB10-1393-4900-BD1E-F814B47EF7D7}"/>
                </a:ext>
              </a:extLst>
            </p:cNvPr>
            <p:cNvSpPr/>
            <p:nvPr/>
          </p:nvSpPr>
          <p:spPr>
            <a:xfrm>
              <a:off x="667661" y="3456592"/>
              <a:ext cx="5058897" cy="1735528"/>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8" name="Immagine 137">
              <a:extLst>
                <a:ext uri="{FF2B5EF4-FFF2-40B4-BE49-F238E27FC236}">
                  <a16:creationId xmlns:a16="http://schemas.microsoft.com/office/drawing/2014/main" id="{6278115E-B6EA-44F9-B8FD-6B545C2D3F0E}"/>
                </a:ext>
              </a:extLst>
            </p:cNvPr>
            <p:cNvPicPr>
              <a:picLocks noChangeAspect="1"/>
            </p:cNvPicPr>
            <p:nvPr/>
          </p:nvPicPr>
          <p:blipFill rotWithShape="1">
            <a:blip r:embed="rId4"/>
            <a:srcRect l="15107" t="91060"/>
            <a:stretch/>
          </p:blipFill>
          <p:spPr>
            <a:xfrm>
              <a:off x="1430425" y="4776221"/>
              <a:ext cx="4286317" cy="223677"/>
            </a:xfrm>
            <a:prstGeom prst="rect">
              <a:avLst/>
            </a:prstGeom>
          </p:spPr>
        </p:pic>
        <p:pic>
          <p:nvPicPr>
            <p:cNvPr id="3" name="Immagine 2">
              <a:extLst>
                <a:ext uri="{FF2B5EF4-FFF2-40B4-BE49-F238E27FC236}">
                  <a16:creationId xmlns:a16="http://schemas.microsoft.com/office/drawing/2014/main" id="{49F5E7BD-7E40-4C48-B14B-5CA660E84725}"/>
                </a:ext>
              </a:extLst>
            </p:cNvPr>
            <p:cNvPicPr>
              <a:picLocks noChangeAspect="1"/>
            </p:cNvPicPr>
            <p:nvPr/>
          </p:nvPicPr>
          <p:blipFill rotWithShape="1">
            <a:blip r:embed="rId4"/>
            <a:srcRect b="46891"/>
            <a:stretch/>
          </p:blipFill>
          <p:spPr>
            <a:xfrm>
              <a:off x="667661" y="3471683"/>
              <a:ext cx="5049082" cy="1328803"/>
            </a:xfrm>
            <a:prstGeom prst="rect">
              <a:avLst/>
            </a:prstGeom>
          </p:spPr>
        </p:pic>
        <p:pic>
          <p:nvPicPr>
            <p:cNvPr id="48" name="Immagine 47">
              <a:extLst>
                <a:ext uri="{FF2B5EF4-FFF2-40B4-BE49-F238E27FC236}">
                  <a16:creationId xmlns:a16="http://schemas.microsoft.com/office/drawing/2014/main" id="{88B6226D-3E80-4923-A847-E291B742ED19}"/>
                </a:ext>
              </a:extLst>
            </p:cNvPr>
            <p:cNvPicPr>
              <a:picLocks noChangeAspect="1"/>
            </p:cNvPicPr>
            <p:nvPr/>
          </p:nvPicPr>
          <p:blipFill rotWithShape="1">
            <a:blip r:embed="rId5"/>
            <a:srcRect l="65139"/>
            <a:stretch/>
          </p:blipFill>
          <p:spPr>
            <a:xfrm>
              <a:off x="3552391" y="4954866"/>
              <a:ext cx="242229" cy="197994"/>
            </a:xfrm>
            <a:prstGeom prst="rect">
              <a:avLst/>
            </a:prstGeom>
          </p:spPr>
        </p:pic>
        <p:pic>
          <p:nvPicPr>
            <p:cNvPr id="7" name="Immagine 6">
              <a:extLst>
                <a:ext uri="{FF2B5EF4-FFF2-40B4-BE49-F238E27FC236}">
                  <a16:creationId xmlns:a16="http://schemas.microsoft.com/office/drawing/2014/main" id="{2596A55A-5C81-485F-B412-BE4FDD621A8C}"/>
                </a:ext>
              </a:extLst>
            </p:cNvPr>
            <p:cNvPicPr>
              <a:picLocks noChangeAspect="1"/>
            </p:cNvPicPr>
            <p:nvPr/>
          </p:nvPicPr>
          <p:blipFill>
            <a:blip r:embed="rId6"/>
            <a:stretch>
              <a:fillRect/>
            </a:stretch>
          </p:blipFill>
          <p:spPr>
            <a:xfrm>
              <a:off x="3146549" y="4979131"/>
              <a:ext cx="360040" cy="148982"/>
            </a:xfrm>
            <a:prstGeom prst="rect">
              <a:avLst/>
            </a:prstGeom>
          </p:spPr>
        </p:pic>
        <p:sp>
          <p:nvSpPr>
            <p:cNvPr id="55" name="Rettangolo 54">
              <a:extLst>
                <a:ext uri="{FF2B5EF4-FFF2-40B4-BE49-F238E27FC236}">
                  <a16:creationId xmlns:a16="http://schemas.microsoft.com/office/drawing/2014/main" id="{AD68F427-740E-4C97-AF8E-BFF9D8DBA2A0}"/>
                </a:ext>
              </a:extLst>
            </p:cNvPr>
            <p:cNvSpPr/>
            <p:nvPr/>
          </p:nvSpPr>
          <p:spPr>
            <a:xfrm>
              <a:off x="5343422" y="3766421"/>
              <a:ext cx="252518" cy="23718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94E73795-AA5D-469E-B408-5938D9479B23}"/>
                </a:ext>
              </a:extLst>
            </p:cNvPr>
            <p:cNvSpPr/>
            <p:nvPr/>
          </p:nvSpPr>
          <p:spPr>
            <a:xfrm>
              <a:off x="3416310" y="3682300"/>
              <a:ext cx="2310248" cy="215444"/>
            </a:xfrm>
            <a:prstGeom prst="rect">
              <a:avLst/>
            </a:prstGeom>
          </p:spPr>
          <p:txBody>
            <a:bodyPr wrap="none">
              <a:spAutoFit/>
            </a:bodyPr>
            <a:lstStyle/>
            <a:p>
              <a:r>
                <a:rPr lang="en-US" sz="800">
                  <a:latin typeface="DustyErasers" panose="02000603000000000000" pitchFamily="2" charset="0"/>
                  <a:ea typeface="DustyErasers" panose="02000603000000000000" pitchFamily="2" charset="0"/>
                </a:rPr>
                <a:t>2010 J. Phys. B: At. Mol. Opt. Phys. 43 103001</a:t>
              </a:r>
              <a:endParaRPr lang="it-IT" sz="800">
                <a:latin typeface="DustyErasers" panose="02000603000000000000" pitchFamily="2" charset="0"/>
                <a:ea typeface="DustyErasers" panose="02000603000000000000" pitchFamily="2" charset="0"/>
              </a:endParaRPr>
            </a:p>
          </p:txBody>
        </p:sp>
      </p:grpSp>
      <p:cxnSp>
        <p:nvCxnSpPr>
          <p:cNvPr id="102" name="Connettore diritto 101">
            <a:extLst>
              <a:ext uri="{FF2B5EF4-FFF2-40B4-BE49-F238E27FC236}">
                <a16:creationId xmlns:a16="http://schemas.microsoft.com/office/drawing/2014/main" id="{2A4C6BEB-D82A-48D3-9725-5B3EDC220DB9}"/>
              </a:ext>
            </a:extLst>
          </p:cNvPr>
          <p:cNvCxnSpPr>
            <a:cxnSpLocks/>
          </p:cNvCxnSpPr>
          <p:nvPr/>
        </p:nvCxnSpPr>
        <p:spPr>
          <a:xfrm>
            <a:off x="11631513" y="2665719"/>
            <a:ext cx="5120" cy="1619384"/>
          </a:xfrm>
          <a:prstGeom prst="line">
            <a:avLst/>
          </a:prstGeom>
          <a:ln w="63500">
            <a:solidFill>
              <a:schemeClr val="bg1">
                <a:lumMod val="50000"/>
              </a:schemeClr>
            </a:solidFill>
            <a:prstDash val="solid"/>
            <a:miter lim="800000"/>
            <a:tailEnd type="stealth"/>
          </a:ln>
        </p:spPr>
        <p:style>
          <a:lnRef idx="1">
            <a:schemeClr val="accent1"/>
          </a:lnRef>
          <a:fillRef idx="0">
            <a:schemeClr val="accent1"/>
          </a:fillRef>
          <a:effectRef idx="0">
            <a:schemeClr val="accent1"/>
          </a:effectRef>
          <a:fontRef idx="minor">
            <a:schemeClr val="tx1"/>
          </a:fontRef>
        </p:style>
      </p:cxnSp>
      <p:sp>
        <p:nvSpPr>
          <p:cNvPr id="103" name="Rettangolo 102">
            <a:extLst>
              <a:ext uri="{FF2B5EF4-FFF2-40B4-BE49-F238E27FC236}">
                <a16:creationId xmlns:a16="http://schemas.microsoft.com/office/drawing/2014/main" id="{6B2FDA60-B319-4396-AD40-73760916250E}"/>
              </a:ext>
            </a:extLst>
          </p:cNvPr>
          <p:cNvSpPr/>
          <p:nvPr/>
        </p:nvSpPr>
        <p:spPr>
          <a:xfrm>
            <a:off x="11135560" y="1871294"/>
            <a:ext cx="940160" cy="598281"/>
          </a:xfrm>
          <a:prstGeom prst="rect">
            <a:avLst/>
          </a:prstGeom>
        </p:spPr>
        <p:txBody>
          <a:bodyPr wrap="none">
            <a:spAutoFit/>
          </a:bodyPr>
          <a:lstStyle/>
          <a:p>
            <a:r>
              <a:rPr lang="en-US" sz="2400">
                <a:solidFill>
                  <a:srgbClr val="0000FF"/>
                </a:solidFill>
                <a:latin typeface="DustyErasers" panose="02000603000000000000" pitchFamily="2" charset="0"/>
                <a:ea typeface="DustyErasers" panose="02000603000000000000" pitchFamily="2" charset="0"/>
              </a:rPr>
              <a:t>M(x)</a:t>
            </a:r>
            <a:endParaRPr lang="it-IT" sz="2400">
              <a:solidFill>
                <a:srgbClr val="0000FF"/>
              </a:solidFill>
            </a:endParaRPr>
          </a:p>
        </p:txBody>
      </p:sp>
      <p:sp>
        <p:nvSpPr>
          <p:cNvPr id="104" name="Figura a mano libera: forma 103">
            <a:extLst>
              <a:ext uri="{FF2B5EF4-FFF2-40B4-BE49-F238E27FC236}">
                <a16:creationId xmlns:a16="http://schemas.microsoft.com/office/drawing/2014/main" id="{40DF124F-44CB-481D-833F-1C67C586CF93}"/>
              </a:ext>
            </a:extLst>
          </p:cNvPr>
          <p:cNvSpPr/>
          <p:nvPr/>
        </p:nvSpPr>
        <p:spPr>
          <a:xfrm>
            <a:off x="7575452" y="4756416"/>
            <a:ext cx="958423" cy="727431"/>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8" name="Shape 382">
            <a:extLst>
              <a:ext uri="{FF2B5EF4-FFF2-40B4-BE49-F238E27FC236}">
                <a16:creationId xmlns:a16="http://schemas.microsoft.com/office/drawing/2014/main" id="{375E0674-7FC6-412F-A37E-8A94E031991A}"/>
              </a:ext>
            </a:extLst>
          </p:cNvPr>
          <p:cNvCxnSpPr>
            <a:cxnSpLocks/>
          </p:cNvCxnSpPr>
          <p:nvPr/>
        </p:nvCxnSpPr>
        <p:spPr>
          <a:xfrm flipH="1" flipV="1">
            <a:off x="7093562" y="3176341"/>
            <a:ext cx="2297832" cy="2502503"/>
          </a:xfrm>
          <a:prstGeom prst="straightConnector1">
            <a:avLst/>
          </a:prstGeom>
          <a:noFill/>
          <a:ln w="69850" cap="flat" cmpd="sng">
            <a:solidFill>
              <a:srgbClr val="FFFF00"/>
            </a:solidFill>
            <a:prstDash val="solid"/>
            <a:round/>
            <a:headEnd type="none" w="lg" len="lg"/>
            <a:tailEnd type="none" w="lg" len="lg"/>
          </a:ln>
        </p:spPr>
      </p:cxnSp>
      <p:cxnSp>
        <p:nvCxnSpPr>
          <p:cNvPr id="111" name="Shape 383">
            <a:extLst>
              <a:ext uri="{FF2B5EF4-FFF2-40B4-BE49-F238E27FC236}">
                <a16:creationId xmlns:a16="http://schemas.microsoft.com/office/drawing/2014/main" id="{EA37E3CC-BFA4-4A29-84A5-73CEA0FB0302}"/>
              </a:ext>
            </a:extLst>
          </p:cNvPr>
          <p:cNvCxnSpPr>
            <a:cxnSpLocks/>
          </p:cNvCxnSpPr>
          <p:nvPr/>
        </p:nvCxnSpPr>
        <p:spPr>
          <a:xfrm flipH="1" flipV="1">
            <a:off x="7766938" y="3911688"/>
            <a:ext cx="1468303" cy="1597327"/>
          </a:xfrm>
          <a:prstGeom prst="straightConnector1">
            <a:avLst/>
          </a:prstGeom>
          <a:noFill/>
          <a:ln w="69850" cap="flat" cmpd="sng">
            <a:solidFill>
              <a:srgbClr val="FFFF00"/>
            </a:solidFill>
            <a:prstDash val="solid"/>
            <a:round/>
            <a:headEnd type="none" w="med" len="med"/>
            <a:tailEnd type="stealth" w="med" len="med"/>
          </a:ln>
        </p:spPr>
      </p:cxnSp>
      <p:sp>
        <p:nvSpPr>
          <p:cNvPr id="113" name="Shape 376">
            <a:extLst>
              <a:ext uri="{FF2B5EF4-FFF2-40B4-BE49-F238E27FC236}">
                <a16:creationId xmlns:a16="http://schemas.microsoft.com/office/drawing/2014/main" id="{52B99B11-E9F7-4F04-9F28-2540C223C1D7}"/>
              </a:ext>
            </a:extLst>
          </p:cNvPr>
          <p:cNvSpPr/>
          <p:nvPr/>
        </p:nvSpPr>
        <p:spPr>
          <a:xfrm rot="20128821">
            <a:off x="6857040" y="2203266"/>
            <a:ext cx="287153" cy="2117741"/>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375">
            <a:extLst>
              <a:ext uri="{FF2B5EF4-FFF2-40B4-BE49-F238E27FC236}">
                <a16:creationId xmlns:a16="http://schemas.microsoft.com/office/drawing/2014/main" id="{31E0FB64-5B53-4C33-8926-7026CB5E6EB4}"/>
              </a:ext>
            </a:extLst>
          </p:cNvPr>
          <p:cNvSpPr/>
          <p:nvPr/>
        </p:nvSpPr>
        <p:spPr>
          <a:xfrm rot="16200000">
            <a:off x="8544968" y="3093609"/>
            <a:ext cx="1790268" cy="274446"/>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5" name="Rettangolo 114">
            <a:extLst>
              <a:ext uri="{FF2B5EF4-FFF2-40B4-BE49-F238E27FC236}">
                <a16:creationId xmlns:a16="http://schemas.microsoft.com/office/drawing/2014/main" id="{98FD578D-E0FB-466F-8CDC-976A1691AFA5}"/>
              </a:ext>
            </a:extLst>
          </p:cNvPr>
          <p:cNvSpPr/>
          <p:nvPr/>
        </p:nvSpPr>
        <p:spPr>
          <a:xfrm>
            <a:off x="7208294" y="4211530"/>
            <a:ext cx="346744" cy="523220"/>
          </a:xfrm>
          <a:prstGeom prst="rect">
            <a:avLst/>
          </a:prstGeom>
          <a:ln>
            <a:noFill/>
          </a:ln>
        </p:spPr>
        <p:txBody>
          <a:bodyPr wrap="square">
            <a:spAutoFit/>
          </a:bodyPr>
          <a:lstStyle/>
          <a:p>
            <a:r>
              <a:rPr lang="it-IT" sz="2800" b="1">
                <a:solidFill>
                  <a:schemeClr val="accent6"/>
                </a:solidFill>
                <a:latin typeface="DustyErasers" panose="02000603000000000000" pitchFamily="2" charset="0"/>
                <a:ea typeface="DustyErasers" panose="02000603000000000000" pitchFamily="2" charset="0"/>
              </a:rPr>
              <a:t>d</a:t>
            </a:r>
            <a:endParaRPr lang="it-IT" sz="2800" b="1">
              <a:solidFill>
                <a:schemeClr val="accent6"/>
              </a:solidFill>
            </a:endParaRPr>
          </a:p>
        </p:txBody>
      </p:sp>
      <mc:AlternateContent xmlns:mc="http://schemas.openxmlformats.org/markup-compatibility/2006" xmlns:a14="http://schemas.microsoft.com/office/drawing/2010/main">
        <mc:Choice Requires="a14">
          <p:sp>
            <p:nvSpPr>
              <p:cNvPr id="116" name="Rettangolo 115">
                <a:extLst>
                  <a:ext uri="{FF2B5EF4-FFF2-40B4-BE49-F238E27FC236}">
                    <a16:creationId xmlns:a16="http://schemas.microsoft.com/office/drawing/2014/main" id="{4CA49A21-B231-499D-A348-901921CC4BBA}"/>
                  </a:ext>
                </a:extLst>
              </p:cNvPr>
              <p:cNvSpPr/>
              <p:nvPr/>
            </p:nvSpPr>
            <p:spPr>
              <a:xfrm>
                <a:off x="7814430" y="3507136"/>
                <a:ext cx="682218"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1" i="1" smtClean="0">
                              <a:solidFill>
                                <a:schemeClr val="tx1"/>
                              </a:solidFill>
                              <a:latin typeface="Cambria Math" panose="02040503050406030204" pitchFamily="18" charset="0"/>
                              <a:ea typeface="DustyErasers" panose="02000603000000000000" pitchFamily="2" charset="0"/>
                            </a:rPr>
                          </m:ctrlPr>
                        </m:sSubPr>
                        <m:e>
                          <m:r>
                            <a:rPr lang="it-IT" sz="2800" b="1" i="0" smtClean="0">
                              <a:solidFill>
                                <a:schemeClr val="tx1"/>
                              </a:solidFill>
                              <a:latin typeface="Cambria Math" panose="02040503050406030204" pitchFamily="18" charset="0"/>
                              <a:ea typeface="DustyErasers" panose="02000603000000000000" pitchFamily="2" charset="0"/>
                            </a:rPr>
                            <m:t>𝛉</m:t>
                          </m:r>
                        </m:e>
                        <m:sub>
                          <m:r>
                            <a:rPr lang="it-IT" sz="2800" b="1" i="0" smtClean="0">
                              <a:solidFill>
                                <a:schemeClr val="tx1"/>
                              </a:solidFill>
                              <a:latin typeface="Cambria Math" panose="02040503050406030204" pitchFamily="18" charset="0"/>
                              <a:ea typeface="DustyErasers" panose="02000603000000000000" pitchFamily="2" charset="0"/>
                            </a:rPr>
                            <m:t>𝐢</m:t>
                          </m:r>
                        </m:sub>
                      </m:sSub>
                    </m:oMath>
                  </m:oMathPara>
                </a14:m>
                <a:endParaRPr lang="it-IT" sz="2800" b="1">
                  <a:solidFill>
                    <a:schemeClr val="tx1"/>
                  </a:solidFill>
                </a:endParaRPr>
              </a:p>
            </p:txBody>
          </p:sp>
        </mc:Choice>
        <mc:Fallback xmlns="">
          <p:sp>
            <p:nvSpPr>
              <p:cNvPr id="116" name="Rettangolo 115">
                <a:extLst>
                  <a:ext uri="{FF2B5EF4-FFF2-40B4-BE49-F238E27FC236}">
                    <a16:creationId xmlns:a16="http://schemas.microsoft.com/office/drawing/2014/main" id="{4CA49A21-B231-499D-A348-901921CC4BBA}"/>
                  </a:ext>
                </a:extLst>
              </p:cNvPr>
              <p:cNvSpPr>
                <a:spLocks noRot="1" noChangeAspect="1" noMove="1" noResize="1" noEditPoints="1" noAdjustHandles="1" noChangeArrowheads="1" noChangeShapeType="1" noTextEdit="1"/>
              </p:cNvSpPr>
              <p:nvPr/>
            </p:nvSpPr>
            <p:spPr>
              <a:xfrm>
                <a:off x="7814430" y="3507136"/>
                <a:ext cx="682218" cy="523220"/>
              </a:xfrm>
              <a:prstGeom prst="rect">
                <a:avLst/>
              </a:prstGeom>
              <a:blipFill>
                <a:blip r:embed="rId7"/>
                <a:stretch>
                  <a:fillRect/>
                </a:stretch>
              </a:blipFill>
            </p:spPr>
            <p:txBody>
              <a:bodyPr/>
              <a:lstStyle/>
              <a:p>
                <a:r>
                  <a:rPr lang="it-IT">
                    <a:noFill/>
                  </a:rPr>
                  <a:t> </a:t>
                </a:r>
              </a:p>
            </p:txBody>
          </p:sp>
        </mc:Fallback>
      </mc:AlternateContent>
      <p:cxnSp>
        <p:nvCxnSpPr>
          <p:cNvPr id="117" name="Connettore diritto 116">
            <a:extLst>
              <a:ext uri="{FF2B5EF4-FFF2-40B4-BE49-F238E27FC236}">
                <a16:creationId xmlns:a16="http://schemas.microsoft.com/office/drawing/2014/main" id="{58BCD6DE-2C5D-4CD4-BA70-9A57B05F1F64}"/>
              </a:ext>
            </a:extLst>
          </p:cNvPr>
          <p:cNvCxnSpPr>
            <a:cxnSpLocks/>
          </p:cNvCxnSpPr>
          <p:nvPr/>
        </p:nvCxnSpPr>
        <p:spPr>
          <a:xfrm flipV="1">
            <a:off x="7144112" y="2429939"/>
            <a:ext cx="1665411" cy="776913"/>
          </a:xfrm>
          <a:prstGeom prst="line">
            <a:avLst/>
          </a:prstGeom>
          <a:ln w="63500">
            <a:solidFill>
              <a:schemeClr val="tx1">
                <a:lumMod val="50000"/>
              </a:schemeClr>
            </a:solidFill>
            <a:prstDash val="sysDot"/>
            <a:miter lim="800000"/>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Rettangolo 117">
                <a:extLst>
                  <a:ext uri="{FF2B5EF4-FFF2-40B4-BE49-F238E27FC236}">
                    <a16:creationId xmlns:a16="http://schemas.microsoft.com/office/drawing/2014/main" id="{A019F0EC-BE25-4C36-BF24-110200FD4249}"/>
                  </a:ext>
                </a:extLst>
              </p:cNvPr>
              <p:cNvSpPr/>
              <p:nvPr/>
            </p:nvSpPr>
            <p:spPr>
              <a:xfrm>
                <a:off x="8699972" y="2238285"/>
                <a:ext cx="76908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800" b="1" i="1" smtClean="0">
                              <a:solidFill>
                                <a:schemeClr val="tx1"/>
                              </a:solidFill>
                              <a:latin typeface="Cambria Math" panose="02040503050406030204" pitchFamily="18" charset="0"/>
                              <a:ea typeface="DustyErasers" panose="02000603000000000000" pitchFamily="2" charset="0"/>
                            </a:rPr>
                          </m:ctrlPr>
                        </m:sSubPr>
                        <m:e>
                          <m:r>
                            <a:rPr lang="it-IT" sz="2800" b="1" i="0" smtClean="0">
                              <a:solidFill>
                                <a:schemeClr val="tx1"/>
                              </a:solidFill>
                              <a:latin typeface="Cambria Math" panose="02040503050406030204" pitchFamily="18" charset="0"/>
                              <a:ea typeface="DustyErasers" panose="02000603000000000000" pitchFamily="2" charset="0"/>
                            </a:rPr>
                            <m:t>𝛉</m:t>
                          </m:r>
                        </m:e>
                        <m:sub>
                          <m:r>
                            <a:rPr lang="it-IT" sz="2800" b="1" i="0" smtClean="0">
                              <a:solidFill>
                                <a:schemeClr val="tx1"/>
                              </a:solidFill>
                              <a:latin typeface="Cambria Math" panose="02040503050406030204" pitchFamily="18" charset="0"/>
                              <a:ea typeface="DustyErasers" panose="02000603000000000000" pitchFamily="2" charset="0"/>
                            </a:rPr>
                            <m:t>𝐝</m:t>
                          </m:r>
                        </m:sub>
                      </m:sSub>
                    </m:oMath>
                  </m:oMathPara>
                </a14:m>
                <a:endParaRPr lang="it-IT" sz="2800" b="1">
                  <a:solidFill>
                    <a:schemeClr val="tx1"/>
                  </a:solidFill>
                </a:endParaRPr>
              </a:p>
            </p:txBody>
          </p:sp>
        </mc:Choice>
        <mc:Fallback xmlns="">
          <p:sp>
            <p:nvSpPr>
              <p:cNvPr id="118" name="Rettangolo 117">
                <a:extLst>
                  <a:ext uri="{FF2B5EF4-FFF2-40B4-BE49-F238E27FC236}">
                    <a16:creationId xmlns:a16="http://schemas.microsoft.com/office/drawing/2014/main" id="{A019F0EC-BE25-4C36-BF24-110200FD4249}"/>
                  </a:ext>
                </a:extLst>
              </p:cNvPr>
              <p:cNvSpPr>
                <a:spLocks noRot="1" noChangeAspect="1" noMove="1" noResize="1" noEditPoints="1" noAdjustHandles="1" noChangeArrowheads="1" noChangeShapeType="1" noTextEdit="1"/>
              </p:cNvSpPr>
              <p:nvPr/>
            </p:nvSpPr>
            <p:spPr>
              <a:xfrm>
                <a:off x="8699972" y="2238285"/>
                <a:ext cx="769081" cy="523220"/>
              </a:xfrm>
              <a:prstGeom prst="rect">
                <a:avLst/>
              </a:prstGeom>
              <a:blipFill>
                <a:blip r:embed="rId8"/>
                <a:stretch>
                  <a:fillRect/>
                </a:stretch>
              </a:blipFill>
            </p:spPr>
            <p:txBody>
              <a:bodyPr/>
              <a:lstStyle/>
              <a:p>
                <a:r>
                  <a:rPr lang="it-IT">
                    <a:noFill/>
                  </a:rPr>
                  <a:t> </a:t>
                </a:r>
              </a:p>
            </p:txBody>
          </p:sp>
        </mc:Fallback>
      </mc:AlternateContent>
      <p:sp>
        <p:nvSpPr>
          <p:cNvPr id="119" name="Arco 118">
            <a:extLst>
              <a:ext uri="{FF2B5EF4-FFF2-40B4-BE49-F238E27FC236}">
                <a16:creationId xmlns:a16="http://schemas.microsoft.com/office/drawing/2014/main" id="{A212E749-DF90-44BE-9C7F-6D01822AB2CF}"/>
              </a:ext>
            </a:extLst>
          </p:cNvPr>
          <p:cNvSpPr/>
          <p:nvPr/>
        </p:nvSpPr>
        <p:spPr>
          <a:xfrm>
            <a:off x="7863105" y="2690389"/>
            <a:ext cx="875580" cy="1011513"/>
          </a:xfrm>
          <a:prstGeom prst="arc">
            <a:avLst>
              <a:gd name="adj1" fmla="val 16200000"/>
              <a:gd name="adj2" fmla="val 21513738"/>
            </a:avLst>
          </a:prstGeom>
          <a:ln w="508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0" name="Arco 119">
            <a:extLst>
              <a:ext uri="{FF2B5EF4-FFF2-40B4-BE49-F238E27FC236}">
                <a16:creationId xmlns:a16="http://schemas.microsoft.com/office/drawing/2014/main" id="{73C292CA-1F72-4CD1-B5EC-6666C18C7814}"/>
              </a:ext>
            </a:extLst>
          </p:cNvPr>
          <p:cNvSpPr/>
          <p:nvPr/>
        </p:nvSpPr>
        <p:spPr>
          <a:xfrm rot="1585131">
            <a:off x="7105947" y="2890264"/>
            <a:ext cx="875580" cy="1011513"/>
          </a:xfrm>
          <a:prstGeom prst="arc">
            <a:avLst>
              <a:gd name="adj1" fmla="val 16200000"/>
              <a:gd name="adj2" fmla="val 2424301"/>
            </a:avLst>
          </a:prstGeom>
          <a:noFill/>
          <a:ln w="508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1" name="Rettangolo 120">
            <a:extLst>
              <a:ext uri="{FF2B5EF4-FFF2-40B4-BE49-F238E27FC236}">
                <a16:creationId xmlns:a16="http://schemas.microsoft.com/office/drawing/2014/main" id="{38030477-0879-44E6-8146-CD71519ED780}"/>
              </a:ext>
            </a:extLst>
          </p:cNvPr>
          <p:cNvSpPr/>
          <p:nvPr/>
        </p:nvSpPr>
        <p:spPr>
          <a:xfrm>
            <a:off x="11424685" y="4219637"/>
            <a:ext cx="420176" cy="523220"/>
          </a:xfrm>
          <a:prstGeom prst="rect">
            <a:avLst/>
          </a:prstGeom>
        </p:spPr>
        <p:txBody>
          <a:bodyPr wrap="square">
            <a:spAutoFit/>
          </a:bodyPr>
          <a:lstStyle/>
          <a:p>
            <a:r>
              <a:rPr lang="it-IT" sz="2800" b="1">
                <a:solidFill>
                  <a:schemeClr val="bg1">
                    <a:lumMod val="65000"/>
                  </a:schemeClr>
                </a:solidFill>
                <a:latin typeface="DustyErasers" panose="02000603000000000000" pitchFamily="2" charset="0"/>
                <a:ea typeface="DustyErasers" panose="02000603000000000000" pitchFamily="2" charset="0"/>
              </a:rPr>
              <a:t>x</a:t>
            </a:r>
            <a:endParaRPr lang="it-IT" sz="2800" b="1">
              <a:solidFill>
                <a:schemeClr val="bg1">
                  <a:lumMod val="65000"/>
                </a:schemeClr>
              </a:solidFill>
            </a:endParaRPr>
          </a:p>
        </p:txBody>
      </p:sp>
      <p:sp>
        <p:nvSpPr>
          <p:cNvPr id="122" name="Rettangolo 121">
            <a:extLst>
              <a:ext uri="{FF2B5EF4-FFF2-40B4-BE49-F238E27FC236}">
                <a16:creationId xmlns:a16="http://schemas.microsoft.com/office/drawing/2014/main" id="{63D55D9C-53CE-4726-8F89-C5F9669823A7}"/>
              </a:ext>
            </a:extLst>
          </p:cNvPr>
          <p:cNvSpPr/>
          <p:nvPr/>
        </p:nvSpPr>
        <p:spPr>
          <a:xfrm>
            <a:off x="10946813" y="2913630"/>
            <a:ext cx="453970" cy="523220"/>
          </a:xfrm>
          <a:prstGeom prst="rect">
            <a:avLst/>
          </a:prstGeom>
        </p:spPr>
        <p:txBody>
          <a:bodyPr wrap="none">
            <a:spAutoFit/>
          </a:bodyPr>
          <a:lstStyle/>
          <a:p>
            <a:r>
              <a:rPr lang="it-IT" sz="2800" b="1">
                <a:latin typeface="DustyErasers" panose="02000603000000000000" pitchFamily="2" charset="0"/>
                <a:ea typeface="DustyErasers" panose="02000603000000000000" pitchFamily="2" charset="0"/>
              </a:rPr>
              <a:t>r</a:t>
            </a:r>
            <a:r>
              <a:rPr lang="it-IT" sz="2800" b="1" baseline="-25000">
                <a:latin typeface="DustyErasers" panose="02000603000000000000" pitchFamily="2" charset="0"/>
                <a:ea typeface="DustyErasers" panose="02000603000000000000" pitchFamily="2" charset="0"/>
              </a:rPr>
              <a:t>0</a:t>
            </a:r>
            <a:endParaRPr lang="it-IT" sz="2800" b="1"/>
          </a:p>
        </p:txBody>
      </p:sp>
      <p:grpSp>
        <p:nvGrpSpPr>
          <p:cNvPr id="123" name="Gruppo 122">
            <a:extLst>
              <a:ext uri="{FF2B5EF4-FFF2-40B4-BE49-F238E27FC236}">
                <a16:creationId xmlns:a16="http://schemas.microsoft.com/office/drawing/2014/main" id="{3466C497-602B-4D85-A06A-0F30D2CB1E08}"/>
              </a:ext>
            </a:extLst>
          </p:cNvPr>
          <p:cNvGrpSpPr/>
          <p:nvPr/>
        </p:nvGrpSpPr>
        <p:grpSpPr>
          <a:xfrm rot="5400000">
            <a:off x="11030356" y="3184536"/>
            <a:ext cx="788659" cy="0"/>
            <a:chOff x="10613922" y="5140772"/>
            <a:chExt cx="608571" cy="0"/>
          </a:xfrm>
        </p:grpSpPr>
        <p:cxnSp>
          <p:nvCxnSpPr>
            <p:cNvPr id="124" name="Connettore 2 123">
              <a:extLst>
                <a:ext uri="{FF2B5EF4-FFF2-40B4-BE49-F238E27FC236}">
                  <a16:creationId xmlns:a16="http://schemas.microsoft.com/office/drawing/2014/main" id="{AAC3FB07-951A-4D02-9D13-461AE9AF7B01}"/>
                </a:ext>
              </a:extLst>
            </p:cNvPr>
            <p:cNvCxnSpPr>
              <a:cxnSpLocks/>
            </p:cNvCxnSpPr>
            <p:nvPr/>
          </p:nvCxnSpPr>
          <p:spPr>
            <a:xfrm>
              <a:off x="10613922" y="5140772"/>
              <a:ext cx="288000"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5" name="Connettore 2 124">
              <a:extLst>
                <a:ext uri="{FF2B5EF4-FFF2-40B4-BE49-F238E27FC236}">
                  <a16:creationId xmlns:a16="http://schemas.microsoft.com/office/drawing/2014/main" id="{85F80C5D-FF94-4B90-81E3-C078254F5951}"/>
                </a:ext>
              </a:extLst>
            </p:cNvPr>
            <p:cNvCxnSpPr>
              <a:cxnSpLocks/>
            </p:cNvCxnSpPr>
            <p:nvPr/>
          </p:nvCxnSpPr>
          <p:spPr>
            <a:xfrm flipH="1">
              <a:off x="10934493" y="5140772"/>
              <a:ext cx="288000"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6" name="Rettangolo 125">
                <a:extLst>
                  <a:ext uri="{FF2B5EF4-FFF2-40B4-BE49-F238E27FC236}">
                    <a16:creationId xmlns:a16="http://schemas.microsoft.com/office/drawing/2014/main" id="{E8AE0536-FEC0-4F68-A9D1-E9929368C837}"/>
                  </a:ext>
                </a:extLst>
              </p:cNvPr>
              <p:cNvSpPr/>
              <p:nvPr/>
            </p:nvSpPr>
            <p:spPr>
              <a:xfrm>
                <a:off x="7814430" y="5071072"/>
                <a:ext cx="576494" cy="4308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sz="2200" b="1" i="1" smtClean="0">
                              <a:solidFill>
                                <a:srgbClr val="FFC000"/>
                              </a:solidFill>
                              <a:latin typeface="Cambria Math" panose="02040503050406030204" pitchFamily="18" charset="0"/>
                              <a:ea typeface="DustyErasers" panose="02000603000000000000" pitchFamily="2" charset="0"/>
                            </a:rPr>
                          </m:ctrlPr>
                        </m:sSubSupPr>
                        <m:e>
                          <m:r>
                            <m:rPr>
                              <m:nor/>
                            </m:rPr>
                            <a:rPr lang="it-IT" sz="2200" b="1">
                              <a:solidFill>
                                <a:srgbClr val="FFC000"/>
                              </a:solidFill>
                              <a:latin typeface="Symbol" panose="05050102010706020507" pitchFamily="18" charset="2"/>
                              <a:ea typeface="DustyErasers" panose="02000603000000000000" pitchFamily="2" charset="0"/>
                            </a:rPr>
                            <m:t>l</m:t>
                          </m:r>
                        </m:e>
                        <m:sub>
                          <m:r>
                            <a:rPr lang="it-IT" sz="2200" b="1" i="1">
                              <a:solidFill>
                                <a:srgbClr val="FFC000"/>
                              </a:solidFill>
                              <a:latin typeface="Cambria Math" panose="02040503050406030204" pitchFamily="18" charset="0"/>
                              <a:ea typeface="DustyErasers" panose="02000603000000000000" pitchFamily="2" charset="0"/>
                            </a:rPr>
                            <m:t>𝟎</m:t>
                          </m:r>
                        </m:sub>
                        <m:sup>
                          <m:r>
                            <a:rPr lang="it-IT" sz="2200" b="1" i="1" smtClean="0">
                              <a:solidFill>
                                <a:srgbClr val="FFC000"/>
                              </a:solidFill>
                              <a:latin typeface="Cambria Math" panose="02040503050406030204" pitchFamily="18" charset="0"/>
                              <a:ea typeface="DustyErasers" panose="02000603000000000000" pitchFamily="2" charset="0"/>
                            </a:rPr>
                            <m:t> </m:t>
                          </m:r>
                        </m:sup>
                      </m:sSubSup>
                    </m:oMath>
                  </m:oMathPara>
                </a14:m>
                <a:endParaRPr lang="it-IT" sz="2200" b="1">
                  <a:solidFill>
                    <a:srgbClr val="FFC000"/>
                  </a:solidFill>
                </a:endParaRPr>
              </a:p>
            </p:txBody>
          </p:sp>
        </mc:Choice>
        <mc:Fallback xmlns="">
          <p:sp>
            <p:nvSpPr>
              <p:cNvPr id="126" name="Rettangolo 125">
                <a:extLst>
                  <a:ext uri="{FF2B5EF4-FFF2-40B4-BE49-F238E27FC236}">
                    <a16:creationId xmlns:a16="http://schemas.microsoft.com/office/drawing/2014/main" id="{E8AE0536-FEC0-4F68-A9D1-E9929368C837}"/>
                  </a:ext>
                </a:extLst>
              </p:cNvPr>
              <p:cNvSpPr>
                <a:spLocks noRot="1" noChangeAspect="1" noMove="1" noResize="1" noEditPoints="1" noAdjustHandles="1" noChangeArrowheads="1" noChangeShapeType="1" noTextEdit="1"/>
              </p:cNvSpPr>
              <p:nvPr/>
            </p:nvSpPr>
            <p:spPr>
              <a:xfrm>
                <a:off x="7814430" y="5071072"/>
                <a:ext cx="576494" cy="430887"/>
              </a:xfrm>
              <a:prstGeom prst="rect">
                <a:avLst/>
              </a:prstGeom>
              <a:blipFill>
                <a:blip r:embed="rId9"/>
                <a:stretch>
                  <a:fillRect b="-2817"/>
                </a:stretch>
              </a:blipFill>
            </p:spPr>
            <p:txBody>
              <a:bodyPr/>
              <a:lstStyle/>
              <a:p>
                <a:r>
                  <a:rPr lang="it-IT">
                    <a:noFill/>
                  </a:rPr>
                  <a:t> </a:t>
                </a:r>
              </a:p>
            </p:txBody>
          </p:sp>
        </mc:Fallback>
      </mc:AlternateContent>
      <p:cxnSp>
        <p:nvCxnSpPr>
          <p:cNvPr id="127" name="Connettore diritto 126">
            <a:extLst>
              <a:ext uri="{FF2B5EF4-FFF2-40B4-BE49-F238E27FC236}">
                <a16:creationId xmlns:a16="http://schemas.microsoft.com/office/drawing/2014/main" id="{E96F4A22-54EA-4CFF-96A4-D77F3EF60BEF}"/>
              </a:ext>
            </a:extLst>
          </p:cNvPr>
          <p:cNvCxnSpPr>
            <a:cxnSpLocks/>
          </p:cNvCxnSpPr>
          <p:nvPr/>
        </p:nvCxnSpPr>
        <p:spPr>
          <a:xfrm flipV="1">
            <a:off x="11616978" y="2512936"/>
            <a:ext cx="0" cy="1170624"/>
          </a:xfrm>
          <a:prstGeom prst="line">
            <a:avLst/>
          </a:prstGeom>
          <a:ln w="104775">
            <a:solidFill>
              <a:srgbClr val="0000FF"/>
            </a:solidFill>
            <a:prstDash val="solid"/>
            <a:miter lim="800000"/>
            <a:tailEnd type="none"/>
          </a:ln>
        </p:spPr>
        <p:style>
          <a:lnRef idx="1">
            <a:schemeClr val="accent1"/>
          </a:lnRef>
          <a:fillRef idx="0">
            <a:schemeClr val="accent1"/>
          </a:fillRef>
          <a:effectRef idx="0">
            <a:schemeClr val="accent1"/>
          </a:effectRef>
          <a:fontRef idx="minor">
            <a:schemeClr val="tx1"/>
          </a:fontRef>
        </p:style>
      </p:cxnSp>
      <p:grpSp>
        <p:nvGrpSpPr>
          <p:cNvPr id="128" name="Gruppo 127">
            <a:extLst>
              <a:ext uri="{FF2B5EF4-FFF2-40B4-BE49-F238E27FC236}">
                <a16:creationId xmlns:a16="http://schemas.microsoft.com/office/drawing/2014/main" id="{D26869AC-7073-4B3A-86D8-774A30BCE3D5}"/>
              </a:ext>
            </a:extLst>
          </p:cNvPr>
          <p:cNvGrpSpPr/>
          <p:nvPr/>
        </p:nvGrpSpPr>
        <p:grpSpPr>
          <a:xfrm>
            <a:off x="7177844" y="6253648"/>
            <a:ext cx="4445200" cy="538400"/>
            <a:chOff x="7118113" y="2766151"/>
            <a:chExt cx="2933656" cy="415458"/>
          </a:xfrm>
        </p:grpSpPr>
        <p:sp>
          <p:nvSpPr>
            <p:cNvPr id="129" name="Rettangolo 128">
              <a:extLst>
                <a:ext uri="{FF2B5EF4-FFF2-40B4-BE49-F238E27FC236}">
                  <a16:creationId xmlns:a16="http://schemas.microsoft.com/office/drawing/2014/main" id="{87D744A0-14AC-4DE7-8860-E9A7B0E05014}"/>
                </a:ext>
              </a:extLst>
            </p:cNvPr>
            <p:cNvSpPr/>
            <p:nvPr/>
          </p:nvSpPr>
          <p:spPr>
            <a:xfrm>
              <a:off x="7802407" y="2801614"/>
              <a:ext cx="232582" cy="379995"/>
            </a:xfrm>
            <a:prstGeom prst="rect">
              <a:avLst/>
            </a:prstGeom>
            <a:ln>
              <a:noFill/>
            </a:ln>
          </p:spPr>
          <p:txBody>
            <a:bodyPr wrap="square">
              <a:spAutoFit/>
            </a:bodyPr>
            <a:lstStyle/>
            <a:p>
              <a:r>
                <a:rPr lang="it-IT" sz="2600" b="1">
                  <a:latin typeface="DustyErasers" panose="02000603000000000000" pitchFamily="2" charset="0"/>
                  <a:ea typeface="DustyErasers" panose="02000603000000000000" pitchFamily="2" charset="0"/>
                </a:rPr>
                <a:t>f</a:t>
              </a:r>
              <a:endParaRPr lang="it-IT" sz="2600" b="1"/>
            </a:p>
          </p:txBody>
        </p:sp>
        <p:sp>
          <p:nvSpPr>
            <p:cNvPr id="130" name="Rettangolo 129">
              <a:extLst>
                <a:ext uri="{FF2B5EF4-FFF2-40B4-BE49-F238E27FC236}">
                  <a16:creationId xmlns:a16="http://schemas.microsoft.com/office/drawing/2014/main" id="{73CD9D91-F0B1-41A3-B5BA-9C4697A58291}"/>
                </a:ext>
              </a:extLst>
            </p:cNvPr>
            <p:cNvSpPr/>
            <p:nvPr/>
          </p:nvSpPr>
          <p:spPr>
            <a:xfrm>
              <a:off x="9195219" y="2801614"/>
              <a:ext cx="232582" cy="379995"/>
            </a:xfrm>
            <a:prstGeom prst="rect">
              <a:avLst/>
            </a:prstGeom>
            <a:ln>
              <a:noFill/>
            </a:ln>
          </p:spPr>
          <p:txBody>
            <a:bodyPr wrap="square">
              <a:spAutoFit/>
            </a:bodyPr>
            <a:lstStyle/>
            <a:p>
              <a:r>
                <a:rPr lang="it-IT" sz="2600" b="1">
                  <a:latin typeface="DustyErasers" panose="02000603000000000000" pitchFamily="2" charset="0"/>
                  <a:ea typeface="DustyErasers" panose="02000603000000000000" pitchFamily="2" charset="0"/>
                </a:rPr>
                <a:t>f</a:t>
              </a:r>
              <a:endParaRPr lang="it-IT" sz="2600" b="1"/>
            </a:p>
          </p:txBody>
        </p:sp>
        <p:cxnSp>
          <p:nvCxnSpPr>
            <p:cNvPr id="131" name="Connettore 2 130">
              <a:extLst>
                <a:ext uri="{FF2B5EF4-FFF2-40B4-BE49-F238E27FC236}">
                  <a16:creationId xmlns:a16="http://schemas.microsoft.com/office/drawing/2014/main" id="{095E8A14-171E-4438-AA1F-D1D8CF5168EB}"/>
                </a:ext>
              </a:extLst>
            </p:cNvPr>
            <p:cNvCxnSpPr>
              <a:cxnSpLocks/>
            </p:cNvCxnSpPr>
            <p:nvPr/>
          </p:nvCxnSpPr>
          <p:spPr>
            <a:xfrm>
              <a:off x="7118113" y="2766151"/>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Connettore 2 131">
              <a:extLst>
                <a:ext uri="{FF2B5EF4-FFF2-40B4-BE49-F238E27FC236}">
                  <a16:creationId xmlns:a16="http://schemas.microsoft.com/office/drawing/2014/main" id="{21DBDC60-5C7B-47BF-89EE-84A88D8A42B0}"/>
                </a:ext>
              </a:extLst>
            </p:cNvPr>
            <p:cNvCxnSpPr>
              <a:cxnSpLocks/>
            </p:cNvCxnSpPr>
            <p:nvPr/>
          </p:nvCxnSpPr>
          <p:spPr>
            <a:xfrm>
              <a:off x="8591792" y="2766151"/>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33" name="Rettangolo 132">
            <a:extLst>
              <a:ext uri="{FF2B5EF4-FFF2-40B4-BE49-F238E27FC236}">
                <a16:creationId xmlns:a16="http://schemas.microsoft.com/office/drawing/2014/main" id="{2E870874-D490-48A0-95DF-9880DBA2A6BF}"/>
              </a:ext>
            </a:extLst>
          </p:cNvPr>
          <p:cNvSpPr/>
          <p:nvPr/>
        </p:nvSpPr>
        <p:spPr>
          <a:xfrm>
            <a:off x="8888111" y="4578683"/>
            <a:ext cx="519694" cy="523220"/>
          </a:xfrm>
          <a:prstGeom prst="rect">
            <a:avLst/>
          </a:prstGeom>
        </p:spPr>
        <p:txBody>
          <a:bodyPr wrap="none">
            <a:spAutoFit/>
          </a:bodyPr>
          <a:lstStyle/>
          <a:p>
            <a:r>
              <a:rPr lang="it-IT" sz="2800" b="1">
                <a:latin typeface="DustyErasers" panose="02000603000000000000" pitchFamily="2" charset="0"/>
                <a:ea typeface="DustyErasers" panose="02000603000000000000" pitchFamily="2" charset="0"/>
              </a:rPr>
              <a:t>r</a:t>
            </a:r>
            <a:r>
              <a:rPr lang="it-IT" sz="2800" b="1" baseline="-25000">
                <a:latin typeface="DustyErasers" panose="02000603000000000000" pitchFamily="2" charset="0"/>
                <a:ea typeface="DustyErasers" panose="02000603000000000000" pitchFamily="2" charset="0"/>
              </a:rPr>
              <a:t>in</a:t>
            </a:r>
            <a:endParaRPr lang="it-IT" sz="2800" b="1"/>
          </a:p>
        </p:txBody>
      </p:sp>
      <p:cxnSp>
        <p:nvCxnSpPr>
          <p:cNvPr id="134" name="Connettore 2 133">
            <a:extLst>
              <a:ext uri="{FF2B5EF4-FFF2-40B4-BE49-F238E27FC236}">
                <a16:creationId xmlns:a16="http://schemas.microsoft.com/office/drawing/2014/main" id="{0EAA92F2-66C0-4D29-82FC-23040D60BC53}"/>
              </a:ext>
            </a:extLst>
          </p:cNvPr>
          <p:cNvCxnSpPr>
            <a:cxnSpLocks/>
          </p:cNvCxnSpPr>
          <p:nvPr/>
        </p:nvCxnSpPr>
        <p:spPr>
          <a:xfrm rot="8791086">
            <a:off x="9030259" y="5186472"/>
            <a:ext cx="373225"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5" name="Connettore 2 134">
            <a:extLst>
              <a:ext uri="{FF2B5EF4-FFF2-40B4-BE49-F238E27FC236}">
                <a16:creationId xmlns:a16="http://schemas.microsoft.com/office/drawing/2014/main" id="{5DDA4F87-C67E-4B8E-B5DA-6B2C1943F43F}"/>
              </a:ext>
            </a:extLst>
          </p:cNvPr>
          <p:cNvCxnSpPr>
            <a:cxnSpLocks/>
          </p:cNvCxnSpPr>
          <p:nvPr/>
        </p:nvCxnSpPr>
        <p:spPr>
          <a:xfrm rot="8791086" flipH="1">
            <a:off x="8683762" y="5415656"/>
            <a:ext cx="373225"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Rettangolo 43">
            <a:extLst>
              <a:ext uri="{FF2B5EF4-FFF2-40B4-BE49-F238E27FC236}">
                <a16:creationId xmlns:a16="http://schemas.microsoft.com/office/drawing/2014/main" id="{71E83F84-3BEB-4881-B781-8E70C39C37CA}"/>
              </a:ext>
            </a:extLst>
          </p:cNvPr>
          <p:cNvSpPr/>
          <p:nvPr/>
        </p:nvSpPr>
        <p:spPr>
          <a:xfrm>
            <a:off x="1840876" y="3211354"/>
            <a:ext cx="3145549" cy="369332"/>
          </a:xfrm>
          <a:prstGeom prst="rect">
            <a:avLst/>
          </a:prstGeom>
        </p:spPr>
        <p:txBody>
          <a:bodyPr wrap="square">
            <a:spAutoFit/>
          </a:bodyPr>
          <a:lstStyle/>
          <a:p>
            <a:r>
              <a:rPr lang="en-US" b="1">
                <a:solidFill>
                  <a:srgbClr val="002060"/>
                </a:solidFill>
                <a:latin typeface="DustyErasers" panose="02000603000000000000" pitchFamily="2" charset="0"/>
                <a:ea typeface="DustyErasers" panose="02000603000000000000" pitchFamily="2" charset="0"/>
              </a:rPr>
              <a:t>Spatio-temporal coupling</a:t>
            </a:r>
          </a:p>
        </p:txBody>
      </p:sp>
      <mc:AlternateContent xmlns:mc="http://schemas.openxmlformats.org/markup-compatibility/2006" xmlns:a14="http://schemas.microsoft.com/office/drawing/2010/main">
        <mc:Choice Requires="a14">
          <p:sp>
            <p:nvSpPr>
              <p:cNvPr id="136" name="Rettangolo 135">
                <a:extLst>
                  <a:ext uri="{FF2B5EF4-FFF2-40B4-BE49-F238E27FC236}">
                    <a16:creationId xmlns:a16="http://schemas.microsoft.com/office/drawing/2014/main" id="{7E1E73E7-AC13-4314-9FF7-17731F49FC9D}"/>
                  </a:ext>
                </a:extLst>
              </p:cNvPr>
              <p:cNvSpPr/>
              <p:nvPr/>
            </p:nvSpPr>
            <p:spPr>
              <a:xfrm>
                <a:off x="2526948" y="2155740"/>
                <a:ext cx="1107932" cy="383888"/>
              </a:xfrm>
              <a:prstGeom prst="rect">
                <a:avLst/>
              </a:prstGeom>
            </p:spPr>
            <p:txBody>
              <a:bodyPr wrap="none">
                <a:spAutoFit/>
              </a:bodyPr>
              <a:lstStyle/>
              <a:p>
                <a:r>
                  <a:rPr lang="it-IT" b="1">
                    <a:latin typeface="DustyErasers" panose="02000603000000000000" pitchFamily="2" charset="0"/>
                    <a:ea typeface="DustyErasers" panose="02000603000000000000" pitchFamily="2" charset="0"/>
                  </a:rPr>
                  <a:t>(T </a:t>
                </a:r>
                <a14:m>
                  <m:oMath xmlns:m="http://schemas.openxmlformats.org/officeDocument/2006/math">
                    <m:r>
                      <a:rPr lang="it-IT" b="1" i="1">
                        <a:latin typeface="Cambria Math" panose="02040503050406030204" pitchFamily="18" charset="0"/>
                        <a:ea typeface="DustyErasers" panose="02000603000000000000" pitchFamily="2" charset="0"/>
                      </a:rPr>
                      <m:t>∝</m:t>
                    </m:r>
                  </m:oMath>
                </a14:m>
                <a:r>
                  <a:rPr lang="it-IT" b="1">
                    <a:latin typeface="DustyErasers" panose="02000603000000000000" pitchFamily="2" charset="0"/>
                    <a:ea typeface="DustyErasers" panose="02000603000000000000" pitchFamily="2" charset="0"/>
                  </a:rPr>
                  <a:t> </a:t>
                </a:r>
                <a14:m>
                  <m:oMath xmlns:m="http://schemas.openxmlformats.org/officeDocument/2006/math">
                    <m:sSub>
                      <m:sSubPr>
                        <m:ctrlPr>
                          <a:rPr lang="it-IT" b="1" i="1" smtClean="0">
                            <a:latin typeface="Cambria Math" panose="02040503050406030204" pitchFamily="18" charset="0"/>
                            <a:ea typeface="DustyErasers" panose="02000603000000000000" pitchFamily="2" charset="0"/>
                          </a:rPr>
                        </m:ctrlPr>
                      </m:sSubPr>
                      <m:e>
                        <m:r>
                          <m:rPr>
                            <m:nor/>
                          </m:rPr>
                          <a:rPr lang="it-IT" b="1">
                            <a:latin typeface="DustyErasers" panose="02000603000000000000" pitchFamily="2" charset="0"/>
                            <a:ea typeface="DustyErasers" panose="02000603000000000000" pitchFamily="2" charset="0"/>
                          </a:rPr>
                          <m:t>r</m:t>
                        </m:r>
                      </m:e>
                      <m:sub>
                        <m:r>
                          <m:rPr>
                            <m:nor/>
                          </m:rPr>
                          <a:rPr lang="it-IT" b="1">
                            <a:latin typeface="DustyErasers" panose="02000603000000000000" pitchFamily="2" charset="0"/>
                            <a:ea typeface="DustyErasers" panose="02000603000000000000" pitchFamily="2" charset="0"/>
                          </a:rPr>
                          <m:t>in</m:t>
                        </m:r>
                      </m:sub>
                    </m:sSub>
                  </m:oMath>
                </a14:m>
                <a:r>
                  <a:rPr lang="it-IT"/>
                  <a:t> </a:t>
                </a:r>
                <a:r>
                  <a:rPr lang="it-IT" b="1">
                    <a:latin typeface="DustyErasers" panose="02000603000000000000" pitchFamily="2" charset="0"/>
                    <a:ea typeface="DustyErasers" panose="02000603000000000000" pitchFamily="2" charset="0"/>
                  </a:rPr>
                  <a:t>)</a:t>
                </a:r>
                <a:endParaRPr lang="it-IT"/>
              </a:p>
            </p:txBody>
          </p:sp>
        </mc:Choice>
        <mc:Fallback xmlns="">
          <p:sp>
            <p:nvSpPr>
              <p:cNvPr id="136" name="Rettangolo 135">
                <a:extLst>
                  <a:ext uri="{FF2B5EF4-FFF2-40B4-BE49-F238E27FC236}">
                    <a16:creationId xmlns:a16="http://schemas.microsoft.com/office/drawing/2014/main" id="{7E1E73E7-AC13-4314-9FF7-17731F49FC9D}"/>
                  </a:ext>
                </a:extLst>
              </p:cNvPr>
              <p:cNvSpPr>
                <a:spLocks noRot="1" noChangeAspect="1" noMove="1" noResize="1" noEditPoints="1" noAdjustHandles="1" noChangeArrowheads="1" noChangeShapeType="1" noTextEdit="1"/>
              </p:cNvSpPr>
              <p:nvPr/>
            </p:nvSpPr>
            <p:spPr>
              <a:xfrm>
                <a:off x="2526948" y="2155740"/>
                <a:ext cx="1107932" cy="383888"/>
              </a:xfrm>
              <a:prstGeom prst="rect">
                <a:avLst/>
              </a:prstGeom>
              <a:blipFill>
                <a:blip r:embed="rId10"/>
                <a:stretch>
                  <a:fillRect l="-4972" t="-9524" r="-4420" b="-20635"/>
                </a:stretch>
              </a:blipFill>
            </p:spPr>
            <p:txBody>
              <a:bodyPr/>
              <a:lstStyle/>
              <a:p>
                <a:r>
                  <a:rPr lang="it-IT">
                    <a:noFill/>
                  </a:rPr>
                  <a:t> </a:t>
                </a:r>
              </a:p>
            </p:txBody>
          </p:sp>
        </mc:Fallback>
      </mc:AlternateContent>
    </p:spTree>
    <p:extLst>
      <p:ext uri="{BB962C8B-B14F-4D97-AF65-F5344CB8AC3E}">
        <p14:creationId xmlns:p14="http://schemas.microsoft.com/office/powerpoint/2010/main" val="77955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32">
            <a:extLst>
              <a:ext uri="{FF2B5EF4-FFF2-40B4-BE49-F238E27FC236}">
                <a16:creationId xmlns:a16="http://schemas.microsoft.com/office/drawing/2014/main" id="{DEF4E14A-DA5D-4F19-8DA4-641D7B7314B6}"/>
              </a:ext>
            </a:extLst>
          </p:cNvPr>
          <p:cNvGrpSpPr/>
          <p:nvPr/>
        </p:nvGrpSpPr>
        <p:grpSpPr>
          <a:xfrm>
            <a:off x="6670476" y="4077072"/>
            <a:ext cx="5083874" cy="2312091"/>
            <a:chOff x="351028" y="2528417"/>
            <a:chExt cx="7777951" cy="4048001"/>
          </a:xfrm>
        </p:grpSpPr>
        <p:sp>
          <p:nvSpPr>
            <p:cNvPr id="34" name="Figura a mano libera: forma 33">
              <a:extLst>
                <a:ext uri="{FF2B5EF4-FFF2-40B4-BE49-F238E27FC236}">
                  <a16:creationId xmlns:a16="http://schemas.microsoft.com/office/drawing/2014/main" id="{92FE1FF8-1E84-4453-884D-1A147CBFF35E}"/>
                </a:ext>
              </a:extLst>
            </p:cNvPr>
            <p:cNvSpPr/>
            <p:nvPr/>
          </p:nvSpPr>
          <p:spPr>
            <a:xfrm>
              <a:off x="2946783" y="3257762"/>
              <a:ext cx="4689199" cy="1004029"/>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849"/>
                <a:gd name="connsiteY0" fmla="*/ 569252 h 583838"/>
                <a:gd name="connsiteX1" fmla="*/ 32131 w 556849"/>
                <a:gd name="connsiteY1" fmla="*/ 494615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583838"/>
                <a:gd name="connsiteX1" fmla="*/ 105544 w 556849"/>
                <a:gd name="connsiteY1" fmla="*/ 461369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933376"/>
                <a:gd name="connsiteX1" fmla="*/ 105544 w 556849"/>
                <a:gd name="connsiteY1" fmla="*/ 461369 h 933376"/>
                <a:gd name="connsiteX2" fmla="*/ 168527 w 556849"/>
                <a:gd name="connsiteY2" fmla="*/ 933376 h 933376"/>
                <a:gd name="connsiteX3" fmla="*/ 121172 w 556849"/>
                <a:gd name="connsiteY3" fmla="*/ 464217 h 933376"/>
                <a:gd name="connsiteX4" fmla="*/ 171534 w 556849"/>
                <a:gd name="connsiteY4" fmla="*/ 546125 h 933376"/>
                <a:gd name="connsiteX5" fmla="*/ 204768 w 556849"/>
                <a:gd name="connsiteY5" fmla="*/ 355919 h 933376"/>
                <a:gd name="connsiteX6" fmla="*/ 227052 w 556849"/>
                <a:gd name="connsiteY6" fmla="*/ 170494 h 933376"/>
                <a:gd name="connsiteX7" fmla="*/ 273499 w 556849"/>
                <a:gd name="connsiteY7" fmla="*/ 0 h 933376"/>
                <a:gd name="connsiteX8" fmla="*/ 312308 w 556849"/>
                <a:gd name="connsiteY8" fmla="*/ 170327 h 933376"/>
                <a:gd name="connsiteX9" fmla="*/ 339459 w 556849"/>
                <a:gd name="connsiteY9" fmla="*/ 345907 h 933376"/>
                <a:gd name="connsiteX10" fmla="*/ 390588 w 556849"/>
                <a:gd name="connsiteY10" fmla="*/ 547843 h 933376"/>
                <a:gd name="connsiteX11" fmla="*/ 437822 w 556849"/>
                <a:gd name="connsiteY11" fmla="*/ 455161 h 933376"/>
                <a:gd name="connsiteX12" fmla="*/ 480249 w 556849"/>
                <a:gd name="connsiteY12" fmla="*/ 581926 h 933376"/>
                <a:gd name="connsiteX13" fmla="*/ 524140 w 556849"/>
                <a:gd name="connsiteY13" fmla="*/ 525109 h 933376"/>
                <a:gd name="connsiteX14" fmla="*/ 556825 w 556849"/>
                <a:gd name="connsiteY14" fmla="*/ 572872 h 933376"/>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04768 w 556849"/>
                <a:gd name="connsiteY5" fmla="*/ 355919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96543 w 556849"/>
                <a:gd name="connsiteY4" fmla="*/ 334558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1084342"/>
                <a:gd name="connsiteX1" fmla="*/ 105544 w 556849"/>
                <a:gd name="connsiteY1" fmla="*/ 461369 h 1084342"/>
                <a:gd name="connsiteX2" fmla="*/ 168527 w 556849"/>
                <a:gd name="connsiteY2" fmla="*/ 933376 h 1084342"/>
                <a:gd name="connsiteX3" fmla="*/ 192165 w 556849"/>
                <a:gd name="connsiteY3" fmla="*/ 597202 h 1084342"/>
                <a:gd name="connsiteX4" fmla="*/ 196543 w 556849"/>
                <a:gd name="connsiteY4" fmla="*/ 334558 h 1084342"/>
                <a:gd name="connsiteX5" fmla="*/ 218079 w 556849"/>
                <a:gd name="connsiteY5" fmla="*/ 108084 h 1084342"/>
                <a:gd name="connsiteX6" fmla="*/ 243993 w 556849"/>
                <a:gd name="connsiteY6" fmla="*/ 1083255 h 1084342"/>
                <a:gd name="connsiteX7" fmla="*/ 273499 w 556849"/>
                <a:gd name="connsiteY7" fmla="*/ 0 h 1084342"/>
                <a:gd name="connsiteX8" fmla="*/ 312308 w 556849"/>
                <a:gd name="connsiteY8" fmla="*/ 170327 h 1084342"/>
                <a:gd name="connsiteX9" fmla="*/ 339459 w 556849"/>
                <a:gd name="connsiteY9" fmla="*/ 345907 h 1084342"/>
                <a:gd name="connsiteX10" fmla="*/ 390588 w 556849"/>
                <a:gd name="connsiteY10" fmla="*/ 547843 h 1084342"/>
                <a:gd name="connsiteX11" fmla="*/ 437822 w 556849"/>
                <a:gd name="connsiteY11" fmla="*/ 455161 h 1084342"/>
                <a:gd name="connsiteX12" fmla="*/ 480249 w 556849"/>
                <a:gd name="connsiteY12" fmla="*/ 581926 h 1084342"/>
                <a:gd name="connsiteX13" fmla="*/ 524140 w 556849"/>
                <a:gd name="connsiteY13" fmla="*/ 525109 h 1084342"/>
                <a:gd name="connsiteX14" fmla="*/ 556825 w 556849"/>
                <a:gd name="connsiteY14" fmla="*/ 572872 h 1084342"/>
                <a:gd name="connsiteX0" fmla="*/ 0 w 556849"/>
                <a:gd name="connsiteY0" fmla="*/ 569252 h 1187010"/>
                <a:gd name="connsiteX1" fmla="*/ 105544 w 556849"/>
                <a:gd name="connsiteY1" fmla="*/ 461369 h 1187010"/>
                <a:gd name="connsiteX2" fmla="*/ 168527 w 556849"/>
                <a:gd name="connsiteY2" fmla="*/ 933376 h 1187010"/>
                <a:gd name="connsiteX3" fmla="*/ 192165 w 556849"/>
                <a:gd name="connsiteY3" fmla="*/ 597202 h 1187010"/>
                <a:gd name="connsiteX4" fmla="*/ 196543 w 556849"/>
                <a:gd name="connsiteY4" fmla="*/ 334558 h 1187010"/>
                <a:gd name="connsiteX5" fmla="*/ 218079 w 556849"/>
                <a:gd name="connsiteY5" fmla="*/ 108084 h 1187010"/>
                <a:gd name="connsiteX6" fmla="*/ 249640 w 556849"/>
                <a:gd name="connsiteY6" fmla="*/ 1186016 h 1187010"/>
                <a:gd name="connsiteX7" fmla="*/ 273499 w 556849"/>
                <a:gd name="connsiteY7" fmla="*/ 0 h 1187010"/>
                <a:gd name="connsiteX8" fmla="*/ 312308 w 556849"/>
                <a:gd name="connsiteY8" fmla="*/ 170327 h 1187010"/>
                <a:gd name="connsiteX9" fmla="*/ 339459 w 556849"/>
                <a:gd name="connsiteY9" fmla="*/ 345907 h 1187010"/>
                <a:gd name="connsiteX10" fmla="*/ 390588 w 556849"/>
                <a:gd name="connsiteY10" fmla="*/ 547843 h 1187010"/>
                <a:gd name="connsiteX11" fmla="*/ 437822 w 556849"/>
                <a:gd name="connsiteY11" fmla="*/ 455161 h 1187010"/>
                <a:gd name="connsiteX12" fmla="*/ 480249 w 556849"/>
                <a:gd name="connsiteY12" fmla="*/ 581926 h 1187010"/>
                <a:gd name="connsiteX13" fmla="*/ 524140 w 556849"/>
                <a:gd name="connsiteY13" fmla="*/ 525109 h 1187010"/>
                <a:gd name="connsiteX14" fmla="*/ 556825 w 556849"/>
                <a:gd name="connsiteY14" fmla="*/ 572872 h 1187010"/>
                <a:gd name="connsiteX0" fmla="*/ 0 w 556849"/>
                <a:gd name="connsiteY0" fmla="*/ 499979 h 1117737"/>
                <a:gd name="connsiteX1" fmla="*/ 105544 w 556849"/>
                <a:gd name="connsiteY1" fmla="*/ 392096 h 1117737"/>
                <a:gd name="connsiteX2" fmla="*/ 168527 w 556849"/>
                <a:gd name="connsiteY2" fmla="*/ 864103 h 1117737"/>
                <a:gd name="connsiteX3" fmla="*/ 192165 w 556849"/>
                <a:gd name="connsiteY3" fmla="*/ 527929 h 1117737"/>
                <a:gd name="connsiteX4" fmla="*/ 196543 w 556849"/>
                <a:gd name="connsiteY4" fmla="*/ 265285 h 1117737"/>
                <a:gd name="connsiteX5" fmla="*/ 218079 w 556849"/>
                <a:gd name="connsiteY5" fmla="*/ 38811 h 1117737"/>
                <a:gd name="connsiteX6" fmla="*/ 249640 w 556849"/>
                <a:gd name="connsiteY6" fmla="*/ 1116743 h 1117737"/>
                <a:gd name="connsiteX7" fmla="*/ 307785 w 556849"/>
                <a:gd name="connsiteY7" fmla="*/ 911491 h 1117737"/>
                <a:gd name="connsiteX8" fmla="*/ 312308 w 556849"/>
                <a:gd name="connsiteY8" fmla="*/ 101054 h 1117737"/>
                <a:gd name="connsiteX9" fmla="*/ 339459 w 556849"/>
                <a:gd name="connsiteY9" fmla="*/ 276634 h 1117737"/>
                <a:gd name="connsiteX10" fmla="*/ 390588 w 556849"/>
                <a:gd name="connsiteY10" fmla="*/ 478570 h 1117737"/>
                <a:gd name="connsiteX11" fmla="*/ 437822 w 556849"/>
                <a:gd name="connsiteY11" fmla="*/ 385888 h 1117737"/>
                <a:gd name="connsiteX12" fmla="*/ 480249 w 556849"/>
                <a:gd name="connsiteY12" fmla="*/ 512653 h 1117737"/>
                <a:gd name="connsiteX13" fmla="*/ 524140 w 556849"/>
                <a:gd name="connsiteY13" fmla="*/ 455836 h 1117737"/>
                <a:gd name="connsiteX14" fmla="*/ 556825 w 556849"/>
                <a:gd name="connsiteY14" fmla="*/ 503599 h 1117737"/>
                <a:gd name="connsiteX0" fmla="*/ 0 w 556849"/>
                <a:gd name="connsiteY0" fmla="*/ 499979 h 1124589"/>
                <a:gd name="connsiteX1" fmla="*/ 105544 w 556849"/>
                <a:gd name="connsiteY1" fmla="*/ 392096 h 1124589"/>
                <a:gd name="connsiteX2" fmla="*/ 168527 w 556849"/>
                <a:gd name="connsiteY2" fmla="*/ 864103 h 1124589"/>
                <a:gd name="connsiteX3" fmla="*/ 192165 w 556849"/>
                <a:gd name="connsiteY3" fmla="*/ 527929 h 1124589"/>
                <a:gd name="connsiteX4" fmla="*/ 196543 w 556849"/>
                <a:gd name="connsiteY4" fmla="*/ 265285 h 1124589"/>
                <a:gd name="connsiteX5" fmla="*/ 218079 w 556849"/>
                <a:gd name="connsiteY5" fmla="*/ 38811 h 1124589"/>
                <a:gd name="connsiteX6" fmla="*/ 249640 w 556849"/>
                <a:gd name="connsiteY6" fmla="*/ 1116743 h 1124589"/>
                <a:gd name="connsiteX7" fmla="*/ 304155 w 556849"/>
                <a:gd name="connsiteY7" fmla="*/ 1124570 h 1124589"/>
                <a:gd name="connsiteX8" fmla="*/ 312308 w 556849"/>
                <a:gd name="connsiteY8" fmla="*/ 101054 h 1124589"/>
                <a:gd name="connsiteX9" fmla="*/ 339459 w 556849"/>
                <a:gd name="connsiteY9" fmla="*/ 276634 h 1124589"/>
                <a:gd name="connsiteX10" fmla="*/ 390588 w 556849"/>
                <a:gd name="connsiteY10" fmla="*/ 478570 h 1124589"/>
                <a:gd name="connsiteX11" fmla="*/ 437822 w 556849"/>
                <a:gd name="connsiteY11" fmla="*/ 385888 h 1124589"/>
                <a:gd name="connsiteX12" fmla="*/ 480249 w 556849"/>
                <a:gd name="connsiteY12" fmla="*/ 512653 h 1124589"/>
                <a:gd name="connsiteX13" fmla="*/ 524140 w 556849"/>
                <a:gd name="connsiteY13" fmla="*/ 455836 h 1124589"/>
                <a:gd name="connsiteX14" fmla="*/ 556825 w 556849"/>
                <a:gd name="connsiteY14" fmla="*/ 503599 h 1124589"/>
                <a:gd name="connsiteX0" fmla="*/ 0 w 556849"/>
                <a:gd name="connsiteY0" fmla="*/ 461263 h 1085854"/>
                <a:gd name="connsiteX1" fmla="*/ 105544 w 556849"/>
                <a:gd name="connsiteY1" fmla="*/ 353380 h 1085854"/>
                <a:gd name="connsiteX2" fmla="*/ 168527 w 556849"/>
                <a:gd name="connsiteY2" fmla="*/ 825387 h 1085854"/>
                <a:gd name="connsiteX3" fmla="*/ 192165 w 556849"/>
                <a:gd name="connsiteY3" fmla="*/ 489213 h 1085854"/>
                <a:gd name="connsiteX4" fmla="*/ 196543 w 556849"/>
                <a:gd name="connsiteY4" fmla="*/ 226569 h 1085854"/>
                <a:gd name="connsiteX5" fmla="*/ 218079 w 556849"/>
                <a:gd name="connsiteY5" fmla="*/ 95 h 1085854"/>
                <a:gd name="connsiteX6" fmla="*/ 278683 w 556849"/>
                <a:gd name="connsiteY6" fmla="*/ 252916 h 1085854"/>
                <a:gd name="connsiteX7" fmla="*/ 304155 w 556849"/>
                <a:gd name="connsiteY7" fmla="*/ 1085854 h 1085854"/>
                <a:gd name="connsiteX8" fmla="*/ 312308 w 556849"/>
                <a:gd name="connsiteY8" fmla="*/ 62338 h 1085854"/>
                <a:gd name="connsiteX9" fmla="*/ 339459 w 556849"/>
                <a:gd name="connsiteY9" fmla="*/ 237918 h 1085854"/>
                <a:gd name="connsiteX10" fmla="*/ 390588 w 556849"/>
                <a:gd name="connsiteY10" fmla="*/ 439854 h 1085854"/>
                <a:gd name="connsiteX11" fmla="*/ 437822 w 556849"/>
                <a:gd name="connsiteY11" fmla="*/ 347172 h 1085854"/>
                <a:gd name="connsiteX12" fmla="*/ 480249 w 556849"/>
                <a:gd name="connsiteY12" fmla="*/ 473937 h 1085854"/>
                <a:gd name="connsiteX13" fmla="*/ 524140 w 556849"/>
                <a:gd name="connsiteY13" fmla="*/ 417120 h 1085854"/>
                <a:gd name="connsiteX14" fmla="*/ 556825 w 556849"/>
                <a:gd name="connsiteY14" fmla="*/ 464883 h 1085854"/>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18079 w 556849"/>
                <a:gd name="connsiteY5" fmla="*/ 172339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213081 w 556849"/>
                <a:gd name="connsiteY4" fmla="*/ 117731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63686"/>
                <a:gd name="connsiteX1" fmla="*/ 105544 w 556849"/>
                <a:gd name="connsiteY1" fmla="*/ 525624 h 1263686"/>
                <a:gd name="connsiteX2" fmla="*/ 168527 w 556849"/>
                <a:gd name="connsiteY2" fmla="*/ 997631 h 1263686"/>
                <a:gd name="connsiteX3" fmla="*/ 192165 w 556849"/>
                <a:gd name="connsiteY3" fmla="*/ 661457 h 1263686"/>
                <a:gd name="connsiteX4" fmla="*/ 213081 w 556849"/>
                <a:gd name="connsiteY4" fmla="*/ 117731 h 1263686"/>
                <a:gd name="connsiteX5" fmla="*/ 248332 w 556849"/>
                <a:gd name="connsiteY5" fmla="*/ 1263421 h 1263686"/>
                <a:gd name="connsiteX6" fmla="*/ 279086 w 556849"/>
                <a:gd name="connsiteY6" fmla="*/ 515 h 1263686"/>
                <a:gd name="connsiteX7" fmla="*/ 304155 w 556849"/>
                <a:gd name="connsiteY7" fmla="*/ 1258098 h 1263686"/>
                <a:gd name="connsiteX8" fmla="*/ 312308 w 556849"/>
                <a:gd name="connsiteY8" fmla="*/ 234582 h 1263686"/>
                <a:gd name="connsiteX9" fmla="*/ 339459 w 556849"/>
                <a:gd name="connsiteY9" fmla="*/ 410162 h 1263686"/>
                <a:gd name="connsiteX10" fmla="*/ 390588 w 556849"/>
                <a:gd name="connsiteY10" fmla="*/ 612098 h 1263686"/>
                <a:gd name="connsiteX11" fmla="*/ 437822 w 556849"/>
                <a:gd name="connsiteY11" fmla="*/ 519416 h 1263686"/>
                <a:gd name="connsiteX12" fmla="*/ 480249 w 556849"/>
                <a:gd name="connsiteY12" fmla="*/ 646181 h 1263686"/>
                <a:gd name="connsiteX13" fmla="*/ 524140 w 556849"/>
                <a:gd name="connsiteY13" fmla="*/ 589364 h 1263686"/>
                <a:gd name="connsiteX14" fmla="*/ 556825 w 556849"/>
                <a:gd name="connsiteY14" fmla="*/ 637127 h 1263686"/>
                <a:gd name="connsiteX0" fmla="*/ 0 w 556849"/>
                <a:gd name="connsiteY0" fmla="*/ 633507 h 1263422"/>
                <a:gd name="connsiteX1" fmla="*/ 105544 w 556849"/>
                <a:gd name="connsiteY1" fmla="*/ 525624 h 1263422"/>
                <a:gd name="connsiteX2" fmla="*/ 168527 w 556849"/>
                <a:gd name="connsiteY2" fmla="*/ 997631 h 1263422"/>
                <a:gd name="connsiteX3" fmla="*/ 192165 w 556849"/>
                <a:gd name="connsiteY3" fmla="*/ 661457 h 1263422"/>
                <a:gd name="connsiteX4" fmla="*/ 213081 w 556849"/>
                <a:gd name="connsiteY4" fmla="*/ 117731 h 1263422"/>
                <a:gd name="connsiteX5" fmla="*/ 248332 w 556849"/>
                <a:gd name="connsiteY5" fmla="*/ 1263421 h 1263422"/>
                <a:gd name="connsiteX6" fmla="*/ 279086 w 556849"/>
                <a:gd name="connsiteY6" fmla="*/ 515 h 1263422"/>
                <a:gd name="connsiteX7" fmla="*/ 304155 w 556849"/>
                <a:gd name="connsiteY7" fmla="*/ 1258098 h 1263422"/>
                <a:gd name="connsiteX8" fmla="*/ 312308 w 556849"/>
                <a:gd name="connsiteY8" fmla="*/ 234582 h 1263422"/>
                <a:gd name="connsiteX9" fmla="*/ 339459 w 556849"/>
                <a:gd name="connsiteY9" fmla="*/ 410162 h 1263422"/>
                <a:gd name="connsiteX10" fmla="*/ 390588 w 556849"/>
                <a:gd name="connsiteY10" fmla="*/ 612098 h 1263422"/>
                <a:gd name="connsiteX11" fmla="*/ 437822 w 556849"/>
                <a:gd name="connsiteY11" fmla="*/ 519416 h 1263422"/>
                <a:gd name="connsiteX12" fmla="*/ 480249 w 556849"/>
                <a:gd name="connsiteY12" fmla="*/ 646181 h 1263422"/>
                <a:gd name="connsiteX13" fmla="*/ 524140 w 556849"/>
                <a:gd name="connsiteY13" fmla="*/ 589364 h 1263422"/>
                <a:gd name="connsiteX14" fmla="*/ 556825 w 556849"/>
                <a:gd name="connsiteY14" fmla="*/ 637127 h 1263422"/>
                <a:gd name="connsiteX0" fmla="*/ 0 w 556849"/>
                <a:gd name="connsiteY0" fmla="*/ 634919 h 1298881"/>
                <a:gd name="connsiteX1" fmla="*/ 105544 w 556849"/>
                <a:gd name="connsiteY1" fmla="*/ 527036 h 1298881"/>
                <a:gd name="connsiteX2" fmla="*/ 168527 w 556849"/>
                <a:gd name="connsiteY2" fmla="*/ 999043 h 1298881"/>
                <a:gd name="connsiteX3" fmla="*/ 192165 w 556849"/>
                <a:gd name="connsiteY3" fmla="*/ 662869 h 1298881"/>
                <a:gd name="connsiteX4" fmla="*/ 213081 w 556849"/>
                <a:gd name="connsiteY4" fmla="*/ 119143 h 1298881"/>
                <a:gd name="connsiteX5" fmla="*/ 248332 w 556849"/>
                <a:gd name="connsiteY5" fmla="*/ 1264833 h 1298881"/>
                <a:gd name="connsiteX6" fmla="*/ 279086 w 556849"/>
                <a:gd name="connsiteY6" fmla="*/ 1927 h 1298881"/>
                <a:gd name="connsiteX7" fmla="*/ 291186 w 556849"/>
                <a:gd name="connsiteY7" fmla="*/ 981417 h 1298881"/>
                <a:gd name="connsiteX8" fmla="*/ 304155 w 556849"/>
                <a:gd name="connsiteY8" fmla="*/ 1259510 h 1298881"/>
                <a:gd name="connsiteX9" fmla="*/ 312308 w 556849"/>
                <a:gd name="connsiteY9" fmla="*/ 235994 h 1298881"/>
                <a:gd name="connsiteX10" fmla="*/ 339459 w 556849"/>
                <a:gd name="connsiteY10" fmla="*/ 411574 h 1298881"/>
                <a:gd name="connsiteX11" fmla="*/ 390588 w 556849"/>
                <a:gd name="connsiteY11" fmla="*/ 613510 h 1298881"/>
                <a:gd name="connsiteX12" fmla="*/ 437822 w 556849"/>
                <a:gd name="connsiteY12" fmla="*/ 520828 h 1298881"/>
                <a:gd name="connsiteX13" fmla="*/ 480249 w 556849"/>
                <a:gd name="connsiteY13" fmla="*/ 647593 h 1298881"/>
                <a:gd name="connsiteX14" fmla="*/ 524140 w 556849"/>
                <a:gd name="connsiteY14" fmla="*/ 590776 h 1298881"/>
                <a:gd name="connsiteX15" fmla="*/ 556825 w 556849"/>
                <a:gd name="connsiteY15" fmla="*/ 638539 h 1298881"/>
                <a:gd name="connsiteX0" fmla="*/ 0 w 556849"/>
                <a:gd name="connsiteY0" fmla="*/ 635131 h 1290752"/>
                <a:gd name="connsiteX1" fmla="*/ 105544 w 556849"/>
                <a:gd name="connsiteY1" fmla="*/ 527248 h 1290752"/>
                <a:gd name="connsiteX2" fmla="*/ 168527 w 556849"/>
                <a:gd name="connsiteY2" fmla="*/ 999255 h 1290752"/>
                <a:gd name="connsiteX3" fmla="*/ 192165 w 556849"/>
                <a:gd name="connsiteY3" fmla="*/ 663081 h 1290752"/>
                <a:gd name="connsiteX4" fmla="*/ 213081 w 556849"/>
                <a:gd name="connsiteY4" fmla="*/ 119355 h 1290752"/>
                <a:gd name="connsiteX5" fmla="*/ 248332 w 556849"/>
                <a:gd name="connsiteY5" fmla="*/ 1265045 h 1290752"/>
                <a:gd name="connsiteX6" fmla="*/ 279086 w 556849"/>
                <a:gd name="connsiteY6" fmla="*/ 2139 h 1290752"/>
                <a:gd name="connsiteX7" fmla="*/ 288362 w 556849"/>
                <a:gd name="connsiteY7" fmla="*/ 897002 h 1290752"/>
                <a:gd name="connsiteX8" fmla="*/ 304155 w 556849"/>
                <a:gd name="connsiteY8" fmla="*/ 1259722 h 1290752"/>
                <a:gd name="connsiteX9" fmla="*/ 312308 w 556849"/>
                <a:gd name="connsiteY9" fmla="*/ 236206 h 1290752"/>
                <a:gd name="connsiteX10" fmla="*/ 339459 w 556849"/>
                <a:gd name="connsiteY10" fmla="*/ 411786 h 1290752"/>
                <a:gd name="connsiteX11" fmla="*/ 390588 w 556849"/>
                <a:gd name="connsiteY11" fmla="*/ 613722 h 1290752"/>
                <a:gd name="connsiteX12" fmla="*/ 437822 w 556849"/>
                <a:gd name="connsiteY12" fmla="*/ 521040 h 1290752"/>
                <a:gd name="connsiteX13" fmla="*/ 480249 w 556849"/>
                <a:gd name="connsiteY13" fmla="*/ 647805 h 1290752"/>
                <a:gd name="connsiteX14" fmla="*/ 524140 w 556849"/>
                <a:gd name="connsiteY14" fmla="*/ 590988 h 1290752"/>
                <a:gd name="connsiteX15" fmla="*/ 556825 w 556849"/>
                <a:gd name="connsiteY15" fmla="*/ 638751 h 1290752"/>
                <a:gd name="connsiteX0" fmla="*/ 0 w 556849"/>
                <a:gd name="connsiteY0" fmla="*/ 635131 h 1265046"/>
                <a:gd name="connsiteX1" fmla="*/ 105544 w 556849"/>
                <a:gd name="connsiteY1" fmla="*/ 527248 h 1265046"/>
                <a:gd name="connsiteX2" fmla="*/ 168527 w 556849"/>
                <a:gd name="connsiteY2" fmla="*/ 999255 h 1265046"/>
                <a:gd name="connsiteX3" fmla="*/ 192165 w 556849"/>
                <a:gd name="connsiteY3" fmla="*/ 663081 h 1265046"/>
                <a:gd name="connsiteX4" fmla="*/ 213081 w 556849"/>
                <a:gd name="connsiteY4" fmla="*/ 119355 h 1265046"/>
                <a:gd name="connsiteX5" fmla="*/ 248332 w 556849"/>
                <a:gd name="connsiteY5" fmla="*/ 1265045 h 1265046"/>
                <a:gd name="connsiteX6" fmla="*/ 279086 w 556849"/>
                <a:gd name="connsiteY6" fmla="*/ 2139 h 1265046"/>
                <a:gd name="connsiteX7" fmla="*/ 288362 w 556849"/>
                <a:gd name="connsiteY7" fmla="*/ 897002 h 1265046"/>
                <a:gd name="connsiteX8" fmla="*/ 304155 w 556849"/>
                <a:gd name="connsiteY8" fmla="*/ 1259722 h 1265046"/>
                <a:gd name="connsiteX9" fmla="*/ 312968 w 556849"/>
                <a:gd name="connsiteY9" fmla="*/ 683925 h 1265046"/>
                <a:gd name="connsiteX10" fmla="*/ 312308 w 556849"/>
                <a:gd name="connsiteY10" fmla="*/ 236206 h 1265046"/>
                <a:gd name="connsiteX11" fmla="*/ 339459 w 556849"/>
                <a:gd name="connsiteY11" fmla="*/ 411786 h 1265046"/>
                <a:gd name="connsiteX12" fmla="*/ 390588 w 556849"/>
                <a:gd name="connsiteY12" fmla="*/ 613722 h 1265046"/>
                <a:gd name="connsiteX13" fmla="*/ 437822 w 556849"/>
                <a:gd name="connsiteY13" fmla="*/ 521040 h 1265046"/>
                <a:gd name="connsiteX14" fmla="*/ 480249 w 556849"/>
                <a:gd name="connsiteY14" fmla="*/ 647805 h 1265046"/>
                <a:gd name="connsiteX15" fmla="*/ 524140 w 556849"/>
                <a:gd name="connsiteY15" fmla="*/ 590988 h 1265046"/>
                <a:gd name="connsiteX16" fmla="*/ 556825 w 556849"/>
                <a:gd name="connsiteY16" fmla="*/ 638751 h 1265046"/>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12308 w 556849"/>
                <a:gd name="connsiteY10" fmla="*/ 236215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37098 w 556849"/>
                <a:gd name="connsiteY2" fmla="*/ 679400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5392 w 556849"/>
                <a:gd name="connsiteY4" fmla="*/ 516504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277"/>
                <a:gd name="connsiteX1" fmla="*/ 105544 w 556849"/>
                <a:gd name="connsiteY1" fmla="*/ 527257 h 1265277"/>
                <a:gd name="connsiteX2" fmla="*/ 137501 w 556849"/>
                <a:gd name="connsiteY2" fmla="*/ 673355 h 1265277"/>
                <a:gd name="connsiteX3" fmla="*/ 168527 w 556849"/>
                <a:gd name="connsiteY3" fmla="*/ 999264 h 1265277"/>
                <a:gd name="connsiteX4" fmla="*/ 195392 w 556849"/>
                <a:gd name="connsiteY4" fmla="*/ 516504 h 1265277"/>
                <a:gd name="connsiteX5" fmla="*/ 213888 w 556849"/>
                <a:gd name="connsiteY5" fmla="*/ 108786 h 1265277"/>
                <a:gd name="connsiteX6" fmla="*/ 248332 w 556849"/>
                <a:gd name="connsiteY6" fmla="*/ 1265054 h 1265277"/>
                <a:gd name="connsiteX7" fmla="*/ 279086 w 556849"/>
                <a:gd name="connsiteY7" fmla="*/ 2148 h 1265277"/>
                <a:gd name="connsiteX8" fmla="*/ 295219 w 556849"/>
                <a:gd name="connsiteY8" fmla="*/ 893989 h 1265277"/>
                <a:gd name="connsiteX9" fmla="*/ 304155 w 556849"/>
                <a:gd name="connsiteY9" fmla="*/ 1259731 h 1265277"/>
                <a:gd name="connsiteX10" fmla="*/ 312968 w 556849"/>
                <a:gd name="connsiteY10" fmla="*/ 683934 h 1265277"/>
                <a:gd name="connsiteX11" fmla="*/ 327233 w 556849"/>
                <a:gd name="connsiteY11" fmla="*/ 86607 h 1265277"/>
                <a:gd name="connsiteX12" fmla="*/ 350754 w 556849"/>
                <a:gd name="connsiteY12" fmla="*/ 1134146 h 1265277"/>
                <a:gd name="connsiteX13" fmla="*/ 370016 w 556849"/>
                <a:gd name="connsiteY13" fmla="*/ 226865 h 1265277"/>
                <a:gd name="connsiteX14" fmla="*/ 389821 w 556849"/>
                <a:gd name="connsiteY14" fmla="*/ 981963 h 1265277"/>
                <a:gd name="connsiteX15" fmla="*/ 409659 w 556849"/>
                <a:gd name="connsiteY15" fmla="*/ 363709 h 1265277"/>
                <a:gd name="connsiteX16" fmla="*/ 524140 w 556849"/>
                <a:gd name="connsiteY16" fmla="*/ 590997 h 1265277"/>
                <a:gd name="connsiteX17" fmla="*/ 556825 w 556849"/>
                <a:gd name="connsiteY17" fmla="*/ 638760 h 1265277"/>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524140 w 556849"/>
                <a:gd name="connsiteY16" fmla="*/ 590997 h 1265264"/>
                <a:gd name="connsiteX17" fmla="*/ 556825 w 556849"/>
                <a:gd name="connsiteY17"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8500 w 556849"/>
                <a:gd name="connsiteY17" fmla="*/ 785184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524140 w 556849"/>
                <a:gd name="connsiteY19" fmla="*/ 590997 h 1265264"/>
                <a:gd name="connsiteX20" fmla="*/ 556825 w 556849"/>
                <a:gd name="connsiteY20"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524140 w 556849"/>
                <a:gd name="connsiteY20" fmla="*/ 590997 h 1265264"/>
                <a:gd name="connsiteX21" fmla="*/ 556825 w 556849"/>
                <a:gd name="connsiteY21"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524140 w 556849"/>
                <a:gd name="connsiteY21" fmla="*/ 590997 h 1265264"/>
                <a:gd name="connsiteX22" fmla="*/ 556825 w 556849"/>
                <a:gd name="connsiteY22"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24140 w 556849"/>
                <a:gd name="connsiteY22" fmla="*/ 590997 h 1265264"/>
                <a:gd name="connsiteX23" fmla="*/ 556825 w 556849"/>
                <a:gd name="connsiteY23"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13514 w 556849"/>
                <a:gd name="connsiteY22" fmla="*/ 680968 h 1265264"/>
                <a:gd name="connsiteX23" fmla="*/ 524140 w 556849"/>
                <a:gd name="connsiteY23" fmla="*/ 590997 h 1265264"/>
                <a:gd name="connsiteX24" fmla="*/ 556825 w 556849"/>
                <a:gd name="connsiteY24"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4140 w 556825"/>
                <a:gd name="connsiteY23" fmla="*/ 590997 h 1265264"/>
                <a:gd name="connsiteX24" fmla="*/ 539733 w 556825"/>
                <a:gd name="connsiteY24" fmla="*/ 658301 h 1265264"/>
                <a:gd name="connsiteX25" fmla="*/ 556825 w 556825"/>
                <a:gd name="connsiteY25"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6964 w 556825"/>
                <a:gd name="connsiteY23" fmla="*/ 606109 h 1265264"/>
                <a:gd name="connsiteX24" fmla="*/ 539733 w 556825"/>
                <a:gd name="connsiteY24" fmla="*/ 658301 h 1265264"/>
                <a:gd name="connsiteX25" fmla="*/ 556825 w 556825"/>
                <a:gd name="connsiteY25" fmla="*/ 638760 h 1265264"/>
                <a:gd name="connsiteX0" fmla="*/ 0 w 553195"/>
                <a:gd name="connsiteY0" fmla="*/ 635140 h 1265264"/>
                <a:gd name="connsiteX1" fmla="*/ 105544 w 553195"/>
                <a:gd name="connsiteY1" fmla="*/ 527257 h 1265264"/>
                <a:gd name="connsiteX2" fmla="*/ 137501 w 553195"/>
                <a:gd name="connsiteY2" fmla="*/ 673355 h 1265264"/>
                <a:gd name="connsiteX3" fmla="*/ 168527 w 553195"/>
                <a:gd name="connsiteY3" fmla="*/ 999264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37501 w 553195"/>
                <a:gd name="connsiteY2" fmla="*/ 673355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84883 w 553195"/>
                <a:gd name="connsiteY1" fmla="*/ 1070797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15350"/>
                <a:gd name="connsiteY0" fmla="*/ 635140 h 1265264"/>
                <a:gd name="connsiteX1" fmla="*/ 47038 w 515350"/>
                <a:gd name="connsiteY1" fmla="*/ 1070797 h 1265264"/>
                <a:gd name="connsiteX2" fmla="*/ 108852 w 515350"/>
                <a:gd name="connsiteY2" fmla="*/ 251172 h 1265264"/>
                <a:gd name="connsiteX3" fmla="*/ 137579 w 515350"/>
                <a:gd name="connsiteY3" fmla="*/ 1097033 h 1265264"/>
                <a:gd name="connsiteX4" fmla="*/ 157547 w 515350"/>
                <a:gd name="connsiteY4" fmla="*/ 516504 h 1265264"/>
                <a:gd name="connsiteX5" fmla="*/ 176043 w 515350"/>
                <a:gd name="connsiteY5" fmla="*/ 108786 h 1265264"/>
                <a:gd name="connsiteX6" fmla="*/ 210487 w 515350"/>
                <a:gd name="connsiteY6" fmla="*/ 1265054 h 1265264"/>
                <a:gd name="connsiteX7" fmla="*/ 241241 w 515350"/>
                <a:gd name="connsiteY7" fmla="*/ 2148 h 1265264"/>
                <a:gd name="connsiteX8" fmla="*/ 257374 w 515350"/>
                <a:gd name="connsiteY8" fmla="*/ 893989 h 1265264"/>
                <a:gd name="connsiteX9" fmla="*/ 266310 w 515350"/>
                <a:gd name="connsiteY9" fmla="*/ 1259731 h 1265264"/>
                <a:gd name="connsiteX10" fmla="*/ 275123 w 515350"/>
                <a:gd name="connsiteY10" fmla="*/ 683934 h 1265264"/>
                <a:gd name="connsiteX11" fmla="*/ 289388 w 515350"/>
                <a:gd name="connsiteY11" fmla="*/ 86607 h 1265264"/>
                <a:gd name="connsiteX12" fmla="*/ 312909 w 515350"/>
                <a:gd name="connsiteY12" fmla="*/ 1134146 h 1265264"/>
                <a:gd name="connsiteX13" fmla="*/ 332171 w 515350"/>
                <a:gd name="connsiteY13" fmla="*/ 226865 h 1265264"/>
                <a:gd name="connsiteX14" fmla="*/ 351976 w 515350"/>
                <a:gd name="connsiteY14" fmla="*/ 981963 h 1265264"/>
                <a:gd name="connsiteX15" fmla="*/ 367780 w 515350"/>
                <a:gd name="connsiteY15" fmla="*/ 365220 h 1265264"/>
                <a:gd name="connsiteX16" fmla="*/ 386453 w 515350"/>
                <a:gd name="connsiteY16" fmla="*/ 862255 h 1265264"/>
                <a:gd name="connsiteX17" fmla="*/ 402588 w 515350"/>
                <a:gd name="connsiteY17" fmla="*/ 476900 h 1265264"/>
                <a:gd name="connsiteX18" fmla="*/ 417512 w 515350"/>
                <a:gd name="connsiteY18" fmla="*/ 771583 h 1265264"/>
                <a:gd name="connsiteX19" fmla="*/ 431227 w 515350"/>
                <a:gd name="connsiteY19" fmla="*/ 550949 h 1265264"/>
                <a:gd name="connsiteX20" fmla="*/ 447433 w 515350"/>
                <a:gd name="connsiteY20" fmla="*/ 708170 h 1265264"/>
                <a:gd name="connsiteX21" fmla="*/ 460341 w 515350"/>
                <a:gd name="connsiteY21" fmla="*/ 590296 h 1265264"/>
                <a:gd name="connsiteX22" fmla="*/ 475669 w 515350"/>
                <a:gd name="connsiteY22" fmla="*/ 680968 h 1265264"/>
                <a:gd name="connsiteX23" fmla="*/ 489119 w 515350"/>
                <a:gd name="connsiteY23" fmla="*/ 606109 h 1265264"/>
                <a:gd name="connsiteX24" fmla="*/ 501888 w 515350"/>
                <a:gd name="connsiteY24" fmla="*/ 658301 h 1265264"/>
                <a:gd name="connsiteX25" fmla="*/ 515350 w 515350"/>
                <a:gd name="connsiteY25" fmla="*/ 623648 h 1265264"/>
                <a:gd name="connsiteX0" fmla="*/ 0 w 529112"/>
                <a:gd name="connsiteY0" fmla="*/ 644801 h 1265264"/>
                <a:gd name="connsiteX1" fmla="*/ 60800 w 529112"/>
                <a:gd name="connsiteY1" fmla="*/ 1070797 h 1265264"/>
                <a:gd name="connsiteX2" fmla="*/ 122614 w 529112"/>
                <a:gd name="connsiteY2" fmla="*/ 251172 h 1265264"/>
                <a:gd name="connsiteX3" fmla="*/ 151341 w 529112"/>
                <a:gd name="connsiteY3" fmla="*/ 1097033 h 1265264"/>
                <a:gd name="connsiteX4" fmla="*/ 171309 w 529112"/>
                <a:gd name="connsiteY4" fmla="*/ 516504 h 1265264"/>
                <a:gd name="connsiteX5" fmla="*/ 189805 w 529112"/>
                <a:gd name="connsiteY5" fmla="*/ 108786 h 1265264"/>
                <a:gd name="connsiteX6" fmla="*/ 224249 w 529112"/>
                <a:gd name="connsiteY6" fmla="*/ 1265054 h 1265264"/>
                <a:gd name="connsiteX7" fmla="*/ 255003 w 529112"/>
                <a:gd name="connsiteY7" fmla="*/ 2148 h 1265264"/>
                <a:gd name="connsiteX8" fmla="*/ 271136 w 529112"/>
                <a:gd name="connsiteY8" fmla="*/ 893989 h 1265264"/>
                <a:gd name="connsiteX9" fmla="*/ 280072 w 529112"/>
                <a:gd name="connsiteY9" fmla="*/ 1259731 h 1265264"/>
                <a:gd name="connsiteX10" fmla="*/ 288885 w 529112"/>
                <a:gd name="connsiteY10" fmla="*/ 683934 h 1265264"/>
                <a:gd name="connsiteX11" fmla="*/ 303150 w 529112"/>
                <a:gd name="connsiteY11" fmla="*/ 86607 h 1265264"/>
                <a:gd name="connsiteX12" fmla="*/ 326671 w 529112"/>
                <a:gd name="connsiteY12" fmla="*/ 1134146 h 1265264"/>
                <a:gd name="connsiteX13" fmla="*/ 345933 w 529112"/>
                <a:gd name="connsiteY13" fmla="*/ 226865 h 1265264"/>
                <a:gd name="connsiteX14" fmla="*/ 365738 w 529112"/>
                <a:gd name="connsiteY14" fmla="*/ 981963 h 1265264"/>
                <a:gd name="connsiteX15" fmla="*/ 381542 w 529112"/>
                <a:gd name="connsiteY15" fmla="*/ 365220 h 1265264"/>
                <a:gd name="connsiteX16" fmla="*/ 400215 w 529112"/>
                <a:gd name="connsiteY16" fmla="*/ 862255 h 1265264"/>
                <a:gd name="connsiteX17" fmla="*/ 416350 w 529112"/>
                <a:gd name="connsiteY17" fmla="*/ 476900 h 1265264"/>
                <a:gd name="connsiteX18" fmla="*/ 431274 w 529112"/>
                <a:gd name="connsiteY18" fmla="*/ 771583 h 1265264"/>
                <a:gd name="connsiteX19" fmla="*/ 444989 w 529112"/>
                <a:gd name="connsiteY19" fmla="*/ 550949 h 1265264"/>
                <a:gd name="connsiteX20" fmla="*/ 461195 w 529112"/>
                <a:gd name="connsiteY20" fmla="*/ 708170 h 1265264"/>
                <a:gd name="connsiteX21" fmla="*/ 474103 w 529112"/>
                <a:gd name="connsiteY21" fmla="*/ 590296 h 1265264"/>
                <a:gd name="connsiteX22" fmla="*/ 489431 w 529112"/>
                <a:gd name="connsiteY22" fmla="*/ 680968 h 1265264"/>
                <a:gd name="connsiteX23" fmla="*/ 502881 w 529112"/>
                <a:gd name="connsiteY23" fmla="*/ 606109 h 1265264"/>
                <a:gd name="connsiteX24" fmla="*/ 515650 w 529112"/>
                <a:gd name="connsiteY24" fmla="*/ 658301 h 1265264"/>
                <a:gd name="connsiteX25" fmla="*/ 529112 w 529112"/>
                <a:gd name="connsiteY25" fmla="*/ 623648 h 1265264"/>
                <a:gd name="connsiteX0" fmla="*/ 0 w 529112"/>
                <a:gd name="connsiteY0" fmla="*/ 644801 h 1265264"/>
                <a:gd name="connsiteX1" fmla="*/ 60800 w 529112"/>
                <a:gd name="connsiteY1" fmla="*/ 1070797 h 1265264"/>
                <a:gd name="connsiteX2" fmla="*/ 122614 w 529112"/>
                <a:gd name="connsiteY2" fmla="*/ 251172 h 1265264"/>
                <a:gd name="connsiteX3" fmla="*/ 151341 w 529112"/>
                <a:gd name="connsiteY3" fmla="*/ 1072880 h 1265264"/>
                <a:gd name="connsiteX4" fmla="*/ 171309 w 529112"/>
                <a:gd name="connsiteY4" fmla="*/ 516504 h 1265264"/>
                <a:gd name="connsiteX5" fmla="*/ 189805 w 529112"/>
                <a:gd name="connsiteY5" fmla="*/ 108786 h 1265264"/>
                <a:gd name="connsiteX6" fmla="*/ 224249 w 529112"/>
                <a:gd name="connsiteY6" fmla="*/ 1265054 h 1265264"/>
                <a:gd name="connsiteX7" fmla="*/ 255003 w 529112"/>
                <a:gd name="connsiteY7" fmla="*/ 2148 h 1265264"/>
                <a:gd name="connsiteX8" fmla="*/ 271136 w 529112"/>
                <a:gd name="connsiteY8" fmla="*/ 893989 h 1265264"/>
                <a:gd name="connsiteX9" fmla="*/ 280072 w 529112"/>
                <a:gd name="connsiteY9" fmla="*/ 1259731 h 1265264"/>
                <a:gd name="connsiteX10" fmla="*/ 288885 w 529112"/>
                <a:gd name="connsiteY10" fmla="*/ 683934 h 1265264"/>
                <a:gd name="connsiteX11" fmla="*/ 303150 w 529112"/>
                <a:gd name="connsiteY11" fmla="*/ 86607 h 1265264"/>
                <a:gd name="connsiteX12" fmla="*/ 326671 w 529112"/>
                <a:gd name="connsiteY12" fmla="*/ 1134146 h 1265264"/>
                <a:gd name="connsiteX13" fmla="*/ 345933 w 529112"/>
                <a:gd name="connsiteY13" fmla="*/ 226865 h 1265264"/>
                <a:gd name="connsiteX14" fmla="*/ 365738 w 529112"/>
                <a:gd name="connsiteY14" fmla="*/ 981963 h 1265264"/>
                <a:gd name="connsiteX15" fmla="*/ 381542 w 529112"/>
                <a:gd name="connsiteY15" fmla="*/ 365220 h 1265264"/>
                <a:gd name="connsiteX16" fmla="*/ 400215 w 529112"/>
                <a:gd name="connsiteY16" fmla="*/ 862255 h 1265264"/>
                <a:gd name="connsiteX17" fmla="*/ 416350 w 529112"/>
                <a:gd name="connsiteY17" fmla="*/ 476900 h 1265264"/>
                <a:gd name="connsiteX18" fmla="*/ 431274 w 529112"/>
                <a:gd name="connsiteY18" fmla="*/ 771583 h 1265264"/>
                <a:gd name="connsiteX19" fmla="*/ 444989 w 529112"/>
                <a:gd name="connsiteY19" fmla="*/ 550949 h 1265264"/>
                <a:gd name="connsiteX20" fmla="*/ 461195 w 529112"/>
                <a:gd name="connsiteY20" fmla="*/ 708170 h 1265264"/>
                <a:gd name="connsiteX21" fmla="*/ 474103 w 529112"/>
                <a:gd name="connsiteY21" fmla="*/ 590296 h 1265264"/>
                <a:gd name="connsiteX22" fmla="*/ 489431 w 529112"/>
                <a:gd name="connsiteY22" fmla="*/ 680968 h 1265264"/>
                <a:gd name="connsiteX23" fmla="*/ 502881 w 529112"/>
                <a:gd name="connsiteY23" fmla="*/ 606109 h 1265264"/>
                <a:gd name="connsiteX24" fmla="*/ 515650 w 529112"/>
                <a:gd name="connsiteY24" fmla="*/ 658301 h 1265264"/>
                <a:gd name="connsiteX25" fmla="*/ 529112 w 529112"/>
                <a:gd name="connsiteY25" fmla="*/ 623648 h 1265264"/>
                <a:gd name="connsiteX0" fmla="*/ 0 w 529112"/>
                <a:gd name="connsiteY0" fmla="*/ 644801 h 1265264"/>
                <a:gd name="connsiteX1" fmla="*/ 60800 w 529112"/>
                <a:gd name="connsiteY1" fmla="*/ 1070797 h 1265264"/>
                <a:gd name="connsiteX2" fmla="*/ 111146 w 529112"/>
                <a:gd name="connsiteY2" fmla="*/ 251172 h 1265264"/>
                <a:gd name="connsiteX3" fmla="*/ 151341 w 529112"/>
                <a:gd name="connsiteY3" fmla="*/ 1072880 h 1265264"/>
                <a:gd name="connsiteX4" fmla="*/ 171309 w 529112"/>
                <a:gd name="connsiteY4" fmla="*/ 516504 h 1265264"/>
                <a:gd name="connsiteX5" fmla="*/ 189805 w 529112"/>
                <a:gd name="connsiteY5" fmla="*/ 108786 h 1265264"/>
                <a:gd name="connsiteX6" fmla="*/ 224249 w 529112"/>
                <a:gd name="connsiteY6" fmla="*/ 1265054 h 1265264"/>
                <a:gd name="connsiteX7" fmla="*/ 255003 w 529112"/>
                <a:gd name="connsiteY7" fmla="*/ 2148 h 1265264"/>
                <a:gd name="connsiteX8" fmla="*/ 271136 w 529112"/>
                <a:gd name="connsiteY8" fmla="*/ 893989 h 1265264"/>
                <a:gd name="connsiteX9" fmla="*/ 280072 w 529112"/>
                <a:gd name="connsiteY9" fmla="*/ 1259731 h 1265264"/>
                <a:gd name="connsiteX10" fmla="*/ 288885 w 529112"/>
                <a:gd name="connsiteY10" fmla="*/ 683934 h 1265264"/>
                <a:gd name="connsiteX11" fmla="*/ 303150 w 529112"/>
                <a:gd name="connsiteY11" fmla="*/ 86607 h 1265264"/>
                <a:gd name="connsiteX12" fmla="*/ 326671 w 529112"/>
                <a:gd name="connsiteY12" fmla="*/ 1134146 h 1265264"/>
                <a:gd name="connsiteX13" fmla="*/ 345933 w 529112"/>
                <a:gd name="connsiteY13" fmla="*/ 226865 h 1265264"/>
                <a:gd name="connsiteX14" fmla="*/ 365738 w 529112"/>
                <a:gd name="connsiteY14" fmla="*/ 981963 h 1265264"/>
                <a:gd name="connsiteX15" fmla="*/ 381542 w 529112"/>
                <a:gd name="connsiteY15" fmla="*/ 365220 h 1265264"/>
                <a:gd name="connsiteX16" fmla="*/ 400215 w 529112"/>
                <a:gd name="connsiteY16" fmla="*/ 862255 h 1265264"/>
                <a:gd name="connsiteX17" fmla="*/ 416350 w 529112"/>
                <a:gd name="connsiteY17" fmla="*/ 476900 h 1265264"/>
                <a:gd name="connsiteX18" fmla="*/ 431274 w 529112"/>
                <a:gd name="connsiteY18" fmla="*/ 771583 h 1265264"/>
                <a:gd name="connsiteX19" fmla="*/ 444989 w 529112"/>
                <a:gd name="connsiteY19" fmla="*/ 550949 h 1265264"/>
                <a:gd name="connsiteX20" fmla="*/ 461195 w 529112"/>
                <a:gd name="connsiteY20" fmla="*/ 708170 h 1265264"/>
                <a:gd name="connsiteX21" fmla="*/ 474103 w 529112"/>
                <a:gd name="connsiteY21" fmla="*/ 590296 h 1265264"/>
                <a:gd name="connsiteX22" fmla="*/ 489431 w 529112"/>
                <a:gd name="connsiteY22" fmla="*/ 680968 h 1265264"/>
                <a:gd name="connsiteX23" fmla="*/ 502881 w 529112"/>
                <a:gd name="connsiteY23" fmla="*/ 606109 h 1265264"/>
                <a:gd name="connsiteX24" fmla="*/ 515650 w 529112"/>
                <a:gd name="connsiteY24" fmla="*/ 658301 h 1265264"/>
                <a:gd name="connsiteX25" fmla="*/ 529112 w 529112"/>
                <a:gd name="connsiteY25" fmla="*/ 623648 h 1265264"/>
                <a:gd name="connsiteX0" fmla="*/ 0 w 529112"/>
                <a:gd name="connsiteY0" fmla="*/ 644801 h 1266188"/>
                <a:gd name="connsiteX1" fmla="*/ 60800 w 529112"/>
                <a:gd name="connsiteY1" fmla="*/ 1070797 h 1266188"/>
                <a:gd name="connsiteX2" fmla="*/ 111146 w 529112"/>
                <a:gd name="connsiteY2" fmla="*/ 251172 h 1266188"/>
                <a:gd name="connsiteX3" fmla="*/ 151341 w 529112"/>
                <a:gd name="connsiteY3" fmla="*/ 1072880 h 1266188"/>
                <a:gd name="connsiteX4" fmla="*/ 171309 w 529112"/>
                <a:gd name="connsiteY4" fmla="*/ 516504 h 1266188"/>
                <a:gd name="connsiteX5" fmla="*/ 188658 w 529112"/>
                <a:gd name="connsiteY5" fmla="*/ 239215 h 1266188"/>
                <a:gd name="connsiteX6" fmla="*/ 224249 w 529112"/>
                <a:gd name="connsiteY6" fmla="*/ 1265054 h 1266188"/>
                <a:gd name="connsiteX7" fmla="*/ 255003 w 529112"/>
                <a:gd name="connsiteY7" fmla="*/ 2148 h 1266188"/>
                <a:gd name="connsiteX8" fmla="*/ 271136 w 529112"/>
                <a:gd name="connsiteY8" fmla="*/ 893989 h 1266188"/>
                <a:gd name="connsiteX9" fmla="*/ 280072 w 529112"/>
                <a:gd name="connsiteY9" fmla="*/ 1259731 h 1266188"/>
                <a:gd name="connsiteX10" fmla="*/ 288885 w 529112"/>
                <a:gd name="connsiteY10" fmla="*/ 683934 h 1266188"/>
                <a:gd name="connsiteX11" fmla="*/ 303150 w 529112"/>
                <a:gd name="connsiteY11" fmla="*/ 86607 h 1266188"/>
                <a:gd name="connsiteX12" fmla="*/ 326671 w 529112"/>
                <a:gd name="connsiteY12" fmla="*/ 1134146 h 1266188"/>
                <a:gd name="connsiteX13" fmla="*/ 345933 w 529112"/>
                <a:gd name="connsiteY13" fmla="*/ 226865 h 1266188"/>
                <a:gd name="connsiteX14" fmla="*/ 365738 w 529112"/>
                <a:gd name="connsiteY14" fmla="*/ 981963 h 1266188"/>
                <a:gd name="connsiteX15" fmla="*/ 381542 w 529112"/>
                <a:gd name="connsiteY15" fmla="*/ 365220 h 1266188"/>
                <a:gd name="connsiteX16" fmla="*/ 400215 w 529112"/>
                <a:gd name="connsiteY16" fmla="*/ 862255 h 1266188"/>
                <a:gd name="connsiteX17" fmla="*/ 416350 w 529112"/>
                <a:gd name="connsiteY17" fmla="*/ 476900 h 1266188"/>
                <a:gd name="connsiteX18" fmla="*/ 431274 w 529112"/>
                <a:gd name="connsiteY18" fmla="*/ 771583 h 1266188"/>
                <a:gd name="connsiteX19" fmla="*/ 444989 w 529112"/>
                <a:gd name="connsiteY19" fmla="*/ 550949 h 1266188"/>
                <a:gd name="connsiteX20" fmla="*/ 461195 w 529112"/>
                <a:gd name="connsiteY20" fmla="*/ 708170 h 1266188"/>
                <a:gd name="connsiteX21" fmla="*/ 474103 w 529112"/>
                <a:gd name="connsiteY21" fmla="*/ 590296 h 1266188"/>
                <a:gd name="connsiteX22" fmla="*/ 489431 w 529112"/>
                <a:gd name="connsiteY22" fmla="*/ 680968 h 1266188"/>
                <a:gd name="connsiteX23" fmla="*/ 502881 w 529112"/>
                <a:gd name="connsiteY23" fmla="*/ 606109 h 1266188"/>
                <a:gd name="connsiteX24" fmla="*/ 515650 w 529112"/>
                <a:gd name="connsiteY24" fmla="*/ 658301 h 1266188"/>
                <a:gd name="connsiteX25" fmla="*/ 529112 w 529112"/>
                <a:gd name="connsiteY25" fmla="*/ 623648 h 1266188"/>
                <a:gd name="connsiteX0" fmla="*/ 0 w 529112"/>
                <a:gd name="connsiteY0" fmla="*/ 643600 h 1258927"/>
                <a:gd name="connsiteX1" fmla="*/ 60800 w 529112"/>
                <a:gd name="connsiteY1" fmla="*/ 1069596 h 1258927"/>
                <a:gd name="connsiteX2" fmla="*/ 111146 w 529112"/>
                <a:gd name="connsiteY2" fmla="*/ 249971 h 1258927"/>
                <a:gd name="connsiteX3" fmla="*/ 151341 w 529112"/>
                <a:gd name="connsiteY3" fmla="*/ 1071679 h 1258927"/>
                <a:gd name="connsiteX4" fmla="*/ 171309 w 529112"/>
                <a:gd name="connsiteY4" fmla="*/ 515303 h 1258927"/>
                <a:gd name="connsiteX5" fmla="*/ 188658 w 529112"/>
                <a:gd name="connsiteY5" fmla="*/ 238014 h 1258927"/>
                <a:gd name="connsiteX6" fmla="*/ 223102 w 529112"/>
                <a:gd name="connsiteY6" fmla="*/ 1075455 h 1258927"/>
                <a:gd name="connsiteX7" fmla="*/ 255003 w 529112"/>
                <a:gd name="connsiteY7" fmla="*/ 947 h 1258927"/>
                <a:gd name="connsiteX8" fmla="*/ 271136 w 529112"/>
                <a:gd name="connsiteY8" fmla="*/ 892788 h 1258927"/>
                <a:gd name="connsiteX9" fmla="*/ 280072 w 529112"/>
                <a:gd name="connsiteY9" fmla="*/ 1258530 h 1258927"/>
                <a:gd name="connsiteX10" fmla="*/ 288885 w 529112"/>
                <a:gd name="connsiteY10" fmla="*/ 682733 h 1258927"/>
                <a:gd name="connsiteX11" fmla="*/ 303150 w 529112"/>
                <a:gd name="connsiteY11" fmla="*/ 85406 h 1258927"/>
                <a:gd name="connsiteX12" fmla="*/ 326671 w 529112"/>
                <a:gd name="connsiteY12" fmla="*/ 1132945 h 1258927"/>
                <a:gd name="connsiteX13" fmla="*/ 345933 w 529112"/>
                <a:gd name="connsiteY13" fmla="*/ 225664 h 1258927"/>
                <a:gd name="connsiteX14" fmla="*/ 365738 w 529112"/>
                <a:gd name="connsiteY14" fmla="*/ 980762 h 1258927"/>
                <a:gd name="connsiteX15" fmla="*/ 381542 w 529112"/>
                <a:gd name="connsiteY15" fmla="*/ 364019 h 1258927"/>
                <a:gd name="connsiteX16" fmla="*/ 400215 w 529112"/>
                <a:gd name="connsiteY16" fmla="*/ 861054 h 1258927"/>
                <a:gd name="connsiteX17" fmla="*/ 416350 w 529112"/>
                <a:gd name="connsiteY17" fmla="*/ 475699 h 1258927"/>
                <a:gd name="connsiteX18" fmla="*/ 431274 w 529112"/>
                <a:gd name="connsiteY18" fmla="*/ 770382 h 1258927"/>
                <a:gd name="connsiteX19" fmla="*/ 444989 w 529112"/>
                <a:gd name="connsiteY19" fmla="*/ 549748 h 1258927"/>
                <a:gd name="connsiteX20" fmla="*/ 461195 w 529112"/>
                <a:gd name="connsiteY20" fmla="*/ 706969 h 1258927"/>
                <a:gd name="connsiteX21" fmla="*/ 474103 w 529112"/>
                <a:gd name="connsiteY21" fmla="*/ 589095 h 1258927"/>
                <a:gd name="connsiteX22" fmla="*/ 489431 w 529112"/>
                <a:gd name="connsiteY22" fmla="*/ 679767 h 1258927"/>
                <a:gd name="connsiteX23" fmla="*/ 502881 w 529112"/>
                <a:gd name="connsiteY23" fmla="*/ 604908 h 1258927"/>
                <a:gd name="connsiteX24" fmla="*/ 515650 w 529112"/>
                <a:gd name="connsiteY24" fmla="*/ 657100 h 1258927"/>
                <a:gd name="connsiteX25" fmla="*/ 529112 w 529112"/>
                <a:gd name="connsiteY25" fmla="*/ 622447 h 1258927"/>
                <a:gd name="connsiteX0" fmla="*/ 0 w 529112"/>
                <a:gd name="connsiteY0" fmla="*/ 643564 h 1133353"/>
                <a:gd name="connsiteX1" fmla="*/ 60800 w 529112"/>
                <a:gd name="connsiteY1" fmla="*/ 1069560 h 1133353"/>
                <a:gd name="connsiteX2" fmla="*/ 111146 w 529112"/>
                <a:gd name="connsiteY2" fmla="*/ 249935 h 1133353"/>
                <a:gd name="connsiteX3" fmla="*/ 151341 w 529112"/>
                <a:gd name="connsiteY3" fmla="*/ 1071643 h 1133353"/>
                <a:gd name="connsiteX4" fmla="*/ 171309 w 529112"/>
                <a:gd name="connsiteY4" fmla="*/ 515267 h 1133353"/>
                <a:gd name="connsiteX5" fmla="*/ 188658 w 529112"/>
                <a:gd name="connsiteY5" fmla="*/ 237978 h 1133353"/>
                <a:gd name="connsiteX6" fmla="*/ 223102 w 529112"/>
                <a:gd name="connsiteY6" fmla="*/ 1075419 h 1133353"/>
                <a:gd name="connsiteX7" fmla="*/ 255003 w 529112"/>
                <a:gd name="connsiteY7" fmla="*/ 911 h 1133353"/>
                <a:gd name="connsiteX8" fmla="*/ 271136 w 529112"/>
                <a:gd name="connsiteY8" fmla="*/ 892752 h 1133353"/>
                <a:gd name="connsiteX9" fmla="*/ 283513 w 529112"/>
                <a:gd name="connsiteY9" fmla="*/ 1084588 h 1133353"/>
                <a:gd name="connsiteX10" fmla="*/ 288885 w 529112"/>
                <a:gd name="connsiteY10" fmla="*/ 682697 h 1133353"/>
                <a:gd name="connsiteX11" fmla="*/ 303150 w 529112"/>
                <a:gd name="connsiteY11" fmla="*/ 85370 h 1133353"/>
                <a:gd name="connsiteX12" fmla="*/ 326671 w 529112"/>
                <a:gd name="connsiteY12" fmla="*/ 1132909 h 1133353"/>
                <a:gd name="connsiteX13" fmla="*/ 345933 w 529112"/>
                <a:gd name="connsiteY13" fmla="*/ 225628 h 1133353"/>
                <a:gd name="connsiteX14" fmla="*/ 365738 w 529112"/>
                <a:gd name="connsiteY14" fmla="*/ 980726 h 1133353"/>
                <a:gd name="connsiteX15" fmla="*/ 381542 w 529112"/>
                <a:gd name="connsiteY15" fmla="*/ 363983 h 1133353"/>
                <a:gd name="connsiteX16" fmla="*/ 400215 w 529112"/>
                <a:gd name="connsiteY16" fmla="*/ 861018 h 1133353"/>
                <a:gd name="connsiteX17" fmla="*/ 416350 w 529112"/>
                <a:gd name="connsiteY17" fmla="*/ 475663 h 1133353"/>
                <a:gd name="connsiteX18" fmla="*/ 431274 w 529112"/>
                <a:gd name="connsiteY18" fmla="*/ 770346 h 1133353"/>
                <a:gd name="connsiteX19" fmla="*/ 444989 w 529112"/>
                <a:gd name="connsiteY19" fmla="*/ 549712 h 1133353"/>
                <a:gd name="connsiteX20" fmla="*/ 461195 w 529112"/>
                <a:gd name="connsiteY20" fmla="*/ 706933 h 1133353"/>
                <a:gd name="connsiteX21" fmla="*/ 474103 w 529112"/>
                <a:gd name="connsiteY21" fmla="*/ 589059 h 1133353"/>
                <a:gd name="connsiteX22" fmla="*/ 489431 w 529112"/>
                <a:gd name="connsiteY22" fmla="*/ 679731 h 1133353"/>
                <a:gd name="connsiteX23" fmla="*/ 502881 w 529112"/>
                <a:gd name="connsiteY23" fmla="*/ 604872 h 1133353"/>
                <a:gd name="connsiteX24" fmla="*/ 515650 w 529112"/>
                <a:gd name="connsiteY24" fmla="*/ 657064 h 1133353"/>
                <a:gd name="connsiteX25" fmla="*/ 529112 w 529112"/>
                <a:gd name="connsiteY25" fmla="*/ 622411 h 1133353"/>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489431 w 529112"/>
                <a:gd name="connsiteY22" fmla="*/ 601900 h 1055522"/>
                <a:gd name="connsiteX23" fmla="*/ 502881 w 529112"/>
                <a:gd name="connsiteY23" fmla="*/ 527041 h 1055522"/>
                <a:gd name="connsiteX24" fmla="*/ 515650 w 529112"/>
                <a:gd name="connsiteY24" fmla="*/ 579233 h 1055522"/>
                <a:gd name="connsiteX25" fmla="*/ 529112 w 529112"/>
                <a:gd name="connsiteY25"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489431 w 529112"/>
                <a:gd name="connsiteY22" fmla="*/ 601900 h 1055522"/>
                <a:gd name="connsiteX23" fmla="*/ 502881 w 529112"/>
                <a:gd name="connsiteY23" fmla="*/ 527041 h 1055522"/>
                <a:gd name="connsiteX24" fmla="*/ 529112 w 529112"/>
                <a:gd name="connsiteY24"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489431 w 529112"/>
                <a:gd name="connsiteY22" fmla="*/ 601900 h 1055522"/>
                <a:gd name="connsiteX23" fmla="*/ 529112 w 529112"/>
                <a:gd name="connsiteY23"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529112 w 529112"/>
                <a:gd name="connsiteY22"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529112 w 529112"/>
                <a:gd name="connsiteY21"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529112 w 529112"/>
                <a:gd name="connsiteY20"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529112 w 529112"/>
                <a:gd name="connsiteY19"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529112 w 529112"/>
                <a:gd name="connsiteY18"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400215 w 529112"/>
                <a:gd name="connsiteY15" fmla="*/ 783187 h 1055522"/>
                <a:gd name="connsiteX16" fmla="*/ 416350 w 529112"/>
                <a:gd name="connsiteY16" fmla="*/ 397832 h 1055522"/>
                <a:gd name="connsiteX17" fmla="*/ 529112 w 529112"/>
                <a:gd name="connsiteY17"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416350 w 529112"/>
                <a:gd name="connsiteY15" fmla="*/ 397832 h 1055522"/>
                <a:gd name="connsiteX16" fmla="*/ 529112 w 529112"/>
                <a:gd name="connsiteY16" fmla="*/ 544580 h 1055522"/>
                <a:gd name="connsiteX0" fmla="*/ 0 w 529112"/>
                <a:gd name="connsiteY0" fmla="*/ 565733 h 1055516"/>
                <a:gd name="connsiteX1" fmla="*/ 60800 w 529112"/>
                <a:gd name="connsiteY1" fmla="*/ 991729 h 1055516"/>
                <a:gd name="connsiteX2" fmla="*/ 111146 w 529112"/>
                <a:gd name="connsiteY2" fmla="*/ 172104 h 1055516"/>
                <a:gd name="connsiteX3" fmla="*/ 151341 w 529112"/>
                <a:gd name="connsiteY3" fmla="*/ 993812 h 1055516"/>
                <a:gd name="connsiteX4" fmla="*/ 171309 w 529112"/>
                <a:gd name="connsiteY4" fmla="*/ 437436 h 1055516"/>
                <a:gd name="connsiteX5" fmla="*/ 188658 w 529112"/>
                <a:gd name="connsiteY5" fmla="*/ 160147 h 1055516"/>
                <a:gd name="connsiteX6" fmla="*/ 223102 w 529112"/>
                <a:gd name="connsiteY6" fmla="*/ 997588 h 1055516"/>
                <a:gd name="connsiteX7" fmla="*/ 255003 w 529112"/>
                <a:gd name="connsiteY7" fmla="*/ 150124 h 1055516"/>
                <a:gd name="connsiteX8" fmla="*/ 271136 w 529112"/>
                <a:gd name="connsiteY8" fmla="*/ 814921 h 1055516"/>
                <a:gd name="connsiteX9" fmla="*/ 283513 w 529112"/>
                <a:gd name="connsiteY9" fmla="*/ 1006757 h 1055516"/>
                <a:gd name="connsiteX10" fmla="*/ 288885 w 529112"/>
                <a:gd name="connsiteY10" fmla="*/ 604866 h 1055516"/>
                <a:gd name="connsiteX11" fmla="*/ 303150 w 529112"/>
                <a:gd name="connsiteY11" fmla="*/ 7539 h 1055516"/>
                <a:gd name="connsiteX12" fmla="*/ 326671 w 529112"/>
                <a:gd name="connsiteY12" fmla="*/ 1055078 h 1055516"/>
                <a:gd name="connsiteX13" fmla="*/ 345933 w 529112"/>
                <a:gd name="connsiteY13" fmla="*/ 147797 h 1055516"/>
                <a:gd name="connsiteX14" fmla="*/ 397849 w 529112"/>
                <a:gd name="connsiteY14" fmla="*/ 980187 h 1055516"/>
                <a:gd name="connsiteX15" fmla="*/ 416350 w 529112"/>
                <a:gd name="connsiteY15" fmla="*/ 397832 h 1055516"/>
                <a:gd name="connsiteX16" fmla="*/ 529112 w 529112"/>
                <a:gd name="connsiteY16" fmla="*/ 544580 h 1055516"/>
                <a:gd name="connsiteX0" fmla="*/ 0 w 529112"/>
                <a:gd name="connsiteY0" fmla="*/ 565733 h 1055654"/>
                <a:gd name="connsiteX1" fmla="*/ 60800 w 529112"/>
                <a:gd name="connsiteY1" fmla="*/ 991729 h 1055654"/>
                <a:gd name="connsiteX2" fmla="*/ 111146 w 529112"/>
                <a:gd name="connsiteY2" fmla="*/ 172104 h 1055654"/>
                <a:gd name="connsiteX3" fmla="*/ 151341 w 529112"/>
                <a:gd name="connsiteY3" fmla="*/ 993812 h 1055654"/>
                <a:gd name="connsiteX4" fmla="*/ 171309 w 529112"/>
                <a:gd name="connsiteY4" fmla="*/ 437436 h 1055654"/>
                <a:gd name="connsiteX5" fmla="*/ 188658 w 529112"/>
                <a:gd name="connsiteY5" fmla="*/ 160147 h 1055654"/>
                <a:gd name="connsiteX6" fmla="*/ 223102 w 529112"/>
                <a:gd name="connsiteY6" fmla="*/ 997588 h 1055654"/>
                <a:gd name="connsiteX7" fmla="*/ 255003 w 529112"/>
                <a:gd name="connsiteY7" fmla="*/ 150124 h 1055654"/>
                <a:gd name="connsiteX8" fmla="*/ 271136 w 529112"/>
                <a:gd name="connsiteY8" fmla="*/ 814921 h 1055654"/>
                <a:gd name="connsiteX9" fmla="*/ 283513 w 529112"/>
                <a:gd name="connsiteY9" fmla="*/ 1006757 h 1055654"/>
                <a:gd name="connsiteX10" fmla="*/ 288885 w 529112"/>
                <a:gd name="connsiteY10" fmla="*/ 604866 h 1055654"/>
                <a:gd name="connsiteX11" fmla="*/ 303150 w 529112"/>
                <a:gd name="connsiteY11" fmla="*/ 7539 h 1055654"/>
                <a:gd name="connsiteX12" fmla="*/ 326671 w 529112"/>
                <a:gd name="connsiteY12" fmla="*/ 1055078 h 1055654"/>
                <a:gd name="connsiteX13" fmla="*/ 360842 w 529112"/>
                <a:gd name="connsiteY13" fmla="*/ 167120 h 1055654"/>
                <a:gd name="connsiteX14" fmla="*/ 397849 w 529112"/>
                <a:gd name="connsiteY14" fmla="*/ 980187 h 1055654"/>
                <a:gd name="connsiteX15" fmla="*/ 416350 w 529112"/>
                <a:gd name="connsiteY15" fmla="*/ 397832 h 1055654"/>
                <a:gd name="connsiteX16" fmla="*/ 529112 w 529112"/>
                <a:gd name="connsiteY16" fmla="*/ 544580 h 1055654"/>
                <a:gd name="connsiteX0" fmla="*/ 0 w 529112"/>
                <a:gd name="connsiteY0" fmla="*/ 563962 h 1005639"/>
                <a:gd name="connsiteX1" fmla="*/ 60800 w 529112"/>
                <a:gd name="connsiteY1" fmla="*/ 989958 h 1005639"/>
                <a:gd name="connsiteX2" fmla="*/ 111146 w 529112"/>
                <a:gd name="connsiteY2" fmla="*/ 170333 h 1005639"/>
                <a:gd name="connsiteX3" fmla="*/ 151341 w 529112"/>
                <a:gd name="connsiteY3" fmla="*/ 992041 h 1005639"/>
                <a:gd name="connsiteX4" fmla="*/ 171309 w 529112"/>
                <a:gd name="connsiteY4" fmla="*/ 435665 h 1005639"/>
                <a:gd name="connsiteX5" fmla="*/ 188658 w 529112"/>
                <a:gd name="connsiteY5" fmla="*/ 158376 h 1005639"/>
                <a:gd name="connsiteX6" fmla="*/ 223102 w 529112"/>
                <a:gd name="connsiteY6" fmla="*/ 995817 h 1005639"/>
                <a:gd name="connsiteX7" fmla="*/ 255003 w 529112"/>
                <a:gd name="connsiteY7" fmla="*/ 148353 h 1005639"/>
                <a:gd name="connsiteX8" fmla="*/ 271136 w 529112"/>
                <a:gd name="connsiteY8" fmla="*/ 813150 h 1005639"/>
                <a:gd name="connsiteX9" fmla="*/ 283513 w 529112"/>
                <a:gd name="connsiteY9" fmla="*/ 1004986 h 1005639"/>
                <a:gd name="connsiteX10" fmla="*/ 288885 w 529112"/>
                <a:gd name="connsiteY10" fmla="*/ 603095 h 1005639"/>
                <a:gd name="connsiteX11" fmla="*/ 303150 w 529112"/>
                <a:gd name="connsiteY11" fmla="*/ 5768 h 1005639"/>
                <a:gd name="connsiteX12" fmla="*/ 341580 w 529112"/>
                <a:gd name="connsiteY12" fmla="*/ 990507 h 1005639"/>
                <a:gd name="connsiteX13" fmla="*/ 360842 w 529112"/>
                <a:gd name="connsiteY13" fmla="*/ 165349 h 1005639"/>
                <a:gd name="connsiteX14" fmla="*/ 397849 w 529112"/>
                <a:gd name="connsiteY14" fmla="*/ 978416 h 1005639"/>
                <a:gd name="connsiteX15" fmla="*/ 416350 w 529112"/>
                <a:gd name="connsiteY15" fmla="*/ 396061 h 1005639"/>
                <a:gd name="connsiteX16" fmla="*/ 529112 w 529112"/>
                <a:gd name="connsiteY16" fmla="*/ 542809 h 1005639"/>
                <a:gd name="connsiteX0" fmla="*/ 0 w 529112"/>
                <a:gd name="connsiteY0" fmla="*/ 422605 h 864226"/>
                <a:gd name="connsiteX1" fmla="*/ 60800 w 529112"/>
                <a:gd name="connsiteY1" fmla="*/ 848601 h 864226"/>
                <a:gd name="connsiteX2" fmla="*/ 111146 w 529112"/>
                <a:gd name="connsiteY2" fmla="*/ 28976 h 864226"/>
                <a:gd name="connsiteX3" fmla="*/ 151341 w 529112"/>
                <a:gd name="connsiteY3" fmla="*/ 850684 h 864226"/>
                <a:gd name="connsiteX4" fmla="*/ 171309 w 529112"/>
                <a:gd name="connsiteY4" fmla="*/ 294308 h 864226"/>
                <a:gd name="connsiteX5" fmla="*/ 188658 w 529112"/>
                <a:gd name="connsiteY5" fmla="*/ 17019 h 864226"/>
                <a:gd name="connsiteX6" fmla="*/ 223102 w 529112"/>
                <a:gd name="connsiteY6" fmla="*/ 854460 h 864226"/>
                <a:gd name="connsiteX7" fmla="*/ 255003 w 529112"/>
                <a:gd name="connsiteY7" fmla="*/ 6996 h 864226"/>
                <a:gd name="connsiteX8" fmla="*/ 271136 w 529112"/>
                <a:gd name="connsiteY8" fmla="*/ 671793 h 864226"/>
                <a:gd name="connsiteX9" fmla="*/ 283513 w 529112"/>
                <a:gd name="connsiteY9" fmla="*/ 863629 h 864226"/>
                <a:gd name="connsiteX10" fmla="*/ 288885 w 529112"/>
                <a:gd name="connsiteY10" fmla="*/ 461738 h 864226"/>
                <a:gd name="connsiteX11" fmla="*/ 313471 w 529112"/>
                <a:gd name="connsiteY11" fmla="*/ 14164 h 864226"/>
                <a:gd name="connsiteX12" fmla="*/ 341580 w 529112"/>
                <a:gd name="connsiteY12" fmla="*/ 849150 h 864226"/>
                <a:gd name="connsiteX13" fmla="*/ 360842 w 529112"/>
                <a:gd name="connsiteY13" fmla="*/ 23992 h 864226"/>
                <a:gd name="connsiteX14" fmla="*/ 397849 w 529112"/>
                <a:gd name="connsiteY14" fmla="*/ 837059 h 864226"/>
                <a:gd name="connsiteX15" fmla="*/ 416350 w 529112"/>
                <a:gd name="connsiteY15" fmla="*/ 254704 h 864226"/>
                <a:gd name="connsiteX16" fmla="*/ 529112 w 529112"/>
                <a:gd name="connsiteY16" fmla="*/ 401452 h 864226"/>
                <a:gd name="connsiteX0" fmla="*/ 0 w 529112"/>
                <a:gd name="connsiteY0" fmla="*/ 422605 h 900144"/>
                <a:gd name="connsiteX1" fmla="*/ 60800 w 529112"/>
                <a:gd name="connsiteY1" fmla="*/ 848601 h 900144"/>
                <a:gd name="connsiteX2" fmla="*/ 111146 w 529112"/>
                <a:gd name="connsiteY2" fmla="*/ 28976 h 900144"/>
                <a:gd name="connsiteX3" fmla="*/ 151341 w 529112"/>
                <a:gd name="connsiteY3" fmla="*/ 850684 h 900144"/>
                <a:gd name="connsiteX4" fmla="*/ 171309 w 529112"/>
                <a:gd name="connsiteY4" fmla="*/ 294308 h 900144"/>
                <a:gd name="connsiteX5" fmla="*/ 188658 w 529112"/>
                <a:gd name="connsiteY5" fmla="*/ 17019 h 900144"/>
                <a:gd name="connsiteX6" fmla="*/ 223102 w 529112"/>
                <a:gd name="connsiteY6" fmla="*/ 854460 h 900144"/>
                <a:gd name="connsiteX7" fmla="*/ 255003 w 529112"/>
                <a:gd name="connsiteY7" fmla="*/ 6996 h 900144"/>
                <a:gd name="connsiteX8" fmla="*/ 271136 w 529112"/>
                <a:gd name="connsiteY8" fmla="*/ 671793 h 900144"/>
                <a:gd name="connsiteX9" fmla="*/ 283513 w 529112"/>
                <a:gd name="connsiteY9" fmla="*/ 863629 h 900144"/>
                <a:gd name="connsiteX10" fmla="*/ 313471 w 529112"/>
                <a:gd name="connsiteY10" fmla="*/ 14164 h 900144"/>
                <a:gd name="connsiteX11" fmla="*/ 341580 w 529112"/>
                <a:gd name="connsiteY11" fmla="*/ 849150 h 900144"/>
                <a:gd name="connsiteX12" fmla="*/ 360842 w 529112"/>
                <a:gd name="connsiteY12" fmla="*/ 23992 h 900144"/>
                <a:gd name="connsiteX13" fmla="*/ 397849 w 529112"/>
                <a:gd name="connsiteY13" fmla="*/ 837059 h 900144"/>
                <a:gd name="connsiteX14" fmla="*/ 416350 w 529112"/>
                <a:gd name="connsiteY14" fmla="*/ 254704 h 900144"/>
                <a:gd name="connsiteX15" fmla="*/ 529112 w 529112"/>
                <a:gd name="connsiteY15" fmla="*/ 401452 h 900144"/>
                <a:gd name="connsiteX0" fmla="*/ 0 w 529112"/>
                <a:gd name="connsiteY0" fmla="*/ 422605 h 863630"/>
                <a:gd name="connsiteX1" fmla="*/ 60800 w 529112"/>
                <a:gd name="connsiteY1" fmla="*/ 848601 h 863630"/>
                <a:gd name="connsiteX2" fmla="*/ 111146 w 529112"/>
                <a:gd name="connsiteY2" fmla="*/ 28976 h 863630"/>
                <a:gd name="connsiteX3" fmla="*/ 151341 w 529112"/>
                <a:gd name="connsiteY3" fmla="*/ 850684 h 863630"/>
                <a:gd name="connsiteX4" fmla="*/ 171309 w 529112"/>
                <a:gd name="connsiteY4" fmla="*/ 294308 h 863630"/>
                <a:gd name="connsiteX5" fmla="*/ 188658 w 529112"/>
                <a:gd name="connsiteY5" fmla="*/ 17019 h 863630"/>
                <a:gd name="connsiteX6" fmla="*/ 223102 w 529112"/>
                <a:gd name="connsiteY6" fmla="*/ 854460 h 863630"/>
                <a:gd name="connsiteX7" fmla="*/ 255003 w 529112"/>
                <a:gd name="connsiteY7" fmla="*/ 6996 h 863630"/>
                <a:gd name="connsiteX8" fmla="*/ 283513 w 529112"/>
                <a:gd name="connsiteY8" fmla="*/ 863629 h 863630"/>
                <a:gd name="connsiteX9" fmla="*/ 313471 w 529112"/>
                <a:gd name="connsiteY9" fmla="*/ 14164 h 863630"/>
                <a:gd name="connsiteX10" fmla="*/ 341580 w 529112"/>
                <a:gd name="connsiteY10" fmla="*/ 849150 h 863630"/>
                <a:gd name="connsiteX11" fmla="*/ 360842 w 529112"/>
                <a:gd name="connsiteY11" fmla="*/ 23992 h 863630"/>
                <a:gd name="connsiteX12" fmla="*/ 397849 w 529112"/>
                <a:gd name="connsiteY12" fmla="*/ 837059 h 863630"/>
                <a:gd name="connsiteX13" fmla="*/ 416350 w 529112"/>
                <a:gd name="connsiteY13" fmla="*/ 254704 h 863630"/>
                <a:gd name="connsiteX14" fmla="*/ 529112 w 529112"/>
                <a:gd name="connsiteY14" fmla="*/ 401452 h 863630"/>
                <a:gd name="connsiteX0" fmla="*/ 0 w 529112"/>
                <a:gd name="connsiteY0" fmla="*/ 415612 h 856637"/>
                <a:gd name="connsiteX1" fmla="*/ 60800 w 529112"/>
                <a:gd name="connsiteY1" fmla="*/ 841608 h 856637"/>
                <a:gd name="connsiteX2" fmla="*/ 111146 w 529112"/>
                <a:gd name="connsiteY2" fmla="*/ 21983 h 856637"/>
                <a:gd name="connsiteX3" fmla="*/ 151341 w 529112"/>
                <a:gd name="connsiteY3" fmla="*/ 843691 h 856637"/>
                <a:gd name="connsiteX4" fmla="*/ 188658 w 529112"/>
                <a:gd name="connsiteY4" fmla="*/ 10026 h 856637"/>
                <a:gd name="connsiteX5" fmla="*/ 223102 w 529112"/>
                <a:gd name="connsiteY5" fmla="*/ 847467 h 856637"/>
                <a:gd name="connsiteX6" fmla="*/ 255003 w 529112"/>
                <a:gd name="connsiteY6" fmla="*/ 3 h 856637"/>
                <a:gd name="connsiteX7" fmla="*/ 283513 w 529112"/>
                <a:gd name="connsiteY7" fmla="*/ 856636 h 856637"/>
                <a:gd name="connsiteX8" fmla="*/ 313471 w 529112"/>
                <a:gd name="connsiteY8" fmla="*/ 7171 h 856637"/>
                <a:gd name="connsiteX9" fmla="*/ 341580 w 529112"/>
                <a:gd name="connsiteY9" fmla="*/ 842157 h 856637"/>
                <a:gd name="connsiteX10" fmla="*/ 360842 w 529112"/>
                <a:gd name="connsiteY10" fmla="*/ 16999 h 856637"/>
                <a:gd name="connsiteX11" fmla="*/ 397849 w 529112"/>
                <a:gd name="connsiteY11" fmla="*/ 830066 h 856637"/>
                <a:gd name="connsiteX12" fmla="*/ 416350 w 529112"/>
                <a:gd name="connsiteY12" fmla="*/ 247711 h 856637"/>
                <a:gd name="connsiteX13" fmla="*/ 529112 w 529112"/>
                <a:gd name="connsiteY13" fmla="*/ 394459 h 856637"/>
                <a:gd name="connsiteX0" fmla="*/ 0 w 525672"/>
                <a:gd name="connsiteY0" fmla="*/ 405950 h 856637"/>
                <a:gd name="connsiteX1" fmla="*/ 57360 w 525672"/>
                <a:gd name="connsiteY1" fmla="*/ 841608 h 856637"/>
                <a:gd name="connsiteX2" fmla="*/ 107706 w 525672"/>
                <a:gd name="connsiteY2" fmla="*/ 21983 h 856637"/>
                <a:gd name="connsiteX3" fmla="*/ 147901 w 525672"/>
                <a:gd name="connsiteY3" fmla="*/ 843691 h 856637"/>
                <a:gd name="connsiteX4" fmla="*/ 185218 w 525672"/>
                <a:gd name="connsiteY4" fmla="*/ 10026 h 856637"/>
                <a:gd name="connsiteX5" fmla="*/ 219662 w 525672"/>
                <a:gd name="connsiteY5" fmla="*/ 847467 h 856637"/>
                <a:gd name="connsiteX6" fmla="*/ 251563 w 525672"/>
                <a:gd name="connsiteY6" fmla="*/ 3 h 856637"/>
                <a:gd name="connsiteX7" fmla="*/ 280073 w 525672"/>
                <a:gd name="connsiteY7" fmla="*/ 856636 h 856637"/>
                <a:gd name="connsiteX8" fmla="*/ 310031 w 525672"/>
                <a:gd name="connsiteY8" fmla="*/ 7171 h 856637"/>
                <a:gd name="connsiteX9" fmla="*/ 338140 w 525672"/>
                <a:gd name="connsiteY9" fmla="*/ 842157 h 856637"/>
                <a:gd name="connsiteX10" fmla="*/ 357402 w 525672"/>
                <a:gd name="connsiteY10" fmla="*/ 16999 h 856637"/>
                <a:gd name="connsiteX11" fmla="*/ 394409 w 525672"/>
                <a:gd name="connsiteY11" fmla="*/ 830066 h 856637"/>
                <a:gd name="connsiteX12" fmla="*/ 412910 w 525672"/>
                <a:gd name="connsiteY12" fmla="*/ 247711 h 856637"/>
                <a:gd name="connsiteX13" fmla="*/ 525672 w 525672"/>
                <a:gd name="connsiteY13" fmla="*/ 394459 h 856637"/>
                <a:gd name="connsiteX0" fmla="*/ 0 w 525672"/>
                <a:gd name="connsiteY0" fmla="*/ 405950 h 856637"/>
                <a:gd name="connsiteX1" fmla="*/ 57360 w 525672"/>
                <a:gd name="connsiteY1" fmla="*/ 841608 h 856637"/>
                <a:gd name="connsiteX2" fmla="*/ 107706 w 525672"/>
                <a:gd name="connsiteY2" fmla="*/ 21983 h 856637"/>
                <a:gd name="connsiteX3" fmla="*/ 147901 w 525672"/>
                <a:gd name="connsiteY3" fmla="*/ 843691 h 856637"/>
                <a:gd name="connsiteX4" fmla="*/ 185218 w 525672"/>
                <a:gd name="connsiteY4" fmla="*/ 10026 h 856637"/>
                <a:gd name="connsiteX5" fmla="*/ 219662 w 525672"/>
                <a:gd name="connsiteY5" fmla="*/ 847467 h 856637"/>
                <a:gd name="connsiteX6" fmla="*/ 251563 w 525672"/>
                <a:gd name="connsiteY6" fmla="*/ 3 h 856637"/>
                <a:gd name="connsiteX7" fmla="*/ 280073 w 525672"/>
                <a:gd name="connsiteY7" fmla="*/ 856636 h 856637"/>
                <a:gd name="connsiteX8" fmla="*/ 310031 w 525672"/>
                <a:gd name="connsiteY8" fmla="*/ 7171 h 856637"/>
                <a:gd name="connsiteX9" fmla="*/ 338140 w 525672"/>
                <a:gd name="connsiteY9" fmla="*/ 842157 h 856637"/>
                <a:gd name="connsiteX10" fmla="*/ 357402 w 525672"/>
                <a:gd name="connsiteY10" fmla="*/ 16999 h 856637"/>
                <a:gd name="connsiteX11" fmla="*/ 394409 w 525672"/>
                <a:gd name="connsiteY11" fmla="*/ 830066 h 856637"/>
                <a:gd name="connsiteX12" fmla="*/ 412910 w 525672"/>
                <a:gd name="connsiteY12" fmla="*/ 247711 h 856637"/>
                <a:gd name="connsiteX13" fmla="*/ 525672 w 525672"/>
                <a:gd name="connsiteY13" fmla="*/ 394459 h 856637"/>
                <a:gd name="connsiteX0" fmla="*/ 0 w 505029"/>
                <a:gd name="connsiteY0" fmla="*/ 405950 h 856637"/>
                <a:gd name="connsiteX1" fmla="*/ 36717 w 505029"/>
                <a:gd name="connsiteY1" fmla="*/ 84160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36717 w 505029"/>
                <a:gd name="connsiteY1" fmla="*/ 84160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398785 h 849472"/>
                <a:gd name="connsiteX1" fmla="*/ 41304 w 505029"/>
                <a:gd name="connsiteY1" fmla="*/ 829613 h 849472"/>
                <a:gd name="connsiteX2" fmla="*/ 87063 w 505029"/>
                <a:gd name="connsiteY2" fmla="*/ 14818 h 849472"/>
                <a:gd name="connsiteX3" fmla="*/ 127258 w 505029"/>
                <a:gd name="connsiteY3" fmla="*/ 836526 h 849472"/>
                <a:gd name="connsiteX4" fmla="*/ 164575 w 505029"/>
                <a:gd name="connsiteY4" fmla="*/ 2861 h 849472"/>
                <a:gd name="connsiteX5" fmla="*/ 199019 w 505029"/>
                <a:gd name="connsiteY5" fmla="*/ 840302 h 849472"/>
                <a:gd name="connsiteX6" fmla="*/ 230920 w 505029"/>
                <a:gd name="connsiteY6" fmla="*/ 7330 h 849472"/>
                <a:gd name="connsiteX7" fmla="*/ 259430 w 505029"/>
                <a:gd name="connsiteY7" fmla="*/ 849471 h 849472"/>
                <a:gd name="connsiteX8" fmla="*/ 289388 w 505029"/>
                <a:gd name="connsiteY8" fmla="*/ 6 h 849472"/>
                <a:gd name="connsiteX9" fmla="*/ 317497 w 505029"/>
                <a:gd name="connsiteY9" fmla="*/ 834992 h 849472"/>
                <a:gd name="connsiteX10" fmla="*/ 336759 w 505029"/>
                <a:gd name="connsiteY10" fmla="*/ 9834 h 849472"/>
                <a:gd name="connsiteX11" fmla="*/ 373766 w 505029"/>
                <a:gd name="connsiteY11" fmla="*/ 822901 h 849472"/>
                <a:gd name="connsiteX12" fmla="*/ 392267 w 505029"/>
                <a:gd name="connsiteY12" fmla="*/ 240546 h 849472"/>
                <a:gd name="connsiteX13" fmla="*/ 505029 w 505029"/>
                <a:gd name="connsiteY13" fmla="*/ 387294 h 849472"/>
                <a:gd name="connsiteX0" fmla="*/ 0 w 505029"/>
                <a:gd name="connsiteY0" fmla="*/ 398785 h 849472"/>
                <a:gd name="connsiteX1" fmla="*/ 41304 w 505029"/>
                <a:gd name="connsiteY1" fmla="*/ 829613 h 849472"/>
                <a:gd name="connsiteX2" fmla="*/ 87063 w 505029"/>
                <a:gd name="connsiteY2" fmla="*/ 14818 h 849472"/>
                <a:gd name="connsiteX3" fmla="*/ 127258 w 505029"/>
                <a:gd name="connsiteY3" fmla="*/ 836526 h 849472"/>
                <a:gd name="connsiteX4" fmla="*/ 164575 w 505029"/>
                <a:gd name="connsiteY4" fmla="*/ 2861 h 849472"/>
                <a:gd name="connsiteX5" fmla="*/ 199019 w 505029"/>
                <a:gd name="connsiteY5" fmla="*/ 840302 h 849472"/>
                <a:gd name="connsiteX6" fmla="*/ 230920 w 505029"/>
                <a:gd name="connsiteY6" fmla="*/ 7330 h 849472"/>
                <a:gd name="connsiteX7" fmla="*/ 259430 w 505029"/>
                <a:gd name="connsiteY7" fmla="*/ 849471 h 849472"/>
                <a:gd name="connsiteX8" fmla="*/ 289388 w 505029"/>
                <a:gd name="connsiteY8" fmla="*/ 6 h 849472"/>
                <a:gd name="connsiteX9" fmla="*/ 317497 w 505029"/>
                <a:gd name="connsiteY9" fmla="*/ 834992 h 849472"/>
                <a:gd name="connsiteX10" fmla="*/ 336759 w 505029"/>
                <a:gd name="connsiteY10" fmla="*/ 9834 h 849472"/>
                <a:gd name="connsiteX11" fmla="*/ 373766 w 505029"/>
                <a:gd name="connsiteY11" fmla="*/ 822901 h 849472"/>
                <a:gd name="connsiteX12" fmla="*/ 392267 w 505029"/>
                <a:gd name="connsiteY12" fmla="*/ 240546 h 849472"/>
                <a:gd name="connsiteX13" fmla="*/ 505029 w 505029"/>
                <a:gd name="connsiteY13" fmla="*/ 387294 h 849472"/>
                <a:gd name="connsiteX0" fmla="*/ 0 w 505029"/>
                <a:gd name="connsiteY0" fmla="*/ 398785 h 849533"/>
                <a:gd name="connsiteX1" fmla="*/ 41304 w 505029"/>
                <a:gd name="connsiteY1" fmla="*/ 829613 h 849533"/>
                <a:gd name="connsiteX2" fmla="*/ 87063 w 505029"/>
                <a:gd name="connsiteY2" fmla="*/ 14818 h 849533"/>
                <a:gd name="connsiteX3" fmla="*/ 127258 w 505029"/>
                <a:gd name="connsiteY3" fmla="*/ 836526 h 849533"/>
                <a:gd name="connsiteX4" fmla="*/ 164575 w 505029"/>
                <a:gd name="connsiteY4" fmla="*/ 2861 h 849533"/>
                <a:gd name="connsiteX5" fmla="*/ 199019 w 505029"/>
                <a:gd name="connsiteY5" fmla="*/ 840302 h 849533"/>
                <a:gd name="connsiteX6" fmla="*/ 230920 w 505029"/>
                <a:gd name="connsiteY6" fmla="*/ 7330 h 849533"/>
                <a:gd name="connsiteX7" fmla="*/ 259430 w 505029"/>
                <a:gd name="connsiteY7" fmla="*/ 849471 h 849533"/>
                <a:gd name="connsiteX8" fmla="*/ 289388 w 505029"/>
                <a:gd name="connsiteY8" fmla="*/ 6 h 849533"/>
                <a:gd name="connsiteX9" fmla="*/ 317497 w 505029"/>
                <a:gd name="connsiteY9" fmla="*/ 834992 h 849533"/>
                <a:gd name="connsiteX10" fmla="*/ 336759 w 505029"/>
                <a:gd name="connsiteY10" fmla="*/ 9834 h 849533"/>
                <a:gd name="connsiteX11" fmla="*/ 373766 w 505029"/>
                <a:gd name="connsiteY11" fmla="*/ 822901 h 849533"/>
                <a:gd name="connsiteX12" fmla="*/ 392267 w 505029"/>
                <a:gd name="connsiteY12" fmla="*/ 240546 h 849533"/>
                <a:gd name="connsiteX13" fmla="*/ 505029 w 505029"/>
                <a:gd name="connsiteY13" fmla="*/ 387294 h 849533"/>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30920 w 505029"/>
                <a:gd name="connsiteY6" fmla="*/ 4470 h 846611"/>
                <a:gd name="connsiteX7" fmla="*/ 259430 w 505029"/>
                <a:gd name="connsiteY7" fmla="*/ 846611 h 846611"/>
                <a:gd name="connsiteX8" fmla="*/ 299709 w 505029"/>
                <a:gd name="connsiteY8" fmla="*/ 1977 h 846611"/>
                <a:gd name="connsiteX9" fmla="*/ 317497 w 505029"/>
                <a:gd name="connsiteY9" fmla="*/ 832132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30920 w 505029"/>
                <a:gd name="connsiteY6" fmla="*/ 4470 h 846611"/>
                <a:gd name="connsiteX7" fmla="*/ 259430 w 505029"/>
                <a:gd name="connsiteY7" fmla="*/ 846611 h 846611"/>
                <a:gd name="connsiteX8" fmla="*/ 299709 w 505029"/>
                <a:gd name="connsiteY8" fmla="*/ 1977 h 846611"/>
                <a:gd name="connsiteX9" fmla="*/ 317497 w 505029"/>
                <a:gd name="connsiteY9" fmla="*/ 832132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22"/>
                <a:gd name="connsiteX1" fmla="*/ 41304 w 505029"/>
                <a:gd name="connsiteY1" fmla="*/ 826753 h 846622"/>
                <a:gd name="connsiteX2" fmla="*/ 87063 w 505029"/>
                <a:gd name="connsiteY2" fmla="*/ 11958 h 846622"/>
                <a:gd name="connsiteX3" fmla="*/ 127258 w 505029"/>
                <a:gd name="connsiteY3" fmla="*/ 833666 h 846622"/>
                <a:gd name="connsiteX4" fmla="*/ 164575 w 505029"/>
                <a:gd name="connsiteY4" fmla="*/ 1 h 846622"/>
                <a:gd name="connsiteX5" fmla="*/ 199019 w 505029"/>
                <a:gd name="connsiteY5" fmla="*/ 837442 h 846622"/>
                <a:gd name="connsiteX6" fmla="*/ 228626 w 505029"/>
                <a:gd name="connsiteY6" fmla="*/ 23793 h 846622"/>
                <a:gd name="connsiteX7" fmla="*/ 259430 w 505029"/>
                <a:gd name="connsiteY7" fmla="*/ 846611 h 846622"/>
                <a:gd name="connsiteX8" fmla="*/ 299709 w 505029"/>
                <a:gd name="connsiteY8" fmla="*/ 1977 h 846622"/>
                <a:gd name="connsiteX9" fmla="*/ 317497 w 505029"/>
                <a:gd name="connsiteY9" fmla="*/ 832132 h 846622"/>
                <a:gd name="connsiteX10" fmla="*/ 336759 w 505029"/>
                <a:gd name="connsiteY10" fmla="*/ 6974 h 846622"/>
                <a:gd name="connsiteX11" fmla="*/ 373766 w 505029"/>
                <a:gd name="connsiteY11" fmla="*/ 820041 h 846622"/>
                <a:gd name="connsiteX12" fmla="*/ 392267 w 505029"/>
                <a:gd name="connsiteY12" fmla="*/ 237686 h 846622"/>
                <a:gd name="connsiteX13" fmla="*/ 505029 w 505029"/>
                <a:gd name="connsiteY13" fmla="*/ 384434 h 846622"/>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17497 w 505029"/>
                <a:gd name="connsiteY9" fmla="*/ 832132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17497 w 505029"/>
                <a:gd name="connsiteY9" fmla="*/ 832132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17497 w 505029"/>
                <a:gd name="connsiteY9" fmla="*/ 832132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28965 w 505029"/>
                <a:gd name="connsiteY9" fmla="*/ 827301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18"/>
                <a:gd name="connsiteX1" fmla="*/ 41304 w 505029"/>
                <a:gd name="connsiteY1" fmla="*/ 826753 h 846618"/>
                <a:gd name="connsiteX2" fmla="*/ 87063 w 505029"/>
                <a:gd name="connsiteY2" fmla="*/ 11958 h 846618"/>
                <a:gd name="connsiteX3" fmla="*/ 127258 w 505029"/>
                <a:gd name="connsiteY3" fmla="*/ 833666 h 846618"/>
                <a:gd name="connsiteX4" fmla="*/ 164575 w 505029"/>
                <a:gd name="connsiteY4" fmla="*/ 1 h 846618"/>
                <a:gd name="connsiteX5" fmla="*/ 199019 w 505029"/>
                <a:gd name="connsiteY5" fmla="*/ 837442 h 846618"/>
                <a:gd name="connsiteX6" fmla="*/ 228626 w 505029"/>
                <a:gd name="connsiteY6" fmla="*/ 23793 h 846618"/>
                <a:gd name="connsiteX7" fmla="*/ 259430 w 505029"/>
                <a:gd name="connsiteY7" fmla="*/ 846611 h 846618"/>
                <a:gd name="connsiteX8" fmla="*/ 297415 w 505029"/>
                <a:gd name="connsiteY8" fmla="*/ 6808 h 846618"/>
                <a:gd name="connsiteX9" fmla="*/ 328965 w 505029"/>
                <a:gd name="connsiteY9" fmla="*/ 827301 h 846618"/>
                <a:gd name="connsiteX10" fmla="*/ 336759 w 505029"/>
                <a:gd name="connsiteY10" fmla="*/ 6974 h 846618"/>
                <a:gd name="connsiteX11" fmla="*/ 373766 w 505029"/>
                <a:gd name="connsiteY11" fmla="*/ 820041 h 846618"/>
                <a:gd name="connsiteX12" fmla="*/ 392267 w 505029"/>
                <a:gd name="connsiteY12" fmla="*/ 237686 h 846618"/>
                <a:gd name="connsiteX13" fmla="*/ 505029 w 505029"/>
                <a:gd name="connsiteY13" fmla="*/ 384434 h 846618"/>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5121 w 505029"/>
                <a:gd name="connsiteY8" fmla="*/ 1977 h 846623"/>
                <a:gd name="connsiteX9" fmla="*/ 328965 w 505029"/>
                <a:gd name="connsiteY9" fmla="*/ 827301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5121 w 505029"/>
                <a:gd name="connsiteY8" fmla="*/ 1977 h 846623"/>
                <a:gd name="connsiteX9" fmla="*/ 328965 w 505029"/>
                <a:gd name="connsiteY9" fmla="*/ 827301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28965 w 505029"/>
                <a:gd name="connsiteY9" fmla="*/ 827301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28965 w 505029"/>
                <a:gd name="connsiteY9" fmla="*/ 827301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400143 w 505029"/>
                <a:gd name="connsiteY11" fmla="*/ 839364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382941 w 505029"/>
                <a:gd name="connsiteY11" fmla="*/ 834533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382941 w 505029"/>
                <a:gd name="connsiteY11" fmla="*/ 834533 h 846611"/>
                <a:gd name="connsiteX12" fmla="*/ 415203 w 505029"/>
                <a:gd name="connsiteY12" fmla="*/ 329470 h 846611"/>
                <a:gd name="connsiteX13" fmla="*/ 505029 w 505029"/>
                <a:gd name="connsiteY13" fmla="*/ 384434 h 846611"/>
                <a:gd name="connsiteX0" fmla="*/ 0 w 471771"/>
                <a:gd name="connsiteY0" fmla="*/ 395925 h 846611"/>
                <a:gd name="connsiteX1" fmla="*/ 41304 w 471771"/>
                <a:gd name="connsiteY1" fmla="*/ 826753 h 846611"/>
                <a:gd name="connsiteX2" fmla="*/ 87063 w 471771"/>
                <a:gd name="connsiteY2" fmla="*/ 11958 h 846611"/>
                <a:gd name="connsiteX3" fmla="*/ 127258 w 471771"/>
                <a:gd name="connsiteY3" fmla="*/ 833666 h 846611"/>
                <a:gd name="connsiteX4" fmla="*/ 164575 w 471771"/>
                <a:gd name="connsiteY4" fmla="*/ 1 h 846611"/>
                <a:gd name="connsiteX5" fmla="*/ 199019 w 471771"/>
                <a:gd name="connsiteY5" fmla="*/ 837442 h 846611"/>
                <a:gd name="connsiteX6" fmla="*/ 228626 w 471771"/>
                <a:gd name="connsiteY6" fmla="*/ 23793 h 846611"/>
                <a:gd name="connsiteX7" fmla="*/ 259430 w 471771"/>
                <a:gd name="connsiteY7" fmla="*/ 846611 h 846611"/>
                <a:gd name="connsiteX8" fmla="*/ 299708 w 471771"/>
                <a:gd name="connsiteY8" fmla="*/ 26131 h 846611"/>
                <a:gd name="connsiteX9" fmla="*/ 339286 w 471771"/>
                <a:gd name="connsiteY9" fmla="*/ 832132 h 846611"/>
                <a:gd name="connsiteX10" fmla="*/ 372311 w 471771"/>
                <a:gd name="connsiteY10" fmla="*/ 26297 h 846611"/>
                <a:gd name="connsiteX11" fmla="*/ 382941 w 471771"/>
                <a:gd name="connsiteY11" fmla="*/ 834533 h 846611"/>
                <a:gd name="connsiteX12" fmla="*/ 415203 w 471771"/>
                <a:gd name="connsiteY12" fmla="*/ 329470 h 846611"/>
                <a:gd name="connsiteX13" fmla="*/ 471771 w 471771"/>
                <a:gd name="connsiteY13" fmla="*/ 418249 h 846611"/>
                <a:gd name="connsiteX0" fmla="*/ 0 w 471771"/>
                <a:gd name="connsiteY0" fmla="*/ 395925 h 846611"/>
                <a:gd name="connsiteX1" fmla="*/ 41304 w 471771"/>
                <a:gd name="connsiteY1" fmla="*/ 826753 h 846611"/>
                <a:gd name="connsiteX2" fmla="*/ 87063 w 471771"/>
                <a:gd name="connsiteY2" fmla="*/ 11958 h 846611"/>
                <a:gd name="connsiteX3" fmla="*/ 127258 w 471771"/>
                <a:gd name="connsiteY3" fmla="*/ 833666 h 846611"/>
                <a:gd name="connsiteX4" fmla="*/ 164575 w 471771"/>
                <a:gd name="connsiteY4" fmla="*/ 1 h 846611"/>
                <a:gd name="connsiteX5" fmla="*/ 199019 w 471771"/>
                <a:gd name="connsiteY5" fmla="*/ 837442 h 846611"/>
                <a:gd name="connsiteX6" fmla="*/ 228626 w 471771"/>
                <a:gd name="connsiteY6" fmla="*/ 23793 h 846611"/>
                <a:gd name="connsiteX7" fmla="*/ 259430 w 471771"/>
                <a:gd name="connsiteY7" fmla="*/ 846611 h 846611"/>
                <a:gd name="connsiteX8" fmla="*/ 299708 w 471771"/>
                <a:gd name="connsiteY8" fmla="*/ 26131 h 846611"/>
                <a:gd name="connsiteX9" fmla="*/ 339286 w 471771"/>
                <a:gd name="connsiteY9" fmla="*/ 832132 h 846611"/>
                <a:gd name="connsiteX10" fmla="*/ 372311 w 471771"/>
                <a:gd name="connsiteY10" fmla="*/ 26297 h 846611"/>
                <a:gd name="connsiteX11" fmla="*/ 401290 w 471771"/>
                <a:gd name="connsiteY11" fmla="*/ 839364 h 846611"/>
                <a:gd name="connsiteX12" fmla="*/ 415203 w 471771"/>
                <a:gd name="connsiteY12" fmla="*/ 329470 h 846611"/>
                <a:gd name="connsiteX13" fmla="*/ 471771 w 471771"/>
                <a:gd name="connsiteY13" fmla="*/ 418249 h 846611"/>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59430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12758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12758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12758 w 471771"/>
                <a:gd name="connsiteY11" fmla="*/ 839364 h 846614"/>
                <a:gd name="connsiteX12" fmla="*/ 447314 w 471771"/>
                <a:gd name="connsiteY12" fmla="*/ 305317 h 846614"/>
                <a:gd name="connsiteX13" fmla="*/ 471771 w 471771"/>
                <a:gd name="connsiteY13" fmla="*/ 418249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7314 w 474065"/>
                <a:gd name="connsiteY12" fmla="*/ 305317 h 846614"/>
                <a:gd name="connsiteX13" fmla="*/ 474065 w 474065"/>
                <a:gd name="connsiteY13" fmla="*/ 447233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2727 w 474065"/>
                <a:gd name="connsiteY12" fmla="*/ 305317 h 846614"/>
                <a:gd name="connsiteX13" fmla="*/ 474065 w 474065"/>
                <a:gd name="connsiteY13" fmla="*/ 447233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2727 w 474065"/>
                <a:gd name="connsiteY12" fmla="*/ 305317 h 846614"/>
                <a:gd name="connsiteX13" fmla="*/ 474065 w 474065"/>
                <a:gd name="connsiteY13" fmla="*/ 447233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2727 w 474065"/>
                <a:gd name="connsiteY12" fmla="*/ 305317 h 846614"/>
                <a:gd name="connsiteX13" fmla="*/ 474065 w 474065"/>
                <a:gd name="connsiteY13" fmla="*/ 447233 h 846614"/>
                <a:gd name="connsiteX0" fmla="*/ 0 w 442727"/>
                <a:gd name="connsiteY0" fmla="*/ 395925 h 846614"/>
                <a:gd name="connsiteX1" fmla="*/ 41304 w 442727"/>
                <a:gd name="connsiteY1" fmla="*/ 826753 h 846614"/>
                <a:gd name="connsiteX2" fmla="*/ 87063 w 442727"/>
                <a:gd name="connsiteY2" fmla="*/ 11958 h 846614"/>
                <a:gd name="connsiteX3" fmla="*/ 127258 w 442727"/>
                <a:gd name="connsiteY3" fmla="*/ 833666 h 846614"/>
                <a:gd name="connsiteX4" fmla="*/ 164575 w 442727"/>
                <a:gd name="connsiteY4" fmla="*/ 1 h 846614"/>
                <a:gd name="connsiteX5" fmla="*/ 199019 w 442727"/>
                <a:gd name="connsiteY5" fmla="*/ 837442 h 846614"/>
                <a:gd name="connsiteX6" fmla="*/ 228626 w 442727"/>
                <a:gd name="connsiteY6" fmla="*/ 23793 h 846614"/>
                <a:gd name="connsiteX7" fmla="*/ 267458 w 442727"/>
                <a:gd name="connsiteY7" fmla="*/ 846611 h 846614"/>
                <a:gd name="connsiteX8" fmla="*/ 302001 w 442727"/>
                <a:gd name="connsiteY8" fmla="*/ 11639 h 846614"/>
                <a:gd name="connsiteX9" fmla="*/ 338139 w 442727"/>
                <a:gd name="connsiteY9" fmla="*/ 836963 h 846614"/>
                <a:gd name="connsiteX10" fmla="*/ 376898 w 442727"/>
                <a:gd name="connsiteY10" fmla="*/ 26297 h 846614"/>
                <a:gd name="connsiteX11" fmla="*/ 412758 w 442727"/>
                <a:gd name="connsiteY11" fmla="*/ 839364 h 846614"/>
                <a:gd name="connsiteX12" fmla="*/ 442727 w 442727"/>
                <a:gd name="connsiteY12" fmla="*/ 305317 h 846614"/>
                <a:gd name="connsiteX0" fmla="*/ 0 w 447314"/>
                <a:gd name="connsiteY0" fmla="*/ 395925 h 846614"/>
                <a:gd name="connsiteX1" fmla="*/ 41304 w 447314"/>
                <a:gd name="connsiteY1" fmla="*/ 826753 h 846614"/>
                <a:gd name="connsiteX2" fmla="*/ 87063 w 447314"/>
                <a:gd name="connsiteY2" fmla="*/ 11958 h 846614"/>
                <a:gd name="connsiteX3" fmla="*/ 127258 w 447314"/>
                <a:gd name="connsiteY3" fmla="*/ 833666 h 846614"/>
                <a:gd name="connsiteX4" fmla="*/ 164575 w 447314"/>
                <a:gd name="connsiteY4" fmla="*/ 1 h 846614"/>
                <a:gd name="connsiteX5" fmla="*/ 199019 w 447314"/>
                <a:gd name="connsiteY5" fmla="*/ 837442 h 846614"/>
                <a:gd name="connsiteX6" fmla="*/ 228626 w 447314"/>
                <a:gd name="connsiteY6" fmla="*/ 23793 h 846614"/>
                <a:gd name="connsiteX7" fmla="*/ 267458 w 447314"/>
                <a:gd name="connsiteY7" fmla="*/ 846611 h 846614"/>
                <a:gd name="connsiteX8" fmla="*/ 302001 w 447314"/>
                <a:gd name="connsiteY8" fmla="*/ 11639 h 846614"/>
                <a:gd name="connsiteX9" fmla="*/ 338139 w 447314"/>
                <a:gd name="connsiteY9" fmla="*/ 836963 h 846614"/>
                <a:gd name="connsiteX10" fmla="*/ 376898 w 447314"/>
                <a:gd name="connsiteY10" fmla="*/ 26297 h 846614"/>
                <a:gd name="connsiteX11" fmla="*/ 412758 w 447314"/>
                <a:gd name="connsiteY11" fmla="*/ 839364 h 846614"/>
                <a:gd name="connsiteX12" fmla="*/ 447314 w 447314"/>
                <a:gd name="connsiteY12" fmla="*/ 382609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53"/>
                <a:gd name="connsiteX1" fmla="*/ 41304 w 446167"/>
                <a:gd name="connsiteY1" fmla="*/ 826753 h 846653"/>
                <a:gd name="connsiteX2" fmla="*/ 87063 w 446167"/>
                <a:gd name="connsiteY2" fmla="*/ 11958 h 846653"/>
                <a:gd name="connsiteX3" fmla="*/ 127258 w 446167"/>
                <a:gd name="connsiteY3" fmla="*/ 833666 h 846653"/>
                <a:gd name="connsiteX4" fmla="*/ 164575 w 446167"/>
                <a:gd name="connsiteY4" fmla="*/ 1 h 846653"/>
                <a:gd name="connsiteX5" fmla="*/ 199019 w 446167"/>
                <a:gd name="connsiteY5" fmla="*/ 837442 h 846653"/>
                <a:gd name="connsiteX6" fmla="*/ 228626 w 446167"/>
                <a:gd name="connsiteY6" fmla="*/ 23793 h 846653"/>
                <a:gd name="connsiteX7" fmla="*/ 267458 w 446167"/>
                <a:gd name="connsiteY7" fmla="*/ 846611 h 846653"/>
                <a:gd name="connsiteX8" fmla="*/ 302001 w 446167"/>
                <a:gd name="connsiteY8" fmla="*/ 11639 h 846653"/>
                <a:gd name="connsiteX9" fmla="*/ 338139 w 446167"/>
                <a:gd name="connsiteY9" fmla="*/ 836963 h 846653"/>
                <a:gd name="connsiteX10" fmla="*/ 376898 w 446167"/>
                <a:gd name="connsiteY10" fmla="*/ 26297 h 846653"/>
                <a:gd name="connsiteX11" fmla="*/ 412758 w 446167"/>
                <a:gd name="connsiteY11" fmla="*/ 839364 h 846653"/>
                <a:gd name="connsiteX12" fmla="*/ 446167 w 446167"/>
                <a:gd name="connsiteY12" fmla="*/ 397101 h 846653"/>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6654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5507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5507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5507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167" h="846612">
                  <a:moveTo>
                    <a:pt x="0" y="395925"/>
                  </a:moveTo>
                  <a:cubicBezTo>
                    <a:pt x="20302" y="575964"/>
                    <a:pt x="26798" y="839514"/>
                    <a:pt x="41304" y="826753"/>
                  </a:cubicBezTo>
                  <a:cubicBezTo>
                    <a:pt x="67239" y="823552"/>
                    <a:pt x="61604" y="10536"/>
                    <a:pt x="87063" y="11958"/>
                  </a:cubicBezTo>
                  <a:cubicBezTo>
                    <a:pt x="105461" y="23923"/>
                    <a:pt x="105164" y="830828"/>
                    <a:pt x="127258" y="833666"/>
                  </a:cubicBezTo>
                  <a:cubicBezTo>
                    <a:pt x="149352" y="836504"/>
                    <a:pt x="142294" y="-628"/>
                    <a:pt x="164575" y="1"/>
                  </a:cubicBezTo>
                  <a:cubicBezTo>
                    <a:pt x="186856" y="630"/>
                    <a:pt x="180316" y="829451"/>
                    <a:pt x="199019" y="837442"/>
                  </a:cubicBezTo>
                  <a:cubicBezTo>
                    <a:pt x="217722" y="845433"/>
                    <a:pt x="218367" y="17434"/>
                    <a:pt x="235507" y="18962"/>
                  </a:cubicBezTo>
                  <a:cubicBezTo>
                    <a:pt x="252647" y="20490"/>
                    <a:pt x="246055" y="847831"/>
                    <a:pt x="267458" y="846611"/>
                  </a:cubicBezTo>
                  <a:cubicBezTo>
                    <a:pt x="288861" y="845391"/>
                    <a:pt x="278753" y="3585"/>
                    <a:pt x="302001" y="11639"/>
                  </a:cubicBezTo>
                  <a:cubicBezTo>
                    <a:pt x="325249" y="19693"/>
                    <a:pt x="315334" y="839350"/>
                    <a:pt x="338139" y="836963"/>
                  </a:cubicBezTo>
                  <a:cubicBezTo>
                    <a:pt x="360944" y="834576"/>
                    <a:pt x="352994" y="16235"/>
                    <a:pt x="376898" y="26297"/>
                  </a:cubicBezTo>
                  <a:cubicBezTo>
                    <a:pt x="400802" y="36359"/>
                    <a:pt x="390892" y="816209"/>
                    <a:pt x="412758" y="839364"/>
                  </a:cubicBezTo>
                  <a:cubicBezTo>
                    <a:pt x="434624" y="862519"/>
                    <a:pt x="435949" y="476948"/>
                    <a:pt x="446167" y="397101"/>
                  </a:cubicBezTo>
                </a:path>
              </a:pathLst>
            </a:custGeom>
            <a:noFill/>
            <a:ln w="38100">
              <a:solidFill>
                <a:srgbClr val="FFC000">
                  <a:alpha val="99000"/>
                </a:srgb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629619F6-843B-4795-B7F1-1215F9A388AD}"/>
                </a:ext>
              </a:extLst>
            </p:cNvPr>
            <p:cNvSpPr/>
            <p:nvPr/>
          </p:nvSpPr>
          <p:spPr>
            <a:xfrm flipH="1">
              <a:off x="755924" y="2528417"/>
              <a:ext cx="2057732" cy="1131594"/>
            </a:xfrm>
            <a:prstGeom prst="rect">
              <a:avLst/>
            </a:prstGeom>
          </p:spPr>
          <p:txBody>
            <a:bodyPr wrap="square">
              <a:spAutoFit/>
            </a:bodyPr>
            <a:lstStyle/>
            <a:p>
              <a:pPr algn="r"/>
              <a:r>
                <a:rPr lang="it-IT">
                  <a:solidFill>
                    <a:srgbClr val="FFC000"/>
                  </a:solidFill>
                  <a:latin typeface="DustyErasers" panose="02000603000000000000" pitchFamily="2" charset="0"/>
                  <a:ea typeface="DustyErasers" panose="02000603000000000000" pitchFamily="2" charset="0"/>
                </a:rPr>
                <a:t>Ordinary axis</a:t>
              </a:r>
              <a:endParaRPr lang="it-IT">
                <a:solidFill>
                  <a:srgbClr val="FFC000"/>
                </a:solidFill>
              </a:endParaRPr>
            </a:p>
          </p:txBody>
        </p:sp>
        <p:sp>
          <p:nvSpPr>
            <p:cNvPr id="37" name="Rettangolo 36">
              <a:extLst>
                <a:ext uri="{FF2B5EF4-FFF2-40B4-BE49-F238E27FC236}">
                  <a16:creationId xmlns:a16="http://schemas.microsoft.com/office/drawing/2014/main" id="{F12A4F0C-0FEB-4525-B7F7-11FDD675A030}"/>
                </a:ext>
              </a:extLst>
            </p:cNvPr>
            <p:cNvSpPr/>
            <p:nvPr/>
          </p:nvSpPr>
          <p:spPr>
            <a:xfrm flipH="1">
              <a:off x="726994" y="5444824"/>
              <a:ext cx="2717372" cy="1131594"/>
            </a:xfrm>
            <a:prstGeom prst="rect">
              <a:avLst/>
            </a:prstGeom>
          </p:spPr>
          <p:txBody>
            <a:bodyPr wrap="square">
              <a:spAutoFit/>
            </a:bodyPr>
            <a:lstStyle/>
            <a:p>
              <a:pPr algn="r"/>
              <a:r>
                <a:rPr lang="it-IT">
                  <a:solidFill>
                    <a:srgbClr val="FF0000"/>
                  </a:solidFill>
                  <a:latin typeface="DustyErasers" panose="02000603000000000000" pitchFamily="2" charset="0"/>
                  <a:ea typeface="DustyErasers" panose="02000603000000000000" pitchFamily="2" charset="0"/>
                </a:rPr>
                <a:t>Extraordinary axis</a:t>
              </a:r>
              <a:endParaRPr lang="it-IT">
                <a:solidFill>
                  <a:srgbClr val="FF0000"/>
                </a:solidFill>
              </a:endParaRPr>
            </a:p>
          </p:txBody>
        </p:sp>
        <p:cxnSp>
          <p:nvCxnSpPr>
            <p:cNvPr id="38" name="Connettore 2 37">
              <a:extLst>
                <a:ext uri="{FF2B5EF4-FFF2-40B4-BE49-F238E27FC236}">
                  <a16:creationId xmlns:a16="http://schemas.microsoft.com/office/drawing/2014/main" id="{05F99DD9-3E59-4AA4-8965-28E5B96E769F}"/>
                </a:ext>
              </a:extLst>
            </p:cNvPr>
            <p:cNvCxnSpPr>
              <a:cxnSpLocks/>
            </p:cNvCxnSpPr>
            <p:nvPr/>
          </p:nvCxnSpPr>
          <p:spPr>
            <a:xfrm flipH="1">
              <a:off x="2943690" y="5002351"/>
              <a:ext cx="4934557" cy="1513"/>
            </a:xfrm>
            <a:prstGeom prst="straightConnector1">
              <a:avLst/>
            </a:prstGeom>
            <a:ln w="31750">
              <a:solidFill>
                <a:schemeClr val="tx1">
                  <a:lumMod val="75000"/>
                </a:schemeClr>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sp>
          <p:nvSpPr>
            <p:cNvPr id="39" name="Rettangolo 38">
              <a:extLst>
                <a:ext uri="{FF2B5EF4-FFF2-40B4-BE49-F238E27FC236}">
                  <a16:creationId xmlns:a16="http://schemas.microsoft.com/office/drawing/2014/main" id="{402477B3-0323-4C3E-A53E-985DB50232A7}"/>
                </a:ext>
              </a:extLst>
            </p:cNvPr>
            <p:cNvSpPr/>
            <p:nvPr/>
          </p:nvSpPr>
          <p:spPr>
            <a:xfrm flipH="1">
              <a:off x="4222203" y="5610281"/>
              <a:ext cx="3906775" cy="646625"/>
            </a:xfrm>
            <a:prstGeom prst="rect">
              <a:avLst/>
            </a:prstGeom>
          </p:spPr>
          <p:txBody>
            <a:bodyPr wrap="square">
              <a:spAutoFit/>
            </a:bodyPr>
            <a:lstStyle/>
            <a:p>
              <a:r>
                <a:rPr lang="it-IT">
                  <a:solidFill>
                    <a:schemeClr val="bg1">
                      <a:lumMod val="75000"/>
                    </a:schemeClr>
                  </a:solidFill>
                  <a:latin typeface="DustyErasers" panose="02000603000000000000" pitchFamily="2" charset="0"/>
                  <a:ea typeface="DustyErasers" panose="02000603000000000000" pitchFamily="2" charset="0"/>
                </a:rPr>
                <a:t>Acousto-Optic crystal</a:t>
              </a:r>
              <a:endParaRPr lang="it-IT">
                <a:solidFill>
                  <a:schemeClr val="bg1">
                    <a:lumMod val="75000"/>
                  </a:schemeClr>
                </a:solidFill>
              </a:endParaRPr>
            </a:p>
          </p:txBody>
        </p:sp>
        <p:sp>
          <p:nvSpPr>
            <p:cNvPr id="40" name="Rettangolo 39">
              <a:extLst>
                <a:ext uri="{FF2B5EF4-FFF2-40B4-BE49-F238E27FC236}">
                  <a16:creationId xmlns:a16="http://schemas.microsoft.com/office/drawing/2014/main" id="{984409F5-DED4-4D81-9438-0321ADAA7FCA}"/>
                </a:ext>
              </a:extLst>
            </p:cNvPr>
            <p:cNvSpPr/>
            <p:nvPr/>
          </p:nvSpPr>
          <p:spPr>
            <a:xfrm flipH="1">
              <a:off x="4101247" y="4330663"/>
              <a:ext cx="3015988" cy="646625"/>
            </a:xfrm>
            <a:prstGeom prst="rect">
              <a:avLst/>
            </a:prstGeom>
          </p:spPr>
          <p:txBody>
            <a:bodyPr wrap="square">
              <a:spAutoFit/>
            </a:bodyPr>
            <a:lstStyle/>
            <a:p>
              <a:r>
                <a:rPr lang="it-IT">
                  <a:solidFill>
                    <a:srgbClr val="C00000"/>
                  </a:solidFill>
                  <a:latin typeface="DustyErasers" panose="02000603000000000000" pitchFamily="2" charset="0"/>
                  <a:ea typeface="DustyErasers" panose="02000603000000000000" pitchFamily="2" charset="0"/>
                </a:rPr>
                <a:t>Optical wave</a:t>
              </a:r>
              <a:endParaRPr lang="it-IT">
                <a:solidFill>
                  <a:srgbClr val="C00000"/>
                </a:solidFill>
              </a:endParaRPr>
            </a:p>
          </p:txBody>
        </p:sp>
        <p:cxnSp>
          <p:nvCxnSpPr>
            <p:cNvPr id="41" name="Connettore 2 40">
              <a:extLst>
                <a:ext uri="{FF2B5EF4-FFF2-40B4-BE49-F238E27FC236}">
                  <a16:creationId xmlns:a16="http://schemas.microsoft.com/office/drawing/2014/main" id="{1700AECF-A2CA-4CD9-B05D-2C4D99733DC5}"/>
                </a:ext>
              </a:extLst>
            </p:cNvPr>
            <p:cNvCxnSpPr>
              <a:cxnSpLocks/>
            </p:cNvCxnSpPr>
            <p:nvPr/>
          </p:nvCxnSpPr>
          <p:spPr>
            <a:xfrm flipH="1" flipV="1">
              <a:off x="2946784" y="5004627"/>
              <a:ext cx="855950" cy="816594"/>
            </a:xfrm>
            <a:prstGeom prst="straightConnector1">
              <a:avLst/>
            </a:prstGeom>
            <a:ln w="31750">
              <a:solidFill>
                <a:srgbClr val="0000FF"/>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2E0EC06E-8FF4-4E9D-9CE1-AF8C08B93E13}"/>
                </a:ext>
              </a:extLst>
            </p:cNvPr>
            <p:cNvCxnSpPr>
              <a:cxnSpLocks/>
            </p:cNvCxnSpPr>
            <p:nvPr/>
          </p:nvCxnSpPr>
          <p:spPr>
            <a:xfrm flipH="1">
              <a:off x="2942348" y="2564904"/>
              <a:ext cx="1342" cy="2446985"/>
            </a:xfrm>
            <a:prstGeom prst="straightConnector1">
              <a:avLst/>
            </a:prstGeom>
            <a:ln w="31750">
              <a:solidFill>
                <a:srgbClr val="0000FF"/>
              </a:solidFill>
              <a:miter lim="800000"/>
              <a:headEnd type="triangle" w="lg" len="lg"/>
              <a:tailEnd type="none" w="sm" len="sm"/>
            </a:ln>
          </p:spPr>
          <p:style>
            <a:lnRef idx="1">
              <a:schemeClr val="accent1"/>
            </a:lnRef>
            <a:fillRef idx="0">
              <a:schemeClr val="accent1"/>
            </a:fillRef>
            <a:effectRef idx="0">
              <a:schemeClr val="accent1"/>
            </a:effectRef>
            <a:fontRef idx="minor">
              <a:schemeClr val="tx1"/>
            </a:fontRef>
          </p:style>
        </p:cxnSp>
        <p:sp>
          <p:nvSpPr>
            <p:cNvPr id="44" name="Rettangolo 43">
              <a:extLst>
                <a:ext uri="{FF2B5EF4-FFF2-40B4-BE49-F238E27FC236}">
                  <a16:creationId xmlns:a16="http://schemas.microsoft.com/office/drawing/2014/main" id="{D827D44C-511F-4A77-9AD9-2B805028D2F0}"/>
                </a:ext>
              </a:extLst>
            </p:cNvPr>
            <p:cNvSpPr/>
            <p:nvPr/>
          </p:nvSpPr>
          <p:spPr>
            <a:xfrm>
              <a:off x="7850076" y="4836616"/>
              <a:ext cx="278903" cy="324717"/>
            </a:xfrm>
            <a:prstGeom prst="rect">
              <a:avLst/>
            </a:prstGeom>
          </p:spPr>
          <p:txBody>
            <a:bodyPr wrap="none">
              <a:spAutoFit/>
            </a:bodyPr>
            <a:lstStyle/>
            <a:p>
              <a:r>
                <a:rPr lang="it-IT">
                  <a:solidFill>
                    <a:schemeClr val="tx1">
                      <a:lumMod val="75000"/>
                    </a:schemeClr>
                  </a:solidFill>
                  <a:latin typeface="DustyErasers" panose="02000603000000000000" pitchFamily="2" charset="0"/>
                  <a:ea typeface="DustyErasers" panose="02000603000000000000" pitchFamily="2" charset="0"/>
                </a:rPr>
                <a:t>x</a:t>
              </a:r>
              <a:endParaRPr lang="it-IT"/>
            </a:p>
          </p:txBody>
        </p:sp>
        <p:sp>
          <p:nvSpPr>
            <p:cNvPr id="46" name="Freccia in giù 45">
              <a:extLst>
                <a:ext uri="{FF2B5EF4-FFF2-40B4-BE49-F238E27FC236}">
                  <a16:creationId xmlns:a16="http://schemas.microsoft.com/office/drawing/2014/main" id="{446C82CB-93EA-4D08-BC5E-66750F2194ED}"/>
                </a:ext>
              </a:extLst>
            </p:cNvPr>
            <p:cNvSpPr/>
            <p:nvPr/>
          </p:nvSpPr>
          <p:spPr>
            <a:xfrm rot="16200000" flipH="1">
              <a:off x="1954218" y="3494526"/>
              <a:ext cx="378906" cy="1357972"/>
            </a:xfrm>
            <a:prstGeom prst="downArrow">
              <a:avLst/>
            </a:prstGeom>
            <a:solidFill>
              <a:schemeClr val="bg1">
                <a:lumMod val="75000"/>
                <a:alpha val="7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48176679-7B33-43DF-A1AF-84B66325C878}"/>
                </a:ext>
              </a:extLst>
            </p:cNvPr>
            <p:cNvSpPr/>
            <p:nvPr/>
          </p:nvSpPr>
          <p:spPr>
            <a:xfrm>
              <a:off x="351028" y="3354649"/>
              <a:ext cx="1668810" cy="1637721"/>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Input light wave</a:t>
              </a:r>
              <a:endParaRPr lang="it-IT"/>
            </a:p>
          </p:txBody>
        </p:sp>
        <p:cxnSp>
          <p:nvCxnSpPr>
            <p:cNvPr id="48" name="Connettore 2 47">
              <a:extLst>
                <a:ext uri="{FF2B5EF4-FFF2-40B4-BE49-F238E27FC236}">
                  <a16:creationId xmlns:a16="http://schemas.microsoft.com/office/drawing/2014/main" id="{2717C159-C892-4565-A8FB-DE9307F28612}"/>
                </a:ext>
              </a:extLst>
            </p:cNvPr>
            <p:cNvCxnSpPr>
              <a:cxnSpLocks/>
            </p:cNvCxnSpPr>
            <p:nvPr/>
          </p:nvCxnSpPr>
          <p:spPr>
            <a:xfrm flipH="1" flipV="1">
              <a:off x="2061964" y="3677117"/>
              <a:ext cx="0" cy="948451"/>
            </a:xfrm>
            <a:prstGeom prst="straightConnector1">
              <a:avLst/>
            </a:prstGeom>
            <a:ln w="31750">
              <a:solidFill>
                <a:schemeClr val="tx1"/>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35" name="Cubo 34">
              <a:extLst>
                <a:ext uri="{FF2B5EF4-FFF2-40B4-BE49-F238E27FC236}">
                  <a16:creationId xmlns:a16="http://schemas.microsoft.com/office/drawing/2014/main" id="{EA938318-F7A7-4E8A-BC09-90C83CAEBA48}"/>
                </a:ext>
              </a:extLst>
            </p:cNvPr>
            <p:cNvSpPr/>
            <p:nvPr/>
          </p:nvSpPr>
          <p:spPr>
            <a:xfrm flipH="1">
              <a:off x="2942348" y="2764792"/>
              <a:ext cx="4709138" cy="2612966"/>
            </a:xfrm>
            <a:prstGeom prst="cube">
              <a:avLst>
                <a:gd name="adj" fmla="val 16954"/>
              </a:avLst>
            </a:prstGeom>
            <a:gradFill flip="none" rotWithShape="1">
              <a:gsLst>
                <a:gs pos="98000">
                  <a:schemeClr val="tx1">
                    <a:alpha val="52000"/>
                  </a:schemeClr>
                </a:gs>
                <a:gs pos="48000">
                  <a:schemeClr val="bg1">
                    <a:lumMod val="65000"/>
                    <a:lumOff val="35000"/>
                    <a:alpha val="45000"/>
                  </a:schemeClr>
                </a:gs>
              </a:gsLst>
              <a:path path="circle">
                <a:fillToRect l="50000" t="50000" r="50000" b="50000"/>
              </a:path>
              <a:tileRect/>
            </a:gradFill>
            <a:ln>
              <a:solidFill>
                <a:schemeClr val="bg1">
                  <a:lumMod val="8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Titolo 12"/>
          <p:cNvSpPr>
            <a:spLocks noGrp="1"/>
          </p:cNvSpPr>
          <p:nvPr>
            <p:ph type="title"/>
          </p:nvPr>
        </p:nvSpPr>
        <p:spPr>
          <a:xfrm>
            <a:off x="1522414" y="198438"/>
            <a:ext cx="9684566" cy="1020762"/>
          </a:xfrm>
        </p:spPr>
        <p:txBody>
          <a:bodyPr rtlCol="0">
            <a:normAutofit/>
          </a:bodyPr>
          <a:lstStyle/>
          <a:p>
            <a:r>
              <a:rPr lang="it-IT" sz="3800">
                <a:latin typeface="DustyErasers" panose="02000603000000000000" pitchFamily="2" charset="0"/>
                <a:ea typeface="DustyErasers" panose="02000603000000000000" pitchFamily="2" charset="0"/>
              </a:rPr>
              <a:t>Comparison: resolution</a:t>
            </a:r>
          </a:p>
        </p:txBody>
      </p:sp>
      <mc:AlternateContent xmlns:mc="http://schemas.openxmlformats.org/markup-compatibility/2006" xmlns:a14="http://schemas.microsoft.com/office/drawing/2010/main">
        <mc:Choice Requires="a14">
          <p:graphicFrame>
            <p:nvGraphicFramePr>
              <p:cNvPr id="61" name="Tabella 60">
                <a:extLst>
                  <a:ext uri="{FF2B5EF4-FFF2-40B4-BE49-F238E27FC236}">
                    <a16:creationId xmlns:a16="http://schemas.microsoft.com/office/drawing/2014/main" id="{6AF2ED00-E00F-4D3F-B021-1C766591187C}"/>
                  </a:ext>
                </a:extLst>
              </p:cNvPr>
              <p:cNvGraphicFramePr>
                <a:graphicFrameLocks noGrp="1"/>
              </p:cNvGraphicFramePr>
              <p:nvPr>
                <p:extLst>
                  <p:ext uri="{D42A27DB-BD31-4B8C-83A1-F6EECF244321}">
                    <p14:modId xmlns:p14="http://schemas.microsoft.com/office/powerpoint/2010/main" val="3937368010"/>
                  </p:ext>
                </p:extLst>
              </p:nvPr>
            </p:nvGraphicFramePr>
            <p:xfrm>
              <a:off x="246861" y="1736493"/>
              <a:ext cx="5832648" cy="1163763"/>
            </p:xfrm>
            <a:graphic>
              <a:graphicData uri="http://schemas.openxmlformats.org/drawingml/2006/table">
                <a:tbl>
                  <a:tblPr firstRow="1" bandRow="1">
                    <a:tableStyleId>{8EC20E35-A176-4012-BC5E-935CFFF8708E}</a:tableStyleId>
                  </a:tblPr>
                  <a:tblGrid>
                    <a:gridCol w="1080120">
                      <a:extLst>
                        <a:ext uri="{9D8B030D-6E8A-4147-A177-3AD203B41FA5}">
                          <a16:colId xmlns:a16="http://schemas.microsoft.com/office/drawing/2014/main" val="235118109"/>
                        </a:ext>
                      </a:extLst>
                    </a:gridCol>
                    <a:gridCol w="2304256">
                      <a:extLst>
                        <a:ext uri="{9D8B030D-6E8A-4147-A177-3AD203B41FA5}">
                          <a16:colId xmlns:a16="http://schemas.microsoft.com/office/drawing/2014/main" val="1139481899"/>
                        </a:ext>
                      </a:extLst>
                    </a:gridCol>
                    <a:gridCol w="2448272">
                      <a:extLst>
                        <a:ext uri="{9D8B030D-6E8A-4147-A177-3AD203B41FA5}">
                          <a16:colId xmlns:a16="http://schemas.microsoft.com/office/drawing/2014/main" val="4268711160"/>
                        </a:ext>
                      </a:extLst>
                    </a:gridCol>
                  </a:tblGrid>
                  <a:tr h="432243">
                    <a:tc>
                      <a:txBody>
                        <a:bodyPr/>
                        <a:lstStyle/>
                        <a:p>
                          <a:r>
                            <a:rPr lang="it-IT">
                              <a:solidFill>
                                <a:srgbClr val="993366"/>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Temporal window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Frequency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87611"/>
                      </a:ext>
                    </a:extLst>
                  </a:tr>
                  <a:tr h="316867">
                    <a:tc>
                      <a:txBody>
                        <a:bodyPr/>
                        <a:lstStyle/>
                        <a:p>
                          <a:r>
                            <a:rPr lang="it-IT" sz="1800" b="1">
                              <a:solidFill>
                                <a:schemeClr val="bg1">
                                  <a:lumMod val="75000"/>
                                </a:schemeClr>
                              </a:solidFill>
                              <a:latin typeface="DustyErasers" panose="02000603000000000000" pitchFamily="2" charset="0"/>
                              <a:ea typeface="DustyErasers" panose="02000603000000000000" pitchFamily="2" charset="0"/>
                            </a:rPr>
                            <a:t>4f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indent="0">
                            <a:buFont typeface="Arial" panose="020B0604020202020204" pitchFamily="34" charset="0"/>
                            <a:buNone/>
                          </a:pPr>
                          <a:r>
                            <a:rPr lang="it-IT" sz="1600">
                              <a:solidFill>
                                <a:schemeClr val="bg1">
                                  <a:lumMod val="75000"/>
                                </a:schemeClr>
                              </a:solidFill>
                              <a:latin typeface="DustyErasers" panose="02000603000000000000" pitchFamily="2" charset="0"/>
                              <a:ea typeface="DustyErasers" panose="02000603000000000000" pitchFamily="2" charset="0"/>
                            </a:rPr>
                            <a:t>T </a:t>
                          </a:r>
                          <a14:m>
                            <m:oMath xmlns:m="http://schemas.openxmlformats.org/officeDocument/2006/math">
                              <m:r>
                                <a:rPr lang="it-IT" sz="1600" b="1" i="1" smtClean="0">
                                  <a:solidFill>
                                    <a:schemeClr val="bg1">
                                      <a:lumMod val="75000"/>
                                    </a:schemeClr>
                                  </a:solidFill>
                                  <a:latin typeface="Cambria Math" panose="02040503050406030204" pitchFamily="18" charset="0"/>
                                  <a:ea typeface="DustyErasers" panose="02000603000000000000" pitchFamily="2" charset="0"/>
                                </a:rPr>
                                <m:t>∝</m:t>
                              </m:r>
                            </m:oMath>
                          </a14:m>
                          <a:r>
                            <a:rPr lang="it-IT" sz="1600">
                              <a:solidFill>
                                <a:schemeClr val="bg1">
                                  <a:lumMod val="75000"/>
                                </a:schemeClr>
                              </a:solidFill>
                              <a:latin typeface="DustyErasers" panose="02000603000000000000" pitchFamily="2" charset="0"/>
                              <a:ea typeface="DustyErasers" panose="02000603000000000000" pitchFamily="2" charset="0"/>
                            </a:rPr>
                            <a:t> 1 / </a:t>
                          </a:r>
                          <a14:m>
                            <m:oMath xmlns:m="http://schemas.openxmlformats.org/officeDocument/2006/math">
                              <m:r>
                                <m:rPr>
                                  <m:nor/>
                                </m:rPr>
                                <a:rPr lang="it-IT" sz="1600" smtClean="0">
                                  <a:solidFill>
                                    <a:schemeClr val="bg1">
                                      <a:lumMod val="75000"/>
                                    </a:schemeClr>
                                  </a:solidFill>
                                  <a:latin typeface="Symbol" panose="05050102010706020507" pitchFamily="18" charset="2"/>
                                  <a:ea typeface="DustyErasers" panose="02000603000000000000" pitchFamily="2" charset="0"/>
                                </a:rPr>
                                <m:t>dw</m:t>
                              </m:r>
                            </m:oMath>
                          </a14:m>
                          <a:endParaRPr lang="it-IT" sz="1600">
                            <a:solidFill>
                              <a:schemeClr val="bg1">
                                <a:lumMod val="75000"/>
                              </a:schemeClr>
                            </a:solidFill>
                            <a:latin typeface="DustyErasers" panose="02000603000000000000" pitchFamily="2" charset="0"/>
                            <a:ea typeface="DustyEraser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 xmlns:m="http://schemas.openxmlformats.org/officeDocument/2006/math">
                              <m:r>
                                <m:rPr>
                                  <m:sty m:val="p"/>
                                </m:rPr>
                                <a:rPr lang="it-IT" sz="1600" smtClean="0">
                                  <a:solidFill>
                                    <a:schemeClr val="bg1">
                                      <a:lumMod val="75000"/>
                                    </a:schemeClr>
                                  </a:solidFill>
                                  <a:latin typeface="Cambria Math" panose="02040503050406030204" pitchFamily="18" charset="0"/>
                                  <a:ea typeface="DustyErasers" panose="02000603000000000000" pitchFamily="2" charset="0"/>
                                </a:rPr>
                                <m:t>δω</m:t>
                              </m:r>
                            </m:oMath>
                          </a14:m>
                          <a:r>
                            <a:rPr lang="it-IT" sz="1600">
                              <a:solidFill>
                                <a:schemeClr val="bg1">
                                  <a:lumMod val="75000"/>
                                </a:schemeClr>
                              </a:solidFill>
                              <a:latin typeface="DustyErasers" panose="02000603000000000000" pitchFamily="2" charset="0"/>
                              <a:ea typeface="DustyErasers" panose="02000603000000000000" pitchFamily="2" charset="0"/>
                            </a:rPr>
                            <a:t> =</a:t>
                          </a:r>
                          <a:r>
                            <a:rPr lang="it-IT" sz="1600" baseline="0">
                              <a:solidFill>
                                <a:schemeClr val="bg1">
                                  <a:lumMod val="75000"/>
                                </a:schemeClr>
                              </a:solidFill>
                              <a:latin typeface="DustyErasers" panose="02000603000000000000" pitchFamily="2" charset="0"/>
                              <a:ea typeface="DustyErasers" panose="02000603000000000000" pitchFamily="2" charset="0"/>
                            </a:rPr>
                            <a:t> </a:t>
                          </a:r>
                          <a14:m>
                            <m:oMath xmlns:m="http://schemas.openxmlformats.org/officeDocument/2006/math">
                              <m:sSub>
                                <m:sSubPr>
                                  <m:ctrlPr>
                                    <a:rPr lang="it-IT" sz="1600" i="1" smtClean="0">
                                      <a:solidFill>
                                        <a:schemeClr val="bg1">
                                          <a:lumMod val="75000"/>
                                        </a:schemeClr>
                                      </a:solidFill>
                                      <a:latin typeface="Cambria Math" panose="02040503050406030204" pitchFamily="18" charset="0"/>
                                      <a:ea typeface="DustyErasers" panose="02000603000000000000" pitchFamily="2" charset="0"/>
                                    </a:rPr>
                                  </m:ctrlPr>
                                </m:sSubPr>
                                <m:e>
                                  <m:r>
                                    <m:rPr>
                                      <m:nor/>
                                    </m:rPr>
                                    <a:rPr lang="it-IT" sz="1600">
                                      <a:solidFill>
                                        <a:schemeClr val="bg1">
                                          <a:lumMod val="75000"/>
                                        </a:schemeClr>
                                      </a:solidFill>
                                      <a:latin typeface="DustyErasers" panose="02000603000000000000" pitchFamily="2" charset="0"/>
                                      <a:ea typeface="DustyErasers" panose="02000603000000000000" pitchFamily="2" charset="0"/>
                                    </a:rPr>
                                    <m:t>r</m:t>
                                  </m:r>
                                </m:e>
                                <m:sub>
                                  <m:r>
                                    <a:rPr lang="it-IT" sz="1600" i="1">
                                      <a:solidFill>
                                        <a:schemeClr val="bg1">
                                          <a:lumMod val="75000"/>
                                        </a:schemeClr>
                                      </a:solidFill>
                                      <a:latin typeface="Cambria Math" panose="02040503050406030204" pitchFamily="18" charset="0"/>
                                      <a:ea typeface="DustyErasers" panose="02000603000000000000" pitchFamily="2" charset="0"/>
                                    </a:rPr>
                                    <m:t>0</m:t>
                                  </m:r>
                                </m:sub>
                              </m:sSub>
                            </m:oMath>
                          </a14:m>
                          <a:r>
                            <a:rPr lang="it-IT" sz="1600">
                              <a:solidFill>
                                <a:schemeClr val="bg1">
                                  <a:lumMod val="75000"/>
                                </a:schemeClr>
                              </a:solidFill>
                              <a:latin typeface="DustyErasers" panose="02000603000000000000" pitchFamily="2" charset="0"/>
                              <a:ea typeface="DustyErasers" panose="02000603000000000000" pitchFamily="2" charset="0"/>
                            </a:rPr>
                            <a:t> / </a:t>
                          </a:r>
                          <a14:m>
                            <m:oMath xmlns:m="http://schemas.openxmlformats.org/officeDocument/2006/math">
                              <m:r>
                                <m:rPr>
                                  <m:nor/>
                                </m:rPr>
                                <a:rPr lang="it-IT" sz="1600" smtClean="0">
                                  <a:solidFill>
                                    <a:schemeClr val="bg1">
                                      <a:lumMod val="75000"/>
                                    </a:schemeClr>
                                  </a:solidFill>
                                  <a:latin typeface="Symbol" panose="05050102010706020507" pitchFamily="18" charset="2"/>
                                  <a:ea typeface="DustyErasers" panose="02000603000000000000" pitchFamily="2" charset="0"/>
                                </a:rPr>
                                <m:t>a</m:t>
                              </m:r>
                            </m:oMath>
                          </a14:m>
                          <a:endParaRPr lang="it-IT" sz="1600">
                            <a:solidFill>
                              <a:schemeClr val="bg1">
                                <a:lumMod val="75000"/>
                              </a:schemeClr>
                            </a:solidFill>
                            <a:latin typeface="DustyErasers" panose="02000603000000000000" pitchFamily="2" charset="0"/>
                            <a:ea typeface="DustyEraser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2298257188"/>
                      </a:ext>
                    </a:extLst>
                  </a:tr>
                  <a:tr h="264957">
                    <a:tc>
                      <a:txBody>
                        <a:bodyPr/>
                        <a:lstStyle/>
                        <a:p>
                          <a:r>
                            <a:rPr lang="it-IT" sz="1800" b="1">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rPr>
                            <a:t>T = </a:t>
                          </a:r>
                          <a:r>
                            <a:rPr lang="it-IT" sz="1600" b="1">
                              <a:latin typeface="Symbol" panose="05050102010706020507" pitchFamily="18" charset="2"/>
                              <a:ea typeface="DustyErasers" panose="02000603000000000000" pitchFamily="2" charset="0"/>
                            </a:rPr>
                            <a:t>D</a:t>
                          </a:r>
                          <a:r>
                            <a:rPr lang="it-IT" sz="1600" b="1">
                              <a:latin typeface="DustyErasers" panose="02000603000000000000" pitchFamily="2" charset="0"/>
                              <a:ea typeface="DustyErasers" panose="02000603000000000000" pitchFamily="2" charset="0"/>
                            </a:rPr>
                            <a:t>n</a:t>
                          </a:r>
                          <a:r>
                            <a:rPr lang="it-IT" sz="1600" b="1" baseline="-25000">
                              <a:latin typeface="DustyErasers" panose="02000603000000000000" pitchFamily="2" charset="0"/>
                              <a:ea typeface="DustyErasers" panose="02000603000000000000" pitchFamily="2" charset="0"/>
                            </a:rPr>
                            <a:t>g</a:t>
                          </a:r>
                          <a:r>
                            <a:rPr lang="it-IT" sz="1600" b="1">
                              <a:latin typeface="DustyErasers" panose="02000603000000000000" pitchFamily="2" charset="0"/>
                              <a:ea typeface="DustyErasers" panose="02000603000000000000" pitchFamily="2" charset="0"/>
                            </a:rPr>
                            <a:t> L cos</a:t>
                          </a:r>
                          <a:r>
                            <a:rPr lang="it-IT" sz="1600" b="1" baseline="30000">
                              <a:latin typeface="DustyErasers" panose="02000603000000000000" pitchFamily="2" charset="0"/>
                              <a:ea typeface="DustyErasers" panose="02000603000000000000" pitchFamily="2" charset="0"/>
                            </a:rPr>
                            <a:t>2</a:t>
                          </a:r>
                          <a:r>
                            <a:rPr lang="it-IT" sz="1600" b="1">
                              <a:latin typeface="DustyErasers" panose="02000603000000000000" pitchFamily="2" charset="0"/>
                              <a:ea typeface="DustyErasers" panose="02000603000000000000" pitchFamily="2" charset="0"/>
                            </a:rPr>
                            <a:t>(</a:t>
                          </a:r>
                          <a:r>
                            <a:rPr lang="it-IT" sz="1600" b="1">
                              <a:latin typeface="Symbol" panose="05050102010706020507" pitchFamily="18" charset="2"/>
                              <a:ea typeface="DustyErasers" panose="02000603000000000000" pitchFamily="2" charset="0"/>
                            </a:rPr>
                            <a:t>q</a:t>
                          </a:r>
                          <a:r>
                            <a:rPr lang="it-IT" sz="1600" b="1" baseline="-25000">
                              <a:latin typeface="DustyErasers" panose="02000603000000000000" pitchFamily="2" charset="0"/>
                              <a:ea typeface="DustyErasers" panose="02000603000000000000" pitchFamily="2" charset="0"/>
                            </a:rPr>
                            <a:t>in</a:t>
                          </a:r>
                          <a:r>
                            <a:rPr lang="it-IT" sz="1600" b="1">
                              <a:latin typeface="DustyErasers" panose="02000603000000000000" pitchFamily="2" charset="0"/>
                              <a:ea typeface="DustyErasers" panose="02000603000000000000" pitchFamily="2" charset="0"/>
                            </a:rPr>
                            <a:t>) / c</a:t>
                          </a:r>
                          <a:endParaRPr kumimoji="0" lang="it-IT" sz="1600" b="1"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1">
                              <a:latin typeface="Symbol" panose="05050102010706020507" pitchFamily="18" charset="2"/>
                              <a:ea typeface="DustyErasers" panose="02000603000000000000" pitchFamily="2" charset="0"/>
                            </a:rPr>
                            <a:t>dl =</a:t>
                          </a:r>
                          <a:r>
                            <a:rPr lang="it-IT" sz="1600" b="1"/>
                            <a:t> </a:t>
                          </a:r>
                          <a:r>
                            <a:rPr lang="it-IT" sz="1600" b="1">
                              <a:latin typeface="Symbol" panose="05050102010706020507" pitchFamily="18" charset="2"/>
                              <a:ea typeface="DustyErasers" panose="02000603000000000000" pitchFamily="2" charset="0"/>
                            </a:rPr>
                            <a:t>l</a:t>
                          </a:r>
                          <a:r>
                            <a:rPr lang="it-IT" sz="1600" b="1" baseline="30000">
                              <a:latin typeface="DustyErasers" panose="02000603000000000000" pitchFamily="2" charset="0"/>
                              <a:ea typeface="DustyErasers" panose="02000603000000000000" pitchFamily="2" charset="0"/>
                            </a:rPr>
                            <a:t>2 </a:t>
                          </a:r>
                          <a:r>
                            <a:rPr lang="it-IT" sz="1600" b="1">
                              <a:latin typeface="DustyErasers" panose="02000603000000000000" pitchFamily="2" charset="0"/>
                              <a:ea typeface="DustyErasers" panose="02000603000000000000" pitchFamily="2" charset="0"/>
                            </a:rPr>
                            <a:t>/ (c</a:t>
                          </a:r>
                          <a:r>
                            <a:rPr lang="it-IT" sz="1600" b="1">
                              <a:latin typeface="Symbol" panose="05050102010706020507" pitchFamily="18" charset="2"/>
                              <a:ea typeface="DustyErasers" panose="02000603000000000000" pitchFamily="2" charset="0"/>
                            </a:rPr>
                            <a:t>D</a:t>
                          </a:r>
                          <a:r>
                            <a:rPr lang="it-IT" sz="1600" b="1">
                              <a:latin typeface="DustyErasers" panose="02000603000000000000" pitchFamily="2" charset="0"/>
                              <a:ea typeface="DustyErasers" panose="02000603000000000000" pitchFamily="2" charset="0"/>
                            </a:rPr>
                            <a:t>nLcos</a:t>
                          </a:r>
                          <a:r>
                            <a:rPr lang="it-IT" sz="1600" b="1" baseline="30000">
                              <a:latin typeface="DustyErasers" panose="02000603000000000000" pitchFamily="2" charset="0"/>
                              <a:ea typeface="DustyErasers" panose="02000603000000000000" pitchFamily="2" charset="0"/>
                            </a:rPr>
                            <a:t>2</a:t>
                          </a:r>
                          <a:r>
                            <a:rPr lang="it-IT" sz="1600" b="1">
                              <a:latin typeface="DustyErasers" panose="02000603000000000000" pitchFamily="2" charset="0"/>
                              <a:ea typeface="DustyErasers" panose="02000603000000000000" pitchFamily="2" charset="0"/>
                            </a:rPr>
                            <a:t>(</a:t>
                          </a:r>
                          <a:r>
                            <a:rPr lang="it-IT" sz="1600" b="1">
                              <a:latin typeface="Symbol" panose="05050102010706020507" pitchFamily="18" charset="2"/>
                              <a:ea typeface="DustyErasers" panose="02000603000000000000" pitchFamily="2" charset="0"/>
                            </a:rPr>
                            <a:t>q</a:t>
                          </a:r>
                          <a:r>
                            <a:rPr lang="it-IT" sz="1600" b="1" baseline="-25000">
                              <a:latin typeface="DustyErasers" panose="02000603000000000000" pitchFamily="2" charset="0"/>
                              <a:ea typeface="DustyErasers" panose="02000603000000000000" pitchFamily="2" charset="0"/>
                            </a:rPr>
                            <a:t>in</a:t>
                          </a:r>
                          <a:r>
                            <a:rPr lang="it-IT" sz="1600" b="1">
                              <a:latin typeface="DustyErasers" panose="02000603000000000000" pitchFamily="2" charset="0"/>
                              <a:ea typeface="DustyErasers" panose="02000603000000000000" pitchFamily="2" charset="0"/>
                            </a:rPr>
                            <a:t>) )</a:t>
                          </a:r>
                          <a:endParaRPr lang="it-IT" sz="1600" b="1" baseline="-25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851715095"/>
                      </a:ext>
                    </a:extLst>
                  </a:tr>
                </a:tbl>
              </a:graphicData>
            </a:graphic>
          </p:graphicFrame>
        </mc:Choice>
        <mc:Fallback xmlns="">
          <p:graphicFrame>
            <p:nvGraphicFramePr>
              <p:cNvPr id="61" name="Tabella 60">
                <a:extLst>
                  <a:ext uri="{FF2B5EF4-FFF2-40B4-BE49-F238E27FC236}">
                    <a16:creationId xmlns:a16="http://schemas.microsoft.com/office/drawing/2014/main" id="{6AF2ED00-E00F-4D3F-B021-1C766591187C}"/>
                  </a:ext>
                </a:extLst>
              </p:cNvPr>
              <p:cNvGraphicFramePr>
                <a:graphicFrameLocks noGrp="1"/>
              </p:cNvGraphicFramePr>
              <p:nvPr>
                <p:extLst>
                  <p:ext uri="{D42A27DB-BD31-4B8C-83A1-F6EECF244321}">
                    <p14:modId xmlns:p14="http://schemas.microsoft.com/office/powerpoint/2010/main" val="3937368010"/>
                  </p:ext>
                </p:extLst>
              </p:nvPr>
            </p:nvGraphicFramePr>
            <p:xfrm>
              <a:off x="246861" y="1736493"/>
              <a:ext cx="5832648" cy="1163763"/>
            </p:xfrm>
            <a:graphic>
              <a:graphicData uri="http://schemas.openxmlformats.org/drawingml/2006/table">
                <a:tbl>
                  <a:tblPr firstRow="1" bandRow="1">
                    <a:tableStyleId>{8EC20E35-A176-4012-BC5E-935CFFF8708E}</a:tableStyleId>
                  </a:tblPr>
                  <a:tblGrid>
                    <a:gridCol w="1080120">
                      <a:extLst>
                        <a:ext uri="{9D8B030D-6E8A-4147-A177-3AD203B41FA5}">
                          <a16:colId xmlns:a16="http://schemas.microsoft.com/office/drawing/2014/main" val="235118109"/>
                        </a:ext>
                      </a:extLst>
                    </a:gridCol>
                    <a:gridCol w="2304256">
                      <a:extLst>
                        <a:ext uri="{9D8B030D-6E8A-4147-A177-3AD203B41FA5}">
                          <a16:colId xmlns:a16="http://schemas.microsoft.com/office/drawing/2014/main" val="1139481899"/>
                        </a:ext>
                      </a:extLst>
                    </a:gridCol>
                    <a:gridCol w="2448272">
                      <a:extLst>
                        <a:ext uri="{9D8B030D-6E8A-4147-A177-3AD203B41FA5}">
                          <a16:colId xmlns:a16="http://schemas.microsoft.com/office/drawing/2014/main" val="4268711160"/>
                        </a:ext>
                      </a:extLst>
                    </a:gridCol>
                  </a:tblGrid>
                  <a:tr h="432243">
                    <a:tc>
                      <a:txBody>
                        <a:bodyPr/>
                        <a:lstStyle/>
                        <a:p>
                          <a:r>
                            <a:rPr lang="it-IT">
                              <a:solidFill>
                                <a:srgbClr val="993366"/>
                              </a:solidFill>
                              <a:latin typeface="DustyErasers" panose="02000603000000000000" pitchFamily="2" charset="0"/>
                              <a:ea typeface="DustyErasers" panose="02000603000000000000" pitchFamily="2" charset="0"/>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Temporal window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a:solidFill>
                                <a:srgbClr val="993366"/>
                              </a:solidFill>
                              <a:latin typeface="DustyErasers" panose="02000603000000000000" pitchFamily="2" charset="0"/>
                              <a:ea typeface="DustyErasers" panose="02000603000000000000" pitchFamily="2" charset="0"/>
                            </a:rPr>
                            <a:t>Frequency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87611"/>
                      </a:ext>
                    </a:extLst>
                  </a:tr>
                  <a:tr h="365760">
                    <a:tc>
                      <a:txBody>
                        <a:bodyPr/>
                        <a:lstStyle/>
                        <a:p>
                          <a:r>
                            <a:rPr lang="it-IT" sz="1800" b="1">
                              <a:solidFill>
                                <a:schemeClr val="bg1">
                                  <a:lumMod val="75000"/>
                                </a:schemeClr>
                              </a:solidFill>
                              <a:latin typeface="DustyErasers" panose="02000603000000000000" pitchFamily="2" charset="0"/>
                              <a:ea typeface="DustyErasers" panose="02000603000000000000" pitchFamily="2" charset="0"/>
                            </a:rPr>
                            <a:t>4f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46966" t="-122951" r="-106596" b="-126230"/>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8557" t="-122951" r="-498" b="-126230"/>
                          </a:stretch>
                        </a:blipFill>
                      </a:tcPr>
                    </a:tc>
                    <a:extLst>
                      <a:ext uri="{0D108BD9-81ED-4DB2-BD59-A6C34878D82A}">
                        <a16:rowId xmlns:a16="http://schemas.microsoft.com/office/drawing/2014/main" val="2298257188"/>
                      </a:ext>
                    </a:extLst>
                  </a:tr>
                  <a:tr h="365760">
                    <a:tc>
                      <a:txBody>
                        <a:bodyPr/>
                        <a:lstStyle/>
                        <a:p>
                          <a:r>
                            <a:rPr lang="it-IT" sz="1800" b="1">
                              <a:latin typeface="DustyErasers" panose="02000603000000000000" pitchFamily="2" charset="0"/>
                              <a:ea typeface="DustyErasers" panose="02000603000000000000" pitchFamily="2" charset="0"/>
                            </a:rPr>
                            <a:t>AOPDF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rPr>
                            <a:t>T = </a:t>
                          </a:r>
                          <a:r>
                            <a:rPr lang="it-IT" sz="1600" b="1">
                              <a:latin typeface="Symbol" panose="05050102010706020507" pitchFamily="18" charset="2"/>
                              <a:ea typeface="DustyErasers" panose="02000603000000000000" pitchFamily="2" charset="0"/>
                            </a:rPr>
                            <a:t>D</a:t>
                          </a:r>
                          <a:r>
                            <a:rPr lang="it-IT" sz="1600" b="1">
                              <a:latin typeface="DustyErasers" panose="02000603000000000000" pitchFamily="2" charset="0"/>
                              <a:ea typeface="DustyErasers" panose="02000603000000000000" pitchFamily="2" charset="0"/>
                            </a:rPr>
                            <a:t>n</a:t>
                          </a:r>
                          <a:r>
                            <a:rPr lang="it-IT" sz="1600" b="1" baseline="-25000">
                              <a:latin typeface="DustyErasers" panose="02000603000000000000" pitchFamily="2" charset="0"/>
                              <a:ea typeface="DustyErasers" panose="02000603000000000000" pitchFamily="2" charset="0"/>
                            </a:rPr>
                            <a:t>g</a:t>
                          </a:r>
                          <a:r>
                            <a:rPr lang="it-IT" sz="1600" b="1">
                              <a:latin typeface="DustyErasers" panose="02000603000000000000" pitchFamily="2" charset="0"/>
                              <a:ea typeface="DustyErasers" panose="02000603000000000000" pitchFamily="2" charset="0"/>
                            </a:rPr>
                            <a:t> L cos</a:t>
                          </a:r>
                          <a:r>
                            <a:rPr lang="it-IT" sz="1600" b="1" baseline="30000">
                              <a:latin typeface="DustyErasers" panose="02000603000000000000" pitchFamily="2" charset="0"/>
                              <a:ea typeface="DustyErasers" panose="02000603000000000000" pitchFamily="2" charset="0"/>
                            </a:rPr>
                            <a:t>2</a:t>
                          </a:r>
                          <a:r>
                            <a:rPr lang="it-IT" sz="1600" b="1">
                              <a:latin typeface="DustyErasers" panose="02000603000000000000" pitchFamily="2" charset="0"/>
                              <a:ea typeface="DustyErasers" panose="02000603000000000000" pitchFamily="2" charset="0"/>
                            </a:rPr>
                            <a:t>(</a:t>
                          </a:r>
                          <a:r>
                            <a:rPr lang="it-IT" sz="1600" b="1">
                              <a:latin typeface="Symbol" panose="05050102010706020507" pitchFamily="18" charset="2"/>
                              <a:ea typeface="DustyErasers" panose="02000603000000000000" pitchFamily="2" charset="0"/>
                            </a:rPr>
                            <a:t>q</a:t>
                          </a:r>
                          <a:r>
                            <a:rPr lang="it-IT" sz="1600" b="1" baseline="-25000">
                              <a:latin typeface="DustyErasers" panose="02000603000000000000" pitchFamily="2" charset="0"/>
                              <a:ea typeface="DustyErasers" panose="02000603000000000000" pitchFamily="2" charset="0"/>
                            </a:rPr>
                            <a:t>in</a:t>
                          </a:r>
                          <a:r>
                            <a:rPr lang="it-IT" sz="1600" b="1">
                              <a:latin typeface="DustyErasers" panose="02000603000000000000" pitchFamily="2" charset="0"/>
                              <a:ea typeface="DustyErasers" panose="02000603000000000000" pitchFamily="2" charset="0"/>
                            </a:rPr>
                            <a:t>) / c</a:t>
                          </a:r>
                          <a:endParaRPr kumimoji="0" lang="it-IT" sz="1600" b="1" i="0" u="none" strike="noStrike" kern="1200" cap="none" spc="0" normalizeH="0" baseline="0" noProof="0">
                            <a:ln>
                              <a:noFill/>
                            </a:ln>
                            <a:solidFill>
                              <a:prstClr val="black"/>
                            </a:solidFill>
                            <a:effectLst/>
                            <a:uLnTx/>
                            <a:uFillTx/>
                            <a:latin typeface="DustyErasers" panose="02000603000000000000" pitchFamily="2" charset="0"/>
                            <a:ea typeface="DustyErasers" panose="02000603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600" b="1">
                              <a:latin typeface="Symbol" panose="05050102010706020507" pitchFamily="18" charset="2"/>
                              <a:ea typeface="DustyErasers" panose="02000603000000000000" pitchFamily="2" charset="0"/>
                            </a:rPr>
                            <a:t>dl =</a:t>
                          </a:r>
                          <a:r>
                            <a:rPr lang="it-IT" sz="1600" b="1"/>
                            <a:t> </a:t>
                          </a:r>
                          <a:r>
                            <a:rPr lang="it-IT" sz="1600" b="1">
                              <a:latin typeface="Symbol" panose="05050102010706020507" pitchFamily="18" charset="2"/>
                              <a:ea typeface="DustyErasers" panose="02000603000000000000" pitchFamily="2" charset="0"/>
                            </a:rPr>
                            <a:t>l</a:t>
                          </a:r>
                          <a:r>
                            <a:rPr lang="it-IT" sz="1600" b="1" baseline="30000">
                              <a:latin typeface="DustyErasers" panose="02000603000000000000" pitchFamily="2" charset="0"/>
                              <a:ea typeface="DustyErasers" panose="02000603000000000000" pitchFamily="2" charset="0"/>
                            </a:rPr>
                            <a:t>2 </a:t>
                          </a:r>
                          <a:r>
                            <a:rPr lang="it-IT" sz="1600" b="1">
                              <a:latin typeface="DustyErasers" panose="02000603000000000000" pitchFamily="2" charset="0"/>
                              <a:ea typeface="DustyErasers" panose="02000603000000000000" pitchFamily="2" charset="0"/>
                            </a:rPr>
                            <a:t>/ (c</a:t>
                          </a:r>
                          <a:r>
                            <a:rPr lang="it-IT" sz="1600" b="1">
                              <a:latin typeface="Symbol" panose="05050102010706020507" pitchFamily="18" charset="2"/>
                              <a:ea typeface="DustyErasers" panose="02000603000000000000" pitchFamily="2" charset="0"/>
                            </a:rPr>
                            <a:t>D</a:t>
                          </a:r>
                          <a:r>
                            <a:rPr lang="it-IT" sz="1600" b="1">
                              <a:latin typeface="DustyErasers" panose="02000603000000000000" pitchFamily="2" charset="0"/>
                              <a:ea typeface="DustyErasers" panose="02000603000000000000" pitchFamily="2" charset="0"/>
                            </a:rPr>
                            <a:t>nLcos</a:t>
                          </a:r>
                          <a:r>
                            <a:rPr lang="it-IT" sz="1600" b="1" baseline="30000">
                              <a:latin typeface="DustyErasers" panose="02000603000000000000" pitchFamily="2" charset="0"/>
                              <a:ea typeface="DustyErasers" panose="02000603000000000000" pitchFamily="2" charset="0"/>
                            </a:rPr>
                            <a:t>2</a:t>
                          </a:r>
                          <a:r>
                            <a:rPr lang="it-IT" sz="1600" b="1">
                              <a:latin typeface="DustyErasers" panose="02000603000000000000" pitchFamily="2" charset="0"/>
                              <a:ea typeface="DustyErasers" panose="02000603000000000000" pitchFamily="2" charset="0"/>
                            </a:rPr>
                            <a:t>(</a:t>
                          </a:r>
                          <a:r>
                            <a:rPr lang="it-IT" sz="1600" b="1">
                              <a:latin typeface="Symbol" panose="05050102010706020507" pitchFamily="18" charset="2"/>
                              <a:ea typeface="DustyErasers" panose="02000603000000000000" pitchFamily="2" charset="0"/>
                            </a:rPr>
                            <a:t>q</a:t>
                          </a:r>
                          <a:r>
                            <a:rPr lang="it-IT" sz="1600" b="1" baseline="-25000">
                              <a:latin typeface="DustyErasers" panose="02000603000000000000" pitchFamily="2" charset="0"/>
                              <a:ea typeface="DustyErasers" panose="02000603000000000000" pitchFamily="2" charset="0"/>
                            </a:rPr>
                            <a:t>in</a:t>
                          </a:r>
                          <a:r>
                            <a:rPr lang="it-IT" sz="1600" b="1">
                              <a:latin typeface="DustyErasers" panose="02000603000000000000" pitchFamily="2" charset="0"/>
                              <a:ea typeface="DustyErasers" panose="02000603000000000000" pitchFamily="2" charset="0"/>
                            </a:rPr>
                            <a:t>) )</a:t>
                          </a:r>
                          <a:endParaRPr lang="it-IT" sz="1600" b="1" baseline="-25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2851715095"/>
                      </a:ext>
                    </a:extLst>
                  </a:tr>
                </a:tbl>
              </a:graphicData>
            </a:graphic>
          </p:graphicFrame>
        </mc:Fallback>
      </mc:AlternateContent>
      <p:sp>
        <p:nvSpPr>
          <p:cNvPr id="68" name="Rettangolo 67">
            <a:extLst>
              <a:ext uri="{FF2B5EF4-FFF2-40B4-BE49-F238E27FC236}">
                <a16:creationId xmlns:a16="http://schemas.microsoft.com/office/drawing/2014/main" id="{D6FBAA72-03E0-49DA-9682-BA5AAB835BD8}"/>
              </a:ext>
            </a:extLst>
          </p:cNvPr>
          <p:cNvSpPr/>
          <p:nvPr/>
        </p:nvSpPr>
        <p:spPr>
          <a:xfrm>
            <a:off x="643221" y="4684642"/>
            <a:ext cx="5264325" cy="923330"/>
          </a:xfrm>
          <a:prstGeom prst="rect">
            <a:avLst/>
          </a:prstGeom>
        </p:spPr>
        <p:txBody>
          <a:bodyPr wrap="square">
            <a:spAutoFit/>
          </a:bodyPr>
          <a:lstStyle/>
          <a:p>
            <a:pPr algn="ctr"/>
            <a:r>
              <a:rPr lang="en-US">
                <a:solidFill>
                  <a:srgbClr val="00B050"/>
                </a:solidFill>
                <a:latin typeface="DustyErasers" panose="02000603000000000000" pitchFamily="2" charset="0"/>
                <a:ea typeface="DustyErasers" panose="02000603000000000000" pitchFamily="2" charset="0"/>
              </a:rPr>
              <a:t>The window and the spectral resolution in an AOPDF </a:t>
            </a:r>
            <a:r>
              <a:rPr lang="it-IT">
                <a:solidFill>
                  <a:srgbClr val="00B050"/>
                </a:solidFill>
                <a:latin typeface="DustyErasers" panose="02000603000000000000" pitchFamily="2" charset="0"/>
                <a:ea typeface="DustyErasers" panose="02000603000000000000" pitchFamily="2" charset="0"/>
              </a:rPr>
              <a:t>are determined mainly by the crystal thickness and its anisotropy</a:t>
            </a:r>
          </a:p>
        </p:txBody>
      </p:sp>
      <p:sp>
        <p:nvSpPr>
          <p:cNvPr id="14" name="Rettangolo 13">
            <a:extLst>
              <a:ext uri="{FF2B5EF4-FFF2-40B4-BE49-F238E27FC236}">
                <a16:creationId xmlns:a16="http://schemas.microsoft.com/office/drawing/2014/main" id="{6500C1F7-AAAA-4395-B154-A04EDA1286F0}"/>
              </a:ext>
            </a:extLst>
          </p:cNvPr>
          <p:cNvSpPr/>
          <p:nvPr/>
        </p:nvSpPr>
        <p:spPr>
          <a:xfrm>
            <a:off x="246861" y="3101147"/>
            <a:ext cx="6552728" cy="461665"/>
          </a:xfrm>
          <a:prstGeom prst="rect">
            <a:avLst/>
          </a:prstGeom>
        </p:spPr>
        <p:txBody>
          <a:bodyPr wrap="square">
            <a:spAutoFit/>
          </a:bodyPr>
          <a:lstStyle/>
          <a:p>
            <a:r>
              <a:rPr lang="en-US" sz="1200">
                <a:latin typeface="DustyErasers" panose="02000603000000000000" pitchFamily="2" charset="0"/>
                <a:ea typeface="DustyErasers" panose="02000603000000000000" pitchFamily="2" charset="0"/>
              </a:rPr>
              <a:t>θ</a:t>
            </a:r>
            <a:r>
              <a:rPr lang="it-IT" sz="1200" baseline="-25000">
                <a:latin typeface="DustyErasers" panose="02000603000000000000" pitchFamily="2" charset="0"/>
                <a:ea typeface="DustyErasers" panose="02000603000000000000" pitchFamily="2" charset="0"/>
              </a:rPr>
              <a:t>in</a:t>
            </a:r>
            <a:r>
              <a:rPr lang="en-US" sz="1200">
                <a:latin typeface="DustyErasers" panose="02000603000000000000" pitchFamily="2" charset="0"/>
                <a:ea typeface="DustyErasers" panose="02000603000000000000" pitchFamily="2" charset="0"/>
              </a:rPr>
              <a:t> is the angle between the incident wave vector and a reference crystallographic axis</a:t>
            </a:r>
          </a:p>
          <a:p>
            <a:r>
              <a:rPr lang="en-US" sz="1200">
                <a:latin typeface="DustyErasers" panose="02000603000000000000" pitchFamily="2" charset="0"/>
                <a:ea typeface="DustyErasers" panose="02000603000000000000" pitchFamily="2" charset="0"/>
              </a:rPr>
              <a:t>L is the length of the AO crystal</a:t>
            </a:r>
            <a:endParaRPr lang="it-IT" sz="1200">
              <a:latin typeface="DustyErasers" panose="02000603000000000000" pitchFamily="2" charset="0"/>
              <a:ea typeface="DustyErasers" panose="02000603000000000000" pitchFamily="2" charset="0"/>
            </a:endParaRPr>
          </a:p>
        </p:txBody>
      </p:sp>
      <p:sp>
        <p:nvSpPr>
          <p:cNvPr id="49" name="Figura a mano libera: forma 48">
            <a:extLst>
              <a:ext uri="{FF2B5EF4-FFF2-40B4-BE49-F238E27FC236}">
                <a16:creationId xmlns:a16="http://schemas.microsoft.com/office/drawing/2014/main" id="{B118E3B3-6562-46EB-B60C-649D7B122A18}"/>
              </a:ext>
            </a:extLst>
          </p:cNvPr>
          <p:cNvSpPr/>
          <p:nvPr/>
        </p:nvSpPr>
        <p:spPr>
          <a:xfrm>
            <a:off x="8668374" y="5553342"/>
            <a:ext cx="2723534" cy="189492"/>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849"/>
              <a:gd name="connsiteY0" fmla="*/ 569252 h 583838"/>
              <a:gd name="connsiteX1" fmla="*/ 32131 w 556849"/>
              <a:gd name="connsiteY1" fmla="*/ 494615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583838"/>
              <a:gd name="connsiteX1" fmla="*/ 105544 w 556849"/>
              <a:gd name="connsiteY1" fmla="*/ 461369 h 583838"/>
              <a:gd name="connsiteX2" fmla="*/ 81802 w 556849"/>
              <a:gd name="connsiteY2" fmla="*/ 561622 h 583838"/>
              <a:gd name="connsiteX3" fmla="*/ 121172 w 556849"/>
              <a:gd name="connsiteY3" fmla="*/ 464217 h 583838"/>
              <a:gd name="connsiteX4" fmla="*/ 171534 w 556849"/>
              <a:gd name="connsiteY4" fmla="*/ 546125 h 583838"/>
              <a:gd name="connsiteX5" fmla="*/ 204768 w 556849"/>
              <a:gd name="connsiteY5" fmla="*/ 355919 h 583838"/>
              <a:gd name="connsiteX6" fmla="*/ 227052 w 556849"/>
              <a:gd name="connsiteY6" fmla="*/ 170494 h 583838"/>
              <a:gd name="connsiteX7" fmla="*/ 273499 w 556849"/>
              <a:gd name="connsiteY7" fmla="*/ 0 h 583838"/>
              <a:gd name="connsiteX8" fmla="*/ 312308 w 556849"/>
              <a:gd name="connsiteY8" fmla="*/ 170327 h 583838"/>
              <a:gd name="connsiteX9" fmla="*/ 339459 w 556849"/>
              <a:gd name="connsiteY9" fmla="*/ 345907 h 583838"/>
              <a:gd name="connsiteX10" fmla="*/ 390588 w 556849"/>
              <a:gd name="connsiteY10" fmla="*/ 547843 h 583838"/>
              <a:gd name="connsiteX11" fmla="*/ 437822 w 556849"/>
              <a:gd name="connsiteY11" fmla="*/ 455161 h 583838"/>
              <a:gd name="connsiteX12" fmla="*/ 480249 w 556849"/>
              <a:gd name="connsiteY12" fmla="*/ 581926 h 583838"/>
              <a:gd name="connsiteX13" fmla="*/ 524140 w 556849"/>
              <a:gd name="connsiteY13" fmla="*/ 525109 h 583838"/>
              <a:gd name="connsiteX14" fmla="*/ 556825 w 556849"/>
              <a:gd name="connsiteY14" fmla="*/ 572872 h 583838"/>
              <a:gd name="connsiteX0" fmla="*/ 0 w 556849"/>
              <a:gd name="connsiteY0" fmla="*/ 569252 h 933376"/>
              <a:gd name="connsiteX1" fmla="*/ 105544 w 556849"/>
              <a:gd name="connsiteY1" fmla="*/ 461369 h 933376"/>
              <a:gd name="connsiteX2" fmla="*/ 168527 w 556849"/>
              <a:gd name="connsiteY2" fmla="*/ 933376 h 933376"/>
              <a:gd name="connsiteX3" fmla="*/ 121172 w 556849"/>
              <a:gd name="connsiteY3" fmla="*/ 464217 h 933376"/>
              <a:gd name="connsiteX4" fmla="*/ 171534 w 556849"/>
              <a:gd name="connsiteY4" fmla="*/ 546125 h 933376"/>
              <a:gd name="connsiteX5" fmla="*/ 204768 w 556849"/>
              <a:gd name="connsiteY5" fmla="*/ 355919 h 933376"/>
              <a:gd name="connsiteX6" fmla="*/ 227052 w 556849"/>
              <a:gd name="connsiteY6" fmla="*/ 170494 h 933376"/>
              <a:gd name="connsiteX7" fmla="*/ 273499 w 556849"/>
              <a:gd name="connsiteY7" fmla="*/ 0 h 933376"/>
              <a:gd name="connsiteX8" fmla="*/ 312308 w 556849"/>
              <a:gd name="connsiteY8" fmla="*/ 170327 h 933376"/>
              <a:gd name="connsiteX9" fmla="*/ 339459 w 556849"/>
              <a:gd name="connsiteY9" fmla="*/ 345907 h 933376"/>
              <a:gd name="connsiteX10" fmla="*/ 390588 w 556849"/>
              <a:gd name="connsiteY10" fmla="*/ 547843 h 933376"/>
              <a:gd name="connsiteX11" fmla="*/ 437822 w 556849"/>
              <a:gd name="connsiteY11" fmla="*/ 455161 h 933376"/>
              <a:gd name="connsiteX12" fmla="*/ 480249 w 556849"/>
              <a:gd name="connsiteY12" fmla="*/ 581926 h 933376"/>
              <a:gd name="connsiteX13" fmla="*/ 524140 w 556849"/>
              <a:gd name="connsiteY13" fmla="*/ 525109 h 933376"/>
              <a:gd name="connsiteX14" fmla="*/ 556825 w 556849"/>
              <a:gd name="connsiteY14" fmla="*/ 572872 h 933376"/>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04768 w 556849"/>
              <a:gd name="connsiteY5" fmla="*/ 355919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27052 w 556849"/>
              <a:gd name="connsiteY6" fmla="*/ 170494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71534 w 556849"/>
              <a:gd name="connsiteY4" fmla="*/ 546125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934405"/>
              <a:gd name="connsiteX1" fmla="*/ 105544 w 556849"/>
              <a:gd name="connsiteY1" fmla="*/ 461369 h 934405"/>
              <a:gd name="connsiteX2" fmla="*/ 168527 w 556849"/>
              <a:gd name="connsiteY2" fmla="*/ 933376 h 934405"/>
              <a:gd name="connsiteX3" fmla="*/ 192165 w 556849"/>
              <a:gd name="connsiteY3" fmla="*/ 597202 h 934405"/>
              <a:gd name="connsiteX4" fmla="*/ 196543 w 556849"/>
              <a:gd name="connsiteY4" fmla="*/ 334558 h 934405"/>
              <a:gd name="connsiteX5" fmla="*/ 218079 w 556849"/>
              <a:gd name="connsiteY5" fmla="*/ 108084 h 934405"/>
              <a:gd name="connsiteX6" fmla="*/ 237136 w 556849"/>
              <a:gd name="connsiteY6" fmla="*/ 799150 h 934405"/>
              <a:gd name="connsiteX7" fmla="*/ 273499 w 556849"/>
              <a:gd name="connsiteY7" fmla="*/ 0 h 934405"/>
              <a:gd name="connsiteX8" fmla="*/ 312308 w 556849"/>
              <a:gd name="connsiteY8" fmla="*/ 170327 h 934405"/>
              <a:gd name="connsiteX9" fmla="*/ 339459 w 556849"/>
              <a:gd name="connsiteY9" fmla="*/ 345907 h 934405"/>
              <a:gd name="connsiteX10" fmla="*/ 390588 w 556849"/>
              <a:gd name="connsiteY10" fmla="*/ 547843 h 934405"/>
              <a:gd name="connsiteX11" fmla="*/ 437822 w 556849"/>
              <a:gd name="connsiteY11" fmla="*/ 455161 h 934405"/>
              <a:gd name="connsiteX12" fmla="*/ 480249 w 556849"/>
              <a:gd name="connsiteY12" fmla="*/ 581926 h 934405"/>
              <a:gd name="connsiteX13" fmla="*/ 524140 w 556849"/>
              <a:gd name="connsiteY13" fmla="*/ 525109 h 934405"/>
              <a:gd name="connsiteX14" fmla="*/ 556825 w 556849"/>
              <a:gd name="connsiteY14" fmla="*/ 572872 h 934405"/>
              <a:gd name="connsiteX0" fmla="*/ 0 w 556849"/>
              <a:gd name="connsiteY0" fmla="*/ 569252 h 1084342"/>
              <a:gd name="connsiteX1" fmla="*/ 105544 w 556849"/>
              <a:gd name="connsiteY1" fmla="*/ 461369 h 1084342"/>
              <a:gd name="connsiteX2" fmla="*/ 168527 w 556849"/>
              <a:gd name="connsiteY2" fmla="*/ 933376 h 1084342"/>
              <a:gd name="connsiteX3" fmla="*/ 192165 w 556849"/>
              <a:gd name="connsiteY3" fmla="*/ 597202 h 1084342"/>
              <a:gd name="connsiteX4" fmla="*/ 196543 w 556849"/>
              <a:gd name="connsiteY4" fmla="*/ 334558 h 1084342"/>
              <a:gd name="connsiteX5" fmla="*/ 218079 w 556849"/>
              <a:gd name="connsiteY5" fmla="*/ 108084 h 1084342"/>
              <a:gd name="connsiteX6" fmla="*/ 243993 w 556849"/>
              <a:gd name="connsiteY6" fmla="*/ 1083255 h 1084342"/>
              <a:gd name="connsiteX7" fmla="*/ 273499 w 556849"/>
              <a:gd name="connsiteY7" fmla="*/ 0 h 1084342"/>
              <a:gd name="connsiteX8" fmla="*/ 312308 w 556849"/>
              <a:gd name="connsiteY8" fmla="*/ 170327 h 1084342"/>
              <a:gd name="connsiteX9" fmla="*/ 339459 w 556849"/>
              <a:gd name="connsiteY9" fmla="*/ 345907 h 1084342"/>
              <a:gd name="connsiteX10" fmla="*/ 390588 w 556849"/>
              <a:gd name="connsiteY10" fmla="*/ 547843 h 1084342"/>
              <a:gd name="connsiteX11" fmla="*/ 437822 w 556849"/>
              <a:gd name="connsiteY11" fmla="*/ 455161 h 1084342"/>
              <a:gd name="connsiteX12" fmla="*/ 480249 w 556849"/>
              <a:gd name="connsiteY12" fmla="*/ 581926 h 1084342"/>
              <a:gd name="connsiteX13" fmla="*/ 524140 w 556849"/>
              <a:gd name="connsiteY13" fmla="*/ 525109 h 1084342"/>
              <a:gd name="connsiteX14" fmla="*/ 556825 w 556849"/>
              <a:gd name="connsiteY14" fmla="*/ 572872 h 1084342"/>
              <a:gd name="connsiteX0" fmla="*/ 0 w 556849"/>
              <a:gd name="connsiteY0" fmla="*/ 569252 h 1187010"/>
              <a:gd name="connsiteX1" fmla="*/ 105544 w 556849"/>
              <a:gd name="connsiteY1" fmla="*/ 461369 h 1187010"/>
              <a:gd name="connsiteX2" fmla="*/ 168527 w 556849"/>
              <a:gd name="connsiteY2" fmla="*/ 933376 h 1187010"/>
              <a:gd name="connsiteX3" fmla="*/ 192165 w 556849"/>
              <a:gd name="connsiteY3" fmla="*/ 597202 h 1187010"/>
              <a:gd name="connsiteX4" fmla="*/ 196543 w 556849"/>
              <a:gd name="connsiteY4" fmla="*/ 334558 h 1187010"/>
              <a:gd name="connsiteX5" fmla="*/ 218079 w 556849"/>
              <a:gd name="connsiteY5" fmla="*/ 108084 h 1187010"/>
              <a:gd name="connsiteX6" fmla="*/ 249640 w 556849"/>
              <a:gd name="connsiteY6" fmla="*/ 1186016 h 1187010"/>
              <a:gd name="connsiteX7" fmla="*/ 273499 w 556849"/>
              <a:gd name="connsiteY7" fmla="*/ 0 h 1187010"/>
              <a:gd name="connsiteX8" fmla="*/ 312308 w 556849"/>
              <a:gd name="connsiteY8" fmla="*/ 170327 h 1187010"/>
              <a:gd name="connsiteX9" fmla="*/ 339459 w 556849"/>
              <a:gd name="connsiteY9" fmla="*/ 345907 h 1187010"/>
              <a:gd name="connsiteX10" fmla="*/ 390588 w 556849"/>
              <a:gd name="connsiteY10" fmla="*/ 547843 h 1187010"/>
              <a:gd name="connsiteX11" fmla="*/ 437822 w 556849"/>
              <a:gd name="connsiteY11" fmla="*/ 455161 h 1187010"/>
              <a:gd name="connsiteX12" fmla="*/ 480249 w 556849"/>
              <a:gd name="connsiteY12" fmla="*/ 581926 h 1187010"/>
              <a:gd name="connsiteX13" fmla="*/ 524140 w 556849"/>
              <a:gd name="connsiteY13" fmla="*/ 525109 h 1187010"/>
              <a:gd name="connsiteX14" fmla="*/ 556825 w 556849"/>
              <a:gd name="connsiteY14" fmla="*/ 572872 h 1187010"/>
              <a:gd name="connsiteX0" fmla="*/ 0 w 556849"/>
              <a:gd name="connsiteY0" fmla="*/ 499979 h 1117737"/>
              <a:gd name="connsiteX1" fmla="*/ 105544 w 556849"/>
              <a:gd name="connsiteY1" fmla="*/ 392096 h 1117737"/>
              <a:gd name="connsiteX2" fmla="*/ 168527 w 556849"/>
              <a:gd name="connsiteY2" fmla="*/ 864103 h 1117737"/>
              <a:gd name="connsiteX3" fmla="*/ 192165 w 556849"/>
              <a:gd name="connsiteY3" fmla="*/ 527929 h 1117737"/>
              <a:gd name="connsiteX4" fmla="*/ 196543 w 556849"/>
              <a:gd name="connsiteY4" fmla="*/ 265285 h 1117737"/>
              <a:gd name="connsiteX5" fmla="*/ 218079 w 556849"/>
              <a:gd name="connsiteY5" fmla="*/ 38811 h 1117737"/>
              <a:gd name="connsiteX6" fmla="*/ 249640 w 556849"/>
              <a:gd name="connsiteY6" fmla="*/ 1116743 h 1117737"/>
              <a:gd name="connsiteX7" fmla="*/ 307785 w 556849"/>
              <a:gd name="connsiteY7" fmla="*/ 911491 h 1117737"/>
              <a:gd name="connsiteX8" fmla="*/ 312308 w 556849"/>
              <a:gd name="connsiteY8" fmla="*/ 101054 h 1117737"/>
              <a:gd name="connsiteX9" fmla="*/ 339459 w 556849"/>
              <a:gd name="connsiteY9" fmla="*/ 276634 h 1117737"/>
              <a:gd name="connsiteX10" fmla="*/ 390588 w 556849"/>
              <a:gd name="connsiteY10" fmla="*/ 478570 h 1117737"/>
              <a:gd name="connsiteX11" fmla="*/ 437822 w 556849"/>
              <a:gd name="connsiteY11" fmla="*/ 385888 h 1117737"/>
              <a:gd name="connsiteX12" fmla="*/ 480249 w 556849"/>
              <a:gd name="connsiteY12" fmla="*/ 512653 h 1117737"/>
              <a:gd name="connsiteX13" fmla="*/ 524140 w 556849"/>
              <a:gd name="connsiteY13" fmla="*/ 455836 h 1117737"/>
              <a:gd name="connsiteX14" fmla="*/ 556825 w 556849"/>
              <a:gd name="connsiteY14" fmla="*/ 503599 h 1117737"/>
              <a:gd name="connsiteX0" fmla="*/ 0 w 556849"/>
              <a:gd name="connsiteY0" fmla="*/ 499979 h 1124589"/>
              <a:gd name="connsiteX1" fmla="*/ 105544 w 556849"/>
              <a:gd name="connsiteY1" fmla="*/ 392096 h 1124589"/>
              <a:gd name="connsiteX2" fmla="*/ 168527 w 556849"/>
              <a:gd name="connsiteY2" fmla="*/ 864103 h 1124589"/>
              <a:gd name="connsiteX3" fmla="*/ 192165 w 556849"/>
              <a:gd name="connsiteY3" fmla="*/ 527929 h 1124589"/>
              <a:gd name="connsiteX4" fmla="*/ 196543 w 556849"/>
              <a:gd name="connsiteY4" fmla="*/ 265285 h 1124589"/>
              <a:gd name="connsiteX5" fmla="*/ 218079 w 556849"/>
              <a:gd name="connsiteY5" fmla="*/ 38811 h 1124589"/>
              <a:gd name="connsiteX6" fmla="*/ 249640 w 556849"/>
              <a:gd name="connsiteY6" fmla="*/ 1116743 h 1124589"/>
              <a:gd name="connsiteX7" fmla="*/ 304155 w 556849"/>
              <a:gd name="connsiteY7" fmla="*/ 1124570 h 1124589"/>
              <a:gd name="connsiteX8" fmla="*/ 312308 w 556849"/>
              <a:gd name="connsiteY8" fmla="*/ 101054 h 1124589"/>
              <a:gd name="connsiteX9" fmla="*/ 339459 w 556849"/>
              <a:gd name="connsiteY9" fmla="*/ 276634 h 1124589"/>
              <a:gd name="connsiteX10" fmla="*/ 390588 w 556849"/>
              <a:gd name="connsiteY10" fmla="*/ 478570 h 1124589"/>
              <a:gd name="connsiteX11" fmla="*/ 437822 w 556849"/>
              <a:gd name="connsiteY11" fmla="*/ 385888 h 1124589"/>
              <a:gd name="connsiteX12" fmla="*/ 480249 w 556849"/>
              <a:gd name="connsiteY12" fmla="*/ 512653 h 1124589"/>
              <a:gd name="connsiteX13" fmla="*/ 524140 w 556849"/>
              <a:gd name="connsiteY13" fmla="*/ 455836 h 1124589"/>
              <a:gd name="connsiteX14" fmla="*/ 556825 w 556849"/>
              <a:gd name="connsiteY14" fmla="*/ 503599 h 1124589"/>
              <a:gd name="connsiteX0" fmla="*/ 0 w 556849"/>
              <a:gd name="connsiteY0" fmla="*/ 461263 h 1085854"/>
              <a:gd name="connsiteX1" fmla="*/ 105544 w 556849"/>
              <a:gd name="connsiteY1" fmla="*/ 353380 h 1085854"/>
              <a:gd name="connsiteX2" fmla="*/ 168527 w 556849"/>
              <a:gd name="connsiteY2" fmla="*/ 825387 h 1085854"/>
              <a:gd name="connsiteX3" fmla="*/ 192165 w 556849"/>
              <a:gd name="connsiteY3" fmla="*/ 489213 h 1085854"/>
              <a:gd name="connsiteX4" fmla="*/ 196543 w 556849"/>
              <a:gd name="connsiteY4" fmla="*/ 226569 h 1085854"/>
              <a:gd name="connsiteX5" fmla="*/ 218079 w 556849"/>
              <a:gd name="connsiteY5" fmla="*/ 95 h 1085854"/>
              <a:gd name="connsiteX6" fmla="*/ 278683 w 556849"/>
              <a:gd name="connsiteY6" fmla="*/ 252916 h 1085854"/>
              <a:gd name="connsiteX7" fmla="*/ 304155 w 556849"/>
              <a:gd name="connsiteY7" fmla="*/ 1085854 h 1085854"/>
              <a:gd name="connsiteX8" fmla="*/ 312308 w 556849"/>
              <a:gd name="connsiteY8" fmla="*/ 62338 h 1085854"/>
              <a:gd name="connsiteX9" fmla="*/ 339459 w 556849"/>
              <a:gd name="connsiteY9" fmla="*/ 237918 h 1085854"/>
              <a:gd name="connsiteX10" fmla="*/ 390588 w 556849"/>
              <a:gd name="connsiteY10" fmla="*/ 439854 h 1085854"/>
              <a:gd name="connsiteX11" fmla="*/ 437822 w 556849"/>
              <a:gd name="connsiteY11" fmla="*/ 347172 h 1085854"/>
              <a:gd name="connsiteX12" fmla="*/ 480249 w 556849"/>
              <a:gd name="connsiteY12" fmla="*/ 473937 h 1085854"/>
              <a:gd name="connsiteX13" fmla="*/ 524140 w 556849"/>
              <a:gd name="connsiteY13" fmla="*/ 417120 h 1085854"/>
              <a:gd name="connsiteX14" fmla="*/ 556825 w 556849"/>
              <a:gd name="connsiteY14" fmla="*/ 464883 h 1085854"/>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18079 w 556849"/>
              <a:gd name="connsiteY5" fmla="*/ 172339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196543 w 556849"/>
              <a:gd name="connsiteY4" fmla="*/ 398813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58098"/>
              <a:gd name="connsiteX1" fmla="*/ 105544 w 556849"/>
              <a:gd name="connsiteY1" fmla="*/ 525624 h 1258098"/>
              <a:gd name="connsiteX2" fmla="*/ 168527 w 556849"/>
              <a:gd name="connsiteY2" fmla="*/ 997631 h 1258098"/>
              <a:gd name="connsiteX3" fmla="*/ 192165 w 556849"/>
              <a:gd name="connsiteY3" fmla="*/ 661457 h 1258098"/>
              <a:gd name="connsiteX4" fmla="*/ 213081 w 556849"/>
              <a:gd name="connsiteY4" fmla="*/ 117731 h 1258098"/>
              <a:gd name="connsiteX5" fmla="*/ 230584 w 556849"/>
              <a:gd name="connsiteY5" fmla="*/ 634764 h 1258098"/>
              <a:gd name="connsiteX6" fmla="*/ 279086 w 556849"/>
              <a:gd name="connsiteY6" fmla="*/ 515 h 1258098"/>
              <a:gd name="connsiteX7" fmla="*/ 304155 w 556849"/>
              <a:gd name="connsiteY7" fmla="*/ 1258098 h 1258098"/>
              <a:gd name="connsiteX8" fmla="*/ 312308 w 556849"/>
              <a:gd name="connsiteY8" fmla="*/ 234582 h 1258098"/>
              <a:gd name="connsiteX9" fmla="*/ 339459 w 556849"/>
              <a:gd name="connsiteY9" fmla="*/ 410162 h 1258098"/>
              <a:gd name="connsiteX10" fmla="*/ 390588 w 556849"/>
              <a:gd name="connsiteY10" fmla="*/ 612098 h 1258098"/>
              <a:gd name="connsiteX11" fmla="*/ 437822 w 556849"/>
              <a:gd name="connsiteY11" fmla="*/ 519416 h 1258098"/>
              <a:gd name="connsiteX12" fmla="*/ 480249 w 556849"/>
              <a:gd name="connsiteY12" fmla="*/ 646181 h 1258098"/>
              <a:gd name="connsiteX13" fmla="*/ 524140 w 556849"/>
              <a:gd name="connsiteY13" fmla="*/ 589364 h 1258098"/>
              <a:gd name="connsiteX14" fmla="*/ 556825 w 556849"/>
              <a:gd name="connsiteY14" fmla="*/ 637127 h 1258098"/>
              <a:gd name="connsiteX0" fmla="*/ 0 w 556849"/>
              <a:gd name="connsiteY0" fmla="*/ 633507 h 1263686"/>
              <a:gd name="connsiteX1" fmla="*/ 105544 w 556849"/>
              <a:gd name="connsiteY1" fmla="*/ 525624 h 1263686"/>
              <a:gd name="connsiteX2" fmla="*/ 168527 w 556849"/>
              <a:gd name="connsiteY2" fmla="*/ 997631 h 1263686"/>
              <a:gd name="connsiteX3" fmla="*/ 192165 w 556849"/>
              <a:gd name="connsiteY3" fmla="*/ 661457 h 1263686"/>
              <a:gd name="connsiteX4" fmla="*/ 213081 w 556849"/>
              <a:gd name="connsiteY4" fmla="*/ 117731 h 1263686"/>
              <a:gd name="connsiteX5" fmla="*/ 248332 w 556849"/>
              <a:gd name="connsiteY5" fmla="*/ 1263421 h 1263686"/>
              <a:gd name="connsiteX6" fmla="*/ 279086 w 556849"/>
              <a:gd name="connsiteY6" fmla="*/ 515 h 1263686"/>
              <a:gd name="connsiteX7" fmla="*/ 304155 w 556849"/>
              <a:gd name="connsiteY7" fmla="*/ 1258098 h 1263686"/>
              <a:gd name="connsiteX8" fmla="*/ 312308 w 556849"/>
              <a:gd name="connsiteY8" fmla="*/ 234582 h 1263686"/>
              <a:gd name="connsiteX9" fmla="*/ 339459 w 556849"/>
              <a:gd name="connsiteY9" fmla="*/ 410162 h 1263686"/>
              <a:gd name="connsiteX10" fmla="*/ 390588 w 556849"/>
              <a:gd name="connsiteY10" fmla="*/ 612098 h 1263686"/>
              <a:gd name="connsiteX11" fmla="*/ 437822 w 556849"/>
              <a:gd name="connsiteY11" fmla="*/ 519416 h 1263686"/>
              <a:gd name="connsiteX12" fmla="*/ 480249 w 556849"/>
              <a:gd name="connsiteY12" fmla="*/ 646181 h 1263686"/>
              <a:gd name="connsiteX13" fmla="*/ 524140 w 556849"/>
              <a:gd name="connsiteY13" fmla="*/ 589364 h 1263686"/>
              <a:gd name="connsiteX14" fmla="*/ 556825 w 556849"/>
              <a:gd name="connsiteY14" fmla="*/ 637127 h 1263686"/>
              <a:gd name="connsiteX0" fmla="*/ 0 w 556849"/>
              <a:gd name="connsiteY0" fmla="*/ 633507 h 1263422"/>
              <a:gd name="connsiteX1" fmla="*/ 105544 w 556849"/>
              <a:gd name="connsiteY1" fmla="*/ 525624 h 1263422"/>
              <a:gd name="connsiteX2" fmla="*/ 168527 w 556849"/>
              <a:gd name="connsiteY2" fmla="*/ 997631 h 1263422"/>
              <a:gd name="connsiteX3" fmla="*/ 192165 w 556849"/>
              <a:gd name="connsiteY3" fmla="*/ 661457 h 1263422"/>
              <a:gd name="connsiteX4" fmla="*/ 213081 w 556849"/>
              <a:gd name="connsiteY4" fmla="*/ 117731 h 1263422"/>
              <a:gd name="connsiteX5" fmla="*/ 248332 w 556849"/>
              <a:gd name="connsiteY5" fmla="*/ 1263421 h 1263422"/>
              <a:gd name="connsiteX6" fmla="*/ 279086 w 556849"/>
              <a:gd name="connsiteY6" fmla="*/ 515 h 1263422"/>
              <a:gd name="connsiteX7" fmla="*/ 304155 w 556849"/>
              <a:gd name="connsiteY7" fmla="*/ 1258098 h 1263422"/>
              <a:gd name="connsiteX8" fmla="*/ 312308 w 556849"/>
              <a:gd name="connsiteY8" fmla="*/ 234582 h 1263422"/>
              <a:gd name="connsiteX9" fmla="*/ 339459 w 556849"/>
              <a:gd name="connsiteY9" fmla="*/ 410162 h 1263422"/>
              <a:gd name="connsiteX10" fmla="*/ 390588 w 556849"/>
              <a:gd name="connsiteY10" fmla="*/ 612098 h 1263422"/>
              <a:gd name="connsiteX11" fmla="*/ 437822 w 556849"/>
              <a:gd name="connsiteY11" fmla="*/ 519416 h 1263422"/>
              <a:gd name="connsiteX12" fmla="*/ 480249 w 556849"/>
              <a:gd name="connsiteY12" fmla="*/ 646181 h 1263422"/>
              <a:gd name="connsiteX13" fmla="*/ 524140 w 556849"/>
              <a:gd name="connsiteY13" fmla="*/ 589364 h 1263422"/>
              <a:gd name="connsiteX14" fmla="*/ 556825 w 556849"/>
              <a:gd name="connsiteY14" fmla="*/ 637127 h 1263422"/>
              <a:gd name="connsiteX0" fmla="*/ 0 w 556849"/>
              <a:gd name="connsiteY0" fmla="*/ 634919 h 1298881"/>
              <a:gd name="connsiteX1" fmla="*/ 105544 w 556849"/>
              <a:gd name="connsiteY1" fmla="*/ 527036 h 1298881"/>
              <a:gd name="connsiteX2" fmla="*/ 168527 w 556849"/>
              <a:gd name="connsiteY2" fmla="*/ 999043 h 1298881"/>
              <a:gd name="connsiteX3" fmla="*/ 192165 w 556849"/>
              <a:gd name="connsiteY3" fmla="*/ 662869 h 1298881"/>
              <a:gd name="connsiteX4" fmla="*/ 213081 w 556849"/>
              <a:gd name="connsiteY4" fmla="*/ 119143 h 1298881"/>
              <a:gd name="connsiteX5" fmla="*/ 248332 w 556849"/>
              <a:gd name="connsiteY5" fmla="*/ 1264833 h 1298881"/>
              <a:gd name="connsiteX6" fmla="*/ 279086 w 556849"/>
              <a:gd name="connsiteY6" fmla="*/ 1927 h 1298881"/>
              <a:gd name="connsiteX7" fmla="*/ 291186 w 556849"/>
              <a:gd name="connsiteY7" fmla="*/ 981417 h 1298881"/>
              <a:gd name="connsiteX8" fmla="*/ 304155 w 556849"/>
              <a:gd name="connsiteY8" fmla="*/ 1259510 h 1298881"/>
              <a:gd name="connsiteX9" fmla="*/ 312308 w 556849"/>
              <a:gd name="connsiteY9" fmla="*/ 235994 h 1298881"/>
              <a:gd name="connsiteX10" fmla="*/ 339459 w 556849"/>
              <a:gd name="connsiteY10" fmla="*/ 411574 h 1298881"/>
              <a:gd name="connsiteX11" fmla="*/ 390588 w 556849"/>
              <a:gd name="connsiteY11" fmla="*/ 613510 h 1298881"/>
              <a:gd name="connsiteX12" fmla="*/ 437822 w 556849"/>
              <a:gd name="connsiteY12" fmla="*/ 520828 h 1298881"/>
              <a:gd name="connsiteX13" fmla="*/ 480249 w 556849"/>
              <a:gd name="connsiteY13" fmla="*/ 647593 h 1298881"/>
              <a:gd name="connsiteX14" fmla="*/ 524140 w 556849"/>
              <a:gd name="connsiteY14" fmla="*/ 590776 h 1298881"/>
              <a:gd name="connsiteX15" fmla="*/ 556825 w 556849"/>
              <a:gd name="connsiteY15" fmla="*/ 638539 h 1298881"/>
              <a:gd name="connsiteX0" fmla="*/ 0 w 556849"/>
              <a:gd name="connsiteY0" fmla="*/ 635131 h 1290752"/>
              <a:gd name="connsiteX1" fmla="*/ 105544 w 556849"/>
              <a:gd name="connsiteY1" fmla="*/ 527248 h 1290752"/>
              <a:gd name="connsiteX2" fmla="*/ 168527 w 556849"/>
              <a:gd name="connsiteY2" fmla="*/ 999255 h 1290752"/>
              <a:gd name="connsiteX3" fmla="*/ 192165 w 556849"/>
              <a:gd name="connsiteY3" fmla="*/ 663081 h 1290752"/>
              <a:gd name="connsiteX4" fmla="*/ 213081 w 556849"/>
              <a:gd name="connsiteY4" fmla="*/ 119355 h 1290752"/>
              <a:gd name="connsiteX5" fmla="*/ 248332 w 556849"/>
              <a:gd name="connsiteY5" fmla="*/ 1265045 h 1290752"/>
              <a:gd name="connsiteX6" fmla="*/ 279086 w 556849"/>
              <a:gd name="connsiteY6" fmla="*/ 2139 h 1290752"/>
              <a:gd name="connsiteX7" fmla="*/ 288362 w 556849"/>
              <a:gd name="connsiteY7" fmla="*/ 897002 h 1290752"/>
              <a:gd name="connsiteX8" fmla="*/ 304155 w 556849"/>
              <a:gd name="connsiteY8" fmla="*/ 1259722 h 1290752"/>
              <a:gd name="connsiteX9" fmla="*/ 312308 w 556849"/>
              <a:gd name="connsiteY9" fmla="*/ 236206 h 1290752"/>
              <a:gd name="connsiteX10" fmla="*/ 339459 w 556849"/>
              <a:gd name="connsiteY10" fmla="*/ 411786 h 1290752"/>
              <a:gd name="connsiteX11" fmla="*/ 390588 w 556849"/>
              <a:gd name="connsiteY11" fmla="*/ 613722 h 1290752"/>
              <a:gd name="connsiteX12" fmla="*/ 437822 w 556849"/>
              <a:gd name="connsiteY12" fmla="*/ 521040 h 1290752"/>
              <a:gd name="connsiteX13" fmla="*/ 480249 w 556849"/>
              <a:gd name="connsiteY13" fmla="*/ 647805 h 1290752"/>
              <a:gd name="connsiteX14" fmla="*/ 524140 w 556849"/>
              <a:gd name="connsiteY14" fmla="*/ 590988 h 1290752"/>
              <a:gd name="connsiteX15" fmla="*/ 556825 w 556849"/>
              <a:gd name="connsiteY15" fmla="*/ 638751 h 1290752"/>
              <a:gd name="connsiteX0" fmla="*/ 0 w 556849"/>
              <a:gd name="connsiteY0" fmla="*/ 635131 h 1265046"/>
              <a:gd name="connsiteX1" fmla="*/ 105544 w 556849"/>
              <a:gd name="connsiteY1" fmla="*/ 527248 h 1265046"/>
              <a:gd name="connsiteX2" fmla="*/ 168527 w 556849"/>
              <a:gd name="connsiteY2" fmla="*/ 999255 h 1265046"/>
              <a:gd name="connsiteX3" fmla="*/ 192165 w 556849"/>
              <a:gd name="connsiteY3" fmla="*/ 663081 h 1265046"/>
              <a:gd name="connsiteX4" fmla="*/ 213081 w 556849"/>
              <a:gd name="connsiteY4" fmla="*/ 119355 h 1265046"/>
              <a:gd name="connsiteX5" fmla="*/ 248332 w 556849"/>
              <a:gd name="connsiteY5" fmla="*/ 1265045 h 1265046"/>
              <a:gd name="connsiteX6" fmla="*/ 279086 w 556849"/>
              <a:gd name="connsiteY6" fmla="*/ 2139 h 1265046"/>
              <a:gd name="connsiteX7" fmla="*/ 288362 w 556849"/>
              <a:gd name="connsiteY7" fmla="*/ 897002 h 1265046"/>
              <a:gd name="connsiteX8" fmla="*/ 304155 w 556849"/>
              <a:gd name="connsiteY8" fmla="*/ 1259722 h 1265046"/>
              <a:gd name="connsiteX9" fmla="*/ 312968 w 556849"/>
              <a:gd name="connsiteY9" fmla="*/ 683925 h 1265046"/>
              <a:gd name="connsiteX10" fmla="*/ 312308 w 556849"/>
              <a:gd name="connsiteY10" fmla="*/ 236206 h 1265046"/>
              <a:gd name="connsiteX11" fmla="*/ 339459 w 556849"/>
              <a:gd name="connsiteY11" fmla="*/ 411786 h 1265046"/>
              <a:gd name="connsiteX12" fmla="*/ 390588 w 556849"/>
              <a:gd name="connsiteY12" fmla="*/ 613722 h 1265046"/>
              <a:gd name="connsiteX13" fmla="*/ 437822 w 556849"/>
              <a:gd name="connsiteY13" fmla="*/ 521040 h 1265046"/>
              <a:gd name="connsiteX14" fmla="*/ 480249 w 556849"/>
              <a:gd name="connsiteY14" fmla="*/ 647805 h 1265046"/>
              <a:gd name="connsiteX15" fmla="*/ 524140 w 556849"/>
              <a:gd name="connsiteY15" fmla="*/ 590988 h 1265046"/>
              <a:gd name="connsiteX16" fmla="*/ 556825 w 556849"/>
              <a:gd name="connsiteY16" fmla="*/ 638751 h 1265046"/>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12308 w 556849"/>
              <a:gd name="connsiteY10" fmla="*/ 236215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39459 w 556849"/>
              <a:gd name="connsiteY11" fmla="*/ 411795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90588 w 556849"/>
              <a:gd name="connsiteY12" fmla="*/ 613731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437822 w 556849"/>
              <a:gd name="connsiteY13" fmla="*/ 521049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8207 w 556849"/>
              <a:gd name="connsiteY13" fmla="*/ 983475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80249 w 556849"/>
              <a:gd name="connsiteY14" fmla="*/ 647814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68527 w 556849"/>
              <a:gd name="connsiteY2" fmla="*/ 999264 h 1265055"/>
              <a:gd name="connsiteX3" fmla="*/ 192165 w 556849"/>
              <a:gd name="connsiteY3" fmla="*/ 663090 h 1265055"/>
              <a:gd name="connsiteX4" fmla="*/ 213081 w 556849"/>
              <a:gd name="connsiteY4" fmla="*/ 119364 h 1265055"/>
              <a:gd name="connsiteX5" fmla="*/ 248332 w 556849"/>
              <a:gd name="connsiteY5" fmla="*/ 1265054 h 1265055"/>
              <a:gd name="connsiteX6" fmla="*/ 279086 w 556849"/>
              <a:gd name="connsiteY6" fmla="*/ 2148 h 1265055"/>
              <a:gd name="connsiteX7" fmla="*/ 295219 w 556849"/>
              <a:gd name="connsiteY7" fmla="*/ 893989 h 1265055"/>
              <a:gd name="connsiteX8" fmla="*/ 304155 w 556849"/>
              <a:gd name="connsiteY8" fmla="*/ 1259731 h 1265055"/>
              <a:gd name="connsiteX9" fmla="*/ 312968 w 556849"/>
              <a:gd name="connsiteY9" fmla="*/ 683934 h 1265055"/>
              <a:gd name="connsiteX10" fmla="*/ 327233 w 556849"/>
              <a:gd name="connsiteY10" fmla="*/ 86607 h 1265055"/>
              <a:gd name="connsiteX11" fmla="*/ 350754 w 556849"/>
              <a:gd name="connsiteY11" fmla="*/ 1134146 h 1265055"/>
              <a:gd name="connsiteX12" fmla="*/ 370016 w 556849"/>
              <a:gd name="connsiteY12" fmla="*/ 226865 h 1265055"/>
              <a:gd name="connsiteX13" fmla="*/ 389821 w 556849"/>
              <a:gd name="connsiteY13" fmla="*/ 981963 h 1265055"/>
              <a:gd name="connsiteX14" fmla="*/ 409659 w 556849"/>
              <a:gd name="connsiteY14" fmla="*/ 363709 h 1265055"/>
              <a:gd name="connsiteX15" fmla="*/ 524140 w 556849"/>
              <a:gd name="connsiteY15" fmla="*/ 590997 h 1265055"/>
              <a:gd name="connsiteX16" fmla="*/ 556825 w 556849"/>
              <a:gd name="connsiteY16" fmla="*/ 638760 h 1265055"/>
              <a:gd name="connsiteX0" fmla="*/ 0 w 556849"/>
              <a:gd name="connsiteY0" fmla="*/ 635140 h 1265055"/>
              <a:gd name="connsiteX1" fmla="*/ 105544 w 556849"/>
              <a:gd name="connsiteY1" fmla="*/ 527257 h 1265055"/>
              <a:gd name="connsiteX2" fmla="*/ 137098 w 556849"/>
              <a:gd name="connsiteY2" fmla="*/ 679400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165 w 556849"/>
              <a:gd name="connsiteY4" fmla="*/ 663090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2568 w 556849"/>
              <a:gd name="connsiteY4" fmla="*/ 616243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055"/>
              <a:gd name="connsiteX1" fmla="*/ 105544 w 556849"/>
              <a:gd name="connsiteY1" fmla="*/ 527257 h 1265055"/>
              <a:gd name="connsiteX2" fmla="*/ 137501 w 556849"/>
              <a:gd name="connsiteY2" fmla="*/ 673355 h 1265055"/>
              <a:gd name="connsiteX3" fmla="*/ 168527 w 556849"/>
              <a:gd name="connsiteY3" fmla="*/ 999264 h 1265055"/>
              <a:gd name="connsiteX4" fmla="*/ 195392 w 556849"/>
              <a:gd name="connsiteY4" fmla="*/ 516504 h 1265055"/>
              <a:gd name="connsiteX5" fmla="*/ 213081 w 556849"/>
              <a:gd name="connsiteY5" fmla="*/ 119364 h 1265055"/>
              <a:gd name="connsiteX6" fmla="*/ 248332 w 556849"/>
              <a:gd name="connsiteY6" fmla="*/ 1265054 h 1265055"/>
              <a:gd name="connsiteX7" fmla="*/ 279086 w 556849"/>
              <a:gd name="connsiteY7" fmla="*/ 2148 h 1265055"/>
              <a:gd name="connsiteX8" fmla="*/ 295219 w 556849"/>
              <a:gd name="connsiteY8" fmla="*/ 893989 h 1265055"/>
              <a:gd name="connsiteX9" fmla="*/ 304155 w 556849"/>
              <a:gd name="connsiteY9" fmla="*/ 1259731 h 1265055"/>
              <a:gd name="connsiteX10" fmla="*/ 312968 w 556849"/>
              <a:gd name="connsiteY10" fmla="*/ 683934 h 1265055"/>
              <a:gd name="connsiteX11" fmla="*/ 327233 w 556849"/>
              <a:gd name="connsiteY11" fmla="*/ 86607 h 1265055"/>
              <a:gd name="connsiteX12" fmla="*/ 350754 w 556849"/>
              <a:gd name="connsiteY12" fmla="*/ 1134146 h 1265055"/>
              <a:gd name="connsiteX13" fmla="*/ 370016 w 556849"/>
              <a:gd name="connsiteY13" fmla="*/ 226865 h 1265055"/>
              <a:gd name="connsiteX14" fmla="*/ 389821 w 556849"/>
              <a:gd name="connsiteY14" fmla="*/ 981963 h 1265055"/>
              <a:gd name="connsiteX15" fmla="*/ 409659 w 556849"/>
              <a:gd name="connsiteY15" fmla="*/ 363709 h 1265055"/>
              <a:gd name="connsiteX16" fmla="*/ 524140 w 556849"/>
              <a:gd name="connsiteY16" fmla="*/ 590997 h 1265055"/>
              <a:gd name="connsiteX17" fmla="*/ 556825 w 556849"/>
              <a:gd name="connsiteY17" fmla="*/ 638760 h 1265055"/>
              <a:gd name="connsiteX0" fmla="*/ 0 w 556849"/>
              <a:gd name="connsiteY0" fmla="*/ 635140 h 1265277"/>
              <a:gd name="connsiteX1" fmla="*/ 105544 w 556849"/>
              <a:gd name="connsiteY1" fmla="*/ 527257 h 1265277"/>
              <a:gd name="connsiteX2" fmla="*/ 137501 w 556849"/>
              <a:gd name="connsiteY2" fmla="*/ 673355 h 1265277"/>
              <a:gd name="connsiteX3" fmla="*/ 168527 w 556849"/>
              <a:gd name="connsiteY3" fmla="*/ 999264 h 1265277"/>
              <a:gd name="connsiteX4" fmla="*/ 195392 w 556849"/>
              <a:gd name="connsiteY4" fmla="*/ 516504 h 1265277"/>
              <a:gd name="connsiteX5" fmla="*/ 213888 w 556849"/>
              <a:gd name="connsiteY5" fmla="*/ 108786 h 1265277"/>
              <a:gd name="connsiteX6" fmla="*/ 248332 w 556849"/>
              <a:gd name="connsiteY6" fmla="*/ 1265054 h 1265277"/>
              <a:gd name="connsiteX7" fmla="*/ 279086 w 556849"/>
              <a:gd name="connsiteY7" fmla="*/ 2148 h 1265277"/>
              <a:gd name="connsiteX8" fmla="*/ 295219 w 556849"/>
              <a:gd name="connsiteY8" fmla="*/ 893989 h 1265277"/>
              <a:gd name="connsiteX9" fmla="*/ 304155 w 556849"/>
              <a:gd name="connsiteY9" fmla="*/ 1259731 h 1265277"/>
              <a:gd name="connsiteX10" fmla="*/ 312968 w 556849"/>
              <a:gd name="connsiteY10" fmla="*/ 683934 h 1265277"/>
              <a:gd name="connsiteX11" fmla="*/ 327233 w 556849"/>
              <a:gd name="connsiteY11" fmla="*/ 86607 h 1265277"/>
              <a:gd name="connsiteX12" fmla="*/ 350754 w 556849"/>
              <a:gd name="connsiteY12" fmla="*/ 1134146 h 1265277"/>
              <a:gd name="connsiteX13" fmla="*/ 370016 w 556849"/>
              <a:gd name="connsiteY13" fmla="*/ 226865 h 1265277"/>
              <a:gd name="connsiteX14" fmla="*/ 389821 w 556849"/>
              <a:gd name="connsiteY14" fmla="*/ 981963 h 1265277"/>
              <a:gd name="connsiteX15" fmla="*/ 409659 w 556849"/>
              <a:gd name="connsiteY15" fmla="*/ 363709 h 1265277"/>
              <a:gd name="connsiteX16" fmla="*/ 524140 w 556849"/>
              <a:gd name="connsiteY16" fmla="*/ 590997 h 1265277"/>
              <a:gd name="connsiteX17" fmla="*/ 556825 w 556849"/>
              <a:gd name="connsiteY17" fmla="*/ 638760 h 1265277"/>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524140 w 556849"/>
              <a:gd name="connsiteY16" fmla="*/ 590997 h 1265264"/>
              <a:gd name="connsiteX17" fmla="*/ 556825 w 556849"/>
              <a:gd name="connsiteY17"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9659 w 556849"/>
              <a:gd name="connsiteY15" fmla="*/ 363709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524140 w 556849"/>
              <a:gd name="connsiteY17" fmla="*/ 590997 h 1265264"/>
              <a:gd name="connsiteX18" fmla="*/ 556825 w 556849"/>
              <a:gd name="connsiteY18"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8500 w 556849"/>
              <a:gd name="connsiteY17" fmla="*/ 785184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524140 w 556849"/>
              <a:gd name="connsiteY18" fmla="*/ 590997 h 1265264"/>
              <a:gd name="connsiteX19" fmla="*/ 556825 w 556849"/>
              <a:gd name="connsiteY19"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524140 w 556849"/>
              <a:gd name="connsiteY19" fmla="*/ 590997 h 1265264"/>
              <a:gd name="connsiteX20" fmla="*/ 556825 w 556849"/>
              <a:gd name="connsiteY20"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524140 w 556849"/>
              <a:gd name="connsiteY20" fmla="*/ 590997 h 1265264"/>
              <a:gd name="connsiteX21" fmla="*/ 556825 w 556849"/>
              <a:gd name="connsiteY21"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524140 w 556849"/>
              <a:gd name="connsiteY21" fmla="*/ 590997 h 1265264"/>
              <a:gd name="connsiteX22" fmla="*/ 556825 w 556849"/>
              <a:gd name="connsiteY22"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24140 w 556849"/>
              <a:gd name="connsiteY22" fmla="*/ 590997 h 1265264"/>
              <a:gd name="connsiteX23" fmla="*/ 556825 w 556849"/>
              <a:gd name="connsiteY23" fmla="*/ 638760 h 1265264"/>
              <a:gd name="connsiteX0" fmla="*/ 0 w 556849"/>
              <a:gd name="connsiteY0" fmla="*/ 635140 h 1265264"/>
              <a:gd name="connsiteX1" fmla="*/ 105544 w 556849"/>
              <a:gd name="connsiteY1" fmla="*/ 527257 h 1265264"/>
              <a:gd name="connsiteX2" fmla="*/ 137501 w 556849"/>
              <a:gd name="connsiteY2" fmla="*/ 673355 h 1265264"/>
              <a:gd name="connsiteX3" fmla="*/ 168527 w 556849"/>
              <a:gd name="connsiteY3" fmla="*/ 999264 h 1265264"/>
              <a:gd name="connsiteX4" fmla="*/ 195392 w 556849"/>
              <a:gd name="connsiteY4" fmla="*/ 516504 h 1265264"/>
              <a:gd name="connsiteX5" fmla="*/ 213888 w 556849"/>
              <a:gd name="connsiteY5" fmla="*/ 108786 h 1265264"/>
              <a:gd name="connsiteX6" fmla="*/ 248332 w 556849"/>
              <a:gd name="connsiteY6" fmla="*/ 1265054 h 1265264"/>
              <a:gd name="connsiteX7" fmla="*/ 279086 w 556849"/>
              <a:gd name="connsiteY7" fmla="*/ 2148 h 1265264"/>
              <a:gd name="connsiteX8" fmla="*/ 295219 w 556849"/>
              <a:gd name="connsiteY8" fmla="*/ 893989 h 1265264"/>
              <a:gd name="connsiteX9" fmla="*/ 304155 w 556849"/>
              <a:gd name="connsiteY9" fmla="*/ 1259731 h 1265264"/>
              <a:gd name="connsiteX10" fmla="*/ 312968 w 556849"/>
              <a:gd name="connsiteY10" fmla="*/ 683934 h 1265264"/>
              <a:gd name="connsiteX11" fmla="*/ 327233 w 556849"/>
              <a:gd name="connsiteY11" fmla="*/ 86607 h 1265264"/>
              <a:gd name="connsiteX12" fmla="*/ 350754 w 556849"/>
              <a:gd name="connsiteY12" fmla="*/ 1134146 h 1265264"/>
              <a:gd name="connsiteX13" fmla="*/ 370016 w 556849"/>
              <a:gd name="connsiteY13" fmla="*/ 226865 h 1265264"/>
              <a:gd name="connsiteX14" fmla="*/ 389821 w 556849"/>
              <a:gd name="connsiteY14" fmla="*/ 981963 h 1265264"/>
              <a:gd name="connsiteX15" fmla="*/ 405625 w 556849"/>
              <a:gd name="connsiteY15" fmla="*/ 365220 h 1265264"/>
              <a:gd name="connsiteX16" fmla="*/ 424298 w 556849"/>
              <a:gd name="connsiteY16" fmla="*/ 862255 h 1265264"/>
              <a:gd name="connsiteX17" fmla="*/ 440433 w 556849"/>
              <a:gd name="connsiteY17" fmla="*/ 476900 h 1265264"/>
              <a:gd name="connsiteX18" fmla="*/ 455357 w 556849"/>
              <a:gd name="connsiteY18" fmla="*/ 771583 h 1265264"/>
              <a:gd name="connsiteX19" fmla="*/ 469072 w 556849"/>
              <a:gd name="connsiteY19" fmla="*/ 550949 h 1265264"/>
              <a:gd name="connsiteX20" fmla="*/ 485278 w 556849"/>
              <a:gd name="connsiteY20" fmla="*/ 708170 h 1265264"/>
              <a:gd name="connsiteX21" fmla="*/ 498186 w 556849"/>
              <a:gd name="connsiteY21" fmla="*/ 590296 h 1265264"/>
              <a:gd name="connsiteX22" fmla="*/ 513514 w 556849"/>
              <a:gd name="connsiteY22" fmla="*/ 680968 h 1265264"/>
              <a:gd name="connsiteX23" fmla="*/ 524140 w 556849"/>
              <a:gd name="connsiteY23" fmla="*/ 590997 h 1265264"/>
              <a:gd name="connsiteX24" fmla="*/ 556825 w 556849"/>
              <a:gd name="connsiteY24"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4140 w 556825"/>
              <a:gd name="connsiteY23" fmla="*/ 590997 h 1265264"/>
              <a:gd name="connsiteX24" fmla="*/ 539733 w 556825"/>
              <a:gd name="connsiteY24" fmla="*/ 658301 h 1265264"/>
              <a:gd name="connsiteX25" fmla="*/ 556825 w 556825"/>
              <a:gd name="connsiteY25" fmla="*/ 638760 h 1265264"/>
              <a:gd name="connsiteX0" fmla="*/ 0 w 556825"/>
              <a:gd name="connsiteY0" fmla="*/ 635140 h 1265264"/>
              <a:gd name="connsiteX1" fmla="*/ 105544 w 556825"/>
              <a:gd name="connsiteY1" fmla="*/ 527257 h 1265264"/>
              <a:gd name="connsiteX2" fmla="*/ 137501 w 556825"/>
              <a:gd name="connsiteY2" fmla="*/ 673355 h 1265264"/>
              <a:gd name="connsiteX3" fmla="*/ 168527 w 556825"/>
              <a:gd name="connsiteY3" fmla="*/ 999264 h 1265264"/>
              <a:gd name="connsiteX4" fmla="*/ 195392 w 556825"/>
              <a:gd name="connsiteY4" fmla="*/ 516504 h 1265264"/>
              <a:gd name="connsiteX5" fmla="*/ 213888 w 556825"/>
              <a:gd name="connsiteY5" fmla="*/ 108786 h 1265264"/>
              <a:gd name="connsiteX6" fmla="*/ 248332 w 556825"/>
              <a:gd name="connsiteY6" fmla="*/ 1265054 h 1265264"/>
              <a:gd name="connsiteX7" fmla="*/ 279086 w 556825"/>
              <a:gd name="connsiteY7" fmla="*/ 2148 h 1265264"/>
              <a:gd name="connsiteX8" fmla="*/ 295219 w 556825"/>
              <a:gd name="connsiteY8" fmla="*/ 893989 h 1265264"/>
              <a:gd name="connsiteX9" fmla="*/ 304155 w 556825"/>
              <a:gd name="connsiteY9" fmla="*/ 1259731 h 1265264"/>
              <a:gd name="connsiteX10" fmla="*/ 312968 w 556825"/>
              <a:gd name="connsiteY10" fmla="*/ 683934 h 1265264"/>
              <a:gd name="connsiteX11" fmla="*/ 327233 w 556825"/>
              <a:gd name="connsiteY11" fmla="*/ 86607 h 1265264"/>
              <a:gd name="connsiteX12" fmla="*/ 350754 w 556825"/>
              <a:gd name="connsiteY12" fmla="*/ 1134146 h 1265264"/>
              <a:gd name="connsiteX13" fmla="*/ 370016 w 556825"/>
              <a:gd name="connsiteY13" fmla="*/ 226865 h 1265264"/>
              <a:gd name="connsiteX14" fmla="*/ 389821 w 556825"/>
              <a:gd name="connsiteY14" fmla="*/ 981963 h 1265264"/>
              <a:gd name="connsiteX15" fmla="*/ 405625 w 556825"/>
              <a:gd name="connsiteY15" fmla="*/ 365220 h 1265264"/>
              <a:gd name="connsiteX16" fmla="*/ 424298 w 556825"/>
              <a:gd name="connsiteY16" fmla="*/ 862255 h 1265264"/>
              <a:gd name="connsiteX17" fmla="*/ 440433 w 556825"/>
              <a:gd name="connsiteY17" fmla="*/ 476900 h 1265264"/>
              <a:gd name="connsiteX18" fmla="*/ 455357 w 556825"/>
              <a:gd name="connsiteY18" fmla="*/ 771583 h 1265264"/>
              <a:gd name="connsiteX19" fmla="*/ 469072 w 556825"/>
              <a:gd name="connsiteY19" fmla="*/ 550949 h 1265264"/>
              <a:gd name="connsiteX20" fmla="*/ 485278 w 556825"/>
              <a:gd name="connsiteY20" fmla="*/ 708170 h 1265264"/>
              <a:gd name="connsiteX21" fmla="*/ 498186 w 556825"/>
              <a:gd name="connsiteY21" fmla="*/ 590296 h 1265264"/>
              <a:gd name="connsiteX22" fmla="*/ 513514 w 556825"/>
              <a:gd name="connsiteY22" fmla="*/ 680968 h 1265264"/>
              <a:gd name="connsiteX23" fmla="*/ 526964 w 556825"/>
              <a:gd name="connsiteY23" fmla="*/ 606109 h 1265264"/>
              <a:gd name="connsiteX24" fmla="*/ 539733 w 556825"/>
              <a:gd name="connsiteY24" fmla="*/ 658301 h 1265264"/>
              <a:gd name="connsiteX25" fmla="*/ 556825 w 556825"/>
              <a:gd name="connsiteY25" fmla="*/ 638760 h 1265264"/>
              <a:gd name="connsiteX0" fmla="*/ 0 w 553195"/>
              <a:gd name="connsiteY0" fmla="*/ 635140 h 1265264"/>
              <a:gd name="connsiteX1" fmla="*/ 105544 w 553195"/>
              <a:gd name="connsiteY1" fmla="*/ 527257 h 1265264"/>
              <a:gd name="connsiteX2" fmla="*/ 137501 w 553195"/>
              <a:gd name="connsiteY2" fmla="*/ 673355 h 1265264"/>
              <a:gd name="connsiteX3" fmla="*/ 168527 w 553195"/>
              <a:gd name="connsiteY3" fmla="*/ 999264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37501 w 553195"/>
              <a:gd name="connsiteY2" fmla="*/ 673355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527257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105544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97498 w 553195"/>
              <a:gd name="connsiteY1" fmla="*/ 776123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53195"/>
              <a:gd name="connsiteY0" fmla="*/ 635140 h 1265264"/>
              <a:gd name="connsiteX1" fmla="*/ 84883 w 553195"/>
              <a:gd name="connsiteY1" fmla="*/ 1070797 h 1265264"/>
              <a:gd name="connsiteX2" fmla="*/ 146697 w 553195"/>
              <a:gd name="connsiteY2" fmla="*/ 251172 h 1265264"/>
              <a:gd name="connsiteX3" fmla="*/ 175424 w 553195"/>
              <a:gd name="connsiteY3" fmla="*/ 1097033 h 1265264"/>
              <a:gd name="connsiteX4" fmla="*/ 195392 w 553195"/>
              <a:gd name="connsiteY4" fmla="*/ 516504 h 1265264"/>
              <a:gd name="connsiteX5" fmla="*/ 213888 w 553195"/>
              <a:gd name="connsiteY5" fmla="*/ 108786 h 1265264"/>
              <a:gd name="connsiteX6" fmla="*/ 248332 w 553195"/>
              <a:gd name="connsiteY6" fmla="*/ 1265054 h 1265264"/>
              <a:gd name="connsiteX7" fmla="*/ 279086 w 553195"/>
              <a:gd name="connsiteY7" fmla="*/ 2148 h 1265264"/>
              <a:gd name="connsiteX8" fmla="*/ 295219 w 553195"/>
              <a:gd name="connsiteY8" fmla="*/ 893989 h 1265264"/>
              <a:gd name="connsiteX9" fmla="*/ 304155 w 553195"/>
              <a:gd name="connsiteY9" fmla="*/ 1259731 h 1265264"/>
              <a:gd name="connsiteX10" fmla="*/ 312968 w 553195"/>
              <a:gd name="connsiteY10" fmla="*/ 683934 h 1265264"/>
              <a:gd name="connsiteX11" fmla="*/ 327233 w 553195"/>
              <a:gd name="connsiteY11" fmla="*/ 86607 h 1265264"/>
              <a:gd name="connsiteX12" fmla="*/ 350754 w 553195"/>
              <a:gd name="connsiteY12" fmla="*/ 1134146 h 1265264"/>
              <a:gd name="connsiteX13" fmla="*/ 370016 w 553195"/>
              <a:gd name="connsiteY13" fmla="*/ 226865 h 1265264"/>
              <a:gd name="connsiteX14" fmla="*/ 389821 w 553195"/>
              <a:gd name="connsiteY14" fmla="*/ 981963 h 1265264"/>
              <a:gd name="connsiteX15" fmla="*/ 405625 w 553195"/>
              <a:gd name="connsiteY15" fmla="*/ 365220 h 1265264"/>
              <a:gd name="connsiteX16" fmla="*/ 424298 w 553195"/>
              <a:gd name="connsiteY16" fmla="*/ 862255 h 1265264"/>
              <a:gd name="connsiteX17" fmla="*/ 440433 w 553195"/>
              <a:gd name="connsiteY17" fmla="*/ 476900 h 1265264"/>
              <a:gd name="connsiteX18" fmla="*/ 455357 w 553195"/>
              <a:gd name="connsiteY18" fmla="*/ 771583 h 1265264"/>
              <a:gd name="connsiteX19" fmla="*/ 469072 w 553195"/>
              <a:gd name="connsiteY19" fmla="*/ 550949 h 1265264"/>
              <a:gd name="connsiteX20" fmla="*/ 485278 w 553195"/>
              <a:gd name="connsiteY20" fmla="*/ 708170 h 1265264"/>
              <a:gd name="connsiteX21" fmla="*/ 498186 w 553195"/>
              <a:gd name="connsiteY21" fmla="*/ 590296 h 1265264"/>
              <a:gd name="connsiteX22" fmla="*/ 513514 w 553195"/>
              <a:gd name="connsiteY22" fmla="*/ 680968 h 1265264"/>
              <a:gd name="connsiteX23" fmla="*/ 526964 w 553195"/>
              <a:gd name="connsiteY23" fmla="*/ 606109 h 1265264"/>
              <a:gd name="connsiteX24" fmla="*/ 539733 w 553195"/>
              <a:gd name="connsiteY24" fmla="*/ 658301 h 1265264"/>
              <a:gd name="connsiteX25" fmla="*/ 553195 w 553195"/>
              <a:gd name="connsiteY25" fmla="*/ 623648 h 1265264"/>
              <a:gd name="connsiteX0" fmla="*/ 0 w 515350"/>
              <a:gd name="connsiteY0" fmla="*/ 635140 h 1265264"/>
              <a:gd name="connsiteX1" fmla="*/ 47038 w 515350"/>
              <a:gd name="connsiteY1" fmla="*/ 1070797 h 1265264"/>
              <a:gd name="connsiteX2" fmla="*/ 108852 w 515350"/>
              <a:gd name="connsiteY2" fmla="*/ 251172 h 1265264"/>
              <a:gd name="connsiteX3" fmla="*/ 137579 w 515350"/>
              <a:gd name="connsiteY3" fmla="*/ 1097033 h 1265264"/>
              <a:gd name="connsiteX4" fmla="*/ 157547 w 515350"/>
              <a:gd name="connsiteY4" fmla="*/ 516504 h 1265264"/>
              <a:gd name="connsiteX5" fmla="*/ 176043 w 515350"/>
              <a:gd name="connsiteY5" fmla="*/ 108786 h 1265264"/>
              <a:gd name="connsiteX6" fmla="*/ 210487 w 515350"/>
              <a:gd name="connsiteY6" fmla="*/ 1265054 h 1265264"/>
              <a:gd name="connsiteX7" fmla="*/ 241241 w 515350"/>
              <a:gd name="connsiteY7" fmla="*/ 2148 h 1265264"/>
              <a:gd name="connsiteX8" fmla="*/ 257374 w 515350"/>
              <a:gd name="connsiteY8" fmla="*/ 893989 h 1265264"/>
              <a:gd name="connsiteX9" fmla="*/ 266310 w 515350"/>
              <a:gd name="connsiteY9" fmla="*/ 1259731 h 1265264"/>
              <a:gd name="connsiteX10" fmla="*/ 275123 w 515350"/>
              <a:gd name="connsiteY10" fmla="*/ 683934 h 1265264"/>
              <a:gd name="connsiteX11" fmla="*/ 289388 w 515350"/>
              <a:gd name="connsiteY11" fmla="*/ 86607 h 1265264"/>
              <a:gd name="connsiteX12" fmla="*/ 312909 w 515350"/>
              <a:gd name="connsiteY12" fmla="*/ 1134146 h 1265264"/>
              <a:gd name="connsiteX13" fmla="*/ 332171 w 515350"/>
              <a:gd name="connsiteY13" fmla="*/ 226865 h 1265264"/>
              <a:gd name="connsiteX14" fmla="*/ 351976 w 515350"/>
              <a:gd name="connsiteY14" fmla="*/ 981963 h 1265264"/>
              <a:gd name="connsiteX15" fmla="*/ 367780 w 515350"/>
              <a:gd name="connsiteY15" fmla="*/ 365220 h 1265264"/>
              <a:gd name="connsiteX16" fmla="*/ 386453 w 515350"/>
              <a:gd name="connsiteY16" fmla="*/ 862255 h 1265264"/>
              <a:gd name="connsiteX17" fmla="*/ 402588 w 515350"/>
              <a:gd name="connsiteY17" fmla="*/ 476900 h 1265264"/>
              <a:gd name="connsiteX18" fmla="*/ 417512 w 515350"/>
              <a:gd name="connsiteY18" fmla="*/ 771583 h 1265264"/>
              <a:gd name="connsiteX19" fmla="*/ 431227 w 515350"/>
              <a:gd name="connsiteY19" fmla="*/ 550949 h 1265264"/>
              <a:gd name="connsiteX20" fmla="*/ 447433 w 515350"/>
              <a:gd name="connsiteY20" fmla="*/ 708170 h 1265264"/>
              <a:gd name="connsiteX21" fmla="*/ 460341 w 515350"/>
              <a:gd name="connsiteY21" fmla="*/ 590296 h 1265264"/>
              <a:gd name="connsiteX22" fmla="*/ 475669 w 515350"/>
              <a:gd name="connsiteY22" fmla="*/ 680968 h 1265264"/>
              <a:gd name="connsiteX23" fmla="*/ 489119 w 515350"/>
              <a:gd name="connsiteY23" fmla="*/ 606109 h 1265264"/>
              <a:gd name="connsiteX24" fmla="*/ 501888 w 515350"/>
              <a:gd name="connsiteY24" fmla="*/ 658301 h 1265264"/>
              <a:gd name="connsiteX25" fmla="*/ 515350 w 515350"/>
              <a:gd name="connsiteY25" fmla="*/ 623648 h 1265264"/>
              <a:gd name="connsiteX0" fmla="*/ 0 w 529112"/>
              <a:gd name="connsiteY0" fmla="*/ 644801 h 1265264"/>
              <a:gd name="connsiteX1" fmla="*/ 60800 w 529112"/>
              <a:gd name="connsiteY1" fmla="*/ 1070797 h 1265264"/>
              <a:gd name="connsiteX2" fmla="*/ 122614 w 529112"/>
              <a:gd name="connsiteY2" fmla="*/ 251172 h 1265264"/>
              <a:gd name="connsiteX3" fmla="*/ 151341 w 529112"/>
              <a:gd name="connsiteY3" fmla="*/ 1097033 h 1265264"/>
              <a:gd name="connsiteX4" fmla="*/ 171309 w 529112"/>
              <a:gd name="connsiteY4" fmla="*/ 516504 h 1265264"/>
              <a:gd name="connsiteX5" fmla="*/ 189805 w 529112"/>
              <a:gd name="connsiteY5" fmla="*/ 108786 h 1265264"/>
              <a:gd name="connsiteX6" fmla="*/ 224249 w 529112"/>
              <a:gd name="connsiteY6" fmla="*/ 1265054 h 1265264"/>
              <a:gd name="connsiteX7" fmla="*/ 255003 w 529112"/>
              <a:gd name="connsiteY7" fmla="*/ 2148 h 1265264"/>
              <a:gd name="connsiteX8" fmla="*/ 271136 w 529112"/>
              <a:gd name="connsiteY8" fmla="*/ 893989 h 1265264"/>
              <a:gd name="connsiteX9" fmla="*/ 280072 w 529112"/>
              <a:gd name="connsiteY9" fmla="*/ 1259731 h 1265264"/>
              <a:gd name="connsiteX10" fmla="*/ 288885 w 529112"/>
              <a:gd name="connsiteY10" fmla="*/ 683934 h 1265264"/>
              <a:gd name="connsiteX11" fmla="*/ 303150 w 529112"/>
              <a:gd name="connsiteY11" fmla="*/ 86607 h 1265264"/>
              <a:gd name="connsiteX12" fmla="*/ 326671 w 529112"/>
              <a:gd name="connsiteY12" fmla="*/ 1134146 h 1265264"/>
              <a:gd name="connsiteX13" fmla="*/ 345933 w 529112"/>
              <a:gd name="connsiteY13" fmla="*/ 226865 h 1265264"/>
              <a:gd name="connsiteX14" fmla="*/ 365738 w 529112"/>
              <a:gd name="connsiteY14" fmla="*/ 981963 h 1265264"/>
              <a:gd name="connsiteX15" fmla="*/ 381542 w 529112"/>
              <a:gd name="connsiteY15" fmla="*/ 365220 h 1265264"/>
              <a:gd name="connsiteX16" fmla="*/ 400215 w 529112"/>
              <a:gd name="connsiteY16" fmla="*/ 862255 h 1265264"/>
              <a:gd name="connsiteX17" fmla="*/ 416350 w 529112"/>
              <a:gd name="connsiteY17" fmla="*/ 476900 h 1265264"/>
              <a:gd name="connsiteX18" fmla="*/ 431274 w 529112"/>
              <a:gd name="connsiteY18" fmla="*/ 771583 h 1265264"/>
              <a:gd name="connsiteX19" fmla="*/ 444989 w 529112"/>
              <a:gd name="connsiteY19" fmla="*/ 550949 h 1265264"/>
              <a:gd name="connsiteX20" fmla="*/ 461195 w 529112"/>
              <a:gd name="connsiteY20" fmla="*/ 708170 h 1265264"/>
              <a:gd name="connsiteX21" fmla="*/ 474103 w 529112"/>
              <a:gd name="connsiteY21" fmla="*/ 590296 h 1265264"/>
              <a:gd name="connsiteX22" fmla="*/ 489431 w 529112"/>
              <a:gd name="connsiteY22" fmla="*/ 680968 h 1265264"/>
              <a:gd name="connsiteX23" fmla="*/ 502881 w 529112"/>
              <a:gd name="connsiteY23" fmla="*/ 606109 h 1265264"/>
              <a:gd name="connsiteX24" fmla="*/ 515650 w 529112"/>
              <a:gd name="connsiteY24" fmla="*/ 658301 h 1265264"/>
              <a:gd name="connsiteX25" fmla="*/ 529112 w 529112"/>
              <a:gd name="connsiteY25" fmla="*/ 623648 h 1265264"/>
              <a:gd name="connsiteX0" fmla="*/ 0 w 529112"/>
              <a:gd name="connsiteY0" fmla="*/ 644801 h 1265264"/>
              <a:gd name="connsiteX1" fmla="*/ 60800 w 529112"/>
              <a:gd name="connsiteY1" fmla="*/ 1070797 h 1265264"/>
              <a:gd name="connsiteX2" fmla="*/ 122614 w 529112"/>
              <a:gd name="connsiteY2" fmla="*/ 251172 h 1265264"/>
              <a:gd name="connsiteX3" fmla="*/ 151341 w 529112"/>
              <a:gd name="connsiteY3" fmla="*/ 1072880 h 1265264"/>
              <a:gd name="connsiteX4" fmla="*/ 171309 w 529112"/>
              <a:gd name="connsiteY4" fmla="*/ 516504 h 1265264"/>
              <a:gd name="connsiteX5" fmla="*/ 189805 w 529112"/>
              <a:gd name="connsiteY5" fmla="*/ 108786 h 1265264"/>
              <a:gd name="connsiteX6" fmla="*/ 224249 w 529112"/>
              <a:gd name="connsiteY6" fmla="*/ 1265054 h 1265264"/>
              <a:gd name="connsiteX7" fmla="*/ 255003 w 529112"/>
              <a:gd name="connsiteY7" fmla="*/ 2148 h 1265264"/>
              <a:gd name="connsiteX8" fmla="*/ 271136 w 529112"/>
              <a:gd name="connsiteY8" fmla="*/ 893989 h 1265264"/>
              <a:gd name="connsiteX9" fmla="*/ 280072 w 529112"/>
              <a:gd name="connsiteY9" fmla="*/ 1259731 h 1265264"/>
              <a:gd name="connsiteX10" fmla="*/ 288885 w 529112"/>
              <a:gd name="connsiteY10" fmla="*/ 683934 h 1265264"/>
              <a:gd name="connsiteX11" fmla="*/ 303150 w 529112"/>
              <a:gd name="connsiteY11" fmla="*/ 86607 h 1265264"/>
              <a:gd name="connsiteX12" fmla="*/ 326671 w 529112"/>
              <a:gd name="connsiteY12" fmla="*/ 1134146 h 1265264"/>
              <a:gd name="connsiteX13" fmla="*/ 345933 w 529112"/>
              <a:gd name="connsiteY13" fmla="*/ 226865 h 1265264"/>
              <a:gd name="connsiteX14" fmla="*/ 365738 w 529112"/>
              <a:gd name="connsiteY14" fmla="*/ 981963 h 1265264"/>
              <a:gd name="connsiteX15" fmla="*/ 381542 w 529112"/>
              <a:gd name="connsiteY15" fmla="*/ 365220 h 1265264"/>
              <a:gd name="connsiteX16" fmla="*/ 400215 w 529112"/>
              <a:gd name="connsiteY16" fmla="*/ 862255 h 1265264"/>
              <a:gd name="connsiteX17" fmla="*/ 416350 w 529112"/>
              <a:gd name="connsiteY17" fmla="*/ 476900 h 1265264"/>
              <a:gd name="connsiteX18" fmla="*/ 431274 w 529112"/>
              <a:gd name="connsiteY18" fmla="*/ 771583 h 1265264"/>
              <a:gd name="connsiteX19" fmla="*/ 444989 w 529112"/>
              <a:gd name="connsiteY19" fmla="*/ 550949 h 1265264"/>
              <a:gd name="connsiteX20" fmla="*/ 461195 w 529112"/>
              <a:gd name="connsiteY20" fmla="*/ 708170 h 1265264"/>
              <a:gd name="connsiteX21" fmla="*/ 474103 w 529112"/>
              <a:gd name="connsiteY21" fmla="*/ 590296 h 1265264"/>
              <a:gd name="connsiteX22" fmla="*/ 489431 w 529112"/>
              <a:gd name="connsiteY22" fmla="*/ 680968 h 1265264"/>
              <a:gd name="connsiteX23" fmla="*/ 502881 w 529112"/>
              <a:gd name="connsiteY23" fmla="*/ 606109 h 1265264"/>
              <a:gd name="connsiteX24" fmla="*/ 515650 w 529112"/>
              <a:gd name="connsiteY24" fmla="*/ 658301 h 1265264"/>
              <a:gd name="connsiteX25" fmla="*/ 529112 w 529112"/>
              <a:gd name="connsiteY25" fmla="*/ 623648 h 1265264"/>
              <a:gd name="connsiteX0" fmla="*/ 0 w 529112"/>
              <a:gd name="connsiteY0" fmla="*/ 644801 h 1265264"/>
              <a:gd name="connsiteX1" fmla="*/ 60800 w 529112"/>
              <a:gd name="connsiteY1" fmla="*/ 1070797 h 1265264"/>
              <a:gd name="connsiteX2" fmla="*/ 111146 w 529112"/>
              <a:gd name="connsiteY2" fmla="*/ 251172 h 1265264"/>
              <a:gd name="connsiteX3" fmla="*/ 151341 w 529112"/>
              <a:gd name="connsiteY3" fmla="*/ 1072880 h 1265264"/>
              <a:gd name="connsiteX4" fmla="*/ 171309 w 529112"/>
              <a:gd name="connsiteY4" fmla="*/ 516504 h 1265264"/>
              <a:gd name="connsiteX5" fmla="*/ 189805 w 529112"/>
              <a:gd name="connsiteY5" fmla="*/ 108786 h 1265264"/>
              <a:gd name="connsiteX6" fmla="*/ 224249 w 529112"/>
              <a:gd name="connsiteY6" fmla="*/ 1265054 h 1265264"/>
              <a:gd name="connsiteX7" fmla="*/ 255003 w 529112"/>
              <a:gd name="connsiteY7" fmla="*/ 2148 h 1265264"/>
              <a:gd name="connsiteX8" fmla="*/ 271136 w 529112"/>
              <a:gd name="connsiteY8" fmla="*/ 893989 h 1265264"/>
              <a:gd name="connsiteX9" fmla="*/ 280072 w 529112"/>
              <a:gd name="connsiteY9" fmla="*/ 1259731 h 1265264"/>
              <a:gd name="connsiteX10" fmla="*/ 288885 w 529112"/>
              <a:gd name="connsiteY10" fmla="*/ 683934 h 1265264"/>
              <a:gd name="connsiteX11" fmla="*/ 303150 w 529112"/>
              <a:gd name="connsiteY11" fmla="*/ 86607 h 1265264"/>
              <a:gd name="connsiteX12" fmla="*/ 326671 w 529112"/>
              <a:gd name="connsiteY12" fmla="*/ 1134146 h 1265264"/>
              <a:gd name="connsiteX13" fmla="*/ 345933 w 529112"/>
              <a:gd name="connsiteY13" fmla="*/ 226865 h 1265264"/>
              <a:gd name="connsiteX14" fmla="*/ 365738 w 529112"/>
              <a:gd name="connsiteY14" fmla="*/ 981963 h 1265264"/>
              <a:gd name="connsiteX15" fmla="*/ 381542 w 529112"/>
              <a:gd name="connsiteY15" fmla="*/ 365220 h 1265264"/>
              <a:gd name="connsiteX16" fmla="*/ 400215 w 529112"/>
              <a:gd name="connsiteY16" fmla="*/ 862255 h 1265264"/>
              <a:gd name="connsiteX17" fmla="*/ 416350 w 529112"/>
              <a:gd name="connsiteY17" fmla="*/ 476900 h 1265264"/>
              <a:gd name="connsiteX18" fmla="*/ 431274 w 529112"/>
              <a:gd name="connsiteY18" fmla="*/ 771583 h 1265264"/>
              <a:gd name="connsiteX19" fmla="*/ 444989 w 529112"/>
              <a:gd name="connsiteY19" fmla="*/ 550949 h 1265264"/>
              <a:gd name="connsiteX20" fmla="*/ 461195 w 529112"/>
              <a:gd name="connsiteY20" fmla="*/ 708170 h 1265264"/>
              <a:gd name="connsiteX21" fmla="*/ 474103 w 529112"/>
              <a:gd name="connsiteY21" fmla="*/ 590296 h 1265264"/>
              <a:gd name="connsiteX22" fmla="*/ 489431 w 529112"/>
              <a:gd name="connsiteY22" fmla="*/ 680968 h 1265264"/>
              <a:gd name="connsiteX23" fmla="*/ 502881 w 529112"/>
              <a:gd name="connsiteY23" fmla="*/ 606109 h 1265264"/>
              <a:gd name="connsiteX24" fmla="*/ 515650 w 529112"/>
              <a:gd name="connsiteY24" fmla="*/ 658301 h 1265264"/>
              <a:gd name="connsiteX25" fmla="*/ 529112 w 529112"/>
              <a:gd name="connsiteY25" fmla="*/ 623648 h 1265264"/>
              <a:gd name="connsiteX0" fmla="*/ 0 w 529112"/>
              <a:gd name="connsiteY0" fmla="*/ 644801 h 1266188"/>
              <a:gd name="connsiteX1" fmla="*/ 60800 w 529112"/>
              <a:gd name="connsiteY1" fmla="*/ 1070797 h 1266188"/>
              <a:gd name="connsiteX2" fmla="*/ 111146 w 529112"/>
              <a:gd name="connsiteY2" fmla="*/ 251172 h 1266188"/>
              <a:gd name="connsiteX3" fmla="*/ 151341 w 529112"/>
              <a:gd name="connsiteY3" fmla="*/ 1072880 h 1266188"/>
              <a:gd name="connsiteX4" fmla="*/ 171309 w 529112"/>
              <a:gd name="connsiteY4" fmla="*/ 516504 h 1266188"/>
              <a:gd name="connsiteX5" fmla="*/ 188658 w 529112"/>
              <a:gd name="connsiteY5" fmla="*/ 239215 h 1266188"/>
              <a:gd name="connsiteX6" fmla="*/ 224249 w 529112"/>
              <a:gd name="connsiteY6" fmla="*/ 1265054 h 1266188"/>
              <a:gd name="connsiteX7" fmla="*/ 255003 w 529112"/>
              <a:gd name="connsiteY7" fmla="*/ 2148 h 1266188"/>
              <a:gd name="connsiteX8" fmla="*/ 271136 w 529112"/>
              <a:gd name="connsiteY8" fmla="*/ 893989 h 1266188"/>
              <a:gd name="connsiteX9" fmla="*/ 280072 w 529112"/>
              <a:gd name="connsiteY9" fmla="*/ 1259731 h 1266188"/>
              <a:gd name="connsiteX10" fmla="*/ 288885 w 529112"/>
              <a:gd name="connsiteY10" fmla="*/ 683934 h 1266188"/>
              <a:gd name="connsiteX11" fmla="*/ 303150 w 529112"/>
              <a:gd name="connsiteY11" fmla="*/ 86607 h 1266188"/>
              <a:gd name="connsiteX12" fmla="*/ 326671 w 529112"/>
              <a:gd name="connsiteY12" fmla="*/ 1134146 h 1266188"/>
              <a:gd name="connsiteX13" fmla="*/ 345933 w 529112"/>
              <a:gd name="connsiteY13" fmla="*/ 226865 h 1266188"/>
              <a:gd name="connsiteX14" fmla="*/ 365738 w 529112"/>
              <a:gd name="connsiteY14" fmla="*/ 981963 h 1266188"/>
              <a:gd name="connsiteX15" fmla="*/ 381542 w 529112"/>
              <a:gd name="connsiteY15" fmla="*/ 365220 h 1266188"/>
              <a:gd name="connsiteX16" fmla="*/ 400215 w 529112"/>
              <a:gd name="connsiteY16" fmla="*/ 862255 h 1266188"/>
              <a:gd name="connsiteX17" fmla="*/ 416350 w 529112"/>
              <a:gd name="connsiteY17" fmla="*/ 476900 h 1266188"/>
              <a:gd name="connsiteX18" fmla="*/ 431274 w 529112"/>
              <a:gd name="connsiteY18" fmla="*/ 771583 h 1266188"/>
              <a:gd name="connsiteX19" fmla="*/ 444989 w 529112"/>
              <a:gd name="connsiteY19" fmla="*/ 550949 h 1266188"/>
              <a:gd name="connsiteX20" fmla="*/ 461195 w 529112"/>
              <a:gd name="connsiteY20" fmla="*/ 708170 h 1266188"/>
              <a:gd name="connsiteX21" fmla="*/ 474103 w 529112"/>
              <a:gd name="connsiteY21" fmla="*/ 590296 h 1266188"/>
              <a:gd name="connsiteX22" fmla="*/ 489431 w 529112"/>
              <a:gd name="connsiteY22" fmla="*/ 680968 h 1266188"/>
              <a:gd name="connsiteX23" fmla="*/ 502881 w 529112"/>
              <a:gd name="connsiteY23" fmla="*/ 606109 h 1266188"/>
              <a:gd name="connsiteX24" fmla="*/ 515650 w 529112"/>
              <a:gd name="connsiteY24" fmla="*/ 658301 h 1266188"/>
              <a:gd name="connsiteX25" fmla="*/ 529112 w 529112"/>
              <a:gd name="connsiteY25" fmla="*/ 623648 h 1266188"/>
              <a:gd name="connsiteX0" fmla="*/ 0 w 529112"/>
              <a:gd name="connsiteY0" fmla="*/ 643600 h 1258927"/>
              <a:gd name="connsiteX1" fmla="*/ 60800 w 529112"/>
              <a:gd name="connsiteY1" fmla="*/ 1069596 h 1258927"/>
              <a:gd name="connsiteX2" fmla="*/ 111146 w 529112"/>
              <a:gd name="connsiteY2" fmla="*/ 249971 h 1258927"/>
              <a:gd name="connsiteX3" fmla="*/ 151341 w 529112"/>
              <a:gd name="connsiteY3" fmla="*/ 1071679 h 1258927"/>
              <a:gd name="connsiteX4" fmla="*/ 171309 w 529112"/>
              <a:gd name="connsiteY4" fmla="*/ 515303 h 1258927"/>
              <a:gd name="connsiteX5" fmla="*/ 188658 w 529112"/>
              <a:gd name="connsiteY5" fmla="*/ 238014 h 1258927"/>
              <a:gd name="connsiteX6" fmla="*/ 223102 w 529112"/>
              <a:gd name="connsiteY6" fmla="*/ 1075455 h 1258927"/>
              <a:gd name="connsiteX7" fmla="*/ 255003 w 529112"/>
              <a:gd name="connsiteY7" fmla="*/ 947 h 1258927"/>
              <a:gd name="connsiteX8" fmla="*/ 271136 w 529112"/>
              <a:gd name="connsiteY8" fmla="*/ 892788 h 1258927"/>
              <a:gd name="connsiteX9" fmla="*/ 280072 w 529112"/>
              <a:gd name="connsiteY9" fmla="*/ 1258530 h 1258927"/>
              <a:gd name="connsiteX10" fmla="*/ 288885 w 529112"/>
              <a:gd name="connsiteY10" fmla="*/ 682733 h 1258927"/>
              <a:gd name="connsiteX11" fmla="*/ 303150 w 529112"/>
              <a:gd name="connsiteY11" fmla="*/ 85406 h 1258927"/>
              <a:gd name="connsiteX12" fmla="*/ 326671 w 529112"/>
              <a:gd name="connsiteY12" fmla="*/ 1132945 h 1258927"/>
              <a:gd name="connsiteX13" fmla="*/ 345933 w 529112"/>
              <a:gd name="connsiteY13" fmla="*/ 225664 h 1258927"/>
              <a:gd name="connsiteX14" fmla="*/ 365738 w 529112"/>
              <a:gd name="connsiteY14" fmla="*/ 980762 h 1258927"/>
              <a:gd name="connsiteX15" fmla="*/ 381542 w 529112"/>
              <a:gd name="connsiteY15" fmla="*/ 364019 h 1258927"/>
              <a:gd name="connsiteX16" fmla="*/ 400215 w 529112"/>
              <a:gd name="connsiteY16" fmla="*/ 861054 h 1258927"/>
              <a:gd name="connsiteX17" fmla="*/ 416350 w 529112"/>
              <a:gd name="connsiteY17" fmla="*/ 475699 h 1258927"/>
              <a:gd name="connsiteX18" fmla="*/ 431274 w 529112"/>
              <a:gd name="connsiteY18" fmla="*/ 770382 h 1258927"/>
              <a:gd name="connsiteX19" fmla="*/ 444989 w 529112"/>
              <a:gd name="connsiteY19" fmla="*/ 549748 h 1258927"/>
              <a:gd name="connsiteX20" fmla="*/ 461195 w 529112"/>
              <a:gd name="connsiteY20" fmla="*/ 706969 h 1258927"/>
              <a:gd name="connsiteX21" fmla="*/ 474103 w 529112"/>
              <a:gd name="connsiteY21" fmla="*/ 589095 h 1258927"/>
              <a:gd name="connsiteX22" fmla="*/ 489431 w 529112"/>
              <a:gd name="connsiteY22" fmla="*/ 679767 h 1258927"/>
              <a:gd name="connsiteX23" fmla="*/ 502881 w 529112"/>
              <a:gd name="connsiteY23" fmla="*/ 604908 h 1258927"/>
              <a:gd name="connsiteX24" fmla="*/ 515650 w 529112"/>
              <a:gd name="connsiteY24" fmla="*/ 657100 h 1258927"/>
              <a:gd name="connsiteX25" fmla="*/ 529112 w 529112"/>
              <a:gd name="connsiteY25" fmla="*/ 622447 h 1258927"/>
              <a:gd name="connsiteX0" fmla="*/ 0 w 529112"/>
              <a:gd name="connsiteY0" fmla="*/ 643564 h 1133353"/>
              <a:gd name="connsiteX1" fmla="*/ 60800 w 529112"/>
              <a:gd name="connsiteY1" fmla="*/ 1069560 h 1133353"/>
              <a:gd name="connsiteX2" fmla="*/ 111146 w 529112"/>
              <a:gd name="connsiteY2" fmla="*/ 249935 h 1133353"/>
              <a:gd name="connsiteX3" fmla="*/ 151341 w 529112"/>
              <a:gd name="connsiteY3" fmla="*/ 1071643 h 1133353"/>
              <a:gd name="connsiteX4" fmla="*/ 171309 w 529112"/>
              <a:gd name="connsiteY4" fmla="*/ 515267 h 1133353"/>
              <a:gd name="connsiteX5" fmla="*/ 188658 w 529112"/>
              <a:gd name="connsiteY5" fmla="*/ 237978 h 1133353"/>
              <a:gd name="connsiteX6" fmla="*/ 223102 w 529112"/>
              <a:gd name="connsiteY6" fmla="*/ 1075419 h 1133353"/>
              <a:gd name="connsiteX7" fmla="*/ 255003 w 529112"/>
              <a:gd name="connsiteY7" fmla="*/ 911 h 1133353"/>
              <a:gd name="connsiteX8" fmla="*/ 271136 w 529112"/>
              <a:gd name="connsiteY8" fmla="*/ 892752 h 1133353"/>
              <a:gd name="connsiteX9" fmla="*/ 283513 w 529112"/>
              <a:gd name="connsiteY9" fmla="*/ 1084588 h 1133353"/>
              <a:gd name="connsiteX10" fmla="*/ 288885 w 529112"/>
              <a:gd name="connsiteY10" fmla="*/ 682697 h 1133353"/>
              <a:gd name="connsiteX11" fmla="*/ 303150 w 529112"/>
              <a:gd name="connsiteY11" fmla="*/ 85370 h 1133353"/>
              <a:gd name="connsiteX12" fmla="*/ 326671 w 529112"/>
              <a:gd name="connsiteY12" fmla="*/ 1132909 h 1133353"/>
              <a:gd name="connsiteX13" fmla="*/ 345933 w 529112"/>
              <a:gd name="connsiteY13" fmla="*/ 225628 h 1133353"/>
              <a:gd name="connsiteX14" fmla="*/ 365738 w 529112"/>
              <a:gd name="connsiteY14" fmla="*/ 980726 h 1133353"/>
              <a:gd name="connsiteX15" fmla="*/ 381542 w 529112"/>
              <a:gd name="connsiteY15" fmla="*/ 363983 h 1133353"/>
              <a:gd name="connsiteX16" fmla="*/ 400215 w 529112"/>
              <a:gd name="connsiteY16" fmla="*/ 861018 h 1133353"/>
              <a:gd name="connsiteX17" fmla="*/ 416350 w 529112"/>
              <a:gd name="connsiteY17" fmla="*/ 475663 h 1133353"/>
              <a:gd name="connsiteX18" fmla="*/ 431274 w 529112"/>
              <a:gd name="connsiteY18" fmla="*/ 770346 h 1133353"/>
              <a:gd name="connsiteX19" fmla="*/ 444989 w 529112"/>
              <a:gd name="connsiteY19" fmla="*/ 549712 h 1133353"/>
              <a:gd name="connsiteX20" fmla="*/ 461195 w 529112"/>
              <a:gd name="connsiteY20" fmla="*/ 706933 h 1133353"/>
              <a:gd name="connsiteX21" fmla="*/ 474103 w 529112"/>
              <a:gd name="connsiteY21" fmla="*/ 589059 h 1133353"/>
              <a:gd name="connsiteX22" fmla="*/ 489431 w 529112"/>
              <a:gd name="connsiteY22" fmla="*/ 679731 h 1133353"/>
              <a:gd name="connsiteX23" fmla="*/ 502881 w 529112"/>
              <a:gd name="connsiteY23" fmla="*/ 604872 h 1133353"/>
              <a:gd name="connsiteX24" fmla="*/ 515650 w 529112"/>
              <a:gd name="connsiteY24" fmla="*/ 657064 h 1133353"/>
              <a:gd name="connsiteX25" fmla="*/ 529112 w 529112"/>
              <a:gd name="connsiteY25" fmla="*/ 622411 h 1133353"/>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489431 w 529112"/>
              <a:gd name="connsiteY22" fmla="*/ 601900 h 1055522"/>
              <a:gd name="connsiteX23" fmla="*/ 502881 w 529112"/>
              <a:gd name="connsiteY23" fmla="*/ 527041 h 1055522"/>
              <a:gd name="connsiteX24" fmla="*/ 515650 w 529112"/>
              <a:gd name="connsiteY24" fmla="*/ 579233 h 1055522"/>
              <a:gd name="connsiteX25" fmla="*/ 529112 w 529112"/>
              <a:gd name="connsiteY25"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489431 w 529112"/>
              <a:gd name="connsiteY22" fmla="*/ 601900 h 1055522"/>
              <a:gd name="connsiteX23" fmla="*/ 502881 w 529112"/>
              <a:gd name="connsiteY23" fmla="*/ 527041 h 1055522"/>
              <a:gd name="connsiteX24" fmla="*/ 529112 w 529112"/>
              <a:gd name="connsiteY24"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489431 w 529112"/>
              <a:gd name="connsiteY22" fmla="*/ 601900 h 1055522"/>
              <a:gd name="connsiteX23" fmla="*/ 529112 w 529112"/>
              <a:gd name="connsiteY23"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474103 w 529112"/>
              <a:gd name="connsiteY21" fmla="*/ 511228 h 1055522"/>
              <a:gd name="connsiteX22" fmla="*/ 529112 w 529112"/>
              <a:gd name="connsiteY22"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461195 w 529112"/>
              <a:gd name="connsiteY20" fmla="*/ 629102 h 1055522"/>
              <a:gd name="connsiteX21" fmla="*/ 529112 w 529112"/>
              <a:gd name="connsiteY21"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444989 w 529112"/>
              <a:gd name="connsiteY19" fmla="*/ 471881 h 1055522"/>
              <a:gd name="connsiteX20" fmla="*/ 529112 w 529112"/>
              <a:gd name="connsiteY20"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431274 w 529112"/>
              <a:gd name="connsiteY18" fmla="*/ 692515 h 1055522"/>
              <a:gd name="connsiteX19" fmla="*/ 529112 w 529112"/>
              <a:gd name="connsiteY19"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381542 w 529112"/>
              <a:gd name="connsiteY15" fmla="*/ 286152 h 1055522"/>
              <a:gd name="connsiteX16" fmla="*/ 400215 w 529112"/>
              <a:gd name="connsiteY16" fmla="*/ 783187 h 1055522"/>
              <a:gd name="connsiteX17" fmla="*/ 416350 w 529112"/>
              <a:gd name="connsiteY17" fmla="*/ 397832 h 1055522"/>
              <a:gd name="connsiteX18" fmla="*/ 529112 w 529112"/>
              <a:gd name="connsiteY18"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400215 w 529112"/>
              <a:gd name="connsiteY15" fmla="*/ 783187 h 1055522"/>
              <a:gd name="connsiteX16" fmla="*/ 416350 w 529112"/>
              <a:gd name="connsiteY16" fmla="*/ 397832 h 1055522"/>
              <a:gd name="connsiteX17" fmla="*/ 529112 w 529112"/>
              <a:gd name="connsiteY17" fmla="*/ 544580 h 1055522"/>
              <a:gd name="connsiteX0" fmla="*/ 0 w 529112"/>
              <a:gd name="connsiteY0" fmla="*/ 565733 h 1055522"/>
              <a:gd name="connsiteX1" fmla="*/ 60800 w 529112"/>
              <a:gd name="connsiteY1" fmla="*/ 991729 h 1055522"/>
              <a:gd name="connsiteX2" fmla="*/ 111146 w 529112"/>
              <a:gd name="connsiteY2" fmla="*/ 172104 h 1055522"/>
              <a:gd name="connsiteX3" fmla="*/ 151341 w 529112"/>
              <a:gd name="connsiteY3" fmla="*/ 993812 h 1055522"/>
              <a:gd name="connsiteX4" fmla="*/ 171309 w 529112"/>
              <a:gd name="connsiteY4" fmla="*/ 437436 h 1055522"/>
              <a:gd name="connsiteX5" fmla="*/ 188658 w 529112"/>
              <a:gd name="connsiteY5" fmla="*/ 160147 h 1055522"/>
              <a:gd name="connsiteX6" fmla="*/ 223102 w 529112"/>
              <a:gd name="connsiteY6" fmla="*/ 997588 h 1055522"/>
              <a:gd name="connsiteX7" fmla="*/ 255003 w 529112"/>
              <a:gd name="connsiteY7" fmla="*/ 150124 h 1055522"/>
              <a:gd name="connsiteX8" fmla="*/ 271136 w 529112"/>
              <a:gd name="connsiteY8" fmla="*/ 814921 h 1055522"/>
              <a:gd name="connsiteX9" fmla="*/ 283513 w 529112"/>
              <a:gd name="connsiteY9" fmla="*/ 1006757 h 1055522"/>
              <a:gd name="connsiteX10" fmla="*/ 288885 w 529112"/>
              <a:gd name="connsiteY10" fmla="*/ 604866 h 1055522"/>
              <a:gd name="connsiteX11" fmla="*/ 303150 w 529112"/>
              <a:gd name="connsiteY11" fmla="*/ 7539 h 1055522"/>
              <a:gd name="connsiteX12" fmla="*/ 326671 w 529112"/>
              <a:gd name="connsiteY12" fmla="*/ 1055078 h 1055522"/>
              <a:gd name="connsiteX13" fmla="*/ 345933 w 529112"/>
              <a:gd name="connsiteY13" fmla="*/ 147797 h 1055522"/>
              <a:gd name="connsiteX14" fmla="*/ 365738 w 529112"/>
              <a:gd name="connsiteY14" fmla="*/ 902895 h 1055522"/>
              <a:gd name="connsiteX15" fmla="*/ 416350 w 529112"/>
              <a:gd name="connsiteY15" fmla="*/ 397832 h 1055522"/>
              <a:gd name="connsiteX16" fmla="*/ 529112 w 529112"/>
              <a:gd name="connsiteY16" fmla="*/ 544580 h 1055522"/>
              <a:gd name="connsiteX0" fmla="*/ 0 w 529112"/>
              <a:gd name="connsiteY0" fmla="*/ 565733 h 1055516"/>
              <a:gd name="connsiteX1" fmla="*/ 60800 w 529112"/>
              <a:gd name="connsiteY1" fmla="*/ 991729 h 1055516"/>
              <a:gd name="connsiteX2" fmla="*/ 111146 w 529112"/>
              <a:gd name="connsiteY2" fmla="*/ 172104 h 1055516"/>
              <a:gd name="connsiteX3" fmla="*/ 151341 w 529112"/>
              <a:gd name="connsiteY3" fmla="*/ 993812 h 1055516"/>
              <a:gd name="connsiteX4" fmla="*/ 171309 w 529112"/>
              <a:gd name="connsiteY4" fmla="*/ 437436 h 1055516"/>
              <a:gd name="connsiteX5" fmla="*/ 188658 w 529112"/>
              <a:gd name="connsiteY5" fmla="*/ 160147 h 1055516"/>
              <a:gd name="connsiteX6" fmla="*/ 223102 w 529112"/>
              <a:gd name="connsiteY6" fmla="*/ 997588 h 1055516"/>
              <a:gd name="connsiteX7" fmla="*/ 255003 w 529112"/>
              <a:gd name="connsiteY7" fmla="*/ 150124 h 1055516"/>
              <a:gd name="connsiteX8" fmla="*/ 271136 w 529112"/>
              <a:gd name="connsiteY8" fmla="*/ 814921 h 1055516"/>
              <a:gd name="connsiteX9" fmla="*/ 283513 w 529112"/>
              <a:gd name="connsiteY9" fmla="*/ 1006757 h 1055516"/>
              <a:gd name="connsiteX10" fmla="*/ 288885 w 529112"/>
              <a:gd name="connsiteY10" fmla="*/ 604866 h 1055516"/>
              <a:gd name="connsiteX11" fmla="*/ 303150 w 529112"/>
              <a:gd name="connsiteY11" fmla="*/ 7539 h 1055516"/>
              <a:gd name="connsiteX12" fmla="*/ 326671 w 529112"/>
              <a:gd name="connsiteY12" fmla="*/ 1055078 h 1055516"/>
              <a:gd name="connsiteX13" fmla="*/ 345933 w 529112"/>
              <a:gd name="connsiteY13" fmla="*/ 147797 h 1055516"/>
              <a:gd name="connsiteX14" fmla="*/ 397849 w 529112"/>
              <a:gd name="connsiteY14" fmla="*/ 980187 h 1055516"/>
              <a:gd name="connsiteX15" fmla="*/ 416350 w 529112"/>
              <a:gd name="connsiteY15" fmla="*/ 397832 h 1055516"/>
              <a:gd name="connsiteX16" fmla="*/ 529112 w 529112"/>
              <a:gd name="connsiteY16" fmla="*/ 544580 h 1055516"/>
              <a:gd name="connsiteX0" fmla="*/ 0 w 529112"/>
              <a:gd name="connsiteY0" fmla="*/ 565733 h 1055654"/>
              <a:gd name="connsiteX1" fmla="*/ 60800 w 529112"/>
              <a:gd name="connsiteY1" fmla="*/ 991729 h 1055654"/>
              <a:gd name="connsiteX2" fmla="*/ 111146 w 529112"/>
              <a:gd name="connsiteY2" fmla="*/ 172104 h 1055654"/>
              <a:gd name="connsiteX3" fmla="*/ 151341 w 529112"/>
              <a:gd name="connsiteY3" fmla="*/ 993812 h 1055654"/>
              <a:gd name="connsiteX4" fmla="*/ 171309 w 529112"/>
              <a:gd name="connsiteY4" fmla="*/ 437436 h 1055654"/>
              <a:gd name="connsiteX5" fmla="*/ 188658 w 529112"/>
              <a:gd name="connsiteY5" fmla="*/ 160147 h 1055654"/>
              <a:gd name="connsiteX6" fmla="*/ 223102 w 529112"/>
              <a:gd name="connsiteY6" fmla="*/ 997588 h 1055654"/>
              <a:gd name="connsiteX7" fmla="*/ 255003 w 529112"/>
              <a:gd name="connsiteY7" fmla="*/ 150124 h 1055654"/>
              <a:gd name="connsiteX8" fmla="*/ 271136 w 529112"/>
              <a:gd name="connsiteY8" fmla="*/ 814921 h 1055654"/>
              <a:gd name="connsiteX9" fmla="*/ 283513 w 529112"/>
              <a:gd name="connsiteY9" fmla="*/ 1006757 h 1055654"/>
              <a:gd name="connsiteX10" fmla="*/ 288885 w 529112"/>
              <a:gd name="connsiteY10" fmla="*/ 604866 h 1055654"/>
              <a:gd name="connsiteX11" fmla="*/ 303150 w 529112"/>
              <a:gd name="connsiteY11" fmla="*/ 7539 h 1055654"/>
              <a:gd name="connsiteX12" fmla="*/ 326671 w 529112"/>
              <a:gd name="connsiteY12" fmla="*/ 1055078 h 1055654"/>
              <a:gd name="connsiteX13" fmla="*/ 360842 w 529112"/>
              <a:gd name="connsiteY13" fmla="*/ 167120 h 1055654"/>
              <a:gd name="connsiteX14" fmla="*/ 397849 w 529112"/>
              <a:gd name="connsiteY14" fmla="*/ 980187 h 1055654"/>
              <a:gd name="connsiteX15" fmla="*/ 416350 w 529112"/>
              <a:gd name="connsiteY15" fmla="*/ 397832 h 1055654"/>
              <a:gd name="connsiteX16" fmla="*/ 529112 w 529112"/>
              <a:gd name="connsiteY16" fmla="*/ 544580 h 1055654"/>
              <a:gd name="connsiteX0" fmla="*/ 0 w 529112"/>
              <a:gd name="connsiteY0" fmla="*/ 563962 h 1005639"/>
              <a:gd name="connsiteX1" fmla="*/ 60800 w 529112"/>
              <a:gd name="connsiteY1" fmla="*/ 989958 h 1005639"/>
              <a:gd name="connsiteX2" fmla="*/ 111146 w 529112"/>
              <a:gd name="connsiteY2" fmla="*/ 170333 h 1005639"/>
              <a:gd name="connsiteX3" fmla="*/ 151341 w 529112"/>
              <a:gd name="connsiteY3" fmla="*/ 992041 h 1005639"/>
              <a:gd name="connsiteX4" fmla="*/ 171309 w 529112"/>
              <a:gd name="connsiteY4" fmla="*/ 435665 h 1005639"/>
              <a:gd name="connsiteX5" fmla="*/ 188658 w 529112"/>
              <a:gd name="connsiteY5" fmla="*/ 158376 h 1005639"/>
              <a:gd name="connsiteX6" fmla="*/ 223102 w 529112"/>
              <a:gd name="connsiteY6" fmla="*/ 995817 h 1005639"/>
              <a:gd name="connsiteX7" fmla="*/ 255003 w 529112"/>
              <a:gd name="connsiteY7" fmla="*/ 148353 h 1005639"/>
              <a:gd name="connsiteX8" fmla="*/ 271136 w 529112"/>
              <a:gd name="connsiteY8" fmla="*/ 813150 h 1005639"/>
              <a:gd name="connsiteX9" fmla="*/ 283513 w 529112"/>
              <a:gd name="connsiteY9" fmla="*/ 1004986 h 1005639"/>
              <a:gd name="connsiteX10" fmla="*/ 288885 w 529112"/>
              <a:gd name="connsiteY10" fmla="*/ 603095 h 1005639"/>
              <a:gd name="connsiteX11" fmla="*/ 303150 w 529112"/>
              <a:gd name="connsiteY11" fmla="*/ 5768 h 1005639"/>
              <a:gd name="connsiteX12" fmla="*/ 341580 w 529112"/>
              <a:gd name="connsiteY12" fmla="*/ 990507 h 1005639"/>
              <a:gd name="connsiteX13" fmla="*/ 360842 w 529112"/>
              <a:gd name="connsiteY13" fmla="*/ 165349 h 1005639"/>
              <a:gd name="connsiteX14" fmla="*/ 397849 w 529112"/>
              <a:gd name="connsiteY14" fmla="*/ 978416 h 1005639"/>
              <a:gd name="connsiteX15" fmla="*/ 416350 w 529112"/>
              <a:gd name="connsiteY15" fmla="*/ 396061 h 1005639"/>
              <a:gd name="connsiteX16" fmla="*/ 529112 w 529112"/>
              <a:gd name="connsiteY16" fmla="*/ 542809 h 1005639"/>
              <a:gd name="connsiteX0" fmla="*/ 0 w 529112"/>
              <a:gd name="connsiteY0" fmla="*/ 422605 h 864226"/>
              <a:gd name="connsiteX1" fmla="*/ 60800 w 529112"/>
              <a:gd name="connsiteY1" fmla="*/ 848601 h 864226"/>
              <a:gd name="connsiteX2" fmla="*/ 111146 w 529112"/>
              <a:gd name="connsiteY2" fmla="*/ 28976 h 864226"/>
              <a:gd name="connsiteX3" fmla="*/ 151341 w 529112"/>
              <a:gd name="connsiteY3" fmla="*/ 850684 h 864226"/>
              <a:gd name="connsiteX4" fmla="*/ 171309 w 529112"/>
              <a:gd name="connsiteY4" fmla="*/ 294308 h 864226"/>
              <a:gd name="connsiteX5" fmla="*/ 188658 w 529112"/>
              <a:gd name="connsiteY5" fmla="*/ 17019 h 864226"/>
              <a:gd name="connsiteX6" fmla="*/ 223102 w 529112"/>
              <a:gd name="connsiteY6" fmla="*/ 854460 h 864226"/>
              <a:gd name="connsiteX7" fmla="*/ 255003 w 529112"/>
              <a:gd name="connsiteY7" fmla="*/ 6996 h 864226"/>
              <a:gd name="connsiteX8" fmla="*/ 271136 w 529112"/>
              <a:gd name="connsiteY8" fmla="*/ 671793 h 864226"/>
              <a:gd name="connsiteX9" fmla="*/ 283513 w 529112"/>
              <a:gd name="connsiteY9" fmla="*/ 863629 h 864226"/>
              <a:gd name="connsiteX10" fmla="*/ 288885 w 529112"/>
              <a:gd name="connsiteY10" fmla="*/ 461738 h 864226"/>
              <a:gd name="connsiteX11" fmla="*/ 313471 w 529112"/>
              <a:gd name="connsiteY11" fmla="*/ 14164 h 864226"/>
              <a:gd name="connsiteX12" fmla="*/ 341580 w 529112"/>
              <a:gd name="connsiteY12" fmla="*/ 849150 h 864226"/>
              <a:gd name="connsiteX13" fmla="*/ 360842 w 529112"/>
              <a:gd name="connsiteY13" fmla="*/ 23992 h 864226"/>
              <a:gd name="connsiteX14" fmla="*/ 397849 w 529112"/>
              <a:gd name="connsiteY14" fmla="*/ 837059 h 864226"/>
              <a:gd name="connsiteX15" fmla="*/ 416350 w 529112"/>
              <a:gd name="connsiteY15" fmla="*/ 254704 h 864226"/>
              <a:gd name="connsiteX16" fmla="*/ 529112 w 529112"/>
              <a:gd name="connsiteY16" fmla="*/ 401452 h 864226"/>
              <a:gd name="connsiteX0" fmla="*/ 0 w 529112"/>
              <a:gd name="connsiteY0" fmla="*/ 422605 h 900144"/>
              <a:gd name="connsiteX1" fmla="*/ 60800 w 529112"/>
              <a:gd name="connsiteY1" fmla="*/ 848601 h 900144"/>
              <a:gd name="connsiteX2" fmla="*/ 111146 w 529112"/>
              <a:gd name="connsiteY2" fmla="*/ 28976 h 900144"/>
              <a:gd name="connsiteX3" fmla="*/ 151341 w 529112"/>
              <a:gd name="connsiteY3" fmla="*/ 850684 h 900144"/>
              <a:gd name="connsiteX4" fmla="*/ 171309 w 529112"/>
              <a:gd name="connsiteY4" fmla="*/ 294308 h 900144"/>
              <a:gd name="connsiteX5" fmla="*/ 188658 w 529112"/>
              <a:gd name="connsiteY5" fmla="*/ 17019 h 900144"/>
              <a:gd name="connsiteX6" fmla="*/ 223102 w 529112"/>
              <a:gd name="connsiteY6" fmla="*/ 854460 h 900144"/>
              <a:gd name="connsiteX7" fmla="*/ 255003 w 529112"/>
              <a:gd name="connsiteY7" fmla="*/ 6996 h 900144"/>
              <a:gd name="connsiteX8" fmla="*/ 271136 w 529112"/>
              <a:gd name="connsiteY8" fmla="*/ 671793 h 900144"/>
              <a:gd name="connsiteX9" fmla="*/ 283513 w 529112"/>
              <a:gd name="connsiteY9" fmla="*/ 863629 h 900144"/>
              <a:gd name="connsiteX10" fmla="*/ 313471 w 529112"/>
              <a:gd name="connsiteY10" fmla="*/ 14164 h 900144"/>
              <a:gd name="connsiteX11" fmla="*/ 341580 w 529112"/>
              <a:gd name="connsiteY11" fmla="*/ 849150 h 900144"/>
              <a:gd name="connsiteX12" fmla="*/ 360842 w 529112"/>
              <a:gd name="connsiteY12" fmla="*/ 23992 h 900144"/>
              <a:gd name="connsiteX13" fmla="*/ 397849 w 529112"/>
              <a:gd name="connsiteY13" fmla="*/ 837059 h 900144"/>
              <a:gd name="connsiteX14" fmla="*/ 416350 w 529112"/>
              <a:gd name="connsiteY14" fmla="*/ 254704 h 900144"/>
              <a:gd name="connsiteX15" fmla="*/ 529112 w 529112"/>
              <a:gd name="connsiteY15" fmla="*/ 401452 h 900144"/>
              <a:gd name="connsiteX0" fmla="*/ 0 w 529112"/>
              <a:gd name="connsiteY0" fmla="*/ 422605 h 863630"/>
              <a:gd name="connsiteX1" fmla="*/ 60800 w 529112"/>
              <a:gd name="connsiteY1" fmla="*/ 848601 h 863630"/>
              <a:gd name="connsiteX2" fmla="*/ 111146 w 529112"/>
              <a:gd name="connsiteY2" fmla="*/ 28976 h 863630"/>
              <a:gd name="connsiteX3" fmla="*/ 151341 w 529112"/>
              <a:gd name="connsiteY3" fmla="*/ 850684 h 863630"/>
              <a:gd name="connsiteX4" fmla="*/ 171309 w 529112"/>
              <a:gd name="connsiteY4" fmla="*/ 294308 h 863630"/>
              <a:gd name="connsiteX5" fmla="*/ 188658 w 529112"/>
              <a:gd name="connsiteY5" fmla="*/ 17019 h 863630"/>
              <a:gd name="connsiteX6" fmla="*/ 223102 w 529112"/>
              <a:gd name="connsiteY6" fmla="*/ 854460 h 863630"/>
              <a:gd name="connsiteX7" fmla="*/ 255003 w 529112"/>
              <a:gd name="connsiteY7" fmla="*/ 6996 h 863630"/>
              <a:gd name="connsiteX8" fmla="*/ 283513 w 529112"/>
              <a:gd name="connsiteY8" fmla="*/ 863629 h 863630"/>
              <a:gd name="connsiteX9" fmla="*/ 313471 w 529112"/>
              <a:gd name="connsiteY9" fmla="*/ 14164 h 863630"/>
              <a:gd name="connsiteX10" fmla="*/ 341580 w 529112"/>
              <a:gd name="connsiteY10" fmla="*/ 849150 h 863630"/>
              <a:gd name="connsiteX11" fmla="*/ 360842 w 529112"/>
              <a:gd name="connsiteY11" fmla="*/ 23992 h 863630"/>
              <a:gd name="connsiteX12" fmla="*/ 397849 w 529112"/>
              <a:gd name="connsiteY12" fmla="*/ 837059 h 863630"/>
              <a:gd name="connsiteX13" fmla="*/ 416350 w 529112"/>
              <a:gd name="connsiteY13" fmla="*/ 254704 h 863630"/>
              <a:gd name="connsiteX14" fmla="*/ 529112 w 529112"/>
              <a:gd name="connsiteY14" fmla="*/ 401452 h 863630"/>
              <a:gd name="connsiteX0" fmla="*/ 0 w 529112"/>
              <a:gd name="connsiteY0" fmla="*/ 415612 h 856637"/>
              <a:gd name="connsiteX1" fmla="*/ 60800 w 529112"/>
              <a:gd name="connsiteY1" fmla="*/ 841608 h 856637"/>
              <a:gd name="connsiteX2" fmla="*/ 111146 w 529112"/>
              <a:gd name="connsiteY2" fmla="*/ 21983 h 856637"/>
              <a:gd name="connsiteX3" fmla="*/ 151341 w 529112"/>
              <a:gd name="connsiteY3" fmla="*/ 843691 h 856637"/>
              <a:gd name="connsiteX4" fmla="*/ 188658 w 529112"/>
              <a:gd name="connsiteY4" fmla="*/ 10026 h 856637"/>
              <a:gd name="connsiteX5" fmla="*/ 223102 w 529112"/>
              <a:gd name="connsiteY5" fmla="*/ 847467 h 856637"/>
              <a:gd name="connsiteX6" fmla="*/ 255003 w 529112"/>
              <a:gd name="connsiteY6" fmla="*/ 3 h 856637"/>
              <a:gd name="connsiteX7" fmla="*/ 283513 w 529112"/>
              <a:gd name="connsiteY7" fmla="*/ 856636 h 856637"/>
              <a:gd name="connsiteX8" fmla="*/ 313471 w 529112"/>
              <a:gd name="connsiteY8" fmla="*/ 7171 h 856637"/>
              <a:gd name="connsiteX9" fmla="*/ 341580 w 529112"/>
              <a:gd name="connsiteY9" fmla="*/ 842157 h 856637"/>
              <a:gd name="connsiteX10" fmla="*/ 360842 w 529112"/>
              <a:gd name="connsiteY10" fmla="*/ 16999 h 856637"/>
              <a:gd name="connsiteX11" fmla="*/ 397849 w 529112"/>
              <a:gd name="connsiteY11" fmla="*/ 830066 h 856637"/>
              <a:gd name="connsiteX12" fmla="*/ 416350 w 529112"/>
              <a:gd name="connsiteY12" fmla="*/ 247711 h 856637"/>
              <a:gd name="connsiteX13" fmla="*/ 529112 w 529112"/>
              <a:gd name="connsiteY13" fmla="*/ 394459 h 856637"/>
              <a:gd name="connsiteX0" fmla="*/ 0 w 525672"/>
              <a:gd name="connsiteY0" fmla="*/ 405950 h 856637"/>
              <a:gd name="connsiteX1" fmla="*/ 57360 w 525672"/>
              <a:gd name="connsiteY1" fmla="*/ 841608 h 856637"/>
              <a:gd name="connsiteX2" fmla="*/ 107706 w 525672"/>
              <a:gd name="connsiteY2" fmla="*/ 21983 h 856637"/>
              <a:gd name="connsiteX3" fmla="*/ 147901 w 525672"/>
              <a:gd name="connsiteY3" fmla="*/ 843691 h 856637"/>
              <a:gd name="connsiteX4" fmla="*/ 185218 w 525672"/>
              <a:gd name="connsiteY4" fmla="*/ 10026 h 856637"/>
              <a:gd name="connsiteX5" fmla="*/ 219662 w 525672"/>
              <a:gd name="connsiteY5" fmla="*/ 847467 h 856637"/>
              <a:gd name="connsiteX6" fmla="*/ 251563 w 525672"/>
              <a:gd name="connsiteY6" fmla="*/ 3 h 856637"/>
              <a:gd name="connsiteX7" fmla="*/ 280073 w 525672"/>
              <a:gd name="connsiteY7" fmla="*/ 856636 h 856637"/>
              <a:gd name="connsiteX8" fmla="*/ 310031 w 525672"/>
              <a:gd name="connsiteY8" fmla="*/ 7171 h 856637"/>
              <a:gd name="connsiteX9" fmla="*/ 338140 w 525672"/>
              <a:gd name="connsiteY9" fmla="*/ 842157 h 856637"/>
              <a:gd name="connsiteX10" fmla="*/ 357402 w 525672"/>
              <a:gd name="connsiteY10" fmla="*/ 16999 h 856637"/>
              <a:gd name="connsiteX11" fmla="*/ 394409 w 525672"/>
              <a:gd name="connsiteY11" fmla="*/ 830066 h 856637"/>
              <a:gd name="connsiteX12" fmla="*/ 412910 w 525672"/>
              <a:gd name="connsiteY12" fmla="*/ 247711 h 856637"/>
              <a:gd name="connsiteX13" fmla="*/ 525672 w 525672"/>
              <a:gd name="connsiteY13" fmla="*/ 394459 h 856637"/>
              <a:gd name="connsiteX0" fmla="*/ 0 w 525672"/>
              <a:gd name="connsiteY0" fmla="*/ 405950 h 856637"/>
              <a:gd name="connsiteX1" fmla="*/ 57360 w 525672"/>
              <a:gd name="connsiteY1" fmla="*/ 841608 h 856637"/>
              <a:gd name="connsiteX2" fmla="*/ 107706 w 525672"/>
              <a:gd name="connsiteY2" fmla="*/ 21983 h 856637"/>
              <a:gd name="connsiteX3" fmla="*/ 147901 w 525672"/>
              <a:gd name="connsiteY3" fmla="*/ 843691 h 856637"/>
              <a:gd name="connsiteX4" fmla="*/ 185218 w 525672"/>
              <a:gd name="connsiteY4" fmla="*/ 10026 h 856637"/>
              <a:gd name="connsiteX5" fmla="*/ 219662 w 525672"/>
              <a:gd name="connsiteY5" fmla="*/ 847467 h 856637"/>
              <a:gd name="connsiteX6" fmla="*/ 251563 w 525672"/>
              <a:gd name="connsiteY6" fmla="*/ 3 h 856637"/>
              <a:gd name="connsiteX7" fmla="*/ 280073 w 525672"/>
              <a:gd name="connsiteY7" fmla="*/ 856636 h 856637"/>
              <a:gd name="connsiteX8" fmla="*/ 310031 w 525672"/>
              <a:gd name="connsiteY8" fmla="*/ 7171 h 856637"/>
              <a:gd name="connsiteX9" fmla="*/ 338140 w 525672"/>
              <a:gd name="connsiteY9" fmla="*/ 842157 h 856637"/>
              <a:gd name="connsiteX10" fmla="*/ 357402 w 525672"/>
              <a:gd name="connsiteY10" fmla="*/ 16999 h 856637"/>
              <a:gd name="connsiteX11" fmla="*/ 394409 w 525672"/>
              <a:gd name="connsiteY11" fmla="*/ 830066 h 856637"/>
              <a:gd name="connsiteX12" fmla="*/ 412910 w 525672"/>
              <a:gd name="connsiteY12" fmla="*/ 247711 h 856637"/>
              <a:gd name="connsiteX13" fmla="*/ 525672 w 525672"/>
              <a:gd name="connsiteY13" fmla="*/ 394459 h 856637"/>
              <a:gd name="connsiteX0" fmla="*/ 0 w 505029"/>
              <a:gd name="connsiteY0" fmla="*/ 405950 h 856637"/>
              <a:gd name="connsiteX1" fmla="*/ 36717 w 505029"/>
              <a:gd name="connsiteY1" fmla="*/ 84160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36717 w 505029"/>
              <a:gd name="connsiteY1" fmla="*/ 84160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405950 h 856637"/>
              <a:gd name="connsiteX1" fmla="*/ 41304 w 505029"/>
              <a:gd name="connsiteY1" fmla="*/ 836778 h 856637"/>
              <a:gd name="connsiteX2" fmla="*/ 87063 w 505029"/>
              <a:gd name="connsiteY2" fmla="*/ 21983 h 856637"/>
              <a:gd name="connsiteX3" fmla="*/ 127258 w 505029"/>
              <a:gd name="connsiteY3" fmla="*/ 843691 h 856637"/>
              <a:gd name="connsiteX4" fmla="*/ 164575 w 505029"/>
              <a:gd name="connsiteY4" fmla="*/ 10026 h 856637"/>
              <a:gd name="connsiteX5" fmla="*/ 199019 w 505029"/>
              <a:gd name="connsiteY5" fmla="*/ 847467 h 856637"/>
              <a:gd name="connsiteX6" fmla="*/ 230920 w 505029"/>
              <a:gd name="connsiteY6" fmla="*/ 3 h 856637"/>
              <a:gd name="connsiteX7" fmla="*/ 259430 w 505029"/>
              <a:gd name="connsiteY7" fmla="*/ 856636 h 856637"/>
              <a:gd name="connsiteX8" fmla="*/ 289388 w 505029"/>
              <a:gd name="connsiteY8" fmla="*/ 7171 h 856637"/>
              <a:gd name="connsiteX9" fmla="*/ 317497 w 505029"/>
              <a:gd name="connsiteY9" fmla="*/ 842157 h 856637"/>
              <a:gd name="connsiteX10" fmla="*/ 336759 w 505029"/>
              <a:gd name="connsiteY10" fmla="*/ 16999 h 856637"/>
              <a:gd name="connsiteX11" fmla="*/ 373766 w 505029"/>
              <a:gd name="connsiteY11" fmla="*/ 830066 h 856637"/>
              <a:gd name="connsiteX12" fmla="*/ 392267 w 505029"/>
              <a:gd name="connsiteY12" fmla="*/ 247711 h 856637"/>
              <a:gd name="connsiteX13" fmla="*/ 505029 w 505029"/>
              <a:gd name="connsiteY13" fmla="*/ 394459 h 856637"/>
              <a:gd name="connsiteX0" fmla="*/ 0 w 505029"/>
              <a:gd name="connsiteY0" fmla="*/ 398785 h 849472"/>
              <a:gd name="connsiteX1" fmla="*/ 41304 w 505029"/>
              <a:gd name="connsiteY1" fmla="*/ 829613 h 849472"/>
              <a:gd name="connsiteX2" fmla="*/ 87063 w 505029"/>
              <a:gd name="connsiteY2" fmla="*/ 14818 h 849472"/>
              <a:gd name="connsiteX3" fmla="*/ 127258 w 505029"/>
              <a:gd name="connsiteY3" fmla="*/ 836526 h 849472"/>
              <a:gd name="connsiteX4" fmla="*/ 164575 w 505029"/>
              <a:gd name="connsiteY4" fmla="*/ 2861 h 849472"/>
              <a:gd name="connsiteX5" fmla="*/ 199019 w 505029"/>
              <a:gd name="connsiteY5" fmla="*/ 840302 h 849472"/>
              <a:gd name="connsiteX6" fmla="*/ 230920 w 505029"/>
              <a:gd name="connsiteY6" fmla="*/ 7330 h 849472"/>
              <a:gd name="connsiteX7" fmla="*/ 259430 w 505029"/>
              <a:gd name="connsiteY7" fmla="*/ 849471 h 849472"/>
              <a:gd name="connsiteX8" fmla="*/ 289388 w 505029"/>
              <a:gd name="connsiteY8" fmla="*/ 6 h 849472"/>
              <a:gd name="connsiteX9" fmla="*/ 317497 w 505029"/>
              <a:gd name="connsiteY9" fmla="*/ 834992 h 849472"/>
              <a:gd name="connsiteX10" fmla="*/ 336759 w 505029"/>
              <a:gd name="connsiteY10" fmla="*/ 9834 h 849472"/>
              <a:gd name="connsiteX11" fmla="*/ 373766 w 505029"/>
              <a:gd name="connsiteY11" fmla="*/ 822901 h 849472"/>
              <a:gd name="connsiteX12" fmla="*/ 392267 w 505029"/>
              <a:gd name="connsiteY12" fmla="*/ 240546 h 849472"/>
              <a:gd name="connsiteX13" fmla="*/ 505029 w 505029"/>
              <a:gd name="connsiteY13" fmla="*/ 387294 h 849472"/>
              <a:gd name="connsiteX0" fmla="*/ 0 w 505029"/>
              <a:gd name="connsiteY0" fmla="*/ 398785 h 849472"/>
              <a:gd name="connsiteX1" fmla="*/ 41304 w 505029"/>
              <a:gd name="connsiteY1" fmla="*/ 829613 h 849472"/>
              <a:gd name="connsiteX2" fmla="*/ 87063 w 505029"/>
              <a:gd name="connsiteY2" fmla="*/ 14818 h 849472"/>
              <a:gd name="connsiteX3" fmla="*/ 127258 w 505029"/>
              <a:gd name="connsiteY3" fmla="*/ 836526 h 849472"/>
              <a:gd name="connsiteX4" fmla="*/ 164575 w 505029"/>
              <a:gd name="connsiteY4" fmla="*/ 2861 h 849472"/>
              <a:gd name="connsiteX5" fmla="*/ 199019 w 505029"/>
              <a:gd name="connsiteY5" fmla="*/ 840302 h 849472"/>
              <a:gd name="connsiteX6" fmla="*/ 230920 w 505029"/>
              <a:gd name="connsiteY6" fmla="*/ 7330 h 849472"/>
              <a:gd name="connsiteX7" fmla="*/ 259430 w 505029"/>
              <a:gd name="connsiteY7" fmla="*/ 849471 h 849472"/>
              <a:gd name="connsiteX8" fmla="*/ 289388 w 505029"/>
              <a:gd name="connsiteY8" fmla="*/ 6 h 849472"/>
              <a:gd name="connsiteX9" fmla="*/ 317497 w 505029"/>
              <a:gd name="connsiteY9" fmla="*/ 834992 h 849472"/>
              <a:gd name="connsiteX10" fmla="*/ 336759 w 505029"/>
              <a:gd name="connsiteY10" fmla="*/ 9834 h 849472"/>
              <a:gd name="connsiteX11" fmla="*/ 373766 w 505029"/>
              <a:gd name="connsiteY11" fmla="*/ 822901 h 849472"/>
              <a:gd name="connsiteX12" fmla="*/ 392267 w 505029"/>
              <a:gd name="connsiteY12" fmla="*/ 240546 h 849472"/>
              <a:gd name="connsiteX13" fmla="*/ 505029 w 505029"/>
              <a:gd name="connsiteY13" fmla="*/ 387294 h 849472"/>
              <a:gd name="connsiteX0" fmla="*/ 0 w 505029"/>
              <a:gd name="connsiteY0" fmla="*/ 398785 h 849533"/>
              <a:gd name="connsiteX1" fmla="*/ 41304 w 505029"/>
              <a:gd name="connsiteY1" fmla="*/ 829613 h 849533"/>
              <a:gd name="connsiteX2" fmla="*/ 87063 w 505029"/>
              <a:gd name="connsiteY2" fmla="*/ 14818 h 849533"/>
              <a:gd name="connsiteX3" fmla="*/ 127258 w 505029"/>
              <a:gd name="connsiteY3" fmla="*/ 836526 h 849533"/>
              <a:gd name="connsiteX4" fmla="*/ 164575 w 505029"/>
              <a:gd name="connsiteY4" fmla="*/ 2861 h 849533"/>
              <a:gd name="connsiteX5" fmla="*/ 199019 w 505029"/>
              <a:gd name="connsiteY5" fmla="*/ 840302 h 849533"/>
              <a:gd name="connsiteX6" fmla="*/ 230920 w 505029"/>
              <a:gd name="connsiteY6" fmla="*/ 7330 h 849533"/>
              <a:gd name="connsiteX7" fmla="*/ 259430 w 505029"/>
              <a:gd name="connsiteY7" fmla="*/ 849471 h 849533"/>
              <a:gd name="connsiteX8" fmla="*/ 289388 w 505029"/>
              <a:gd name="connsiteY8" fmla="*/ 6 h 849533"/>
              <a:gd name="connsiteX9" fmla="*/ 317497 w 505029"/>
              <a:gd name="connsiteY9" fmla="*/ 834992 h 849533"/>
              <a:gd name="connsiteX10" fmla="*/ 336759 w 505029"/>
              <a:gd name="connsiteY10" fmla="*/ 9834 h 849533"/>
              <a:gd name="connsiteX11" fmla="*/ 373766 w 505029"/>
              <a:gd name="connsiteY11" fmla="*/ 822901 h 849533"/>
              <a:gd name="connsiteX12" fmla="*/ 392267 w 505029"/>
              <a:gd name="connsiteY12" fmla="*/ 240546 h 849533"/>
              <a:gd name="connsiteX13" fmla="*/ 505029 w 505029"/>
              <a:gd name="connsiteY13" fmla="*/ 387294 h 849533"/>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30920 w 505029"/>
              <a:gd name="connsiteY6" fmla="*/ 4470 h 846611"/>
              <a:gd name="connsiteX7" fmla="*/ 259430 w 505029"/>
              <a:gd name="connsiteY7" fmla="*/ 846611 h 846611"/>
              <a:gd name="connsiteX8" fmla="*/ 299709 w 505029"/>
              <a:gd name="connsiteY8" fmla="*/ 1977 h 846611"/>
              <a:gd name="connsiteX9" fmla="*/ 317497 w 505029"/>
              <a:gd name="connsiteY9" fmla="*/ 832132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30920 w 505029"/>
              <a:gd name="connsiteY6" fmla="*/ 4470 h 846611"/>
              <a:gd name="connsiteX7" fmla="*/ 259430 w 505029"/>
              <a:gd name="connsiteY7" fmla="*/ 846611 h 846611"/>
              <a:gd name="connsiteX8" fmla="*/ 299709 w 505029"/>
              <a:gd name="connsiteY8" fmla="*/ 1977 h 846611"/>
              <a:gd name="connsiteX9" fmla="*/ 317497 w 505029"/>
              <a:gd name="connsiteY9" fmla="*/ 832132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22"/>
              <a:gd name="connsiteX1" fmla="*/ 41304 w 505029"/>
              <a:gd name="connsiteY1" fmla="*/ 826753 h 846622"/>
              <a:gd name="connsiteX2" fmla="*/ 87063 w 505029"/>
              <a:gd name="connsiteY2" fmla="*/ 11958 h 846622"/>
              <a:gd name="connsiteX3" fmla="*/ 127258 w 505029"/>
              <a:gd name="connsiteY3" fmla="*/ 833666 h 846622"/>
              <a:gd name="connsiteX4" fmla="*/ 164575 w 505029"/>
              <a:gd name="connsiteY4" fmla="*/ 1 h 846622"/>
              <a:gd name="connsiteX5" fmla="*/ 199019 w 505029"/>
              <a:gd name="connsiteY5" fmla="*/ 837442 h 846622"/>
              <a:gd name="connsiteX6" fmla="*/ 228626 w 505029"/>
              <a:gd name="connsiteY6" fmla="*/ 23793 h 846622"/>
              <a:gd name="connsiteX7" fmla="*/ 259430 w 505029"/>
              <a:gd name="connsiteY7" fmla="*/ 846611 h 846622"/>
              <a:gd name="connsiteX8" fmla="*/ 299709 w 505029"/>
              <a:gd name="connsiteY8" fmla="*/ 1977 h 846622"/>
              <a:gd name="connsiteX9" fmla="*/ 317497 w 505029"/>
              <a:gd name="connsiteY9" fmla="*/ 832132 h 846622"/>
              <a:gd name="connsiteX10" fmla="*/ 336759 w 505029"/>
              <a:gd name="connsiteY10" fmla="*/ 6974 h 846622"/>
              <a:gd name="connsiteX11" fmla="*/ 373766 w 505029"/>
              <a:gd name="connsiteY11" fmla="*/ 820041 h 846622"/>
              <a:gd name="connsiteX12" fmla="*/ 392267 w 505029"/>
              <a:gd name="connsiteY12" fmla="*/ 237686 h 846622"/>
              <a:gd name="connsiteX13" fmla="*/ 505029 w 505029"/>
              <a:gd name="connsiteY13" fmla="*/ 384434 h 846622"/>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17497 w 505029"/>
              <a:gd name="connsiteY9" fmla="*/ 832132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17497 w 505029"/>
              <a:gd name="connsiteY9" fmla="*/ 832132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17497 w 505029"/>
              <a:gd name="connsiteY9" fmla="*/ 832132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9709 w 505029"/>
              <a:gd name="connsiteY8" fmla="*/ 1977 h 846623"/>
              <a:gd name="connsiteX9" fmla="*/ 328965 w 505029"/>
              <a:gd name="connsiteY9" fmla="*/ 827301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18"/>
              <a:gd name="connsiteX1" fmla="*/ 41304 w 505029"/>
              <a:gd name="connsiteY1" fmla="*/ 826753 h 846618"/>
              <a:gd name="connsiteX2" fmla="*/ 87063 w 505029"/>
              <a:gd name="connsiteY2" fmla="*/ 11958 h 846618"/>
              <a:gd name="connsiteX3" fmla="*/ 127258 w 505029"/>
              <a:gd name="connsiteY3" fmla="*/ 833666 h 846618"/>
              <a:gd name="connsiteX4" fmla="*/ 164575 w 505029"/>
              <a:gd name="connsiteY4" fmla="*/ 1 h 846618"/>
              <a:gd name="connsiteX5" fmla="*/ 199019 w 505029"/>
              <a:gd name="connsiteY5" fmla="*/ 837442 h 846618"/>
              <a:gd name="connsiteX6" fmla="*/ 228626 w 505029"/>
              <a:gd name="connsiteY6" fmla="*/ 23793 h 846618"/>
              <a:gd name="connsiteX7" fmla="*/ 259430 w 505029"/>
              <a:gd name="connsiteY7" fmla="*/ 846611 h 846618"/>
              <a:gd name="connsiteX8" fmla="*/ 297415 w 505029"/>
              <a:gd name="connsiteY8" fmla="*/ 6808 h 846618"/>
              <a:gd name="connsiteX9" fmla="*/ 328965 w 505029"/>
              <a:gd name="connsiteY9" fmla="*/ 827301 h 846618"/>
              <a:gd name="connsiteX10" fmla="*/ 336759 w 505029"/>
              <a:gd name="connsiteY10" fmla="*/ 6974 h 846618"/>
              <a:gd name="connsiteX11" fmla="*/ 373766 w 505029"/>
              <a:gd name="connsiteY11" fmla="*/ 820041 h 846618"/>
              <a:gd name="connsiteX12" fmla="*/ 392267 w 505029"/>
              <a:gd name="connsiteY12" fmla="*/ 237686 h 846618"/>
              <a:gd name="connsiteX13" fmla="*/ 505029 w 505029"/>
              <a:gd name="connsiteY13" fmla="*/ 384434 h 846618"/>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5121 w 505029"/>
              <a:gd name="connsiteY8" fmla="*/ 1977 h 846623"/>
              <a:gd name="connsiteX9" fmla="*/ 328965 w 505029"/>
              <a:gd name="connsiteY9" fmla="*/ 827301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23"/>
              <a:gd name="connsiteX1" fmla="*/ 41304 w 505029"/>
              <a:gd name="connsiteY1" fmla="*/ 826753 h 846623"/>
              <a:gd name="connsiteX2" fmla="*/ 87063 w 505029"/>
              <a:gd name="connsiteY2" fmla="*/ 11958 h 846623"/>
              <a:gd name="connsiteX3" fmla="*/ 127258 w 505029"/>
              <a:gd name="connsiteY3" fmla="*/ 833666 h 846623"/>
              <a:gd name="connsiteX4" fmla="*/ 164575 w 505029"/>
              <a:gd name="connsiteY4" fmla="*/ 1 h 846623"/>
              <a:gd name="connsiteX5" fmla="*/ 199019 w 505029"/>
              <a:gd name="connsiteY5" fmla="*/ 837442 h 846623"/>
              <a:gd name="connsiteX6" fmla="*/ 228626 w 505029"/>
              <a:gd name="connsiteY6" fmla="*/ 23793 h 846623"/>
              <a:gd name="connsiteX7" fmla="*/ 259430 w 505029"/>
              <a:gd name="connsiteY7" fmla="*/ 846611 h 846623"/>
              <a:gd name="connsiteX8" fmla="*/ 295121 w 505029"/>
              <a:gd name="connsiteY8" fmla="*/ 1977 h 846623"/>
              <a:gd name="connsiteX9" fmla="*/ 328965 w 505029"/>
              <a:gd name="connsiteY9" fmla="*/ 827301 h 846623"/>
              <a:gd name="connsiteX10" fmla="*/ 336759 w 505029"/>
              <a:gd name="connsiteY10" fmla="*/ 6974 h 846623"/>
              <a:gd name="connsiteX11" fmla="*/ 373766 w 505029"/>
              <a:gd name="connsiteY11" fmla="*/ 820041 h 846623"/>
              <a:gd name="connsiteX12" fmla="*/ 392267 w 505029"/>
              <a:gd name="connsiteY12" fmla="*/ 237686 h 846623"/>
              <a:gd name="connsiteX13" fmla="*/ 505029 w 505029"/>
              <a:gd name="connsiteY13" fmla="*/ 384434 h 846623"/>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28965 w 505029"/>
              <a:gd name="connsiteY9" fmla="*/ 827301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28965 w 505029"/>
              <a:gd name="connsiteY9" fmla="*/ 827301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36759 w 505029"/>
              <a:gd name="connsiteY10" fmla="*/ 6974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373766 w 505029"/>
              <a:gd name="connsiteY11" fmla="*/ 820041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400143 w 505029"/>
              <a:gd name="connsiteY11" fmla="*/ 839364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382941 w 505029"/>
              <a:gd name="connsiteY11" fmla="*/ 834533 h 846611"/>
              <a:gd name="connsiteX12" fmla="*/ 392267 w 505029"/>
              <a:gd name="connsiteY12" fmla="*/ 237686 h 846611"/>
              <a:gd name="connsiteX13" fmla="*/ 505029 w 505029"/>
              <a:gd name="connsiteY13" fmla="*/ 384434 h 846611"/>
              <a:gd name="connsiteX0" fmla="*/ 0 w 505029"/>
              <a:gd name="connsiteY0" fmla="*/ 395925 h 846611"/>
              <a:gd name="connsiteX1" fmla="*/ 41304 w 505029"/>
              <a:gd name="connsiteY1" fmla="*/ 826753 h 846611"/>
              <a:gd name="connsiteX2" fmla="*/ 87063 w 505029"/>
              <a:gd name="connsiteY2" fmla="*/ 11958 h 846611"/>
              <a:gd name="connsiteX3" fmla="*/ 127258 w 505029"/>
              <a:gd name="connsiteY3" fmla="*/ 833666 h 846611"/>
              <a:gd name="connsiteX4" fmla="*/ 164575 w 505029"/>
              <a:gd name="connsiteY4" fmla="*/ 1 h 846611"/>
              <a:gd name="connsiteX5" fmla="*/ 199019 w 505029"/>
              <a:gd name="connsiteY5" fmla="*/ 837442 h 846611"/>
              <a:gd name="connsiteX6" fmla="*/ 228626 w 505029"/>
              <a:gd name="connsiteY6" fmla="*/ 23793 h 846611"/>
              <a:gd name="connsiteX7" fmla="*/ 259430 w 505029"/>
              <a:gd name="connsiteY7" fmla="*/ 846611 h 846611"/>
              <a:gd name="connsiteX8" fmla="*/ 299708 w 505029"/>
              <a:gd name="connsiteY8" fmla="*/ 26131 h 846611"/>
              <a:gd name="connsiteX9" fmla="*/ 339286 w 505029"/>
              <a:gd name="connsiteY9" fmla="*/ 832132 h 846611"/>
              <a:gd name="connsiteX10" fmla="*/ 372311 w 505029"/>
              <a:gd name="connsiteY10" fmla="*/ 26297 h 846611"/>
              <a:gd name="connsiteX11" fmla="*/ 382941 w 505029"/>
              <a:gd name="connsiteY11" fmla="*/ 834533 h 846611"/>
              <a:gd name="connsiteX12" fmla="*/ 415203 w 505029"/>
              <a:gd name="connsiteY12" fmla="*/ 329470 h 846611"/>
              <a:gd name="connsiteX13" fmla="*/ 505029 w 505029"/>
              <a:gd name="connsiteY13" fmla="*/ 384434 h 846611"/>
              <a:gd name="connsiteX0" fmla="*/ 0 w 471771"/>
              <a:gd name="connsiteY0" fmla="*/ 395925 h 846611"/>
              <a:gd name="connsiteX1" fmla="*/ 41304 w 471771"/>
              <a:gd name="connsiteY1" fmla="*/ 826753 h 846611"/>
              <a:gd name="connsiteX2" fmla="*/ 87063 w 471771"/>
              <a:gd name="connsiteY2" fmla="*/ 11958 h 846611"/>
              <a:gd name="connsiteX3" fmla="*/ 127258 w 471771"/>
              <a:gd name="connsiteY3" fmla="*/ 833666 h 846611"/>
              <a:gd name="connsiteX4" fmla="*/ 164575 w 471771"/>
              <a:gd name="connsiteY4" fmla="*/ 1 h 846611"/>
              <a:gd name="connsiteX5" fmla="*/ 199019 w 471771"/>
              <a:gd name="connsiteY5" fmla="*/ 837442 h 846611"/>
              <a:gd name="connsiteX6" fmla="*/ 228626 w 471771"/>
              <a:gd name="connsiteY6" fmla="*/ 23793 h 846611"/>
              <a:gd name="connsiteX7" fmla="*/ 259430 w 471771"/>
              <a:gd name="connsiteY7" fmla="*/ 846611 h 846611"/>
              <a:gd name="connsiteX8" fmla="*/ 299708 w 471771"/>
              <a:gd name="connsiteY8" fmla="*/ 26131 h 846611"/>
              <a:gd name="connsiteX9" fmla="*/ 339286 w 471771"/>
              <a:gd name="connsiteY9" fmla="*/ 832132 h 846611"/>
              <a:gd name="connsiteX10" fmla="*/ 372311 w 471771"/>
              <a:gd name="connsiteY10" fmla="*/ 26297 h 846611"/>
              <a:gd name="connsiteX11" fmla="*/ 382941 w 471771"/>
              <a:gd name="connsiteY11" fmla="*/ 834533 h 846611"/>
              <a:gd name="connsiteX12" fmla="*/ 415203 w 471771"/>
              <a:gd name="connsiteY12" fmla="*/ 329470 h 846611"/>
              <a:gd name="connsiteX13" fmla="*/ 471771 w 471771"/>
              <a:gd name="connsiteY13" fmla="*/ 418249 h 846611"/>
              <a:gd name="connsiteX0" fmla="*/ 0 w 471771"/>
              <a:gd name="connsiteY0" fmla="*/ 395925 h 846611"/>
              <a:gd name="connsiteX1" fmla="*/ 41304 w 471771"/>
              <a:gd name="connsiteY1" fmla="*/ 826753 h 846611"/>
              <a:gd name="connsiteX2" fmla="*/ 87063 w 471771"/>
              <a:gd name="connsiteY2" fmla="*/ 11958 h 846611"/>
              <a:gd name="connsiteX3" fmla="*/ 127258 w 471771"/>
              <a:gd name="connsiteY3" fmla="*/ 833666 h 846611"/>
              <a:gd name="connsiteX4" fmla="*/ 164575 w 471771"/>
              <a:gd name="connsiteY4" fmla="*/ 1 h 846611"/>
              <a:gd name="connsiteX5" fmla="*/ 199019 w 471771"/>
              <a:gd name="connsiteY5" fmla="*/ 837442 h 846611"/>
              <a:gd name="connsiteX6" fmla="*/ 228626 w 471771"/>
              <a:gd name="connsiteY6" fmla="*/ 23793 h 846611"/>
              <a:gd name="connsiteX7" fmla="*/ 259430 w 471771"/>
              <a:gd name="connsiteY7" fmla="*/ 846611 h 846611"/>
              <a:gd name="connsiteX8" fmla="*/ 299708 w 471771"/>
              <a:gd name="connsiteY8" fmla="*/ 26131 h 846611"/>
              <a:gd name="connsiteX9" fmla="*/ 339286 w 471771"/>
              <a:gd name="connsiteY9" fmla="*/ 832132 h 846611"/>
              <a:gd name="connsiteX10" fmla="*/ 372311 w 471771"/>
              <a:gd name="connsiteY10" fmla="*/ 26297 h 846611"/>
              <a:gd name="connsiteX11" fmla="*/ 401290 w 471771"/>
              <a:gd name="connsiteY11" fmla="*/ 839364 h 846611"/>
              <a:gd name="connsiteX12" fmla="*/ 415203 w 471771"/>
              <a:gd name="connsiteY12" fmla="*/ 329470 h 846611"/>
              <a:gd name="connsiteX13" fmla="*/ 471771 w 471771"/>
              <a:gd name="connsiteY13" fmla="*/ 418249 h 846611"/>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59430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9286 w 471771"/>
              <a:gd name="connsiteY9" fmla="*/ 832132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297414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2311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01290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12758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12758 w 471771"/>
              <a:gd name="connsiteY11" fmla="*/ 839364 h 846614"/>
              <a:gd name="connsiteX12" fmla="*/ 415203 w 471771"/>
              <a:gd name="connsiteY12" fmla="*/ 329470 h 846614"/>
              <a:gd name="connsiteX13" fmla="*/ 471771 w 471771"/>
              <a:gd name="connsiteY13" fmla="*/ 418249 h 846614"/>
              <a:gd name="connsiteX0" fmla="*/ 0 w 471771"/>
              <a:gd name="connsiteY0" fmla="*/ 395925 h 846614"/>
              <a:gd name="connsiteX1" fmla="*/ 41304 w 471771"/>
              <a:gd name="connsiteY1" fmla="*/ 826753 h 846614"/>
              <a:gd name="connsiteX2" fmla="*/ 87063 w 471771"/>
              <a:gd name="connsiteY2" fmla="*/ 11958 h 846614"/>
              <a:gd name="connsiteX3" fmla="*/ 127258 w 471771"/>
              <a:gd name="connsiteY3" fmla="*/ 833666 h 846614"/>
              <a:gd name="connsiteX4" fmla="*/ 164575 w 471771"/>
              <a:gd name="connsiteY4" fmla="*/ 1 h 846614"/>
              <a:gd name="connsiteX5" fmla="*/ 199019 w 471771"/>
              <a:gd name="connsiteY5" fmla="*/ 837442 h 846614"/>
              <a:gd name="connsiteX6" fmla="*/ 228626 w 471771"/>
              <a:gd name="connsiteY6" fmla="*/ 23793 h 846614"/>
              <a:gd name="connsiteX7" fmla="*/ 267458 w 471771"/>
              <a:gd name="connsiteY7" fmla="*/ 846611 h 846614"/>
              <a:gd name="connsiteX8" fmla="*/ 302001 w 471771"/>
              <a:gd name="connsiteY8" fmla="*/ 11639 h 846614"/>
              <a:gd name="connsiteX9" fmla="*/ 338139 w 471771"/>
              <a:gd name="connsiteY9" fmla="*/ 836963 h 846614"/>
              <a:gd name="connsiteX10" fmla="*/ 376898 w 471771"/>
              <a:gd name="connsiteY10" fmla="*/ 26297 h 846614"/>
              <a:gd name="connsiteX11" fmla="*/ 412758 w 471771"/>
              <a:gd name="connsiteY11" fmla="*/ 839364 h 846614"/>
              <a:gd name="connsiteX12" fmla="*/ 447314 w 471771"/>
              <a:gd name="connsiteY12" fmla="*/ 305317 h 846614"/>
              <a:gd name="connsiteX13" fmla="*/ 471771 w 471771"/>
              <a:gd name="connsiteY13" fmla="*/ 418249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7314 w 474065"/>
              <a:gd name="connsiteY12" fmla="*/ 305317 h 846614"/>
              <a:gd name="connsiteX13" fmla="*/ 474065 w 474065"/>
              <a:gd name="connsiteY13" fmla="*/ 447233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2727 w 474065"/>
              <a:gd name="connsiteY12" fmla="*/ 305317 h 846614"/>
              <a:gd name="connsiteX13" fmla="*/ 474065 w 474065"/>
              <a:gd name="connsiteY13" fmla="*/ 447233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2727 w 474065"/>
              <a:gd name="connsiteY12" fmla="*/ 305317 h 846614"/>
              <a:gd name="connsiteX13" fmla="*/ 474065 w 474065"/>
              <a:gd name="connsiteY13" fmla="*/ 447233 h 846614"/>
              <a:gd name="connsiteX0" fmla="*/ 0 w 474065"/>
              <a:gd name="connsiteY0" fmla="*/ 395925 h 846614"/>
              <a:gd name="connsiteX1" fmla="*/ 41304 w 474065"/>
              <a:gd name="connsiteY1" fmla="*/ 826753 h 846614"/>
              <a:gd name="connsiteX2" fmla="*/ 87063 w 474065"/>
              <a:gd name="connsiteY2" fmla="*/ 11958 h 846614"/>
              <a:gd name="connsiteX3" fmla="*/ 127258 w 474065"/>
              <a:gd name="connsiteY3" fmla="*/ 833666 h 846614"/>
              <a:gd name="connsiteX4" fmla="*/ 164575 w 474065"/>
              <a:gd name="connsiteY4" fmla="*/ 1 h 846614"/>
              <a:gd name="connsiteX5" fmla="*/ 199019 w 474065"/>
              <a:gd name="connsiteY5" fmla="*/ 837442 h 846614"/>
              <a:gd name="connsiteX6" fmla="*/ 228626 w 474065"/>
              <a:gd name="connsiteY6" fmla="*/ 23793 h 846614"/>
              <a:gd name="connsiteX7" fmla="*/ 267458 w 474065"/>
              <a:gd name="connsiteY7" fmla="*/ 846611 h 846614"/>
              <a:gd name="connsiteX8" fmla="*/ 302001 w 474065"/>
              <a:gd name="connsiteY8" fmla="*/ 11639 h 846614"/>
              <a:gd name="connsiteX9" fmla="*/ 338139 w 474065"/>
              <a:gd name="connsiteY9" fmla="*/ 836963 h 846614"/>
              <a:gd name="connsiteX10" fmla="*/ 376898 w 474065"/>
              <a:gd name="connsiteY10" fmla="*/ 26297 h 846614"/>
              <a:gd name="connsiteX11" fmla="*/ 412758 w 474065"/>
              <a:gd name="connsiteY11" fmla="*/ 839364 h 846614"/>
              <a:gd name="connsiteX12" fmla="*/ 442727 w 474065"/>
              <a:gd name="connsiteY12" fmla="*/ 305317 h 846614"/>
              <a:gd name="connsiteX13" fmla="*/ 474065 w 474065"/>
              <a:gd name="connsiteY13" fmla="*/ 447233 h 846614"/>
              <a:gd name="connsiteX0" fmla="*/ 0 w 442727"/>
              <a:gd name="connsiteY0" fmla="*/ 395925 h 846614"/>
              <a:gd name="connsiteX1" fmla="*/ 41304 w 442727"/>
              <a:gd name="connsiteY1" fmla="*/ 826753 h 846614"/>
              <a:gd name="connsiteX2" fmla="*/ 87063 w 442727"/>
              <a:gd name="connsiteY2" fmla="*/ 11958 h 846614"/>
              <a:gd name="connsiteX3" fmla="*/ 127258 w 442727"/>
              <a:gd name="connsiteY3" fmla="*/ 833666 h 846614"/>
              <a:gd name="connsiteX4" fmla="*/ 164575 w 442727"/>
              <a:gd name="connsiteY4" fmla="*/ 1 h 846614"/>
              <a:gd name="connsiteX5" fmla="*/ 199019 w 442727"/>
              <a:gd name="connsiteY5" fmla="*/ 837442 h 846614"/>
              <a:gd name="connsiteX6" fmla="*/ 228626 w 442727"/>
              <a:gd name="connsiteY6" fmla="*/ 23793 h 846614"/>
              <a:gd name="connsiteX7" fmla="*/ 267458 w 442727"/>
              <a:gd name="connsiteY7" fmla="*/ 846611 h 846614"/>
              <a:gd name="connsiteX8" fmla="*/ 302001 w 442727"/>
              <a:gd name="connsiteY8" fmla="*/ 11639 h 846614"/>
              <a:gd name="connsiteX9" fmla="*/ 338139 w 442727"/>
              <a:gd name="connsiteY9" fmla="*/ 836963 h 846614"/>
              <a:gd name="connsiteX10" fmla="*/ 376898 w 442727"/>
              <a:gd name="connsiteY10" fmla="*/ 26297 h 846614"/>
              <a:gd name="connsiteX11" fmla="*/ 412758 w 442727"/>
              <a:gd name="connsiteY11" fmla="*/ 839364 h 846614"/>
              <a:gd name="connsiteX12" fmla="*/ 442727 w 442727"/>
              <a:gd name="connsiteY12" fmla="*/ 305317 h 846614"/>
              <a:gd name="connsiteX0" fmla="*/ 0 w 447314"/>
              <a:gd name="connsiteY0" fmla="*/ 395925 h 846614"/>
              <a:gd name="connsiteX1" fmla="*/ 41304 w 447314"/>
              <a:gd name="connsiteY1" fmla="*/ 826753 h 846614"/>
              <a:gd name="connsiteX2" fmla="*/ 87063 w 447314"/>
              <a:gd name="connsiteY2" fmla="*/ 11958 h 846614"/>
              <a:gd name="connsiteX3" fmla="*/ 127258 w 447314"/>
              <a:gd name="connsiteY3" fmla="*/ 833666 h 846614"/>
              <a:gd name="connsiteX4" fmla="*/ 164575 w 447314"/>
              <a:gd name="connsiteY4" fmla="*/ 1 h 846614"/>
              <a:gd name="connsiteX5" fmla="*/ 199019 w 447314"/>
              <a:gd name="connsiteY5" fmla="*/ 837442 h 846614"/>
              <a:gd name="connsiteX6" fmla="*/ 228626 w 447314"/>
              <a:gd name="connsiteY6" fmla="*/ 23793 h 846614"/>
              <a:gd name="connsiteX7" fmla="*/ 267458 w 447314"/>
              <a:gd name="connsiteY7" fmla="*/ 846611 h 846614"/>
              <a:gd name="connsiteX8" fmla="*/ 302001 w 447314"/>
              <a:gd name="connsiteY8" fmla="*/ 11639 h 846614"/>
              <a:gd name="connsiteX9" fmla="*/ 338139 w 447314"/>
              <a:gd name="connsiteY9" fmla="*/ 836963 h 846614"/>
              <a:gd name="connsiteX10" fmla="*/ 376898 w 447314"/>
              <a:gd name="connsiteY10" fmla="*/ 26297 h 846614"/>
              <a:gd name="connsiteX11" fmla="*/ 412758 w 447314"/>
              <a:gd name="connsiteY11" fmla="*/ 839364 h 846614"/>
              <a:gd name="connsiteX12" fmla="*/ 447314 w 447314"/>
              <a:gd name="connsiteY12" fmla="*/ 382609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14"/>
              <a:gd name="connsiteX1" fmla="*/ 41304 w 446167"/>
              <a:gd name="connsiteY1" fmla="*/ 826753 h 846614"/>
              <a:gd name="connsiteX2" fmla="*/ 87063 w 446167"/>
              <a:gd name="connsiteY2" fmla="*/ 11958 h 846614"/>
              <a:gd name="connsiteX3" fmla="*/ 127258 w 446167"/>
              <a:gd name="connsiteY3" fmla="*/ 833666 h 846614"/>
              <a:gd name="connsiteX4" fmla="*/ 164575 w 446167"/>
              <a:gd name="connsiteY4" fmla="*/ 1 h 846614"/>
              <a:gd name="connsiteX5" fmla="*/ 199019 w 446167"/>
              <a:gd name="connsiteY5" fmla="*/ 837442 h 846614"/>
              <a:gd name="connsiteX6" fmla="*/ 228626 w 446167"/>
              <a:gd name="connsiteY6" fmla="*/ 23793 h 846614"/>
              <a:gd name="connsiteX7" fmla="*/ 267458 w 446167"/>
              <a:gd name="connsiteY7" fmla="*/ 846611 h 846614"/>
              <a:gd name="connsiteX8" fmla="*/ 302001 w 446167"/>
              <a:gd name="connsiteY8" fmla="*/ 11639 h 846614"/>
              <a:gd name="connsiteX9" fmla="*/ 338139 w 446167"/>
              <a:gd name="connsiteY9" fmla="*/ 836963 h 846614"/>
              <a:gd name="connsiteX10" fmla="*/ 376898 w 446167"/>
              <a:gd name="connsiteY10" fmla="*/ 26297 h 846614"/>
              <a:gd name="connsiteX11" fmla="*/ 412758 w 446167"/>
              <a:gd name="connsiteY11" fmla="*/ 839364 h 846614"/>
              <a:gd name="connsiteX12" fmla="*/ 446167 w 446167"/>
              <a:gd name="connsiteY12" fmla="*/ 397101 h 846614"/>
              <a:gd name="connsiteX0" fmla="*/ 0 w 446167"/>
              <a:gd name="connsiteY0" fmla="*/ 395925 h 846653"/>
              <a:gd name="connsiteX1" fmla="*/ 41304 w 446167"/>
              <a:gd name="connsiteY1" fmla="*/ 826753 h 846653"/>
              <a:gd name="connsiteX2" fmla="*/ 87063 w 446167"/>
              <a:gd name="connsiteY2" fmla="*/ 11958 h 846653"/>
              <a:gd name="connsiteX3" fmla="*/ 127258 w 446167"/>
              <a:gd name="connsiteY3" fmla="*/ 833666 h 846653"/>
              <a:gd name="connsiteX4" fmla="*/ 164575 w 446167"/>
              <a:gd name="connsiteY4" fmla="*/ 1 h 846653"/>
              <a:gd name="connsiteX5" fmla="*/ 199019 w 446167"/>
              <a:gd name="connsiteY5" fmla="*/ 837442 h 846653"/>
              <a:gd name="connsiteX6" fmla="*/ 228626 w 446167"/>
              <a:gd name="connsiteY6" fmla="*/ 23793 h 846653"/>
              <a:gd name="connsiteX7" fmla="*/ 267458 w 446167"/>
              <a:gd name="connsiteY7" fmla="*/ 846611 h 846653"/>
              <a:gd name="connsiteX8" fmla="*/ 302001 w 446167"/>
              <a:gd name="connsiteY8" fmla="*/ 11639 h 846653"/>
              <a:gd name="connsiteX9" fmla="*/ 338139 w 446167"/>
              <a:gd name="connsiteY9" fmla="*/ 836963 h 846653"/>
              <a:gd name="connsiteX10" fmla="*/ 376898 w 446167"/>
              <a:gd name="connsiteY10" fmla="*/ 26297 h 846653"/>
              <a:gd name="connsiteX11" fmla="*/ 412758 w 446167"/>
              <a:gd name="connsiteY11" fmla="*/ 839364 h 846653"/>
              <a:gd name="connsiteX12" fmla="*/ 446167 w 446167"/>
              <a:gd name="connsiteY12" fmla="*/ 397101 h 846653"/>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6654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5507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5507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 name="connsiteX0" fmla="*/ 0 w 446167"/>
              <a:gd name="connsiteY0" fmla="*/ 395925 h 846612"/>
              <a:gd name="connsiteX1" fmla="*/ 41304 w 446167"/>
              <a:gd name="connsiteY1" fmla="*/ 826753 h 846612"/>
              <a:gd name="connsiteX2" fmla="*/ 87063 w 446167"/>
              <a:gd name="connsiteY2" fmla="*/ 11958 h 846612"/>
              <a:gd name="connsiteX3" fmla="*/ 127258 w 446167"/>
              <a:gd name="connsiteY3" fmla="*/ 833666 h 846612"/>
              <a:gd name="connsiteX4" fmla="*/ 164575 w 446167"/>
              <a:gd name="connsiteY4" fmla="*/ 1 h 846612"/>
              <a:gd name="connsiteX5" fmla="*/ 199019 w 446167"/>
              <a:gd name="connsiteY5" fmla="*/ 837442 h 846612"/>
              <a:gd name="connsiteX6" fmla="*/ 235507 w 446167"/>
              <a:gd name="connsiteY6" fmla="*/ 18962 h 846612"/>
              <a:gd name="connsiteX7" fmla="*/ 267458 w 446167"/>
              <a:gd name="connsiteY7" fmla="*/ 846611 h 846612"/>
              <a:gd name="connsiteX8" fmla="*/ 302001 w 446167"/>
              <a:gd name="connsiteY8" fmla="*/ 11639 h 846612"/>
              <a:gd name="connsiteX9" fmla="*/ 338139 w 446167"/>
              <a:gd name="connsiteY9" fmla="*/ 836963 h 846612"/>
              <a:gd name="connsiteX10" fmla="*/ 376898 w 446167"/>
              <a:gd name="connsiteY10" fmla="*/ 26297 h 846612"/>
              <a:gd name="connsiteX11" fmla="*/ 412758 w 446167"/>
              <a:gd name="connsiteY11" fmla="*/ 839364 h 846612"/>
              <a:gd name="connsiteX12" fmla="*/ 446167 w 446167"/>
              <a:gd name="connsiteY12" fmla="*/ 397101 h 84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167" h="846612">
                <a:moveTo>
                  <a:pt x="0" y="395925"/>
                </a:moveTo>
                <a:cubicBezTo>
                  <a:pt x="20302" y="575964"/>
                  <a:pt x="26798" y="839514"/>
                  <a:pt x="41304" y="826753"/>
                </a:cubicBezTo>
                <a:cubicBezTo>
                  <a:pt x="67239" y="823552"/>
                  <a:pt x="61604" y="10536"/>
                  <a:pt x="87063" y="11958"/>
                </a:cubicBezTo>
                <a:cubicBezTo>
                  <a:pt x="105461" y="23923"/>
                  <a:pt x="105164" y="830828"/>
                  <a:pt x="127258" y="833666"/>
                </a:cubicBezTo>
                <a:cubicBezTo>
                  <a:pt x="149352" y="836504"/>
                  <a:pt x="142294" y="-628"/>
                  <a:pt x="164575" y="1"/>
                </a:cubicBezTo>
                <a:cubicBezTo>
                  <a:pt x="186856" y="630"/>
                  <a:pt x="180316" y="829451"/>
                  <a:pt x="199019" y="837442"/>
                </a:cubicBezTo>
                <a:cubicBezTo>
                  <a:pt x="217722" y="845433"/>
                  <a:pt x="218367" y="17434"/>
                  <a:pt x="235507" y="18962"/>
                </a:cubicBezTo>
                <a:cubicBezTo>
                  <a:pt x="252647" y="20490"/>
                  <a:pt x="246055" y="847831"/>
                  <a:pt x="267458" y="846611"/>
                </a:cubicBezTo>
                <a:cubicBezTo>
                  <a:pt x="288861" y="845391"/>
                  <a:pt x="278753" y="3585"/>
                  <a:pt x="302001" y="11639"/>
                </a:cubicBezTo>
                <a:cubicBezTo>
                  <a:pt x="325249" y="19693"/>
                  <a:pt x="315334" y="839350"/>
                  <a:pt x="338139" y="836963"/>
                </a:cubicBezTo>
                <a:cubicBezTo>
                  <a:pt x="360944" y="834576"/>
                  <a:pt x="352994" y="16235"/>
                  <a:pt x="376898" y="26297"/>
                </a:cubicBezTo>
                <a:cubicBezTo>
                  <a:pt x="400802" y="36359"/>
                  <a:pt x="390892" y="816209"/>
                  <a:pt x="412758" y="839364"/>
                </a:cubicBezTo>
                <a:cubicBezTo>
                  <a:pt x="434624" y="862519"/>
                  <a:pt x="435949" y="476948"/>
                  <a:pt x="446167" y="397101"/>
                </a:cubicBezTo>
              </a:path>
            </a:pathLst>
          </a:custGeom>
          <a:noFill/>
          <a:ln w="38100">
            <a:solidFill>
              <a:srgbClr val="FF0000">
                <a:alpha val="98824"/>
              </a:srgbClr>
            </a:solidFill>
            <a:miter lim="800000"/>
          </a:ln>
          <a:effectLst/>
          <a:scene3d>
            <a:camera prst="orthographicFront">
              <a:rot lat="18299991"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04821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normAutofit/>
          </a:bodyPr>
          <a:lstStyle/>
          <a:p>
            <a:r>
              <a:rPr lang="it-IT" sz="3800">
                <a:latin typeface="DustyErasers" panose="02000603000000000000" pitchFamily="2" charset="0"/>
                <a:ea typeface="DustyErasers" panose="02000603000000000000" pitchFamily="2" charset="0"/>
              </a:rPr>
              <a:t>Case study: our experiment</a:t>
            </a:r>
          </a:p>
        </p:txBody>
      </p:sp>
      <p:sp>
        <p:nvSpPr>
          <p:cNvPr id="19" name="Rettangolo 18">
            <a:extLst>
              <a:ext uri="{FF2B5EF4-FFF2-40B4-BE49-F238E27FC236}">
                <a16:creationId xmlns:a16="http://schemas.microsoft.com/office/drawing/2014/main" id="{2F5EAFBE-771B-4A48-81FE-77799EF3D269}"/>
              </a:ext>
            </a:extLst>
          </p:cNvPr>
          <p:cNvSpPr/>
          <p:nvPr/>
        </p:nvSpPr>
        <p:spPr>
          <a:xfrm>
            <a:off x="297769" y="5380357"/>
            <a:ext cx="11593288" cy="769441"/>
          </a:xfrm>
          <a:prstGeom prst="rect">
            <a:avLst/>
          </a:prstGeom>
        </p:spPr>
        <p:txBody>
          <a:bodyPr wrap="square">
            <a:spAutoFit/>
          </a:bodyPr>
          <a:lstStyle/>
          <a:p>
            <a:pPr algn="ctr"/>
            <a:r>
              <a:rPr lang="en-US" sz="2200">
                <a:latin typeface="DustyErasers" panose="02000603000000000000" pitchFamily="2" charset="0"/>
                <a:ea typeface="DustyErasers" panose="02000603000000000000" pitchFamily="2" charset="0"/>
              </a:rPr>
              <a:t>We want to uncover the statistical correlations introduced in the sample by the material,</a:t>
            </a:r>
          </a:p>
          <a:p>
            <a:pPr algn="ctr"/>
            <a:r>
              <a:rPr lang="en-US" sz="2200" u="sng">
                <a:latin typeface="DustyErasers" panose="02000603000000000000" pitchFamily="2" charset="0"/>
                <a:ea typeface="DustyErasers" panose="02000603000000000000" pitchFamily="2" charset="0"/>
              </a:rPr>
              <a:t>thus we need to shape differently each mask and independently in phase and amplitude</a:t>
            </a:r>
          </a:p>
        </p:txBody>
      </p:sp>
      <p:grpSp>
        <p:nvGrpSpPr>
          <p:cNvPr id="85" name="Gruppo 84">
            <a:extLst>
              <a:ext uri="{FF2B5EF4-FFF2-40B4-BE49-F238E27FC236}">
                <a16:creationId xmlns:a16="http://schemas.microsoft.com/office/drawing/2014/main" id="{16ABB0F4-B946-4D33-9428-A8D4ECF47B3E}"/>
              </a:ext>
            </a:extLst>
          </p:cNvPr>
          <p:cNvGrpSpPr/>
          <p:nvPr/>
        </p:nvGrpSpPr>
        <p:grpSpPr>
          <a:xfrm>
            <a:off x="484308" y="2132856"/>
            <a:ext cx="11220209" cy="2912272"/>
            <a:chOff x="670848" y="1947628"/>
            <a:chExt cx="11220209" cy="2912272"/>
          </a:xfrm>
        </p:grpSpPr>
        <p:cxnSp>
          <p:nvCxnSpPr>
            <p:cNvPr id="22" name="Connettore 2 21">
              <a:extLst>
                <a:ext uri="{FF2B5EF4-FFF2-40B4-BE49-F238E27FC236}">
                  <a16:creationId xmlns:a16="http://schemas.microsoft.com/office/drawing/2014/main" id="{2C3219EE-5534-4168-B7D8-85A5865F9412}"/>
                </a:ext>
              </a:extLst>
            </p:cNvPr>
            <p:cNvCxnSpPr>
              <a:cxnSpLocks/>
            </p:cNvCxnSpPr>
            <p:nvPr/>
          </p:nvCxnSpPr>
          <p:spPr>
            <a:xfrm>
              <a:off x="4888278" y="3887049"/>
              <a:ext cx="4428492" cy="0"/>
            </a:xfrm>
            <a:prstGeom prst="straightConnector1">
              <a:avLst/>
            </a:prstGeom>
            <a:ln w="889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C09C717E-553D-44EC-8740-FE7543C262C2}"/>
                </a:ext>
              </a:extLst>
            </p:cNvPr>
            <p:cNvCxnSpPr>
              <a:cxnSpLocks/>
            </p:cNvCxnSpPr>
            <p:nvPr/>
          </p:nvCxnSpPr>
          <p:spPr>
            <a:xfrm>
              <a:off x="2638028" y="2015479"/>
              <a:ext cx="6678742" cy="1872208"/>
            </a:xfrm>
            <a:prstGeom prst="straightConnector1">
              <a:avLst/>
            </a:prstGeom>
            <a:ln w="889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5B2FE193-5049-4F0A-A1AA-140896B9DED5}"/>
                </a:ext>
              </a:extLst>
            </p:cNvPr>
            <p:cNvCxnSpPr>
              <a:cxnSpLocks/>
            </p:cNvCxnSpPr>
            <p:nvPr/>
          </p:nvCxnSpPr>
          <p:spPr>
            <a:xfrm>
              <a:off x="3862164" y="4463751"/>
              <a:ext cx="1026114" cy="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C397527D-A68D-4CE5-B6BC-8BE0C92D7DD0}"/>
                </a:ext>
              </a:extLst>
            </p:cNvPr>
            <p:cNvCxnSpPr>
              <a:cxnSpLocks/>
            </p:cNvCxnSpPr>
            <p:nvPr/>
          </p:nvCxnSpPr>
          <p:spPr>
            <a:xfrm>
              <a:off x="2813096" y="3887049"/>
              <a:ext cx="1026114" cy="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2EF80903-90A0-4343-B9C6-48022C14321F}"/>
                </a:ext>
              </a:extLst>
            </p:cNvPr>
            <p:cNvCxnSpPr>
              <a:cxnSpLocks/>
            </p:cNvCxnSpPr>
            <p:nvPr/>
          </p:nvCxnSpPr>
          <p:spPr>
            <a:xfrm flipV="1">
              <a:off x="2638028" y="2015479"/>
              <a:ext cx="0" cy="1656184"/>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4FDEE195-9C17-4171-A85A-04A48E95ECB4}"/>
                </a:ext>
              </a:extLst>
            </p:cNvPr>
            <p:cNvCxnSpPr>
              <a:cxnSpLocks/>
            </p:cNvCxnSpPr>
            <p:nvPr/>
          </p:nvCxnSpPr>
          <p:spPr>
            <a:xfrm>
              <a:off x="1485900" y="3888355"/>
              <a:ext cx="1026114" cy="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A3331535-0D07-4413-9340-9B32B2C186A6}"/>
                </a:ext>
              </a:extLst>
            </p:cNvPr>
            <p:cNvCxnSpPr>
              <a:cxnSpLocks/>
            </p:cNvCxnSpPr>
            <p:nvPr/>
          </p:nvCxnSpPr>
          <p:spPr>
            <a:xfrm>
              <a:off x="3862164" y="3883738"/>
              <a:ext cx="0" cy="57600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FDEF8D43-EF9D-419E-BA1E-F47CB8C58098}"/>
                </a:ext>
              </a:extLst>
            </p:cNvPr>
            <p:cNvCxnSpPr>
              <a:cxnSpLocks/>
            </p:cNvCxnSpPr>
            <p:nvPr/>
          </p:nvCxnSpPr>
          <p:spPr>
            <a:xfrm>
              <a:off x="4888277" y="3883738"/>
              <a:ext cx="0" cy="57600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B421102C-175E-452F-B43C-5C012A7529A6}"/>
                </a:ext>
              </a:extLst>
            </p:cNvPr>
            <p:cNvCxnSpPr>
              <a:cxnSpLocks/>
            </p:cNvCxnSpPr>
            <p:nvPr/>
          </p:nvCxnSpPr>
          <p:spPr>
            <a:xfrm>
              <a:off x="4888278" y="3883738"/>
              <a:ext cx="4428492" cy="0"/>
            </a:xfrm>
            <a:prstGeom prst="straightConnector1">
              <a:avLst/>
            </a:prstGeom>
            <a:ln w="889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91E9E1CB-E4E7-4D0F-813D-3D75CC7BCC5D}"/>
                </a:ext>
              </a:extLst>
            </p:cNvPr>
            <p:cNvCxnSpPr>
              <a:cxnSpLocks/>
            </p:cNvCxnSpPr>
            <p:nvPr/>
          </p:nvCxnSpPr>
          <p:spPr>
            <a:xfrm>
              <a:off x="9653131" y="3886942"/>
              <a:ext cx="1440000" cy="0"/>
            </a:xfrm>
            <a:prstGeom prst="straightConnector1">
              <a:avLst/>
            </a:prstGeom>
            <a:ln w="57150">
              <a:solidFill>
                <a:srgbClr val="FFC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5" name="Rettangolo 44">
              <a:extLst>
                <a:ext uri="{FF2B5EF4-FFF2-40B4-BE49-F238E27FC236}">
                  <a16:creationId xmlns:a16="http://schemas.microsoft.com/office/drawing/2014/main" id="{BC8D8CFE-3863-462F-82E6-97C5D02683E7}"/>
                </a:ext>
              </a:extLst>
            </p:cNvPr>
            <p:cNvSpPr/>
            <p:nvPr/>
          </p:nvSpPr>
          <p:spPr>
            <a:xfrm rot="19660526">
              <a:off x="2344502" y="1947628"/>
              <a:ext cx="587049" cy="113301"/>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6662E108-010A-46EB-ADF9-81D26CA943F8}"/>
                </a:ext>
              </a:extLst>
            </p:cNvPr>
            <p:cNvSpPr/>
            <p:nvPr/>
          </p:nvSpPr>
          <p:spPr>
            <a:xfrm rot="2700000">
              <a:off x="3636433" y="4453119"/>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0EEDBB32-FDFC-42E3-A4BB-F447D388CED5}"/>
                </a:ext>
              </a:extLst>
            </p:cNvPr>
            <p:cNvSpPr/>
            <p:nvPr/>
          </p:nvSpPr>
          <p:spPr>
            <a:xfrm rot="8100000">
              <a:off x="4662544" y="4453119"/>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3ADF8DB0-308B-4412-80E5-CF9B573E8940}"/>
                </a:ext>
              </a:extLst>
            </p:cNvPr>
            <p:cNvSpPr/>
            <p:nvPr/>
          </p:nvSpPr>
          <p:spPr>
            <a:xfrm rot="8100000">
              <a:off x="4644545" y="3856059"/>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0854AE26-7DA6-4734-B04A-CE3A2298F877}"/>
                </a:ext>
              </a:extLst>
            </p:cNvPr>
            <p:cNvSpPr/>
            <p:nvPr/>
          </p:nvSpPr>
          <p:spPr>
            <a:xfrm rot="2700000">
              <a:off x="3636433" y="3854960"/>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ubo 54">
              <a:extLst>
                <a:ext uri="{FF2B5EF4-FFF2-40B4-BE49-F238E27FC236}">
                  <a16:creationId xmlns:a16="http://schemas.microsoft.com/office/drawing/2014/main" id="{9C282897-080A-4133-9639-1400578D09F2}"/>
                </a:ext>
              </a:extLst>
            </p:cNvPr>
            <p:cNvSpPr/>
            <p:nvPr/>
          </p:nvSpPr>
          <p:spPr>
            <a:xfrm>
              <a:off x="2422004" y="3646860"/>
              <a:ext cx="504056" cy="424963"/>
            </a:xfrm>
            <a:prstGeom prst="cube">
              <a:avLst/>
            </a:prstGeom>
            <a:solidFill>
              <a:srgbClr val="FFCCFF"/>
            </a:solidFill>
            <a:ln>
              <a:solidFill>
                <a:srgbClr val="FF9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a:solidFill>
                    <a:srgbClr val="FF99FF"/>
                  </a:solidFill>
                  <a:latin typeface="DustyErasers" panose="02000603000000000000" pitchFamily="2" charset="0"/>
                  <a:ea typeface="DustyErasers" panose="02000603000000000000" pitchFamily="2" charset="0"/>
                </a:rPr>
                <a:t>BS</a:t>
              </a:r>
            </a:p>
          </p:txBody>
        </p:sp>
        <p:sp>
          <p:nvSpPr>
            <p:cNvPr id="57" name="Rettangolo 56">
              <a:extLst>
                <a:ext uri="{FF2B5EF4-FFF2-40B4-BE49-F238E27FC236}">
                  <a16:creationId xmlns:a16="http://schemas.microsoft.com/office/drawing/2014/main" id="{FD7F1B28-B097-4841-A9C0-B71D8561C40B}"/>
                </a:ext>
              </a:extLst>
            </p:cNvPr>
            <p:cNvSpPr/>
            <p:nvPr/>
          </p:nvSpPr>
          <p:spPr>
            <a:xfrm>
              <a:off x="1842596" y="2588786"/>
              <a:ext cx="1034200" cy="369332"/>
            </a:xfrm>
            <a:prstGeom prst="rect">
              <a:avLst/>
            </a:prstGeom>
          </p:spPr>
          <p:txBody>
            <a:bodyPr wrap="square">
              <a:spAutoFit/>
            </a:bodyPr>
            <a:lstStyle/>
            <a:p>
              <a:r>
                <a:rPr lang="it-IT" b="1">
                  <a:solidFill>
                    <a:srgbClr val="C00000"/>
                  </a:solidFill>
                  <a:latin typeface="DustyErasers" panose="02000603000000000000" pitchFamily="2" charset="0"/>
                  <a:ea typeface="DustyErasers" panose="02000603000000000000" pitchFamily="2" charset="0"/>
                </a:rPr>
                <a:t>Pump</a:t>
              </a:r>
              <a:endParaRPr lang="it-IT" b="1">
                <a:solidFill>
                  <a:srgbClr val="C00000"/>
                </a:solidFill>
              </a:endParaRPr>
            </a:p>
          </p:txBody>
        </p:sp>
        <p:sp>
          <p:nvSpPr>
            <p:cNvPr id="58" name="Rettangolo 57">
              <a:extLst>
                <a:ext uri="{FF2B5EF4-FFF2-40B4-BE49-F238E27FC236}">
                  <a16:creationId xmlns:a16="http://schemas.microsoft.com/office/drawing/2014/main" id="{2FB6F4C8-F71F-4B2E-9E21-B712EC4DAE8B}"/>
                </a:ext>
              </a:extLst>
            </p:cNvPr>
            <p:cNvSpPr/>
            <p:nvPr/>
          </p:nvSpPr>
          <p:spPr>
            <a:xfrm>
              <a:off x="2916357" y="3378136"/>
              <a:ext cx="1034200" cy="369332"/>
            </a:xfrm>
            <a:prstGeom prst="rect">
              <a:avLst/>
            </a:prstGeom>
          </p:spPr>
          <p:txBody>
            <a:bodyPr wrap="square">
              <a:spAutoFit/>
            </a:bodyPr>
            <a:lstStyle/>
            <a:p>
              <a:r>
                <a:rPr lang="it-IT">
                  <a:solidFill>
                    <a:srgbClr val="C00000"/>
                  </a:solidFill>
                  <a:latin typeface="DustyErasers" panose="02000603000000000000" pitchFamily="2" charset="0"/>
                  <a:ea typeface="DustyErasers" panose="02000603000000000000" pitchFamily="2" charset="0"/>
                </a:rPr>
                <a:t>Probe</a:t>
              </a:r>
              <a:endParaRPr lang="it-IT">
                <a:solidFill>
                  <a:srgbClr val="C00000"/>
                </a:solidFill>
              </a:endParaRPr>
            </a:p>
          </p:txBody>
        </p:sp>
        <p:sp>
          <p:nvSpPr>
            <p:cNvPr id="59" name="Cubo 58">
              <a:extLst>
                <a:ext uri="{FF2B5EF4-FFF2-40B4-BE49-F238E27FC236}">
                  <a16:creationId xmlns:a16="http://schemas.microsoft.com/office/drawing/2014/main" id="{C0D3E9F7-159C-427E-8EA3-A4A764D141FA}"/>
                </a:ext>
              </a:extLst>
            </p:cNvPr>
            <p:cNvSpPr/>
            <p:nvPr/>
          </p:nvSpPr>
          <p:spPr>
            <a:xfrm>
              <a:off x="9316770" y="3527648"/>
              <a:ext cx="336361" cy="772786"/>
            </a:xfrm>
            <a:prstGeom prst="cube">
              <a:avLst/>
            </a:prstGeom>
            <a:solidFill>
              <a:srgbClr val="59E6E3">
                <a:alpha val="80000"/>
              </a:srgbClr>
            </a:solidFill>
            <a:ln>
              <a:solidFill>
                <a:srgbClr val="CCEC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95D0327F-6234-4729-8A91-0CD25721F13E}"/>
                </a:ext>
              </a:extLst>
            </p:cNvPr>
            <p:cNvSpPr/>
            <p:nvPr/>
          </p:nvSpPr>
          <p:spPr>
            <a:xfrm>
              <a:off x="2916357" y="3377865"/>
              <a:ext cx="1034200" cy="369332"/>
            </a:xfrm>
            <a:prstGeom prst="rect">
              <a:avLst/>
            </a:prstGeom>
          </p:spPr>
          <p:txBody>
            <a:bodyPr wrap="square">
              <a:spAutoFit/>
            </a:bodyPr>
            <a:lstStyle/>
            <a:p>
              <a:r>
                <a:rPr lang="it-IT" b="1">
                  <a:solidFill>
                    <a:srgbClr val="C00000"/>
                  </a:solidFill>
                  <a:latin typeface="DustyErasers" panose="02000603000000000000" pitchFamily="2" charset="0"/>
                  <a:ea typeface="DustyErasers" panose="02000603000000000000" pitchFamily="2" charset="0"/>
                </a:rPr>
                <a:t>Probe</a:t>
              </a:r>
              <a:endParaRPr lang="it-IT" b="1">
                <a:solidFill>
                  <a:srgbClr val="C00000"/>
                </a:solidFill>
              </a:endParaRPr>
            </a:p>
          </p:txBody>
        </p:sp>
        <p:sp>
          <p:nvSpPr>
            <p:cNvPr id="61" name="Rettangolo 60">
              <a:extLst>
                <a:ext uri="{FF2B5EF4-FFF2-40B4-BE49-F238E27FC236}">
                  <a16:creationId xmlns:a16="http://schemas.microsoft.com/office/drawing/2014/main" id="{628E1B51-DCE4-4C93-9F4E-03FF64EB3515}"/>
                </a:ext>
              </a:extLst>
            </p:cNvPr>
            <p:cNvSpPr/>
            <p:nvPr/>
          </p:nvSpPr>
          <p:spPr>
            <a:xfrm>
              <a:off x="9046740" y="4283804"/>
              <a:ext cx="1034200" cy="369332"/>
            </a:xfrm>
            <a:prstGeom prst="rect">
              <a:avLst/>
            </a:prstGeom>
          </p:spPr>
          <p:txBody>
            <a:bodyPr wrap="square">
              <a:spAutoFit/>
            </a:bodyPr>
            <a:lstStyle/>
            <a:p>
              <a:r>
                <a:rPr lang="it-IT" b="1">
                  <a:solidFill>
                    <a:srgbClr val="59E6E3"/>
                  </a:solidFill>
                  <a:latin typeface="DustyErasers" panose="02000603000000000000" pitchFamily="2" charset="0"/>
                  <a:ea typeface="DustyErasers" panose="02000603000000000000" pitchFamily="2" charset="0"/>
                </a:rPr>
                <a:t>Sample</a:t>
              </a:r>
              <a:endParaRPr lang="it-IT" b="1">
                <a:solidFill>
                  <a:srgbClr val="59E6E3"/>
                </a:solidFill>
              </a:endParaRPr>
            </a:p>
          </p:txBody>
        </p:sp>
        <p:sp>
          <p:nvSpPr>
            <p:cNvPr id="62" name="Rettangolo 61">
              <a:extLst>
                <a:ext uri="{FF2B5EF4-FFF2-40B4-BE49-F238E27FC236}">
                  <a16:creationId xmlns:a16="http://schemas.microsoft.com/office/drawing/2014/main" id="{98A12D1F-9CDC-4D92-8E16-022515DAE9CA}"/>
                </a:ext>
              </a:extLst>
            </p:cNvPr>
            <p:cNvSpPr/>
            <p:nvPr/>
          </p:nvSpPr>
          <p:spPr>
            <a:xfrm>
              <a:off x="670848" y="3702276"/>
              <a:ext cx="1034200" cy="369332"/>
            </a:xfrm>
            <a:prstGeom prst="rect">
              <a:avLst/>
            </a:prstGeom>
          </p:spPr>
          <p:txBody>
            <a:bodyPr wrap="square">
              <a:spAutoFit/>
            </a:bodyPr>
            <a:lstStyle/>
            <a:p>
              <a:r>
                <a:rPr lang="it-IT">
                  <a:solidFill>
                    <a:srgbClr val="FF0000"/>
                  </a:solidFill>
                  <a:latin typeface="DustyErasers" panose="02000603000000000000" pitchFamily="2" charset="0"/>
                  <a:ea typeface="DustyErasers" panose="02000603000000000000" pitchFamily="2" charset="0"/>
                </a:rPr>
                <a:t>Laser</a:t>
              </a:r>
              <a:endParaRPr lang="it-IT">
                <a:solidFill>
                  <a:srgbClr val="FF0000"/>
                </a:solidFill>
              </a:endParaRPr>
            </a:p>
          </p:txBody>
        </p:sp>
        <p:sp>
          <p:nvSpPr>
            <p:cNvPr id="63" name="Corda 62">
              <a:extLst>
                <a:ext uri="{FF2B5EF4-FFF2-40B4-BE49-F238E27FC236}">
                  <a16:creationId xmlns:a16="http://schemas.microsoft.com/office/drawing/2014/main" id="{C23894DB-0C3C-47D4-BC7E-6AC7E735194E}"/>
                </a:ext>
              </a:extLst>
            </p:cNvPr>
            <p:cNvSpPr/>
            <p:nvPr/>
          </p:nvSpPr>
          <p:spPr>
            <a:xfrm rot="10800000">
              <a:off x="10949620" y="3610141"/>
              <a:ext cx="414046" cy="498399"/>
            </a:xfrm>
            <a:prstGeom prst="chord">
              <a:avLst>
                <a:gd name="adj1" fmla="val 5228192"/>
                <a:gd name="adj2" fmla="val 16325150"/>
              </a:avLst>
            </a:prstGeom>
            <a:solidFill>
              <a:srgbClr val="0000FF"/>
            </a:solidFill>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AAC3B676-D467-4719-B9AF-40EE7CD756BC}"/>
                </a:ext>
              </a:extLst>
            </p:cNvPr>
            <p:cNvSpPr/>
            <p:nvPr/>
          </p:nvSpPr>
          <p:spPr>
            <a:xfrm>
              <a:off x="10641197" y="4120842"/>
              <a:ext cx="1249860" cy="276999"/>
            </a:xfrm>
            <a:prstGeom prst="rect">
              <a:avLst/>
            </a:prstGeom>
          </p:spPr>
          <p:txBody>
            <a:bodyPr wrap="square">
              <a:spAutoFit/>
            </a:bodyPr>
            <a:lstStyle/>
            <a:p>
              <a:r>
                <a:rPr lang="it-IT" sz="1200" b="1">
                  <a:solidFill>
                    <a:srgbClr val="0000FF"/>
                  </a:solidFill>
                  <a:latin typeface="DustyErasers" panose="02000603000000000000" pitchFamily="2" charset="0"/>
                  <a:ea typeface="DustyErasers" panose="02000603000000000000" pitchFamily="2" charset="0"/>
                </a:rPr>
                <a:t>Spectrometer</a:t>
              </a:r>
              <a:endParaRPr lang="it-IT" sz="1200" b="1">
                <a:solidFill>
                  <a:srgbClr val="0000FF"/>
                </a:solidFill>
              </a:endParaRPr>
            </a:p>
          </p:txBody>
        </p:sp>
        <p:cxnSp>
          <p:nvCxnSpPr>
            <p:cNvPr id="65" name="Connettore 2 64">
              <a:extLst>
                <a:ext uri="{FF2B5EF4-FFF2-40B4-BE49-F238E27FC236}">
                  <a16:creationId xmlns:a16="http://schemas.microsoft.com/office/drawing/2014/main" id="{F4C2C434-DC74-4D74-A373-569AE1EAE27A}"/>
                </a:ext>
              </a:extLst>
            </p:cNvPr>
            <p:cNvCxnSpPr>
              <a:cxnSpLocks/>
            </p:cNvCxnSpPr>
            <p:nvPr/>
          </p:nvCxnSpPr>
          <p:spPr>
            <a:xfrm flipV="1">
              <a:off x="9653131" y="3697346"/>
              <a:ext cx="1409833" cy="112677"/>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66">
              <a:extLst>
                <a:ext uri="{FF2B5EF4-FFF2-40B4-BE49-F238E27FC236}">
                  <a16:creationId xmlns:a16="http://schemas.microsoft.com/office/drawing/2014/main" id="{4465EEBC-7139-48B4-ABBC-9D6AC434BBD1}"/>
                </a:ext>
              </a:extLst>
            </p:cNvPr>
            <p:cNvCxnSpPr>
              <a:cxnSpLocks/>
            </p:cNvCxnSpPr>
            <p:nvPr/>
          </p:nvCxnSpPr>
          <p:spPr>
            <a:xfrm>
              <a:off x="9653131" y="3951158"/>
              <a:ext cx="1440000" cy="120450"/>
            </a:xfrm>
            <a:prstGeom prst="straightConnector1">
              <a:avLst/>
            </a:prstGeom>
            <a:ln w="57150">
              <a:solidFill>
                <a:srgbClr val="66FF33"/>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750ED8D4-B91A-4F66-9104-84B6FE6858A0}"/>
                </a:ext>
              </a:extLst>
            </p:cNvPr>
            <p:cNvCxnSpPr>
              <a:cxnSpLocks/>
            </p:cNvCxnSpPr>
            <p:nvPr/>
          </p:nvCxnSpPr>
          <p:spPr>
            <a:xfrm flipV="1">
              <a:off x="4610689" y="3826276"/>
              <a:ext cx="0" cy="551549"/>
            </a:xfrm>
            <a:prstGeom prst="straightConnector1">
              <a:avLst/>
            </a:prstGeom>
            <a:ln w="31750">
              <a:solidFill>
                <a:schemeClr val="tx1"/>
              </a:solidFill>
              <a:miter lim="800000"/>
              <a:headEnd type="arrow" w="sm" len="sm"/>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Rettangolo 71">
                  <a:extLst>
                    <a:ext uri="{FF2B5EF4-FFF2-40B4-BE49-F238E27FC236}">
                      <a16:creationId xmlns:a16="http://schemas.microsoft.com/office/drawing/2014/main" id="{4C6675C3-71EC-454F-B733-D9B295F70933}"/>
                    </a:ext>
                  </a:extLst>
                </p:cNvPr>
                <p:cNvSpPr/>
                <p:nvPr/>
              </p:nvSpPr>
              <p:spPr>
                <a:xfrm>
                  <a:off x="4109240" y="3826276"/>
                  <a:ext cx="501449" cy="400110"/>
                </a:xfrm>
                <a:prstGeom prst="rect">
                  <a:avLst/>
                </a:prstGeom>
              </p:spPr>
              <p:txBody>
                <a:bodyPr wrap="square">
                  <a:spAutoFit/>
                </a:bodyPr>
                <a:lstStyle/>
                <a:p>
                  <a:r>
                    <a:rPr lang="it-IT" sz="2000" b="0">
                      <a:solidFill>
                        <a:schemeClr val="tx1"/>
                      </a:solidFill>
                      <a:latin typeface="Symbol" panose="05050102010706020507" pitchFamily="18" charset="2"/>
                      <a:ea typeface="DustyErasers" panose="02000603000000000000" pitchFamily="2" charset="0"/>
                    </a:rPr>
                    <a:t>D</a:t>
                  </a:r>
                  <a14:m>
                    <m:oMath xmlns:m="http://schemas.openxmlformats.org/officeDocument/2006/math">
                      <m:r>
                        <m:rPr>
                          <m:nor/>
                        </m:rPr>
                        <a:rPr lang="it-IT" sz="2000" b="0" i="0" smtClean="0">
                          <a:solidFill>
                            <a:schemeClr val="tx1"/>
                          </a:solidFill>
                          <a:latin typeface="DustyErasers" panose="02000603000000000000" pitchFamily="2" charset="0"/>
                          <a:ea typeface="DustyErasers" panose="02000603000000000000" pitchFamily="2" charset="0"/>
                        </a:rPr>
                        <m:t>t</m:t>
                      </m:r>
                    </m:oMath>
                  </a14:m>
                  <a:endParaRPr lang="it-IT" baseline="30000">
                    <a:solidFill>
                      <a:schemeClr val="tx1"/>
                    </a:solidFill>
                    <a:latin typeface="DustyErasers" panose="02000603000000000000" pitchFamily="2" charset="0"/>
                    <a:ea typeface="DustyErasers" panose="02000603000000000000" pitchFamily="2" charset="0"/>
                  </a:endParaRPr>
                </a:p>
              </p:txBody>
            </p:sp>
          </mc:Choice>
          <mc:Fallback xmlns="">
            <p:sp>
              <p:nvSpPr>
                <p:cNvPr id="72" name="Rettangolo 71">
                  <a:extLst>
                    <a:ext uri="{FF2B5EF4-FFF2-40B4-BE49-F238E27FC236}">
                      <a16:creationId xmlns:a16="http://schemas.microsoft.com/office/drawing/2014/main" id="{4C6675C3-71EC-454F-B733-D9B295F70933}"/>
                    </a:ext>
                  </a:extLst>
                </p:cNvPr>
                <p:cNvSpPr>
                  <a:spLocks noRot="1" noChangeAspect="1" noMove="1" noResize="1" noEditPoints="1" noAdjustHandles="1" noChangeArrowheads="1" noChangeShapeType="1" noTextEdit="1"/>
                </p:cNvSpPr>
                <p:nvPr/>
              </p:nvSpPr>
              <p:spPr>
                <a:xfrm>
                  <a:off x="4109240" y="3826276"/>
                  <a:ext cx="501449" cy="400110"/>
                </a:xfrm>
                <a:prstGeom prst="rect">
                  <a:avLst/>
                </a:prstGeom>
                <a:blipFill>
                  <a:blip r:embed="rId3"/>
                  <a:stretch>
                    <a:fillRect l="-12048" t="-7576" b="-25758"/>
                  </a:stretch>
                </a:blipFill>
              </p:spPr>
              <p:txBody>
                <a:bodyPr/>
                <a:lstStyle/>
                <a:p>
                  <a:r>
                    <a:rPr lang="it-IT">
                      <a:noFill/>
                    </a:rPr>
                    <a:t> </a:t>
                  </a:r>
                </a:p>
              </p:txBody>
            </p:sp>
          </mc:Fallback>
        </mc:AlternateContent>
        <p:sp>
          <p:nvSpPr>
            <p:cNvPr id="76" name="Rettangolo 75">
              <a:extLst>
                <a:ext uri="{FF2B5EF4-FFF2-40B4-BE49-F238E27FC236}">
                  <a16:creationId xmlns:a16="http://schemas.microsoft.com/office/drawing/2014/main" id="{96D31953-9DF5-4E2B-BA1D-E83311CC98F2}"/>
                </a:ext>
              </a:extLst>
            </p:cNvPr>
            <p:cNvSpPr/>
            <p:nvPr/>
          </p:nvSpPr>
          <p:spPr>
            <a:xfrm rot="8100000">
              <a:off x="6804535" y="3850031"/>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Rettangolo 76">
              <a:extLst>
                <a:ext uri="{FF2B5EF4-FFF2-40B4-BE49-F238E27FC236}">
                  <a16:creationId xmlns:a16="http://schemas.microsoft.com/office/drawing/2014/main" id="{72E53CF8-5470-475D-99E3-CBA382677540}"/>
                </a:ext>
              </a:extLst>
            </p:cNvPr>
            <p:cNvSpPr/>
            <p:nvPr/>
          </p:nvSpPr>
          <p:spPr>
            <a:xfrm rot="2700000">
              <a:off x="5796423" y="3848932"/>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8" name="Connettore 2 77">
              <a:extLst>
                <a:ext uri="{FF2B5EF4-FFF2-40B4-BE49-F238E27FC236}">
                  <a16:creationId xmlns:a16="http://schemas.microsoft.com/office/drawing/2014/main" id="{A9076EC7-3B96-4A0F-A693-62349B316EC1}"/>
                </a:ext>
              </a:extLst>
            </p:cNvPr>
            <p:cNvCxnSpPr>
              <a:cxnSpLocks/>
            </p:cNvCxnSpPr>
            <p:nvPr/>
          </p:nvCxnSpPr>
          <p:spPr>
            <a:xfrm flipV="1">
              <a:off x="6031553" y="3889935"/>
              <a:ext cx="990000" cy="1909"/>
            </a:xfrm>
            <a:prstGeom prst="straightConnector1">
              <a:avLst/>
            </a:prstGeom>
            <a:ln w="117475">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9" name="Rettangolo 78">
              <a:extLst>
                <a:ext uri="{FF2B5EF4-FFF2-40B4-BE49-F238E27FC236}">
                  <a16:creationId xmlns:a16="http://schemas.microsoft.com/office/drawing/2014/main" id="{FB5274FA-2DF4-4F4D-B9ED-4D808AC44B39}"/>
                </a:ext>
              </a:extLst>
            </p:cNvPr>
            <p:cNvSpPr/>
            <p:nvPr/>
          </p:nvSpPr>
          <p:spPr>
            <a:xfrm rot="8100000">
              <a:off x="6804534" y="3848933"/>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Rettangolo 79">
              <a:extLst>
                <a:ext uri="{FF2B5EF4-FFF2-40B4-BE49-F238E27FC236}">
                  <a16:creationId xmlns:a16="http://schemas.microsoft.com/office/drawing/2014/main" id="{F69F1385-E1EC-4B7B-8AF1-D7BDC1CBA0E4}"/>
                </a:ext>
              </a:extLst>
            </p:cNvPr>
            <p:cNvSpPr/>
            <p:nvPr/>
          </p:nvSpPr>
          <p:spPr>
            <a:xfrm rot="2700000">
              <a:off x="5796422" y="3847834"/>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4" name="Connettore 2 73">
              <a:extLst>
                <a:ext uri="{FF2B5EF4-FFF2-40B4-BE49-F238E27FC236}">
                  <a16:creationId xmlns:a16="http://schemas.microsoft.com/office/drawing/2014/main" id="{B30FC0A1-4515-400C-BE34-19D471DA2E60}"/>
                </a:ext>
              </a:extLst>
            </p:cNvPr>
            <p:cNvCxnSpPr>
              <a:cxnSpLocks/>
            </p:cNvCxnSpPr>
            <p:nvPr/>
          </p:nvCxnSpPr>
          <p:spPr>
            <a:xfrm>
              <a:off x="6022153" y="3877710"/>
              <a:ext cx="0" cy="57600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D783A723-9CB8-4E30-AC10-01C3F8423FA0}"/>
                </a:ext>
              </a:extLst>
            </p:cNvPr>
            <p:cNvCxnSpPr>
              <a:cxnSpLocks/>
            </p:cNvCxnSpPr>
            <p:nvPr/>
          </p:nvCxnSpPr>
          <p:spPr>
            <a:xfrm>
              <a:off x="7048267" y="3877710"/>
              <a:ext cx="0" cy="576000"/>
            </a:xfrm>
            <a:prstGeom prst="straightConnector1">
              <a:avLst/>
            </a:prstGeom>
            <a:ln w="889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CB025C4C-79B5-43F4-90E1-43A61C60657E}"/>
                </a:ext>
              </a:extLst>
            </p:cNvPr>
            <p:cNvSpPr/>
            <p:nvPr/>
          </p:nvSpPr>
          <p:spPr>
            <a:xfrm>
              <a:off x="5860637" y="4139820"/>
              <a:ext cx="1440160" cy="72008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latin typeface="DustyErasers" panose="02000603000000000000" pitchFamily="2" charset="0"/>
                  <a:ea typeface="DustyErasers" panose="02000603000000000000" pitchFamily="2" charset="0"/>
                </a:rPr>
                <a:t>Pulse shaper</a:t>
              </a:r>
            </a:p>
          </p:txBody>
        </p:sp>
        <p:sp>
          <p:nvSpPr>
            <p:cNvPr id="83" name="Rettangolo 82">
              <a:extLst>
                <a:ext uri="{FF2B5EF4-FFF2-40B4-BE49-F238E27FC236}">
                  <a16:creationId xmlns:a16="http://schemas.microsoft.com/office/drawing/2014/main" id="{5F07C9EE-80A8-4884-939E-84E78ECB45C5}"/>
                </a:ext>
              </a:extLst>
            </p:cNvPr>
            <p:cNvSpPr/>
            <p:nvPr/>
          </p:nvSpPr>
          <p:spPr>
            <a:xfrm rot="8100000">
              <a:off x="6801662" y="3848048"/>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Rettangolo 83">
              <a:extLst>
                <a:ext uri="{FF2B5EF4-FFF2-40B4-BE49-F238E27FC236}">
                  <a16:creationId xmlns:a16="http://schemas.microsoft.com/office/drawing/2014/main" id="{83B44543-DF13-43B6-9B3C-630B56AB1A21}"/>
                </a:ext>
              </a:extLst>
            </p:cNvPr>
            <p:cNvSpPr/>
            <p:nvPr/>
          </p:nvSpPr>
          <p:spPr>
            <a:xfrm rot="2700000">
              <a:off x="5793550" y="3846949"/>
              <a:ext cx="451463" cy="47332"/>
            </a:xfrm>
            <a:prstGeom prst="rect">
              <a:avLst/>
            </a:prstGeom>
            <a:solidFill>
              <a:srgbClr val="CCECFF"/>
            </a:solidFill>
            <a:ln>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37066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C8C5C32C-E856-4F41-8924-96F1DCE68A91}"/>
              </a:ext>
            </a:extLst>
          </p:cNvPr>
          <p:cNvSpPr/>
          <p:nvPr/>
        </p:nvSpPr>
        <p:spPr>
          <a:xfrm>
            <a:off x="1629916" y="2132856"/>
            <a:ext cx="5683573" cy="3888432"/>
          </a:xfrm>
          <a:prstGeom prst="rect">
            <a:avLst/>
          </a:prstGeom>
          <a:solidFill>
            <a:schemeClr val="accent2">
              <a:lumMod val="20000"/>
              <a:lumOff val="80000"/>
            </a:schemeClr>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9" name="Shape 382">
            <a:extLst>
              <a:ext uri="{FF2B5EF4-FFF2-40B4-BE49-F238E27FC236}">
                <a16:creationId xmlns:a16="http://schemas.microsoft.com/office/drawing/2014/main" id="{EF04416D-2D7A-4E72-8940-4A073FFFE54D}"/>
              </a:ext>
            </a:extLst>
          </p:cNvPr>
          <p:cNvCxnSpPr>
            <a:cxnSpLocks/>
          </p:cNvCxnSpPr>
          <p:nvPr/>
        </p:nvCxnSpPr>
        <p:spPr>
          <a:xfrm flipH="1" flipV="1">
            <a:off x="2577401" y="4102778"/>
            <a:ext cx="1503992" cy="1297053"/>
          </a:xfrm>
          <a:prstGeom prst="straightConnector1">
            <a:avLst/>
          </a:prstGeom>
          <a:noFill/>
          <a:ln w="69850" cap="flat" cmpd="sng">
            <a:solidFill>
              <a:srgbClr val="FFFF00"/>
            </a:solidFill>
            <a:prstDash val="solid"/>
            <a:round/>
            <a:headEnd type="none" w="lg" len="lg"/>
            <a:tailEnd type="none" w="lg" len="lg"/>
          </a:ln>
        </p:spPr>
      </p:cxnSp>
      <p:sp>
        <p:nvSpPr>
          <p:cNvPr id="105" name="Shape 378">
            <a:extLst>
              <a:ext uri="{FF2B5EF4-FFF2-40B4-BE49-F238E27FC236}">
                <a16:creationId xmlns:a16="http://schemas.microsoft.com/office/drawing/2014/main" id="{BCCCF10F-4CC7-4C1A-A968-D230BA13AD45}"/>
              </a:ext>
            </a:extLst>
          </p:cNvPr>
          <p:cNvSpPr/>
          <p:nvPr/>
        </p:nvSpPr>
        <p:spPr>
          <a:xfrm>
            <a:off x="2025344" y="3527472"/>
            <a:ext cx="1168200" cy="1168200"/>
          </a:xfrm>
          <a:prstGeom prst="ellipse">
            <a:avLst/>
          </a:prstGeom>
          <a:solidFill>
            <a:schemeClr val="lt2">
              <a:alpha val="47000"/>
            </a:schemeClr>
          </a:solidFill>
          <a:ln w="9525" cap="flat" cmpd="sng">
            <a:solidFill>
              <a:schemeClr val="tx1">
                <a:lumMod val="75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Titolo 12">
            <a:extLst>
              <a:ext uri="{FF2B5EF4-FFF2-40B4-BE49-F238E27FC236}">
                <a16:creationId xmlns:a16="http://schemas.microsoft.com/office/drawing/2014/main" id="{ADA25660-2798-4083-89E5-CE5750EC89BD}"/>
              </a:ext>
            </a:extLst>
          </p:cNvPr>
          <p:cNvSpPr>
            <a:spLocks noGrp="1"/>
          </p:cNvSpPr>
          <p:nvPr>
            <p:ph type="title"/>
          </p:nvPr>
        </p:nvSpPr>
        <p:spPr>
          <a:xfrm>
            <a:off x="1522414" y="274638"/>
            <a:ext cx="9143998" cy="1020762"/>
          </a:xfrm>
        </p:spPr>
        <p:txBody>
          <a:bodyPr rtlCol="0">
            <a:normAutofit/>
          </a:bodyPr>
          <a:lstStyle/>
          <a:p>
            <a:r>
              <a:rPr lang="it-IT" sz="3800">
                <a:latin typeface="DustyErasers" panose="02000603000000000000" pitchFamily="2" charset="0"/>
                <a:ea typeface="DustyErasers" panose="02000603000000000000" pitchFamily="2" charset="0"/>
              </a:rPr>
              <a:t>LCoS SLM-based pulse shaper @ T-ReX</a:t>
            </a:r>
          </a:p>
        </p:txBody>
      </p:sp>
      <p:sp>
        <p:nvSpPr>
          <p:cNvPr id="107" name="Shape 366">
            <a:extLst>
              <a:ext uri="{FF2B5EF4-FFF2-40B4-BE49-F238E27FC236}">
                <a16:creationId xmlns:a16="http://schemas.microsoft.com/office/drawing/2014/main" id="{1353057A-290B-4A06-BF50-9454AC51635D}"/>
              </a:ext>
            </a:extLst>
          </p:cNvPr>
          <p:cNvSpPr/>
          <p:nvPr/>
        </p:nvSpPr>
        <p:spPr>
          <a:xfrm>
            <a:off x="3935743" y="3321097"/>
            <a:ext cx="2750922" cy="1526650"/>
          </a:xfrm>
          <a:prstGeom prst="rect">
            <a:avLst/>
          </a:prstGeom>
          <a:solidFill>
            <a:schemeClr val="lt2"/>
          </a:solidFill>
          <a:ln w="19050" cap="flat" cmpd="sng">
            <a:solidFill>
              <a:schemeClr val="tx1">
                <a:lumMod val="50000"/>
                <a:lumOff val="5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369">
            <a:extLst>
              <a:ext uri="{FF2B5EF4-FFF2-40B4-BE49-F238E27FC236}">
                <a16:creationId xmlns:a16="http://schemas.microsoft.com/office/drawing/2014/main" id="{B57270D6-B40E-4447-8A87-C0E63C8FED1A}"/>
              </a:ext>
            </a:extLst>
          </p:cNvPr>
          <p:cNvSpPr/>
          <p:nvPr/>
        </p:nvSpPr>
        <p:spPr>
          <a:xfrm>
            <a:off x="5138914" y="3402522"/>
            <a:ext cx="1465701" cy="1358735"/>
          </a:xfrm>
          <a:prstGeom prst="rect">
            <a:avLst/>
          </a:prstGeom>
          <a:solidFill>
            <a:schemeClr val="lt2"/>
          </a:solidFill>
          <a:ln w="19050" cap="flat" cmpd="sng">
            <a:solidFill>
              <a:schemeClr val="tx1">
                <a:lumMod val="50000"/>
                <a:lumOff val="5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09" name="Shape 371">
            <a:extLst>
              <a:ext uri="{FF2B5EF4-FFF2-40B4-BE49-F238E27FC236}">
                <a16:creationId xmlns:a16="http://schemas.microsoft.com/office/drawing/2014/main" id="{63EF9AA9-0709-45A2-9CC4-8748E6425313}"/>
              </a:ext>
            </a:extLst>
          </p:cNvPr>
          <p:cNvCxnSpPr/>
          <p:nvPr/>
        </p:nvCxnSpPr>
        <p:spPr>
          <a:xfrm>
            <a:off x="2598194" y="4097547"/>
            <a:ext cx="1599300" cy="269700"/>
          </a:xfrm>
          <a:prstGeom prst="straightConnector1">
            <a:avLst/>
          </a:prstGeom>
          <a:noFill/>
          <a:ln w="69850" cap="flat" cmpd="sng">
            <a:solidFill>
              <a:srgbClr val="FF0000"/>
            </a:solidFill>
            <a:prstDash val="solid"/>
            <a:round/>
            <a:headEnd type="none" w="lg" len="lg"/>
            <a:tailEnd type="none" w="lg" len="lg"/>
          </a:ln>
        </p:spPr>
      </p:cxnSp>
      <p:cxnSp>
        <p:nvCxnSpPr>
          <p:cNvPr id="110" name="Shape 372">
            <a:extLst>
              <a:ext uri="{FF2B5EF4-FFF2-40B4-BE49-F238E27FC236}">
                <a16:creationId xmlns:a16="http://schemas.microsoft.com/office/drawing/2014/main" id="{3E76DABA-74D4-47BA-BFB9-560A7ADCFC02}"/>
              </a:ext>
            </a:extLst>
          </p:cNvPr>
          <p:cNvCxnSpPr/>
          <p:nvPr/>
        </p:nvCxnSpPr>
        <p:spPr>
          <a:xfrm rot="10800000" flipH="1">
            <a:off x="2598194" y="3879147"/>
            <a:ext cx="1596600" cy="219000"/>
          </a:xfrm>
          <a:prstGeom prst="straightConnector1">
            <a:avLst/>
          </a:prstGeom>
          <a:noFill/>
          <a:ln w="69850" cap="flat" cmpd="sng">
            <a:solidFill>
              <a:srgbClr val="00FF00"/>
            </a:solidFill>
            <a:prstDash val="solid"/>
            <a:round/>
            <a:headEnd type="none" w="lg" len="lg"/>
            <a:tailEnd type="none" w="lg" len="lg"/>
          </a:ln>
        </p:spPr>
      </p:cxnSp>
      <p:cxnSp>
        <p:nvCxnSpPr>
          <p:cNvPr id="111" name="Shape 373">
            <a:extLst>
              <a:ext uri="{FF2B5EF4-FFF2-40B4-BE49-F238E27FC236}">
                <a16:creationId xmlns:a16="http://schemas.microsoft.com/office/drawing/2014/main" id="{B9E944FB-6DA2-4DC5-ADDF-8583F6B99743}"/>
              </a:ext>
            </a:extLst>
          </p:cNvPr>
          <p:cNvCxnSpPr/>
          <p:nvPr/>
        </p:nvCxnSpPr>
        <p:spPr>
          <a:xfrm>
            <a:off x="4166385" y="4367247"/>
            <a:ext cx="1440000" cy="0"/>
          </a:xfrm>
          <a:prstGeom prst="straightConnector1">
            <a:avLst/>
          </a:prstGeom>
          <a:noFill/>
          <a:ln w="69850" cap="flat" cmpd="sng">
            <a:solidFill>
              <a:srgbClr val="FF0000"/>
            </a:solidFill>
            <a:prstDash val="solid"/>
            <a:round/>
            <a:headEnd type="none" w="lg" len="lg"/>
            <a:tailEnd type="none" w="lg" len="lg"/>
          </a:ln>
        </p:spPr>
      </p:cxnSp>
      <p:cxnSp>
        <p:nvCxnSpPr>
          <p:cNvPr id="112" name="Shape 374">
            <a:extLst>
              <a:ext uri="{FF2B5EF4-FFF2-40B4-BE49-F238E27FC236}">
                <a16:creationId xmlns:a16="http://schemas.microsoft.com/office/drawing/2014/main" id="{0337D2EF-09DB-4234-9D20-526E4A934F4E}"/>
              </a:ext>
            </a:extLst>
          </p:cNvPr>
          <p:cNvCxnSpPr/>
          <p:nvPr/>
        </p:nvCxnSpPr>
        <p:spPr>
          <a:xfrm>
            <a:off x="4166385" y="3879147"/>
            <a:ext cx="1440000" cy="0"/>
          </a:xfrm>
          <a:prstGeom prst="straightConnector1">
            <a:avLst/>
          </a:prstGeom>
          <a:noFill/>
          <a:ln w="69850" cap="flat" cmpd="sng">
            <a:solidFill>
              <a:srgbClr val="00FF00"/>
            </a:solidFill>
            <a:prstDash val="solid"/>
            <a:round/>
            <a:headEnd type="none" w="lg" len="lg"/>
            <a:tailEnd type="none" w="lg" len="lg"/>
          </a:ln>
        </p:spPr>
      </p:cxnSp>
      <p:sp>
        <p:nvSpPr>
          <p:cNvPr id="113" name="Shape 379">
            <a:extLst>
              <a:ext uri="{FF2B5EF4-FFF2-40B4-BE49-F238E27FC236}">
                <a16:creationId xmlns:a16="http://schemas.microsoft.com/office/drawing/2014/main" id="{79CE1552-0787-46D9-AC27-6450D87CE55B}"/>
              </a:ext>
            </a:extLst>
          </p:cNvPr>
          <p:cNvSpPr/>
          <p:nvPr/>
        </p:nvSpPr>
        <p:spPr>
          <a:xfrm rot="13834780">
            <a:off x="2039470" y="3166608"/>
            <a:ext cx="1472400" cy="1472400"/>
          </a:xfrm>
          <a:prstGeom prst="arc">
            <a:avLst>
              <a:gd name="adj1" fmla="val 14410205"/>
              <a:gd name="adj2" fmla="val 16581976"/>
            </a:avLst>
          </a:prstGeom>
          <a:noFill/>
          <a:ln w="38100" cap="flat" cmpd="sng">
            <a:solidFill>
              <a:schemeClr val="tx1">
                <a:lumMod val="85000"/>
              </a:schemeClr>
            </a:solidFill>
            <a:prstDash val="solid"/>
            <a:round/>
            <a:headEnd type="stealth" w="med" len="med"/>
            <a:tailEnd type="stealth"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4" name="Shape 380">
            <a:extLst>
              <a:ext uri="{FF2B5EF4-FFF2-40B4-BE49-F238E27FC236}">
                <a16:creationId xmlns:a16="http://schemas.microsoft.com/office/drawing/2014/main" id="{AA016F3E-CC7E-4926-9E7B-AC99D36BB8B6}"/>
              </a:ext>
            </a:extLst>
          </p:cNvPr>
          <p:cNvCxnSpPr/>
          <p:nvPr/>
        </p:nvCxnSpPr>
        <p:spPr>
          <a:xfrm rot="10800000">
            <a:off x="5217365" y="3527472"/>
            <a:ext cx="333300" cy="0"/>
          </a:xfrm>
          <a:prstGeom prst="straightConnector1">
            <a:avLst/>
          </a:prstGeom>
          <a:noFill/>
          <a:ln w="25400" cap="flat" cmpd="sng">
            <a:solidFill>
              <a:schemeClr val="dk2"/>
            </a:solidFill>
            <a:prstDash val="solid"/>
            <a:round/>
            <a:headEnd type="stealth" w="lg" len="lg"/>
            <a:tailEnd type="stealth" w="lg" len="lg"/>
          </a:ln>
        </p:spPr>
      </p:cxnSp>
      <p:cxnSp>
        <p:nvCxnSpPr>
          <p:cNvPr id="115" name="Shape 381">
            <a:extLst>
              <a:ext uri="{FF2B5EF4-FFF2-40B4-BE49-F238E27FC236}">
                <a16:creationId xmlns:a16="http://schemas.microsoft.com/office/drawing/2014/main" id="{AEA10CC9-AE04-4CB2-8848-897C5FDBE10A}"/>
              </a:ext>
            </a:extLst>
          </p:cNvPr>
          <p:cNvCxnSpPr/>
          <p:nvPr/>
        </p:nvCxnSpPr>
        <p:spPr>
          <a:xfrm rot="10800000">
            <a:off x="4028144" y="3457760"/>
            <a:ext cx="333300" cy="0"/>
          </a:xfrm>
          <a:prstGeom prst="straightConnector1">
            <a:avLst/>
          </a:prstGeom>
          <a:noFill/>
          <a:ln w="25400" cap="flat" cmpd="sng">
            <a:solidFill>
              <a:schemeClr val="dk2"/>
            </a:solidFill>
            <a:prstDash val="solid"/>
            <a:round/>
            <a:headEnd type="stealth" w="lg" len="lg"/>
            <a:tailEnd type="stealth" w="lg" len="lg"/>
          </a:ln>
        </p:spPr>
      </p:cxnSp>
      <p:cxnSp>
        <p:nvCxnSpPr>
          <p:cNvPr id="116" name="Shape 383">
            <a:extLst>
              <a:ext uri="{FF2B5EF4-FFF2-40B4-BE49-F238E27FC236}">
                <a16:creationId xmlns:a16="http://schemas.microsoft.com/office/drawing/2014/main" id="{2BC58824-9BB0-484A-8222-DFBBC3B27F79}"/>
              </a:ext>
            </a:extLst>
          </p:cNvPr>
          <p:cNvCxnSpPr>
            <a:cxnSpLocks/>
          </p:cNvCxnSpPr>
          <p:nvPr/>
        </p:nvCxnSpPr>
        <p:spPr>
          <a:xfrm flipH="1" flipV="1">
            <a:off x="3052697" y="4522096"/>
            <a:ext cx="962322" cy="833689"/>
          </a:xfrm>
          <a:prstGeom prst="straightConnector1">
            <a:avLst/>
          </a:prstGeom>
          <a:noFill/>
          <a:ln w="69850" cap="flat" cmpd="sng">
            <a:solidFill>
              <a:srgbClr val="FFFF00"/>
            </a:solidFill>
            <a:prstDash val="solid"/>
            <a:round/>
            <a:headEnd type="stealth" w="med" len="med"/>
            <a:tailEnd type="stealth" w="med" len="med"/>
          </a:ln>
        </p:spPr>
      </p:cxnSp>
      <p:sp>
        <p:nvSpPr>
          <p:cNvPr id="117" name="Shape 386">
            <a:extLst>
              <a:ext uri="{FF2B5EF4-FFF2-40B4-BE49-F238E27FC236}">
                <a16:creationId xmlns:a16="http://schemas.microsoft.com/office/drawing/2014/main" id="{B1247AD4-AED4-4C59-A015-CB2992E1B383}"/>
              </a:ext>
            </a:extLst>
          </p:cNvPr>
          <p:cNvSpPr/>
          <p:nvPr/>
        </p:nvSpPr>
        <p:spPr>
          <a:xfrm>
            <a:off x="6036494" y="3497789"/>
            <a:ext cx="448800" cy="1168200"/>
          </a:xfrm>
          <a:prstGeom prst="rect">
            <a:avLst/>
          </a:prstGeom>
          <a:solidFill>
            <a:schemeClr val="tx1">
              <a:lumMod val="65000"/>
              <a:lumOff val="35000"/>
            </a:scheme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8" name="Shape 370">
            <a:extLst>
              <a:ext uri="{FF2B5EF4-FFF2-40B4-BE49-F238E27FC236}">
                <a16:creationId xmlns:a16="http://schemas.microsoft.com/office/drawing/2014/main" id="{20232B46-F09E-4736-83FA-35E6F70E1B21}"/>
              </a:ext>
            </a:extLst>
          </p:cNvPr>
          <p:cNvCxnSpPr/>
          <p:nvPr/>
        </p:nvCxnSpPr>
        <p:spPr>
          <a:xfrm rot="10800000" flipH="1">
            <a:off x="2600943" y="4097546"/>
            <a:ext cx="2988000" cy="4200"/>
          </a:xfrm>
          <a:prstGeom prst="straightConnector1">
            <a:avLst/>
          </a:prstGeom>
          <a:noFill/>
          <a:ln w="69850" cap="flat" cmpd="sng">
            <a:solidFill>
              <a:srgbClr val="FF9900"/>
            </a:solidFill>
            <a:prstDash val="solid"/>
            <a:round/>
            <a:headEnd type="none" w="lg" len="lg"/>
            <a:tailEnd type="none" w="lg" len="lg"/>
          </a:ln>
        </p:spPr>
      </p:cxnSp>
      <p:sp>
        <p:nvSpPr>
          <p:cNvPr id="120" name="Shape 375">
            <a:extLst>
              <a:ext uri="{FF2B5EF4-FFF2-40B4-BE49-F238E27FC236}">
                <a16:creationId xmlns:a16="http://schemas.microsoft.com/office/drawing/2014/main" id="{CE4B261D-2595-4E12-A111-EF446368C3F9}"/>
              </a:ext>
            </a:extLst>
          </p:cNvPr>
          <p:cNvSpPr/>
          <p:nvPr/>
        </p:nvSpPr>
        <p:spPr>
          <a:xfrm rot="-5400000">
            <a:off x="3632004" y="4029256"/>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1" name="Shape 377">
            <a:extLst>
              <a:ext uri="{FF2B5EF4-FFF2-40B4-BE49-F238E27FC236}">
                <a16:creationId xmlns:a16="http://schemas.microsoft.com/office/drawing/2014/main" id="{953BD66A-59FA-450A-9823-A5152561B49C}"/>
              </a:ext>
            </a:extLst>
          </p:cNvPr>
          <p:cNvSpPr/>
          <p:nvPr/>
        </p:nvSpPr>
        <p:spPr>
          <a:xfrm>
            <a:off x="5592520" y="3763422"/>
            <a:ext cx="448800" cy="711300"/>
          </a:xfrm>
          <a:prstGeom prst="rect">
            <a:avLst/>
          </a:prstGeom>
          <a:solidFill>
            <a:schemeClr val="tx1">
              <a:lumMod val="65000"/>
              <a:lumOff val="35000"/>
            </a:scheme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Rettangolo 121">
            <a:extLst>
              <a:ext uri="{FF2B5EF4-FFF2-40B4-BE49-F238E27FC236}">
                <a16:creationId xmlns:a16="http://schemas.microsoft.com/office/drawing/2014/main" id="{4D65FAF6-1AF7-42BE-ABEA-B63578C7D98E}"/>
              </a:ext>
            </a:extLst>
          </p:cNvPr>
          <p:cNvSpPr/>
          <p:nvPr/>
        </p:nvSpPr>
        <p:spPr>
          <a:xfrm>
            <a:off x="5384014" y="2787877"/>
            <a:ext cx="1523174" cy="430887"/>
          </a:xfrm>
          <a:prstGeom prst="rect">
            <a:avLst/>
          </a:prstGeom>
        </p:spPr>
        <p:txBody>
          <a:bodyPr wrap="none">
            <a:spAutoFit/>
          </a:bodyPr>
          <a:lstStyle/>
          <a:p>
            <a:r>
              <a:rPr lang="it-IT" sz="2200">
                <a:latin typeface="DustyErasers" panose="02000603000000000000" pitchFamily="2" charset="0"/>
                <a:ea typeface="DustyErasers" panose="02000603000000000000" pitchFamily="2" charset="0"/>
              </a:rPr>
              <a:t>LCoS SLM</a:t>
            </a:r>
            <a:endParaRPr lang="it-IT" sz="2200"/>
          </a:p>
        </p:txBody>
      </p:sp>
      <p:sp>
        <p:nvSpPr>
          <p:cNvPr id="123" name="Shape 376">
            <a:extLst>
              <a:ext uri="{FF2B5EF4-FFF2-40B4-BE49-F238E27FC236}">
                <a16:creationId xmlns:a16="http://schemas.microsoft.com/office/drawing/2014/main" id="{5D1F23B9-1AF9-4B9B-B926-6FDF2B476C6E}"/>
              </a:ext>
            </a:extLst>
          </p:cNvPr>
          <p:cNvSpPr/>
          <p:nvPr/>
        </p:nvSpPr>
        <p:spPr>
          <a:xfrm rot="-1471179">
            <a:off x="2418658" y="3617972"/>
            <a:ext cx="187949" cy="1097630"/>
          </a:xfrm>
          <a:prstGeom prst="rect">
            <a:avLst/>
          </a:prstGeom>
          <a:gradFill flip="none" rotWithShape="1">
            <a:gsLst>
              <a:gs pos="0">
                <a:schemeClr val="accent1">
                  <a:lumMod val="5000"/>
                  <a:lumOff val="95000"/>
                  <a:alpha val="70000"/>
                </a:schemeClr>
              </a:gs>
              <a:gs pos="100000">
                <a:srgbClr val="59E6E3"/>
              </a:gs>
            </a:gsLst>
            <a:lin ang="0" scaled="1"/>
            <a:tileRect/>
          </a:gradFill>
          <a:ln w="9525" cap="flat" cmpd="sng">
            <a:solidFill>
              <a:srgbClr val="59E6E3"/>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4" name="Rettangolo 123">
            <a:extLst>
              <a:ext uri="{FF2B5EF4-FFF2-40B4-BE49-F238E27FC236}">
                <a16:creationId xmlns:a16="http://schemas.microsoft.com/office/drawing/2014/main" id="{894CB336-7F8B-4FDD-B581-2B2500D940E7}"/>
              </a:ext>
            </a:extLst>
          </p:cNvPr>
          <p:cNvSpPr/>
          <p:nvPr/>
        </p:nvSpPr>
        <p:spPr>
          <a:xfrm>
            <a:off x="1629916" y="2736337"/>
            <a:ext cx="1811715" cy="646331"/>
          </a:xfrm>
          <a:prstGeom prst="rect">
            <a:avLst/>
          </a:prstGeom>
        </p:spPr>
        <p:txBody>
          <a:bodyPr wrap="square">
            <a:spAutoFit/>
          </a:bodyPr>
          <a:lstStyle/>
          <a:p>
            <a:pPr algn="ctr"/>
            <a:r>
              <a:rPr lang="it-IT">
                <a:latin typeface="DustyErasers" panose="02000603000000000000" pitchFamily="2" charset="0"/>
                <a:ea typeface="DustyErasers" panose="02000603000000000000" pitchFamily="2" charset="0"/>
              </a:rPr>
              <a:t>Diffraction grating</a:t>
            </a:r>
          </a:p>
        </p:txBody>
      </p:sp>
      <p:sp>
        <p:nvSpPr>
          <p:cNvPr id="125" name="Rettangolo 124">
            <a:extLst>
              <a:ext uri="{FF2B5EF4-FFF2-40B4-BE49-F238E27FC236}">
                <a16:creationId xmlns:a16="http://schemas.microsoft.com/office/drawing/2014/main" id="{13AC3BC6-5DF8-4629-B56B-C578F72471E7}"/>
              </a:ext>
            </a:extLst>
          </p:cNvPr>
          <p:cNvSpPr/>
          <p:nvPr/>
        </p:nvSpPr>
        <p:spPr>
          <a:xfrm>
            <a:off x="3546833" y="2547980"/>
            <a:ext cx="1544434" cy="646331"/>
          </a:xfrm>
          <a:prstGeom prst="rect">
            <a:avLst/>
          </a:prstGeom>
        </p:spPr>
        <p:txBody>
          <a:bodyPr wrap="square">
            <a:spAutoFit/>
          </a:bodyPr>
          <a:lstStyle/>
          <a:p>
            <a:pPr algn="ctr"/>
            <a:r>
              <a:rPr lang="it-IT" b="1">
                <a:latin typeface="DustyErasers" panose="02000603000000000000" pitchFamily="2" charset="0"/>
                <a:ea typeface="DustyErasers" panose="02000603000000000000" pitchFamily="2" charset="0"/>
              </a:rPr>
              <a:t>Cylindrical lens</a:t>
            </a:r>
          </a:p>
        </p:txBody>
      </p:sp>
      <p:sp>
        <p:nvSpPr>
          <p:cNvPr id="126" name="Rettangolo 125">
            <a:extLst>
              <a:ext uri="{FF2B5EF4-FFF2-40B4-BE49-F238E27FC236}">
                <a16:creationId xmlns:a16="http://schemas.microsoft.com/office/drawing/2014/main" id="{09916465-0AD3-4A6D-B246-7DD0680270E1}"/>
              </a:ext>
            </a:extLst>
          </p:cNvPr>
          <p:cNvSpPr/>
          <p:nvPr/>
        </p:nvSpPr>
        <p:spPr>
          <a:xfrm>
            <a:off x="4004366" y="5354031"/>
            <a:ext cx="3309123" cy="584775"/>
          </a:xfrm>
          <a:prstGeom prst="rect">
            <a:avLst/>
          </a:prstGeom>
        </p:spPr>
        <p:txBody>
          <a:bodyPr wrap="square">
            <a:spAutoFit/>
          </a:bodyPr>
          <a:lstStyle/>
          <a:p>
            <a:pPr algn="ctr"/>
            <a:r>
              <a:rPr lang="it-IT">
                <a:solidFill>
                  <a:srgbClr val="CCCC00"/>
                </a:solidFill>
                <a:latin typeface="DustyErasers" panose="02000603000000000000" pitchFamily="2" charset="0"/>
                <a:ea typeface="DustyErasers" panose="02000603000000000000" pitchFamily="2" charset="0"/>
              </a:rPr>
              <a:t>Incoming &amp; outgoing pulses</a:t>
            </a:r>
          </a:p>
          <a:p>
            <a:pPr algn="ctr"/>
            <a:r>
              <a:rPr lang="it-IT" sz="1400">
                <a:solidFill>
                  <a:srgbClr val="CCCC00"/>
                </a:solidFill>
                <a:latin typeface="DustyErasers" panose="02000603000000000000" pitchFamily="2" charset="0"/>
                <a:ea typeface="DustyErasers" panose="02000603000000000000" pitchFamily="2" charset="0"/>
              </a:rPr>
              <a:t>(beams are sligthly angled)</a:t>
            </a:r>
          </a:p>
        </p:txBody>
      </p:sp>
      <p:sp>
        <p:nvSpPr>
          <p:cNvPr id="127" name="Rettangolo 126">
            <a:extLst>
              <a:ext uri="{FF2B5EF4-FFF2-40B4-BE49-F238E27FC236}">
                <a16:creationId xmlns:a16="http://schemas.microsoft.com/office/drawing/2014/main" id="{D498A3F8-2A6F-4A75-BBD9-225AAD8BA0E5}"/>
              </a:ext>
            </a:extLst>
          </p:cNvPr>
          <p:cNvSpPr/>
          <p:nvPr/>
        </p:nvSpPr>
        <p:spPr>
          <a:xfrm>
            <a:off x="1809632" y="1916832"/>
            <a:ext cx="5097555" cy="461665"/>
          </a:xfrm>
          <a:prstGeom prst="rect">
            <a:avLst/>
          </a:prstGeom>
          <a:solidFill>
            <a:schemeClr val="bg2"/>
          </a:solidFill>
        </p:spPr>
        <p:txBody>
          <a:bodyPr wrap="square">
            <a:spAutoFit/>
          </a:bodyPr>
          <a:lstStyle/>
          <a:p>
            <a:pPr algn="ctr"/>
            <a:r>
              <a:rPr lang="it-IT" sz="2400" b="1">
                <a:solidFill>
                  <a:srgbClr val="0000FF"/>
                </a:solidFill>
                <a:latin typeface="DustyErasers" panose="02000603000000000000" pitchFamily="2" charset="0"/>
                <a:ea typeface="DustyErasers" panose="02000603000000000000" pitchFamily="2" charset="0"/>
              </a:rPr>
              <a:t>Folded 4f line: reflection geometry</a:t>
            </a:r>
          </a:p>
        </p:txBody>
      </p:sp>
      <p:pic>
        <p:nvPicPr>
          <p:cNvPr id="6" name="Immagine 5">
            <a:extLst>
              <a:ext uri="{FF2B5EF4-FFF2-40B4-BE49-F238E27FC236}">
                <a16:creationId xmlns:a16="http://schemas.microsoft.com/office/drawing/2014/main" id="{2BF5ABE5-9BD4-404F-9FFF-6F40221463DE}"/>
              </a:ext>
            </a:extLst>
          </p:cNvPr>
          <p:cNvPicPr>
            <a:picLocks noChangeAspect="1"/>
          </p:cNvPicPr>
          <p:nvPr/>
        </p:nvPicPr>
        <p:blipFill rotWithShape="1">
          <a:blip r:embed="rId3"/>
          <a:srcRect t="-1" b="26749"/>
          <a:stretch/>
        </p:blipFill>
        <p:spPr>
          <a:xfrm>
            <a:off x="8083095" y="1658296"/>
            <a:ext cx="2583317" cy="4651024"/>
          </a:xfrm>
          <a:prstGeom prst="rect">
            <a:avLst/>
          </a:prstGeom>
        </p:spPr>
      </p:pic>
    </p:spTree>
    <p:extLst>
      <p:ext uri="{BB962C8B-B14F-4D97-AF65-F5344CB8AC3E}">
        <p14:creationId xmlns:p14="http://schemas.microsoft.com/office/powerpoint/2010/main" val="186250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normAutofit/>
          </a:bodyPr>
          <a:lstStyle/>
          <a:p>
            <a:r>
              <a:rPr lang="it-IT" sz="3800">
                <a:latin typeface="DustyErasers" panose="02000603000000000000" pitchFamily="2" charset="0"/>
                <a:ea typeface="DustyErasers" panose="02000603000000000000" pitchFamily="2" charset="0"/>
              </a:rPr>
              <a:t>LCoS SLM-based pulse shaper @ T-ReX</a:t>
            </a:r>
          </a:p>
        </p:txBody>
      </p:sp>
      <p:sp>
        <p:nvSpPr>
          <p:cNvPr id="14" name="Segnaposto contenuto 13"/>
          <p:cNvSpPr>
            <a:spLocks noGrp="1"/>
          </p:cNvSpPr>
          <p:nvPr>
            <p:ph idx="1"/>
          </p:nvPr>
        </p:nvSpPr>
        <p:spPr>
          <a:xfrm>
            <a:off x="1197868" y="2852936"/>
            <a:ext cx="10584156" cy="2748136"/>
          </a:xfrm>
        </p:spPr>
        <p:txBody>
          <a:bodyPr rtlCol="0">
            <a:normAutofit/>
          </a:bodyPr>
          <a:lstStyle/>
          <a:p>
            <a:r>
              <a:rPr lang="en-US">
                <a:latin typeface="DustyErasers" panose="02000603000000000000" pitchFamily="2" charset="0"/>
                <a:ea typeface="DustyErasers" panose="02000603000000000000" pitchFamily="2" charset="0"/>
              </a:rPr>
              <a:t>Main characteristics of this SLM:</a:t>
            </a:r>
          </a:p>
          <a:p>
            <a:pPr lvl="1"/>
            <a:r>
              <a:rPr lang="en-US">
                <a:latin typeface="DustyErasers" panose="02000603000000000000" pitchFamily="2" charset="0"/>
                <a:ea typeface="DustyErasers" panose="02000603000000000000" pitchFamily="2" charset="0"/>
              </a:rPr>
              <a:t>512 x 512 pixels matrix (total size: 12.8 x 12.8 mm)</a:t>
            </a:r>
          </a:p>
          <a:p>
            <a:pPr lvl="1"/>
            <a:r>
              <a:rPr lang="en-US">
                <a:latin typeface="DustyErasers" panose="02000603000000000000" pitchFamily="2" charset="0"/>
                <a:ea typeface="DustyErasers" panose="02000603000000000000" pitchFamily="2" charset="0"/>
              </a:rPr>
              <a:t>25 </a:t>
            </a:r>
            <a:r>
              <a:rPr lang="en-US">
                <a:latin typeface="Symbol" panose="05050102010706020507" pitchFamily="18" charset="2"/>
                <a:ea typeface="DustyErasers" panose="02000603000000000000" pitchFamily="2" charset="0"/>
              </a:rPr>
              <a:t>m</a:t>
            </a:r>
            <a:r>
              <a:rPr lang="en-US">
                <a:latin typeface="DustyErasers" panose="02000603000000000000" pitchFamily="2" charset="0"/>
                <a:ea typeface="DustyErasers" panose="02000603000000000000" pitchFamily="2" charset="0"/>
              </a:rPr>
              <a:t>m x 25 </a:t>
            </a:r>
            <a:r>
              <a:rPr lang="en-US">
                <a:latin typeface="Symbol" panose="05050102010706020507" pitchFamily="18" charset="2"/>
                <a:ea typeface="DustyErasers" panose="02000603000000000000" pitchFamily="2" charset="0"/>
              </a:rPr>
              <a:t>m</a:t>
            </a:r>
            <a:r>
              <a:rPr lang="en-US">
                <a:latin typeface="DustyErasers" panose="02000603000000000000" pitchFamily="2" charset="0"/>
                <a:ea typeface="DustyErasers" panose="02000603000000000000" pitchFamily="2" charset="0"/>
              </a:rPr>
              <a:t>m pixel pitch</a:t>
            </a:r>
          </a:p>
          <a:p>
            <a:pPr lvl="1"/>
            <a:r>
              <a:rPr lang="en-US">
                <a:latin typeface="DustyErasers" panose="02000603000000000000" pitchFamily="2" charset="0"/>
                <a:ea typeface="DustyErasers" panose="02000603000000000000" pitchFamily="2" charset="0"/>
              </a:rPr>
              <a:t>Low inter-pixel cross talk</a:t>
            </a:r>
          </a:p>
          <a:p>
            <a:pPr lvl="1"/>
            <a:r>
              <a:rPr lang="en-US">
                <a:latin typeface="DustyErasers" panose="02000603000000000000" pitchFamily="2" charset="0"/>
                <a:ea typeface="DustyErasers" panose="02000603000000000000" pitchFamily="2" charset="0"/>
              </a:rPr>
              <a:t>Diffraction efficiency 88%</a:t>
            </a:r>
          </a:p>
          <a:p>
            <a:pPr lvl="1"/>
            <a:r>
              <a:rPr lang="en-US">
                <a:latin typeface="DustyErasers" panose="02000603000000000000" pitchFamily="2" charset="0"/>
                <a:ea typeface="DustyErasers" panose="02000603000000000000" pitchFamily="2" charset="0"/>
              </a:rPr>
              <a:t>The beam is dispersed, can be used with high power</a:t>
            </a:r>
          </a:p>
          <a:p>
            <a:pPr lvl="1"/>
            <a:r>
              <a:rPr lang="en-US">
                <a:latin typeface="DustyErasers" panose="02000603000000000000" pitchFamily="2" charset="0"/>
                <a:ea typeface="DustyErasers" panose="02000603000000000000" pitchFamily="2" charset="0"/>
              </a:rPr>
              <a:t>Arbitrary waveform can be chosen </a:t>
            </a:r>
          </a:p>
        </p:txBody>
      </p:sp>
      <p:pic>
        <p:nvPicPr>
          <p:cNvPr id="5" name="Immagine 4">
            <a:extLst>
              <a:ext uri="{FF2B5EF4-FFF2-40B4-BE49-F238E27FC236}">
                <a16:creationId xmlns:a16="http://schemas.microsoft.com/office/drawing/2014/main" id="{A8947CF1-BF61-4532-9E78-D911A053515C}"/>
              </a:ext>
            </a:extLst>
          </p:cNvPr>
          <p:cNvPicPr>
            <a:picLocks noChangeAspect="1"/>
          </p:cNvPicPr>
          <p:nvPr/>
        </p:nvPicPr>
        <p:blipFill rotWithShape="1">
          <a:blip r:embed="rId3"/>
          <a:srcRect t="-1" b="26749"/>
          <a:stretch/>
        </p:blipFill>
        <p:spPr>
          <a:xfrm>
            <a:off x="8083095" y="1658296"/>
            <a:ext cx="2583317" cy="4651024"/>
          </a:xfrm>
          <a:prstGeom prst="rect">
            <a:avLst/>
          </a:prstGeom>
        </p:spPr>
      </p:pic>
    </p:spTree>
    <p:extLst>
      <p:ext uri="{BB962C8B-B14F-4D97-AF65-F5344CB8AC3E}">
        <p14:creationId xmlns:p14="http://schemas.microsoft.com/office/powerpoint/2010/main" val="2974018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normAutofit/>
          </a:bodyPr>
          <a:lstStyle/>
          <a:p>
            <a:r>
              <a:rPr lang="it-IT" sz="3800">
                <a:latin typeface="DustyErasers" panose="02000603000000000000" pitchFamily="2" charset="0"/>
                <a:ea typeface="DustyErasers" panose="02000603000000000000" pitchFamily="2" charset="0"/>
              </a:rPr>
              <a:t>LCoS SLM-based pulse shaper @ T-ReX</a:t>
            </a:r>
          </a:p>
        </p:txBody>
      </p:sp>
      <p:sp>
        <p:nvSpPr>
          <p:cNvPr id="4" name="Segnaposto contenuto 13">
            <a:extLst>
              <a:ext uri="{FF2B5EF4-FFF2-40B4-BE49-F238E27FC236}">
                <a16:creationId xmlns:a16="http://schemas.microsoft.com/office/drawing/2014/main" id="{1907057A-9D05-46E2-B2CE-0B7134841977}"/>
              </a:ext>
            </a:extLst>
          </p:cNvPr>
          <p:cNvSpPr txBox="1">
            <a:spLocks/>
          </p:cNvSpPr>
          <p:nvPr/>
        </p:nvSpPr>
        <p:spPr>
          <a:xfrm>
            <a:off x="7318548" y="2060847"/>
            <a:ext cx="4870277" cy="245572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US">
                <a:latin typeface="DustyErasers" panose="02000603000000000000" pitchFamily="2" charset="0"/>
                <a:ea typeface="DustyErasers" panose="02000603000000000000" pitchFamily="2" charset="0"/>
              </a:rPr>
              <a:t>Other elements in the setup:</a:t>
            </a:r>
          </a:p>
          <a:p>
            <a:pPr lvl="1"/>
            <a:r>
              <a:rPr lang="en-US">
                <a:latin typeface="DustyErasers" panose="02000603000000000000" pitchFamily="2" charset="0"/>
                <a:ea typeface="DustyErasers" panose="02000603000000000000" pitchFamily="2" charset="0"/>
              </a:rPr>
              <a:t>Diffraction grating with 1800 g/mm</a:t>
            </a:r>
          </a:p>
          <a:p>
            <a:pPr lvl="1"/>
            <a:r>
              <a:rPr lang="en-US">
                <a:latin typeface="Symbol" panose="05050102010706020507" pitchFamily="18" charset="2"/>
                <a:ea typeface="DustyErasers" panose="02000603000000000000" pitchFamily="2" charset="0"/>
              </a:rPr>
              <a:t>q</a:t>
            </a:r>
            <a:r>
              <a:rPr lang="en-US" baseline="-25000">
                <a:latin typeface="DustyErasers" panose="02000603000000000000" pitchFamily="2" charset="0"/>
                <a:ea typeface="DustyErasers" panose="02000603000000000000" pitchFamily="2" charset="0"/>
              </a:rPr>
              <a:t>i</a:t>
            </a:r>
            <a:r>
              <a:rPr lang="en-US">
                <a:latin typeface="DustyErasers" panose="02000603000000000000" pitchFamily="2" charset="0"/>
                <a:ea typeface="DustyErasers" panose="02000603000000000000" pitchFamily="2" charset="0"/>
              </a:rPr>
              <a:t> = 50°, </a:t>
            </a:r>
            <a:r>
              <a:rPr lang="en-US">
                <a:latin typeface="Symbol" panose="05050102010706020507" pitchFamily="18" charset="2"/>
                <a:ea typeface="DustyErasers" panose="02000603000000000000" pitchFamily="2" charset="0"/>
              </a:rPr>
              <a:t>q</a:t>
            </a:r>
            <a:r>
              <a:rPr lang="en-US" baseline="-25000">
                <a:latin typeface="DustyErasers" panose="02000603000000000000" pitchFamily="2" charset="0"/>
                <a:ea typeface="DustyErasers" panose="02000603000000000000" pitchFamily="2" charset="0"/>
              </a:rPr>
              <a:t>d</a:t>
            </a:r>
            <a:r>
              <a:rPr lang="en-US">
                <a:latin typeface="DustyErasers" panose="02000603000000000000" pitchFamily="2" charset="0"/>
                <a:ea typeface="DustyErasers" panose="02000603000000000000" pitchFamily="2" charset="0"/>
              </a:rPr>
              <a:t> = 40°</a:t>
            </a:r>
          </a:p>
          <a:p>
            <a:pPr lvl="1"/>
            <a:r>
              <a:rPr lang="en-US">
                <a:latin typeface="DustyErasers" panose="02000603000000000000" pitchFamily="2" charset="0"/>
                <a:ea typeface="DustyErasers" panose="02000603000000000000" pitchFamily="2" charset="0"/>
              </a:rPr>
              <a:t>Focal length of lens f = 100 mm</a:t>
            </a:r>
          </a:p>
          <a:p>
            <a:pPr lvl="1"/>
            <a:endParaRPr lang="en-US">
              <a:latin typeface="DustyErasers" panose="02000603000000000000" pitchFamily="2" charset="0"/>
              <a:ea typeface="DustyErasers" panose="02000603000000000000" pitchFamily="2" charset="0"/>
            </a:endParaRPr>
          </a:p>
          <a:p>
            <a:pPr lvl="1"/>
            <a:endParaRPr lang="en-US">
              <a:latin typeface="DustyErasers" panose="02000603000000000000" pitchFamily="2" charset="0"/>
              <a:ea typeface="DustyErasers" panose="02000603000000000000" pitchFamily="2" charset="0"/>
            </a:endParaRPr>
          </a:p>
          <a:p>
            <a:pPr lvl="1"/>
            <a:endParaRPr lang="en-US">
              <a:latin typeface="DustyErasers" panose="02000603000000000000" pitchFamily="2" charset="0"/>
              <a:ea typeface="DustyErasers" panose="02000603000000000000" pitchFamily="2" charset="0"/>
            </a:endParaRPr>
          </a:p>
          <a:p>
            <a:pPr lvl="1"/>
            <a:endParaRPr lang="en-US">
              <a:latin typeface="DustyErasers" panose="02000603000000000000" pitchFamily="2" charset="0"/>
              <a:ea typeface="DustyErasers" panose="02000603000000000000" pitchFamily="2" charset="0"/>
            </a:endParaRPr>
          </a:p>
          <a:p>
            <a:pPr marL="0" indent="0">
              <a:buNone/>
            </a:pPr>
            <a:endParaRPr lang="en-US">
              <a:latin typeface="DustyErasers" panose="02000603000000000000" pitchFamily="2" charset="0"/>
              <a:ea typeface="DustyErasers" panose="02000603000000000000" pitchFamily="2" charset="0"/>
            </a:endParaRPr>
          </a:p>
        </p:txBody>
      </p:sp>
      <p:sp>
        <p:nvSpPr>
          <p:cNvPr id="7" name="Rettangolo 6">
            <a:extLst>
              <a:ext uri="{FF2B5EF4-FFF2-40B4-BE49-F238E27FC236}">
                <a16:creationId xmlns:a16="http://schemas.microsoft.com/office/drawing/2014/main" id="{146D30E5-D30D-4AB0-AE27-2D69A92266BE}"/>
              </a:ext>
            </a:extLst>
          </p:cNvPr>
          <p:cNvSpPr/>
          <p:nvPr/>
        </p:nvSpPr>
        <p:spPr>
          <a:xfrm>
            <a:off x="1629916" y="2132856"/>
            <a:ext cx="5683573" cy="3888432"/>
          </a:xfrm>
          <a:prstGeom prst="rect">
            <a:avLst/>
          </a:prstGeom>
          <a:solidFill>
            <a:schemeClr val="accent2">
              <a:lumMod val="20000"/>
              <a:lumOff val="80000"/>
            </a:schemeClr>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Shape 382">
            <a:extLst>
              <a:ext uri="{FF2B5EF4-FFF2-40B4-BE49-F238E27FC236}">
                <a16:creationId xmlns:a16="http://schemas.microsoft.com/office/drawing/2014/main" id="{DB67047E-A3BE-4231-8FD8-75655FFF1F88}"/>
              </a:ext>
            </a:extLst>
          </p:cNvPr>
          <p:cNvCxnSpPr>
            <a:cxnSpLocks/>
          </p:cNvCxnSpPr>
          <p:nvPr/>
        </p:nvCxnSpPr>
        <p:spPr>
          <a:xfrm flipH="1" flipV="1">
            <a:off x="2577401" y="4102778"/>
            <a:ext cx="1503992" cy="1297053"/>
          </a:xfrm>
          <a:prstGeom prst="straightConnector1">
            <a:avLst/>
          </a:prstGeom>
          <a:noFill/>
          <a:ln w="69850" cap="flat" cmpd="sng">
            <a:solidFill>
              <a:srgbClr val="FFFF00"/>
            </a:solidFill>
            <a:prstDash val="solid"/>
            <a:round/>
            <a:headEnd type="none" w="lg" len="lg"/>
            <a:tailEnd type="none" w="lg" len="lg"/>
          </a:ln>
        </p:spPr>
      </p:cxnSp>
      <p:sp>
        <p:nvSpPr>
          <p:cNvPr id="9" name="Shape 378">
            <a:extLst>
              <a:ext uri="{FF2B5EF4-FFF2-40B4-BE49-F238E27FC236}">
                <a16:creationId xmlns:a16="http://schemas.microsoft.com/office/drawing/2014/main" id="{44B6D8E7-7D9D-4AF3-BB18-11AA0A305F95}"/>
              </a:ext>
            </a:extLst>
          </p:cNvPr>
          <p:cNvSpPr/>
          <p:nvPr/>
        </p:nvSpPr>
        <p:spPr>
          <a:xfrm>
            <a:off x="2025344" y="3527472"/>
            <a:ext cx="1168200" cy="1168200"/>
          </a:xfrm>
          <a:prstGeom prst="ellipse">
            <a:avLst/>
          </a:prstGeom>
          <a:solidFill>
            <a:schemeClr val="lt2">
              <a:alpha val="47000"/>
            </a:schemeClr>
          </a:solidFill>
          <a:ln w="9525" cap="flat" cmpd="sng">
            <a:solidFill>
              <a:schemeClr val="tx1">
                <a:lumMod val="75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366">
            <a:extLst>
              <a:ext uri="{FF2B5EF4-FFF2-40B4-BE49-F238E27FC236}">
                <a16:creationId xmlns:a16="http://schemas.microsoft.com/office/drawing/2014/main" id="{6C6590D9-9949-453D-A268-023ADEC269C1}"/>
              </a:ext>
            </a:extLst>
          </p:cNvPr>
          <p:cNvSpPr/>
          <p:nvPr/>
        </p:nvSpPr>
        <p:spPr>
          <a:xfrm>
            <a:off x="3935743" y="3321097"/>
            <a:ext cx="2750922" cy="1526650"/>
          </a:xfrm>
          <a:prstGeom prst="rect">
            <a:avLst/>
          </a:prstGeom>
          <a:solidFill>
            <a:schemeClr val="lt2"/>
          </a:solidFill>
          <a:ln w="19050" cap="flat" cmpd="sng">
            <a:solidFill>
              <a:schemeClr val="tx1">
                <a:lumMod val="50000"/>
                <a:lumOff val="5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369">
            <a:extLst>
              <a:ext uri="{FF2B5EF4-FFF2-40B4-BE49-F238E27FC236}">
                <a16:creationId xmlns:a16="http://schemas.microsoft.com/office/drawing/2014/main" id="{389C52C9-B126-4B12-B772-8046C4707D71}"/>
              </a:ext>
            </a:extLst>
          </p:cNvPr>
          <p:cNvSpPr/>
          <p:nvPr/>
        </p:nvSpPr>
        <p:spPr>
          <a:xfrm>
            <a:off x="5138914" y="3402522"/>
            <a:ext cx="1465701" cy="1358735"/>
          </a:xfrm>
          <a:prstGeom prst="rect">
            <a:avLst/>
          </a:prstGeom>
          <a:solidFill>
            <a:schemeClr val="lt2"/>
          </a:solidFill>
          <a:ln w="19050" cap="flat" cmpd="sng">
            <a:solidFill>
              <a:schemeClr val="tx1">
                <a:lumMod val="50000"/>
                <a:lumOff val="5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2" name="Shape 371">
            <a:extLst>
              <a:ext uri="{FF2B5EF4-FFF2-40B4-BE49-F238E27FC236}">
                <a16:creationId xmlns:a16="http://schemas.microsoft.com/office/drawing/2014/main" id="{923EC7CE-A538-4938-B982-95C51D41D4C8}"/>
              </a:ext>
            </a:extLst>
          </p:cNvPr>
          <p:cNvCxnSpPr/>
          <p:nvPr/>
        </p:nvCxnSpPr>
        <p:spPr>
          <a:xfrm>
            <a:off x="2598194" y="4097547"/>
            <a:ext cx="1599300" cy="269700"/>
          </a:xfrm>
          <a:prstGeom prst="straightConnector1">
            <a:avLst/>
          </a:prstGeom>
          <a:noFill/>
          <a:ln w="69850" cap="flat" cmpd="sng">
            <a:solidFill>
              <a:srgbClr val="FF0000"/>
            </a:solidFill>
            <a:prstDash val="solid"/>
            <a:round/>
            <a:headEnd type="none" w="lg" len="lg"/>
            <a:tailEnd type="none" w="lg" len="lg"/>
          </a:ln>
        </p:spPr>
      </p:cxnSp>
      <p:cxnSp>
        <p:nvCxnSpPr>
          <p:cNvPr id="15" name="Shape 372">
            <a:extLst>
              <a:ext uri="{FF2B5EF4-FFF2-40B4-BE49-F238E27FC236}">
                <a16:creationId xmlns:a16="http://schemas.microsoft.com/office/drawing/2014/main" id="{8EE2B9E4-8928-457F-B4BE-F2B302EE7174}"/>
              </a:ext>
            </a:extLst>
          </p:cNvPr>
          <p:cNvCxnSpPr/>
          <p:nvPr/>
        </p:nvCxnSpPr>
        <p:spPr>
          <a:xfrm rot="10800000" flipH="1">
            <a:off x="2598194" y="3879147"/>
            <a:ext cx="1596600" cy="219000"/>
          </a:xfrm>
          <a:prstGeom prst="straightConnector1">
            <a:avLst/>
          </a:prstGeom>
          <a:noFill/>
          <a:ln w="69850" cap="flat" cmpd="sng">
            <a:solidFill>
              <a:srgbClr val="00FF00"/>
            </a:solidFill>
            <a:prstDash val="solid"/>
            <a:round/>
            <a:headEnd type="none" w="lg" len="lg"/>
            <a:tailEnd type="none" w="lg" len="lg"/>
          </a:ln>
        </p:spPr>
      </p:cxnSp>
      <p:cxnSp>
        <p:nvCxnSpPr>
          <p:cNvPr id="16" name="Shape 373">
            <a:extLst>
              <a:ext uri="{FF2B5EF4-FFF2-40B4-BE49-F238E27FC236}">
                <a16:creationId xmlns:a16="http://schemas.microsoft.com/office/drawing/2014/main" id="{A50FC4AD-3413-4E68-B918-17339195C999}"/>
              </a:ext>
            </a:extLst>
          </p:cNvPr>
          <p:cNvCxnSpPr/>
          <p:nvPr/>
        </p:nvCxnSpPr>
        <p:spPr>
          <a:xfrm>
            <a:off x="4166385" y="4367247"/>
            <a:ext cx="1440000" cy="0"/>
          </a:xfrm>
          <a:prstGeom prst="straightConnector1">
            <a:avLst/>
          </a:prstGeom>
          <a:noFill/>
          <a:ln w="69850" cap="flat" cmpd="sng">
            <a:solidFill>
              <a:srgbClr val="FF0000"/>
            </a:solidFill>
            <a:prstDash val="solid"/>
            <a:round/>
            <a:headEnd type="none" w="lg" len="lg"/>
            <a:tailEnd type="none" w="lg" len="lg"/>
          </a:ln>
        </p:spPr>
      </p:cxnSp>
      <p:cxnSp>
        <p:nvCxnSpPr>
          <p:cNvPr id="17" name="Shape 374">
            <a:extLst>
              <a:ext uri="{FF2B5EF4-FFF2-40B4-BE49-F238E27FC236}">
                <a16:creationId xmlns:a16="http://schemas.microsoft.com/office/drawing/2014/main" id="{6FCEFD63-0C56-4316-9AC7-3A38A5E02EB4}"/>
              </a:ext>
            </a:extLst>
          </p:cNvPr>
          <p:cNvCxnSpPr/>
          <p:nvPr/>
        </p:nvCxnSpPr>
        <p:spPr>
          <a:xfrm>
            <a:off x="4166385" y="3879147"/>
            <a:ext cx="1440000" cy="0"/>
          </a:xfrm>
          <a:prstGeom prst="straightConnector1">
            <a:avLst/>
          </a:prstGeom>
          <a:noFill/>
          <a:ln w="69850" cap="flat" cmpd="sng">
            <a:solidFill>
              <a:srgbClr val="00FF00"/>
            </a:solidFill>
            <a:prstDash val="solid"/>
            <a:round/>
            <a:headEnd type="none" w="lg" len="lg"/>
            <a:tailEnd type="none" w="lg" len="lg"/>
          </a:ln>
        </p:spPr>
      </p:cxnSp>
      <p:sp>
        <p:nvSpPr>
          <p:cNvPr id="18" name="Shape 379">
            <a:extLst>
              <a:ext uri="{FF2B5EF4-FFF2-40B4-BE49-F238E27FC236}">
                <a16:creationId xmlns:a16="http://schemas.microsoft.com/office/drawing/2014/main" id="{CB90EBE6-943C-4A5A-807B-9254450BE081}"/>
              </a:ext>
            </a:extLst>
          </p:cNvPr>
          <p:cNvSpPr/>
          <p:nvPr/>
        </p:nvSpPr>
        <p:spPr>
          <a:xfrm rot="13834780">
            <a:off x="2039470" y="3166608"/>
            <a:ext cx="1472400" cy="1472400"/>
          </a:xfrm>
          <a:prstGeom prst="arc">
            <a:avLst>
              <a:gd name="adj1" fmla="val 14410205"/>
              <a:gd name="adj2" fmla="val 16581976"/>
            </a:avLst>
          </a:prstGeom>
          <a:noFill/>
          <a:ln w="38100" cap="flat" cmpd="sng">
            <a:solidFill>
              <a:schemeClr val="tx1">
                <a:lumMod val="85000"/>
              </a:schemeClr>
            </a:solidFill>
            <a:prstDash val="solid"/>
            <a:round/>
            <a:headEnd type="stealth" w="med" len="med"/>
            <a:tailEnd type="stealth"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9" name="Shape 380">
            <a:extLst>
              <a:ext uri="{FF2B5EF4-FFF2-40B4-BE49-F238E27FC236}">
                <a16:creationId xmlns:a16="http://schemas.microsoft.com/office/drawing/2014/main" id="{B367EE70-9D78-425A-B1BE-4AA74E3F8D76}"/>
              </a:ext>
            </a:extLst>
          </p:cNvPr>
          <p:cNvCxnSpPr/>
          <p:nvPr/>
        </p:nvCxnSpPr>
        <p:spPr>
          <a:xfrm rot="10800000">
            <a:off x="5217365" y="3527472"/>
            <a:ext cx="333300" cy="0"/>
          </a:xfrm>
          <a:prstGeom prst="straightConnector1">
            <a:avLst/>
          </a:prstGeom>
          <a:noFill/>
          <a:ln w="25400" cap="flat" cmpd="sng">
            <a:solidFill>
              <a:schemeClr val="dk2"/>
            </a:solidFill>
            <a:prstDash val="solid"/>
            <a:round/>
            <a:headEnd type="stealth" w="lg" len="lg"/>
            <a:tailEnd type="stealth" w="lg" len="lg"/>
          </a:ln>
        </p:spPr>
      </p:cxnSp>
      <p:cxnSp>
        <p:nvCxnSpPr>
          <p:cNvPr id="20" name="Shape 381">
            <a:extLst>
              <a:ext uri="{FF2B5EF4-FFF2-40B4-BE49-F238E27FC236}">
                <a16:creationId xmlns:a16="http://schemas.microsoft.com/office/drawing/2014/main" id="{7B1704CC-AF05-4870-B955-2E3AC5B04499}"/>
              </a:ext>
            </a:extLst>
          </p:cNvPr>
          <p:cNvCxnSpPr/>
          <p:nvPr/>
        </p:nvCxnSpPr>
        <p:spPr>
          <a:xfrm rot="10800000">
            <a:off x="4028144" y="3457760"/>
            <a:ext cx="333300" cy="0"/>
          </a:xfrm>
          <a:prstGeom prst="straightConnector1">
            <a:avLst/>
          </a:prstGeom>
          <a:noFill/>
          <a:ln w="25400" cap="flat" cmpd="sng">
            <a:solidFill>
              <a:schemeClr val="dk2"/>
            </a:solidFill>
            <a:prstDash val="solid"/>
            <a:round/>
            <a:headEnd type="stealth" w="lg" len="lg"/>
            <a:tailEnd type="stealth" w="lg" len="lg"/>
          </a:ln>
        </p:spPr>
      </p:cxnSp>
      <p:cxnSp>
        <p:nvCxnSpPr>
          <p:cNvPr id="21" name="Shape 383">
            <a:extLst>
              <a:ext uri="{FF2B5EF4-FFF2-40B4-BE49-F238E27FC236}">
                <a16:creationId xmlns:a16="http://schemas.microsoft.com/office/drawing/2014/main" id="{673F2B0C-3B16-4B80-90DE-7E4A9C87504F}"/>
              </a:ext>
            </a:extLst>
          </p:cNvPr>
          <p:cNvCxnSpPr>
            <a:cxnSpLocks/>
          </p:cNvCxnSpPr>
          <p:nvPr/>
        </p:nvCxnSpPr>
        <p:spPr>
          <a:xfrm flipH="1" flipV="1">
            <a:off x="3052697" y="4522096"/>
            <a:ext cx="962322" cy="833689"/>
          </a:xfrm>
          <a:prstGeom prst="straightConnector1">
            <a:avLst/>
          </a:prstGeom>
          <a:noFill/>
          <a:ln w="69850" cap="flat" cmpd="sng">
            <a:solidFill>
              <a:srgbClr val="FFFF00"/>
            </a:solidFill>
            <a:prstDash val="solid"/>
            <a:round/>
            <a:headEnd type="stealth" w="med" len="med"/>
            <a:tailEnd type="stealth" w="med" len="med"/>
          </a:ln>
        </p:spPr>
      </p:cxnSp>
      <p:sp>
        <p:nvSpPr>
          <p:cNvPr id="22" name="Shape 386">
            <a:extLst>
              <a:ext uri="{FF2B5EF4-FFF2-40B4-BE49-F238E27FC236}">
                <a16:creationId xmlns:a16="http://schemas.microsoft.com/office/drawing/2014/main" id="{DEA032E8-D801-4CA6-8520-DDEE62E9676B}"/>
              </a:ext>
            </a:extLst>
          </p:cNvPr>
          <p:cNvSpPr/>
          <p:nvPr/>
        </p:nvSpPr>
        <p:spPr>
          <a:xfrm>
            <a:off x="6036494" y="3497789"/>
            <a:ext cx="448800" cy="1168200"/>
          </a:xfrm>
          <a:prstGeom prst="rect">
            <a:avLst/>
          </a:prstGeom>
          <a:solidFill>
            <a:schemeClr val="tx1">
              <a:lumMod val="65000"/>
              <a:lumOff val="35000"/>
            </a:scheme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23" name="Shape 370">
            <a:extLst>
              <a:ext uri="{FF2B5EF4-FFF2-40B4-BE49-F238E27FC236}">
                <a16:creationId xmlns:a16="http://schemas.microsoft.com/office/drawing/2014/main" id="{0A9A5FCC-A38B-4809-BF70-EA5A1A3A200E}"/>
              </a:ext>
            </a:extLst>
          </p:cNvPr>
          <p:cNvCxnSpPr/>
          <p:nvPr/>
        </p:nvCxnSpPr>
        <p:spPr>
          <a:xfrm rot="10800000" flipH="1">
            <a:off x="2600943" y="4097546"/>
            <a:ext cx="2988000" cy="4200"/>
          </a:xfrm>
          <a:prstGeom prst="straightConnector1">
            <a:avLst/>
          </a:prstGeom>
          <a:noFill/>
          <a:ln w="69850" cap="flat" cmpd="sng">
            <a:solidFill>
              <a:srgbClr val="FF9900"/>
            </a:solidFill>
            <a:prstDash val="solid"/>
            <a:round/>
            <a:headEnd type="none" w="lg" len="lg"/>
            <a:tailEnd type="none" w="lg" len="lg"/>
          </a:ln>
        </p:spPr>
      </p:cxnSp>
      <p:sp>
        <p:nvSpPr>
          <p:cNvPr id="24" name="Shape 375">
            <a:extLst>
              <a:ext uri="{FF2B5EF4-FFF2-40B4-BE49-F238E27FC236}">
                <a16:creationId xmlns:a16="http://schemas.microsoft.com/office/drawing/2014/main" id="{31128E91-B5FA-4760-A608-2DF4C2221CA7}"/>
              </a:ext>
            </a:extLst>
          </p:cNvPr>
          <p:cNvSpPr/>
          <p:nvPr/>
        </p:nvSpPr>
        <p:spPr>
          <a:xfrm rot="-5400000">
            <a:off x="3632004" y="4029256"/>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377">
            <a:extLst>
              <a:ext uri="{FF2B5EF4-FFF2-40B4-BE49-F238E27FC236}">
                <a16:creationId xmlns:a16="http://schemas.microsoft.com/office/drawing/2014/main" id="{777CD4AD-2F7B-42C2-A447-20749E6BADE2}"/>
              </a:ext>
            </a:extLst>
          </p:cNvPr>
          <p:cNvSpPr/>
          <p:nvPr/>
        </p:nvSpPr>
        <p:spPr>
          <a:xfrm>
            <a:off x="5592520" y="3763422"/>
            <a:ext cx="448800" cy="711300"/>
          </a:xfrm>
          <a:prstGeom prst="rect">
            <a:avLst/>
          </a:prstGeom>
          <a:solidFill>
            <a:schemeClr val="tx1">
              <a:lumMod val="65000"/>
              <a:lumOff val="35000"/>
            </a:schemeClr>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Rettangolo 25">
            <a:extLst>
              <a:ext uri="{FF2B5EF4-FFF2-40B4-BE49-F238E27FC236}">
                <a16:creationId xmlns:a16="http://schemas.microsoft.com/office/drawing/2014/main" id="{26141592-E62D-489D-AE67-7B8ED2A09CB2}"/>
              </a:ext>
            </a:extLst>
          </p:cNvPr>
          <p:cNvSpPr/>
          <p:nvPr/>
        </p:nvSpPr>
        <p:spPr>
          <a:xfrm>
            <a:off x="5384014" y="2787877"/>
            <a:ext cx="1523174" cy="430887"/>
          </a:xfrm>
          <a:prstGeom prst="rect">
            <a:avLst/>
          </a:prstGeom>
        </p:spPr>
        <p:txBody>
          <a:bodyPr wrap="none">
            <a:spAutoFit/>
          </a:bodyPr>
          <a:lstStyle/>
          <a:p>
            <a:r>
              <a:rPr lang="it-IT" sz="2200">
                <a:latin typeface="DustyErasers" panose="02000603000000000000" pitchFamily="2" charset="0"/>
                <a:ea typeface="DustyErasers" panose="02000603000000000000" pitchFamily="2" charset="0"/>
              </a:rPr>
              <a:t>LCoS SLM</a:t>
            </a:r>
            <a:endParaRPr lang="it-IT" sz="2200"/>
          </a:p>
        </p:txBody>
      </p:sp>
      <p:sp>
        <p:nvSpPr>
          <p:cNvPr id="27" name="Shape 376">
            <a:extLst>
              <a:ext uri="{FF2B5EF4-FFF2-40B4-BE49-F238E27FC236}">
                <a16:creationId xmlns:a16="http://schemas.microsoft.com/office/drawing/2014/main" id="{9BBE029D-C68A-4377-840B-17618244F263}"/>
              </a:ext>
            </a:extLst>
          </p:cNvPr>
          <p:cNvSpPr/>
          <p:nvPr/>
        </p:nvSpPr>
        <p:spPr>
          <a:xfrm rot="-1471179">
            <a:off x="2418658" y="3617972"/>
            <a:ext cx="187949" cy="1097630"/>
          </a:xfrm>
          <a:prstGeom prst="rect">
            <a:avLst/>
          </a:prstGeom>
          <a:gradFill flip="none" rotWithShape="1">
            <a:gsLst>
              <a:gs pos="0">
                <a:schemeClr val="accent1">
                  <a:lumMod val="5000"/>
                  <a:lumOff val="95000"/>
                  <a:alpha val="70000"/>
                </a:schemeClr>
              </a:gs>
              <a:gs pos="100000">
                <a:srgbClr val="59E6E3"/>
              </a:gs>
            </a:gsLst>
            <a:lin ang="0" scaled="1"/>
            <a:tileRect/>
          </a:gradFill>
          <a:ln w="9525" cap="flat" cmpd="sng">
            <a:solidFill>
              <a:srgbClr val="59E6E3"/>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Rettangolo 27">
            <a:extLst>
              <a:ext uri="{FF2B5EF4-FFF2-40B4-BE49-F238E27FC236}">
                <a16:creationId xmlns:a16="http://schemas.microsoft.com/office/drawing/2014/main" id="{6568991C-B9B2-4A66-A1B2-EE13934A8B24}"/>
              </a:ext>
            </a:extLst>
          </p:cNvPr>
          <p:cNvSpPr/>
          <p:nvPr/>
        </p:nvSpPr>
        <p:spPr>
          <a:xfrm>
            <a:off x="1629916" y="2736337"/>
            <a:ext cx="1811715" cy="646331"/>
          </a:xfrm>
          <a:prstGeom prst="rect">
            <a:avLst/>
          </a:prstGeom>
        </p:spPr>
        <p:txBody>
          <a:bodyPr wrap="square">
            <a:spAutoFit/>
          </a:bodyPr>
          <a:lstStyle/>
          <a:p>
            <a:pPr algn="ctr"/>
            <a:r>
              <a:rPr lang="it-IT">
                <a:latin typeface="DustyErasers" panose="02000603000000000000" pitchFamily="2" charset="0"/>
                <a:ea typeface="DustyErasers" panose="02000603000000000000" pitchFamily="2" charset="0"/>
              </a:rPr>
              <a:t>Diffraction grating</a:t>
            </a:r>
          </a:p>
        </p:txBody>
      </p:sp>
      <p:sp>
        <p:nvSpPr>
          <p:cNvPr id="29" name="Rettangolo 28">
            <a:extLst>
              <a:ext uri="{FF2B5EF4-FFF2-40B4-BE49-F238E27FC236}">
                <a16:creationId xmlns:a16="http://schemas.microsoft.com/office/drawing/2014/main" id="{5381A4D4-2773-4E75-814A-A1792913C9C5}"/>
              </a:ext>
            </a:extLst>
          </p:cNvPr>
          <p:cNvSpPr/>
          <p:nvPr/>
        </p:nvSpPr>
        <p:spPr>
          <a:xfrm>
            <a:off x="3546833" y="2547980"/>
            <a:ext cx="1544434" cy="646331"/>
          </a:xfrm>
          <a:prstGeom prst="rect">
            <a:avLst/>
          </a:prstGeom>
        </p:spPr>
        <p:txBody>
          <a:bodyPr wrap="square">
            <a:spAutoFit/>
          </a:bodyPr>
          <a:lstStyle/>
          <a:p>
            <a:pPr algn="ctr"/>
            <a:r>
              <a:rPr lang="it-IT" b="1">
                <a:latin typeface="DustyErasers" panose="02000603000000000000" pitchFamily="2" charset="0"/>
                <a:ea typeface="DustyErasers" panose="02000603000000000000" pitchFamily="2" charset="0"/>
              </a:rPr>
              <a:t>Cylindrical lens</a:t>
            </a:r>
          </a:p>
        </p:txBody>
      </p:sp>
      <p:sp>
        <p:nvSpPr>
          <p:cNvPr id="30" name="Rettangolo 29">
            <a:extLst>
              <a:ext uri="{FF2B5EF4-FFF2-40B4-BE49-F238E27FC236}">
                <a16:creationId xmlns:a16="http://schemas.microsoft.com/office/drawing/2014/main" id="{AE1BEA92-9ACA-4BA0-B2D0-AD28AD22123E}"/>
              </a:ext>
            </a:extLst>
          </p:cNvPr>
          <p:cNvSpPr/>
          <p:nvPr/>
        </p:nvSpPr>
        <p:spPr>
          <a:xfrm>
            <a:off x="4004366" y="5354031"/>
            <a:ext cx="3309123" cy="584775"/>
          </a:xfrm>
          <a:prstGeom prst="rect">
            <a:avLst/>
          </a:prstGeom>
        </p:spPr>
        <p:txBody>
          <a:bodyPr wrap="square">
            <a:spAutoFit/>
          </a:bodyPr>
          <a:lstStyle/>
          <a:p>
            <a:pPr algn="ctr"/>
            <a:r>
              <a:rPr lang="it-IT">
                <a:solidFill>
                  <a:srgbClr val="CCCC00"/>
                </a:solidFill>
                <a:latin typeface="DustyErasers" panose="02000603000000000000" pitchFamily="2" charset="0"/>
                <a:ea typeface="DustyErasers" panose="02000603000000000000" pitchFamily="2" charset="0"/>
              </a:rPr>
              <a:t>Incoming &amp; outgoing pulses</a:t>
            </a:r>
          </a:p>
          <a:p>
            <a:pPr algn="ctr"/>
            <a:r>
              <a:rPr lang="it-IT" sz="1400">
                <a:solidFill>
                  <a:srgbClr val="CCCC00"/>
                </a:solidFill>
                <a:latin typeface="DustyErasers" panose="02000603000000000000" pitchFamily="2" charset="0"/>
                <a:ea typeface="DustyErasers" panose="02000603000000000000" pitchFamily="2" charset="0"/>
              </a:rPr>
              <a:t>(beams are sligthly angled)</a:t>
            </a:r>
          </a:p>
        </p:txBody>
      </p:sp>
      <p:sp>
        <p:nvSpPr>
          <p:cNvPr id="31" name="Rettangolo 30">
            <a:extLst>
              <a:ext uri="{FF2B5EF4-FFF2-40B4-BE49-F238E27FC236}">
                <a16:creationId xmlns:a16="http://schemas.microsoft.com/office/drawing/2014/main" id="{87FECB22-50F6-4884-B9C9-9A3A8959A4E4}"/>
              </a:ext>
            </a:extLst>
          </p:cNvPr>
          <p:cNvSpPr/>
          <p:nvPr/>
        </p:nvSpPr>
        <p:spPr>
          <a:xfrm>
            <a:off x="1809632" y="1916832"/>
            <a:ext cx="5097555" cy="461665"/>
          </a:xfrm>
          <a:prstGeom prst="rect">
            <a:avLst/>
          </a:prstGeom>
          <a:solidFill>
            <a:schemeClr val="bg2"/>
          </a:solidFill>
        </p:spPr>
        <p:txBody>
          <a:bodyPr wrap="square">
            <a:spAutoFit/>
          </a:bodyPr>
          <a:lstStyle/>
          <a:p>
            <a:pPr algn="ctr"/>
            <a:r>
              <a:rPr lang="it-IT" sz="2400" b="1">
                <a:solidFill>
                  <a:srgbClr val="0000FF"/>
                </a:solidFill>
                <a:latin typeface="DustyErasers" panose="02000603000000000000" pitchFamily="2" charset="0"/>
                <a:ea typeface="DustyErasers" panose="02000603000000000000" pitchFamily="2" charset="0"/>
              </a:rPr>
              <a:t>Folded 4f line: reflection geometry</a:t>
            </a:r>
          </a:p>
        </p:txBody>
      </p:sp>
      <p:sp>
        <p:nvSpPr>
          <p:cNvPr id="32" name="Segnaposto contenuto 13">
            <a:extLst>
              <a:ext uri="{FF2B5EF4-FFF2-40B4-BE49-F238E27FC236}">
                <a16:creationId xmlns:a16="http://schemas.microsoft.com/office/drawing/2014/main" id="{13B0DC66-1F14-4FAA-860C-40F2FDE52B66}"/>
              </a:ext>
            </a:extLst>
          </p:cNvPr>
          <p:cNvSpPr txBox="1">
            <a:spLocks/>
          </p:cNvSpPr>
          <p:nvPr/>
        </p:nvSpPr>
        <p:spPr>
          <a:xfrm>
            <a:off x="7313489" y="3588887"/>
            <a:ext cx="4870277" cy="1350053"/>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US">
                <a:latin typeface="DustyErasers" panose="02000603000000000000" pitchFamily="2" charset="0"/>
                <a:ea typeface="DustyErasers" panose="02000603000000000000" pitchFamily="2" charset="0"/>
              </a:rPr>
              <a:t>Laser beam parameters:</a:t>
            </a:r>
          </a:p>
          <a:p>
            <a:pPr lvl="1"/>
            <a:r>
              <a:rPr lang="en-US">
                <a:latin typeface="Symbol" panose="05050102010706020507" pitchFamily="18" charset="2"/>
                <a:ea typeface="DustyErasers" panose="02000603000000000000" pitchFamily="2" charset="0"/>
              </a:rPr>
              <a:t>l</a:t>
            </a:r>
            <a:r>
              <a:rPr lang="en-US" baseline="-25000">
                <a:latin typeface="DustyErasers" panose="02000603000000000000" pitchFamily="2" charset="0"/>
                <a:ea typeface="DustyErasers" panose="02000603000000000000" pitchFamily="2" charset="0"/>
              </a:rPr>
              <a:t>0</a:t>
            </a:r>
            <a:r>
              <a:rPr lang="en-US">
                <a:latin typeface="DustyErasers" panose="02000603000000000000" pitchFamily="2" charset="0"/>
                <a:ea typeface="DustyErasers" panose="02000603000000000000" pitchFamily="2" charset="0"/>
              </a:rPr>
              <a:t> = 375 THz</a:t>
            </a:r>
          </a:p>
          <a:p>
            <a:pPr lvl="1"/>
            <a:r>
              <a:rPr lang="en-US">
                <a:latin typeface="DustyErasers" panose="02000603000000000000" pitchFamily="2" charset="0"/>
                <a:ea typeface="DustyErasers" panose="02000603000000000000" pitchFamily="2" charset="0"/>
              </a:rPr>
              <a:t>Incoming beam radius r</a:t>
            </a:r>
            <a:r>
              <a:rPr lang="en-US" baseline="-25000">
                <a:latin typeface="DustyErasers" panose="02000603000000000000" pitchFamily="2" charset="0"/>
                <a:ea typeface="DustyErasers" panose="02000603000000000000" pitchFamily="2" charset="0"/>
              </a:rPr>
              <a:t>in</a:t>
            </a:r>
            <a:r>
              <a:rPr lang="en-US">
                <a:latin typeface="DustyErasers" panose="02000603000000000000" pitchFamily="2" charset="0"/>
                <a:ea typeface="DustyErasers" panose="02000603000000000000" pitchFamily="2" charset="0"/>
              </a:rPr>
              <a:t> = 2 mm</a:t>
            </a:r>
          </a:p>
          <a:p>
            <a:pPr lvl="1"/>
            <a:endParaRPr lang="en-US">
              <a:latin typeface="DustyErasers" panose="02000603000000000000" pitchFamily="2" charset="0"/>
              <a:ea typeface="DustyErasers" panose="02000603000000000000" pitchFamily="2" charset="0"/>
            </a:endParaRPr>
          </a:p>
          <a:p>
            <a:pPr lvl="1"/>
            <a:endParaRPr lang="en-US">
              <a:latin typeface="DustyErasers" panose="02000603000000000000" pitchFamily="2" charset="0"/>
              <a:ea typeface="DustyErasers" panose="02000603000000000000" pitchFamily="2" charset="0"/>
            </a:endParaRPr>
          </a:p>
          <a:p>
            <a:pPr lvl="1"/>
            <a:endParaRPr lang="en-US">
              <a:latin typeface="DustyErasers" panose="02000603000000000000" pitchFamily="2" charset="0"/>
              <a:ea typeface="DustyErasers" panose="02000603000000000000" pitchFamily="2" charset="0"/>
            </a:endParaRPr>
          </a:p>
          <a:p>
            <a:pPr marL="0" indent="0">
              <a:buNone/>
            </a:pPr>
            <a:endParaRPr lang="en-US">
              <a:latin typeface="DustyErasers" panose="02000603000000000000" pitchFamily="2" charset="0"/>
              <a:ea typeface="DustyErasers" panose="02000603000000000000" pitchFamily="2" charset="0"/>
            </a:endParaRPr>
          </a:p>
        </p:txBody>
      </p:sp>
      <mc:AlternateContent xmlns:mc="http://schemas.openxmlformats.org/markup-compatibility/2006" xmlns:a14="http://schemas.microsoft.com/office/drawing/2010/main">
        <mc:Choice Requires="a14">
          <p:sp>
            <p:nvSpPr>
              <p:cNvPr id="34" name="Segnaposto contenuto 13">
                <a:extLst>
                  <a:ext uri="{FF2B5EF4-FFF2-40B4-BE49-F238E27FC236}">
                    <a16:creationId xmlns:a16="http://schemas.microsoft.com/office/drawing/2014/main" id="{A43DA5DB-A34C-45D1-B018-5DB575340D66}"/>
                  </a:ext>
                </a:extLst>
              </p:cNvPr>
              <p:cNvSpPr txBox="1">
                <a:spLocks/>
              </p:cNvSpPr>
              <p:nvPr/>
            </p:nvSpPr>
            <p:spPr>
              <a:xfrm>
                <a:off x="7313489" y="4847747"/>
                <a:ext cx="5328592" cy="1476054"/>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US">
                    <a:latin typeface="DustyErasers" panose="02000603000000000000" pitchFamily="2" charset="0"/>
                    <a:ea typeface="DustyErasers" panose="02000603000000000000" pitchFamily="2" charset="0"/>
                  </a:rPr>
                  <a:t>Spectral features at the FP:</a:t>
                </a:r>
              </a:p>
              <a:p>
                <a:pPr lvl="1"/>
                <a:r>
                  <a:rPr lang="en-US" b="1">
                    <a:latin typeface="DustyErasers" panose="02000603000000000000" pitchFamily="2" charset="0"/>
                    <a:ea typeface="DustyErasers" panose="02000603000000000000" pitchFamily="2" charset="0"/>
                  </a:rPr>
                  <a:t>Focus of a frequency </a:t>
                </a:r>
                <a14:m>
                  <m:oMath xmlns:m="http://schemas.openxmlformats.org/officeDocument/2006/math">
                    <m:r>
                      <a:rPr lang="it-IT" b="1" i="1">
                        <a:latin typeface="Cambria Math" panose="02040503050406030204" pitchFamily="18" charset="0"/>
                        <a:ea typeface="DustyErasers" panose="02000603000000000000" pitchFamily="2" charset="0"/>
                      </a:rPr>
                      <m:t>𝚫</m:t>
                    </m:r>
                  </m:oMath>
                </a14:m>
                <a:r>
                  <a:rPr lang="it-IT" b="1">
                    <a:latin typeface="DustyErasers" panose="02000603000000000000" pitchFamily="2" charset="0"/>
                    <a:ea typeface="DustyErasers" panose="02000603000000000000" pitchFamily="2" charset="0"/>
                  </a:rPr>
                  <a:t>X</a:t>
                </a:r>
                <a:r>
                  <a:rPr lang="it-IT" b="1" baseline="-25000">
                    <a:latin typeface="DustyErasers" panose="02000603000000000000" pitchFamily="2" charset="0"/>
                    <a:ea typeface="DustyErasers" panose="02000603000000000000" pitchFamily="2" charset="0"/>
                  </a:rPr>
                  <a:t>0</a:t>
                </a:r>
                <a:r>
                  <a:rPr lang="en-US" b="1">
                    <a:latin typeface="DustyErasers" panose="02000603000000000000" pitchFamily="2" charset="0"/>
                    <a:ea typeface="DustyErasers" panose="02000603000000000000" pitchFamily="2" charset="0"/>
                  </a:rPr>
                  <a:t> = 29 </a:t>
                </a:r>
                <a:r>
                  <a:rPr lang="en-US" b="1">
                    <a:latin typeface="Symbol" panose="05050102010706020507" pitchFamily="18" charset="2"/>
                    <a:ea typeface="DustyErasers" panose="02000603000000000000" pitchFamily="2" charset="0"/>
                  </a:rPr>
                  <a:t>m</a:t>
                </a:r>
                <a:r>
                  <a:rPr lang="en-US" b="1">
                    <a:latin typeface="DustyErasers" panose="02000603000000000000" pitchFamily="2" charset="0"/>
                    <a:ea typeface="DustyErasers" panose="02000603000000000000" pitchFamily="2" charset="0"/>
                  </a:rPr>
                  <a:t>m</a:t>
                </a:r>
              </a:p>
              <a:p>
                <a:pPr lvl="1"/>
                <a:r>
                  <a:rPr lang="en-US" b="1">
                    <a:latin typeface="DustyErasers" panose="02000603000000000000" pitchFamily="2" charset="0"/>
                    <a:ea typeface="DustyErasers" panose="02000603000000000000" pitchFamily="2" charset="0"/>
                  </a:rPr>
                  <a:t>Angular dispersion </a:t>
                </a:r>
                <a:r>
                  <a:rPr lang="en-US" b="1">
                    <a:latin typeface="Symbol" panose="05050102010706020507" pitchFamily="18" charset="2"/>
                    <a:ea typeface="DustyErasers" panose="02000603000000000000" pitchFamily="2" charset="0"/>
                  </a:rPr>
                  <a:t>a </a:t>
                </a:r>
                <a:r>
                  <a:rPr lang="en-US" b="1">
                    <a:latin typeface="DustyErasers" panose="02000603000000000000" pitchFamily="2" charset="0"/>
                    <a:ea typeface="DustyErasers" panose="02000603000000000000" pitchFamily="2" charset="0"/>
                  </a:rPr>
                  <a:t>= 78.5 </a:t>
                </a:r>
                <a:r>
                  <a:rPr lang="en-US" b="1">
                    <a:latin typeface="Symbol" panose="05050102010706020507" pitchFamily="18" charset="2"/>
                    <a:ea typeface="DustyErasers" panose="02000603000000000000" pitchFamily="2" charset="0"/>
                  </a:rPr>
                  <a:t>m</a:t>
                </a:r>
                <a:r>
                  <a:rPr lang="en-US" b="1">
                    <a:latin typeface="DustyErasers" panose="02000603000000000000" pitchFamily="2" charset="0"/>
                    <a:ea typeface="DustyErasers" panose="02000603000000000000" pitchFamily="2" charset="0"/>
                  </a:rPr>
                  <a:t>m/THz</a:t>
                </a:r>
              </a:p>
              <a:p>
                <a:pPr lvl="1"/>
                <a:r>
                  <a:rPr lang="en-US" b="1">
                    <a:latin typeface="DustyErasers" panose="02000603000000000000" pitchFamily="2" charset="0"/>
                    <a:ea typeface="DustyErasers" panose="02000603000000000000" pitchFamily="2" charset="0"/>
                  </a:rPr>
                  <a:t>Frequency resolution </a:t>
                </a:r>
                <a:r>
                  <a:rPr lang="en-US" b="1">
                    <a:latin typeface="Symbol" panose="05050102010706020507" pitchFamily="18" charset="2"/>
                    <a:ea typeface="DustyErasers" panose="02000603000000000000" pitchFamily="2" charset="0"/>
                  </a:rPr>
                  <a:t>dw </a:t>
                </a:r>
                <a:r>
                  <a:rPr lang="en-US" b="1">
                    <a:latin typeface="DustyErasers" panose="02000603000000000000" pitchFamily="2" charset="0"/>
                    <a:ea typeface="DustyErasers" panose="02000603000000000000" pitchFamily="2" charset="0"/>
                  </a:rPr>
                  <a:t>= 0.06 THz</a:t>
                </a:r>
                <a:endParaRPr lang="en-US">
                  <a:latin typeface="DustyErasers" panose="02000603000000000000" pitchFamily="2" charset="0"/>
                  <a:ea typeface="DustyErasers" panose="02000603000000000000" pitchFamily="2" charset="0"/>
                </a:endParaRPr>
              </a:p>
              <a:p>
                <a:pPr lvl="1"/>
                <a:endParaRPr lang="en-US">
                  <a:latin typeface="DustyErasers" panose="02000603000000000000" pitchFamily="2" charset="0"/>
                  <a:ea typeface="DustyErasers" panose="02000603000000000000" pitchFamily="2" charset="0"/>
                </a:endParaRPr>
              </a:p>
              <a:p>
                <a:pPr marL="0" indent="0">
                  <a:buNone/>
                </a:pPr>
                <a:endParaRPr lang="en-US">
                  <a:latin typeface="DustyErasers" panose="02000603000000000000" pitchFamily="2" charset="0"/>
                  <a:ea typeface="DustyErasers" panose="02000603000000000000" pitchFamily="2" charset="0"/>
                </a:endParaRPr>
              </a:p>
            </p:txBody>
          </p:sp>
        </mc:Choice>
        <mc:Fallback xmlns="">
          <p:sp>
            <p:nvSpPr>
              <p:cNvPr id="34" name="Segnaposto contenuto 13">
                <a:extLst>
                  <a:ext uri="{FF2B5EF4-FFF2-40B4-BE49-F238E27FC236}">
                    <a16:creationId xmlns:a16="http://schemas.microsoft.com/office/drawing/2014/main" id="{A43DA5DB-A34C-45D1-B018-5DB575340D66}"/>
                  </a:ext>
                </a:extLst>
              </p:cNvPr>
              <p:cNvSpPr txBox="1">
                <a:spLocks noRot="1" noChangeAspect="1" noMove="1" noResize="1" noEditPoints="1" noAdjustHandles="1" noChangeArrowheads="1" noChangeShapeType="1" noTextEdit="1"/>
              </p:cNvSpPr>
              <p:nvPr/>
            </p:nvSpPr>
            <p:spPr>
              <a:xfrm>
                <a:off x="7313489" y="4847747"/>
                <a:ext cx="5328592" cy="1476054"/>
              </a:xfrm>
              <a:prstGeom prst="rect">
                <a:avLst/>
              </a:prstGeom>
              <a:blipFill>
                <a:blip r:embed="rId3"/>
                <a:stretch>
                  <a:fillRect l="-1602" t="-5785" b="-7851"/>
                </a:stretch>
              </a:blipFill>
            </p:spPr>
            <p:txBody>
              <a:bodyPr/>
              <a:lstStyle/>
              <a:p>
                <a:r>
                  <a:rPr lang="it-IT">
                    <a:noFill/>
                  </a:rPr>
                  <a:t> </a:t>
                </a:r>
              </a:p>
            </p:txBody>
          </p:sp>
        </mc:Fallback>
      </mc:AlternateContent>
    </p:spTree>
    <p:extLst>
      <p:ext uri="{BB962C8B-B14F-4D97-AF65-F5344CB8AC3E}">
        <p14:creationId xmlns:p14="http://schemas.microsoft.com/office/powerpoint/2010/main" val="4043287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ED6396E4-66E4-4040-B4F1-C83542EBC79A}"/>
              </a:ext>
            </a:extLst>
          </p:cNvPr>
          <p:cNvGrpSpPr/>
          <p:nvPr/>
        </p:nvGrpSpPr>
        <p:grpSpPr>
          <a:xfrm>
            <a:off x="5878388" y="2030242"/>
            <a:ext cx="1789249" cy="1555230"/>
            <a:chOff x="5889339" y="1628800"/>
            <a:chExt cx="1789249" cy="1555230"/>
          </a:xfrm>
        </p:grpSpPr>
        <p:pic>
          <p:nvPicPr>
            <p:cNvPr id="24" name="Immagine 23">
              <a:extLst>
                <a:ext uri="{FF2B5EF4-FFF2-40B4-BE49-F238E27FC236}">
                  <a16:creationId xmlns:a16="http://schemas.microsoft.com/office/drawing/2014/main" id="{554B9465-2C64-4D56-9A4A-0A37D6E853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0" b="98869" l="587" r="98972">
                          <a14:foregroundMark x1="1028" y1="97964" x2="8664" y2="97964"/>
                          <a14:foregroundMark x1="8664" y1="97964" x2="16300" y2="98416"/>
                          <a14:foregroundMark x1="16300" y1="98416" x2="22907" y2="94796"/>
                          <a14:foregroundMark x1="22907" y1="94796" x2="22907" y2="94796"/>
                          <a14:foregroundMark x1="22907" y1="94796" x2="22907" y2="94796"/>
                          <a14:foregroundMark x1="30367" y1="7919" x2="31131" y2="8824"/>
                          <a14:foregroundMark x1="29222" y1="6561" x2="29604" y2="7014"/>
                          <a14:foregroundMark x1="72453" y1="14480" x2="72834" y2="15837"/>
                          <a14:foregroundMark x1="72273" y1="13838" x2="72453" y2="14480"/>
                          <a14:foregroundMark x1="70044" y1="5882" x2="70688" y2="8181"/>
                          <a14:foregroundMark x1="6314" y1="98416" x2="734" y2="98190"/>
                          <a14:foregroundMark x1="92658" y1="98869" x2="98972" y2="98643"/>
                          <a14:backgroundMark x1="71072" y1="11086" x2="71072" y2="11086"/>
                          <a14:backgroundMark x1="71512" y1="8824" x2="71366" y2="4751"/>
                          <a14:backgroundMark x1="70778" y1="8145" x2="71806" y2="14027"/>
                          <a14:backgroundMark x1="29515" y1="7692" x2="29662" y2="7014"/>
                          <a14:backgroundMark x1="29662" y1="6787" x2="29662" y2="6109"/>
                          <a14:backgroundMark x1="29956" y1="7014" x2="29956" y2="7919"/>
                          <a14:backgroundMark x1="31424" y1="8824" x2="31424" y2="8824"/>
                          <a14:backgroundMark x1="29369" y1="7014" x2="29369" y2="7014"/>
                          <a14:backgroundMark x1="71659" y1="14480" x2="71659" y2="14480"/>
                        </a14:backgroundRemoval>
                      </a14:imgEffect>
                    </a14:imgLayer>
                  </a14:imgProps>
                </a:ext>
              </a:extLst>
            </a:blip>
            <a:srcRect l="9243" r="8672"/>
            <a:stretch/>
          </p:blipFill>
          <p:spPr>
            <a:xfrm>
              <a:off x="6192193" y="1980179"/>
              <a:ext cx="1046955" cy="1023396"/>
            </a:xfrm>
            <a:prstGeom prst="rect">
              <a:avLst/>
            </a:prstGeom>
            <a:noFill/>
            <a:ln w="28575">
              <a:noFill/>
            </a:ln>
            <a:effectLst>
              <a:glow rad="2540">
                <a:schemeClr val="tx1"/>
              </a:glow>
              <a:softEdge rad="5080"/>
            </a:effectLst>
          </p:spPr>
        </p:pic>
        <p:grpSp>
          <p:nvGrpSpPr>
            <p:cNvPr id="59" name="Gruppo 58">
              <a:extLst>
                <a:ext uri="{FF2B5EF4-FFF2-40B4-BE49-F238E27FC236}">
                  <a16:creationId xmlns:a16="http://schemas.microsoft.com/office/drawing/2014/main" id="{A4E26F95-5140-4B9F-8B42-3719BF0212F7}"/>
                </a:ext>
              </a:extLst>
            </p:cNvPr>
            <p:cNvGrpSpPr/>
            <p:nvPr/>
          </p:nvGrpSpPr>
          <p:grpSpPr>
            <a:xfrm>
              <a:off x="5889339" y="1628800"/>
              <a:ext cx="1789249" cy="1555230"/>
              <a:chOff x="1055282" y="1628800"/>
              <a:chExt cx="1789249" cy="1555230"/>
            </a:xfrm>
          </p:grpSpPr>
          <p:sp>
            <p:nvSpPr>
              <p:cNvPr id="61" name="Rettangolo 60">
                <a:extLst>
                  <a:ext uri="{FF2B5EF4-FFF2-40B4-BE49-F238E27FC236}">
                    <a16:creationId xmlns:a16="http://schemas.microsoft.com/office/drawing/2014/main" id="{4E3906AD-1721-4021-8823-05BC342B0AAD}"/>
                  </a:ext>
                </a:extLst>
              </p:cNvPr>
              <p:cNvSpPr/>
              <p:nvPr/>
            </p:nvSpPr>
            <p:spPr>
              <a:xfrm>
                <a:off x="1055282" y="1628800"/>
                <a:ext cx="663964" cy="461665"/>
              </a:xfrm>
              <a:prstGeom prst="rect">
                <a:avLst/>
              </a:prstGeom>
            </p:spPr>
            <p:txBody>
              <a:bodyPr wrap="none">
                <a:spAutoFit/>
              </a:bodyPr>
              <a:lstStyle/>
              <a:p>
                <a:r>
                  <a:rPr lang="en-US" sz="2400">
                    <a:latin typeface="DustyErasers" panose="02000603000000000000" pitchFamily="2" charset="0"/>
                    <a:ea typeface="DustyErasers" panose="02000603000000000000" pitchFamily="2" charset="0"/>
                  </a:rPr>
                  <a:t>x(t)</a:t>
                </a:r>
                <a:endParaRPr lang="it-IT" sz="2400"/>
              </a:p>
            </p:txBody>
          </p:sp>
          <p:cxnSp>
            <p:nvCxnSpPr>
              <p:cNvPr id="62" name="Connettore 2 61">
                <a:extLst>
                  <a:ext uri="{FF2B5EF4-FFF2-40B4-BE49-F238E27FC236}">
                    <a16:creationId xmlns:a16="http://schemas.microsoft.com/office/drawing/2014/main" id="{6DA70B5C-F87E-4C39-9239-B580E1A31F76}"/>
                  </a:ext>
                </a:extLst>
              </p:cNvPr>
              <p:cNvCxnSpPr>
                <a:cxnSpLocks/>
              </p:cNvCxnSpPr>
              <p:nvPr/>
            </p:nvCxnSpPr>
            <p:spPr>
              <a:xfrm>
                <a:off x="1262945" y="2999364"/>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D493B323-7A97-4207-84D9-FEFA7D241501}"/>
                  </a:ext>
                </a:extLst>
              </p:cNvPr>
              <p:cNvCxnSpPr>
                <a:cxnSpLocks/>
              </p:cNvCxnSpPr>
              <p:nvPr/>
            </p:nvCxnSpPr>
            <p:spPr>
              <a:xfrm flipV="1">
                <a:off x="1358136" y="2092745"/>
                <a:ext cx="0" cy="1016665"/>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4" name="Rettangolo 63">
                <a:extLst>
                  <a:ext uri="{FF2B5EF4-FFF2-40B4-BE49-F238E27FC236}">
                    <a16:creationId xmlns:a16="http://schemas.microsoft.com/office/drawing/2014/main" id="{0F989F77-8B2A-4F2F-8F64-8E5A9C0E8F76}"/>
                  </a:ext>
                </a:extLst>
              </p:cNvPr>
              <p:cNvSpPr/>
              <p:nvPr/>
            </p:nvSpPr>
            <p:spPr>
              <a:xfrm>
                <a:off x="2560479" y="2814698"/>
                <a:ext cx="284052" cy="369332"/>
              </a:xfrm>
              <a:prstGeom prst="rect">
                <a:avLst/>
              </a:prstGeom>
            </p:spPr>
            <p:txBody>
              <a:bodyPr wrap="none">
                <a:spAutoFit/>
              </a:bodyPr>
              <a:lstStyle/>
              <a:p>
                <a:r>
                  <a:rPr lang="en-US">
                    <a:latin typeface="DustyErasers" panose="02000603000000000000" pitchFamily="2" charset="0"/>
                    <a:ea typeface="DustyErasers" panose="02000603000000000000" pitchFamily="2" charset="0"/>
                  </a:rPr>
                  <a:t>t</a:t>
                </a:r>
                <a:endParaRPr lang="it-IT"/>
              </a:p>
            </p:txBody>
          </p:sp>
        </p:grpSp>
      </p:grpSp>
      <p:sp>
        <p:nvSpPr>
          <p:cNvPr id="13" name="Titolo 12"/>
          <p:cNvSpPr>
            <a:spLocks noGrp="1"/>
          </p:cNvSpPr>
          <p:nvPr>
            <p:ph type="title"/>
          </p:nvPr>
        </p:nvSpPr>
        <p:spPr>
          <a:xfrm>
            <a:off x="1522414" y="198438"/>
            <a:ext cx="9143998" cy="1020762"/>
          </a:xfrm>
        </p:spPr>
        <p:txBody>
          <a:bodyPr rtlCol="0">
            <a:normAutofit/>
          </a:bodyPr>
          <a:lstStyle/>
          <a:p>
            <a:r>
              <a:rPr lang="it-IT" sz="3800">
                <a:latin typeface="DustyErasers" panose="02000603000000000000" pitchFamily="2" charset="0"/>
                <a:ea typeface="DustyErasers" panose="02000603000000000000" pitchFamily="2" charset="0"/>
              </a:rPr>
              <a:t>Pulse shaping by linear filtering</a:t>
            </a:r>
          </a:p>
        </p:txBody>
      </p:sp>
      <p:sp>
        <p:nvSpPr>
          <p:cNvPr id="38" name="Cubo 37">
            <a:extLst>
              <a:ext uri="{FF2B5EF4-FFF2-40B4-BE49-F238E27FC236}">
                <a16:creationId xmlns:a16="http://schemas.microsoft.com/office/drawing/2014/main" id="{663B7DD0-9755-4C5E-AC85-2BE3034FBB33}"/>
              </a:ext>
            </a:extLst>
          </p:cNvPr>
          <p:cNvSpPr/>
          <p:nvPr/>
        </p:nvSpPr>
        <p:spPr>
          <a:xfrm>
            <a:off x="2715949" y="2491877"/>
            <a:ext cx="2987938" cy="2368112"/>
          </a:xfrm>
          <a:prstGeom prst="cube">
            <a:avLst>
              <a:gd name="adj" fmla="val 30573"/>
            </a:avLst>
          </a:prstGeom>
          <a:gradFill>
            <a:gsLst>
              <a:gs pos="0">
                <a:srgbClr val="00B0F0">
                  <a:alpha val="44000"/>
                </a:srgbClr>
              </a:gs>
              <a:gs pos="100000">
                <a:schemeClr val="bg1">
                  <a:lumMod val="85000"/>
                  <a:alpha val="57000"/>
                </a:schemeClr>
              </a:gs>
            </a:gsLst>
            <a:lin ang="5400000" scaled="1"/>
          </a:gradFill>
          <a:ln>
            <a:gradFill>
              <a:gsLst>
                <a:gs pos="0">
                  <a:srgbClr val="00B0F0"/>
                </a:gs>
                <a:gs pos="100000">
                  <a:schemeClr val="accent1">
                    <a:lumMod val="30000"/>
                    <a:lumOff val="70000"/>
                  </a:schemeClr>
                </a:gs>
              </a:gsLst>
              <a:lin ang="5400000" scaled="1"/>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0" name="Connettore 2 39">
            <a:extLst>
              <a:ext uri="{FF2B5EF4-FFF2-40B4-BE49-F238E27FC236}">
                <a16:creationId xmlns:a16="http://schemas.microsoft.com/office/drawing/2014/main" id="{8419FF16-08E9-4C99-A953-7997F8C79387}"/>
              </a:ext>
            </a:extLst>
          </p:cNvPr>
          <p:cNvCxnSpPr>
            <a:cxnSpLocks/>
          </p:cNvCxnSpPr>
          <p:nvPr/>
        </p:nvCxnSpPr>
        <p:spPr>
          <a:xfrm>
            <a:off x="1621615" y="3933056"/>
            <a:ext cx="1080120" cy="0"/>
          </a:xfrm>
          <a:prstGeom prst="straightConnector1">
            <a:avLst/>
          </a:prstGeom>
          <a:ln w="88900">
            <a:solidFill>
              <a:schemeClr val="tx1"/>
            </a:solidFill>
            <a:miter lim="800000"/>
            <a:tailEnd type="stealth"/>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F4320496-4302-4A12-B191-3A6D378160B9}"/>
              </a:ext>
            </a:extLst>
          </p:cNvPr>
          <p:cNvCxnSpPr>
            <a:cxnSpLocks/>
          </p:cNvCxnSpPr>
          <p:nvPr/>
        </p:nvCxnSpPr>
        <p:spPr>
          <a:xfrm>
            <a:off x="5703886" y="3933056"/>
            <a:ext cx="1080120" cy="0"/>
          </a:xfrm>
          <a:prstGeom prst="straightConnector1">
            <a:avLst/>
          </a:prstGeom>
          <a:ln w="88900">
            <a:solidFill>
              <a:schemeClr val="tx1"/>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49" name="Rettangolo 48">
            <a:extLst>
              <a:ext uri="{FF2B5EF4-FFF2-40B4-BE49-F238E27FC236}">
                <a16:creationId xmlns:a16="http://schemas.microsoft.com/office/drawing/2014/main" id="{84DA7D5D-BE56-4A3A-A51F-88D5C2A0512E}"/>
              </a:ext>
            </a:extLst>
          </p:cNvPr>
          <p:cNvSpPr/>
          <p:nvPr/>
        </p:nvSpPr>
        <p:spPr>
          <a:xfrm>
            <a:off x="7983611" y="2826584"/>
            <a:ext cx="4040387" cy="461665"/>
          </a:xfrm>
          <a:prstGeom prst="rect">
            <a:avLst/>
          </a:prstGeom>
        </p:spPr>
        <p:txBody>
          <a:bodyPr wrap="square">
            <a:spAutoFit/>
          </a:bodyPr>
          <a:lstStyle/>
          <a:p>
            <a:r>
              <a:rPr lang="en-US" sz="2400">
                <a:latin typeface="DustyErasers" panose="02000603000000000000" pitchFamily="2" charset="0"/>
                <a:ea typeface="DustyErasers" panose="02000603000000000000" pitchFamily="2" charset="0"/>
              </a:rPr>
              <a:t>y(t) = (x</a:t>
            </a:r>
            <a:r>
              <a:rPr lang="it-IT" sz="2400"/>
              <a:t>∗ </a:t>
            </a:r>
            <a:r>
              <a:rPr lang="en-US" sz="2400">
                <a:latin typeface="DustyErasers" panose="02000603000000000000" pitchFamily="2" charset="0"/>
                <a:ea typeface="DustyErasers" panose="02000603000000000000" pitchFamily="2" charset="0"/>
              </a:rPr>
              <a:t>h) (t) </a:t>
            </a:r>
            <a:r>
              <a:rPr lang="en-US">
                <a:latin typeface="DustyErasers" panose="02000603000000000000" pitchFamily="2" charset="0"/>
                <a:ea typeface="DustyErasers" panose="02000603000000000000" pitchFamily="2" charset="0"/>
              </a:rPr>
              <a:t>= </a:t>
            </a:r>
            <a:r>
              <a:rPr lang="en-US">
                <a:latin typeface="Calibri" panose="020F0502020204030204" pitchFamily="34" charset="0"/>
                <a:ea typeface="DustyErasers" panose="02000603000000000000" pitchFamily="2" charset="0"/>
                <a:cs typeface="Calibri" panose="020F0502020204030204" pitchFamily="34" charset="0"/>
              </a:rPr>
              <a:t>∫ </a:t>
            </a:r>
            <a:r>
              <a:rPr lang="en-US">
                <a:latin typeface="DustyErasers" panose="02000603000000000000" pitchFamily="2" charset="0"/>
                <a:ea typeface="DustyErasers" panose="02000603000000000000" pitchFamily="2" charset="0"/>
              </a:rPr>
              <a:t>x(t’) h(t-t’) dt’</a:t>
            </a:r>
            <a:endParaRPr lang="it-IT"/>
          </a:p>
        </p:txBody>
      </p:sp>
      <p:sp>
        <p:nvSpPr>
          <p:cNvPr id="50" name="Rettangolo 49">
            <a:extLst>
              <a:ext uri="{FF2B5EF4-FFF2-40B4-BE49-F238E27FC236}">
                <a16:creationId xmlns:a16="http://schemas.microsoft.com/office/drawing/2014/main" id="{632BFE0C-1D34-4E43-B196-BFF3CDC4D2CF}"/>
              </a:ext>
            </a:extLst>
          </p:cNvPr>
          <p:cNvSpPr/>
          <p:nvPr/>
        </p:nvSpPr>
        <p:spPr>
          <a:xfrm>
            <a:off x="7983611" y="4922507"/>
            <a:ext cx="2478564" cy="461665"/>
          </a:xfrm>
          <a:prstGeom prst="rect">
            <a:avLst/>
          </a:prstGeom>
        </p:spPr>
        <p:txBody>
          <a:bodyPr wrap="none">
            <a:spAutoFit/>
          </a:bodyPr>
          <a:lstStyle/>
          <a:p>
            <a:r>
              <a:rPr lang="en-US" sz="2400">
                <a:latin typeface="DustyErasers" panose="02000603000000000000" pitchFamily="2" charset="0"/>
                <a:ea typeface="DustyErasers" panose="02000603000000000000" pitchFamily="2" charset="0"/>
              </a:rPr>
              <a:t>Y(</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 = X(</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 H(</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a:t>
            </a:r>
            <a:endParaRPr lang="it-IT" sz="2400"/>
          </a:p>
        </p:txBody>
      </p:sp>
      <p:sp>
        <p:nvSpPr>
          <p:cNvPr id="23" name="Rettangolo 22">
            <a:extLst>
              <a:ext uri="{FF2B5EF4-FFF2-40B4-BE49-F238E27FC236}">
                <a16:creationId xmlns:a16="http://schemas.microsoft.com/office/drawing/2014/main" id="{077301EE-7B97-4D29-BAD9-B59DAC784CCE}"/>
              </a:ext>
            </a:extLst>
          </p:cNvPr>
          <p:cNvSpPr/>
          <p:nvPr/>
        </p:nvSpPr>
        <p:spPr>
          <a:xfrm>
            <a:off x="2918601" y="3720058"/>
            <a:ext cx="1715223" cy="400110"/>
          </a:xfrm>
          <a:prstGeom prst="rect">
            <a:avLst/>
          </a:prstGeom>
        </p:spPr>
        <p:txBody>
          <a:bodyPr wrap="square">
            <a:spAutoFit/>
          </a:bodyPr>
          <a:lstStyle/>
          <a:p>
            <a:r>
              <a:rPr lang="en-US" sz="2000">
                <a:solidFill>
                  <a:srgbClr val="0070C0"/>
                </a:solidFill>
                <a:latin typeface="DustyErasers" panose="02000603000000000000" pitchFamily="2" charset="0"/>
                <a:ea typeface="DustyErasers" panose="02000603000000000000" pitchFamily="2" charset="0"/>
              </a:rPr>
              <a:t>Impulse </a:t>
            </a:r>
            <a:r>
              <a:rPr lang="en-US" sz="2000">
                <a:latin typeface="DustyErasers" panose="02000603000000000000" pitchFamily="2" charset="0"/>
                <a:ea typeface="DustyErasers" panose="02000603000000000000" pitchFamily="2" charset="0"/>
              </a:rPr>
              <a:t>h(t)</a:t>
            </a:r>
            <a:endParaRPr lang="it-IT" sz="2000"/>
          </a:p>
        </p:txBody>
      </p:sp>
      <p:sp>
        <p:nvSpPr>
          <p:cNvPr id="26" name="Ovale 25">
            <a:extLst>
              <a:ext uri="{FF2B5EF4-FFF2-40B4-BE49-F238E27FC236}">
                <a16:creationId xmlns:a16="http://schemas.microsoft.com/office/drawing/2014/main" id="{575CA039-D359-41F6-A63A-E5DD302E50FA}"/>
              </a:ext>
            </a:extLst>
          </p:cNvPr>
          <p:cNvSpPr/>
          <p:nvPr/>
        </p:nvSpPr>
        <p:spPr>
          <a:xfrm>
            <a:off x="9682353" y="4852032"/>
            <a:ext cx="720080" cy="620610"/>
          </a:xfrm>
          <a:prstGeom prst="ellipse">
            <a:avLst/>
          </a:prstGeom>
          <a:noFill/>
          <a:ln w="41275">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a:extLst>
              <a:ext uri="{FF2B5EF4-FFF2-40B4-BE49-F238E27FC236}">
                <a16:creationId xmlns:a16="http://schemas.microsoft.com/office/drawing/2014/main" id="{8AA51169-CB0C-4B18-A658-EED8D6AE8161}"/>
              </a:ext>
            </a:extLst>
          </p:cNvPr>
          <p:cNvCxnSpPr>
            <a:cxnSpLocks/>
          </p:cNvCxnSpPr>
          <p:nvPr/>
        </p:nvCxnSpPr>
        <p:spPr>
          <a:xfrm flipH="1" flipV="1">
            <a:off x="10503014" y="5384172"/>
            <a:ext cx="576064" cy="315469"/>
          </a:xfrm>
          <a:prstGeom prst="straightConnector1">
            <a:avLst/>
          </a:prstGeom>
          <a:ln w="31750">
            <a:solidFill>
              <a:srgbClr val="0070C0"/>
            </a:solidFill>
            <a:miter lim="800000"/>
            <a:tailEnd type="stealth"/>
          </a:ln>
        </p:spPr>
        <p:style>
          <a:lnRef idx="1">
            <a:schemeClr val="accent1"/>
          </a:lnRef>
          <a:fillRef idx="0">
            <a:schemeClr val="accent1"/>
          </a:fillRef>
          <a:effectRef idx="0">
            <a:schemeClr val="accent1"/>
          </a:effectRef>
          <a:fontRef idx="minor">
            <a:schemeClr val="tx1"/>
          </a:fontRef>
        </p:style>
      </p:cxnSp>
      <p:sp>
        <p:nvSpPr>
          <p:cNvPr id="28" name="Rettangolo 27">
            <a:extLst>
              <a:ext uri="{FF2B5EF4-FFF2-40B4-BE49-F238E27FC236}">
                <a16:creationId xmlns:a16="http://schemas.microsoft.com/office/drawing/2014/main" id="{09F5B5B4-CB95-4B29-908C-8172A1809354}"/>
              </a:ext>
            </a:extLst>
          </p:cNvPr>
          <p:cNvSpPr/>
          <p:nvPr/>
        </p:nvSpPr>
        <p:spPr>
          <a:xfrm>
            <a:off x="11079078" y="5384172"/>
            <a:ext cx="360040" cy="630942"/>
          </a:xfrm>
          <a:prstGeom prst="rect">
            <a:avLst/>
          </a:prstGeom>
        </p:spPr>
        <p:txBody>
          <a:bodyPr wrap="square">
            <a:spAutoFit/>
          </a:bodyPr>
          <a:lstStyle/>
          <a:p>
            <a:r>
              <a:rPr lang="en-US" sz="3500">
                <a:solidFill>
                  <a:srgbClr val="0070C0"/>
                </a:solidFill>
                <a:latin typeface="DustyErasers" panose="02000603000000000000" pitchFamily="2" charset="0"/>
                <a:ea typeface="DustyErasers" panose="02000603000000000000" pitchFamily="2" charset="0"/>
              </a:rPr>
              <a:t>?</a:t>
            </a:r>
          </a:p>
        </p:txBody>
      </p:sp>
      <p:sp>
        <p:nvSpPr>
          <p:cNvPr id="29" name="Rettangolo 28">
            <a:extLst>
              <a:ext uri="{FF2B5EF4-FFF2-40B4-BE49-F238E27FC236}">
                <a16:creationId xmlns:a16="http://schemas.microsoft.com/office/drawing/2014/main" id="{80D86E50-3AF6-4D38-9BBF-64D6646FBA9C}"/>
              </a:ext>
            </a:extLst>
          </p:cNvPr>
          <p:cNvSpPr/>
          <p:nvPr/>
        </p:nvSpPr>
        <p:spPr>
          <a:xfrm>
            <a:off x="2905631" y="4181188"/>
            <a:ext cx="1992892" cy="400110"/>
          </a:xfrm>
          <a:prstGeom prst="rect">
            <a:avLst/>
          </a:prstGeom>
        </p:spPr>
        <p:txBody>
          <a:bodyPr wrap="square">
            <a:spAutoFit/>
          </a:bodyPr>
          <a:lstStyle/>
          <a:p>
            <a:r>
              <a:rPr lang="en-US" sz="2000">
                <a:solidFill>
                  <a:srgbClr val="0070C0"/>
                </a:solidFill>
                <a:latin typeface="DustyErasers" panose="02000603000000000000" pitchFamily="2" charset="0"/>
                <a:ea typeface="DustyErasers" panose="02000603000000000000" pitchFamily="2" charset="0"/>
              </a:rPr>
              <a:t>Frequency </a:t>
            </a:r>
            <a:r>
              <a:rPr lang="en-US" sz="2000">
                <a:latin typeface="DustyErasers" panose="02000603000000000000" pitchFamily="2" charset="0"/>
                <a:ea typeface="DustyErasers" panose="02000603000000000000" pitchFamily="2" charset="0"/>
              </a:rPr>
              <a:t>H(</a:t>
            </a:r>
            <a:r>
              <a:rPr lang="en-US" sz="2000">
                <a:latin typeface="Symbol" panose="05050102010706020507" pitchFamily="18" charset="2"/>
                <a:ea typeface="DustyErasers" panose="02000603000000000000" pitchFamily="2" charset="0"/>
              </a:rPr>
              <a:t>w</a:t>
            </a:r>
            <a:r>
              <a:rPr lang="en-US" sz="2000">
                <a:latin typeface="DustyErasers" panose="02000603000000000000" pitchFamily="2" charset="0"/>
                <a:ea typeface="DustyErasers" panose="02000603000000000000" pitchFamily="2" charset="0"/>
              </a:rPr>
              <a:t>)</a:t>
            </a:r>
            <a:endParaRPr lang="it-IT" sz="2000"/>
          </a:p>
        </p:txBody>
      </p:sp>
      <p:grpSp>
        <p:nvGrpSpPr>
          <p:cNvPr id="12" name="Gruppo 11">
            <a:extLst>
              <a:ext uri="{FF2B5EF4-FFF2-40B4-BE49-F238E27FC236}">
                <a16:creationId xmlns:a16="http://schemas.microsoft.com/office/drawing/2014/main" id="{43CC7F45-5E07-4E6F-9F4A-20E44633A095}"/>
              </a:ext>
            </a:extLst>
          </p:cNvPr>
          <p:cNvGrpSpPr/>
          <p:nvPr/>
        </p:nvGrpSpPr>
        <p:grpSpPr>
          <a:xfrm>
            <a:off x="628975" y="4299310"/>
            <a:ext cx="1522414" cy="1423263"/>
            <a:chOff x="1054207" y="4320198"/>
            <a:chExt cx="1522414" cy="1423263"/>
          </a:xfrm>
        </p:grpSpPr>
        <p:sp>
          <p:nvSpPr>
            <p:cNvPr id="51" name="Rettangolo 50">
              <a:extLst>
                <a:ext uri="{FF2B5EF4-FFF2-40B4-BE49-F238E27FC236}">
                  <a16:creationId xmlns:a16="http://schemas.microsoft.com/office/drawing/2014/main" id="{D376816E-4EC7-4244-A353-9D74AF75F5F6}"/>
                </a:ext>
              </a:extLst>
            </p:cNvPr>
            <p:cNvSpPr/>
            <p:nvPr/>
          </p:nvSpPr>
          <p:spPr>
            <a:xfrm>
              <a:off x="1054207" y="4320198"/>
              <a:ext cx="787395" cy="461665"/>
            </a:xfrm>
            <a:prstGeom prst="rect">
              <a:avLst/>
            </a:prstGeom>
          </p:spPr>
          <p:txBody>
            <a:bodyPr wrap="none">
              <a:spAutoFit/>
            </a:bodyPr>
            <a:lstStyle/>
            <a:p>
              <a:r>
                <a:rPr lang="en-US" sz="2400">
                  <a:latin typeface="DustyErasers" panose="02000603000000000000" pitchFamily="2" charset="0"/>
                  <a:ea typeface="DustyErasers" panose="02000603000000000000" pitchFamily="2" charset="0"/>
                </a:rPr>
                <a:t>X(</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a:t>
              </a:r>
              <a:endParaRPr lang="it-IT" sz="2400"/>
            </a:p>
          </p:txBody>
        </p:sp>
        <p:sp>
          <p:nvSpPr>
            <p:cNvPr id="55" name="Figura a mano libera: forma 54">
              <a:extLst>
                <a:ext uri="{FF2B5EF4-FFF2-40B4-BE49-F238E27FC236}">
                  <a16:creationId xmlns:a16="http://schemas.microsoft.com/office/drawing/2014/main" id="{E41E2481-F438-4080-A552-1FD3A645BFA1}"/>
                </a:ext>
              </a:extLst>
            </p:cNvPr>
            <p:cNvSpPr/>
            <p:nvPr/>
          </p:nvSpPr>
          <p:spPr>
            <a:xfrm>
              <a:off x="1369372" y="4943395"/>
              <a:ext cx="929475" cy="690020"/>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noFill/>
            <a:ln w="38100">
              <a:solidFill>
                <a:schemeClr val="tx1"/>
              </a:solidFill>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a:extLst>
                <a:ext uri="{FF2B5EF4-FFF2-40B4-BE49-F238E27FC236}">
                  <a16:creationId xmlns:a16="http://schemas.microsoft.com/office/drawing/2014/main" id="{3FA4EAFE-9E2A-491A-8295-5E37EB1FA93B}"/>
                </a:ext>
              </a:extLst>
            </p:cNvPr>
            <p:cNvCxnSpPr>
              <a:cxnSpLocks/>
            </p:cNvCxnSpPr>
            <p:nvPr/>
          </p:nvCxnSpPr>
          <p:spPr>
            <a:xfrm>
              <a:off x="1261870" y="5633415"/>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11A1E63F-C6ED-4A7B-A4CC-8A6EA14C73C5}"/>
                </a:ext>
              </a:extLst>
            </p:cNvPr>
            <p:cNvCxnSpPr>
              <a:cxnSpLocks/>
            </p:cNvCxnSpPr>
            <p:nvPr/>
          </p:nvCxnSpPr>
          <p:spPr>
            <a:xfrm flipV="1">
              <a:off x="1357061" y="4726796"/>
              <a:ext cx="0" cy="1016665"/>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11" name="Gruppo 10">
            <a:extLst>
              <a:ext uri="{FF2B5EF4-FFF2-40B4-BE49-F238E27FC236}">
                <a16:creationId xmlns:a16="http://schemas.microsoft.com/office/drawing/2014/main" id="{2BE4B97E-FE50-4F84-AEAB-FE8535874C80}"/>
              </a:ext>
            </a:extLst>
          </p:cNvPr>
          <p:cNvGrpSpPr/>
          <p:nvPr/>
        </p:nvGrpSpPr>
        <p:grpSpPr>
          <a:xfrm>
            <a:off x="632755" y="2035367"/>
            <a:ext cx="1789249" cy="1555230"/>
            <a:chOff x="1055282" y="1628800"/>
            <a:chExt cx="1789249" cy="1555230"/>
          </a:xfrm>
        </p:grpSpPr>
        <p:sp>
          <p:nvSpPr>
            <p:cNvPr id="3" name="Figura a mano libera: forma 2">
              <a:extLst>
                <a:ext uri="{FF2B5EF4-FFF2-40B4-BE49-F238E27FC236}">
                  <a16:creationId xmlns:a16="http://schemas.microsoft.com/office/drawing/2014/main" id="{0118440C-B976-413C-97A6-6B6DFF254C73}"/>
                </a:ext>
              </a:extLst>
            </p:cNvPr>
            <p:cNvSpPr/>
            <p:nvPr/>
          </p:nvSpPr>
          <p:spPr>
            <a:xfrm>
              <a:off x="1612697" y="2200510"/>
              <a:ext cx="444974" cy="809139"/>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624" h="621549">
                  <a:moveTo>
                    <a:pt x="0" y="621549"/>
                  </a:moveTo>
                  <a:cubicBezTo>
                    <a:pt x="135120" y="569515"/>
                    <a:pt x="146736" y="569917"/>
                    <a:pt x="189146" y="526258"/>
                  </a:cubicBezTo>
                  <a:cubicBezTo>
                    <a:pt x="231556" y="482599"/>
                    <a:pt x="237617" y="418879"/>
                    <a:pt x="254459" y="359594"/>
                  </a:cubicBezTo>
                  <a:cubicBezTo>
                    <a:pt x="271301" y="300309"/>
                    <a:pt x="267885" y="219585"/>
                    <a:pt x="290196" y="170547"/>
                  </a:cubicBezTo>
                  <a:cubicBezTo>
                    <a:pt x="296742" y="117005"/>
                    <a:pt x="299141" y="2863"/>
                    <a:pt x="363548" y="53"/>
                  </a:cubicBezTo>
                  <a:cubicBezTo>
                    <a:pt x="430207" y="-2757"/>
                    <a:pt x="419131" y="105183"/>
                    <a:pt x="433401" y="164947"/>
                  </a:cubicBezTo>
                  <a:cubicBezTo>
                    <a:pt x="447671" y="224711"/>
                    <a:pt x="437329" y="296925"/>
                    <a:pt x="449168" y="358637"/>
                  </a:cubicBezTo>
                  <a:cubicBezTo>
                    <a:pt x="461007" y="420349"/>
                    <a:pt x="473250" y="468851"/>
                    <a:pt x="504437" y="535220"/>
                  </a:cubicBezTo>
                  <a:cubicBezTo>
                    <a:pt x="558085" y="557438"/>
                    <a:pt x="535157" y="590917"/>
                    <a:pt x="658624" y="615388"/>
                  </a:cubicBezTo>
                </a:path>
              </a:pathLst>
            </a:custGeom>
            <a:noFill/>
            <a:ln w="38100">
              <a:solidFill>
                <a:schemeClr val="tx1"/>
              </a:solidFill>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37B01B12-B024-45D4-9DCB-72CB987D1D4C}"/>
                </a:ext>
              </a:extLst>
            </p:cNvPr>
            <p:cNvSpPr/>
            <p:nvPr/>
          </p:nvSpPr>
          <p:spPr>
            <a:xfrm>
              <a:off x="1055282" y="1628800"/>
              <a:ext cx="663964" cy="461665"/>
            </a:xfrm>
            <a:prstGeom prst="rect">
              <a:avLst/>
            </a:prstGeom>
          </p:spPr>
          <p:txBody>
            <a:bodyPr wrap="none">
              <a:spAutoFit/>
            </a:bodyPr>
            <a:lstStyle/>
            <a:p>
              <a:r>
                <a:rPr lang="en-US" sz="2400">
                  <a:latin typeface="DustyErasers" panose="02000603000000000000" pitchFamily="2" charset="0"/>
                  <a:ea typeface="DustyErasers" panose="02000603000000000000" pitchFamily="2" charset="0"/>
                </a:rPr>
                <a:t>x(t)</a:t>
              </a:r>
              <a:endParaRPr lang="it-IT" sz="2400"/>
            </a:p>
          </p:txBody>
        </p:sp>
        <p:cxnSp>
          <p:nvCxnSpPr>
            <p:cNvPr id="35" name="Connettore 2 34">
              <a:extLst>
                <a:ext uri="{FF2B5EF4-FFF2-40B4-BE49-F238E27FC236}">
                  <a16:creationId xmlns:a16="http://schemas.microsoft.com/office/drawing/2014/main" id="{B1500863-A929-4B12-9E9A-8BCFF1EA41C3}"/>
                </a:ext>
              </a:extLst>
            </p:cNvPr>
            <p:cNvCxnSpPr>
              <a:cxnSpLocks/>
            </p:cNvCxnSpPr>
            <p:nvPr/>
          </p:nvCxnSpPr>
          <p:spPr>
            <a:xfrm>
              <a:off x="1262945" y="2999364"/>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E6C910BB-9DF8-46D4-BA8E-D40BC71811CC}"/>
                </a:ext>
              </a:extLst>
            </p:cNvPr>
            <p:cNvCxnSpPr>
              <a:cxnSpLocks/>
            </p:cNvCxnSpPr>
            <p:nvPr/>
          </p:nvCxnSpPr>
          <p:spPr>
            <a:xfrm flipV="1">
              <a:off x="1358136" y="2092745"/>
              <a:ext cx="0" cy="1016665"/>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7DCC2AE9-580E-4110-94B8-3FE601B4EF05}"/>
                </a:ext>
              </a:extLst>
            </p:cNvPr>
            <p:cNvSpPr/>
            <p:nvPr/>
          </p:nvSpPr>
          <p:spPr>
            <a:xfrm>
              <a:off x="2560479" y="2814698"/>
              <a:ext cx="284052" cy="369332"/>
            </a:xfrm>
            <a:prstGeom prst="rect">
              <a:avLst/>
            </a:prstGeom>
          </p:spPr>
          <p:txBody>
            <a:bodyPr wrap="none">
              <a:spAutoFit/>
            </a:bodyPr>
            <a:lstStyle/>
            <a:p>
              <a:r>
                <a:rPr lang="en-US">
                  <a:latin typeface="DustyErasers" panose="02000603000000000000" pitchFamily="2" charset="0"/>
                  <a:ea typeface="DustyErasers" panose="02000603000000000000" pitchFamily="2" charset="0"/>
                </a:rPr>
                <a:t>t</a:t>
              </a:r>
              <a:endParaRPr lang="it-IT"/>
            </a:p>
          </p:txBody>
        </p:sp>
      </p:grpSp>
      <p:sp>
        <p:nvSpPr>
          <p:cNvPr id="10" name="Rettangolo 9">
            <a:extLst>
              <a:ext uri="{FF2B5EF4-FFF2-40B4-BE49-F238E27FC236}">
                <a16:creationId xmlns:a16="http://schemas.microsoft.com/office/drawing/2014/main" id="{0330D8EE-CE18-4EE4-B5CB-245135B50606}"/>
              </a:ext>
            </a:extLst>
          </p:cNvPr>
          <p:cNvSpPr/>
          <p:nvPr/>
        </p:nvSpPr>
        <p:spPr>
          <a:xfrm>
            <a:off x="2838108" y="3340334"/>
            <a:ext cx="1695086" cy="276999"/>
          </a:xfrm>
          <a:prstGeom prst="rect">
            <a:avLst/>
          </a:prstGeom>
        </p:spPr>
        <p:txBody>
          <a:bodyPr wrap="square">
            <a:spAutoFit/>
          </a:bodyPr>
          <a:lstStyle/>
          <a:p>
            <a:pPr algn="ctr"/>
            <a:r>
              <a:rPr lang="en-US" sz="1200">
                <a:latin typeface="DustyErasers" panose="02000603000000000000" pitchFamily="2" charset="0"/>
                <a:ea typeface="DustyErasers" panose="02000603000000000000" pitchFamily="2" charset="0"/>
              </a:rPr>
              <a:t>Response functions</a:t>
            </a:r>
            <a:endParaRPr lang="it-IT" sz="1200"/>
          </a:p>
        </p:txBody>
      </p:sp>
      <p:grpSp>
        <p:nvGrpSpPr>
          <p:cNvPr id="14" name="Gruppo 13">
            <a:extLst>
              <a:ext uri="{FF2B5EF4-FFF2-40B4-BE49-F238E27FC236}">
                <a16:creationId xmlns:a16="http://schemas.microsoft.com/office/drawing/2014/main" id="{5F8EB381-E436-4EB6-909B-2631532A9299}"/>
              </a:ext>
            </a:extLst>
          </p:cNvPr>
          <p:cNvGrpSpPr/>
          <p:nvPr/>
        </p:nvGrpSpPr>
        <p:grpSpPr>
          <a:xfrm>
            <a:off x="5875363" y="4299310"/>
            <a:ext cx="1522414" cy="1423263"/>
            <a:chOff x="4577823" y="4859989"/>
            <a:chExt cx="1522414" cy="1423263"/>
          </a:xfrm>
        </p:grpSpPr>
        <p:sp>
          <p:nvSpPr>
            <p:cNvPr id="25" name="Figura a mano libera: forma 24">
              <a:extLst>
                <a:ext uri="{FF2B5EF4-FFF2-40B4-BE49-F238E27FC236}">
                  <a16:creationId xmlns:a16="http://schemas.microsoft.com/office/drawing/2014/main" id="{439F2814-72C6-4ADF-90D1-D8A7FD8D0395}"/>
                </a:ext>
              </a:extLst>
            </p:cNvPr>
            <p:cNvSpPr/>
            <p:nvPr/>
          </p:nvSpPr>
          <p:spPr>
            <a:xfrm>
              <a:off x="4879063" y="5293882"/>
              <a:ext cx="1072891" cy="890655"/>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6446" h="584364">
                  <a:moveTo>
                    <a:pt x="0" y="584364"/>
                  </a:moveTo>
                  <a:cubicBezTo>
                    <a:pt x="3391" y="579970"/>
                    <a:pt x="19879" y="511018"/>
                    <a:pt x="31728" y="494615"/>
                  </a:cubicBezTo>
                  <a:cubicBezTo>
                    <a:pt x="33222" y="495654"/>
                    <a:pt x="74492" y="575743"/>
                    <a:pt x="81399" y="561622"/>
                  </a:cubicBezTo>
                  <a:cubicBezTo>
                    <a:pt x="88306" y="547501"/>
                    <a:pt x="113057" y="464687"/>
                    <a:pt x="120769" y="464217"/>
                  </a:cubicBezTo>
                  <a:cubicBezTo>
                    <a:pt x="145038" y="463747"/>
                    <a:pt x="157198" y="564175"/>
                    <a:pt x="171131" y="546125"/>
                  </a:cubicBezTo>
                  <a:cubicBezTo>
                    <a:pt x="185064" y="528075"/>
                    <a:pt x="195112" y="418524"/>
                    <a:pt x="204365" y="355919"/>
                  </a:cubicBezTo>
                  <a:cubicBezTo>
                    <a:pt x="213618" y="293314"/>
                    <a:pt x="225034" y="206856"/>
                    <a:pt x="226649" y="170494"/>
                  </a:cubicBezTo>
                  <a:cubicBezTo>
                    <a:pt x="232160" y="140494"/>
                    <a:pt x="248012" y="999"/>
                    <a:pt x="273096" y="0"/>
                  </a:cubicBezTo>
                  <a:cubicBezTo>
                    <a:pt x="299398" y="811"/>
                    <a:pt x="300912" y="112676"/>
                    <a:pt x="311905" y="170327"/>
                  </a:cubicBezTo>
                  <a:cubicBezTo>
                    <a:pt x="322898" y="227978"/>
                    <a:pt x="326009" y="282988"/>
                    <a:pt x="339056" y="345907"/>
                  </a:cubicBezTo>
                  <a:cubicBezTo>
                    <a:pt x="352103" y="408826"/>
                    <a:pt x="373446" y="510317"/>
                    <a:pt x="390185" y="547843"/>
                  </a:cubicBezTo>
                  <a:cubicBezTo>
                    <a:pt x="406924" y="585369"/>
                    <a:pt x="422821" y="451291"/>
                    <a:pt x="437419" y="455161"/>
                  </a:cubicBezTo>
                  <a:cubicBezTo>
                    <a:pt x="452017" y="459031"/>
                    <a:pt x="471496" y="567250"/>
                    <a:pt x="479846" y="581926"/>
                  </a:cubicBezTo>
                  <a:cubicBezTo>
                    <a:pt x="488196" y="596602"/>
                    <a:pt x="522286" y="521902"/>
                    <a:pt x="523737" y="525109"/>
                  </a:cubicBezTo>
                  <a:cubicBezTo>
                    <a:pt x="530291" y="513942"/>
                    <a:pt x="557374" y="574994"/>
                    <a:pt x="556422" y="572872"/>
                  </a:cubicBezTo>
                </a:path>
              </a:pathLst>
            </a:custGeom>
            <a:noFill/>
            <a:ln w="38100">
              <a:solidFill>
                <a:schemeClr val="tx1"/>
              </a:solidFill>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3" name="Gruppo 52">
              <a:extLst>
                <a:ext uri="{FF2B5EF4-FFF2-40B4-BE49-F238E27FC236}">
                  <a16:creationId xmlns:a16="http://schemas.microsoft.com/office/drawing/2014/main" id="{70C8C4EC-95FF-4975-B046-8C345BEB1D47}"/>
                </a:ext>
              </a:extLst>
            </p:cNvPr>
            <p:cNvGrpSpPr/>
            <p:nvPr/>
          </p:nvGrpSpPr>
          <p:grpSpPr>
            <a:xfrm>
              <a:off x="4577823" y="4859989"/>
              <a:ext cx="1522414" cy="1423263"/>
              <a:chOff x="1054207" y="4320198"/>
              <a:chExt cx="1522414" cy="1423263"/>
            </a:xfrm>
          </p:grpSpPr>
          <p:sp>
            <p:nvSpPr>
              <p:cNvPr id="54" name="Rettangolo 53">
                <a:extLst>
                  <a:ext uri="{FF2B5EF4-FFF2-40B4-BE49-F238E27FC236}">
                    <a16:creationId xmlns:a16="http://schemas.microsoft.com/office/drawing/2014/main" id="{9D80E824-13B6-4635-9FE5-F0A7DB2D9317}"/>
                  </a:ext>
                </a:extLst>
              </p:cNvPr>
              <p:cNvSpPr/>
              <p:nvPr/>
            </p:nvSpPr>
            <p:spPr>
              <a:xfrm>
                <a:off x="1054207" y="4320198"/>
                <a:ext cx="787395" cy="461665"/>
              </a:xfrm>
              <a:prstGeom prst="rect">
                <a:avLst/>
              </a:prstGeom>
            </p:spPr>
            <p:txBody>
              <a:bodyPr wrap="none">
                <a:spAutoFit/>
              </a:bodyPr>
              <a:lstStyle/>
              <a:p>
                <a:r>
                  <a:rPr lang="en-US" sz="2400">
                    <a:latin typeface="DustyErasers" panose="02000603000000000000" pitchFamily="2" charset="0"/>
                    <a:ea typeface="DustyErasers" panose="02000603000000000000" pitchFamily="2" charset="0"/>
                  </a:rPr>
                  <a:t>Y(</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a:t>
                </a:r>
                <a:endParaRPr lang="it-IT" sz="2400"/>
              </a:p>
            </p:txBody>
          </p:sp>
          <p:cxnSp>
            <p:nvCxnSpPr>
              <p:cNvPr id="57" name="Connettore 2 56">
                <a:extLst>
                  <a:ext uri="{FF2B5EF4-FFF2-40B4-BE49-F238E27FC236}">
                    <a16:creationId xmlns:a16="http://schemas.microsoft.com/office/drawing/2014/main" id="{998DB526-98E0-4968-AB97-F04B8256FB83}"/>
                  </a:ext>
                </a:extLst>
              </p:cNvPr>
              <p:cNvCxnSpPr>
                <a:cxnSpLocks/>
              </p:cNvCxnSpPr>
              <p:nvPr/>
            </p:nvCxnSpPr>
            <p:spPr>
              <a:xfrm>
                <a:off x="1261870" y="5633415"/>
                <a:ext cx="1314751"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8" name="Connettore 2 57">
                <a:extLst>
                  <a:ext uri="{FF2B5EF4-FFF2-40B4-BE49-F238E27FC236}">
                    <a16:creationId xmlns:a16="http://schemas.microsoft.com/office/drawing/2014/main" id="{A9ED0597-51FB-4203-BA95-795BE0818AC7}"/>
                  </a:ext>
                </a:extLst>
              </p:cNvPr>
              <p:cNvCxnSpPr>
                <a:cxnSpLocks/>
              </p:cNvCxnSpPr>
              <p:nvPr/>
            </p:nvCxnSpPr>
            <p:spPr>
              <a:xfrm flipV="1">
                <a:off x="1357061" y="4726796"/>
                <a:ext cx="0" cy="1016665"/>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pSp>
      <p:sp>
        <p:nvSpPr>
          <p:cNvPr id="16" name="Rettangolo 15">
            <a:extLst>
              <a:ext uri="{FF2B5EF4-FFF2-40B4-BE49-F238E27FC236}">
                <a16:creationId xmlns:a16="http://schemas.microsoft.com/office/drawing/2014/main" id="{479D9B34-EB39-40D4-9B17-7C37BF3EBB72}"/>
              </a:ext>
            </a:extLst>
          </p:cNvPr>
          <p:cNvSpPr/>
          <p:nvPr/>
        </p:nvSpPr>
        <p:spPr>
          <a:xfrm>
            <a:off x="477788" y="6263496"/>
            <a:ext cx="11913432" cy="369332"/>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Very hard to act on the pulse on the femtosecond time scale &amp; very convenient to use frequency dispersion</a:t>
            </a:r>
          </a:p>
        </p:txBody>
      </p:sp>
    </p:spTree>
    <p:extLst>
      <p:ext uri="{BB962C8B-B14F-4D97-AF65-F5344CB8AC3E}">
        <p14:creationId xmlns:p14="http://schemas.microsoft.com/office/powerpoint/2010/main" val="39460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ttangolo 69">
            <a:extLst>
              <a:ext uri="{FF2B5EF4-FFF2-40B4-BE49-F238E27FC236}">
                <a16:creationId xmlns:a16="http://schemas.microsoft.com/office/drawing/2014/main" id="{C86E397B-3DFE-4DE2-9E45-5A8D2ED552FF}"/>
              </a:ext>
            </a:extLst>
          </p:cNvPr>
          <p:cNvSpPr/>
          <p:nvPr/>
        </p:nvSpPr>
        <p:spPr>
          <a:xfrm>
            <a:off x="4779138" y="2376086"/>
            <a:ext cx="3863146" cy="4242376"/>
          </a:xfrm>
          <a:prstGeom prst="rect">
            <a:avLst/>
          </a:prstGeom>
          <a:solidFill>
            <a:schemeClr val="accent2">
              <a:lumMod val="20000"/>
              <a:lumOff val="80000"/>
            </a:schemeClr>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6" name="Immagine 65">
            <a:extLst>
              <a:ext uri="{FF2B5EF4-FFF2-40B4-BE49-F238E27FC236}">
                <a16:creationId xmlns:a16="http://schemas.microsoft.com/office/drawing/2014/main" id="{6F386DC4-BF3B-4C9E-967F-FEEC875B2A46}"/>
              </a:ext>
            </a:extLst>
          </p:cNvPr>
          <p:cNvPicPr>
            <a:picLocks noChangeAspect="1"/>
          </p:cNvPicPr>
          <p:nvPr/>
        </p:nvPicPr>
        <p:blipFill>
          <a:blip r:embed="rId3"/>
          <a:stretch>
            <a:fillRect/>
          </a:stretch>
        </p:blipFill>
        <p:spPr>
          <a:xfrm>
            <a:off x="4987765" y="3466870"/>
            <a:ext cx="3380152" cy="3030610"/>
          </a:xfrm>
          <a:prstGeom prst="rect">
            <a:avLst/>
          </a:prstGeom>
        </p:spPr>
      </p:pic>
      <p:sp>
        <p:nvSpPr>
          <p:cNvPr id="11" name="Rettangolo 10">
            <a:extLst>
              <a:ext uri="{FF2B5EF4-FFF2-40B4-BE49-F238E27FC236}">
                <a16:creationId xmlns:a16="http://schemas.microsoft.com/office/drawing/2014/main" id="{B141239C-9321-48D4-88B7-53269A200BDB}"/>
              </a:ext>
            </a:extLst>
          </p:cNvPr>
          <p:cNvSpPr/>
          <p:nvPr/>
        </p:nvSpPr>
        <p:spPr>
          <a:xfrm>
            <a:off x="-85994" y="4999963"/>
            <a:ext cx="184731" cy="369332"/>
          </a:xfrm>
          <a:prstGeom prst="rect">
            <a:avLst/>
          </a:prstGeom>
        </p:spPr>
        <p:txBody>
          <a:bodyPr wrap="none">
            <a:spAutoFit/>
          </a:bodyPr>
          <a:lstStyle/>
          <a:p>
            <a:endParaRPr lang="it-IT">
              <a:solidFill>
                <a:schemeClr val="bg2"/>
              </a:solidFill>
            </a:endParaRPr>
          </a:p>
        </p:txBody>
      </p:sp>
      <p:sp>
        <p:nvSpPr>
          <p:cNvPr id="74" name="Titolo 12">
            <a:extLst>
              <a:ext uri="{FF2B5EF4-FFF2-40B4-BE49-F238E27FC236}">
                <a16:creationId xmlns:a16="http://schemas.microsoft.com/office/drawing/2014/main" id="{9CFDBB7E-15A0-40B3-81E4-C68DB7E5F7D6}"/>
              </a:ext>
            </a:extLst>
          </p:cNvPr>
          <p:cNvSpPr>
            <a:spLocks noGrp="1"/>
          </p:cNvSpPr>
          <p:nvPr>
            <p:ph type="title"/>
          </p:nvPr>
        </p:nvSpPr>
        <p:spPr>
          <a:xfrm>
            <a:off x="1522414" y="274638"/>
            <a:ext cx="8388422" cy="1020762"/>
          </a:xfrm>
        </p:spPr>
        <p:txBody>
          <a:bodyPr rtlCol="0">
            <a:normAutofit/>
          </a:bodyPr>
          <a:lstStyle/>
          <a:p>
            <a:r>
              <a:rPr lang="it-IT" sz="4000">
                <a:latin typeface="DustyErasers" panose="02000603000000000000" pitchFamily="2" charset="0"/>
                <a:ea typeface="DustyErasers" panose="02000603000000000000" pitchFamily="2" charset="0"/>
              </a:rPr>
              <a:t>LCoS SLM 2D patterns</a:t>
            </a:r>
            <a:endParaRPr lang="it-IT" sz="3800">
              <a:latin typeface="DustyErasers" panose="02000603000000000000" pitchFamily="2" charset="0"/>
              <a:ea typeface="DustyErasers" panose="02000603000000000000" pitchFamily="2" charset="0"/>
            </a:endParaRPr>
          </a:p>
        </p:txBody>
      </p:sp>
      <p:pic>
        <p:nvPicPr>
          <p:cNvPr id="8" name="Immagine 7">
            <a:extLst>
              <a:ext uri="{FF2B5EF4-FFF2-40B4-BE49-F238E27FC236}">
                <a16:creationId xmlns:a16="http://schemas.microsoft.com/office/drawing/2014/main" id="{05B96C3D-EA95-48C1-B7F2-0A75FA2E1534}"/>
              </a:ext>
            </a:extLst>
          </p:cNvPr>
          <p:cNvPicPr>
            <a:picLocks noChangeAspect="1"/>
          </p:cNvPicPr>
          <p:nvPr/>
        </p:nvPicPr>
        <p:blipFill>
          <a:blip r:embed="rId3"/>
          <a:stretch>
            <a:fillRect/>
          </a:stretch>
        </p:blipFill>
        <p:spPr>
          <a:xfrm>
            <a:off x="231674" y="2384594"/>
            <a:ext cx="4154071" cy="3724498"/>
          </a:xfrm>
          <a:prstGeom prst="rect">
            <a:avLst/>
          </a:prstGeom>
        </p:spPr>
      </p:pic>
      <p:sp>
        <p:nvSpPr>
          <p:cNvPr id="9" name="Freccia in su 8">
            <a:extLst>
              <a:ext uri="{FF2B5EF4-FFF2-40B4-BE49-F238E27FC236}">
                <a16:creationId xmlns:a16="http://schemas.microsoft.com/office/drawing/2014/main" id="{E16942CD-BC37-42BF-8E20-4E3A0286ED48}"/>
              </a:ext>
            </a:extLst>
          </p:cNvPr>
          <p:cNvSpPr/>
          <p:nvPr/>
        </p:nvSpPr>
        <p:spPr>
          <a:xfrm rot="5400000">
            <a:off x="2035777" y="5284251"/>
            <a:ext cx="654573" cy="2304256"/>
          </a:xfrm>
          <a:prstGeom prst="up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su 9">
            <a:extLst>
              <a:ext uri="{FF2B5EF4-FFF2-40B4-BE49-F238E27FC236}">
                <a16:creationId xmlns:a16="http://schemas.microsoft.com/office/drawing/2014/main" id="{8213DCD5-1EA0-40A0-A2A9-94F0EC67C2E2}"/>
              </a:ext>
            </a:extLst>
          </p:cNvPr>
          <p:cNvSpPr/>
          <p:nvPr/>
        </p:nvSpPr>
        <p:spPr>
          <a:xfrm>
            <a:off x="3061863" y="3808400"/>
            <a:ext cx="579534" cy="1368315"/>
          </a:xfrm>
          <a:prstGeom prst="up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9EB3E906-AF04-46DD-AA0D-BBEA1C3203FB}"/>
              </a:ext>
            </a:extLst>
          </p:cNvPr>
          <p:cNvSpPr/>
          <p:nvPr/>
        </p:nvSpPr>
        <p:spPr>
          <a:xfrm>
            <a:off x="2543433" y="4149261"/>
            <a:ext cx="1809035" cy="923330"/>
          </a:xfrm>
          <a:prstGeom prst="rect">
            <a:avLst/>
          </a:prstGeom>
        </p:spPr>
        <p:txBody>
          <a:bodyPr wrap="square">
            <a:spAutoFit/>
          </a:bodyPr>
          <a:lstStyle/>
          <a:p>
            <a:r>
              <a:rPr lang="en-US" b="1">
                <a:latin typeface="DustyErasers" panose="02000603000000000000" pitchFamily="2" charset="0"/>
                <a:ea typeface="DustyErasers" panose="02000603000000000000" pitchFamily="2" charset="0"/>
              </a:rPr>
              <a:t>Sawtooth with amplitude A(</a:t>
            </a:r>
            <a:r>
              <a:rPr lang="en-US" b="1">
                <a:latin typeface="Symbol" panose="05050102010706020507" pitchFamily="18" charset="2"/>
                <a:ea typeface="DustyErasers" panose="02000603000000000000" pitchFamily="2" charset="0"/>
              </a:rPr>
              <a:t>n</a:t>
            </a:r>
            <a:r>
              <a:rPr lang="en-US" b="1">
                <a:latin typeface="DustyErasers" panose="02000603000000000000" pitchFamily="2" charset="0"/>
                <a:ea typeface="DustyErasers" panose="02000603000000000000" pitchFamily="2" charset="0"/>
              </a:rPr>
              <a:t>) and period d</a:t>
            </a:r>
            <a:endParaRPr lang="it-IT" b="1"/>
          </a:p>
        </p:txBody>
      </p:sp>
      <p:sp>
        <p:nvSpPr>
          <p:cNvPr id="13" name="Rettangolo 12">
            <a:extLst>
              <a:ext uri="{FF2B5EF4-FFF2-40B4-BE49-F238E27FC236}">
                <a16:creationId xmlns:a16="http://schemas.microsoft.com/office/drawing/2014/main" id="{0803D569-1BAF-4851-A416-B5628405BCBE}"/>
              </a:ext>
            </a:extLst>
          </p:cNvPr>
          <p:cNvSpPr/>
          <p:nvPr/>
        </p:nvSpPr>
        <p:spPr>
          <a:xfrm>
            <a:off x="1277085" y="6251713"/>
            <a:ext cx="2492982" cy="369332"/>
          </a:xfrm>
          <a:prstGeom prst="rect">
            <a:avLst/>
          </a:prstGeom>
        </p:spPr>
        <p:txBody>
          <a:bodyPr wrap="square">
            <a:spAutoFit/>
          </a:bodyPr>
          <a:lstStyle/>
          <a:p>
            <a:r>
              <a:rPr lang="en-US" b="1">
                <a:latin typeface="DustyErasers" panose="02000603000000000000" pitchFamily="2" charset="0"/>
                <a:ea typeface="DustyErasers" panose="02000603000000000000" pitchFamily="2" charset="0"/>
              </a:rPr>
              <a:t>Spectral phase </a:t>
            </a:r>
            <a:r>
              <a:rPr lang="en-US" b="1">
                <a:latin typeface="Symbol" panose="05050102010706020507" pitchFamily="18" charset="2"/>
                <a:ea typeface="DustyErasers" panose="02000603000000000000" pitchFamily="2" charset="0"/>
              </a:rPr>
              <a:t>f(n)</a:t>
            </a:r>
            <a:endParaRPr lang="it-IT" b="1">
              <a:latin typeface="Symbol" panose="05050102010706020507" pitchFamily="18" charset="2"/>
            </a:endParaRPr>
          </a:p>
        </p:txBody>
      </p:sp>
      <p:grpSp>
        <p:nvGrpSpPr>
          <p:cNvPr id="2" name="Gruppo 1">
            <a:extLst>
              <a:ext uri="{FF2B5EF4-FFF2-40B4-BE49-F238E27FC236}">
                <a16:creationId xmlns:a16="http://schemas.microsoft.com/office/drawing/2014/main" id="{E84110AD-9345-4AFA-9F7E-591828011F7C}"/>
              </a:ext>
            </a:extLst>
          </p:cNvPr>
          <p:cNvGrpSpPr/>
          <p:nvPr/>
        </p:nvGrpSpPr>
        <p:grpSpPr>
          <a:xfrm>
            <a:off x="4779138" y="1647410"/>
            <a:ext cx="5216022" cy="708827"/>
            <a:chOff x="7172292" y="384734"/>
            <a:chExt cx="5359630" cy="714752"/>
          </a:xfrm>
        </p:grpSpPr>
        <p:pic>
          <p:nvPicPr>
            <p:cNvPr id="7" name="Immagine 6">
              <a:extLst>
                <a:ext uri="{FF2B5EF4-FFF2-40B4-BE49-F238E27FC236}">
                  <a16:creationId xmlns:a16="http://schemas.microsoft.com/office/drawing/2014/main" id="{0905E1B7-12F4-475C-A4D0-63BB52FDD81C}"/>
                </a:ext>
              </a:extLst>
            </p:cNvPr>
            <p:cNvPicPr>
              <a:picLocks noChangeAspect="1"/>
            </p:cNvPicPr>
            <p:nvPr/>
          </p:nvPicPr>
          <p:blipFill>
            <a:blip r:embed="rId4"/>
            <a:stretch>
              <a:fillRect/>
            </a:stretch>
          </p:blipFill>
          <p:spPr>
            <a:xfrm>
              <a:off x="7172292" y="384734"/>
              <a:ext cx="3898648" cy="714752"/>
            </a:xfrm>
            <a:prstGeom prst="rect">
              <a:avLst/>
            </a:prstGeom>
          </p:spPr>
        </p:pic>
        <p:sp>
          <p:nvSpPr>
            <p:cNvPr id="16" name="Rettangolo 15">
              <a:extLst>
                <a:ext uri="{FF2B5EF4-FFF2-40B4-BE49-F238E27FC236}">
                  <a16:creationId xmlns:a16="http://schemas.microsoft.com/office/drawing/2014/main" id="{3643EF99-397D-4A2D-A6D6-866AAC28AB2B}"/>
                </a:ext>
              </a:extLst>
            </p:cNvPr>
            <p:cNvSpPr/>
            <p:nvPr/>
          </p:nvSpPr>
          <p:spPr>
            <a:xfrm>
              <a:off x="11141798" y="634388"/>
              <a:ext cx="1390124" cy="215444"/>
            </a:xfrm>
            <a:prstGeom prst="rect">
              <a:avLst/>
            </a:prstGeom>
          </p:spPr>
          <p:txBody>
            <a:bodyPr wrap="none">
              <a:spAutoFit/>
            </a:bodyPr>
            <a:lstStyle/>
            <a:p>
              <a:r>
                <a:rPr lang="en-US" sz="800">
                  <a:latin typeface="DustyErasers" panose="02000603000000000000" pitchFamily="2" charset="0"/>
                  <a:ea typeface="DustyErasers" panose="02000603000000000000" pitchFamily="2" charset="0"/>
                </a:rPr>
                <a:t>2005 Opt. Lett. 30 (3) 343</a:t>
              </a:r>
              <a:endParaRPr lang="it-IT" sz="800">
                <a:latin typeface="DustyErasers" panose="02000603000000000000" pitchFamily="2" charset="0"/>
                <a:ea typeface="DustyErasers" panose="02000603000000000000" pitchFamily="2" charset="0"/>
              </a:endParaRPr>
            </a:p>
          </p:txBody>
        </p:sp>
      </p:grpSp>
      <p:sp>
        <p:nvSpPr>
          <p:cNvPr id="65" name="Rettangolo 64">
            <a:extLst>
              <a:ext uri="{FF2B5EF4-FFF2-40B4-BE49-F238E27FC236}">
                <a16:creationId xmlns:a16="http://schemas.microsoft.com/office/drawing/2014/main" id="{93869715-C9AA-4043-9466-8F7641240F82}"/>
              </a:ext>
            </a:extLst>
          </p:cNvPr>
          <p:cNvSpPr/>
          <p:nvPr/>
        </p:nvSpPr>
        <p:spPr>
          <a:xfrm>
            <a:off x="1528714" y="1640681"/>
            <a:ext cx="4177356" cy="646331"/>
          </a:xfrm>
          <a:prstGeom prst="rect">
            <a:avLst/>
          </a:prstGeom>
        </p:spPr>
        <p:txBody>
          <a:bodyPr wrap="square">
            <a:spAutoFit/>
          </a:bodyPr>
          <a:lstStyle/>
          <a:p>
            <a:r>
              <a:rPr lang="en-US" b="1">
                <a:latin typeface="DustyErasers" panose="02000603000000000000" pitchFamily="2" charset="0"/>
                <a:ea typeface="DustyErasers" panose="02000603000000000000" pitchFamily="2" charset="0"/>
              </a:rPr>
              <a:t>Build 2D mask starting from amplitude and phase:</a:t>
            </a:r>
            <a:endParaRPr lang="it-IT" b="1"/>
          </a:p>
        </p:txBody>
      </p:sp>
      <p:pic>
        <p:nvPicPr>
          <p:cNvPr id="67" name="Immagine 66">
            <a:extLst>
              <a:ext uri="{FF2B5EF4-FFF2-40B4-BE49-F238E27FC236}">
                <a16:creationId xmlns:a16="http://schemas.microsoft.com/office/drawing/2014/main" id="{0006A31D-AF22-4F5B-9BC8-659768E17BBC}"/>
              </a:ext>
            </a:extLst>
          </p:cNvPr>
          <p:cNvPicPr>
            <a:picLocks noChangeAspect="1"/>
          </p:cNvPicPr>
          <p:nvPr/>
        </p:nvPicPr>
        <p:blipFill rotWithShape="1">
          <a:blip r:embed="rId5"/>
          <a:srcRect l="8269" b="19061"/>
          <a:stretch/>
        </p:blipFill>
        <p:spPr>
          <a:xfrm>
            <a:off x="5332287" y="3466870"/>
            <a:ext cx="3035629" cy="2782260"/>
          </a:xfrm>
          <a:prstGeom prst="rect">
            <a:avLst/>
          </a:prstGeom>
        </p:spPr>
      </p:pic>
      <p:sp>
        <p:nvSpPr>
          <p:cNvPr id="75" name="Rettangolo 74">
            <a:extLst>
              <a:ext uri="{FF2B5EF4-FFF2-40B4-BE49-F238E27FC236}">
                <a16:creationId xmlns:a16="http://schemas.microsoft.com/office/drawing/2014/main" id="{49809A70-B505-4D7E-94B5-E0FE1B4F68C7}"/>
              </a:ext>
            </a:extLst>
          </p:cNvPr>
          <p:cNvSpPr/>
          <p:nvPr/>
        </p:nvSpPr>
        <p:spPr>
          <a:xfrm>
            <a:off x="4978332" y="2516697"/>
            <a:ext cx="1697237" cy="889681"/>
          </a:xfrm>
          <a:prstGeom prst="rect">
            <a:avLst/>
          </a:prstGeom>
          <a:solidFill>
            <a:schemeClr val="bg1"/>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75">
            <a:extLst>
              <a:ext uri="{FF2B5EF4-FFF2-40B4-BE49-F238E27FC236}">
                <a16:creationId xmlns:a16="http://schemas.microsoft.com/office/drawing/2014/main" id="{79576DB3-9D97-4617-9D4F-F8A69F8DD0A2}"/>
              </a:ext>
            </a:extLst>
          </p:cNvPr>
          <p:cNvSpPr/>
          <p:nvPr/>
        </p:nvSpPr>
        <p:spPr>
          <a:xfrm>
            <a:off x="6850101" y="2516698"/>
            <a:ext cx="1697237" cy="889681"/>
          </a:xfrm>
          <a:prstGeom prst="rect">
            <a:avLst/>
          </a:prstGeom>
          <a:solidFill>
            <a:schemeClr val="bg1"/>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673F332D-810C-44E8-BCF9-23043A0E1328}"/>
              </a:ext>
            </a:extLst>
          </p:cNvPr>
          <p:cNvSpPr/>
          <p:nvPr/>
        </p:nvSpPr>
        <p:spPr>
          <a:xfrm>
            <a:off x="6803788" y="2485941"/>
            <a:ext cx="595035" cy="369332"/>
          </a:xfrm>
          <a:prstGeom prst="rect">
            <a:avLst/>
          </a:prstGeom>
        </p:spPr>
        <p:txBody>
          <a:bodyPr wrap="none">
            <a:spAutoFit/>
          </a:bodyPr>
          <a:lstStyle/>
          <a:p>
            <a:r>
              <a:rPr lang="en-US" b="1">
                <a:latin typeface="DustyErasers" panose="02000603000000000000" pitchFamily="2" charset="0"/>
                <a:ea typeface="DustyErasers" panose="02000603000000000000" pitchFamily="2" charset="0"/>
              </a:rPr>
              <a:t>A(</a:t>
            </a:r>
            <a:r>
              <a:rPr lang="en-US" b="1">
                <a:latin typeface="Symbol" panose="05050102010706020507" pitchFamily="18" charset="2"/>
                <a:ea typeface="DustyErasers" panose="02000603000000000000" pitchFamily="2" charset="0"/>
              </a:rPr>
              <a:t>n</a:t>
            </a:r>
            <a:r>
              <a:rPr lang="en-US" b="1">
                <a:latin typeface="DustyErasers" panose="02000603000000000000" pitchFamily="2" charset="0"/>
                <a:ea typeface="DustyErasers" panose="02000603000000000000" pitchFamily="2" charset="0"/>
              </a:rPr>
              <a:t>)</a:t>
            </a:r>
            <a:endParaRPr lang="it-IT"/>
          </a:p>
        </p:txBody>
      </p:sp>
      <p:sp>
        <p:nvSpPr>
          <p:cNvPr id="42" name="Rettangolo 41">
            <a:extLst>
              <a:ext uri="{FF2B5EF4-FFF2-40B4-BE49-F238E27FC236}">
                <a16:creationId xmlns:a16="http://schemas.microsoft.com/office/drawing/2014/main" id="{BA288168-1500-4894-AA7C-A7CF497A462C}"/>
              </a:ext>
            </a:extLst>
          </p:cNvPr>
          <p:cNvSpPr/>
          <p:nvPr/>
        </p:nvSpPr>
        <p:spPr>
          <a:xfrm>
            <a:off x="4969048" y="2491625"/>
            <a:ext cx="579005" cy="369332"/>
          </a:xfrm>
          <a:prstGeom prst="rect">
            <a:avLst/>
          </a:prstGeom>
        </p:spPr>
        <p:txBody>
          <a:bodyPr wrap="none">
            <a:spAutoFit/>
          </a:bodyPr>
          <a:lstStyle/>
          <a:p>
            <a:r>
              <a:rPr lang="en-US" b="1">
                <a:latin typeface="Symbol" panose="05050102010706020507" pitchFamily="18" charset="2"/>
                <a:ea typeface="DustyErasers" panose="02000603000000000000" pitchFamily="2" charset="0"/>
              </a:rPr>
              <a:t>f(n)</a:t>
            </a:r>
            <a:endParaRPr lang="it-IT"/>
          </a:p>
        </p:txBody>
      </p:sp>
      <p:cxnSp>
        <p:nvCxnSpPr>
          <p:cNvPr id="71" name="Connettore diritto 70">
            <a:extLst>
              <a:ext uri="{FF2B5EF4-FFF2-40B4-BE49-F238E27FC236}">
                <a16:creationId xmlns:a16="http://schemas.microsoft.com/office/drawing/2014/main" id="{AE1B5D2C-03DA-41E6-BC2B-1FFE73A36C80}"/>
              </a:ext>
            </a:extLst>
          </p:cNvPr>
          <p:cNvCxnSpPr>
            <a:cxnSpLocks/>
          </p:cNvCxnSpPr>
          <p:nvPr/>
        </p:nvCxnSpPr>
        <p:spPr>
          <a:xfrm flipV="1">
            <a:off x="6939378" y="2556396"/>
            <a:ext cx="1531897" cy="795914"/>
          </a:xfrm>
          <a:prstGeom prst="line">
            <a:avLst/>
          </a:prstGeom>
          <a:ln w="254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5" name="Arco 44">
            <a:extLst>
              <a:ext uri="{FF2B5EF4-FFF2-40B4-BE49-F238E27FC236}">
                <a16:creationId xmlns:a16="http://schemas.microsoft.com/office/drawing/2014/main" id="{393ADD57-F837-426B-AB3A-0A57F95C684E}"/>
              </a:ext>
            </a:extLst>
          </p:cNvPr>
          <p:cNvSpPr/>
          <p:nvPr/>
        </p:nvSpPr>
        <p:spPr>
          <a:xfrm rot="11103485">
            <a:off x="4955985" y="1979519"/>
            <a:ext cx="1704546" cy="1345408"/>
          </a:xfrm>
          <a:prstGeom prst="arc">
            <a:avLst>
              <a:gd name="adj1" fmla="val 11223908"/>
              <a:gd name="adj2" fmla="val 20371662"/>
            </a:avLst>
          </a:prstGeom>
          <a:ln w="25400">
            <a:solidFill>
              <a:srgbClr val="0070C0"/>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7" name="Rettangolo 76">
            <a:extLst>
              <a:ext uri="{FF2B5EF4-FFF2-40B4-BE49-F238E27FC236}">
                <a16:creationId xmlns:a16="http://schemas.microsoft.com/office/drawing/2014/main" id="{B3AEBDAE-7354-473F-825B-88E24B7D896C}"/>
              </a:ext>
            </a:extLst>
          </p:cNvPr>
          <p:cNvSpPr/>
          <p:nvPr/>
        </p:nvSpPr>
        <p:spPr>
          <a:xfrm>
            <a:off x="6395979" y="3088968"/>
            <a:ext cx="304892" cy="369332"/>
          </a:xfrm>
          <a:prstGeom prst="rect">
            <a:avLst/>
          </a:prstGeom>
        </p:spPr>
        <p:txBody>
          <a:bodyPr wrap="none">
            <a:spAutoFit/>
          </a:bodyPr>
          <a:lstStyle/>
          <a:p>
            <a:r>
              <a:rPr lang="en-US" b="1">
                <a:latin typeface="Symbol" panose="05050102010706020507" pitchFamily="18" charset="2"/>
                <a:ea typeface="DustyErasers" panose="02000603000000000000" pitchFamily="2" charset="0"/>
              </a:rPr>
              <a:t>n</a:t>
            </a:r>
            <a:endParaRPr lang="it-IT"/>
          </a:p>
        </p:txBody>
      </p:sp>
      <p:sp>
        <p:nvSpPr>
          <p:cNvPr id="78" name="Rettangolo 77">
            <a:extLst>
              <a:ext uri="{FF2B5EF4-FFF2-40B4-BE49-F238E27FC236}">
                <a16:creationId xmlns:a16="http://schemas.microsoft.com/office/drawing/2014/main" id="{ACC3D39A-F6D6-4B7C-A2E0-0A687DA5F4BB}"/>
              </a:ext>
            </a:extLst>
          </p:cNvPr>
          <p:cNvSpPr/>
          <p:nvPr/>
        </p:nvSpPr>
        <p:spPr>
          <a:xfrm>
            <a:off x="8257347" y="3100510"/>
            <a:ext cx="304892" cy="369332"/>
          </a:xfrm>
          <a:prstGeom prst="rect">
            <a:avLst/>
          </a:prstGeom>
        </p:spPr>
        <p:txBody>
          <a:bodyPr wrap="none">
            <a:spAutoFit/>
          </a:bodyPr>
          <a:lstStyle/>
          <a:p>
            <a:r>
              <a:rPr lang="en-US" b="1">
                <a:latin typeface="Symbol" panose="05050102010706020507" pitchFamily="18" charset="2"/>
                <a:ea typeface="DustyErasers" panose="02000603000000000000" pitchFamily="2" charset="0"/>
              </a:rPr>
              <a:t>n</a:t>
            </a:r>
            <a:endParaRPr lang="it-IT"/>
          </a:p>
        </p:txBody>
      </p:sp>
      <p:pic>
        <p:nvPicPr>
          <p:cNvPr id="79" name="Immagine 78">
            <a:extLst>
              <a:ext uri="{FF2B5EF4-FFF2-40B4-BE49-F238E27FC236}">
                <a16:creationId xmlns:a16="http://schemas.microsoft.com/office/drawing/2014/main" id="{EFD7D215-339B-4A8C-8658-42ED0395EDD0}"/>
              </a:ext>
            </a:extLst>
          </p:cNvPr>
          <p:cNvPicPr>
            <a:picLocks noChangeAspect="1"/>
          </p:cNvPicPr>
          <p:nvPr/>
        </p:nvPicPr>
        <p:blipFill>
          <a:blip r:embed="rId6"/>
          <a:stretch>
            <a:fillRect/>
          </a:stretch>
        </p:blipFill>
        <p:spPr>
          <a:xfrm rot="5400000" flipH="1">
            <a:off x="7813552" y="3280220"/>
            <a:ext cx="119983" cy="767607"/>
          </a:xfrm>
          <a:prstGeom prst="rect">
            <a:avLst/>
          </a:prstGeom>
        </p:spPr>
      </p:pic>
      <p:sp>
        <p:nvSpPr>
          <p:cNvPr id="80" name="Rettangolo 79">
            <a:extLst>
              <a:ext uri="{FF2B5EF4-FFF2-40B4-BE49-F238E27FC236}">
                <a16:creationId xmlns:a16="http://schemas.microsoft.com/office/drawing/2014/main" id="{32C73841-2266-4788-BE0A-7DF5A0580DBC}"/>
              </a:ext>
            </a:extLst>
          </p:cNvPr>
          <p:cNvSpPr/>
          <p:nvPr/>
        </p:nvSpPr>
        <p:spPr>
          <a:xfrm>
            <a:off x="7437293" y="3526016"/>
            <a:ext cx="870751"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0           1</a:t>
            </a:r>
            <a:endParaRPr lang="it-IT" sz="1200"/>
          </a:p>
        </p:txBody>
      </p:sp>
      <p:pic>
        <p:nvPicPr>
          <p:cNvPr id="81" name="Immagine 80">
            <a:extLst>
              <a:ext uri="{FF2B5EF4-FFF2-40B4-BE49-F238E27FC236}">
                <a16:creationId xmlns:a16="http://schemas.microsoft.com/office/drawing/2014/main" id="{1297FB75-AB3F-4F6E-8EDD-5196F5F581E6}"/>
              </a:ext>
            </a:extLst>
          </p:cNvPr>
          <p:cNvPicPr>
            <a:picLocks noChangeAspect="1"/>
          </p:cNvPicPr>
          <p:nvPr/>
        </p:nvPicPr>
        <p:blipFill>
          <a:blip r:embed="rId7"/>
          <a:stretch>
            <a:fillRect/>
          </a:stretch>
        </p:blipFill>
        <p:spPr>
          <a:xfrm rot="16200000">
            <a:off x="3848304" y="2351320"/>
            <a:ext cx="164839" cy="682526"/>
          </a:xfrm>
          <a:prstGeom prst="rect">
            <a:avLst/>
          </a:prstGeom>
          <a:ln w="12700">
            <a:solidFill>
              <a:schemeClr val="tx1"/>
            </a:solidFill>
          </a:ln>
        </p:spPr>
      </p:pic>
      <p:sp>
        <p:nvSpPr>
          <p:cNvPr id="83" name="Rettangolo 82">
            <a:extLst>
              <a:ext uri="{FF2B5EF4-FFF2-40B4-BE49-F238E27FC236}">
                <a16:creationId xmlns:a16="http://schemas.microsoft.com/office/drawing/2014/main" id="{98A6707B-F19A-4C8F-AD1D-C5AA76E64D78}"/>
              </a:ext>
            </a:extLst>
          </p:cNvPr>
          <p:cNvSpPr/>
          <p:nvPr/>
        </p:nvSpPr>
        <p:spPr>
          <a:xfrm>
            <a:off x="3589460" y="2558979"/>
            <a:ext cx="776639" cy="276999"/>
          </a:xfrm>
          <a:prstGeom prst="rect">
            <a:avLst/>
          </a:prstGeom>
        </p:spPr>
        <p:txBody>
          <a:bodyPr wrap="square">
            <a:spAutoFit/>
          </a:bodyPr>
          <a:lstStyle/>
          <a:p>
            <a:r>
              <a:rPr lang="en-US" sz="1200">
                <a:latin typeface="DustyErasers" panose="02000603000000000000" pitchFamily="2" charset="0"/>
                <a:ea typeface="DustyErasers" panose="02000603000000000000" pitchFamily="2" charset="0"/>
              </a:rPr>
              <a:t>0        1</a:t>
            </a:r>
            <a:endParaRPr lang="it-IT" sz="1200"/>
          </a:p>
        </p:txBody>
      </p:sp>
      <p:pic>
        <p:nvPicPr>
          <p:cNvPr id="30" name="Immagine 29">
            <a:extLst>
              <a:ext uri="{FF2B5EF4-FFF2-40B4-BE49-F238E27FC236}">
                <a16:creationId xmlns:a16="http://schemas.microsoft.com/office/drawing/2014/main" id="{BEC02BB9-221F-4D23-A74D-1BB14807E61A}"/>
              </a:ext>
            </a:extLst>
          </p:cNvPr>
          <p:cNvPicPr>
            <a:picLocks noChangeAspect="1"/>
          </p:cNvPicPr>
          <p:nvPr/>
        </p:nvPicPr>
        <p:blipFill>
          <a:blip r:embed="rId3"/>
          <a:stretch>
            <a:fillRect/>
          </a:stretch>
        </p:blipFill>
        <p:spPr>
          <a:xfrm>
            <a:off x="8740341" y="3455173"/>
            <a:ext cx="3380152" cy="3030610"/>
          </a:xfrm>
          <a:prstGeom prst="rect">
            <a:avLst/>
          </a:prstGeom>
        </p:spPr>
      </p:pic>
      <p:pic>
        <p:nvPicPr>
          <p:cNvPr id="28" name="Immagine 27">
            <a:extLst>
              <a:ext uri="{FF2B5EF4-FFF2-40B4-BE49-F238E27FC236}">
                <a16:creationId xmlns:a16="http://schemas.microsoft.com/office/drawing/2014/main" id="{A40A20BB-A74B-4606-B372-4564D85760F0}"/>
              </a:ext>
            </a:extLst>
          </p:cNvPr>
          <p:cNvPicPr preferRelativeResize="0">
            <a:picLocks/>
          </p:cNvPicPr>
          <p:nvPr/>
        </p:nvPicPr>
        <p:blipFill rotWithShape="1">
          <a:blip r:embed="rId8"/>
          <a:srcRect l="56942" t="26321" r="1" b="7635"/>
          <a:stretch/>
        </p:blipFill>
        <p:spPr>
          <a:xfrm>
            <a:off x="9097640" y="3526016"/>
            <a:ext cx="3009600" cy="2744763"/>
          </a:xfrm>
          <a:prstGeom prst="rect">
            <a:avLst/>
          </a:prstGeom>
        </p:spPr>
      </p:pic>
      <p:sp>
        <p:nvSpPr>
          <p:cNvPr id="31" name="Rettangolo 30">
            <a:extLst>
              <a:ext uri="{FF2B5EF4-FFF2-40B4-BE49-F238E27FC236}">
                <a16:creationId xmlns:a16="http://schemas.microsoft.com/office/drawing/2014/main" id="{12AAE341-5783-4390-8579-19DF3A154F5D}"/>
              </a:ext>
            </a:extLst>
          </p:cNvPr>
          <p:cNvSpPr/>
          <p:nvPr/>
        </p:nvSpPr>
        <p:spPr>
          <a:xfrm>
            <a:off x="9128174" y="3100510"/>
            <a:ext cx="1474266" cy="307777"/>
          </a:xfrm>
          <a:prstGeom prst="rect">
            <a:avLst/>
          </a:prstGeom>
        </p:spPr>
        <p:txBody>
          <a:bodyPr wrap="square">
            <a:spAutoFit/>
          </a:bodyPr>
          <a:lstStyle/>
          <a:p>
            <a:r>
              <a:rPr lang="en-US" sz="1400" b="1">
                <a:latin typeface="DustyErasers" panose="02000603000000000000" pitchFamily="2" charset="0"/>
                <a:ea typeface="DustyErasers" panose="02000603000000000000" pitchFamily="2" charset="0"/>
              </a:rPr>
              <a:t>Optimization</a:t>
            </a:r>
            <a:endParaRPr lang="it-IT" sz="1400" b="1">
              <a:latin typeface="Symbol" panose="05050102010706020507" pitchFamily="18" charset="2"/>
            </a:endParaRPr>
          </a:p>
        </p:txBody>
      </p:sp>
      <p:pic>
        <p:nvPicPr>
          <p:cNvPr id="32" name="Immagine 31">
            <a:extLst>
              <a:ext uri="{FF2B5EF4-FFF2-40B4-BE49-F238E27FC236}">
                <a16:creationId xmlns:a16="http://schemas.microsoft.com/office/drawing/2014/main" id="{66F35F53-1C14-4EAB-882D-73AF80312513}"/>
              </a:ext>
            </a:extLst>
          </p:cNvPr>
          <p:cNvPicPr>
            <a:picLocks noChangeAspect="1"/>
          </p:cNvPicPr>
          <p:nvPr/>
        </p:nvPicPr>
        <p:blipFill>
          <a:blip r:embed="rId7"/>
          <a:stretch>
            <a:fillRect/>
          </a:stretch>
        </p:blipFill>
        <p:spPr>
          <a:xfrm rot="16200000">
            <a:off x="11512103" y="3341132"/>
            <a:ext cx="164839" cy="682526"/>
          </a:xfrm>
          <a:prstGeom prst="rect">
            <a:avLst/>
          </a:prstGeom>
          <a:ln w="12700">
            <a:solidFill>
              <a:schemeClr val="tx1"/>
            </a:solidFill>
          </a:ln>
        </p:spPr>
      </p:pic>
      <p:sp>
        <p:nvSpPr>
          <p:cNvPr id="33" name="Rettangolo 32">
            <a:extLst>
              <a:ext uri="{FF2B5EF4-FFF2-40B4-BE49-F238E27FC236}">
                <a16:creationId xmlns:a16="http://schemas.microsoft.com/office/drawing/2014/main" id="{B16D0782-72F4-457B-BAC2-3F5E400D638A}"/>
              </a:ext>
            </a:extLst>
          </p:cNvPr>
          <p:cNvSpPr/>
          <p:nvPr/>
        </p:nvSpPr>
        <p:spPr>
          <a:xfrm>
            <a:off x="11253259" y="3543895"/>
            <a:ext cx="776639" cy="276999"/>
          </a:xfrm>
          <a:prstGeom prst="rect">
            <a:avLst/>
          </a:prstGeom>
        </p:spPr>
        <p:txBody>
          <a:bodyPr wrap="square">
            <a:spAutoFit/>
          </a:bodyPr>
          <a:lstStyle/>
          <a:p>
            <a:r>
              <a:rPr lang="en-US" sz="1200">
                <a:latin typeface="DustyErasers" panose="02000603000000000000" pitchFamily="2" charset="0"/>
                <a:ea typeface="DustyErasers" panose="02000603000000000000" pitchFamily="2" charset="0"/>
              </a:rPr>
              <a:t>0        1</a:t>
            </a:r>
            <a:endParaRPr lang="it-IT" sz="1200"/>
          </a:p>
        </p:txBody>
      </p:sp>
    </p:spTree>
    <p:extLst>
      <p:ext uri="{BB962C8B-B14F-4D97-AF65-F5344CB8AC3E}">
        <p14:creationId xmlns:p14="http://schemas.microsoft.com/office/powerpoint/2010/main" val="261549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B80629D-406E-41B6-B8D4-B209FC15212F}"/>
              </a:ext>
            </a:extLst>
          </p:cNvPr>
          <p:cNvPicPr>
            <a:picLocks noChangeAspect="1"/>
          </p:cNvPicPr>
          <p:nvPr/>
        </p:nvPicPr>
        <p:blipFill>
          <a:blip r:embed="rId3"/>
          <a:stretch>
            <a:fillRect/>
          </a:stretch>
        </p:blipFill>
        <p:spPr>
          <a:xfrm>
            <a:off x="6886500" y="3341506"/>
            <a:ext cx="3819689" cy="3444959"/>
          </a:xfrm>
          <a:prstGeom prst="rect">
            <a:avLst/>
          </a:prstGeom>
        </p:spPr>
      </p:pic>
      <p:pic>
        <p:nvPicPr>
          <p:cNvPr id="3" name="Immagine 2">
            <a:extLst>
              <a:ext uri="{FF2B5EF4-FFF2-40B4-BE49-F238E27FC236}">
                <a16:creationId xmlns:a16="http://schemas.microsoft.com/office/drawing/2014/main" id="{18AB693E-E992-40B9-865B-B7C7259C3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335" y="1729685"/>
            <a:ext cx="3101689" cy="1550845"/>
          </a:xfrm>
          <a:prstGeom prst="rect">
            <a:avLst/>
          </a:prstGeom>
        </p:spPr>
      </p:pic>
      <p:sp>
        <p:nvSpPr>
          <p:cNvPr id="13" name="Titolo 12"/>
          <p:cNvSpPr>
            <a:spLocks noGrp="1"/>
          </p:cNvSpPr>
          <p:nvPr>
            <p:ph type="title"/>
          </p:nvPr>
        </p:nvSpPr>
        <p:spPr>
          <a:xfrm>
            <a:off x="1522414" y="274638"/>
            <a:ext cx="10332638" cy="1020762"/>
          </a:xfrm>
        </p:spPr>
        <p:txBody>
          <a:bodyPr rtlCol="0">
            <a:normAutofit/>
          </a:bodyPr>
          <a:lstStyle/>
          <a:p>
            <a:r>
              <a:rPr lang="it-IT" sz="3800">
                <a:latin typeface="DustyErasers" panose="02000603000000000000" pitchFamily="2" charset="0"/>
                <a:ea typeface="DustyErasers" panose="02000603000000000000" pitchFamily="2" charset="0"/>
              </a:rPr>
              <a:t>Shot-to-shot and point-by-point</a:t>
            </a:r>
          </a:p>
        </p:txBody>
      </p:sp>
      <p:pic>
        <p:nvPicPr>
          <p:cNvPr id="5" name="Immagine 4">
            <a:extLst>
              <a:ext uri="{FF2B5EF4-FFF2-40B4-BE49-F238E27FC236}">
                <a16:creationId xmlns:a16="http://schemas.microsoft.com/office/drawing/2014/main" id="{6E33AEF6-ACBD-468C-B83F-5A4CD92E4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400" y="1760261"/>
            <a:ext cx="3043957" cy="1521979"/>
          </a:xfrm>
          <a:prstGeom prst="rect">
            <a:avLst/>
          </a:prstGeom>
        </p:spPr>
      </p:pic>
      <p:sp>
        <p:nvSpPr>
          <p:cNvPr id="8" name="Rettangolo 7">
            <a:extLst>
              <a:ext uri="{FF2B5EF4-FFF2-40B4-BE49-F238E27FC236}">
                <a16:creationId xmlns:a16="http://schemas.microsoft.com/office/drawing/2014/main" id="{98669902-997A-4D2C-9DFF-5BE09890A186}"/>
              </a:ext>
            </a:extLst>
          </p:cNvPr>
          <p:cNvSpPr/>
          <p:nvPr/>
        </p:nvSpPr>
        <p:spPr>
          <a:xfrm>
            <a:off x="1845940" y="1511220"/>
            <a:ext cx="4447900" cy="430887"/>
          </a:xfrm>
          <a:prstGeom prst="rect">
            <a:avLst/>
          </a:prstGeom>
        </p:spPr>
        <p:txBody>
          <a:bodyPr wrap="square">
            <a:spAutoFit/>
          </a:bodyPr>
          <a:lstStyle/>
          <a:p>
            <a:r>
              <a:rPr lang="en-US" sz="2200">
                <a:latin typeface="DustyErasers" panose="02000603000000000000" pitchFamily="2" charset="0"/>
                <a:ea typeface="DustyErasers" panose="02000603000000000000" pitchFamily="2" charset="0"/>
              </a:rPr>
              <a:t>Phase and amplitude modulation</a:t>
            </a:r>
          </a:p>
        </p:txBody>
      </p:sp>
      <p:pic>
        <p:nvPicPr>
          <p:cNvPr id="6" name="Immagine 5">
            <a:extLst>
              <a:ext uri="{FF2B5EF4-FFF2-40B4-BE49-F238E27FC236}">
                <a16:creationId xmlns:a16="http://schemas.microsoft.com/office/drawing/2014/main" id="{9D354A41-E269-463F-9732-4096BD7C423B}"/>
              </a:ext>
            </a:extLst>
          </p:cNvPr>
          <p:cNvPicPr>
            <a:picLocks noChangeAspect="1"/>
          </p:cNvPicPr>
          <p:nvPr/>
        </p:nvPicPr>
        <p:blipFill>
          <a:blip r:embed="rId6"/>
          <a:stretch>
            <a:fillRect/>
          </a:stretch>
        </p:blipFill>
        <p:spPr>
          <a:xfrm>
            <a:off x="1845940" y="3356992"/>
            <a:ext cx="3874121" cy="3465872"/>
          </a:xfrm>
          <a:prstGeom prst="rect">
            <a:avLst/>
          </a:prstGeom>
        </p:spPr>
      </p:pic>
      <p:pic>
        <p:nvPicPr>
          <p:cNvPr id="12" name="Immagine 11">
            <a:extLst>
              <a:ext uri="{FF2B5EF4-FFF2-40B4-BE49-F238E27FC236}">
                <a16:creationId xmlns:a16="http://schemas.microsoft.com/office/drawing/2014/main" id="{29F6CA24-A46B-4D57-BC9E-AED79F7001B9}"/>
              </a:ext>
            </a:extLst>
          </p:cNvPr>
          <p:cNvPicPr>
            <a:picLocks noChangeAspect="1"/>
          </p:cNvPicPr>
          <p:nvPr/>
        </p:nvPicPr>
        <p:blipFill>
          <a:blip r:embed="rId7"/>
          <a:stretch>
            <a:fillRect/>
          </a:stretch>
        </p:blipFill>
        <p:spPr>
          <a:xfrm rot="16200000">
            <a:off x="5197813" y="3223597"/>
            <a:ext cx="164839" cy="682526"/>
          </a:xfrm>
          <a:prstGeom prst="rect">
            <a:avLst/>
          </a:prstGeom>
          <a:ln w="12700">
            <a:solidFill>
              <a:schemeClr val="tx1"/>
            </a:solidFill>
          </a:ln>
        </p:spPr>
      </p:pic>
      <p:sp>
        <p:nvSpPr>
          <p:cNvPr id="15" name="Rettangolo 14">
            <a:extLst>
              <a:ext uri="{FF2B5EF4-FFF2-40B4-BE49-F238E27FC236}">
                <a16:creationId xmlns:a16="http://schemas.microsoft.com/office/drawing/2014/main" id="{3EFEC2E8-37C7-490B-AD77-B8BFAE8D1D6D}"/>
              </a:ext>
            </a:extLst>
          </p:cNvPr>
          <p:cNvSpPr/>
          <p:nvPr/>
        </p:nvSpPr>
        <p:spPr>
          <a:xfrm>
            <a:off x="4937831" y="3426360"/>
            <a:ext cx="731290"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0        1</a:t>
            </a:r>
            <a:endParaRPr lang="it-IT" sz="1200"/>
          </a:p>
        </p:txBody>
      </p:sp>
      <p:sp>
        <p:nvSpPr>
          <p:cNvPr id="16" name="Rettangolo 15">
            <a:extLst>
              <a:ext uri="{FF2B5EF4-FFF2-40B4-BE49-F238E27FC236}">
                <a16:creationId xmlns:a16="http://schemas.microsoft.com/office/drawing/2014/main" id="{607F5E68-1390-4F03-900D-0CEB80661BF9}"/>
              </a:ext>
            </a:extLst>
          </p:cNvPr>
          <p:cNvSpPr/>
          <p:nvPr/>
        </p:nvSpPr>
        <p:spPr>
          <a:xfrm>
            <a:off x="7308567" y="1507442"/>
            <a:ext cx="3041815" cy="430887"/>
          </a:xfrm>
          <a:prstGeom prst="rect">
            <a:avLst/>
          </a:prstGeom>
        </p:spPr>
        <p:txBody>
          <a:bodyPr wrap="square">
            <a:spAutoFit/>
          </a:bodyPr>
          <a:lstStyle/>
          <a:p>
            <a:r>
              <a:rPr lang="en-US" sz="2200">
                <a:latin typeface="DustyErasers" panose="02000603000000000000" pitchFamily="2" charset="0"/>
                <a:ea typeface="DustyErasers" panose="02000603000000000000" pitchFamily="2" charset="0"/>
              </a:rPr>
              <a:t>Amplitude modulation</a:t>
            </a:r>
          </a:p>
        </p:txBody>
      </p:sp>
      <p:pic>
        <p:nvPicPr>
          <p:cNvPr id="18" name="Immagine 17">
            <a:extLst>
              <a:ext uri="{FF2B5EF4-FFF2-40B4-BE49-F238E27FC236}">
                <a16:creationId xmlns:a16="http://schemas.microsoft.com/office/drawing/2014/main" id="{9A4A27BB-F397-44EA-B6F7-3858BCA281DE}"/>
              </a:ext>
            </a:extLst>
          </p:cNvPr>
          <p:cNvPicPr>
            <a:picLocks noChangeAspect="1"/>
          </p:cNvPicPr>
          <p:nvPr/>
        </p:nvPicPr>
        <p:blipFill>
          <a:blip r:embed="rId7"/>
          <a:stretch>
            <a:fillRect/>
          </a:stretch>
        </p:blipFill>
        <p:spPr>
          <a:xfrm rot="16200000">
            <a:off x="10014804" y="3220189"/>
            <a:ext cx="164839" cy="682526"/>
          </a:xfrm>
          <a:prstGeom prst="rect">
            <a:avLst/>
          </a:prstGeom>
          <a:ln w="12700">
            <a:solidFill>
              <a:schemeClr val="tx1"/>
            </a:solidFill>
          </a:ln>
        </p:spPr>
      </p:pic>
      <p:sp>
        <p:nvSpPr>
          <p:cNvPr id="19" name="Rettangolo 18">
            <a:extLst>
              <a:ext uri="{FF2B5EF4-FFF2-40B4-BE49-F238E27FC236}">
                <a16:creationId xmlns:a16="http://schemas.microsoft.com/office/drawing/2014/main" id="{23145813-50A3-4524-B18F-ECBB76378F2C}"/>
              </a:ext>
            </a:extLst>
          </p:cNvPr>
          <p:cNvSpPr/>
          <p:nvPr/>
        </p:nvSpPr>
        <p:spPr>
          <a:xfrm>
            <a:off x="9755960" y="3427849"/>
            <a:ext cx="776639" cy="276999"/>
          </a:xfrm>
          <a:prstGeom prst="rect">
            <a:avLst/>
          </a:prstGeom>
        </p:spPr>
        <p:txBody>
          <a:bodyPr wrap="square">
            <a:spAutoFit/>
          </a:bodyPr>
          <a:lstStyle/>
          <a:p>
            <a:r>
              <a:rPr lang="en-US" sz="1200">
                <a:latin typeface="DustyErasers" panose="02000603000000000000" pitchFamily="2" charset="0"/>
                <a:ea typeface="DustyErasers" panose="02000603000000000000" pitchFamily="2" charset="0"/>
              </a:rPr>
              <a:t>0        1</a:t>
            </a:r>
            <a:endParaRPr lang="it-IT" sz="1200"/>
          </a:p>
        </p:txBody>
      </p:sp>
    </p:spTree>
    <p:extLst>
      <p:ext uri="{BB962C8B-B14F-4D97-AF65-F5344CB8AC3E}">
        <p14:creationId xmlns:p14="http://schemas.microsoft.com/office/powerpoint/2010/main" val="3738542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normAutofit/>
          </a:bodyPr>
          <a:lstStyle/>
          <a:p>
            <a:r>
              <a:rPr lang="it-IT" sz="3800">
                <a:latin typeface="DustyErasers" panose="02000603000000000000" pitchFamily="2" charset="0"/>
                <a:ea typeface="DustyErasers" panose="02000603000000000000" pitchFamily="2" charset="0"/>
              </a:rPr>
              <a:t>Conclusions</a:t>
            </a:r>
          </a:p>
        </p:txBody>
      </p:sp>
      <p:sp>
        <p:nvSpPr>
          <p:cNvPr id="7" name="Segnaposto contenuto 13">
            <a:extLst>
              <a:ext uri="{FF2B5EF4-FFF2-40B4-BE49-F238E27FC236}">
                <a16:creationId xmlns:a16="http://schemas.microsoft.com/office/drawing/2014/main" id="{E43A3C31-9626-463E-A5E7-F7B06ECB7B61}"/>
              </a:ext>
            </a:extLst>
          </p:cNvPr>
          <p:cNvSpPr>
            <a:spLocks noGrp="1"/>
          </p:cNvSpPr>
          <p:nvPr>
            <p:ph idx="1"/>
          </p:nvPr>
        </p:nvSpPr>
        <p:spPr>
          <a:xfrm>
            <a:off x="1522414" y="1905000"/>
            <a:ext cx="8604446" cy="3972272"/>
          </a:xfrm>
        </p:spPr>
        <p:txBody>
          <a:bodyPr rtlCol="0">
            <a:normAutofit/>
          </a:bodyPr>
          <a:lstStyle/>
          <a:p>
            <a:r>
              <a:rPr lang="en-US">
                <a:latin typeface="DustyErasers" panose="02000603000000000000" pitchFamily="2" charset="0"/>
                <a:ea typeface="DustyErasers" panose="02000603000000000000" pitchFamily="2" charset="0"/>
              </a:rPr>
              <a:t>Several kinds of pulse shapers are available</a:t>
            </a:r>
          </a:p>
          <a:p>
            <a:pPr lvl="1"/>
            <a:r>
              <a:rPr lang="en-US">
                <a:latin typeface="DustyErasers" panose="02000603000000000000" pitchFamily="2" charset="0"/>
                <a:ea typeface="DustyErasers" panose="02000603000000000000" pitchFamily="2" charset="0"/>
              </a:rPr>
              <a:t>Advantages &amp; trade-offs have to be considered</a:t>
            </a:r>
          </a:p>
          <a:p>
            <a:r>
              <a:rPr lang="en-US">
                <a:latin typeface="DustyErasers" panose="02000603000000000000" pitchFamily="2" charset="0"/>
                <a:ea typeface="DustyErasers" panose="02000603000000000000" pitchFamily="2" charset="0"/>
              </a:rPr>
              <a:t>Pulse shapers are very versatile tools, and allow to:</a:t>
            </a:r>
          </a:p>
          <a:p>
            <a:pPr lvl="1"/>
            <a:r>
              <a:rPr lang="en-US">
                <a:latin typeface="DustyErasers" panose="02000603000000000000" pitchFamily="2" charset="0"/>
                <a:ea typeface="DustyErasers" panose="02000603000000000000" pitchFamily="2" charset="0"/>
              </a:rPr>
              <a:t>Optimize the output of a laser</a:t>
            </a:r>
          </a:p>
          <a:p>
            <a:pPr lvl="1"/>
            <a:r>
              <a:rPr lang="en-US">
                <a:latin typeface="DustyErasers" panose="02000603000000000000" pitchFamily="2" charset="0"/>
                <a:ea typeface="DustyErasers" panose="02000603000000000000" pitchFamily="2" charset="0"/>
              </a:rPr>
              <a:t>Produce any waveform from the pulses</a:t>
            </a:r>
          </a:p>
          <a:p>
            <a:pPr lvl="1"/>
            <a:r>
              <a:rPr lang="en-US">
                <a:latin typeface="DustyErasers" panose="02000603000000000000" pitchFamily="2" charset="0"/>
                <a:ea typeface="DustyErasers" panose="02000603000000000000" pitchFamily="2" charset="0"/>
              </a:rPr>
              <a:t>Delay, replicate pulses</a:t>
            </a:r>
          </a:p>
          <a:p>
            <a:pPr lvl="1"/>
            <a:r>
              <a:rPr lang="en-US">
                <a:latin typeface="DustyErasers" panose="02000603000000000000" pitchFamily="2" charset="0"/>
                <a:ea typeface="DustyErasers" panose="02000603000000000000" pitchFamily="2" charset="0"/>
              </a:rPr>
              <a:t>Filter the spectrum</a:t>
            </a:r>
          </a:p>
          <a:p>
            <a:pPr lvl="1"/>
            <a:r>
              <a:rPr lang="en-US">
                <a:latin typeface="DustyErasers" panose="02000603000000000000" pitchFamily="2" charset="0"/>
                <a:ea typeface="DustyErasers" panose="02000603000000000000" pitchFamily="2" charset="0"/>
              </a:rPr>
              <a:t>Change spectral phase</a:t>
            </a:r>
          </a:p>
          <a:p>
            <a:pPr lvl="1"/>
            <a:r>
              <a:rPr lang="en-US">
                <a:latin typeface="DustyErasers" panose="02000603000000000000" pitchFamily="2" charset="0"/>
                <a:ea typeface="DustyErasers" panose="02000603000000000000" pitchFamily="2" charset="0"/>
              </a:rPr>
              <a:t>Add noise on top of the spectrum</a:t>
            </a:r>
          </a:p>
          <a:p>
            <a:pPr lvl="1"/>
            <a:r>
              <a:rPr lang="en-US">
                <a:latin typeface="DustyErasers" panose="02000603000000000000" pitchFamily="2" charset="0"/>
                <a:ea typeface="DustyErasers" panose="02000603000000000000" pitchFamily="2" charset="0"/>
              </a:rPr>
              <a:t>…</a:t>
            </a:r>
          </a:p>
          <a:p>
            <a:pPr lvl="1"/>
            <a:endParaRPr lang="en-US">
              <a:latin typeface="DustyErasers" panose="02000603000000000000" pitchFamily="2" charset="0"/>
              <a:ea typeface="DustyErasers" panose="02000603000000000000" pitchFamily="2" charset="0"/>
            </a:endParaRPr>
          </a:p>
        </p:txBody>
      </p:sp>
    </p:spTree>
    <p:extLst>
      <p:ext uri="{BB962C8B-B14F-4D97-AF65-F5344CB8AC3E}">
        <p14:creationId xmlns:p14="http://schemas.microsoft.com/office/powerpoint/2010/main" val="2599657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normAutofit/>
          </a:bodyPr>
          <a:lstStyle/>
          <a:p>
            <a:r>
              <a:rPr lang="it-IT" sz="3800">
                <a:latin typeface="DustyErasers" panose="02000603000000000000" pitchFamily="2" charset="0"/>
                <a:ea typeface="DustyErasers" panose="02000603000000000000" pitchFamily="2" charset="0"/>
              </a:rPr>
              <a:t>T-ReX group @ Elettra</a:t>
            </a:r>
          </a:p>
        </p:txBody>
      </p:sp>
      <p:pic>
        <p:nvPicPr>
          <p:cNvPr id="4" name="Immagine 3">
            <a:extLst>
              <a:ext uri="{FF2B5EF4-FFF2-40B4-BE49-F238E27FC236}">
                <a16:creationId xmlns:a16="http://schemas.microsoft.com/office/drawing/2014/main" id="{26592337-D280-4909-979B-FAB291199A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Lst>
          </a:blip>
          <a:srcRect l="23408" t="1810" r="22213" b="31211"/>
          <a:stretch/>
        </p:blipFill>
        <p:spPr>
          <a:xfrm>
            <a:off x="1869476" y="3309850"/>
            <a:ext cx="671349" cy="953259"/>
          </a:xfrm>
          <a:prstGeom prst="rect">
            <a:avLst/>
          </a:prstGeom>
        </p:spPr>
      </p:pic>
      <p:pic>
        <p:nvPicPr>
          <p:cNvPr id="5" name="Immagine 4">
            <a:extLst>
              <a:ext uri="{FF2B5EF4-FFF2-40B4-BE49-F238E27FC236}">
                <a16:creationId xmlns:a16="http://schemas.microsoft.com/office/drawing/2014/main" id="{09E9A5A1-CB32-4984-9003-5EA9A4C8229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5000" contrast="18000"/>
                    </a14:imgEffect>
                  </a14:imgLayer>
                </a14:imgProps>
              </a:ext>
              <a:ext uri="{28A0092B-C50C-407E-A947-70E740481C1C}">
                <a14:useLocalDpi xmlns:a14="http://schemas.microsoft.com/office/drawing/2010/main" val="0"/>
              </a:ext>
            </a:extLst>
          </a:blip>
          <a:srcRect l="34262" t="7284" r="27927" b="35035"/>
          <a:stretch/>
        </p:blipFill>
        <p:spPr>
          <a:xfrm>
            <a:off x="4113932" y="2044259"/>
            <a:ext cx="782855" cy="1035640"/>
          </a:xfrm>
          <a:prstGeom prst="rect">
            <a:avLst/>
          </a:prstGeom>
        </p:spPr>
      </p:pic>
      <p:pic>
        <p:nvPicPr>
          <p:cNvPr id="6" name="Immagine 5">
            <a:extLst>
              <a:ext uri="{FF2B5EF4-FFF2-40B4-BE49-F238E27FC236}">
                <a16:creationId xmlns:a16="http://schemas.microsoft.com/office/drawing/2014/main" id="{31FD61F4-1069-4D6A-ABE2-02B80453B2C7}"/>
              </a:ext>
            </a:extLst>
          </p:cNvPr>
          <p:cNvPicPr>
            <a:picLocks noChangeAspect="1"/>
          </p:cNvPicPr>
          <p:nvPr/>
        </p:nvPicPr>
        <p:blipFill rotWithShape="1">
          <a:blip r:embed="rId7">
            <a:extLst>
              <a:ext uri="{28A0092B-C50C-407E-A947-70E740481C1C}">
                <a14:useLocalDpi xmlns:a14="http://schemas.microsoft.com/office/drawing/2010/main" val="0"/>
              </a:ext>
            </a:extLst>
          </a:blip>
          <a:srcRect l="26319" t="10514" r="22450" b="27068"/>
          <a:stretch/>
        </p:blipFill>
        <p:spPr>
          <a:xfrm>
            <a:off x="2321820" y="4713610"/>
            <a:ext cx="893858" cy="1052792"/>
          </a:xfrm>
          <a:prstGeom prst="rect">
            <a:avLst/>
          </a:prstGeom>
        </p:spPr>
      </p:pic>
      <p:pic>
        <p:nvPicPr>
          <p:cNvPr id="8" name="Picture 2" descr="https://mail.elettra.trieste.it/Session/5849-Me1Zg00WQ6OmKuxCXQ4a/MIME/INBOX/33459-02-B/alexandre_marciniak.png">
            <a:extLst>
              <a:ext uri="{FF2B5EF4-FFF2-40B4-BE49-F238E27FC236}">
                <a16:creationId xmlns:a16="http://schemas.microsoft.com/office/drawing/2014/main" id="{194A8F1B-9050-4047-8809-B933D3C37C3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9000" contrast="39000"/>
                    </a14:imgEffect>
                  </a14:imgLayer>
                </a14:imgProps>
              </a:ext>
              <a:ext uri="{28A0092B-C50C-407E-A947-70E740481C1C}">
                <a14:useLocalDpi xmlns:a14="http://schemas.microsoft.com/office/drawing/2010/main" val="0"/>
              </a:ext>
            </a:extLst>
          </a:blip>
          <a:srcRect/>
          <a:stretch>
            <a:fillRect/>
          </a:stretch>
        </p:blipFill>
        <p:spPr bwMode="auto">
          <a:xfrm>
            <a:off x="5106365" y="3603677"/>
            <a:ext cx="862885" cy="1098033"/>
          </a:xfrm>
          <a:prstGeom prst="rect">
            <a:avLst/>
          </a:prstGeom>
          <a:noFill/>
          <a:ln w="44450">
            <a:noFill/>
          </a:ln>
          <a:extLst>
            <a:ext uri="{909E8E84-426E-40DD-AFC4-6F175D3DCCD1}">
              <a14:hiddenFill xmlns:a14="http://schemas.microsoft.com/office/drawing/2010/main">
                <a:solidFill>
                  <a:srgbClr val="FFFFFF"/>
                </a:solidFill>
              </a14:hiddenFill>
            </a:ext>
          </a:extLst>
        </p:spPr>
      </p:pic>
      <p:sp>
        <p:nvSpPr>
          <p:cNvPr id="9" name="Rectangle 30">
            <a:extLst>
              <a:ext uri="{FF2B5EF4-FFF2-40B4-BE49-F238E27FC236}">
                <a16:creationId xmlns:a16="http://schemas.microsoft.com/office/drawing/2014/main" id="{18AD4574-C7C2-4289-B581-A024D5A35979}"/>
              </a:ext>
            </a:extLst>
          </p:cNvPr>
          <p:cNvSpPr/>
          <p:nvPr/>
        </p:nvSpPr>
        <p:spPr>
          <a:xfrm>
            <a:off x="4917358" y="2279287"/>
            <a:ext cx="1897133" cy="677108"/>
          </a:xfrm>
          <a:prstGeom prst="rect">
            <a:avLst/>
          </a:prstGeom>
          <a:ln w="44450">
            <a:noFill/>
          </a:ln>
        </p:spPr>
        <p:txBody>
          <a:bodyPr wrap="square">
            <a:spAutoFit/>
          </a:bodyPr>
          <a:lstStyle/>
          <a:p>
            <a:pPr lvl="0" algn="l">
              <a:spcBef>
                <a:spcPts val="600"/>
              </a:spcBef>
              <a:defRPr/>
            </a:pPr>
            <a:r>
              <a:rPr lang="it-IT" b="1" kern="0">
                <a:solidFill>
                  <a:srgbClr val="FF0000"/>
                </a:solidFill>
                <a:latin typeface="DustyErasers" panose="02000603000000000000" pitchFamily="2" charset="0"/>
                <a:ea typeface="DustyErasers" panose="02000603000000000000" pitchFamily="2" charset="0"/>
                <a:cs typeface="Calibri Light" panose="020F0302020204030204" pitchFamily="34" charset="0"/>
              </a:rPr>
              <a:t>Daniele Fausti</a:t>
            </a:r>
          </a:p>
          <a:p>
            <a:pPr lvl="0" algn="l">
              <a:spcBef>
                <a:spcPts val="600"/>
              </a:spcBef>
              <a:defRPr/>
            </a:pPr>
            <a:r>
              <a:rPr lang="it-IT" sz="1500" b="1" kern="0">
                <a:solidFill>
                  <a:srgbClr val="C00000"/>
                </a:solidFill>
                <a:latin typeface="DustyErasers" panose="02000603000000000000" pitchFamily="2" charset="0"/>
                <a:ea typeface="DustyErasers" panose="02000603000000000000" pitchFamily="2" charset="0"/>
                <a:cs typeface="Calibri Light" panose="020F0302020204030204" pitchFamily="34" charset="0"/>
              </a:rPr>
              <a:t>Group Leader</a:t>
            </a:r>
          </a:p>
        </p:txBody>
      </p:sp>
      <p:sp>
        <p:nvSpPr>
          <p:cNvPr id="10" name="Rectangle 164">
            <a:extLst>
              <a:ext uri="{FF2B5EF4-FFF2-40B4-BE49-F238E27FC236}">
                <a16:creationId xmlns:a16="http://schemas.microsoft.com/office/drawing/2014/main" id="{CE4DBD64-5789-41A5-9504-FDB57F5BBFD2}"/>
              </a:ext>
            </a:extLst>
          </p:cNvPr>
          <p:cNvSpPr/>
          <p:nvPr/>
        </p:nvSpPr>
        <p:spPr>
          <a:xfrm>
            <a:off x="5969250" y="3702562"/>
            <a:ext cx="2748357" cy="677108"/>
          </a:xfrm>
          <a:prstGeom prst="rect">
            <a:avLst/>
          </a:prstGeom>
          <a:ln w="44450">
            <a:noFill/>
          </a:ln>
        </p:spPr>
        <p:txBody>
          <a:bodyPr wrap="square">
            <a:spAutoFit/>
          </a:bodyPr>
          <a:lstStyle/>
          <a:p>
            <a:pPr marL="0" marR="0" lvl="0" indent="0" algn="l" defTabSz="914400" eaLnBrk="1" fontAlgn="auto" latinLnBrk="0" hangingPunct="1">
              <a:spcBef>
                <a:spcPts val="600"/>
              </a:spcBef>
              <a:spcAft>
                <a:spcPts val="0"/>
              </a:spcAft>
              <a:buClrTx/>
              <a:buSzTx/>
              <a:buFontTx/>
              <a:buNone/>
              <a:tabLst/>
              <a:defRPr/>
            </a:pPr>
            <a:r>
              <a:rPr lang="it-IT" b="1" kern="0">
                <a:solidFill>
                  <a:srgbClr val="FF0000"/>
                </a:solidFill>
                <a:latin typeface="DustyErasers" panose="02000603000000000000" pitchFamily="2" charset="0"/>
                <a:ea typeface="DustyErasers" panose="02000603000000000000" pitchFamily="2" charset="0"/>
                <a:cs typeface="Calibri Light" panose="020F0302020204030204" pitchFamily="34" charset="0"/>
              </a:rPr>
              <a:t>Alexandre Marciniak</a:t>
            </a:r>
          </a:p>
          <a:p>
            <a:pPr marL="0" marR="0" lvl="0" indent="0" algn="l" defTabSz="914400" eaLnBrk="1" fontAlgn="auto" latinLnBrk="0" hangingPunct="1">
              <a:spcBef>
                <a:spcPts val="600"/>
              </a:spcBef>
              <a:spcAft>
                <a:spcPts val="0"/>
              </a:spcAft>
              <a:buClrTx/>
              <a:buSzTx/>
              <a:buFontTx/>
              <a:buNone/>
              <a:tabLst/>
              <a:defRPr/>
            </a:pPr>
            <a:r>
              <a:rPr lang="it-IT" sz="1500" b="1" kern="0">
                <a:solidFill>
                  <a:srgbClr val="C00000"/>
                </a:solidFill>
                <a:latin typeface="DustyErasers" panose="02000603000000000000" pitchFamily="2" charset="0"/>
                <a:ea typeface="DustyErasers" panose="02000603000000000000" pitchFamily="2" charset="0"/>
                <a:cs typeface="Calibri Light" panose="020F0302020204030204" pitchFamily="34" charset="0"/>
              </a:rPr>
              <a:t>PostDoc</a:t>
            </a:r>
          </a:p>
        </p:txBody>
      </p:sp>
      <p:sp>
        <p:nvSpPr>
          <p:cNvPr id="11" name="Rectangle 165">
            <a:extLst>
              <a:ext uri="{FF2B5EF4-FFF2-40B4-BE49-F238E27FC236}">
                <a16:creationId xmlns:a16="http://schemas.microsoft.com/office/drawing/2014/main" id="{4626B13D-E5C1-48C7-A77F-071B6601D2D0}"/>
              </a:ext>
            </a:extLst>
          </p:cNvPr>
          <p:cNvSpPr/>
          <p:nvPr/>
        </p:nvSpPr>
        <p:spPr>
          <a:xfrm>
            <a:off x="2507444" y="3407954"/>
            <a:ext cx="2626524" cy="677108"/>
          </a:xfrm>
          <a:prstGeom prst="rect">
            <a:avLst/>
          </a:prstGeom>
          <a:ln w="44450">
            <a:noFill/>
          </a:ln>
        </p:spPr>
        <p:txBody>
          <a:bodyPr wrap="square">
            <a:spAutoFit/>
          </a:bodyPr>
          <a:lstStyle/>
          <a:p>
            <a:pPr lvl="0" algn="l">
              <a:spcBef>
                <a:spcPts val="600"/>
              </a:spcBef>
              <a:defRPr/>
            </a:pPr>
            <a:r>
              <a:rPr lang="it-IT" b="1" kern="0">
                <a:solidFill>
                  <a:srgbClr val="FF0000"/>
                </a:solidFill>
                <a:latin typeface="DustyErasers" panose="02000603000000000000" pitchFamily="2" charset="0"/>
                <a:ea typeface="DustyErasers" panose="02000603000000000000" pitchFamily="2" charset="0"/>
                <a:cs typeface="Calibri Light" panose="020F0302020204030204" pitchFamily="34" charset="0"/>
              </a:rPr>
              <a:t>Filippo Glerean</a:t>
            </a:r>
          </a:p>
          <a:p>
            <a:pPr lvl="0" algn="l">
              <a:spcBef>
                <a:spcPts val="600"/>
              </a:spcBef>
              <a:defRPr/>
            </a:pPr>
            <a:r>
              <a:rPr lang="it-IT" sz="1500" b="1" kern="0">
                <a:solidFill>
                  <a:srgbClr val="C00000"/>
                </a:solidFill>
                <a:latin typeface="DustyErasers" panose="02000603000000000000" pitchFamily="2" charset="0"/>
                <a:ea typeface="DustyErasers" panose="02000603000000000000" pitchFamily="2" charset="0"/>
                <a:cs typeface="Calibri Light" panose="020F0302020204030204" pitchFamily="34" charset="0"/>
              </a:rPr>
              <a:t>PhD student</a:t>
            </a:r>
            <a:endParaRPr lang="it-IT" sz="1500" b="1" kern="0" dirty="0">
              <a:solidFill>
                <a:srgbClr val="C00000"/>
              </a:solidFill>
              <a:latin typeface="DustyErasers" panose="02000603000000000000" pitchFamily="2" charset="0"/>
              <a:ea typeface="DustyErasers" panose="02000603000000000000" pitchFamily="2" charset="0"/>
              <a:cs typeface="Calibri Light" panose="020F0302020204030204" pitchFamily="34" charset="0"/>
            </a:endParaRPr>
          </a:p>
        </p:txBody>
      </p:sp>
      <p:pic>
        <p:nvPicPr>
          <p:cNvPr id="12" name="Picture 161">
            <a:extLst>
              <a:ext uri="{FF2B5EF4-FFF2-40B4-BE49-F238E27FC236}">
                <a16:creationId xmlns:a16="http://schemas.microsoft.com/office/drawing/2014/main" id="{9C0E1CD8-B3BE-445B-9EAD-9F995BAD38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3000" contrast="12000"/>
                    </a14:imgEffect>
                  </a14:imgLayer>
                </a14:imgProps>
              </a:ext>
            </a:extLst>
          </a:blip>
          <a:srcRect l="-1089" t="-804" r="1089" b="-1318"/>
          <a:stretch/>
        </p:blipFill>
        <p:spPr>
          <a:xfrm>
            <a:off x="5251231" y="5214637"/>
            <a:ext cx="718019" cy="1039897"/>
          </a:xfrm>
          <a:prstGeom prst="rect">
            <a:avLst/>
          </a:prstGeom>
          <a:noFill/>
          <a:ln w="444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sp>
        <p:nvSpPr>
          <p:cNvPr id="14" name="Rectangle 166">
            <a:extLst>
              <a:ext uri="{FF2B5EF4-FFF2-40B4-BE49-F238E27FC236}">
                <a16:creationId xmlns:a16="http://schemas.microsoft.com/office/drawing/2014/main" id="{A0EDFAD6-1234-43C5-A1CA-CEA028D45B69}"/>
              </a:ext>
            </a:extLst>
          </p:cNvPr>
          <p:cNvSpPr/>
          <p:nvPr/>
        </p:nvSpPr>
        <p:spPr>
          <a:xfrm>
            <a:off x="5997208" y="5271326"/>
            <a:ext cx="2398483" cy="677108"/>
          </a:xfrm>
          <a:prstGeom prst="rect">
            <a:avLst/>
          </a:prstGeom>
          <a:noFill/>
          <a:ln w="444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lvl="0" algn="l">
              <a:spcBef>
                <a:spcPts val="600"/>
              </a:spcBef>
              <a:defRPr/>
            </a:pPr>
            <a:r>
              <a:rPr lang="it-IT" b="1" kern="0">
                <a:solidFill>
                  <a:srgbClr val="FF0000"/>
                </a:solidFill>
                <a:latin typeface="DustyErasers" panose="02000603000000000000" pitchFamily="2" charset="0"/>
                <a:ea typeface="DustyErasers" panose="02000603000000000000" pitchFamily="2" charset="0"/>
                <a:cs typeface="Calibri Light" panose="020F0302020204030204" pitchFamily="34" charset="0"/>
              </a:rPr>
              <a:t>Francesca Giusti</a:t>
            </a:r>
          </a:p>
          <a:p>
            <a:pPr lvl="0" algn="l">
              <a:spcBef>
                <a:spcPts val="600"/>
              </a:spcBef>
              <a:defRPr/>
            </a:pPr>
            <a:r>
              <a:rPr lang="it-IT" sz="1500" b="1" kern="0">
                <a:solidFill>
                  <a:srgbClr val="C00000"/>
                </a:solidFill>
                <a:latin typeface="DustyErasers" panose="02000603000000000000" pitchFamily="2" charset="0"/>
                <a:ea typeface="DustyErasers" panose="02000603000000000000" pitchFamily="2" charset="0"/>
                <a:cs typeface="Calibri Light" panose="020F0302020204030204" pitchFamily="34" charset="0"/>
              </a:rPr>
              <a:t>PhD student</a:t>
            </a:r>
          </a:p>
        </p:txBody>
      </p:sp>
      <p:sp>
        <p:nvSpPr>
          <p:cNvPr id="15" name="Rettangolo 14">
            <a:extLst>
              <a:ext uri="{FF2B5EF4-FFF2-40B4-BE49-F238E27FC236}">
                <a16:creationId xmlns:a16="http://schemas.microsoft.com/office/drawing/2014/main" id="{FF5644FE-5E73-4E45-A819-1B3DEB12AA09}"/>
              </a:ext>
            </a:extLst>
          </p:cNvPr>
          <p:cNvSpPr/>
          <p:nvPr/>
        </p:nvSpPr>
        <p:spPr>
          <a:xfrm>
            <a:off x="3215678" y="4793730"/>
            <a:ext cx="2401552" cy="677108"/>
          </a:xfrm>
          <a:prstGeom prst="rect">
            <a:avLst/>
          </a:prstGeom>
          <a:ln w="47625">
            <a:noFill/>
          </a:ln>
        </p:spPr>
        <p:txBody>
          <a:bodyPr wrap="square">
            <a:spAutoFit/>
          </a:bodyPr>
          <a:lstStyle/>
          <a:p>
            <a:pPr marL="0" marR="0" lvl="0" indent="0" algn="l" defTabSz="914400" eaLnBrk="1" fontAlgn="auto" latinLnBrk="0" hangingPunct="1">
              <a:spcBef>
                <a:spcPts val="600"/>
              </a:spcBef>
              <a:spcAft>
                <a:spcPts val="0"/>
              </a:spcAft>
              <a:buClrTx/>
              <a:buSzTx/>
              <a:buFontTx/>
              <a:buNone/>
              <a:tabLst/>
              <a:defRPr/>
            </a:pPr>
            <a:r>
              <a:rPr lang="it-IT" b="1" kern="0">
                <a:solidFill>
                  <a:srgbClr val="FF0000"/>
                </a:solidFill>
                <a:latin typeface="DustyErasers" panose="02000603000000000000" pitchFamily="2" charset="0"/>
                <a:ea typeface="DustyErasers" panose="02000603000000000000" pitchFamily="2" charset="0"/>
                <a:cs typeface="Calibri Light" panose="020F0302020204030204" pitchFamily="34" charset="0"/>
              </a:rPr>
              <a:t>Jonathan Tollerud</a:t>
            </a:r>
          </a:p>
          <a:p>
            <a:pPr marL="0" marR="0" lvl="0" indent="0" algn="l" defTabSz="914400" eaLnBrk="1" fontAlgn="auto" latinLnBrk="0" hangingPunct="1">
              <a:spcBef>
                <a:spcPts val="600"/>
              </a:spcBef>
              <a:spcAft>
                <a:spcPts val="0"/>
              </a:spcAft>
              <a:buClrTx/>
              <a:buSzTx/>
              <a:buFontTx/>
              <a:buNone/>
              <a:tabLst/>
              <a:defRPr/>
            </a:pPr>
            <a:r>
              <a:rPr lang="it-IT" sz="1500" b="1" kern="0">
                <a:solidFill>
                  <a:srgbClr val="C00000"/>
                </a:solidFill>
                <a:latin typeface="DustyErasers" panose="02000603000000000000" pitchFamily="2" charset="0"/>
                <a:ea typeface="DustyErasers" panose="02000603000000000000" pitchFamily="2" charset="0"/>
                <a:cs typeface="Calibri Light" panose="020F0302020204030204" pitchFamily="34" charset="0"/>
              </a:rPr>
              <a:t>PostDoc</a:t>
            </a:r>
          </a:p>
        </p:txBody>
      </p:sp>
      <p:pic>
        <p:nvPicPr>
          <p:cNvPr id="16" name="Immagine 15">
            <a:extLst>
              <a:ext uri="{FF2B5EF4-FFF2-40B4-BE49-F238E27FC236}">
                <a16:creationId xmlns:a16="http://schemas.microsoft.com/office/drawing/2014/main" id="{327702DC-6ADC-4354-9B9F-FEA26FC1A1C4}"/>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8903" b="92961" l="3649" r="97834">
                        <a14:foregroundMark x1="4903" y1="87164" x2="64538" y2="92961"/>
                        <a14:foregroundMark x1="64538" y1="92961" x2="94755" y2="88406"/>
                        <a14:foregroundMark x1="6613" y1="87164" x2="3649" y2="87164"/>
                        <a14:foregroundMark x1="64082" y1="59213" x2="72520" y2="57350"/>
                        <a14:foregroundMark x1="77195" y1="54451" x2="86317" y2="43271"/>
                        <a14:foregroundMark x1="85177" y1="50104" x2="87001" y2="45963"/>
                        <a14:foregroundMark x1="76853" y1="56522" x2="75941" y2="56315"/>
                        <a14:foregroundMark x1="78563" y1="58178" x2="72748" y2="37060"/>
                        <a14:foregroundMark x1="68187" y1="48033" x2="72292" y2="61698"/>
                        <a14:foregroundMark x1="72862" y1="61491" x2="62942" y2="48240"/>
                        <a14:foregroundMark x1="93957" y1="21118" x2="97834" y2="23188"/>
                        <a14:foregroundMark x1="7298" y1="8903" x2="22691" y2="10145"/>
                      </a14:backgroundRemoval>
                    </a14:imgEffect>
                  </a14:imgLayer>
                </a14:imgProps>
              </a:ext>
              <a:ext uri="{28A0092B-C50C-407E-A947-70E740481C1C}">
                <a14:useLocalDpi xmlns:a14="http://schemas.microsoft.com/office/drawing/2010/main" val="0"/>
              </a:ext>
            </a:extLst>
          </a:blip>
          <a:stretch>
            <a:fillRect/>
          </a:stretch>
        </p:blipFill>
        <p:spPr>
          <a:xfrm>
            <a:off x="8695004" y="4542275"/>
            <a:ext cx="2647525" cy="1458102"/>
          </a:xfrm>
          <a:prstGeom prst="rect">
            <a:avLst/>
          </a:prstGeom>
        </p:spPr>
      </p:pic>
    </p:spTree>
    <p:extLst>
      <p:ext uri="{BB962C8B-B14F-4D97-AF65-F5344CB8AC3E}">
        <p14:creationId xmlns:p14="http://schemas.microsoft.com/office/powerpoint/2010/main" val="392423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olo 12"/>
          <p:cNvSpPr>
            <a:spLocks noGrp="1"/>
          </p:cNvSpPr>
          <p:nvPr>
            <p:ph type="title"/>
          </p:nvPr>
        </p:nvSpPr>
        <p:spPr>
          <a:xfrm>
            <a:off x="1485900" y="2636912"/>
            <a:ext cx="9143998" cy="1020762"/>
          </a:xfrm>
        </p:spPr>
        <p:txBody>
          <a:bodyPr rtlCol="0">
            <a:normAutofit/>
          </a:bodyPr>
          <a:lstStyle/>
          <a:p>
            <a:r>
              <a:rPr lang="it-IT" sz="5000" b="1">
                <a:latin typeface="DustyErasers" panose="02000603000000000000" pitchFamily="2" charset="0"/>
                <a:ea typeface="DustyErasers" panose="02000603000000000000" pitchFamily="2" charset="0"/>
              </a:rPr>
              <a:t>Thank you for your attention!</a:t>
            </a:r>
          </a:p>
        </p:txBody>
      </p:sp>
    </p:spTree>
    <p:extLst>
      <p:ext uri="{BB962C8B-B14F-4D97-AF65-F5344CB8AC3E}">
        <p14:creationId xmlns:p14="http://schemas.microsoft.com/office/powerpoint/2010/main" val="210701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igura a mano libera: forma 127">
            <a:extLst>
              <a:ext uri="{FF2B5EF4-FFF2-40B4-BE49-F238E27FC236}">
                <a16:creationId xmlns:a16="http://schemas.microsoft.com/office/drawing/2014/main" id="{37F03AA1-BE19-4722-AD50-7F9D1904551C}"/>
              </a:ext>
            </a:extLst>
          </p:cNvPr>
          <p:cNvSpPr/>
          <p:nvPr/>
        </p:nvSpPr>
        <p:spPr>
          <a:xfrm>
            <a:off x="7530778" y="4437748"/>
            <a:ext cx="773276" cy="561324"/>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3" name="Gruppo 52">
            <a:extLst>
              <a:ext uri="{FF2B5EF4-FFF2-40B4-BE49-F238E27FC236}">
                <a16:creationId xmlns:a16="http://schemas.microsoft.com/office/drawing/2014/main" id="{3B497A42-4860-4A64-BFAD-EFA19C7C9A00}"/>
              </a:ext>
            </a:extLst>
          </p:cNvPr>
          <p:cNvGrpSpPr/>
          <p:nvPr/>
        </p:nvGrpSpPr>
        <p:grpSpPr>
          <a:xfrm>
            <a:off x="5080847" y="2530400"/>
            <a:ext cx="3882987" cy="2447068"/>
            <a:chOff x="5049254" y="2640390"/>
            <a:chExt cx="3144500" cy="1795745"/>
          </a:xfrm>
        </p:grpSpPr>
        <p:cxnSp>
          <p:nvCxnSpPr>
            <p:cNvPr id="64" name="Shape 382">
              <a:extLst>
                <a:ext uri="{FF2B5EF4-FFF2-40B4-BE49-F238E27FC236}">
                  <a16:creationId xmlns:a16="http://schemas.microsoft.com/office/drawing/2014/main" id="{D53B524D-8C7F-4734-97A1-060C37032891}"/>
                </a:ext>
              </a:extLst>
            </p:cNvPr>
            <p:cNvCxnSpPr>
              <a:cxnSpLocks/>
            </p:cNvCxnSpPr>
            <p:nvPr/>
          </p:nvCxnSpPr>
          <p:spPr>
            <a:xfrm flipV="1">
              <a:off x="6468299" y="3241473"/>
              <a:ext cx="1500973" cy="1194662"/>
            </a:xfrm>
            <a:prstGeom prst="straightConnector1">
              <a:avLst/>
            </a:prstGeom>
            <a:noFill/>
            <a:ln w="69850" cap="flat" cmpd="sng">
              <a:solidFill>
                <a:srgbClr val="FFFF00"/>
              </a:solidFill>
              <a:prstDash val="solid"/>
              <a:round/>
              <a:headEnd type="none" w="lg" len="lg"/>
              <a:tailEnd type="none" w="lg" len="lg"/>
            </a:ln>
          </p:spPr>
        </p:cxnSp>
        <p:cxnSp>
          <p:nvCxnSpPr>
            <p:cNvPr id="65" name="Shape 373">
              <a:extLst>
                <a:ext uri="{FF2B5EF4-FFF2-40B4-BE49-F238E27FC236}">
                  <a16:creationId xmlns:a16="http://schemas.microsoft.com/office/drawing/2014/main" id="{1CEBDF6A-65B6-42CB-9D9B-24D9DEDB2264}"/>
                </a:ext>
              </a:extLst>
            </p:cNvPr>
            <p:cNvCxnSpPr>
              <a:cxnSpLocks/>
            </p:cNvCxnSpPr>
            <p:nvPr/>
          </p:nvCxnSpPr>
          <p:spPr>
            <a:xfrm>
              <a:off x="5049254" y="3416406"/>
              <a:ext cx="1459092" cy="0"/>
            </a:xfrm>
            <a:prstGeom prst="straightConnector1">
              <a:avLst/>
            </a:prstGeom>
            <a:noFill/>
            <a:ln w="69850" cap="flat" cmpd="sng">
              <a:solidFill>
                <a:srgbClr val="FF0066"/>
              </a:solidFill>
              <a:prstDash val="solid"/>
              <a:round/>
              <a:headEnd type="none" w="lg" len="lg"/>
              <a:tailEnd type="none" w="lg" len="lg"/>
            </a:ln>
          </p:spPr>
        </p:cxnSp>
        <p:cxnSp>
          <p:nvCxnSpPr>
            <p:cNvPr id="66" name="Shape 374">
              <a:extLst>
                <a:ext uri="{FF2B5EF4-FFF2-40B4-BE49-F238E27FC236}">
                  <a16:creationId xmlns:a16="http://schemas.microsoft.com/office/drawing/2014/main" id="{B1CF1A82-DD69-42FA-8634-6F7BDC8C2E6E}"/>
                </a:ext>
              </a:extLst>
            </p:cNvPr>
            <p:cNvCxnSpPr>
              <a:cxnSpLocks/>
            </p:cNvCxnSpPr>
            <p:nvPr/>
          </p:nvCxnSpPr>
          <p:spPr>
            <a:xfrm>
              <a:off x="5072535" y="2906863"/>
              <a:ext cx="1442348" cy="0"/>
            </a:xfrm>
            <a:prstGeom prst="straightConnector1">
              <a:avLst/>
            </a:prstGeom>
            <a:noFill/>
            <a:ln w="69850" cap="flat" cmpd="sng">
              <a:solidFill>
                <a:srgbClr val="92D050"/>
              </a:solidFill>
              <a:prstDash val="solid"/>
              <a:round/>
              <a:headEnd type="none" w="lg" len="lg"/>
              <a:tailEnd type="none" w="lg" len="lg"/>
            </a:ln>
          </p:spPr>
        </p:cxnSp>
        <p:cxnSp>
          <p:nvCxnSpPr>
            <p:cNvPr id="67" name="Shape 383">
              <a:extLst>
                <a:ext uri="{FF2B5EF4-FFF2-40B4-BE49-F238E27FC236}">
                  <a16:creationId xmlns:a16="http://schemas.microsoft.com/office/drawing/2014/main" id="{8F27ABFF-D357-4C75-B958-A891FAD2D610}"/>
                </a:ext>
              </a:extLst>
            </p:cNvPr>
            <p:cNvCxnSpPr>
              <a:cxnSpLocks/>
            </p:cNvCxnSpPr>
            <p:nvPr/>
          </p:nvCxnSpPr>
          <p:spPr>
            <a:xfrm flipV="1">
              <a:off x="6724660" y="3735876"/>
              <a:ext cx="624976" cy="502690"/>
            </a:xfrm>
            <a:prstGeom prst="straightConnector1">
              <a:avLst/>
            </a:prstGeom>
            <a:noFill/>
            <a:ln w="69850" cap="flat" cmpd="sng">
              <a:solidFill>
                <a:srgbClr val="FFFF00"/>
              </a:solidFill>
              <a:prstDash val="solid"/>
              <a:round/>
              <a:headEnd type="stealth" w="med" len="med"/>
              <a:tailEnd type="none" w="med" len="med"/>
            </a:ln>
          </p:spPr>
        </p:cxnSp>
        <p:cxnSp>
          <p:nvCxnSpPr>
            <p:cNvPr id="68" name="Shape 370">
              <a:extLst>
                <a:ext uri="{FF2B5EF4-FFF2-40B4-BE49-F238E27FC236}">
                  <a16:creationId xmlns:a16="http://schemas.microsoft.com/office/drawing/2014/main" id="{4505BDF9-29B9-4EE4-8713-6305EBC8DFA6}"/>
                </a:ext>
              </a:extLst>
            </p:cNvPr>
            <p:cNvCxnSpPr>
              <a:cxnSpLocks/>
              <a:endCxn id="74" idx="3"/>
            </p:cNvCxnSpPr>
            <p:nvPr/>
          </p:nvCxnSpPr>
          <p:spPr>
            <a:xfrm flipV="1">
              <a:off x="5067374" y="3155377"/>
              <a:ext cx="1548092" cy="5113"/>
            </a:xfrm>
            <a:prstGeom prst="straightConnector1">
              <a:avLst/>
            </a:prstGeom>
            <a:noFill/>
            <a:ln w="69850" cap="flat" cmpd="sng">
              <a:solidFill>
                <a:srgbClr val="FFC000"/>
              </a:solidFill>
              <a:prstDash val="solid"/>
              <a:round/>
              <a:headEnd type="none" w="lg" len="lg"/>
              <a:tailEnd type="none" w="lg" len="lg"/>
            </a:ln>
          </p:spPr>
        </p:cxnSp>
        <p:sp>
          <p:nvSpPr>
            <p:cNvPr id="69" name="Triangolo isoscele 68">
              <a:extLst>
                <a:ext uri="{FF2B5EF4-FFF2-40B4-BE49-F238E27FC236}">
                  <a16:creationId xmlns:a16="http://schemas.microsoft.com/office/drawing/2014/main" id="{E66FD6F7-288C-4881-B498-EA3F72475E8F}"/>
                </a:ext>
              </a:extLst>
            </p:cNvPr>
            <p:cNvSpPr/>
            <p:nvPr/>
          </p:nvSpPr>
          <p:spPr>
            <a:xfrm rot="5938327" flipH="1">
              <a:off x="7320476" y="2181555"/>
              <a:ext cx="54680" cy="1690208"/>
            </a:xfrm>
            <a:prstGeom prst="triangle">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Triangolo isoscele 69">
              <a:extLst>
                <a:ext uri="{FF2B5EF4-FFF2-40B4-BE49-F238E27FC236}">
                  <a16:creationId xmlns:a16="http://schemas.microsoft.com/office/drawing/2014/main" id="{34392188-9E3C-4391-88D0-9A304572E271}"/>
                </a:ext>
              </a:extLst>
            </p:cNvPr>
            <p:cNvSpPr/>
            <p:nvPr/>
          </p:nvSpPr>
          <p:spPr>
            <a:xfrm rot="5400000" flipH="1">
              <a:off x="7313899" y="2317966"/>
              <a:ext cx="37934" cy="1672082"/>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Triangolo isoscele 72">
              <a:extLst>
                <a:ext uri="{FF2B5EF4-FFF2-40B4-BE49-F238E27FC236}">
                  <a16:creationId xmlns:a16="http://schemas.microsoft.com/office/drawing/2014/main" id="{09346B96-A4C9-4D7A-AE7B-6C4F33646883}"/>
                </a:ext>
              </a:extLst>
            </p:cNvPr>
            <p:cNvSpPr/>
            <p:nvPr/>
          </p:nvSpPr>
          <p:spPr>
            <a:xfrm rot="4818969" flipH="1">
              <a:off x="7304690" y="2449114"/>
              <a:ext cx="44481" cy="1675831"/>
            </a:xfrm>
            <a:prstGeom prst="triangle">
              <a:avLst/>
            </a:prstGeom>
            <a:solidFill>
              <a:srgbClr val="FF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Shape 375">
              <a:extLst>
                <a:ext uri="{FF2B5EF4-FFF2-40B4-BE49-F238E27FC236}">
                  <a16:creationId xmlns:a16="http://schemas.microsoft.com/office/drawing/2014/main" id="{28EE1455-EF0F-4150-9C6F-B6AC0B14AC63}"/>
                </a:ext>
              </a:extLst>
            </p:cNvPr>
            <p:cNvSpPr/>
            <p:nvPr/>
          </p:nvSpPr>
          <p:spPr>
            <a:xfrm rot="5400000">
              <a:off x="6061699" y="306556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376">
              <a:extLst>
                <a:ext uri="{FF2B5EF4-FFF2-40B4-BE49-F238E27FC236}">
                  <a16:creationId xmlns:a16="http://schemas.microsoft.com/office/drawing/2014/main" id="{FFA86F5A-368E-4B7D-BFCF-8C51C3EFB1E6}"/>
                </a:ext>
              </a:extLst>
            </p:cNvPr>
            <p:cNvSpPr/>
            <p:nvPr/>
          </p:nvSpPr>
          <p:spPr>
            <a:xfrm rot="1598826">
              <a:off x="8005805" y="2640390"/>
              <a:ext cx="187949" cy="1097630"/>
            </a:xfrm>
            <a:prstGeom prst="rect">
              <a:avLst/>
            </a:prstGeom>
            <a:gradFill flip="none" rotWithShape="1">
              <a:gsLst>
                <a:gs pos="0">
                  <a:schemeClr val="accent1">
                    <a:lumMod val="5000"/>
                    <a:lumOff val="95000"/>
                    <a:alpha val="70000"/>
                  </a:schemeClr>
                </a:gs>
                <a:gs pos="100000">
                  <a:schemeClr val="accent1"/>
                </a:gs>
              </a:gsLst>
              <a:lin ang="1080000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2" name="Gruppo 81">
            <a:extLst>
              <a:ext uri="{FF2B5EF4-FFF2-40B4-BE49-F238E27FC236}">
                <a16:creationId xmlns:a16="http://schemas.microsoft.com/office/drawing/2014/main" id="{57BA87AD-0905-4B5D-A4C2-EA7B96E9EDE7}"/>
              </a:ext>
            </a:extLst>
          </p:cNvPr>
          <p:cNvGrpSpPr/>
          <p:nvPr/>
        </p:nvGrpSpPr>
        <p:grpSpPr>
          <a:xfrm>
            <a:off x="1263021" y="2466654"/>
            <a:ext cx="3846843" cy="2681939"/>
            <a:chOff x="6934984" y="3463045"/>
            <a:chExt cx="3120717" cy="1801400"/>
          </a:xfrm>
        </p:grpSpPr>
        <p:sp>
          <p:nvSpPr>
            <p:cNvPr id="83" name="Triangolo isoscele 82">
              <a:extLst>
                <a:ext uri="{FF2B5EF4-FFF2-40B4-BE49-F238E27FC236}">
                  <a16:creationId xmlns:a16="http://schemas.microsoft.com/office/drawing/2014/main" id="{B0F96F4D-0185-493C-92D2-1BD142529A73}"/>
                </a:ext>
              </a:extLst>
            </p:cNvPr>
            <p:cNvSpPr/>
            <p:nvPr/>
          </p:nvSpPr>
          <p:spPr>
            <a:xfrm rot="15661673">
              <a:off x="7815752" y="3054730"/>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Triangolo isoscele 83">
              <a:extLst>
                <a:ext uri="{FF2B5EF4-FFF2-40B4-BE49-F238E27FC236}">
                  <a16:creationId xmlns:a16="http://schemas.microsoft.com/office/drawing/2014/main" id="{DFFAFB85-7025-4D58-B2F1-4D7C2D5C2AEC}"/>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Triangolo isoscele 84">
              <a:extLst>
                <a:ext uri="{FF2B5EF4-FFF2-40B4-BE49-F238E27FC236}">
                  <a16:creationId xmlns:a16="http://schemas.microsoft.com/office/drawing/2014/main" id="{B5B8CC4E-98DF-456D-9347-C7438A63E7DB}"/>
                </a:ext>
              </a:extLst>
            </p:cNvPr>
            <p:cNvSpPr/>
            <p:nvPr/>
          </p:nvSpPr>
          <p:spPr>
            <a:xfrm rot="16781031">
              <a:off x="7818410" y="3335590"/>
              <a:ext cx="44707" cy="1540165"/>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7" name="Shape 382">
              <a:extLst>
                <a:ext uri="{FF2B5EF4-FFF2-40B4-BE49-F238E27FC236}">
                  <a16:creationId xmlns:a16="http://schemas.microsoft.com/office/drawing/2014/main" id="{8A4A39DA-BED9-49D9-953D-09A0CB598750}"/>
                </a:ext>
              </a:extLst>
            </p:cNvPr>
            <p:cNvCxnSpPr>
              <a:cxnSpLocks/>
            </p:cNvCxnSpPr>
            <p:nvPr/>
          </p:nvCxnSpPr>
          <p:spPr>
            <a:xfrm flipH="1" flipV="1">
              <a:off x="7089794" y="3967392"/>
              <a:ext cx="1503992" cy="1297053"/>
            </a:xfrm>
            <a:prstGeom prst="straightConnector1">
              <a:avLst/>
            </a:prstGeom>
            <a:noFill/>
            <a:ln w="69850" cap="flat" cmpd="sng">
              <a:solidFill>
                <a:srgbClr val="FFFF00"/>
              </a:solidFill>
              <a:prstDash val="solid"/>
              <a:round/>
              <a:headEnd type="none" w="lg" len="lg"/>
              <a:tailEnd type="none" w="lg" len="lg"/>
            </a:ln>
          </p:spPr>
        </p:cxnSp>
        <p:cxnSp>
          <p:nvCxnSpPr>
            <p:cNvPr id="96" name="Shape 373">
              <a:extLst>
                <a:ext uri="{FF2B5EF4-FFF2-40B4-BE49-F238E27FC236}">
                  <a16:creationId xmlns:a16="http://schemas.microsoft.com/office/drawing/2014/main" id="{871B997A-FC79-4873-9F87-C72B9D8B51F8}"/>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103" name="Shape 374">
              <a:extLst>
                <a:ext uri="{FF2B5EF4-FFF2-40B4-BE49-F238E27FC236}">
                  <a16:creationId xmlns:a16="http://schemas.microsoft.com/office/drawing/2014/main" id="{9F9B6856-5881-4C95-8881-522C807CBDB4}"/>
                </a:ext>
              </a:extLst>
            </p:cNvPr>
            <p:cNvCxnSpPr>
              <a:cxnSpLocks/>
            </p:cNvCxnSpPr>
            <p:nvPr/>
          </p:nvCxnSpPr>
          <p:spPr>
            <a:xfrm>
              <a:off x="8612311"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104" name="Shape 383">
              <a:extLst>
                <a:ext uri="{FF2B5EF4-FFF2-40B4-BE49-F238E27FC236}">
                  <a16:creationId xmlns:a16="http://schemas.microsoft.com/office/drawing/2014/main" id="{9DD43D93-9F51-4ACD-89FB-D079A838D5A4}"/>
                </a:ext>
              </a:extLst>
            </p:cNvPr>
            <p:cNvCxnSpPr>
              <a:cxnSpLocks/>
            </p:cNvCxnSpPr>
            <p:nvPr/>
          </p:nvCxnSpPr>
          <p:spPr>
            <a:xfrm flipH="1" flipV="1">
              <a:off x="7530536" y="4348524"/>
              <a:ext cx="961043" cy="827898"/>
            </a:xfrm>
            <a:prstGeom prst="straightConnector1">
              <a:avLst/>
            </a:prstGeom>
            <a:noFill/>
            <a:ln w="69850" cap="flat" cmpd="sng">
              <a:solidFill>
                <a:srgbClr val="FFFF00"/>
              </a:solidFill>
              <a:prstDash val="solid"/>
              <a:round/>
              <a:headEnd type="none" w="med" len="med"/>
              <a:tailEnd type="stealth" w="med" len="med"/>
            </a:ln>
          </p:spPr>
        </p:cxnSp>
        <p:cxnSp>
          <p:nvCxnSpPr>
            <p:cNvPr id="106" name="Shape 370">
              <a:extLst>
                <a:ext uri="{FF2B5EF4-FFF2-40B4-BE49-F238E27FC236}">
                  <a16:creationId xmlns:a16="http://schemas.microsoft.com/office/drawing/2014/main" id="{113C878D-A236-402F-8356-8CB28C0CC2F9}"/>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108" name="Shape 376">
              <a:extLst>
                <a:ext uri="{FF2B5EF4-FFF2-40B4-BE49-F238E27FC236}">
                  <a16:creationId xmlns:a16="http://schemas.microsoft.com/office/drawing/2014/main" id="{D3314CD8-078E-4715-8E09-ACB31CC00023}"/>
                </a:ext>
              </a:extLst>
            </p:cNvPr>
            <p:cNvSpPr/>
            <p:nvPr/>
          </p:nvSpPr>
          <p:spPr>
            <a:xfrm rot="-1471179">
              <a:off x="6934984" y="3463045"/>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9" name="Shape 375">
              <a:extLst>
                <a:ext uri="{FF2B5EF4-FFF2-40B4-BE49-F238E27FC236}">
                  <a16:creationId xmlns:a16="http://schemas.microsoft.com/office/drawing/2014/main" id="{79C56E88-F453-457E-B145-BDF580C6F4EA}"/>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 name="Titolo 12"/>
          <p:cNvSpPr>
            <a:spLocks noGrp="1"/>
          </p:cNvSpPr>
          <p:nvPr>
            <p:ph type="title"/>
          </p:nvPr>
        </p:nvSpPr>
        <p:spPr>
          <a:xfrm>
            <a:off x="1522414" y="198438"/>
            <a:ext cx="9143998" cy="1020762"/>
          </a:xfrm>
        </p:spPr>
        <p:txBody>
          <a:bodyPr rtlCol="0">
            <a:normAutofit/>
          </a:bodyPr>
          <a:lstStyle/>
          <a:p>
            <a:r>
              <a:rPr lang="it-IT" sz="3800">
                <a:latin typeface="DustyErasers" panose="02000603000000000000" pitchFamily="2" charset="0"/>
                <a:ea typeface="DustyErasers" panose="02000603000000000000" pitchFamily="2" charset="0"/>
              </a:rPr>
              <a:t>Zero dispersion line or </a:t>
            </a:r>
            <a:r>
              <a:rPr lang="en-US" sz="3600">
                <a:latin typeface="DustyErasers" panose="02000603000000000000" pitchFamily="2" charset="0"/>
                <a:ea typeface="DustyErasers" panose="02000603000000000000" pitchFamily="2" charset="0"/>
              </a:rPr>
              <a:t>4f-</a:t>
            </a:r>
            <a:r>
              <a:rPr lang="it-IT" sz="3800">
                <a:latin typeface="DustyErasers" panose="02000603000000000000" pitchFamily="2" charset="0"/>
                <a:ea typeface="DustyErasers" panose="02000603000000000000" pitchFamily="2" charset="0"/>
              </a:rPr>
              <a:t>line</a:t>
            </a:r>
          </a:p>
        </p:txBody>
      </p:sp>
      <p:grpSp>
        <p:nvGrpSpPr>
          <p:cNvPr id="2" name="Gruppo 1">
            <a:extLst>
              <a:ext uri="{FF2B5EF4-FFF2-40B4-BE49-F238E27FC236}">
                <a16:creationId xmlns:a16="http://schemas.microsoft.com/office/drawing/2014/main" id="{D85657F2-1A62-41B2-8346-0E8E4CDF23A0}"/>
              </a:ext>
            </a:extLst>
          </p:cNvPr>
          <p:cNvGrpSpPr/>
          <p:nvPr/>
        </p:nvGrpSpPr>
        <p:grpSpPr>
          <a:xfrm>
            <a:off x="1453546" y="5589240"/>
            <a:ext cx="7305162" cy="957508"/>
            <a:chOff x="3291587" y="6046857"/>
            <a:chExt cx="5886677" cy="957508"/>
          </a:xfrm>
        </p:grpSpPr>
        <p:sp>
          <p:nvSpPr>
            <p:cNvPr id="86" name="Rettangolo 85">
              <a:extLst>
                <a:ext uri="{FF2B5EF4-FFF2-40B4-BE49-F238E27FC236}">
                  <a16:creationId xmlns:a16="http://schemas.microsoft.com/office/drawing/2014/main" id="{CD4651F2-7A63-43E4-A07C-4118C808ACFD}"/>
                </a:ext>
              </a:extLst>
            </p:cNvPr>
            <p:cNvSpPr/>
            <p:nvPr/>
          </p:nvSpPr>
          <p:spPr>
            <a:xfrm>
              <a:off x="5122235" y="6542700"/>
              <a:ext cx="2185067" cy="461665"/>
            </a:xfrm>
            <a:prstGeom prst="rect">
              <a:avLst/>
            </a:prstGeom>
          </p:spPr>
          <p:txBody>
            <a:bodyPr wrap="square">
              <a:spAutoFit/>
            </a:bodyPr>
            <a:lstStyle/>
            <a:p>
              <a:pPr algn="ctr"/>
              <a:r>
                <a:rPr lang="en-US" sz="2400">
                  <a:latin typeface="DustyErasers" panose="02000603000000000000" pitchFamily="2" charset="0"/>
                  <a:ea typeface="DustyErasers" panose="02000603000000000000" pitchFamily="2" charset="0"/>
                </a:rPr>
                <a:t>“4</a:t>
              </a:r>
              <a:r>
                <a:rPr lang="it-IT" sz="2200">
                  <a:latin typeface="DustyErasers" panose="02000603000000000000" pitchFamily="2" charset="0"/>
                  <a:ea typeface="DustyErasers" panose="02000603000000000000" pitchFamily="2" charset="0"/>
                </a:rPr>
                <a:t>f line</a:t>
              </a:r>
              <a:r>
                <a:rPr lang="en-US" sz="2400">
                  <a:latin typeface="DustyErasers" panose="02000603000000000000" pitchFamily="2" charset="0"/>
                  <a:ea typeface="DustyErasers" panose="02000603000000000000" pitchFamily="2" charset="0"/>
                </a:rPr>
                <a:t>”</a:t>
              </a:r>
              <a:endParaRPr lang="it-IT" sz="2200"/>
            </a:p>
          </p:txBody>
        </p:sp>
        <p:sp>
          <p:nvSpPr>
            <p:cNvPr id="88" name="Rettangolo 87">
              <a:extLst>
                <a:ext uri="{FF2B5EF4-FFF2-40B4-BE49-F238E27FC236}">
                  <a16:creationId xmlns:a16="http://schemas.microsoft.com/office/drawing/2014/main" id="{BAE11CF8-B15F-40BE-ABFE-B3A62E307B4E}"/>
                </a:ext>
              </a:extLst>
            </p:cNvPr>
            <p:cNvSpPr/>
            <p:nvPr/>
          </p:nvSpPr>
          <p:spPr>
            <a:xfrm>
              <a:off x="3788994" y="6080540"/>
              <a:ext cx="232582" cy="430887"/>
            </a:xfrm>
            <a:prstGeom prst="rect">
              <a:avLst/>
            </a:prstGeom>
            <a:ln>
              <a:noFill/>
            </a:ln>
          </p:spPr>
          <p:txBody>
            <a:bodyPr wrap="square">
              <a:spAutoFit/>
            </a:bodyPr>
            <a:lstStyle/>
            <a:p>
              <a:r>
                <a:rPr lang="it-IT" sz="2200">
                  <a:latin typeface="DustyErasers" panose="02000603000000000000" pitchFamily="2" charset="0"/>
                  <a:ea typeface="DustyErasers" panose="02000603000000000000" pitchFamily="2" charset="0"/>
                </a:rPr>
                <a:t>f</a:t>
              </a:r>
              <a:endParaRPr lang="it-IT" sz="2200"/>
            </a:p>
          </p:txBody>
        </p:sp>
        <p:sp>
          <p:nvSpPr>
            <p:cNvPr id="89" name="Rettangolo 88">
              <a:extLst>
                <a:ext uri="{FF2B5EF4-FFF2-40B4-BE49-F238E27FC236}">
                  <a16:creationId xmlns:a16="http://schemas.microsoft.com/office/drawing/2014/main" id="{561C484F-D993-4455-8E99-9460DB3A76BA}"/>
                </a:ext>
              </a:extLst>
            </p:cNvPr>
            <p:cNvSpPr/>
            <p:nvPr/>
          </p:nvSpPr>
          <p:spPr>
            <a:xfrm>
              <a:off x="5368693" y="6082408"/>
              <a:ext cx="232582" cy="430887"/>
            </a:xfrm>
            <a:prstGeom prst="rect">
              <a:avLst/>
            </a:prstGeom>
            <a:ln>
              <a:noFill/>
            </a:ln>
          </p:spPr>
          <p:txBody>
            <a:bodyPr wrap="square">
              <a:spAutoFit/>
            </a:bodyPr>
            <a:lstStyle/>
            <a:p>
              <a:r>
                <a:rPr lang="it-IT" sz="2200">
                  <a:latin typeface="DustyErasers" panose="02000603000000000000" pitchFamily="2" charset="0"/>
                  <a:ea typeface="DustyErasers" panose="02000603000000000000" pitchFamily="2" charset="0"/>
                </a:rPr>
                <a:t>f</a:t>
              </a:r>
              <a:endParaRPr lang="it-IT" sz="2200"/>
            </a:p>
          </p:txBody>
        </p:sp>
        <p:cxnSp>
          <p:nvCxnSpPr>
            <p:cNvPr id="90" name="Connettore 2 89">
              <a:extLst>
                <a:ext uri="{FF2B5EF4-FFF2-40B4-BE49-F238E27FC236}">
                  <a16:creationId xmlns:a16="http://schemas.microsoft.com/office/drawing/2014/main" id="{E1A86347-7D79-4B08-8EB8-7FB6B03E2E31}"/>
                </a:ext>
              </a:extLst>
            </p:cNvPr>
            <p:cNvCxnSpPr>
              <a:cxnSpLocks/>
            </p:cNvCxnSpPr>
            <p:nvPr/>
          </p:nvCxnSpPr>
          <p:spPr>
            <a:xfrm>
              <a:off x="3291587" y="6046945"/>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Connettore 2 90">
              <a:extLst>
                <a:ext uri="{FF2B5EF4-FFF2-40B4-BE49-F238E27FC236}">
                  <a16:creationId xmlns:a16="http://schemas.microsoft.com/office/drawing/2014/main" id="{17EF3928-DE95-4D8B-B87A-07313D4FB114}"/>
                </a:ext>
              </a:extLst>
            </p:cNvPr>
            <p:cNvCxnSpPr>
              <a:cxnSpLocks/>
            </p:cNvCxnSpPr>
            <p:nvPr/>
          </p:nvCxnSpPr>
          <p:spPr>
            <a:xfrm>
              <a:off x="4765266" y="6046945"/>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Rettangolo 91">
              <a:extLst>
                <a:ext uri="{FF2B5EF4-FFF2-40B4-BE49-F238E27FC236}">
                  <a16:creationId xmlns:a16="http://schemas.microsoft.com/office/drawing/2014/main" id="{3B690CA3-C663-4B95-82F3-5B0DC8D2F519}"/>
                </a:ext>
              </a:extLst>
            </p:cNvPr>
            <p:cNvSpPr/>
            <p:nvPr/>
          </p:nvSpPr>
          <p:spPr>
            <a:xfrm>
              <a:off x="6742015" y="6080452"/>
              <a:ext cx="232582" cy="430887"/>
            </a:xfrm>
            <a:prstGeom prst="rect">
              <a:avLst/>
            </a:prstGeom>
            <a:ln>
              <a:noFill/>
            </a:ln>
          </p:spPr>
          <p:txBody>
            <a:bodyPr wrap="square">
              <a:spAutoFit/>
            </a:bodyPr>
            <a:lstStyle/>
            <a:p>
              <a:r>
                <a:rPr lang="it-IT" sz="2200">
                  <a:latin typeface="DustyErasers" panose="02000603000000000000" pitchFamily="2" charset="0"/>
                  <a:ea typeface="DustyErasers" panose="02000603000000000000" pitchFamily="2" charset="0"/>
                </a:rPr>
                <a:t>f</a:t>
              </a:r>
              <a:endParaRPr lang="it-IT" sz="2200"/>
            </a:p>
          </p:txBody>
        </p:sp>
        <p:sp>
          <p:nvSpPr>
            <p:cNvPr id="93" name="Rettangolo 92">
              <a:extLst>
                <a:ext uri="{FF2B5EF4-FFF2-40B4-BE49-F238E27FC236}">
                  <a16:creationId xmlns:a16="http://schemas.microsoft.com/office/drawing/2014/main" id="{6B26319E-5518-42B7-B1D7-717CD3ED8A34}"/>
                </a:ext>
              </a:extLst>
            </p:cNvPr>
            <p:cNvSpPr/>
            <p:nvPr/>
          </p:nvSpPr>
          <p:spPr>
            <a:xfrm>
              <a:off x="8321714" y="6082320"/>
              <a:ext cx="232582" cy="430887"/>
            </a:xfrm>
            <a:prstGeom prst="rect">
              <a:avLst/>
            </a:prstGeom>
            <a:ln>
              <a:noFill/>
            </a:ln>
          </p:spPr>
          <p:txBody>
            <a:bodyPr wrap="square">
              <a:spAutoFit/>
            </a:bodyPr>
            <a:lstStyle/>
            <a:p>
              <a:r>
                <a:rPr lang="it-IT" sz="2200">
                  <a:latin typeface="DustyErasers" panose="02000603000000000000" pitchFamily="2" charset="0"/>
                  <a:ea typeface="DustyErasers" panose="02000603000000000000" pitchFamily="2" charset="0"/>
                </a:rPr>
                <a:t>f</a:t>
              </a:r>
              <a:endParaRPr lang="it-IT" sz="2200"/>
            </a:p>
          </p:txBody>
        </p:sp>
        <p:cxnSp>
          <p:nvCxnSpPr>
            <p:cNvPr id="94" name="Connettore 2 93">
              <a:extLst>
                <a:ext uri="{FF2B5EF4-FFF2-40B4-BE49-F238E27FC236}">
                  <a16:creationId xmlns:a16="http://schemas.microsoft.com/office/drawing/2014/main" id="{CD947B12-CEE6-4D5C-8272-B2099F24F3F4}"/>
                </a:ext>
              </a:extLst>
            </p:cNvPr>
            <p:cNvCxnSpPr>
              <a:cxnSpLocks/>
            </p:cNvCxnSpPr>
            <p:nvPr/>
          </p:nvCxnSpPr>
          <p:spPr>
            <a:xfrm>
              <a:off x="6244608" y="6046857"/>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Connettore 2 94">
              <a:extLst>
                <a:ext uri="{FF2B5EF4-FFF2-40B4-BE49-F238E27FC236}">
                  <a16:creationId xmlns:a16="http://schemas.microsoft.com/office/drawing/2014/main" id="{228B6384-7013-40E0-98BA-EDEACEABBDF7}"/>
                </a:ext>
              </a:extLst>
            </p:cNvPr>
            <p:cNvCxnSpPr>
              <a:cxnSpLocks/>
            </p:cNvCxnSpPr>
            <p:nvPr/>
          </p:nvCxnSpPr>
          <p:spPr>
            <a:xfrm>
              <a:off x="7718287" y="6046857"/>
              <a:ext cx="1459977" cy="2234"/>
            </a:xfrm>
            <a:prstGeom prst="straightConnector1">
              <a:avLst/>
            </a:prstGeom>
            <a:ln w="444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8" name="Figura a mano libera: forma 47">
            <a:extLst>
              <a:ext uri="{FF2B5EF4-FFF2-40B4-BE49-F238E27FC236}">
                <a16:creationId xmlns:a16="http://schemas.microsoft.com/office/drawing/2014/main" id="{C216EE29-D811-4E59-AD69-CD642F71432F}"/>
              </a:ext>
            </a:extLst>
          </p:cNvPr>
          <p:cNvSpPr/>
          <p:nvPr/>
        </p:nvSpPr>
        <p:spPr>
          <a:xfrm rot="5400000">
            <a:off x="4055748" y="2921327"/>
            <a:ext cx="929475" cy="690020"/>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noFill/>
          <a:ln w="38100">
            <a:solidFill>
              <a:schemeClr val="tx1"/>
            </a:solidFill>
            <a:miter lim="800000"/>
          </a:ln>
          <a:effectLst>
            <a:glow rad="12700">
              <a:schemeClr val="tx1">
                <a:alpha val="77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igura a mano libera: forma 48">
            <a:extLst>
              <a:ext uri="{FF2B5EF4-FFF2-40B4-BE49-F238E27FC236}">
                <a16:creationId xmlns:a16="http://schemas.microsoft.com/office/drawing/2014/main" id="{81F42BE3-BFAD-415B-8DFC-4CBC7B1EF63D}"/>
              </a:ext>
            </a:extLst>
          </p:cNvPr>
          <p:cNvSpPr/>
          <p:nvPr/>
        </p:nvSpPr>
        <p:spPr>
          <a:xfrm rot="5400000">
            <a:off x="5230982" y="2921326"/>
            <a:ext cx="929475" cy="690020"/>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noFill/>
          <a:ln w="38100">
            <a:solidFill>
              <a:schemeClr val="tx1"/>
            </a:solidFill>
            <a:miter lim="800000"/>
          </a:ln>
          <a:effectLst>
            <a:glow rad="12700">
              <a:schemeClr val="tx1">
                <a:alpha val="77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Rettangolo 77">
            <a:extLst>
              <a:ext uri="{FF2B5EF4-FFF2-40B4-BE49-F238E27FC236}">
                <a16:creationId xmlns:a16="http://schemas.microsoft.com/office/drawing/2014/main" id="{F7F660D3-F930-4B86-9087-56FBFBBA64F2}"/>
              </a:ext>
            </a:extLst>
          </p:cNvPr>
          <p:cNvSpPr/>
          <p:nvPr/>
        </p:nvSpPr>
        <p:spPr>
          <a:xfrm>
            <a:off x="1909746" y="5002299"/>
            <a:ext cx="787395" cy="461665"/>
          </a:xfrm>
          <a:prstGeom prst="rect">
            <a:avLst/>
          </a:prstGeom>
        </p:spPr>
        <p:txBody>
          <a:bodyPr wrap="non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X(</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sp>
        <p:nvSpPr>
          <p:cNvPr id="79" name="Rettangolo 78">
            <a:extLst>
              <a:ext uri="{FF2B5EF4-FFF2-40B4-BE49-F238E27FC236}">
                <a16:creationId xmlns:a16="http://schemas.microsoft.com/office/drawing/2014/main" id="{7CD69438-EA81-498D-9053-A73595C53E27}"/>
              </a:ext>
            </a:extLst>
          </p:cNvPr>
          <p:cNvSpPr/>
          <p:nvPr/>
        </p:nvSpPr>
        <p:spPr>
          <a:xfrm>
            <a:off x="7621023" y="4998074"/>
            <a:ext cx="2872729" cy="461665"/>
          </a:xfrm>
          <a:prstGeom prst="rect">
            <a:avLst/>
          </a:prstGeom>
        </p:spPr>
        <p:txBody>
          <a:bodyPr wrap="squar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Y(</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sp>
        <p:nvSpPr>
          <p:cNvPr id="81" name="Figura a mano libera: forma 80">
            <a:extLst>
              <a:ext uri="{FF2B5EF4-FFF2-40B4-BE49-F238E27FC236}">
                <a16:creationId xmlns:a16="http://schemas.microsoft.com/office/drawing/2014/main" id="{AA003403-6287-4B03-9E3A-E63B1F5FB934}"/>
              </a:ext>
            </a:extLst>
          </p:cNvPr>
          <p:cNvSpPr/>
          <p:nvPr/>
        </p:nvSpPr>
        <p:spPr>
          <a:xfrm>
            <a:off x="1845613" y="4436750"/>
            <a:ext cx="773276" cy="561324"/>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5" name="Connettore diritto 124">
            <a:extLst>
              <a:ext uri="{FF2B5EF4-FFF2-40B4-BE49-F238E27FC236}">
                <a16:creationId xmlns:a16="http://schemas.microsoft.com/office/drawing/2014/main" id="{1B8068BC-A482-4D11-A884-5E45D506B810}"/>
              </a:ext>
            </a:extLst>
          </p:cNvPr>
          <p:cNvCxnSpPr>
            <a:cxnSpLocks/>
          </p:cNvCxnSpPr>
          <p:nvPr/>
        </p:nvCxnSpPr>
        <p:spPr>
          <a:xfrm flipH="1">
            <a:off x="5089709" y="2714289"/>
            <a:ext cx="11293" cy="1236399"/>
          </a:xfrm>
          <a:prstGeom prst="line">
            <a:avLst/>
          </a:prstGeom>
          <a:ln w="63500">
            <a:solidFill>
              <a:schemeClr val="tx1"/>
            </a:solidFill>
            <a:prstDash val="solid"/>
            <a:miter lim="800000"/>
            <a:tailEnd type="stealth"/>
          </a:ln>
        </p:spPr>
        <p:style>
          <a:lnRef idx="1">
            <a:schemeClr val="accent1"/>
          </a:lnRef>
          <a:fillRef idx="0">
            <a:schemeClr val="accent1"/>
          </a:fillRef>
          <a:effectRef idx="0">
            <a:schemeClr val="accent1"/>
          </a:effectRef>
          <a:fontRef idx="minor">
            <a:schemeClr val="tx1"/>
          </a:fontRef>
        </p:style>
      </p:cxnSp>
      <p:sp>
        <p:nvSpPr>
          <p:cNvPr id="126" name="Rettangolo 125">
            <a:extLst>
              <a:ext uri="{FF2B5EF4-FFF2-40B4-BE49-F238E27FC236}">
                <a16:creationId xmlns:a16="http://schemas.microsoft.com/office/drawing/2014/main" id="{ABAA6A9D-808E-41F9-8417-2C1A8B40BFE6}"/>
              </a:ext>
            </a:extLst>
          </p:cNvPr>
          <p:cNvSpPr/>
          <p:nvPr/>
        </p:nvSpPr>
        <p:spPr>
          <a:xfrm>
            <a:off x="4766127" y="3762019"/>
            <a:ext cx="339007" cy="369332"/>
          </a:xfrm>
          <a:prstGeom prst="rect">
            <a:avLst/>
          </a:prstGeom>
        </p:spPr>
        <p:txBody>
          <a:bodyPr wrap="square">
            <a:spAutoFit/>
          </a:bodyPr>
          <a:lstStyle/>
          <a:p>
            <a:r>
              <a:rPr lang="it-IT" b="1">
                <a:latin typeface="DustyErasers" panose="02000603000000000000" pitchFamily="2" charset="0"/>
                <a:ea typeface="DustyErasers" panose="02000603000000000000" pitchFamily="2" charset="0"/>
              </a:rPr>
              <a:t>x</a:t>
            </a:r>
            <a:endParaRPr lang="it-IT" b="1"/>
          </a:p>
        </p:txBody>
      </p:sp>
      <p:sp>
        <p:nvSpPr>
          <p:cNvPr id="127" name="Rettangolo 126">
            <a:extLst>
              <a:ext uri="{FF2B5EF4-FFF2-40B4-BE49-F238E27FC236}">
                <a16:creationId xmlns:a16="http://schemas.microsoft.com/office/drawing/2014/main" id="{559D3C68-F61C-4730-983F-259D27B0CEB7}"/>
              </a:ext>
            </a:extLst>
          </p:cNvPr>
          <p:cNvSpPr/>
          <p:nvPr/>
        </p:nvSpPr>
        <p:spPr>
          <a:xfrm>
            <a:off x="9573875" y="2595558"/>
            <a:ext cx="2289004" cy="1323439"/>
          </a:xfrm>
          <a:prstGeom prst="rect">
            <a:avLst/>
          </a:prstGeom>
        </p:spPr>
        <p:txBody>
          <a:bodyPr wrap="square">
            <a:spAutoFit/>
          </a:bodyPr>
          <a:lstStyle/>
          <a:p>
            <a:r>
              <a:rPr lang="it-IT" sz="2000">
                <a:solidFill>
                  <a:schemeClr val="bg1">
                    <a:lumMod val="65000"/>
                  </a:schemeClr>
                </a:solidFill>
                <a:latin typeface="DustyErasers" panose="02000603000000000000" pitchFamily="2" charset="0"/>
                <a:ea typeface="DustyErasers" panose="02000603000000000000" pitchFamily="2" charset="0"/>
              </a:rPr>
              <a:t>A pair of identical dispersive elements and lenses</a:t>
            </a:r>
          </a:p>
        </p:txBody>
      </p:sp>
      <p:sp>
        <p:nvSpPr>
          <p:cNvPr id="129" name="Rettangolo 128">
            <a:extLst>
              <a:ext uri="{FF2B5EF4-FFF2-40B4-BE49-F238E27FC236}">
                <a16:creationId xmlns:a16="http://schemas.microsoft.com/office/drawing/2014/main" id="{E5DDB881-F619-401F-98C6-04773E08C90B}"/>
              </a:ext>
            </a:extLst>
          </p:cNvPr>
          <p:cNvSpPr/>
          <p:nvPr/>
        </p:nvSpPr>
        <p:spPr>
          <a:xfrm>
            <a:off x="4504061" y="2247075"/>
            <a:ext cx="2289004" cy="338554"/>
          </a:xfrm>
          <a:prstGeom prst="rect">
            <a:avLst/>
          </a:prstGeom>
        </p:spPr>
        <p:txBody>
          <a:bodyPr wrap="square">
            <a:spAutoFit/>
          </a:bodyPr>
          <a:lstStyle/>
          <a:p>
            <a:r>
              <a:rPr lang="it-IT" sz="1600">
                <a:latin typeface="DustyErasers" panose="02000603000000000000" pitchFamily="2" charset="0"/>
                <a:ea typeface="DustyErasers" panose="02000603000000000000" pitchFamily="2" charset="0"/>
              </a:rPr>
              <a:t>Fourier plane</a:t>
            </a:r>
          </a:p>
        </p:txBody>
      </p:sp>
    </p:spTree>
    <p:extLst>
      <p:ext uri="{BB962C8B-B14F-4D97-AF65-F5344CB8AC3E}">
        <p14:creationId xmlns:p14="http://schemas.microsoft.com/office/powerpoint/2010/main" val="363458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1522414" y="198438"/>
            <a:ext cx="10836694" cy="1020762"/>
          </a:xfrm>
        </p:spPr>
        <p:txBody>
          <a:bodyPr rtlCol="0">
            <a:normAutofit/>
          </a:bodyPr>
          <a:lstStyle/>
          <a:p>
            <a:r>
              <a:rPr lang="it-IT" sz="3800">
                <a:latin typeface="DustyErasers" panose="02000603000000000000" pitchFamily="2" charset="0"/>
                <a:ea typeface="DustyErasers" panose="02000603000000000000" pitchFamily="2" charset="0"/>
              </a:rPr>
              <a:t>Mask at the Fourier plane of a </a:t>
            </a:r>
            <a:r>
              <a:rPr lang="en-US" sz="3600">
                <a:latin typeface="DustyErasers" panose="02000603000000000000" pitchFamily="2" charset="0"/>
                <a:ea typeface="DustyErasers" panose="02000603000000000000" pitchFamily="2" charset="0"/>
              </a:rPr>
              <a:t>4f-</a:t>
            </a:r>
            <a:r>
              <a:rPr lang="it-IT" sz="3800">
                <a:latin typeface="DustyErasers" panose="02000603000000000000" pitchFamily="2" charset="0"/>
                <a:ea typeface="DustyErasers" panose="02000603000000000000" pitchFamily="2" charset="0"/>
              </a:rPr>
              <a:t>line</a:t>
            </a:r>
          </a:p>
        </p:txBody>
      </p:sp>
      <p:sp>
        <p:nvSpPr>
          <p:cNvPr id="47" name="Rettangolo 46">
            <a:extLst>
              <a:ext uri="{FF2B5EF4-FFF2-40B4-BE49-F238E27FC236}">
                <a16:creationId xmlns:a16="http://schemas.microsoft.com/office/drawing/2014/main" id="{4EDFC0CF-75F1-4227-959F-38F11AB6A3D9}"/>
              </a:ext>
            </a:extLst>
          </p:cNvPr>
          <p:cNvSpPr/>
          <p:nvPr/>
        </p:nvSpPr>
        <p:spPr>
          <a:xfrm>
            <a:off x="1522414" y="1543311"/>
            <a:ext cx="10188622" cy="369332"/>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Convenient to exploit spatial dispersion by using a spatial </a:t>
            </a:r>
            <a:r>
              <a:rPr lang="en-US">
                <a:solidFill>
                  <a:srgbClr val="0000FF"/>
                </a:solidFill>
                <a:latin typeface="DustyErasers" panose="02000603000000000000" pitchFamily="2" charset="0"/>
                <a:ea typeface="DustyErasers" panose="02000603000000000000" pitchFamily="2" charset="0"/>
              </a:rPr>
              <a:t>“</a:t>
            </a:r>
            <a:r>
              <a:rPr lang="it-IT">
                <a:solidFill>
                  <a:srgbClr val="0000FF"/>
                </a:solidFill>
                <a:latin typeface="DustyErasers" panose="02000603000000000000" pitchFamily="2" charset="0"/>
                <a:ea typeface="DustyErasers" panose="02000603000000000000" pitchFamily="2" charset="0"/>
              </a:rPr>
              <a:t>mask</a:t>
            </a:r>
            <a:r>
              <a:rPr lang="en-US">
                <a:solidFill>
                  <a:srgbClr val="0000FF"/>
                </a:solidFill>
                <a:latin typeface="DustyErasers" panose="02000603000000000000" pitchFamily="2" charset="0"/>
                <a:ea typeface="DustyErasers" panose="02000603000000000000" pitchFamily="2" charset="0"/>
              </a:rPr>
              <a:t>” M(x)</a:t>
            </a:r>
            <a:r>
              <a:rPr lang="it-IT">
                <a:latin typeface="DustyErasers" panose="02000603000000000000" pitchFamily="2" charset="0"/>
                <a:ea typeface="DustyErasers" panose="02000603000000000000" pitchFamily="2" charset="0"/>
              </a:rPr>
              <a:t> at the Fourier plane</a:t>
            </a:r>
          </a:p>
        </p:txBody>
      </p:sp>
      <mc:AlternateContent xmlns:mc="http://schemas.openxmlformats.org/markup-compatibility/2006" xmlns:a14="http://schemas.microsoft.com/office/drawing/2010/main">
        <mc:Choice Requires="a14">
          <p:sp>
            <p:nvSpPr>
              <p:cNvPr id="121" name="Rettangolo 120">
                <a:extLst>
                  <a:ext uri="{FF2B5EF4-FFF2-40B4-BE49-F238E27FC236}">
                    <a16:creationId xmlns:a16="http://schemas.microsoft.com/office/drawing/2014/main" id="{85320678-F3FF-4828-A797-3BA14AB062FE}"/>
                  </a:ext>
                </a:extLst>
              </p:cNvPr>
              <p:cNvSpPr/>
              <p:nvPr/>
            </p:nvSpPr>
            <p:spPr>
              <a:xfrm>
                <a:off x="811519" y="5697939"/>
                <a:ext cx="5593759" cy="516039"/>
              </a:xfrm>
              <a:prstGeom prst="rect">
                <a:avLst/>
              </a:prstGeom>
              <a:ln w="25400">
                <a:noFill/>
              </a:ln>
            </p:spPr>
            <p:txBody>
              <a:bodyPr wrap="square">
                <a:spAutoFit/>
              </a:bodyPr>
              <a:lstStyle/>
              <a:p>
                <a:r>
                  <a:rPr lang="it-IT" sz="1400" u="sng">
                    <a:solidFill>
                      <a:schemeClr val="tx1"/>
                    </a:solidFill>
                    <a:latin typeface="DustyErasers" panose="02000603000000000000" pitchFamily="2" charset="0"/>
                    <a:ea typeface="DustyErasers" panose="02000603000000000000" pitchFamily="2" charset="0"/>
                  </a:rPr>
                  <a:t>Focal spot size of a spectral component</a:t>
                </a:r>
                <a:r>
                  <a:rPr lang="it-IT" sz="1400">
                    <a:solidFill>
                      <a:schemeClr val="tx1"/>
                    </a:solidFill>
                    <a:latin typeface="DustyErasers" panose="02000603000000000000" pitchFamily="2" charset="0"/>
                    <a:ea typeface="DustyErasers" panose="02000603000000000000" pitchFamily="2" charset="0"/>
                  </a:rPr>
                  <a:t>: </a:t>
                </a:r>
                <a14:m>
                  <m:oMath xmlns:m="http://schemas.openxmlformats.org/officeDocument/2006/math">
                    <m:r>
                      <m:rPr>
                        <m:sty m:val="p"/>
                      </m:rPr>
                      <a:rPr lang="it-IT" sz="1400">
                        <a:latin typeface="Cambria Math" panose="02040503050406030204" pitchFamily="18" charset="0"/>
                        <a:ea typeface="DustyErasers" panose="02000603000000000000" pitchFamily="2" charset="0"/>
                      </a:rPr>
                      <m:t>Δ</m:t>
                    </m:r>
                  </m:oMath>
                </a14:m>
                <a:r>
                  <a:rPr lang="it-IT" sz="1400">
                    <a:solidFill>
                      <a:schemeClr val="tx1"/>
                    </a:solidFill>
                    <a:latin typeface="DustyErasers" panose="02000603000000000000" pitchFamily="2" charset="0"/>
                    <a:ea typeface="DustyErasers" panose="02000603000000000000" pitchFamily="2" charset="0"/>
                  </a:rPr>
                  <a:t>X</a:t>
                </a:r>
                <a:r>
                  <a:rPr lang="it-IT" sz="1400" baseline="-25000">
                    <a:solidFill>
                      <a:schemeClr val="tx1"/>
                    </a:solidFill>
                    <a:latin typeface="DustyErasers" panose="02000603000000000000" pitchFamily="2" charset="0"/>
                    <a:ea typeface="DustyErasers" panose="02000603000000000000" pitchFamily="2" charset="0"/>
                  </a:rPr>
                  <a:t>0</a:t>
                </a:r>
                <a:r>
                  <a:rPr lang="it-IT" sz="1400">
                    <a:solidFill>
                      <a:schemeClr val="tx1"/>
                    </a:solidFill>
                    <a:latin typeface="DustyErasers" panose="02000603000000000000" pitchFamily="2" charset="0"/>
                    <a:ea typeface="DustyErasers" panose="02000603000000000000" pitchFamily="2" charset="0"/>
                  </a:rPr>
                  <a:t> =</a:t>
                </a:r>
                <a:r>
                  <a:rPr lang="it-IT" sz="1400">
                    <a:solidFill>
                      <a:schemeClr val="tx1"/>
                    </a:solidFill>
                    <a:ea typeface="DustyErasers" panose="02000603000000000000" pitchFamily="2" charset="0"/>
                  </a:rPr>
                  <a:t> </a:t>
                </a:r>
                <a14:m>
                  <m:oMath xmlns:m="http://schemas.openxmlformats.org/officeDocument/2006/math">
                    <m:f>
                      <m:fPr>
                        <m:ctrlPr>
                          <a:rPr lang="it-IT" sz="1400" i="1">
                            <a:solidFill>
                              <a:schemeClr val="tx1"/>
                            </a:solidFill>
                            <a:latin typeface="Cambria Math" panose="02040503050406030204" pitchFamily="18" charset="0"/>
                            <a:ea typeface="DustyErasers" panose="02000603000000000000" pitchFamily="2" charset="0"/>
                          </a:rPr>
                        </m:ctrlPr>
                      </m:fPr>
                      <m:num>
                        <m:r>
                          <m:rPr>
                            <m:nor/>
                          </m:rPr>
                          <a:rPr lang="it-IT" sz="1400">
                            <a:solidFill>
                              <a:schemeClr val="tx1"/>
                            </a:solidFill>
                            <a:latin typeface="DustyErasers" panose="02000603000000000000" pitchFamily="2" charset="0"/>
                            <a:ea typeface="DustyErasers" panose="02000603000000000000" pitchFamily="2" charset="0"/>
                          </a:rPr>
                          <m:t>cos</m:t>
                        </m:r>
                        <m:r>
                          <m:rPr>
                            <m:nor/>
                          </m:rPr>
                          <a:rPr lang="it-IT" sz="1400">
                            <a:solidFill>
                              <a:schemeClr val="tx1"/>
                            </a:solidFill>
                            <a:latin typeface="DustyErasers" panose="02000603000000000000" pitchFamily="2" charset="0"/>
                            <a:ea typeface="DustyErasers" panose="02000603000000000000" pitchFamily="2" charset="0"/>
                          </a:rPr>
                          <m:t>(</m:t>
                        </m:r>
                        <m:sSub>
                          <m:sSubPr>
                            <m:ctrlPr>
                              <a:rPr lang="it-IT" sz="1400" b="0" i="1" smtClean="0">
                                <a:solidFill>
                                  <a:schemeClr val="tx1"/>
                                </a:solidFill>
                                <a:latin typeface="Cambria Math" panose="02040503050406030204" pitchFamily="18" charset="0"/>
                                <a:ea typeface="DustyErasers" panose="02000603000000000000" pitchFamily="2" charset="0"/>
                              </a:rPr>
                            </m:ctrlPr>
                          </m:sSubPr>
                          <m:e>
                            <m:r>
                              <m:rPr>
                                <m:sty m:val="p"/>
                              </m:rPr>
                              <a:rPr lang="it-IT" sz="1400" b="0" i="0" smtClean="0">
                                <a:solidFill>
                                  <a:schemeClr val="tx1"/>
                                </a:solidFill>
                                <a:latin typeface="Cambria Math" panose="02040503050406030204" pitchFamily="18" charset="0"/>
                                <a:ea typeface="DustyErasers" panose="02000603000000000000" pitchFamily="2" charset="0"/>
                              </a:rPr>
                              <m:t>θ</m:t>
                            </m:r>
                          </m:e>
                          <m:sub>
                            <m:r>
                              <m:rPr>
                                <m:sty m:val="p"/>
                              </m:rPr>
                              <a:rPr lang="it-IT" sz="1400" b="0" i="0" smtClean="0">
                                <a:solidFill>
                                  <a:schemeClr val="tx1"/>
                                </a:solidFill>
                                <a:latin typeface="Cambria Math" panose="02040503050406030204" pitchFamily="18" charset="0"/>
                                <a:ea typeface="DustyErasers" panose="02000603000000000000" pitchFamily="2" charset="0"/>
                              </a:rPr>
                              <m:t>i</m:t>
                            </m:r>
                          </m:sub>
                        </m:sSub>
                        <m:r>
                          <m:rPr>
                            <m:nor/>
                          </m:rPr>
                          <a:rPr lang="it-IT" sz="1400">
                            <a:solidFill>
                              <a:schemeClr val="tx1"/>
                            </a:solidFill>
                            <a:latin typeface="DustyErasers" panose="02000603000000000000" pitchFamily="2" charset="0"/>
                            <a:ea typeface="DustyErasers" panose="02000603000000000000" pitchFamily="2" charset="0"/>
                          </a:rPr>
                          <m:t>)</m:t>
                        </m:r>
                      </m:num>
                      <m:den>
                        <m:r>
                          <m:rPr>
                            <m:nor/>
                          </m:rPr>
                          <a:rPr lang="it-IT" sz="1400">
                            <a:solidFill>
                              <a:schemeClr val="tx1"/>
                            </a:solidFill>
                            <a:latin typeface="DustyErasers" panose="02000603000000000000" pitchFamily="2" charset="0"/>
                            <a:ea typeface="DustyErasers" panose="02000603000000000000" pitchFamily="2" charset="0"/>
                          </a:rPr>
                          <m:t>cos</m:t>
                        </m:r>
                        <m:r>
                          <m:rPr>
                            <m:nor/>
                          </m:rPr>
                          <a:rPr lang="it-IT" sz="1400">
                            <a:solidFill>
                              <a:schemeClr val="tx1"/>
                            </a:solidFill>
                            <a:latin typeface="DustyErasers" panose="02000603000000000000" pitchFamily="2" charset="0"/>
                            <a:ea typeface="DustyErasers" panose="02000603000000000000" pitchFamily="2" charset="0"/>
                          </a:rPr>
                          <m:t>(</m:t>
                        </m:r>
                        <m:sSub>
                          <m:sSubPr>
                            <m:ctrlPr>
                              <a:rPr lang="it-IT" sz="1400" i="1">
                                <a:solidFill>
                                  <a:schemeClr val="tx1"/>
                                </a:solidFill>
                                <a:latin typeface="Cambria Math" panose="02040503050406030204" pitchFamily="18" charset="0"/>
                                <a:ea typeface="DustyErasers" panose="02000603000000000000" pitchFamily="2" charset="0"/>
                              </a:rPr>
                            </m:ctrlPr>
                          </m:sSubPr>
                          <m:e>
                            <m:r>
                              <m:rPr>
                                <m:sty m:val="p"/>
                              </m:rPr>
                              <a:rPr lang="it-IT" sz="1400" i="0">
                                <a:solidFill>
                                  <a:schemeClr val="tx1"/>
                                </a:solidFill>
                                <a:latin typeface="Cambria Math" panose="02040503050406030204" pitchFamily="18" charset="0"/>
                                <a:ea typeface="DustyErasers" panose="02000603000000000000" pitchFamily="2" charset="0"/>
                              </a:rPr>
                              <m:t>θ</m:t>
                            </m:r>
                          </m:e>
                          <m:sub>
                            <m:r>
                              <m:rPr>
                                <m:sty m:val="p"/>
                              </m:rPr>
                              <a:rPr lang="it-IT" sz="1400" b="0" i="0" smtClean="0">
                                <a:solidFill>
                                  <a:schemeClr val="tx1"/>
                                </a:solidFill>
                                <a:latin typeface="Cambria Math" panose="02040503050406030204" pitchFamily="18" charset="0"/>
                                <a:ea typeface="DustyErasers" panose="02000603000000000000" pitchFamily="2" charset="0"/>
                              </a:rPr>
                              <m:t>d</m:t>
                            </m:r>
                          </m:sub>
                        </m:sSub>
                        <m:r>
                          <m:rPr>
                            <m:nor/>
                          </m:rPr>
                          <a:rPr lang="it-IT" sz="1400">
                            <a:solidFill>
                              <a:schemeClr val="tx1"/>
                            </a:solidFill>
                            <a:latin typeface="DustyErasers" panose="02000603000000000000" pitchFamily="2" charset="0"/>
                            <a:ea typeface="DustyErasers" panose="02000603000000000000" pitchFamily="2" charset="0"/>
                          </a:rPr>
                          <m:t>)</m:t>
                        </m:r>
                      </m:den>
                    </m:f>
                  </m:oMath>
                </a14:m>
                <a:r>
                  <a:rPr lang="it-IT" sz="1400">
                    <a:solidFill>
                      <a:schemeClr val="tx1"/>
                    </a:solidFill>
                    <a:ea typeface="DustyErasers" panose="02000603000000000000" pitchFamily="2" charset="0"/>
                  </a:rPr>
                  <a:t> </a:t>
                </a:r>
                <a14:m>
                  <m:oMath xmlns:m="http://schemas.openxmlformats.org/officeDocument/2006/math">
                    <m:f>
                      <m:fPr>
                        <m:ctrlPr>
                          <a:rPr lang="it-IT" sz="1400" i="1">
                            <a:solidFill>
                              <a:schemeClr val="tx1"/>
                            </a:solidFill>
                            <a:latin typeface="Cambria Math" panose="02040503050406030204" pitchFamily="18" charset="0"/>
                            <a:ea typeface="DustyErasers" panose="02000603000000000000" pitchFamily="2" charset="0"/>
                          </a:rPr>
                        </m:ctrlPr>
                      </m:fPr>
                      <m:num>
                        <m:r>
                          <m:rPr>
                            <m:nor/>
                          </m:rPr>
                          <a:rPr lang="it-IT" sz="1400" b="0" smtClean="0">
                            <a:solidFill>
                              <a:schemeClr val="tx1"/>
                            </a:solidFill>
                            <a:latin typeface="DustyErasers" panose="02000603000000000000" pitchFamily="2" charset="0"/>
                            <a:ea typeface="DustyErasers" panose="02000603000000000000" pitchFamily="2" charset="0"/>
                          </a:rPr>
                          <m:t>f</m:t>
                        </m:r>
                        <m:r>
                          <a:rPr lang="it-IT" sz="1400" b="0" i="0" smtClean="0">
                            <a:solidFill>
                              <a:schemeClr val="tx1"/>
                            </a:solidFill>
                            <a:latin typeface="Cambria Math" panose="02040503050406030204" pitchFamily="18" charset="0"/>
                            <a:ea typeface="DustyErasers" panose="02000603000000000000" pitchFamily="2" charset="0"/>
                          </a:rPr>
                          <m:t> </m:t>
                        </m:r>
                        <m:sSub>
                          <m:sSubPr>
                            <m:ctrlPr>
                              <a:rPr lang="it-IT" sz="1400" b="0" i="1" smtClean="0">
                                <a:solidFill>
                                  <a:schemeClr val="tx1"/>
                                </a:solidFill>
                                <a:latin typeface="Cambria Math" panose="02040503050406030204" pitchFamily="18" charset="0"/>
                                <a:ea typeface="DustyErasers" panose="02000603000000000000" pitchFamily="2" charset="0"/>
                              </a:rPr>
                            </m:ctrlPr>
                          </m:sSubPr>
                          <m:e>
                            <m:r>
                              <m:rPr>
                                <m:nor/>
                              </m:rPr>
                              <a:rPr lang="it-IT" sz="1400">
                                <a:solidFill>
                                  <a:schemeClr val="tx1"/>
                                </a:solidFill>
                                <a:latin typeface="Symbol" panose="05050102010706020507" pitchFamily="18" charset="2"/>
                                <a:ea typeface="DustyErasers" panose="02000603000000000000" pitchFamily="2" charset="0"/>
                              </a:rPr>
                              <m:t>l</m:t>
                            </m:r>
                          </m:e>
                          <m:sub>
                            <m:r>
                              <a:rPr lang="it-IT" sz="1400" b="0" i="0" smtClean="0">
                                <a:solidFill>
                                  <a:schemeClr val="tx1"/>
                                </a:solidFill>
                                <a:latin typeface="Cambria Math" panose="02040503050406030204" pitchFamily="18" charset="0"/>
                                <a:ea typeface="DustyErasers" panose="02000603000000000000" pitchFamily="2" charset="0"/>
                              </a:rPr>
                              <m:t>0</m:t>
                            </m:r>
                          </m:sub>
                        </m:sSub>
                      </m:num>
                      <m:den>
                        <m:sSub>
                          <m:sSubPr>
                            <m:ctrlPr>
                              <a:rPr lang="it-IT" sz="1400" b="0" i="1" smtClean="0">
                                <a:solidFill>
                                  <a:schemeClr val="tx1"/>
                                </a:solidFill>
                                <a:latin typeface="Cambria Math" panose="02040503050406030204" pitchFamily="18" charset="0"/>
                                <a:ea typeface="DustyErasers" panose="02000603000000000000" pitchFamily="2" charset="0"/>
                              </a:rPr>
                            </m:ctrlPr>
                          </m:sSubPr>
                          <m:e>
                            <m:r>
                              <m:rPr>
                                <m:nor/>
                              </m:rPr>
                              <a:rPr lang="it-IT" sz="1400" b="0" i="0" smtClean="0">
                                <a:solidFill>
                                  <a:schemeClr val="tx1"/>
                                </a:solidFill>
                                <a:latin typeface="Cambria Math" panose="02040503050406030204" pitchFamily="18" charset="0"/>
                                <a:ea typeface="DustyErasers" panose="02000603000000000000" pitchFamily="2" charset="0"/>
                              </a:rPr>
                              <m:t> </m:t>
                            </m:r>
                            <m:r>
                              <m:rPr>
                                <m:nor/>
                              </m:rPr>
                              <a:rPr lang="it-IT" sz="1400">
                                <a:solidFill>
                                  <a:schemeClr val="tx1"/>
                                </a:solidFill>
                                <a:latin typeface="Symbol" panose="05050102010706020507" pitchFamily="18" charset="2"/>
                                <a:ea typeface="DustyErasers" panose="02000603000000000000" pitchFamily="2" charset="0"/>
                              </a:rPr>
                              <m:t>p</m:t>
                            </m:r>
                            <m:r>
                              <m:rPr>
                                <m:nor/>
                              </m:rPr>
                              <a:rPr lang="it-IT" sz="1400" b="0" smtClean="0">
                                <a:solidFill>
                                  <a:schemeClr val="tx1"/>
                                </a:solidFill>
                                <a:latin typeface="Symbol" panose="05050102010706020507" pitchFamily="18" charset="2"/>
                                <a:ea typeface="DustyErasers" panose="02000603000000000000" pitchFamily="2" charset="0"/>
                              </a:rPr>
                              <m:t> </m:t>
                            </m:r>
                            <m:r>
                              <m:rPr>
                                <m:nor/>
                              </m:rPr>
                              <a:rPr lang="it-IT" sz="1400" b="0" i="0" smtClean="0">
                                <a:solidFill>
                                  <a:schemeClr val="tx1"/>
                                </a:solidFill>
                                <a:latin typeface="DustyErasers" panose="02000603000000000000" pitchFamily="2" charset="0"/>
                                <a:ea typeface="DustyErasers" panose="02000603000000000000" pitchFamily="2" charset="0"/>
                              </a:rPr>
                              <m:t>r</m:t>
                            </m:r>
                          </m:e>
                          <m:sub>
                            <m:r>
                              <m:rPr>
                                <m:nor/>
                              </m:rPr>
                              <a:rPr lang="it-IT" sz="1400">
                                <a:solidFill>
                                  <a:schemeClr val="tx1"/>
                                </a:solidFill>
                                <a:latin typeface="DustyErasers" panose="02000603000000000000" pitchFamily="2" charset="0"/>
                                <a:ea typeface="DustyErasers" panose="02000603000000000000" pitchFamily="2" charset="0"/>
                              </a:rPr>
                              <m:t>in</m:t>
                            </m:r>
                          </m:sub>
                        </m:sSub>
                      </m:den>
                    </m:f>
                  </m:oMath>
                </a14:m>
                <a:endParaRPr lang="it-IT" sz="1400">
                  <a:solidFill>
                    <a:schemeClr val="tx1"/>
                  </a:solidFill>
                </a:endParaRPr>
              </a:p>
            </p:txBody>
          </p:sp>
        </mc:Choice>
        <mc:Fallback xmlns="">
          <p:sp>
            <p:nvSpPr>
              <p:cNvPr id="121" name="Rettangolo 120">
                <a:extLst>
                  <a:ext uri="{FF2B5EF4-FFF2-40B4-BE49-F238E27FC236}">
                    <a16:creationId xmlns:a16="http://schemas.microsoft.com/office/drawing/2014/main" id="{85320678-F3FF-4828-A797-3BA14AB062FE}"/>
                  </a:ext>
                </a:extLst>
              </p:cNvPr>
              <p:cNvSpPr>
                <a:spLocks noRot="1" noChangeAspect="1" noMove="1" noResize="1" noEditPoints="1" noAdjustHandles="1" noChangeArrowheads="1" noChangeShapeType="1" noTextEdit="1"/>
              </p:cNvSpPr>
              <p:nvPr/>
            </p:nvSpPr>
            <p:spPr>
              <a:xfrm>
                <a:off x="811519" y="5697939"/>
                <a:ext cx="5593759" cy="516039"/>
              </a:xfrm>
              <a:prstGeom prst="rect">
                <a:avLst/>
              </a:prstGeom>
              <a:blipFill>
                <a:blip r:embed="rId3"/>
                <a:stretch>
                  <a:fillRect l="-327" b="-3571"/>
                </a:stretch>
              </a:blipFill>
              <a:ln w="25400">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2" name="Rettangolo 121">
                <a:extLst>
                  <a:ext uri="{FF2B5EF4-FFF2-40B4-BE49-F238E27FC236}">
                    <a16:creationId xmlns:a16="http://schemas.microsoft.com/office/drawing/2014/main" id="{62946300-FF1B-488D-8EB5-98437EE24BC6}"/>
                  </a:ext>
                </a:extLst>
              </p:cNvPr>
              <p:cNvSpPr/>
              <p:nvPr/>
            </p:nvSpPr>
            <p:spPr>
              <a:xfrm>
                <a:off x="811519" y="6016260"/>
                <a:ext cx="3608808" cy="538032"/>
              </a:xfrm>
              <a:prstGeom prst="rect">
                <a:avLst/>
              </a:prstGeom>
              <a:ln w="25400">
                <a:noFill/>
              </a:ln>
            </p:spPr>
            <p:txBody>
              <a:bodyPr wrap="square">
                <a:spAutoFit/>
              </a:bodyPr>
              <a:lstStyle/>
              <a:p>
                <a:r>
                  <a:rPr lang="it-IT" sz="1600" u="sng">
                    <a:solidFill>
                      <a:schemeClr val="tx1"/>
                    </a:solidFill>
                    <a:latin typeface="DustyErasers" panose="02000603000000000000" pitchFamily="2" charset="0"/>
                    <a:ea typeface="DustyErasers" panose="02000603000000000000" pitchFamily="2" charset="0"/>
                  </a:rPr>
                  <a:t>Linear dispersion</a:t>
                </a:r>
                <a:r>
                  <a:rPr lang="it-IT" sz="1600">
                    <a:solidFill>
                      <a:schemeClr val="tx1"/>
                    </a:solidFill>
                    <a:latin typeface="DustyErasers" panose="02000603000000000000" pitchFamily="2" charset="0"/>
                    <a:ea typeface="DustyErasers" panose="02000603000000000000" pitchFamily="2" charset="0"/>
                  </a:rPr>
                  <a:t>: </a:t>
                </a:r>
                <a14:m>
                  <m:oMath xmlns:m="http://schemas.openxmlformats.org/officeDocument/2006/math">
                    <m:r>
                      <a:rPr lang="it-IT" sz="1600" b="0" i="1">
                        <a:latin typeface="Cambria Math" panose="02040503050406030204" pitchFamily="18" charset="0"/>
                        <a:ea typeface="DustyErasers" panose="02000603000000000000" pitchFamily="2" charset="0"/>
                      </a:rPr>
                      <m:t>𝛼</m:t>
                    </m:r>
                    <m:r>
                      <a:rPr lang="it-IT" sz="1600" b="0" i="1">
                        <a:latin typeface="Cambria Math" panose="02040503050406030204" pitchFamily="18" charset="0"/>
                        <a:ea typeface="DustyErasers" panose="02000603000000000000" pitchFamily="2" charset="0"/>
                      </a:rPr>
                      <m:t> </m:t>
                    </m:r>
                  </m:oMath>
                </a14:m>
                <a:r>
                  <a:rPr lang="it-IT" sz="1600">
                    <a:latin typeface="DustyErasers" panose="02000603000000000000" pitchFamily="2" charset="0"/>
                    <a:ea typeface="DustyErasers" panose="02000603000000000000" pitchFamily="2" charset="0"/>
                  </a:rPr>
                  <a:t>= </a:t>
                </a:r>
                <a14:m>
                  <m:oMath xmlns:m="http://schemas.openxmlformats.org/officeDocument/2006/math">
                    <m:f>
                      <m:fPr>
                        <m:ctrlPr>
                          <a:rPr lang="it-IT" sz="1600" i="1">
                            <a:latin typeface="Cambria Math" panose="02040503050406030204" pitchFamily="18" charset="0"/>
                            <a:ea typeface="DustyErasers" panose="02000603000000000000" pitchFamily="2" charset="0"/>
                          </a:rPr>
                        </m:ctrlPr>
                      </m:fPr>
                      <m:num>
                        <m:r>
                          <m:rPr>
                            <m:nor/>
                          </m:rPr>
                          <a:rPr lang="it-IT" sz="1600" smtClean="0">
                            <a:latin typeface="DustyErasers" panose="02000603000000000000" pitchFamily="2" charset="0"/>
                            <a:ea typeface="DustyErasers" panose="02000603000000000000" pitchFamily="2" charset="0"/>
                          </a:rPr>
                          <m:t>f</m:t>
                        </m:r>
                        <m:sSubSup>
                          <m:sSubSupPr>
                            <m:ctrlPr>
                              <a:rPr lang="it-IT" sz="1600" i="1" smtClean="0">
                                <a:latin typeface="Cambria Math" panose="02040503050406030204" pitchFamily="18" charset="0"/>
                                <a:ea typeface="DustyErasers" panose="02000603000000000000" pitchFamily="2" charset="0"/>
                              </a:rPr>
                            </m:ctrlPr>
                          </m:sSubSupPr>
                          <m:e>
                            <m:r>
                              <m:rPr>
                                <m:nor/>
                              </m:rPr>
                              <a:rPr lang="it-IT" sz="1600">
                                <a:latin typeface="Symbol" panose="05050102010706020507" pitchFamily="18" charset="2"/>
                                <a:ea typeface="DustyErasers" panose="02000603000000000000" pitchFamily="2" charset="0"/>
                              </a:rPr>
                              <m:t>l</m:t>
                            </m:r>
                          </m:e>
                          <m:sub>
                            <m:r>
                              <a:rPr lang="it-IT" sz="1600" b="0" i="1">
                                <a:latin typeface="Cambria Math" panose="02040503050406030204" pitchFamily="18" charset="0"/>
                                <a:ea typeface="DustyErasers" panose="02000603000000000000" pitchFamily="2" charset="0"/>
                              </a:rPr>
                              <m:t>0</m:t>
                            </m:r>
                          </m:sub>
                          <m:sup>
                            <m:r>
                              <a:rPr lang="it-IT" sz="1600" b="0" i="1" smtClean="0">
                                <a:latin typeface="Cambria Math" panose="02040503050406030204" pitchFamily="18" charset="0"/>
                                <a:ea typeface="DustyErasers" panose="02000603000000000000" pitchFamily="2" charset="0"/>
                              </a:rPr>
                              <m:t>2</m:t>
                            </m:r>
                          </m:sup>
                        </m:sSubSup>
                      </m:num>
                      <m:den>
                        <m:sSub>
                          <m:sSubPr>
                            <m:ctrlPr>
                              <a:rPr lang="it-IT" sz="1600" i="1">
                                <a:latin typeface="Cambria Math" panose="02040503050406030204" pitchFamily="18" charset="0"/>
                                <a:ea typeface="DustyErasers" panose="02000603000000000000" pitchFamily="2" charset="0"/>
                              </a:rPr>
                            </m:ctrlPr>
                          </m:sSubPr>
                          <m:e>
                            <m:r>
                              <m:rPr>
                                <m:nor/>
                              </m:rPr>
                              <a:rPr lang="it-IT" sz="1600" i="0" smtClean="0">
                                <a:latin typeface="Cambria Math" panose="02040503050406030204" pitchFamily="18" charset="0"/>
                                <a:ea typeface="DustyErasers" panose="02000603000000000000" pitchFamily="2" charset="0"/>
                              </a:rPr>
                              <m:t>2</m:t>
                            </m:r>
                            <m:r>
                              <m:rPr>
                                <m:nor/>
                              </m:rPr>
                              <a:rPr lang="it-IT" sz="1600">
                                <a:latin typeface="Symbol" panose="05050102010706020507" pitchFamily="18" charset="2"/>
                                <a:ea typeface="DustyErasers" panose="02000603000000000000" pitchFamily="2" charset="0"/>
                              </a:rPr>
                              <m:t>p</m:t>
                            </m:r>
                            <m:r>
                              <m:rPr>
                                <m:nor/>
                              </m:rPr>
                              <a:rPr lang="it-IT" sz="1600">
                                <a:latin typeface="DustyErasers" panose="02000603000000000000" pitchFamily="2" charset="0"/>
                                <a:ea typeface="DustyErasers" panose="02000603000000000000" pitchFamily="2" charset="0"/>
                              </a:rPr>
                              <m:t>cd</m:t>
                            </m:r>
                            <m:r>
                              <m:rPr>
                                <m:nor/>
                              </m:rPr>
                              <a:rPr lang="it-IT" sz="1600" i="0" smtClean="0">
                                <a:latin typeface="DustyErasers" panose="02000603000000000000" pitchFamily="2" charset="0"/>
                                <a:ea typeface="DustyErasers" panose="02000603000000000000" pitchFamily="2" charset="0"/>
                              </a:rPr>
                              <m:t> </m:t>
                            </m:r>
                            <m:r>
                              <m:rPr>
                                <m:nor/>
                              </m:rPr>
                              <a:rPr lang="it-IT" sz="1600">
                                <a:latin typeface="DustyErasers" panose="02000603000000000000" pitchFamily="2" charset="0"/>
                                <a:ea typeface="DustyErasers" panose="02000603000000000000" pitchFamily="2" charset="0"/>
                              </a:rPr>
                              <m:t>cos</m:t>
                            </m:r>
                            <m:r>
                              <m:rPr>
                                <m:nor/>
                              </m:rPr>
                              <a:rPr lang="it-IT" sz="1600">
                                <a:latin typeface="DustyErasers" panose="02000603000000000000" pitchFamily="2" charset="0"/>
                                <a:ea typeface="DustyErasers" panose="02000603000000000000" pitchFamily="2" charset="0"/>
                              </a:rPr>
                              <m:t>(</m:t>
                            </m:r>
                            <m:sSub>
                              <m:sSubPr>
                                <m:ctrlPr>
                                  <a:rPr lang="it-IT" sz="1600" i="1">
                                    <a:latin typeface="Cambria Math" panose="02040503050406030204" pitchFamily="18" charset="0"/>
                                    <a:ea typeface="DustyErasers" panose="02000603000000000000" pitchFamily="2" charset="0"/>
                                  </a:rPr>
                                </m:ctrlPr>
                              </m:sSubPr>
                              <m:e>
                                <m:r>
                                  <a:rPr lang="it-IT" sz="1600" b="0" i="1">
                                    <a:latin typeface="Cambria Math" panose="02040503050406030204" pitchFamily="18" charset="0"/>
                                    <a:ea typeface="DustyErasers" panose="02000603000000000000" pitchFamily="2" charset="0"/>
                                  </a:rPr>
                                  <m:t>𝜃</m:t>
                                </m:r>
                              </m:e>
                              <m:sub>
                                <m:r>
                                  <a:rPr lang="it-IT" sz="1600" b="0" i="1">
                                    <a:latin typeface="Cambria Math" panose="02040503050406030204" pitchFamily="18" charset="0"/>
                                    <a:ea typeface="DustyErasers" panose="02000603000000000000" pitchFamily="2" charset="0"/>
                                  </a:rPr>
                                  <m:t>𝑑</m:t>
                                </m:r>
                              </m:sub>
                            </m:sSub>
                            <m:r>
                              <m:rPr>
                                <m:nor/>
                              </m:rPr>
                              <a:rPr lang="it-IT" sz="1600">
                                <a:latin typeface="DustyErasers" panose="02000603000000000000" pitchFamily="2" charset="0"/>
                                <a:ea typeface="DustyErasers" panose="02000603000000000000" pitchFamily="2" charset="0"/>
                              </a:rPr>
                              <m:t>)</m:t>
                            </m:r>
                          </m:e>
                          <m:sub>
                            <m:r>
                              <a:rPr lang="it-IT" sz="1600" b="0" i="1" smtClean="0">
                                <a:latin typeface="Cambria Math" panose="02040503050406030204" pitchFamily="18" charset="0"/>
                                <a:ea typeface="DustyErasers" panose="02000603000000000000" pitchFamily="2" charset="0"/>
                              </a:rPr>
                              <m:t> </m:t>
                            </m:r>
                          </m:sub>
                        </m:sSub>
                      </m:den>
                    </m:f>
                  </m:oMath>
                </a14:m>
                <a:endParaRPr lang="it-IT" sz="1600">
                  <a:solidFill>
                    <a:schemeClr val="tx1"/>
                  </a:solidFill>
                </a:endParaRPr>
              </a:p>
            </p:txBody>
          </p:sp>
        </mc:Choice>
        <mc:Fallback xmlns="">
          <p:sp>
            <p:nvSpPr>
              <p:cNvPr id="122" name="Rettangolo 121">
                <a:extLst>
                  <a:ext uri="{FF2B5EF4-FFF2-40B4-BE49-F238E27FC236}">
                    <a16:creationId xmlns:a16="http://schemas.microsoft.com/office/drawing/2014/main" id="{62946300-FF1B-488D-8EB5-98437EE24BC6}"/>
                  </a:ext>
                </a:extLst>
              </p:cNvPr>
              <p:cNvSpPr>
                <a:spLocks noRot="1" noChangeAspect="1" noMove="1" noResize="1" noEditPoints="1" noAdjustHandles="1" noChangeArrowheads="1" noChangeShapeType="1" noTextEdit="1"/>
              </p:cNvSpPr>
              <p:nvPr/>
            </p:nvSpPr>
            <p:spPr>
              <a:xfrm>
                <a:off x="811519" y="6016260"/>
                <a:ext cx="3608808" cy="538032"/>
              </a:xfrm>
              <a:prstGeom prst="rect">
                <a:avLst/>
              </a:prstGeom>
              <a:blipFill>
                <a:blip r:embed="rId4"/>
                <a:stretch>
                  <a:fillRect l="-845" b="-9091"/>
                </a:stretch>
              </a:blipFill>
              <a:ln w="25400">
                <a:noFill/>
              </a:ln>
            </p:spPr>
            <p:txBody>
              <a:bodyPr/>
              <a:lstStyle/>
              <a:p>
                <a:r>
                  <a:rPr lang="it-IT">
                    <a:noFill/>
                  </a:rPr>
                  <a:t> </a:t>
                </a:r>
              </a:p>
            </p:txBody>
          </p:sp>
        </mc:Fallback>
      </mc:AlternateContent>
      <p:sp>
        <p:nvSpPr>
          <p:cNvPr id="123" name="Rettangolo 122">
            <a:extLst>
              <a:ext uri="{FF2B5EF4-FFF2-40B4-BE49-F238E27FC236}">
                <a16:creationId xmlns:a16="http://schemas.microsoft.com/office/drawing/2014/main" id="{332F383A-7858-4C40-ACD0-0E4846DE7B97}"/>
              </a:ext>
            </a:extLst>
          </p:cNvPr>
          <p:cNvSpPr/>
          <p:nvPr/>
        </p:nvSpPr>
        <p:spPr>
          <a:xfrm>
            <a:off x="6260188" y="6242425"/>
            <a:ext cx="3411545" cy="461665"/>
          </a:xfrm>
          <a:prstGeom prst="rect">
            <a:avLst/>
          </a:prstGeom>
        </p:spPr>
        <p:txBody>
          <a:bodyPr wrap="square">
            <a:spAutoFit/>
          </a:bodyPr>
          <a:lstStyle/>
          <a:p>
            <a:r>
              <a:rPr lang="en-US" sz="2400">
                <a:latin typeface="DustyErasers" panose="02000603000000000000" pitchFamily="2" charset="0"/>
                <a:ea typeface="DustyErasers" panose="02000603000000000000" pitchFamily="2" charset="0"/>
              </a:rPr>
              <a:t>E</a:t>
            </a:r>
            <a:r>
              <a:rPr lang="en-US" sz="2400" baseline="-25000">
                <a:latin typeface="DustyErasers" panose="02000603000000000000" pitchFamily="2" charset="0"/>
                <a:ea typeface="DustyErasers" panose="02000603000000000000" pitchFamily="2" charset="0"/>
              </a:rPr>
              <a:t>out</a:t>
            </a:r>
            <a:r>
              <a:rPr lang="en-US" sz="2400">
                <a:latin typeface="DustyErasers" panose="02000603000000000000" pitchFamily="2" charset="0"/>
                <a:ea typeface="DustyErasers" panose="02000603000000000000" pitchFamily="2" charset="0"/>
              </a:rPr>
              <a:t>(</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,x) = E</a:t>
            </a:r>
            <a:r>
              <a:rPr lang="en-US" sz="2400" baseline="-25000">
                <a:latin typeface="DustyErasers" panose="02000603000000000000" pitchFamily="2" charset="0"/>
                <a:ea typeface="DustyErasers" panose="02000603000000000000" pitchFamily="2" charset="0"/>
              </a:rPr>
              <a:t>in</a:t>
            </a:r>
            <a:r>
              <a:rPr lang="en-US" sz="2400">
                <a:latin typeface="DustyErasers" panose="02000603000000000000" pitchFamily="2" charset="0"/>
                <a:ea typeface="DustyErasers" panose="02000603000000000000" pitchFamily="2" charset="0"/>
              </a:rPr>
              <a:t>(</a:t>
            </a:r>
            <a:r>
              <a:rPr lang="en-US" sz="2400">
                <a:latin typeface="Symbol" panose="05050102010706020507" pitchFamily="18" charset="2"/>
                <a:ea typeface="DustyErasers" panose="02000603000000000000" pitchFamily="2" charset="0"/>
              </a:rPr>
              <a:t>w</a:t>
            </a:r>
            <a:r>
              <a:rPr lang="en-US" sz="2400">
                <a:latin typeface="DustyErasers" panose="02000603000000000000" pitchFamily="2" charset="0"/>
                <a:ea typeface="DustyErasers" panose="02000603000000000000" pitchFamily="2" charset="0"/>
              </a:rPr>
              <a:t>,x) </a:t>
            </a:r>
            <a:r>
              <a:rPr lang="en-US" sz="2400">
                <a:solidFill>
                  <a:srgbClr val="0000FF"/>
                </a:solidFill>
                <a:latin typeface="DustyErasers" panose="02000603000000000000" pitchFamily="2" charset="0"/>
                <a:ea typeface="DustyErasers" panose="02000603000000000000" pitchFamily="2" charset="0"/>
              </a:rPr>
              <a:t>M(x)</a:t>
            </a:r>
            <a:r>
              <a:rPr lang="it-IT" sz="2400">
                <a:solidFill>
                  <a:srgbClr val="0000FF"/>
                </a:solidFill>
              </a:rPr>
              <a:t> </a:t>
            </a:r>
          </a:p>
        </p:txBody>
      </p:sp>
      <mc:AlternateContent xmlns:mc="http://schemas.openxmlformats.org/markup-compatibility/2006" xmlns:a14="http://schemas.microsoft.com/office/drawing/2010/main">
        <mc:Choice Requires="a14">
          <p:sp>
            <p:nvSpPr>
              <p:cNvPr id="180" name="Rettangolo 179">
                <a:extLst>
                  <a:ext uri="{FF2B5EF4-FFF2-40B4-BE49-F238E27FC236}">
                    <a16:creationId xmlns:a16="http://schemas.microsoft.com/office/drawing/2014/main" id="{FC35E227-3288-4865-A7FE-AA765980178D}"/>
                  </a:ext>
                </a:extLst>
              </p:cNvPr>
              <p:cNvSpPr/>
              <p:nvPr/>
            </p:nvSpPr>
            <p:spPr>
              <a:xfrm>
                <a:off x="6260188" y="5512482"/>
                <a:ext cx="4006558" cy="683649"/>
              </a:xfrm>
              <a:prstGeom prst="rect">
                <a:avLst/>
              </a:prstGeom>
            </p:spPr>
            <p:txBody>
              <a:bodyPr wrap="square">
                <a:spAutoFit/>
              </a:bodyPr>
              <a:lstStyle/>
              <a:p>
                <a:r>
                  <a:rPr lang="en-US" sz="2400">
                    <a:solidFill>
                      <a:schemeClr val="tx1"/>
                    </a:solidFill>
                    <a:latin typeface="DustyErasers" panose="02000603000000000000" pitchFamily="2" charset="0"/>
                    <a:ea typeface="DustyErasers" panose="02000603000000000000" pitchFamily="2" charset="0"/>
                  </a:rPr>
                  <a:t>E</a:t>
                </a:r>
                <a:r>
                  <a:rPr lang="en-US" sz="2400" baseline="-25000">
                    <a:solidFill>
                      <a:schemeClr val="tx1"/>
                    </a:solidFill>
                    <a:latin typeface="DustyErasers" panose="02000603000000000000" pitchFamily="2" charset="0"/>
                    <a:ea typeface="DustyErasers" panose="02000603000000000000" pitchFamily="2" charset="0"/>
                  </a:rPr>
                  <a:t>in</a:t>
                </a:r>
                <a:r>
                  <a:rPr lang="en-US" sz="2400">
                    <a:solidFill>
                      <a:schemeClr val="tx1"/>
                    </a:solidFill>
                    <a:latin typeface="DustyErasers" panose="02000603000000000000" pitchFamily="2" charset="0"/>
                    <a:ea typeface="DustyErasers" panose="02000603000000000000" pitchFamily="2" charset="0"/>
                  </a:rPr>
                  <a:t>(</a:t>
                </a:r>
                <a:r>
                  <a:rPr lang="en-US" sz="2400">
                    <a:solidFill>
                      <a:schemeClr val="tx1"/>
                    </a:solidFill>
                    <a:latin typeface="Symbol" panose="05050102010706020507" pitchFamily="18" charset="2"/>
                    <a:ea typeface="DustyErasers" panose="02000603000000000000" pitchFamily="2" charset="0"/>
                  </a:rPr>
                  <a:t>w</a:t>
                </a:r>
                <a:r>
                  <a:rPr lang="en-US" sz="2400">
                    <a:solidFill>
                      <a:schemeClr val="tx1"/>
                    </a:solidFill>
                    <a:latin typeface="DustyErasers" panose="02000603000000000000" pitchFamily="2" charset="0"/>
                    <a:ea typeface="DustyErasers" panose="02000603000000000000" pitchFamily="2" charset="0"/>
                  </a:rPr>
                  <a:t>,x) = X(</a:t>
                </a:r>
                <a:r>
                  <a:rPr lang="en-US" sz="2400">
                    <a:solidFill>
                      <a:schemeClr val="tx1"/>
                    </a:solidFill>
                    <a:latin typeface="Symbol" panose="05050102010706020507" pitchFamily="18" charset="2"/>
                    <a:ea typeface="DustyErasers" panose="02000603000000000000" pitchFamily="2" charset="0"/>
                  </a:rPr>
                  <a:t>w</a:t>
                </a:r>
                <a:r>
                  <a:rPr lang="en-US" sz="2400">
                    <a:solidFill>
                      <a:schemeClr val="tx1"/>
                    </a:solidFill>
                    <a:latin typeface="DustyErasers" panose="02000603000000000000" pitchFamily="2" charset="0"/>
                    <a:ea typeface="DustyErasers" panose="02000603000000000000" pitchFamily="2" charset="0"/>
                  </a:rPr>
                  <a:t>) e </a:t>
                </a:r>
                <a14:m>
                  <m:oMath xmlns:m="http://schemas.openxmlformats.org/officeDocument/2006/math">
                    <m:f>
                      <m:fPr>
                        <m:ctrlPr>
                          <a:rPr lang="it-IT" sz="2200" i="1">
                            <a:solidFill>
                              <a:schemeClr val="tx1"/>
                            </a:solidFill>
                            <a:latin typeface="Cambria Math" panose="02040503050406030204" pitchFamily="18" charset="0"/>
                            <a:ea typeface="DustyErasers" panose="02000603000000000000" pitchFamily="2" charset="0"/>
                          </a:rPr>
                        </m:ctrlPr>
                      </m:fPr>
                      <m:num>
                        <m:r>
                          <a:rPr lang="it-IT" sz="2200">
                            <a:solidFill>
                              <a:schemeClr val="tx1"/>
                            </a:solidFill>
                            <a:latin typeface="Cambria Math" panose="02040503050406030204" pitchFamily="18" charset="0"/>
                            <a:ea typeface="DustyErasers" panose="02000603000000000000" pitchFamily="2" charset="0"/>
                          </a:rPr>
                          <m:t>−</m:t>
                        </m:r>
                        <m:sSup>
                          <m:sSupPr>
                            <m:ctrlPr>
                              <a:rPr lang="it-IT" sz="2200" i="1">
                                <a:solidFill>
                                  <a:schemeClr val="tx1"/>
                                </a:solidFill>
                                <a:latin typeface="Cambria Math" panose="02040503050406030204" pitchFamily="18" charset="0"/>
                                <a:ea typeface="DustyErasers" panose="02000603000000000000" pitchFamily="2" charset="0"/>
                              </a:rPr>
                            </m:ctrlPr>
                          </m:sSupPr>
                          <m:e>
                            <m:d>
                              <m:dPr>
                                <m:ctrlPr>
                                  <a:rPr lang="it-IT" sz="2200" i="1">
                                    <a:solidFill>
                                      <a:schemeClr val="tx1"/>
                                    </a:solidFill>
                                    <a:latin typeface="Cambria Math" panose="02040503050406030204" pitchFamily="18" charset="0"/>
                                    <a:ea typeface="DustyErasers" panose="02000603000000000000" pitchFamily="2" charset="0"/>
                                  </a:rPr>
                                </m:ctrlPr>
                              </m:dPr>
                              <m:e>
                                <m:r>
                                  <m:rPr>
                                    <m:nor/>
                                  </m:rPr>
                                  <a:rPr lang="en-US" sz="2200">
                                    <a:solidFill>
                                      <a:schemeClr val="tx1"/>
                                    </a:solidFill>
                                    <a:latin typeface="DustyErasers" panose="02000603000000000000" pitchFamily="2" charset="0"/>
                                    <a:ea typeface="DustyErasers" panose="02000603000000000000" pitchFamily="2" charset="0"/>
                                  </a:rPr>
                                  <m:t>x</m:t>
                                </m:r>
                                <m:r>
                                  <a:rPr lang="it-IT" sz="2200">
                                    <a:solidFill>
                                      <a:schemeClr val="tx1"/>
                                    </a:solidFill>
                                    <a:latin typeface="Cambria Math" panose="02040503050406030204" pitchFamily="18" charset="0"/>
                                    <a:ea typeface="DustyErasers" panose="02000603000000000000" pitchFamily="2" charset="0"/>
                                  </a:rPr>
                                  <m:t>−</m:t>
                                </m:r>
                                <m:r>
                                  <m:rPr>
                                    <m:sty m:val="p"/>
                                  </m:rPr>
                                  <a:rPr lang="it-IT" sz="2200">
                                    <a:solidFill>
                                      <a:schemeClr val="tx1"/>
                                    </a:solidFill>
                                    <a:latin typeface="Cambria Math" panose="02040503050406030204" pitchFamily="18" charset="0"/>
                                    <a:ea typeface="DustyErasers" panose="02000603000000000000" pitchFamily="2" charset="0"/>
                                  </a:rPr>
                                  <m:t>αω</m:t>
                                </m:r>
                              </m:e>
                            </m:d>
                          </m:e>
                          <m:sup>
                            <m:r>
                              <a:rPr lang="it-IT" sz="2200">
                                <a:solidFill>
                                  <a:schemeClr val="tx1"/>
                                </a:solidFill>
                                <a:latin typeface="Cambria Math" panose="02040503050406030204" pitchFamily="18" charset="0"/>
                                <a:ea typeface="DustyErasers" panose="02000603000000000000" pitchFamily="2" charset="0"/>
                              </a:rPr>
                              <m:t>2</m:t>
                            </m:r>
                          </m:sup>
                        </m:sSup>
                      </m:num>
                      <m:den>
                        <m:sSubSup>
                          <m:sSubSupPr>
                            <m:ctrlPr>
                              <a:rPr lang="it-IT" sz="2200" i="1">
                                <a:solidFill>
                                  <a:schemeClr val="tx1"/>
                                </a:solidFill>
                                <a:latin typeface="Cambria Math" panose="02040503050406030204" pitchFamily="18" charset="0"/>
                                <a:ea typeface="DustyErasers" panose="02000603000000000000" pitchFamily="2" charset="0"/>
                              </a:rPr>
                            </m:ctrlPr>
                          </m:sSubSupPr>
                          <m:e>
                            <m:r>
                              <m:rPr>
                                <m:sty m:val="p"/>
                              </m:rPr>
                              <a:rPr lang="it-IT" sz="2400">
                                <a:solidFill>
                                  <a:schemeClr val="tx1"/>
                                </a:solidFill>
                                <a:latin typeface="Cambria Math" panose="02040503050406030204" pitchFamily="18" charset="0"/>
                                <a:ea typeface="DustyErasers" panose="02000603000000000000" pitchFamily="2" charset="0"/>
                              </a:rPr>
                              <m:t>Δ</m:t>
                            </m:r>
                            <m:r>
                              <m:rPr>
                                <m:nor/>
                              </m:rPr>
                              <a:rPr lang="it-IT" sz="2200">
                                <a:solidFill>
                                  <a:schemeClr val="tx1"/>
                                </a:solidFill>
                                <a:latin typeface="DustyErasers" panose="02000603000000000000" pitchFamily="2" charset="0"/>
                                <a:ea typeface="DustyErasers" panose="02000603000000000000" pitchFamily="2" charset="0"/>
                              </a:rPr>
                              <m:t>X</m:t>
                            </m:r>
                          </m:e>
                          <m:sub>
                            <m:r>
                              <a:rPr lang="it-IT" sz="2200">
                                <a:solidFill>
                                  <a:schemeClr val="tx1"/>
                                </a:solidFill>
                                <a:latin typeface="Cambria Math" panose="02040503050406030204" pitchFamily="18" charset="0"/>
                                <a:ea typeface="DustyErasers" panose="02000603000000000000" pitchFamily="2" charset="0"/>
                              </a:rPr>
                              <m:t>0</m:t>
                            </m:r>
                          </m:sub>
                          <m:sup>
                            <m:r>
                              <a:rPr lang="it-IT" sz="2200">
                                <a:solidFill>
                                  <a:schemeClr val="tx1"/>
                                </a:solidFill>
                                <a:latin typeface="Cambria Math" panose="02040503050406030204" pitchFamily="18" charset="0"/>
                                <a:ea typeface="DustyErasers" panose="02000603000000000000" pitchFamily="2" charset="0"/>
                              </a:rPr>
                              <m:t>2</m:t>
                            </m:r>
                          </m:sup>
                        </m:sSubSup>
                      </m:den>
                    </m:f>
                  </m:oMath>
                </a14:m>
                <a:endParaRPr lang="it-IT" sz="2200">
                  <a:solidFill>
                    <a:srgbClr val="990033"/>
                  </a:solidFill>
                </a:endParaRPr>
              </a:p>
            </p:txBody>
          </p:sp>
        </mc:Choice>
        <mc:Fallback xmlns="">
          <p:sp>
            <p:nvSpPr>
              <p:cNvPr id="180" name="Rettangolo 179">
                <a:extLst>
                  <a:ext uri="{FF2B5EF4-FFF2-40B4-BE49-F238E27FC236}">
                    <a16:creationId xmlns:a16="http://schemas.microsoft.com/office/drawing/2014/main" id="{FC35E227-3288-4865-A7FE-AA765980178D}"/>
                  </a:ext>
                </a:extLst>
              </p:cNvPr>
              <p:cNvSpPr>
                <a:spLocks noRot="1" noChangeAspect="1" noMove="1" noResize="1" noEditPoints="1" noAdjustHandles="1" noChangeArrowheads="1" noChangeShapeType="1" noTextEdit="1"/>
              </p:cNvSpPr>
              <p:nvPr/>
            </p:nvSpPr>
            <p:spPr>
              <a:xfrm>
                <a:off x="6260188" y="5512482"/>
                <a:ext cx="4006558" cy="683649"/>
              </a:xfrm>
              <a:prstGeom prst="rect">
                <a:avLst/>
              </a:prstGeom>
              <a:blipFill>
                <a:blip r:embed="rId5"/>
                <a:stretch>
                  <a:fillRect l="-2435"/>
                </a:stretch>
              </a:blipFill>
            </p:spPr>
            <p:txBody>
              <a:bodyPr/>
              <a:lstStyle/>
              <a:p>
                <a:r>
                  <a:rPr lang="it-IT">
                    <a:noFill/>
                  </a:rPr>
                  <a:t> </a:t>
                </a:r>
              </a:p>
            </p:txBody>
          </p:sp>
        </mc:Fallback>
      </mc:AlternateContent>
      <p:sp>
        <p:nvSpPr>
          <p:cNvPr id="225" name="Rettangolo 224">
            <a:extLst>
              <a:ext uri="{FF2B5EF4-FFF2-40B4-BE49-F238E27FC236}">
                <a16:creationId xmlns:a16="http://schemas.microsoft.com/office/drawing/2014/main" id="{3EA56CC6-F8C5-4B67-B556-E417470A35C8}"/>
              </a:ext>
            </a:extLst>
          </p:cNvPr>
          <p:cNvSpPr/>
          <p:nvPr/>
        </p:nvSpPr>
        <p:spPr>
          <a:xfrm>
            <a:off x="9573875" y="2595558"/>
            <a:ext cx="2335758" cy="1631216"/>
          </a:xfrm>
          <a:prstGeom prst="rect">
            <a:avLst/>
          </a:prstGeom>
        </p:spPr>
        <p:txBody>
          <a:bodyPr wrap="square">
            <a:spAutoFit/>
          </a:bodyPr>
          <a:lstStyle/>
          <a:p>
            <a:r>
              <a:rPr lang="it-IT" sz="2000">
                <a:solidFill>
                  <a:schemeClr val="bg1">
                    <a:lumMod val="65000"/>
                  </a:schemeClr>
                </a:solidFill>
                <a:latin typeface="DustyErasers" panose="02000603000000000000" pitchFamily="2" charset="0"/>
                <a:ea typeface="DustyErasers" panose="02000603000000000000" pitchFamily="2" charset="0"/>
              </a:rPr>
              <a:t>The mask is designed with the purpose of obtaining the desired Y</a:t>
            </a:r>
            <a:r>
              <a:rPr lang="en-US" sz="2000">
                <a:solidFill>
                  <a:schemeClr val="bg1">
                    <a:lumMod val="65000"/>
                  </a:schemeClr>
                </a:solidFill>
                <a:latin typeface="DustyErasers" panose="02000603000000000000" pitchFamily="2" charset="0"/>
                <a:ea typeface="DustyErasers" panose="02000603000000000000" pitchFamily="2" charset="0"/>
              </a:rPr>
              <a:t>(</a:t>
            </a:r>
            <a:r>
              <a:rPr lang="en-US" sz="2000">
                <a:solidFill>
                  <a:schemeClr val="bg1">
                    <a:lumMod val="65000"/>
                  </a:schemeClr>
                </a:solidFill>
                <a:latin typeface="Symbol" panose="05050102010706020507" pitchFamily="18" charset="2"/>
                <a:ea typeface="DustyErasers" panose="02000603000000000000" pitchFamily="2" charset="0"/>
              </a:rPr>
              <a:t>w</a:t>
            </a:r>
            <a:r>
              <a:rPr lang="en-US" sz="2000">
                <a:solidFill>
                  <a:schemeClr val="bg1">
                    <a:lumMod val="65000"/>
                  </a:schemeClr>
                </a:solidFill>
                <a:latin typeface="DustyErasers" panose="02000603000000000000" pitchFamily="2" charset="0"/>
                <a:ea typeface="DustyErasers" panose="02000603000000000000" pitchFamily="2" charset="0"/>
              </a:rPr>
              <a:t>)</a:t>
            </a:r>
            <a:endParaRPr lang="it-IT" sz="2000">
              <a:solidFill>
                <a:schemeClr val="bg1">
                  <a:lumMod val="65000"/>
                </a:schemeClr>
              </a:solidFill>
              <a:latin typeface="DustyErasers" panose="02000603000000000000" pitchFamily="2" charset="0"/>
              <a:ea typeface="DustyErasers" panose="02000603000000000000" pitchFamily="2" charset="0"/>
            </a:endParaRPr>
          </a:p>
        </p:txBody>
      </p:sp>
      <p:sp>
        <p:nvSpPr>
          <p:cNvPr id="66" name="Rettangolo 65">
            <a:extLst>
              <a:ext uri="{FF2B5EF4-FFF2-40B4-BE49-F238E27FC236}">
                <a16:creationId xmlns:a16="http://schemas.microsoft.com/office/drawing/2014/main" id="{A1587CE1-D3A8-460E-B639-2596D297E66B}"/>
              </a:ext>
            </a:extLst>
          </p:cNvPr>
          <p:cNvSpPr/>
          <p:nvPr/>
        </p:nvSpPr>
        <p:spPr>
          <a:xfrm>
            <a:off x="7621023" y="4998074"/>
            <a:ext cx="2872729" cy="461665"/>
          </a:xfrm>
          <a:prstGeom prst="rect">
            <a:avLst/>
          </a:prstGeom>
        </p:spPr>
        <p:txBody>
          <a:bodyPr wrap="squar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Y(</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grpSp>
        <p:nvGrpSpPr>
          <p:cNvPr id="2" name="Gruppo 1">
            <a:extLst>
              <a:ext uri="{FF2B5EF4-FFF2-40B4-BE49-F238E27FC236}">
                <a16:creationId xmlns:a16="http://schemas.microsoft.com/office/drawing/2014/main" id="{A2388885-C937-48F8-950D-50F073358CEA}"/>
              </a:ext>
            </a:extLst>
          </p:cNvPr>
          <p:cNvGrpSpPr/>
          <p:nvPr/>
        </p:nvGrpSpPr>
        <p:grpSpPr>
          <a:xfrm>
            <a:off x="1263020" y="2247075"/>
            <a:ext cx="7701081" cy="3216889"/>
            <a:chOff x="1263020" y="2247075"/>
            <a:chExt cx="7701081" cy="3216889"/>
          </a:xfrm>
        </p:grpSpPr>
        <p:sp>
          <p:nvSpPr>
            <p:cNvPr id="96" name="Rettangolo 95">
              <a:extLst>
                <a:ext uri="{FF2B5EF4-FFF2-40B4-BE49-F238E27FC236}">
                  <a16:creationId xmlns:a16="http://schemas.microsoft.com/office/drawing/2014/main" id="{9435DEC7-F284-4C77-A7BC-662752AB61A2}"/>
                </a:ext>
              </a:extLst>
            </p:cNvPr>
            <p:cNvSpPr/>
            <p:nvPr/>
          </p:nvSpPr>
          <p:spPr>
            <a:xfrm>
              <a:off x="4504061" y="2247075"/>
              <a:ext cx="2289004" cy="338554"/>
            </a:xfrm>
            <a:prstGeom prst="rect">
              <a:avLst/>
            </a:prstGeom>
          </p:spPr>
          <p:txBody>
            <a:bodyPr wrap="square">
              <a:spAutoFit/>
            </a:bodyPr>
            <a:lstStyle/>
            <a:p>
              <a:r>
                <a:rPr lang="it-IT" sz="1600">
                  <a:latin typeface="DustyErasers" panose="02000603000000000000" pitchFamily="2" charset="0"/>
                  <a:ea typeface="DustyErasers" panose="02000603000000000000" pitchFamily="2" charset="0"/>
                </a:rPr>
                <a:t>Fourier plane</a:t>
              </a:r>
            </a:p>
          </p:txBody>
        </p:sp>
        <p:cxnSp>
          <p:nvCxnSpPr>
            <p:cNvPr id="52" name="Connettore diritto 51">
              <a:extLst>
                <a:ext uri="{FF2B5EF4-FFF2-40B4-BE49-F238E27FC236}">
                  <a16:creationId xmlns:a16="http://schemas.microsoft.com/office/drawing/2014/main" id="{DF733D43-38AD-4EF4-AA79-F39AA026E623}"/>
                </a:ext>
              </a:extLst>
            </p:cNvPr>
            <p:cNvCxnSpPr>
              <a:cxnSpLocks/>
            </p:cNvCxnSpPr>
            <p:nvPr/>
          </p:nvCxnSpPr>
          <p:spPr>
            <a:xfrm flipH="1">
              <a:off x="5089709" y="2714289"/>
              <a:ext cx="11293" cy="1236399"/>
            </a:xfrm>
            <a:prstGeom prst="line">
              <a:avLst/>
            </a:prstGeom>
            <a:ln w="63500">
              <a:solidFill>
                <a:schemeClr val="tx1"/>
              </a:solidFill>
              <a:prstDash val="solid"/>
              <a:miter lim="800000"/>
              <a:tailEnd type="stealth"/>
            </a:ln>
          </p:spPr>
          <p:style>
            <a:lnRef idx="1">
              <a:schemeClr val="accent1"/>
            </a:lnRef>
            <a:fillRef idx="0">
              <a:schemeClr val="accent1"/>
            </a:fillRef>
            <a:effectRef idx="0">
              <a:schemeClr val="accent1"/>
            </a:effectRef>
            <a:fontRef idx="minor">
              <a:schemeClr val="tx1"/>
            </a:fontRef>
          </p:style>
        </p:cxnSp>
        <p:sp>
          <p:nvSpPr>
            <p:cNvPr id="53" name="Figura a mano libera: forma 52">
              <a:extLst>
                <a:ext uri="{FF2B5EF4-FFF2-40B4-BE49-F238E27FC236}">
                  <a16:creationId xmlns:a16="http://schemas.microsoft.com/office/drawing/2014/main" id="{BE533051-F8FB-4F11-B51D-2B2EA993A1BC}"/>
                </a:ext>
              </a:extLst>
            </p:cNvPr>
            <p:cNvSpPr/>
            <p:nvPr/>
          </p:nvSpPr>
          <p:spPr>
            <a:xfrm>
              <a:off x="7558458" y="4310504"/>
              <a:ext cx="723725" cy="687619"/>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6446" h="584364">
                  <a:moveTo>
                    <a:pt x="0" y="584364"/>
                  </a:moveTo>
                  <a:cubicBezTo>
                    <a:pt x="3391" y="579970"/>
                    <a:pt x="19879" y="511018"/>
                    <a:pt x="31728" y="494615"/>
                  </a:cubicBezTo>
                  <a:cubicBezTo>
                    <a:pt x="33222" y="495654"/>
                    <a:pt x="74492" y="575743"/>
                    <a:pt x="81399" y="561622"/>
                  </a:cubicBezTo>
                  <a:cubicBezTo>
                    <a:pt x="88306" y="547501"/>
                    <a:pt x="113057" y="464687"/>
                    <a:pt x="120769" y="464217"/>
                  </a:cubicBezTo>
                  <a:cubicBezTo>
                    <a:pt x="145038" y="463747"/>
                    <a:pt x="157198" y="564175"/>
                    <a:pt x="171131" y="546125"/>
                  </a:cubicBezTo>
                  <a:cubicBezTo>
                    <a:pt x="185064" y="528075"/>
                    <a:pt x="195112" y="418524"/>
                    <a:pt x="204365" y="355919"/>
                  </a:cubicBezTo>
                  <a:cubicBezTo>
                    <a:pt x="213618" y="293314"/>
                    <a:pt x="225034" y="206856"/>
                    <a:pt x="226649" y="170494"/>
                  </a:cubicBezTo>
                  <a:cubicBezTo>
                    <a:pt x="232160" y="140494"/>
                    <a:pt x="248012" y="999"/>
                    <a:pt x="273096" y="0"/>
                  </a:cubicBezTo>
                  <a:cubicBezTo>
                    <a:pt x="299398" y="811"/>
                    <a:pt x="300912" y="112676"/>
                    <a:pt x="311905" y="170327"/>
                  </a:cubicBezTo>
                  <a:cubicBezTo>
                    <a:pt x="322898" y="227978"/>
                    <a:pt x="326009" y="282988"/>
                    <a:pt x="339056" y="345907"/>
                  </a:cubicBezTo>
                  <a:cubicBezTo>
                    <a:pt x="352103" y="408826"/>
                    <a:pt x="373446" y="510317"/>
                    <a:pt x="390185" y="547843"/>
                  </a:cubicBezTo>
                  <a:cubicBezTo>
                    <a:pt x="406924" y="585369"/>
                    <a:pt x="422821" y="451291"/>
                    <a:pt x="437419" y="455161"/>
                  </a:cubicBezTo>
                  <a:cubicBezTo>
                    <a:pt x="452017" y="459031"/>
                    <a:pt x="471496" y="567250"/>
                    <a:pt x="479846" y="581926"/>
                  </a:cubicBezTo>
                  <a:cubicBezTo>
                    <a:pt x="488196" y="596602"/>
                    <a:pt x="522286" y="521902"/>
                    <a:pt x="523737" y="525109"/>
                  </a:cubicBezTo>
                  <a:cubicBezTo>
                    <a:pt x="530291" y="513942"/>
                    <a:pt x="557374" y="574994"/>
                    <a:pt x="556422" y="572872"/>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 name="Gruppo 53">
              <a:extLst>
                <a:ext uri="{FF2B5EF4-FFF2-40B4-BE49-F238E27FC236}">
                  <a16:creationId xmlns:a16="http://schemas.microsoft.com/office/drawing/2014/main" id="{7DDD8568-B795-411C-8C06-5ECA9900707B}"/>
                </a:ext>
              </a:extLst>
            </p:cNvPr>
            <p:cNvGrpSpPr/>
            <p:nvPr/>
          </p:nvGrpSpPr>
          <p:grpSpPr>
            <a:xfrm>
              <a:off x="5081114" y="2531271"/>
              <a:ext cx="3882987" cy="2447068"/>
              <a:chOff x="5049254" y="2640390"/>
              <a:chExt cx="3144500" cy="1795745"/>
            </a:xfrm>
          </p:grpSpPr>
          <p:cxnSp>
            <p:nvCxnSpPr>
              <p:cNvPr id="55" name="Shape 382">
                <a:extLst>
                  <a:ext uri="{FF2B5EF4-FFF2-40B4-BE49-F238E27FC236}">
                    <a16:creationId xmlns:a16="http://schemas.microsoft.com/office/drawing/2014/main" id="{4F6BFF7D-8F23-42D3-9138-685531FAD503}"/>
                  </a:ext>
                </a:extLst>
              </p:cNvPr>
              <p:cNvCxnSpPr>
                <a:cxnSpLocks/>
              </p:cNvCxnSpPr>
              <p:nvPr/>
            </p:nvCxnSpPr>
            <p:spPr>
              <a:xfrm flipV="1">
                <a:off x="6468299" y="3241473"/>
                <a:ext cx="1500973" cy="1194662"/>
              </a:xfrm>
              <a:prstGeom prst="straightConnector1">
                <a:avLst/>
              </a:prstGeom>
              <a:noFill/>
              <a:ln w="69850" cap="flat" cmpd="sng">
                <a:solidFill>
                  <a:srgbClr val="FFFF00"/>
                </a:solidFill>
                <a:prstDash val="solid"/>
                <a:round/>
                <a:headEnd type="none" w="lg" len="lg"/>
                <a:tailEnd type="none" w="lg" len="lg"/>
              </a:ln>
            </p:spPr>
          </p:cxnSp>
          <p:cxnSp>
            <p:nvCxnSpPr>
              <p:cNvPr id="56" name="Shape 373">
                <a:extLst>
                  <a:ext uri="{FF2B5EF4-FFF2-40B4-BE49-F238E27FC236}">
                    <a16:creationId xmlns:a16="http://schemas.microsoft.com/office/drawing/2014/main" id="{7D690D99-2D79-49DE-A548-9A574C01B943}"/>
                  </a:ext>
                </a:extLst>
              </p:cNvPr>
              <p:cNvCxnSpPr>
                <a:cxnSpLocks/>
              </p:cNvCxnSpPr>
              <p:nvPr/>
            </p:nvCxnSpPr>
            <p:spPr>
              <a:xfrm>
                <a:off x="5049254" y="3416406"/>
                <a:ext cx="1459092" cy="0"/>
              </a:xfrm>
              <a:prstGeom prst="straightConnector1">
                <a:avLst/>
              </a:prstGeom>
              <a:noFill/>
              <a:ln w="69850" cap="flat" cmpd="sng">
                <a:solidFill>
                  <a:srgbClr val="FF0066"/>
                </a:solidFill>
                <a:prstDash val="solid"/>
                <a:round/>
                <a:headEnd type="none" w="lg" len="lg"/>
                <a:tailEnd type="none" w="lg" len="lg"/>
              </a:ln>
            </p:spPr>
          </p:cxnSp>
          <p:cxnSp>
            <p:nvCxnSpPr>
              <p:cNvPr id="57" name="Shape 374">
                <a:extLst>
                  <a:ext uri="{FF2B5EF4-FFF2-40B4-BE49-F238E27FC236}">
                    <a16:creationId xmlns:a16="http://schemas.microsoft.com/office/drawing/2014/main" id="{ACD061EF-BE72-4DA8-AF17-DF59D80E5B56}"/>
                  </a:ext>
                </a:extLst>
              </p:cNvPr>
              <p:cNvCxnSpPr>
                <a:cxnSpLocks/>
              </p:cNvCxnSpPr>
              <p:nvPr/>
            </p:nvCxnSpPr>
            <p:spPr>
              <a:xfrm>
                <a:off x="5072535" y="2906863"/>
                <a:ext cx="1442348" cy="0"/>
              </a:xfrm>
              <a:prstGeom prst="straightConnector1">
                <a:avLst/>
              </a:prstGeom>
              <a:noFill/>
              <a:ln w="69850" cap="flat" cmpd="sng">
                <a:solidFill>
                  <a:srgbClr val="92D050"/>
                </a:solidFill>
                <a:prstDash val="solid"/>
                <a:round/>
                <a:headEnd type="none" w="lg" len="lg"/>
                <a:tailEnd type="none" w="lg" len="lg"/>
              </a:ln>
            </p:spPr>
          </p:cxnSp>
          <p:cxnSp>
            <p:nvCxnSpPr>
              <p:cNvPr id="58" name="Shape 383">
                <a:extLst>
                  <a:ext uri="{FF2B5EF4-FFF2-40B4-BE49-F238E27FC236}">
                    <a16:creationId xmlns:a16="http://schemas.microsoft.com/office/drawing/2014/main" id="{ED34BC5E-C3CE-410F-ACDD-D79543142F4E}"/>
                  </a:ext>
                </a:extLst>
              </p:cNvPr>
              <p:cNvCxnSpPr>
                <a:cxnSpLocks/>
              </p:cNvCxnSpPr>
              <p:nvPr/>
            </p:nvCxnSpPr>
            <p:spPr>
              <a:xfrm flipV="1">
                <a:off x="6724660" y="3735876"/>
                <a:ext cx="624976" cy="502690"/>
              </a:xfrm>
              <a:prstGeom prst="straightConnector1">
                <a:avLst/>
              </a:prstGeom>
              <a:noFill/>
              <a:ln w="69850" cap="flat" cmpd="sng">
                <a:solidFill>
                  <a:srgbClr val="FFFF00"/>
                </a:solidFill>
                <a:prstDash val="solid"/>
                <a:round/>
                <a:headEnd type="stealth" w="med" len="med"/>
                <a:tailEnd type="none" w="med" len="med"/>
              </a:ln>
            </p:spPr>
          </p:cxnSp>
          <p:cxnSp>
            <p:nvCxnSpPr>
              <p:cNvPr id="59" name="Shape 370">
                <a:extLst>
                  <a:ext uri="{FF2B5EF4-FFF2-40B4-BE49-F238E27FC236}">
                    <a16:creationId xmlns:a16="http://schemas.microsoft.com/office/drawing/2014/main" id="{788C1055-36FB-4AAA-91C6-8F23A9D33A0C}"/>
                  </a:ext>
                </a:extLst>
              </p:cNvPr>
              <p:cNvCxnSpPr>
                <a:cxnSpLocks/>
                <a:endCxn id="63" idx="3"/>
              </p:cNvCxnSpPr>
              <p:nvPr/>
            </p:nvCxnSpPr>
            <p:spPr>
              <a:xfrm flipV="1">
                <a:off x="5067374" y="3155377"/>
                <a:ext cx="1548092" cy="5113"/>
              </a:xfrm>
              <a:prstGeom prst="straightConnector1">
                <a:avLst/>
              </a:prstGeom>
              <a:noFill/>
              <a:ln w="69850" cap="flat" cmpd="sng">
                <a:solidFill>
                  <a:srgbClr val="FFC000"/>
                </a:solidFill>
                <a:prstDash val="solid"/>
                <a:round/>
                <a:headEnd type="none" w="lg" len="lg"/>
                <a:tailEnd type="none" w="lg" len="lg"/>
              </a:ln>
            </p:spPr>
          </p:cxnSp>
          <p:sp>
            <p:nvSpPr>
              <p:cNvPr id="60" name="Triangolo isoscele 59">
                <a:extLst>
                  <a:ext uri="{FF2B5EF4-FFF2-40B4-BE49-F238E27FC236}">
                    <a16:creationId xmlns:a16="http://schemas.microsoft.com/office/drawing/2014/main" id="{0FD4F796-F7F6-4466-8273-3D94F3DC5B6A}"/>
                  </a:ext>
                </a:extLst>
              </p:cNvPr>
              <p:cNvSpPr/>
              <p:nvPr/>
            </p:nvSpPr>
            <p:spPr>
              <a:xfrm rot="5938327" flipH="1">
                <a:off x="7320476" y="2181555"/>
                <a:ext cx="54680" cy="1690208"/>
              </a:xfrm>
              <a:prstGeom prst="triangle">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Triangolo isoscele 60">
                <a:extLst>
                  <a:ext uri="{FF2B5EF4-FFF2-40B4-BE49-F238E27FC236}">
                    <a16:creationId xmlns:a16="http://schemas.microsoft.com/office/drawing/2014/main" id="{53E2B5A6-3174-46DD-A3D2-D675DE9468A4}"/>
                  </a:ext>
                </a:extLst>
              </p:cNvPr>
              <p:cNvSpPr/>
              <p:nvPr/>
            </p:nvSpPr>
            <p:spPr>
              <a:xfrm rot="5400000" flipH="1">
                <a:off x="7313899" y="2317966"/>
                <a:ext cx="37934" cy="1672082"/>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Triangolo isoscele 61">
                <a:extLst>
                  <a:ext uri="{FF2B5EF4-FFF2-40B4-BE49-F238E27FC236}">
                    <a16:creationId xmlns:a16="http://schemas.microsoft.com/office/drawing/2014/main" id="{C97E9C28-A0F2-4B3B-B79F-770F09CF468A}"/>
                  </a:ext>
                </a:extLst>
              </p:cNvPr>
              <p:cNvSpPr/>
              <p:nvPr/>
            </p:nvSpPr>
            <p:spPr>
              <a:xfrm rot="4818969" flipH="1">
                <a:off x="7304690" y="2449114"/>
                <a:ext cx="44481" cy="1675831"/>
              </a:xfrm>
              <a:prstGeom prst="triangle">
                <a:avLst/>
              </a:prstGeom>
              <a:solidFill>
                <a:srgbClr val="FF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Shape 375">
                <a:extLst>
                  <a:ext uri="{FF2B5EF4-FFF2-40B4-BE49-F238E27FC236}">
                    <a16:creationId xmlns:a16="http://schemas.microsoft.com/office/drawing/2014/main" id="{5D8208BB-9294-4386-8935-596E145D78D7}"/>
                  </a:ext>
                </a:extLst>
              </p:cNvPr>
              <p:cNvSpPr/>
              <p:nvPr/>
            </p:nvSpPr>
            <p:spPr>
              <a:xfrm rot="5400000">
                <a:off x="6061699" y="306556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376">
                <a:extLst>
                  <a:ext uri="{FF2B5EF4-FFF2-40B4-BE49-F238E27FC236}">
                    <a16:creationId xmlns:a16="http://schemas.microsoft.com/office/drawing/2014/main" id="{F628E360-0CAF-4C65-BCEB-F0A224FE670C}"/>
                  </a:ext>
                </a:extLst>
              </p:cNvPr>
              <p:cNvSpPr/>
              <p:nvPr/>
            </p:nvSpPr>
            <p:spPr>
              <a:xfrm rot="1598826">
                <a:off x="8005805" y="2640390"/>
                <a:ext cx="187949" cy="1097630"/>
              </a:xfrm>
              <a:prstGeom prst="rect">
                <a:avLst/>
              </a:prstGeom>
              <a:gradFill flip="none" rotWithShape="1">
                <a:gsLst>
                  <a:gs pos="0">
                    <a:schemeClr val="accent1">
                      <a:lumMod val="5000"/>
                      <a:lumOff val="95000"/>
                      <a:alpha val="70000"/>
                    </a:schemeClr>
                  </a:gs>
                  <a:gs pos="100000">
                    <a:schemeClr val="accent1"/>
                  </a:gs>
                </a:gsLst>
                <a:lin ang="1080000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5" name="Rettangolo 64">
              <a:extLst>
                <a:ext uri="{FF2B5EF4-FFF2-40B4-BE49-F238E27FC236}">
                  <a16:creationId xmlns:a16="http://schemas.microsoft.com/office/drawing/2014/main" id="{B42BDC11-7A81-4AC4-9F4B-B9646B89DDAB}"/>
                </a:ext>
              </a:extLst>
            </p:cNvPr>
            <p:cNvSpPr/>
            <p:nvPr/>
          </p:nvSpPr>
          <p:spPr>
            <a:xfrm>
              <a:off x="1909746" y="5002299"/>
              <a:ext cx="787395" cy="461665"/>
            </a:xfrm>
            <a:prstGeom prst="rect">
              <a:avLst/>
            </a:prstGeom>
          </p:spPr>
          <p:txBody>
            <a:bodyPr wrap="non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X(</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sp>
          <p:nvSpPr>
            <p:cNvPr id="68" name="Figura a mano libera: forma 67">
              <a:extLst>
                <a:ext uri="{FF2B5EF4-FFF2-40B4-BE49-F238E27FC236}">
                  <a16:creationId xmlns:a16="http://schemas.microsoft.com/office/drawing/2014/main" id="{F447BD07-740D-4E14-8E3D-B3C59B6EB876}"/>
                </a:ext>
              </a:extLst>
            </p:cNvPr>
            <p:cNvSpPr/>
            <p:nvPr/>
          </p:nvSpPr>
          <p:spPr>
            <a:xfrm>
              <a:off x="1842647" y="4436799"/>
              <a:ext cx="773276" cy="561324"/>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9" name="Gruppo 68">
              <a:extLst>
                <a:ext uri="{FF2B5EF4-FFF2-40B4-BE49-F238E27FC236}">
                  <a16:creationId xmlns:a16="http://schemas.microsoft.com/office/drawing/2014/main" id="{60105872-05D5-461E-9054-7A51984F32E8}"/>
                </a:ext>
              </a:extLst>
            </p:cNvPr>
            <p:cNvGrpSpPr/>
            <p:nvPr/>
          </p:nvGrpSpPr>
          <p:grpSpPr>
            <a:xfrm>
              <a:off x="1263020" y="2466654"/>
              <a:ext cx="3845737" cy="2681939"/>
              <a:chOff x="6934984" y="3463045"/>
              <a:chExt cx="3119820" cy="1801400"/>
            </a:xfrm>
          </p:grpSpPr>
          <p:sp>
            <p:nvSpPr>
              <p:cNvPr id="70" name="Triangolo isoscele 69">
                <a:extLst>
                  <a:ext uri="{FF2B5EF4-FFF2-40B4-BE49-F238E27FC236}">
                    <a16:creationId xmlns:a16="http://schemas.microsoft.com/office/drawing/2014/main" id="{2D6E037E-A87A-427A-AE91-5492945D1011}"/>
                  </a:ext>
                </a:extLst>
              </p:cNvPr>
              <p:cNvSpPr/>
              <p:nvPr/>
            </p:nvSpPr>
            <p:spPr>
              <a:xfrm rot="15661673">
                <a:off x="7815752" y="3054730"/>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Triangolo isoscele 70">
                <a:extLst>
                  <a:ext uri="{FF2B5EF4-FFF2-40B4-BE49-F238E27FC236}">
                    <a16:creationId xmlns:a16="http://schemas.microsoft.com/office/drawing/2014/main" id="{EC071737-4FAA-4720-B152-E1E9F33F23D3}"/>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Triangolo isoscele 71">
                <a:extLst>
                  <a:ext uri="{FF2B5EF4-FFF2-40B4-BE49-F238E27FC236}">
                    <a16:creationId xmlns:a16="http://schemas.microsoft.com/office/drawing/2014/main" id="{D99FD453-3A1A-4E26-8FFA-14509C6497AA}"/>
                  </a:ext>
                </a:extLst>
              </p:cNvPr>
              <p:cNvSpPr/>
              <p:nvPr/>
            </p:nvSpPr>
            <p:spPr>
              <a:xfrm rot="16781031">
                <a:off x="7818410" y="3335590"/>
                <a:ext cx="44707" cy="1540165"/>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3" name="Shape 382">
                <a:extLst>
                  <a:ext uri="{FF2B5EF4-FFF2-40B4-BE49-F238E27FC236}">
                    <a16:creationId xmlns:a16="http://schemas.microsoft.com/office/drawing/2014/main" id="{275DF16A-0275-42FD-A345-2A3231247999}"/>
                  </a:ext>
                </a:extLst>
              </p:cNvPr>
              <p:cNvCxnSpPr>
                <a:cxnSpLocks/>
              </p:cNvCxnSpPr>
              <p:nvPr/>
            </p:nvCxnSpPr>
            <p:spPr>
              <a:xfrm flipH="1" flipV="1">
                <a:off x="7089794" y="3967392"/>
                <a:ext cx="1503992" cy="1297053"/>
              </a:xfrm>
              <a:prstGeom prst="straightConnector1">
                <a:avLst/>
              </a:prstGeom>
              <a:noFill/>
              <a:ln w="69850" cap="flat" cmpd="sng">
                <a:solidFill>
                  <a:srgbClr val="FFFF00"/>
                </a:solidFill>
                <a:prstDash val="solid"/>
                <a:round/>
                <a:headEnd type="none" w="lg" len="lg"/>
                <a:tailEnd type="none" w="lg" len="lg"/>
              </a:ln>
            </p:spPr>
          </p:cxnSp>
          <p:cxnSp>
            <p:nvCxnSpPr>
              <p:cNvPr id="74" name="Shape 373">
                <a:extLst>
                  <a:ext uri="{FF2B5EF4-FFF2-40B4-BE49-F238E27FC236}">
                    <a16:creationId xmlns:a16="http://schemas.microsoft.com/office/drawing/2014/main" id="{6DAF9101-5248-4708-86C5-8609F3D105D1}"/>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75" name="Shape 374">
                <a:extLst>
                  <a:ext uri="{FF2B5EF4-FFF2-40B4-BE49-F238E27FC236}">
                    <a16:creationId xmlns:a16="http://schemas.microsoft.com/office/drawing/2014/main" id="{347296CE-EC11-4938-9225-6C18F205C10C}"/>
                  </a:ext>
                </a:extLst>
              </p:cNvPr>
              <p:cNvCxnSpPr>
                <a:cxnSpLocks/>
              </p:cNvCxnSpPr>
              <p:nvPr/>
            </p:nvCxnSpPr>
            <p:spPr>
              <a:xfrm>
                <a:off x="8611414"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76" name="Shape 383">
                <a:extLst>
                  <a:ext uri="{FF2B5EF4-FFF2-40B4-BE49-F238E27FC236}">
                    <a16:creationId xmlns:a16="http://schemas.microsoft.com/office/drawing/2014/main" id="{CDF5924C-6F62-40AF-87A7-51EAC28990A4}"/>
                  </a:ext>
                </a:extLst>
              </p:cNvPr>
              <p:cNvCxnSpPr>
                <a:cxnSpLocks/>
              </p:cNvCxnSpPr>
              <p:nvPr/>
            </p:nvCxnSpPr>
            <p:spPr>
              <a:xfrm flipH="1" flipV="1">
                <a:off x="7530536" y="4348524"/>
                <a:ext cx="961043" cy="827898"/>
              </a:xfrm>
              <a:prstGeom prst="straightConnector1">
                <a:avLst/>
              </a:prstGeom>
              <a:noFill/>
              <a:ln w="69850" cap="flat" cmpd="sng">
                <a:solidFill>
                  <a:srgbClr val="FFFF00"/>
                </a:solidFill>
                <a:prstDash val="solid"/>
                <a:round/>
                <a:headEnd type="none" w="med" len="med"/>
                <a:tailEnd type="stealth" w="med" len="med"/>
              </a:ln>
            </p:spPr>
          </p:cxnSp>
          <p:cxnSp>
            <p:nvCxnSpPr>
              <p:cNvPr id="77" name="Shape 370">
                <a:extLst>
                  <a:ext uri="{FF2B5EF4-FFF2-40B4-BE49-F238E27FC236}">
                    <a16:creationId xmlns:a16="http://schemas.microsoft.com/office/drawing/2014/main" id="{2C9E7332-9E6A-4F41-B143-668ED8391645}"/>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78" name="Shape 376">
                <a:extLst>
                  <a:ext uri="{FF2B5EF4-FFF2-40B4-BE49-F238E27FC236}">
                    <a16:creationId xmlns:a16="http://schemas.microsoft.com/office/drawing/2014/main" id="{DAB55C4A-3981-4A33-B0CC-0589C1FCB278}"/>
                  </a:ext>
                </a:extLst>
              </p:cNvPr>
              <p:cNvSpPr/>
              <p:nvPr/>
            </p:nvSpPr>
            <p:spPr>
              <a:xfrm rot="-1471179">
                <a:off x="6934984" y="3463045"/>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375">
                <a:extLst>
                  <a:ext uri="{FF2B5EF4-FFF2-40B4-BE49-F238E27FC236}">
                    <a16:creationId xmlns:a16="http://schemas.microsoft.com/office/drawing/2014/main" id="{3C7308A1-A5E1-4D53-BB46-118A035BFA85}"/>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0" name="Rettangolo 79">
              <a:extLst>
                <a:ext uri="{FF2B5EF4-FFF2-40B4-BE49-F238E27FC236}">
                  <a16:creationId xmlns:a16="http://schemas.microsoft.com/office/drawing/2014/main" id="{E9408F67-4AB3-46F8-B59B-9D45090D8466}"/>
                </a:ext>
              </a:extLst>
            </p:cNvPr>
            <p:cNvSpPr/>
            <p:nvPr/>
          </p:nvSpPr>
          <p:spPr>
            <a:xfrm>
              <a:off x="1546416" y="4016336"/>
              <a:ext cx="279760" cy="400110"/>
            </a:xfrm>
            <a:prstGeom prst="rect">
              <a:avLst/>
            </a:prstGeom>
            <a:ln>
              <a:noFill/>
            </a:ln>
          </p:spPr>
          <p:txBody>
            <a:bodyPr wrap="square">
              <a:spAutoFit/>
            </a:bodyPr>
            <a:lstStyle/>
            <a:p>
              <a:r>
                <a:rPr lang="it-IT" sz="2000">
                  <a:solidFill>
                    <a:schemeClr val="accent6"/>
                  </a:solidFill>
                  <a:latin typeface="DustyErasers" panose="02000603000000000000" pitchFamily="2" charset="0"/>
                  <a:ea typeface="DustyErasers" panose="02000603000000000000" pitchFamily="2" charset="0"/>
                </a:rPr>
                <a:t>d</a:t>
              </a:r>
              <a:endParaRPr lang="it-IT" sz="2000">
                <a:solidFill>
                  <a:schemeClr val="accent6"/>
                </a:solidFill>
              </a:endParaRPr>
            </a:p>
          </p:txBody>
        </p:sp>
        <mc:AlternateContent xmlns:mc="http://schemas.openxmlformats.org/markup-compatibility/2006" xmlns:a14="http://schemas.microsoft.com/office/drawing/2010/main">
          <mc:Choice Requires="a14">
            <p:sp>
              <p:nvSpPr>
                <p:cNvPr id="81" name="Rettangolo 80">
                  <a:extLst>
                    <a:ext uri="{FF2B5EF4-FFF2-40B4-BE49-F238E27FC236}">
                      <a16:creationId xmlns:a16="http://schemas.microsoft.com/office/drawing/2014/main" id="{644FC3DE-BFC1-4861-8504-4D0D86C1B620}"/>
                    </a:ext>
                  </a:extLst>
                </p:cNvPr>
                <p:cNvSpPr/>
                <p:nvPr/>
              </p:nvSpPr>
              <p:spPr>
                <a:xfrm>
                  <a:off x="2035459" y="3472789"/>
                  <a:ext cx="550428"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i="1" smtClean="0">
                                <a:solidFill>
                                  <a:schemeClr val="tx1"/>
                                </a:solidFill>
                                <a:latin typeface="Cambria Math" panose="02040503050406030204" pitchFamily="18" charset="0"/>
                                <a:ea typeface="DustyErasers" panose="02000603000000000000" pitchFamily="2" charset="0"/>
                              </a:rPr>
                            </m:ctrlPr>
                          </m:sSubPr>
                          <m:e>
                            <m:r>
                              <m:rPr>
                                <m:sty m:val="p"/>
                              </m:rPr>
                              <a:rPr lang="it-IT" sz="2000">
                                <a:solidFill>
                                  <a:schemeClr val="tx1"/>
                                </a:solidFill>
                                <a:latin typeface="Cambria Math" panose="02040503050406030204" pitchFamily="18" charset="0"/>
                                <a:ea typeface="DustyErasers" panose="02000603000000000000" pitchFamily="2" charset="0"/>
                              </a:rPr>
                              <m:t>θ</m:t>
                            </m:r>
                          </m:e>
                          <m:sub>
                            <m:r>
                              <m:rPr>
                                <m:sty m:val="p"/>
                              </m:rPr>
                              <a:rPr lang="it-IT" sz="2000" b="0" i="0" smtClean="0">
                                <a:solidFill>
                                  <a:schemeClr val="tx1"/>
                                </a:solidFill>
                                <a:latin typeface="Cambria Math" panose="02040503050406030204" pitchFamily="18" charset="0"/>
                                <a:ea typeface="DustyErasers" panose="02000603000000000000" pitchFamily="2" charset="0"/>
                              </a:rPr>
                              <m:t>i</m:t>
                            </m:r>
                          </m:sub>
                        </m:sSub>
                      </m:oMath>
                    </m:oMathPara>
                  </a14:m>
                  <a:endParaRPr lang="it-IT" sz="2000">
                    <a:solidFill>
                      <a:schemeClr val="tx1"/>
                    </a:solidFill>
                  </a:endParaRPr>
                </a:p>
              </p:txBody>
            </p:sp>
          </mc:Choice>
          <mc:Fallback xmlns="">
            <p:sp>
              <p:nvSpPr>
                <p:cNvPr id="81" name="Rettangolo 80">
                  <a:extLst>
                    <a:ext uri="{FF2B5EF4-FFF2-40B4-BE49-F238E27FC236}">
                      <a16:creationId xmlns:a16="http://schemas.microsoft.com/office/drawing/2014/main" id="{644FC3DE-BFC1-4861-8504-4D0D86C1B620}"/>
                    </a:ext>
                  </a:extLst>
                </p:cNvPr>
                <p:cNvSpPr>
                  <a:spLocks noRot="1" noChangeAspect="1" noMove="1" noResize="1" noEditPoints="1" noAdjustHandles="1" noChangeArrowheads="1" noChangeShapeType="1" noTextEdit="1"/>
                </p:cNvSpPr>
                <p:nvPr/>
              </p:nvSpPr>
              <p:spPr>
                <a:xfrm>
                  <a:off x="2035459" y="3472789"/>
                  <a:ext cx="550428" cy="400110"/>
                </a:xfrm>
                <a:prstGeom prst="rect">
                  <a:avLst/>
                </a:prstGeom>
                <a:blipFill>
                  <a:blip r:embed="rId6"/>
                  <a:stretch>
                    <a:fillRect b="-1538"/>
                  </a:stretch>
                </a:blipFill>
              </p:spPr>
              <p:txBody>
                <a:bodyPr/>
                <a:lstStyle/>
                <a:p>
                  <a:r>
                    <a:rPr lang="it-IT">
                      <a:noFill/>
                    </a:rPr>
                    <a:t> </a:t>
                  </a:r>
                </a:p>
              </p:txBody>
            </p:sp>
          </mc:Fallback>
        </mc:AlternateContent>
        <p:cxnSp>
          <p:nvCxnSpPr>
            <p:cNvPr id="82" name="Connettore diritto 81">
              <a:extLst>
                <a:ext uri="{FF2B5EF4-FFF2-40B4-BE49-F238E27FC236}">
                  <a16:creationId xmlns:a16="http://schemas.microsoft.com/office/drawing/2014/main" id="{64734452-5F01-464F-8AA2-84CE62F67671}"/>
                </a:ext>
              </a:extLst>
            </p:cNvPr>
            <p:cNvCxnSpPr>
              <a:cxnSpLocks/>
            </p:cNvCxnSpPr>
            <p:nvPr/>
          </p:nvCxnSpPr>
          <p:spPr>
            <a:xfrm flipV="1">
              <a:off x="1494633" y="2641567"/>
              <a:ext cx="1343688" cy="599507"/>
            </a:xfrm>
            <a:prstGeom prst="line">
              <a:avLst/>
            </a:prstGeom>
            <a:ln w="63500">
              <a:solidFill>
                <a:schemeClr val="tx1">
                  <a:lumMod val="50000"/>
                </a:schemeClr>
              </a:solidFill>
              <a:prstDash val="sysDot"/>
              <a:miter lim="800000"/>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Rettangolo 82">
                  <a:extLst>
                    <a:ext uri="{FF2B5EF4-FFF2-40B4-BE49-F238E27FC236}">
                      <a16:creationId xmlns:a16="http://schemas.microsoft.com/office/drawing/2014/main" id="{8DB10D8B-322E-4979-8B19-53D1C19FFDA5}"/>
                    </a:ext>
                  </a:extLst>
                </p:cNvPr>
                <p:cNvSpPr/>
                <p:nvPr/>
              </p:nvSpPr>
              <p:spPr>
                <a:xfrm>
                  <a:off x="2706064" y="2514234"/>
                  <a:ext cx="620511"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i="1" smtClean="0">
                                <a:solidFill>
                                  <a:schemeClr val="tx1"/>
                                </a:solidFill>
                                <a:latin typeface="Cambria Math" panose="02040503050406030204" pitchFamily="18" charset="0"/>
                                <a:ea typeface="DustyErasers" panose="02000603000000000000" pitchFamily="2" charset="0"/>
                              </a:rPr>
                            </m:ctrlPr>
                          </m:sSubPr>
                          <m:e>
                            <m:r>
                              <m:rPr>
                                <m:sty m:val="p"/>
                              </m:rPr>
                              <a:rPr lang="it-IT" sz="2000" i="0">
                                <a:solidFill>
                                  <a:schemeClr val="tx1"/>
                                </a:solidFill>
                                <a:latin typeface="Cambria Math" panose="02040503050406030204" pitchFamily="18" charset="0"/>
                                <a:ea typeface="DustyErasers" panose="02000603000000000000" pitchFamily="2" charset="0"/>
                              </a:rPr>
                              <m:t>θ</m:t>
                            </m:r>
                          </m:e>
                          <m:sub>
                            <m:r>
                              <m:rPr>
                                <m:sty m:val="p"/>
                              </m:rPr>
                              <a:rPr lang="it-IT" sz="2000" b="0" i="0" smtClean="0">
                                <a:solidFill>
                                  <a:schemeClr val="tx1"/>
                                </a:solidFill>
                                <a:latin typeface="Cambria Math" panose="02040503050406030204" pitchFamily="18" charset="0"/>
                                <a:ea typeface="DustyErasers" panose="02000603000000000000" pitchFamily="2" charset="0"/>
                              </a:rPr>
                              <m:t>d</m:t>
                            </m:r>
                          </m:sub>
                        </m:sSub>
                      </m:oMath>
                    </m:oMathPara>
                  </a14:m>
                  <a:endParaRPr lang="it-IT" sz="2000">
                    <a:solidFill>
                      <a:schemeClr val="tx1"/>
                    </a:solidFill>
                  </a:endParaRPr>
                </a:p>
              </p:txBody>
            </p:sp>
          </mc:Choice>
          <mc:Fallback xmlns="">
            <p:sp>
              <p:nvSpPr>
                <p:cNvPr id="83" name="Rettangolo 82">
                  <a:extLst>
                    <a:ext uri="{FF2B5EF4-FFF2-40B4-BE49-F238E27FC236}">
                      <a16:creationId xmlns:a16="http://schemas.microsoft.com/office/drawing/2014/main" id="{8DB10D8B-322E-4979-8B19-53D1C19FFDA5}"/>
                    </a:ext>
                  </a:extLst>
                </p:cNvPr>
                <p:cNvSpPr>
                  <a:spLocks noRot="1" noChangeAspect="1" noMove="1" noResize="1" noEditPoints="1" noAdjustHandles="1" noChangeArrowheads="1" noChangeShapeType="1" noTextEdit="1"/>
                </p:cNvSpPr>
                <p:nvPr/>
              </p:nvSpPr>
              <p:spPr>
                <a:xfrm>
                  <a:off x="2706064" y="2514234"/>
                  <a:ext cx="620511" cy="400110"/>
                </a:xfrm>
                <a:prstGeom prst="rect">
                  <a:avLst/>
                </a:prstGeom>
                <a:blipFill>
                  <a:blip r:embed="rId7"/>
                  <a:stretch>
                    <a:fillRect b="-1515"/>
                  </a:stretch>
                </a:blipFill>
              </p:spPr>
              <p:txBody>
                <a:bodyPr/>
                <a:lstStyle/>
                <a:p>
                  <a:r>
                    <a:rPr lang="it-IT">
                      <a:noFill/>
                    </a:rPr>
                    <a:t> </a:t>
                  </a:r>
                </a:p>
              </p:txBody>
            </p:sp>
          </mc:Fallback>
        </mc:AlternateContent>
        <p:sp>
          <p:nvSpPr>
            <p:cNvPr id="84" name="Arco 83">
              <a:extLst>
                <a:ext uri="{FF2B5EF4-FFF2-40B4-BE49-F238E27FC236}">
                  <a16:creationId xmlns:a16="http://schemas.microsoft.com/office/drawing/2014/main" id="{FC97C10B-8E4A-40C5-BAA7-0D465A39E913}"/>
                </a:ext>
              </a:extLst>
            </p:cNvPr>
            <p:cNvSpPr/>
            <p:nvPr/>
          </p:nvSpPr>
          <p:spPr>
            <a:xfrm>
              <a:off x="2131885" y="2815596"/>
              <a:ext cx="706436" cy="780537"/>
            </a:xfrm>
            <a:prstGeom prst="arc">
              <a:avLst>
                <a:gd name="adj1" fmla="val 16200000"/>
                <a:gd name="adj2" fmla="val 139771"/>
              </a:avLst>
            </a:prstGeom>
            <a:ln w="508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5" name="Arco 84">
              <a:extLst>
                <a:ext uri="{FF2B5EF4-FFF2-40B4-BE49-F238E27FC236}">
                  <a16:creationId xmlns:a16="http://schemas.microsoft.com/office/drawing/2014/main" id="{828E7395-DE40-4F3C-AF8B-7AA13D54EBE0}"/>
                </a:ext>
              </a:extLst>
            </p:cNvPr>
            <p:cNvSpPr/>
            <p:nvPr/>
          </p:nvSpPr>
          <p:spPr>
            <a:xfrm rot="1585131">
              <a:off x="1463840" y="2996778"/>
              <a:ext cx="706436" cy="780537"/>
            </a:xfrm>
            <a:prstGeom prst="arc">
              <a:avLst>
                <a:gd name="adj1" fmla="val 16200000"/>
                <a:gd name="adj2" fmla="val 2256642"/>
              </a:avLst>
            </a:prstGeom>
            <a:noFill/>
            <a:ln w="508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6" name="Rettangolo 85">
              <a:extLst>
                <a:ext uri="{FF2B5EF4-FFF2-40B4-BE49-F238E27FC236}">
                  <a16:creationId xmlns:a16="http://schemas.microsoft.com/office/drawing/2014/main" id="{941281BF-0474-4636-9701-BCBF8E5802FB}"/>
                </a:ext>
              </a:extLst>
            </p:cNvPr>
            <p:cNvSpPr/>
            <p:nvPr/>
          </p:nvSpPr>
          <p:spPr>
            <a:xfrm>
              <a:off x="4766127" y="3762019"/>
              <a:ext cx="339007" cy="369332"/>
            </a:xfrm>
            <a:prstGeom prst="rect">
              <a:avLst/>
            </a:prstGeom>
          </p:spPr>
          <p:txBody>
            <a:bodyPr wrap="square">
              <a:spAutoFit/>
            </a:bodyPr>
            <a:lstStyle/>
            <a:p>
              <a:r>
                <a:rPr lang="it-IT" b="1">
                  <a:latin typeface="DustyErasers" panose="02000603000000000000" pitchFamily="2" charset="0"/>
                  <a:ea typeface="DustyErasers" panose="02000603000000000000" pitchFamily="2" charset="0"/>
                </a:rPr>
                <a:t>x</a:t>
              </a:r>
              <a:endParaRPr lang="it-IT" b="1"/>
            </a:p>
          </p:txBody>
        </p:sp>
        <mc:AlternateContent xmlns:mc="http://schemas.openxmlformats.org/markup-compatibility/2006" xmlns:a14="http://schemas.microsoft.com/office/drawing/2010/main">
          <mc:Choice Requires="a14">
            <p:sp>
              <p:nvSpPr>
                <p:cNvPr id="87" name="Rettangolo 86">
                  <a:extLst>
                    <a:ext uri="{FF2B5EF4-FFF2-40B4-BE49-F238E27FC236}">
                      <a16:creationId xmlns:a16="http://schemas.microsoft.com/office/drawing/2014/main" id="{F607217A-31DD-4977-8E84-F93127B2EFA9}"/>
                    </a:ext>
                  </a:extLst>
                </p:cNvPr>
                <p:cNvSpPr/>
                <p:nvPr/>
              </p:nvSpPr>
              <p:spPr>
                <a:xfrm>
                  <a:off x="4413894" y="3022903"/>
                  <a:ext cx="793357" cy="369332"/>
                </a:xfrm>
                <a:prstGeom prst="rect">
                  <a:avLst/>
                </a:prstGeom>
              </p:spPr>
              <p:txBody>
                <a:bodyPr wrap="square">
                  <a:spAutoFit/>
                </a:bodyPr>
                <a:lstStyle/>
                <a:p>
                  <a14:m>
                    <m:oMath xmlns:m="http://schemas.openxmlformats.org/officeDocument/2006/math">
                      <m:r>
                        <m:rPr>
                          <m:sty m:val="p"/>
                        </m:rPr>
                        <a:rPr lang="it-IT">
                          <a:latin typeface="Cambria Math" panose="02040503050406030204" pitchFamily="18" charset="0"/>
                          <a:ea typeface="DustyErasers" panose="02000603000000000000" pitchFamily="2" charset="0"/>
                        </a:rPr>
                        <m:t>Δ</m:t>
                      </m:r>
                    </m:oMath>
                  </a14:m>
                  <a:r>
                    <a:rPr lang="it-IT">
                      <a:latin typeface="DustyErasers" panose="02000603000000000000" pitchFamily="2" charset="0"/>
                      <a:ea typeface="DustyErasers" panose="02000603000000000000" pitchFamily="2" charset="0"/>
                    </a:rPr>
                    <a:t>X</a:t>
                  </a:r>
                  <a:r>
                    <a:rPr lang="it-IT" baseline="-25000">
                      <a:latin typeface="DustyErasers" panose="02000603000000000000" pitchFamily="2" charset="0"/>
                      <a:ea typeface="DustyErasers" panose="02000603000000000000" pitchFamily="2" charset="0"/>
                    </a:rPr>
                    <a:t>0</a:t>
                  </a:r>
                  <a:endParaRPr lang="it-IT"/>
                </a:p>
              </p:txBody>
            </p:sp>
          </mc:Choice>
          <mc:Fallback xmlns="">
            <p:sp>
              <p:nvSpPr>
                <p:cNvPr id="87" name="Rettangolo 86">
                  <a:extLst>
                    <a:ext uri="{FF2B5EF4-FFF2-40B4-BE49-F238E27FC236}">
                      <a16:creationId xmlns:a16="http://schemas.microsoft.com/office/drawing/2014/main" id="{F607217A-31DD-4977-8E84-F93127B2EFA9}"/>
                    </a:ext>
                  </a:extLst>
                </p:cNvPr>
                <p:cNvSpPr>
                  <a:spLocks noRot="1" noChangeAspect="1" noMove="1" noResize="1" noEditPoints="1" noAdjustHandles="1" noChangeArrowheads="1" noChangeShapeType="1" noTextEdit="1"/>
                </p:cNvSpPr>
                <p:nvPr/>
              </p:nvSpPr>
              <p:spPr>
                <a:xfrm>
                  <a:off x="4413894" y="3022903"/>
                  <a:ext cx="793357" cy="369332"/>
                </a:xfrm>
                <a:prstGeom prst="rect">
                  <a:avLst/>
                </a:prstGeom>
                <a:blipFill>
                  <a:blip r:embed="rId8"/>
                  <a:stretch>
                    <a:fillRect t="-11667" b="-25000"/>
                  </a:stretch>
                </a:blipFill>
              </p:spPr>
              <p:txBody>
                <a:bodyPr/>
                <a:lstStyle/>
                <a:p>
                  <a:r>
                    <a:rPr lang="it-IT">
                      <a:noFill/>
                    </a:rPr>
                    <a:t> </a:t>
                  </a:r>
                </a:p>
              </p:txBody>
            </p:sp>
          </mc:Fallback>
        </mc:AlternateContent>
        <p:grpSp>
          <p:nvGrpSpPr>
            <p:cNvPr id="88" name="Gruppo 87">
              <a:extLst>
                <a:ext uri="{FF2B5EF4-FFF2-40B4-BE49-F238E27FC236}">
                  <a16:creationId xmlns:a16="http://schemas.microsoft.com/office/drawing/2014/main" id="{41DEFCDA-AAA8-4B58-8B03-80A6D73B1D2E}"/>
                </a:ext>
              </a:extLst>
            </p:cNvPr>
            <p:cNvGrpSpPr/>
            <p:nvPr/>
          </p:nvGrpSpPr>
          <p:grpSpPr>
            <a:xfrm rot="5400000">
              <a:off x="4644003" y="3223854"/>
              <a:ext cx="608571" cy="0"/>
              <a:chOff x="10613922" y="5140772"/>
              <a:chExt cx="608571" cy="0"/>
            </a:xfrm>
          </p:grpSpPr>
          <p:cxnSp>
            <p:nvCxnSpPr>
              <p:cNvPr id="89" name="Connettore 2 88">
                <a:extLst>
                  <a:ext uri="{FF2B5EF4-FFF2-40B4-BE49-F238E27FC236}">
                    <a16:creationId xmlns:a16="http://schemas.microsoft.com/office/drawing/2014/main" id="{40D8D5DB-C3A1-4309-9326-B62DE7EBA345}"/>
                  </a:ext>
                </a:extLst>
              </p:cNvPr>
              <p:cNvCxnSpPr>
                <a:cxnSpLocks/>
              </p:cNvCxnSpPr>
              <p:nvPr/>
            </p:nvCxnSpPr>
            <p:spPr>
              <a:xfrm>
                <a:off x="10613922" y="5140772"/>
                <a:ext cx="288000"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0" name="Connettore 2 89">
                <a:extLst>
                  <a:ext uri="{FF2B5EF4-FFF2-40B4-BE49-F238E27FC236}">
                    <a16:creationId xmlns:a16="http://schemas.microsoft.com/office/drawing/2014/main" id="{1AF4ECA6-5B0B-49E1-9E04-6C01BF09ACF1}"/>
                  </a:ext>
                </a:extLst>
              </p:cNvPr>
              <p:cNvCxnSpPr>
                <a:cxnSpLocks/>
              </p:cNvCxnSpPr>
              <p:nvPr/>
            </p:nvCxnSpPr>
            <p:spPr>
              <a:xfrm flipH="1">
                <a:off x="10934493" y="5140772"/>
                <a:ext cx="288000" cy="0"/>
              </a:xfrm>
              <a:prstGeom prst="straightConnector1">
                <a:avLst/>
              </a:prstGeom>
              <a:ln w="44450">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1" name="Rettangolo 90">
                  <a:extLst>
                    <a:ext uri="{FF2B5EF4-FFF2-40B4-BE49-F238E27FC236}">
                      <a16:creationId xmlns:a16="http://schemas.microsoft.com/office/drawing/2014/main" id="{A39D7418-91EA-4606-8CB5-B65CB4305529}"/>
                    </a:ext>
                  </a:extLst>
                </p:cNvPr>
                <p:cNvSpPr/>
                <p:nvPr/>
              </p:nvSpPr>
              <p:spPr>
                <a:xfrm>
                  <a:off x="2035459" y="4679604"/>
                  <a:ext cx="46512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i="1" smtClean="0">
                                <a:solidFill>
                                  <a:srgbClr val="FFC000"/>
                                </a:solidFill>
                                <a:latin typeface="Cambria Math" panose="02040503050406030204" pitchFamily="18" charset="0"/>
                                <a:ea typeface="DustyErasers" panose="02000603000000000000" pitchFamily="2" charset="0"/>
                              </a:rPr>
                            </m:ctrlPr>
                          </m:sSubSupPr>
                          <m:e>
                            <m:r>
                              <m:rPr>
                                <m:nor/>
                              </m:rPr>
                              <a:rPr lang="it-IT">
                                <a:solidFill>
                                  <a:srgbClr val="FFC000"/>
                                </a:solidFill>
                                <a:latin typeface="Symbol" panose="05050102010706020507" pitchFamily="18" charset="2"/>
                                <a:ea typeface="DustyErasers" panose="02000603000000000000" pitchFamily="2" charset="0"/>
                              </a:rPr>
                              <m:t>l</m:t>
                            </m:r>
                          </m:e>
                          <m:sub>
                            <m:r>
                              <a:rPr lang="it-IT">
                                <a:solidFill>
                                  <a:srgbClr val="FFC000"/>
                                </a:solidFill>
                                <a:latin typeface="Cambria Math" panose="02040503050406030204" pitchFamily="18" charset="0"/>
                                <a:ea typeface="DustyErasers" panose="02000603000000000000" pitchFamily="2" charset="0"/>
                              </a:rPr>
                              <m:t>0</m:t>
                            </m:r>
                          </m:sub>
                          <m:sup>
                            <m:r>
                              <a:rPr lang="it-IT" b="0" i="1" smtClean="0">
                                <a:solidFill>
                                  <a:srgbClr val="FFC000"/>
                                </a:solidFill>
                                <a:latin typeface="Cambria Math" panose="02040503050406030204" pitchFamily="18" charset="0"/>
                                <a:ea typeface="DustyErasers" panose="02000603000000000000" pitchFamily="2" charset="0"/>
                              </a:rPr>
                              <m:t> </m:t>
                            </m:r>
                          </m:sup>
                        </m:sSubSup>
                      </m:oMath>
                    </m:oMathPara>
                  </a14:m>
                  <a:endParaRPr lang="it-IT">
                    <a:solidFill>
                      <a:srgbClr val="FFC000"/>
                    </a:solidFill>
                  </a:endParaRPr>
                </a:p>
              </p:txBody>
            </p:sp>
          </mc:Choice>
          <mc:Fallback xmlns="">
            <p:sp>
              <p:nvSpPr>
                <p:cNvPr id="91" name="Rettangolo 90">
                  <a:extLst>
                    <a:ext uri="{FF2B5EF4-FFF2-40B4-BE49-F238E27FC236}">
                      <a16:creationId xmlns:a16="http://schemas.microsoft.com/office/drawing/2014/main" id="{A39D7418-91EA-4606-8CB5-B65CB4305529}"/>
                    </a:ext>
                  </a:extLst>
                </p:cNvPr>
                <p:cNvSpPr>
                  <a:spLocks noRot="1" noChangeAspect="1" noMove="1" noResize="1" noEditPoints="1" noAdjustHandles="1" noChangeArrowheads="1" noChangeShapeType="1" noTextEdit="1"/>
                </p:cNvSpPr>
                <p:nvPr/>
              </p:nvSpPr>
              <p:spPr>
                <a:xfrm>
                  <a:off x="2035459" y="4679604"/>
                  <a:ext cx="465127" cy="369332"/>
                </a:xfrm>
                <a:prstGeom prst="rect">
                  <a:avLst/>
                </a:prstGeom>
                <a:blipFill>
                  <a:blip r:embed="rId9"/>
                  <a:stretch>
                    <a:fillRect b="-1667"/>
                  </a:stretch>
                </a:blipFill>
              </p:spPr>
              <p:txBody>
                <a:bodyPr/>
                <a:lstStyle/>
                <a:p>
                  <a:r>
                    <a:rPr lang="it-IT">
                      <a:noFill/>
                    </a:rPr>
                    <a:t> </a:t>
                  </a:r>
                </a:p>
              </p:txBody>
            </p:sp>
          </mc:Fallback>
        </mc:AlternateContent>
        <p:cxnSp>
          <p:nvCxnSpPr>
            <p:cNvPr id="92" name="Connettore diritto 91">
              <a:extLst>
                <a:ext uri="{FF2B5EF4-FFF2-40B4-BE49-F238E27FC236}">
                  <a16:creationId xmlns:a16="http://schemas.microsoft.com/office/drawing/2014/main" id="{1279A3CA-1DEF-4EE1-9DFB-68A742A525CA}"/>
                </a:ext>
              </a:extLst>
            </p:cNvPr>
            <p:cNvCxnSpPr/>
            <p:nvPr/>
          </p:nvCxnSpPr>
          <p:spPr>
            <a:xfrm flipV="1">
              <a:off x="5089335" y="2713046"/>
              <a:ext cx="15024" cy="927900"/>
            </a:xfrm>
            <a:prstGeom prst="line">
              <a:avLst/>
            </a:prstGeom>
            <a:ln w="69850">
              <a:solidFill>
                <a:srgbClr val="0000F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93" name="Rettangolo 92">
              <a:extLst>
                <a:ext uri="{FF2B5EF4-FFF2-40B4-BE49-F238E27FC236}">
                  <a16:creationId xmlns:a16="http://schemas.microsoft.com/office/drawing/2014/main" id="{021341B1-CDE7-43F8-BED9-5A819A8FFCE0}"/>
                </a:ext>
              </a:extLst>
            </p:cNvPr>
            <p:cNvSpPr/>
            <p:nvPr/>
          </p:nvSpPr>
          <p:spPr>
            <a:xfrm>
              <a:off x="3593937" y="3066771"/>
              <a:ext cx="994183" cy="369332"/>
            </a:xfrm>
            <a:prstGeom prst="rect">
              <a:avLst/>
            </a:prstGeom>
          </p:spPr>
          <p:txBody>
            <a:bodyPr wrap="none">
              <a:spAutoFit/>
            </a:bodyPr>
            <a:lstStyle/>
            <a:p>
              <a:r>
                <a:rPr lang="en-US">
                  <a:solidFill>
                    <a:srgbClr val="990033"/>
                  </a:solidFill>
                  <a:latin typeface="DustyErasers" panose="02000603000000000000" pitchFamily="2" charset="0"/>
                  <a:ea typeface="DustyErasers" panose="02000603000000000000" pitchFamily="2" charset="0"/>
                </a:rPr>
                <a:t>E</a:t>
              </a:r>
              <a:r>
                <a:rPr lang="en-US" baseline="-25000">
                  <a:solidFill>
                    <a:srgbClr val="990033"/>
                  </a:solidFill>
                  <a:latin typeface="DustyErasers" panose="02000603000000000000" pitchFamily="2" charset="0"/>
                  <a:ea typeface="DustyErasers" panose="02000603000000000000" pitchFamily="2" charset="0"/>
                </a:rPr>
                <a:t>in</a:t>
              </a:r>
              <a:r>
                <a:rPr lang="en-US">
                  <a:solidFill>
                    <a:srgbClr val="990033"/>
                  </a:solidFill>
                  <a:latin typeface="DustyErasers" panose="02000603000000000000" pitchFamily="2" charset="0"/>
                  <a:ea typeface="DustyErasers" panose="02000603000000000000" pitchFamily="2" charset="0"/>
                </a:rPr>
                <a:t>(</a:t>
              </a:r>
              <a:r>
                <a:rPr lang="en-US">
                  <a:solidFill>
                    <a:srgbClr val="990033"/>
                  </a:solidFill>
                  <a:latin typeface="Symbol" panose="05050102010706020507" pitchFamily="18" charset="2"/>
                  <a:ea typeface="DustyErasers" panose="02000603000000000000" pitchFamily="2" charset="0"/>
                </a:rPr>
                <a:t>w</a:t>
              </a:r>
              <a:r>
                <a:rPr lang="en-US">
                  <a:solidFill>
                    <a:srgbClr val="990033"/>
                  </a:solidFill>
                  <a:latin typeface="DustyErasers" panose="02000603000000000000" pitchFamily="2" charset="0"/>
                  <a:ea typeface="DustyErasers" panose="02000603000000000000" pitchFamily="2" charset="0"/>
                </a:rPr>
                <a:t>,x) </a:t>
              </a:r>
              <a:endParaRPr lang="it-IT">
                <a:solidFill>
                  <a:srgbClr val="990033"/>
                </a:solidFill>
              </a:endParaRPr>
            </a:p>
          </p:txBody>
        </p:sp>
        <p:sp>
          <p:nvSpPr>
            <p:cNvPr id="94" name="Rettangolo 93">
              <a:extLst>
                <a:ext uri="{FF2B5EF4-FFF2-40B4-BE49-F238E27FC236}">
                  <a16:creationId xmlns:a16="http://schemas.microsoft.com/office/drawing/2014/main" id="{5CE252DF-CFF0-4F52-8319-608A1EFAB363}"/>
                </a:ext>
              </a:extLst>
            </p:cNvPr>
            <p:cNvSpPr/>
            <p:nvPr/>
          </p:nvSpPr>
          <p:spPr>
            <a:xfrm>
              <a:off x="5219518" y="3041834"/>
              <a:ext cx="1040670" cy="369332"/>
            </a:xfrm>
            <a:prstGeom prst="rect">
              <a:avLst/>
            </a:prstGeom>
          </p:spPr>
          <p:txBody>
            <a:bodyPr wrap="none">
              <a:spAutoFit/>
            </a:bodyPr>
            <a:lstStyle/>
            <a:p>
              <a:r>
                <a:rPr lang="en-US">
                  <a:latin typeface="DustyErasers" panose="02000603000000000000" pitchFamily="2" charset="0"/>
                  <a:ea typeface="DustyErasers" panose="02000603000000000000" pitchFamily="2" charset="0"/>
                </a:rPr>
                <a:t>E</a:t>
              </a:r>
              <a:r>
                <a:rPr lang="en-US" baseline="-25000">
                  <a:latin typeface="DustyErasers" panose="02000603000000000000" pitchFamily="2" charset="0"/>
                  <a:ea typeface="DustyErasers" panose="02000603000000000000" pitchFamily="2" charset="0"/>
                </a:rPr>
                <a:t>out</a:t>
              </a:r>
              <a:r>
                <a:rPr lang="en-US">
                  <a:latin typeface="DustyErasers" panose="02000603000000000000" pitchFamily="2" charset="0"/>
                  <a:ea typeface="DustyErasers" panose="02000603000000000000" pitchFamily="2" charset="0"/>
                </a:rPr>
                <a:t>(</a:t>
              </a:r>
              <a:r>
                <a:rPr lang="en-US">
                  <a:latin typeface="Symbol" panose="05050102010706020507" pitchFamily="18" charset="2"/>
                  <a:ea typeface="DustyErasers" panose="02000603000000000000" pitchFamily="2" charset="0"/>
                </a:rPr>
                <a:t>w</a:t>
              </a:r>
              <a:r>
                <a:rPr lang="en-US">
                  <a:latin typeface="DustyErasers" panose="02000603000000000000" pitchFamily="2" charset="0"/>
                  <a:ea typeface="DustyErasers" panose="02000603000000000000" pitchFamily="2" charset="0"/>
                </a:rPr>
                <a:t>,x)</a:t>
              </a:r>
              <a:endParaRPr lang="it-IT"/>
            </a:p>
          </p:txBody>
        </p:sp>
        <p:sp>
          <p:nvSpPr>
            <p:cNvPr id="97" name="Rettangolo 96">
              <a:extLst>
                <a:ext uri="{FF2B5EF4-FFF2-40B4-BE49-F238E27FC236}">
                  <a16:creationId xmlns:a16="http://schemas.microsoft.com/office/drawing/2014/main" id="{48466961-8492-4639-8A9D-CED142FFFFA5}"/>
                </a:ext>
              </a:extLst>
            </p:cNvPr>
            <p:cNvSpPr/>
            <p:nvPr/>
          </p:nvSpPr>
          <p:spPr>
            <a:xfrm>
              <a:off x="4735679" y="4041859"/>
              <a:ext cx="758541" cy="461665"/>
            </a:xfrm>
            <a:prstGeom prst="rect">
              <a:avLst/>
            </a:prstGeom>
          </p:spPr>
          <p:txBody>
            <a:bodyPr wrap="none">
              <a:spAutoFit/>
            </a:bodyPr>
            <a:lstStyle/>
            <a:p>
              <a:r>
                <a:rPr lang="en-US" sz="2400">
                  <a:solidFill>
                    <a:srgbClr val="0000FF"/>
                  </a:solidFill>
                  <a:latin typeface="DustyErasers" panose="02000603000000000000" pitchFamily="2" charset="0"/>
                  <a:ea typeface="DustyErasers" panose="02000603000000000000" pitchFamily="2" charset="0"/>
                </a:rPr>
                <a:t>M(x)</a:t>
              </a:r>
              <a:endParaRPr lang="it-IT" sz="2400">
                <a:solidFill>
                  <a:srgbClr val="0000FF"/>
                </a:solidFill>
              </a:endParaRPr>
            </a:p>
          </p:txBody>
        </p:sp>
      </p:grpSp>
    </p:spTree>
    <p:extLst>
      <p:ext uri="{BB962C8B-B14F-4D97-AF65-F5344CB8AC3E}">
        <p14:creationId xmlns:p14="http://schemas.microsoft.com/office/powerpoint/2010/main" val="2945750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ttangolo 95">
            <a:extLst>
              <a:ext uri="{FF2B5EF4-FFF2-40B4-BE49-F238E27FC236}">
                <a16:creationId xmlns:a16="http://schemas.microsoft.com/office/drawing/2014/main" id="{9435DEC7-F284-4C77-A7BC-662752AB61A2}"/>
              </a:ext>
            </a:extLst>
          </p:cNvPr>
          <p:cNvSpPr/>
          <p:nvPr/>
        </p:nvSpPr>
        <p:spPr>
          <a:xfrm>
            <a:off x="4504061" y="2247075"/>
            <a:ext cx="2289004" cy="338554"/>
          </a:xfrm>
          <a:prstGeom prst="rect">
            <a:avLst/>
          </a:prstGeom>
        </p:spPr>
        <p:txBody>
          <a:bodyPr wrap="square">
            <a:spAutoFit/>
          </a:bodyPr>
          <a:lstStyle/>
          <a:p>
            <a:r>
              <a:rPr lang="it-IT" sz="1600">
                <a:latin typeface="DustyErasers" panose="02000603000000000000" pitchFamily="2" charset="0"/>
                <a:ea typeface="DustyErasers" panose="02000603000000000000" pitchFamily="2" charset="0"/>
              </a:rPr>
              <a:t>Fourier plane</a:t>
            </a:r>
          </a:p>
        </p:txBody>
      </p:sp>
      <p:sp>
        <p:nvSpPr>
          <p:cNvPr id="13" name="Titolo 12"/>
          <p:cNvSpPr>
            <a:spLocks noGrp="1"/>
          </p:cNvSpPr>
          <p:nvPr>
            <p:ph type="title"/>
          </p:nvPr>
        </p:nvSpPr>
        <p:spPr>
          <a:xfrm>
            <a:off x="1522414" y="198438"/>
            <a:ext cx="10836694" cy="1020762"/>
          </a:xfrm>
        </p:spPr>
        <p:txBody>
          <a:bodyPr rtlCol="0">
            <a:normAutofit/>
          </a:bodyPr>
          <a:lstStyle/>
          <a:p>
            <a:r>
              <a:rPr lang="it-IT" sz="3800">
                <a:latin typeface="DustyErasers" panose="02000603000000000000" pitchFamily="2" charset="0"/>
                <a:ea typeface="DustyErasers" panose="02000603000000000000" pitchFamily="2" charset="0"/>
              </a:rPr>
              <a:t>Amplitude and phase masks</a:t>
            </a:r>
          </a:p>
        </p:txBody>
      </p:sp>
      <p:sp>
        <p:nvSpPr>
          <p:cNvPr id="47" name="Rettangolo 46">
            <a:extLst>
              <a:ext uri="{FF2B5EF4-FFF2-40B4-BE49-F238E27FC236}">
                <a16:creationId xmlns:a16="http://schemas.microsoft.com/office/drawing/2014/main" id="{4EDFC0CF-75F1-4227-959F-38F11AB6A3D9}"/>
              </a:ext>
            </a:extLst>
          </p:cNvPr>
          <p:cNvSpPr/>
          <p:nvPr/>
        </p:nvSpPr>
        <p:spPr>
          <a:xfrm>
            <a:off x="1378860" y="5811856"/>
            <a:ext cx="9091573" cy="646331"/>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Two masks can be used, one modulating the amplitude of the spectral components,</a:t>
            </a:r>
          </a:p>
          <a:p>
            <a:r>
              <a:rPr lang="it-IT">
                <a:latin typeface="DustyErasers" panose="02000603000000000000" pitchFamily="2" charset="0"/>
                <a:ea typeface="DustyErasers" panose="02000603000000000000" pitchFamily="2" charset="0"/>
              </a:rPr>
              <a:t>one modulating the phase of the spectral components</a:t>
            </a:r>
          </a:p>
        </p:txBody>
      </p:sp>
      <p:cxnSp>
        <p:nvCxnSpPr>
          <p:cNvPr id="52" name="Connettore diritto 51">
            <a:extLst>
              <a:ext uri="{FF2B5EF4-FFF2-40B4-BE49-F238E27FC236}">
                <a16:creationId xmlns:a16="http://schemas.microsoft.com/office/drawing/2014/main" id="{DF733D43-38AD-4EF4-AA79-F39AA026E623}"/>
              </a:ext>
            </a:extLst>
          </p:cNvPr>
          <p:cNvCxnSpPr>
            <a:cxnSpLocks/>
          </p:cNvCxnSpPr>
          <p:nvPr/>
        </p:nvCxnSpPr>
        <p:spPr>
          <a:xfrm flipH="1">
            <a:off x="5089709" y="2714289"/>
            <a:ext cx="11293" cy="1236399"/>
          </a:xfrm>
          <a:prstGeom prst="line">
            <a:avLst/>
          </a:prstGeom>
          <a:ln w="63500">
            <a:solidFill>
              <a:schemeClr val="tx1"/>
            </a:solidFill>
            <a:prstDash val="solid"/>
            <a:miter lim="800000"/>
            <a:tailEnd type="stealth"/>
          </a:ln>
        </p:spPr>
        <p:style>
          <a:lnRef idx="1">
            <a:schemeClr val="accent1"/>
          </a:lnRef>
          <a:fillRef idx="0">
            <a:schemeClr val="accent1"/>
          </a:fillRef>
          <a:effectRef idx="0">
            <a:schemeClr val="accent1"/>
          </a:effectRef>
          <a:fontRef idx="minor">
            <a:schemeClr val="tx1"/>
          </a:fontRef>
        </p:style>
      </p:cxnSp>
      <p:sp>
        <p:nvSpPr>
          <p:cNvPr id="53" name="Figura a mano libera: forma 52">
            <a:extLst>
              <a:ext uri="{FF2B5EF4-FFF2-40B4-BE49-F238E27FC236}">
                <a16:creationId xmlns:a16="http://schemas.microsoft.com/office/drawing/2014/main" id="{BE533051-F8FB-4F11-B51D-2B2EA993A1BC}"/>
              </a:ext>
            </a:extLst>
          </p:cNvPr>
          <p:cNvSpPr/>
          <p:nvPr/>
        </p:nvSpPr>
        <p:spPr>
          <a:xfrm>
            <a:off x="7558458" y="4310504"/>
            <a:ext cx="723725" cy="687619"/>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6446" h="584364">
                <a:moveTo>
                  <a:pt x="0" y="584364"/>
                </a:moveTo>
                <a:cubicBezTo>
                  <a:pt x="3391" y="579970"/>
                  <a:pt x="19879" y="511018"/>
                  <a:pt x="31728" y="494615"/>
                </a:cubicBezTo>
                <a:cubicBezTo>
                  <a:pt x="33222" y="495654"/>
                  <a:pt x="74492" y="575743"/>
                  <a:pt x="81399" y="561622"/>
                </a:cubicBezTo>
                <a:cubicBezTo>
                  <a:pt x="88306" y="547501"/>
                  <a:pt x="113057" y="464687"/>
                  <a:pt x="120769" y="464217"/>
                </a:cubicBezTo>
                <a:cubicBezTo>
                  <a:pt x="145038" y="463747"/>
                  <a:pt x="157198" y="564175"/>
                  <a:pt x="171131" y="546125"/>
                </a:cubicBezTo>
                <a:cubicBezTo>
                  <a:pt x="185064" y="528075"/>
                  <a:pt x="195112" y="418524"/>
                  <a:pt x="204365" y="355919"/>
                </a:cubicBezTo>
                <a:cubicBezTo>
                  <a:pt x="213618" y="293314"/>
                  <a:pt x="225034" y="206856"/>
                  <a:pt x="226649" y="170494"/>
                </a:cubicBezTo>
                <a:cubicBezTo>
                  <a:pt x="232160" y="140494"/>
                  <a:pt x="248012" y="999"/>
                  <a:pt x="273096" y="0"/>
                </a:cubicBezTo>
                <a:cubicBezTo>
                  <a:pt x="299398" y="811"/>
                  <a:pt x="300912" y="112676"/>
                  <a:pt x="311905" y="170327"/>
                </a:cubicBezTo>
                <a:cubicBezTo>
                  <a:pt x="322898" y="227978"/>
                  <a:pt x="326009" y="282988"/>
                  <a:pt x="339056" y="345907"/>
                </a:cubicBezTo>
                <a:cubicBezTo>
                  <a:pt x="352103" y="408826"/>
                  <a:pt x="373446" y="510317"/>
                  <a:pt x="390185" y="547843"/>
                </a:cubicBezTo>
                <a:cubicBezTo>
                  <a:pt x="406924" y="585369"/>
                  <a:pt x="422821" y="451291"/>
                  <a:pt x="437419" y="455161"/>
                </a:cubicBezTo>
                <a:cubicBezTo>
                  <a:pt x="452017" y="459031"/>
                  <a:pt x="471496" y="567250"/>
                  <a:pt x="479846" y="581926"/>
                </a:cubicBezTo>
                <a:cubicBezTo>
                  <a:pt x="488196" y="596602"/>
                  <a:pt x="522286" y="521902"/>
                  <a:pt x="523737" y="525109"/>
                </a:cubicBezTo>
                <a:cubicBezTo>
                  <a:pt x="530291" y="513942"/>
                  <a:pt x="557374" y="574994"/>
                  <a:pt x="556422" y="572872"/>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 name="Gruppo 53">
            <a:extLst>
              <a:ext uri="{FF2B5EF4-FFF2-40B4-BE49-F238E27FC236}">
                <a16:creationId xmlns:a16="http://schemas.microsoft.com/office/drawing/2014/main" id="{7DDD8568-B795-411C-8C06-5ECA9900707B}"/>
              </a:ext>
            </a:extLst>
          </p:cNvPr>
          <p:cNvGrpSpPr/>
          <p:nvPr/>
        </p:nvGrpSpPr>
        <p:grpSpPr>
          <a:xfrm>
            <a:off x="5081114" y="2531271"/>
            <a:ext cx="3882987" cy="2447068"/>
            <a:chOff x="5049254" y="2640390"/>
            <a:chExt cx="3144500" cy="1795745"/>
          </a:xfrm>
        </p:grpSpPr>
        <p:cxnSp>
          <p:nvCxnSpPr>
            <p:cNvPr id="55" name="Shape 382">
              <a:extLst>
                <a:ext uri="{FF2B5EF4-FFF2-40B4-BE49-F238E27FC236}">
                  <a16:creationId xmlns:a16="http://schemas.microsoft.com/office/drawing/2014/main" id="{4F6BFF7D-8F23-42D3-9138-685531FAD503}"/>
                </a:ext>
              </a:extLst>
            </p:cNvPr>
            <p:cNvCxnSpPr>
              <a:cxnSpLocks/>
            </p:cNvCxnSpPr>
            <p:nvPr/>
          </p:nvCxnSpPr>
          <p:spPr>
            <a:xfrm flipV="1">
              <a:off x="6468299" y="3241473"/>
              <a:ext cx="1500973" cy="1194662"/>
            </a:xfrm>
            <a:prstGeom prst="straightConnector1">
              <a:avLst/>
            </a:prstGeom>
            <a:noFill/>
            <a:ln w="69850" cap="flat" cmpd="sng">
              <a:solidFill>
                <a:srgbClr val="FFFF00"/>
              </a:solidFill>
              <a:prstDash val="solid"/>
              <a:round/>
              <a:headEnd type="none" w="lg" len="lg"/>
              <a:tailEnd type="none" w="lg" len="lg"/>
            </a:ln>
          </p:spPr>
        </p:cxnSp>
        <p:cxnSp>
          <p:nvCxnSpPr>
            <p:cNvPr id="56" name="Shape 373">
              <a:extLst>
                <a:ext uri="{FF2B5EF4-FFF2-40B4-BE49-F238E27FC236}">
                  <a16:creationId xmlns:a16="http://schemas.microsoft.com/office/drawing/2014/main" id="{7D690D99-2D79-49DE-A548-9A574C01B943}"/>
                </a:ext>
              </a:extLst>
            </p:cNvPr>
            <p:cNvCxnSpPr>
              <a:cxnSpLocks/>
            </p:cNvCxnSpPr>
            <p:nvPr/>
          </p:nvCxnSpPr>
          <p:spPr>
            <a:xfrm>
              <a:off x="5049254" y="3416406"/>
              <a:ext cx="1459092" cy="0"/>
            </a:xfrm>
            <a:prstGeom prst="straightConnector1">
              <a:avLst/>
            </a:prstGeom>
            <a:noFill/>
            <a:ln w="69850" cap="flat" cmpd="sng">
              <a:solidFill>
                <a:srgbClr val="FF0066"/>
              </a:solidFill>
              <a:prstDash val="solid"/>
              <a:round/>
              <a:headEnd type="none" w="lg" len="lg"/>
              <a:tailEnd type="none" w="lg" len="lg"/>
            </a:ln>
          </p:spPr>
        </p:cxnSp>
        <p:cxnSp>
          <p:nvCxnSpPr>
            <p:cNvPr id="57" name="Shape 374">
              <a:extLst>
                <a:ext uri="{FF2B5EF4-FFF2-40B4-BE49-F238E27FC236}">
                  <a16:creationId xmlns:a16="http://schemas.microsoft.com/office/drawing/2014/main" id="{ACD061EF-BE72-4DA8-AF17-DF59D80E5B56}"/>
                </a:ext>
              </a:extLst>
            </p:cNvPr>
            <p:cNvCxnSpPr>
              <a:cxnSpLocks/>
            </p:cNvCxnSpPr>
            <p:nvPr/>
          </p:nvCxnSpPr>
          <p:spPr>
            <a:xfrm>
              <a:off x="5072535" y="2906863"/>
              <a:ext cx="1442348" cy="0"/>
            </a:xfrm>
            <a:prstGeom prst="straightConnector1">
              <a:avLst/>
            </a:prstGeom>
            <a:noFill/>
            <a:ln w="69850" cap="flat" cmpd="sng">
              <a:solidFill>
                <a:srgbClr val="92D050"/>
              </a:solidFill>
              <a:prstDash val="solid"/>
              <a:round/>
              <a:headEnd type="none" w="lg" len="lg"/>
              <a:tailEnd type="none" w="lg" len="lg"/>
            </a:ln>
          </p:spPr>
        </p:cxnSp>
        <p:cxnSp>
          <p:nvCxnSpPr>
            <p:cNvPr id="58" name="Shape 383">
              <a:extLst>
                <a:ext uri="{FF2B5EF4-FFF2-40B4-BE49-F238E27FC236}">
                  <a16:creationId xmlns:a16="http://schemas.microsoft.com/office/drawing/2014/main" id="{ED34BC5E-C3CE-410F-ACDD-D79543142F4E}"/>
                </a:ext>
              </a:extLst>
            </p:cNvPr>
            <p:cNvCxnSpPr>
              <a:cxnSpLocks/>
            </p:cNvCxnSpPr>
            <p:nvPr/>
          </p:nvCxnSpPr>
          <p:spPr>
            <a:xfrm flipV="1">
              <a:off x="6724660" y="3735876"/>
              <a:ext cx="624976" cy="502690"/>
            </a:xfrm>
            <a:prstGeom prst="straightConnector1">
              <a:avLst/>
            </a:prstGeom>
            <a:noFill/>
            <a:ln w="69850" cap="flat" cmpd="sng">
              <a:solidFill>
                <a:srgbClr val="FFFF00"/>
              </a:solidFill>
              <a:prstDash val="solid"/>
              <a:round/>
              <a:headEnd type="stealth" w="med" len="med"/>
              <a:tailEnd type="none" w="med" len="med"/>
            </a:ln>
          </p:spPr>
        </p:cxnSp>
        <p:cxnSp>
          <p:nvCxnSpPr>
            <p:cNvPr id="59" name="Shape 370">
              <a:extLst>
                <a:ext uri="{FF2B5EF4-FFF2-40B4-BE49-F238E27FC236}">
                  <a16:creationId xmlns:a16="http://schemas.microsoft.com/office/drawing/2014/main" id="{788C1055-36FB-4AAA-91C6-8F23A9D33A0C}"/>
                </a:ext>
              </a:extLst>
            </p:cNvPr>
            <p:cNvCxnSpPr>
              <a:cxnSpLocks/>
              <a:endCxn id="63" idx="3"/>
            </p:cNvCxnSpPr>
            <p:nvPr/>
          </p:nvCxnSpPr>
          <p:spPr>
            <a:xfrm flipV="1">
              <a:off x="5067374" y="3155377"/>
              <a:ext cx="1548092" cy="5113"/>
            </a:xfrm>
            <a:prstGeom prst="straightConnector1">
              <a:avLst/>
            </a:prstGeom>
            <a:noFill/>
            <a:ln w="69850" cap="flat" cmpd="sng">
              <a:solidFill>
                <a:srgbClr val="FFC000"/>
              </a:solidFill>
              <a:prstDash val="solid"/>
              <a:round/>
              <a:headEnd type="none" w="lg" len="lg"/>
              <a:tailEnd type="none" w="lg" len="lg"/>
            </a:ln>
          </p:spPr>
        </p:cxnSp>
        <p:sp>
          <p:nvSpPr>
            <p:cNvPr id="60" name="Triangolo isoscele 59">
              <a:extLst>
                <a:ext uri="{FF2B5EF4-FFF2-40B4-BE49-F238E27FC236}">
                  <a16:creationId xmlns:a16="http://schemas.microsoft.com/office/drawing/2014/main" id="{0FD4F796-F7F6-4466-8273-3D94F3DC5B6A}"/>
                </a:ext>
              </a:extLst>
            </p:cNvPr>
            <p:cNvSpPr/>
            <p:nvPr/>
          </p:nvSpPr>
          <p:spPr>
            <a:xfrm rot="5938327" flipH="1">
              <a:off x="7320476" y="2181555"/>
              <a:ext cx="54680" cy="1690208"/>
            </a:xfrm>
            <a:prstGeom prst="triangle">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Triangolo isoscele 60">
              <a:extLst>
                <a:ext uri="{FF2B5EF4-FFF2-40B4-BE49-F238E27FC236}">
                  <a16:creationId xmlns:a16="http://schemas.microsoft.com/office/drawing/2014/main" id="{53E2B5A6-3174-46DD-A3D2-D675DE9468A4}"/>
                </a:ext>
              </a:extLst>
            </p:cNvPr>
            <p:cNvSpPr/>
            <p:nvPr/>
          </p:nvSpPr>
          <p:spPr>
            <a:xfrm rot="5400000" flipH="1">
              <a:off x="7313899" y="2317966"/>
              <a:ext cx="37934" cy="1672082"/>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Triangolo isoscele 61">
              <a:extLst>
                <a:ext uri="{FF2B5EF4-FFF2-40B4-BE49-F238E27FC236}">
                  <a16:creationId xmlns:a16="http://schemas.microsoft.com/office/drawing/2014/main" id="{C97E9C28-A0F2-4B3B-B79F-770F09CF468A}"/>
                </a:ext>
              </a:extLst>
            </p:cNvPr>
            <p:cNvSpPr/>
            <p:nvPr/>
          </p:nvSpPr>
          <p:spPr>
            <a:xfrm rot="4818969" flipH="1">
              <a:off x="7304690" y="2449114"/>
              <a:ext cx="44481" cy="1675831"/>
            </a:xfrm>
            <a:prstGeom prst="triangle">
              <a:avLst/>
            </a:prstGeom>
            <a:solidFill>
              <a:srgbClr val="FF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Shape 375">
              <a:extLst>
                <a:ext uri="{FF2B5EF4-FFF2-40B4-BE49-F238E27FC236}">
                  <a16:creationId xmlns:a16="http://schemas.microsoft.com/office/drawing/2014/main" id="{5D8208BB-9294-4386-8935-596E145D78D7}"/>
                </a:ext>
              </a:extLst>
            </p:cNvPr>
            <p:cNvSpPr/>
            <p:nvPr/>
          </p:nvSpPr>
          <p:spPr>
            <a:xfrm rot="5400000">
              <a:off x="6061699" y="306556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376">
              <a:extLst>
                <a:ext uri="{FF2B5EF4-FFF2-40B4-BE49-F238E27FC236}">
                  <a16:creationId xmlns:a16="http://schemas.microsoft.com/office/drawing/2014/main" id="{F628E360-0CAF-4C65-BCEB-F0A224FE670C}"/>
                </a:ext>
              </a:extLst>
            </p:cNvPr>
            <p:cNvSpPr/>
            <p:nvPr/>
          </p:nvSpPr>
          <p:spPr>
            <a:xfrm rot="1598826">
              <a:off x="8005805" y="2640390"/>
              <a:ext cx="187949" cy="1097630"/>
            </a:xfrm>
            <a:prstGeom prst="rect">
              <a:avLst/>
            </a:prstGeom>
            <a:gradFill flip="none" rotWithShape="1">
              <a:gsLst>
                <a:gs pos="0">
                  <a:schemeClr val="accent1">
                    <a:lumMod val="5000"/>
                    <a:lumOff val="95000"/>
                    <a:alpha val="70000"/>
                  </a:schemeClr>
                </a:gs>
                <a:gs pos="100000">
                  <a:schemeClr val="accent1"/>
                </a:gs>
              </a:gsLst>
              <a:lin ang="1080000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5" name="Rettangolo 64">
            <a:extLst>
              <a:ext uri="{FF2B5EF4-FFF2-40B4-BE49-F238E27FC236}">
                <a16:creationId xmlns:a16="http://schemas.microsoft.com/office/drawing/2014/main" id="{B42BDC11-7A81-4AC4-9F4B-B9646B89DDAB}"/>
              </a:ext>
            </a:extLst>
          </p:cNvPr>
          <p:cNvSpPr/>
          <p:nvPr/>
        </p:nvSpPr>
        <p:spPr>
          <a:xfrm>
            <a:off x="1909746" y="5002299"/>
            <a:ext cx="787395" cy="461665"/>
          </a:xfrm>
          <a:prstGeom prst="rect">
            <a:avLst/>
          </a:prstGeom>
        </p:spPr>
        <p:txBody>
          <a:bodyPr wrap="non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X(</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sp>
        <p:nvSpPr>
          <p:cNvPr id="66" name="Rettangolo 65">
            <a:extLst>
              <a:ext uri="{FF2B5EF4-FFF2-40B4-BE49-F238E27FC236}">
                <a16:creationId xmlns:a16="http://schemas.microsoft.com/office/drawing/2014/main" id="{A1587CE1-D3A8-460E-B639-2596D297E66B}"/>
              </a:ext>
            </a:extLst>
          </p:cNvPr>
          <p:cNvSpPr/>
          <p:nvPr/>
        </p:nvSpPr>
        <p:spPr>
          <a:xfrm>
            <a:off x="7621023" y="4998074"/>
            <a:ext cx="2872729" cy="461665"/>
          </a:xfrm>
          <a:prstGeom prst="rect">
            <a:avLst/>
          </a:prstGeom>
        </p:spPr>
        <p:txBody>
          <a:bodyPr wrap="squar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Y(</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sp>
        <p:nvSpPr>
          <p:cNvPr id="68" name="Figura a mano libera: forma 67">
            <a:extLst>
              <a:ext uri="{FF2B5EF4-FFF2-40B4-BE49-F238E27FC236}">
                <a16:creationId xmlns:a16="http://schemas.microsoft.com/office/drawing/2014/main" id="{F447BD07-740D-4E14-8E3D-B3C59B6EB876}"/>
              </a:ext>
            </a:extLst>
          </p:cNvPr>
          <p:cNvSpPr/>
          <p:nvPr/>
        </p:nvSpPr>
        <p:spPr>
          <a:xfrm>
            <a:off x="1842647" y="4436799"/>
            <a:ext cx="773276" cy="561324"/>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9" name="Gruppo 68">
            <a:extLst>
              <a:ext uri="{FF2B5EF4-FFF2-40B4-BE49-F238E27FC236}">
                <a16:creationId xmlns:a16="http://schemas.microsoft.com/office/drawing/2014/main" id="{60105872-05D5-461E-9054-7A51984F32E8}"/>
              </a:ext>
            </a:extLst>
          </p:cNvPr>
          <p:cNvGrpSpPr/>
          <p:nvPr/>
        </p:nvGrpSpPr>
        <p:grpSpPr>
          <a:xfrm>
            <a:off x="1263020" y="2466654"/>
            <a:ext cx="3845737" cy="2681939"/>
            <a:chOff x="6934984" y="3463045"/>
            <a:chExt cx="3119820" cy="1801400"/>
          </a:xfrm>
        </p:grpSpPr>
        <p:sp>
          <p:nvSpPr>
            <p:cNvPr id="70" name="Triangolo isoscele 69">
              <a:extLst>
                <a:ext uri="{FF2B5EF4-FFF2-40B4-BE49-F238E27FC236}">
                  <a16:creationId xmlns:a16="http://schemas.microsoft.com/office/drawing/2014/main" id="{2D6E037E-A87A-427A-AE91-5492945D1011}"/>
                </a:ext>
              </a:extLst>
            </p:cNvPr>
            <p:cNvSpPr/>
            <p:nvPr/>
          </p:nvSpPr>
          <p:spPr>
            <a:xfrm rot="15661673">
              <a:off x="7815752" y="3054730"/>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Triangolo isoscele 70">
              <a:extLst>
                <a:ext uri="{FF2B5EF4-FFF2-40B4-BE49-F238E27FC236}">
                  <a16:creationId xmlns:a16="http://schemas.microsoft.com/office/drawing/2014/main" id="{EC071737-4FAA-4720-B152-E1E9F33F23D3}"/>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Triangolo isoscele 71">
              <a:extLst>
                <a:ext uri="{FF2B5EF4-FFF2-40B4-BE49-F238E27FC236}">
                  <a16:creationId xmlns:a16="http://schemas.microsoft.com/office/drawing/2014/main" id="{D99FD453-3A1A-4E26-8FFA-14509C6497AA}"/>
                </a:ext>
              </a:extLst>
            </p:cNvPr>
            <p:cNvSpPr/>
            <p:nvPr/>
          </p:nvSpPr>
          <p:spPr>
            <a:xfrm rot="16781031">
              <a:off x="7818410" y="3335590"/>
              <a:ext cx="44707" cy="1540165"/>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3" name="Shape 382">
              <a:extLst>
                <a:ext uri="{FF2B5EF4-FFF2-40B4-BE49-F238E27FC236}">
                  <a16:creationId xmlns:a16="http://schemas.microsoft.com/office/drawing/2014/main" id="{275DF16A-0275-42FD-A345-2A3231247999}"/>
                </a:ext>
              </a:extLst>
            </p:cNvPr>
            <p:cNvCxnSpPr>
              <a:cxnSpLocks/>
            </p:cNvCxnSpPr>
            <p:nvPr/>
          </p:nvCxnSpPr>
          <p:spPr>
            <a:xfrm flipH="1" flipV="1">
              <a:off x="7089794" y="3967392"/>
              <a:ext cx="1503992" cy="1297053"/>
            </a:xfrm>
            <a:prstGeom prst="straightConnector1">
              <a:avLst/>
            </a:prstGeom>
            <a:noFill/>
            <a:ln w="69850" cap="flat" cmpd="sng">
              <a:solidFill>
                <a:srgbClr val="FFFF00"/>
              </a:solidFill>
              <a:prstDash val="solid"/>
              <a:round/>
              <a:headEnd type="none" w="lg" len="lg"/>
              <a:tailEnd type="none" w="lg" len="lg"/>
            </a:ln>
          </p:spPr>
        </p:cxnSp>
        <p:cxnSp>
          <p:nvCxnSpPr>
            <p:cNvPr id="74" name="Shape 373">
              <a:extLst>
                <a:ext uri="{FF2B5EF4-FFF2-40B4-BE49-F238E27FC236}">
                  <a16:creationId xmlns:a16="http://schemas.microsoft.com/office/drawing/2014/main" id="{6DAF9101-5248-4708-86C5-8609F3D105D1}"/>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75" name="Shape 374">
              <a:extLst>
                <a:ext uri="{FF2B5EF4-FFF2-40B4-BE49-F238E27FC236}">
                  <a16:creationId xmlns:a16="http://schemas.microsoft.com/office/drawing/2014/main" id="{347296CE-EC11-4938-9225-6C18F205C10C}"/>
                </a:ext>
              </a:extLst>
            </p:cNvPr>
            <p:cNvCxnSpPr>
              <a:cxnSpLocks/>
            </p:cNvCxnSpPr>
            <p:nvPr/>
          </p:nvCxnSpPr>
          <p:spPr>
            <a:xfrm>
              <a:off x="8611414"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76" name="Shape 383">
              <a:extLst>
                <a:ext uri="{FF2B5EF4-FFF2-40B4-BE49-F238E27FC236}">
                  <a16:creationId xmlns:a16="http://schemas.microsoft.com/office/drawing/2014/main" id="{CDF5924C-6F62-40AF-87A7-51EAC28990A4}"/>
                </a:ext>
              </a:extLst>
            </p:cNvPr>
            <p:cNvCxnSpPr>
              <a:cxnSpLocks/>
            </p:cNvCxnSpPr>
            <p:nvPr/>
          </p:nvCxnSpPr>
          <p:spPr>
            <a:xfrm flipH="1" flipV="1">
              <a:off x="7530536" y="4348524"/>
              <a:ext cx="961043" cy="827898"/>
            </a:xfrm>
            <a:prstGeom prst="straightConnector1">
              <a:avLst/>
            </a:prstGeom>
            <a:noFill/>
            <a:ln w="69850" cap="flat" cmpd="sng">
              <a:solidFill>
                <a:srgbClr val="FFFF00"/>
              </a:solidFill>
              <a:prstDash val="solid"/>
              <a:round/>
              <a:headEnd type="none" w="med" len="med"/>
              <a:tailEnd type="stealth" w="med" len="med"/>
            </a:ln>
          </p:spPr>
        </p:cxnSp>
        <p:cxnSp>
          <p:nvCxnSpPr>
            <p:cNvPr id="77" name="Shape 370">
              <a:extLst>
                <a:ext uri="{FF2B5EF4-FFF2-40B4-BE49-F238E27FC236}">
                  <a16:creationId xmlns:a16="http://schemas.microsoft.com/office/drawing/2014/main" id="{2C9E7332-9E6A-4F41-B143-668ED8391645}"/>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78" name="Shape 376">
              <a:extLst>
                <a:ext uri="{FF2B5EF4-FFF2-40B4-BE49-F238E27FC236}">
                  <a16:creationId xmlns:a16="http://schemas.microsoft.com/office/drawing/2014/main" id="{DAB55C4A-3981-4A33-B0CC-0589C1FCB278}"/>
                </a:ext>
              </a:extLst>
            </p:cNvPr>
            <p:cNvSpPr/>
            <p:nvPr/>
          </p:nvSpPr>
          <p:spPr>
            <a:xfrm rot="-1471179">
              <a:off x="6934984" y="3463045"/>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375">
              <a:extLst>
                <a:ext uri="{FF2B5EF4-FFF2-40B4-BE49-F238E27FC236}">
                  <a16:creationId xmlns:a16="http://schemas.microsoft.com/office/drawing/2014/main" id="{3C7308A1-A5E1-4D53-BB46-118A035BFA85}"/>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6" name="Rettangolo 85">
            <a:extLst>
              <a:ext uri="{FF2B5EF4-FFF2-40B4-BE49-F238E27FC236}">
                <a16:creationId xmlns:a16="http://schemas.microsoft.com/office/drawing/2014/main" id="{941281BF-0474-4636-9701-BCBF8E5802FB}"/>
              </a:ext>
            </a:extLst>
          </p:cNvPr>
          <p:cNvSpPr/>
          <p:nvPr/>
        </p:nvSpPr>
        <p:spPr>
          <a:xfrm>
            <a:off x="4766127" y="3762019"/>
            <a:ext cx="339007" cy="369332"/>
          </a:xfrm>
          <a:prstGeom prst="rect">
            <a:avLst/>
          </a:prstGeom>
        </p:spPr>
        <p:txBody>
          <a:bodyPr wrap="square">
            <a:spAutoFit/>
          </a:bodyPr>
          <a:lstStyle/>
          <a:p>
            <a:r>
              <a:rPr lang="it-IT" b="1">
                <a:latin typeface="DustyErasers" panose="02000603000000000000" pitchFamily="2" charset="0"/>
                <a:ea typeface="DustyErasers" panose="02000603000000000000" pitchFamily="2" charset="0"/>
              </a:rPr>
              <a:t>x</a:t>
            </a:r>
            <a:endParaRPr lang="it-IT" b="1"/>
          </a:p>
        </p:txBody>
      </p:sp>
      <p:cxnSp>
        <p:nvCxnSpPr>
          <p:cNvPr id="92" name="Connettore diritto 91">
            <a:extLst>
              <a:ext uri="{FF2B5EF4-FFF2-40B4-BE49-F238E27FC236}">
                <a16:creationId xmlns:a16="http://schemas.microsoft.com/office/drawing/2014/main" id="{1279A3CA-1DEF-4EE1-9DFB-68A742A525CA}"/>
              </a:ext>
            </a:extLst>
          </p:cNvPr>
          <p:cNvCxnSpPr/>
          <p:nvPr/>
        </p:nvCxnSpPr>
        <p:spPr>
          <a:xfrm flipV="1">
            <a:off x="5029200" y="2714289"/>
            <a:ext cx="15024" cy="927900"/>
          </a:xfrm>
          <a:prstGeom prst="line">
            <a:avLst/>
          </a:prstGeom>
          <a:ln w="101600">
            <a:solidFill>
              <a:srgbClr val="0000F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97" name="Rettangolo 96">
            <a:extLst>
              <a:ext uri="{FF2B5EF4-FFF2-40B4-BE49-F238E27FC236}">
                <a16:creationId xmlns:a16="http://schemas.microsoft.com/office/drawing/2014/main" id="{48466961-8492-4639-8A9D-CED142FFFFA5}"/>
              </a:ext>
            </a:extLst>
          </p:cNvPr>
          <p:cNvSpPr/>
          <p:nvPr/>
        </p:nvSpPr>
        <p:spPr>
          <a:xfrm>
            <a:off x="3462289" y="4155113"/>
            <a:ext cx="3265638" cy="553998"/>
          </a:xfrm>
          <a:prstGeom prst="rect">
            <a:avLst/>
          </a:prstGeom>
        </p:spPr>
        <p:txBody>
          <a:bodyPr wrap="none">
            <a:spAutoFit/>
          </a:bodyPr>
          <a:lstStyle/>
          <a:p>
            <a:r>
              <a:rPr lang="en-US" sz="3000">
                <a:latin typeface="DustyErasers" panose="02000603000000000000" pitchFamily="2" charset="0"/>
                <a:ea typeface="DustyErasers" panose="02000603000000000000" pitchFamily="2" charset="0"/>
              </a:rPr>
              <a:t>M(x) =</a:t>
            </a:r>
            <a:r>
              <a:rPr lang="en-US" sz="3000">
                <a:solidFill>
                  <a:srgbClr val="0000FF"/>
                </a:solidFill>
                <a:latin typeface="DustyErasers" panose="02000603000000000000" pitchFamily="2" charset="0"/>
                <a:ea typeface="DustyErasers" panose="02000603000000000000" pitchFamily="2" charset="0"/>
              </a:rPr>
              <a:t> |M(x)| </a:t>
            </a:r>
            <a:r>
              <a:rPr lang="en-US" sz="3000">
                <a:latin typeface="DustyErasers" panose="02000603000000000000" pitchFamily="2" charset="0"/>
                <a:ea typeface="DustyErasers" panose="02000603000000000000" pitchFamily="2" charset="0"/>
              </a:rPr>
              <a:t>e</a:t>
            </a:r>
            <a:r>
              <a:rPr lang="en-US" sz="3000" baseline="30000">
                <a:latin typeface="DustyErasers" panose="02000603000000000000" pitchFamily="2" charset="0"/>
                <a:ea typeface="DustyErasers" panose="02000603000000000000" pitchFamily="2" charset="0"/>
              </a:rPr>
              <a:t>i</a:t>
            </a:r>
            <a:r>
              <a:rPr lang="en-US" sz="3000" baseline="30000">
                <a:solidFill>
                  <a:srgbClr val="0000FF"/>
                </a:solidFill>
                <a:latin typeface="DustyErasers" panose="02000603000000000000" pitchFamily="2" charset="0"/>
                <a:ea typeface="DustyErasers" panose="02000603000000000000" pitchFamily="2" charset="0"/>
              </a:rPr>
              <a:t> </a:t>
            </a:r>
            <a:r>
              <a:rPr lang="en-US" sz="3000" baseline="30000">
                <a:solidFill>
                  <a:srgbClr val="00B0F0"/>
                </a:solidFill>
                <a:latin typeface="Symbol" panose="05050102010706020507" pitchFamily="18" charset="2"/>
                <a:ea typeface="DustyErasers" panose="02000603000000000000" pitchFamily="2" charset="0"/>
              </a:rPr>
              <a:t>f</a:t>
            </a:r>
            <a:r>
              <a:rPr lang="en-US" sz="1600" baseline="30000">
                <a:solidFill>
                  <a:srgbClr val="00B0F0"/>
                </a:solidFill>
                <a:latin typeface="DustyErasers" panose="02000603000000000000" pitchFamily="2" charset="0"/>
                <a:ea typeface="DustyErasers" panose="02000603000000000000" pitchFamily="2" charset="0"/>
              </a:rPr>
              <a:t>M</a:t>
            </a:r>
            <a:r>
              <a:rPr lang="en-US" sz="3000" baseline="30000">
                <a:solidFill>
                  <a:srgbClr val="00B0F0"/>
                </a:solidFill>
                <a:latin typeface="DustyErasers" panose="02000603000000000000" pitchFamily="2" charset="0"/>
                <a:ea typeface="DustyErasers" panose="02000603000000000000" pitchFamily="2" charset="0"/>
              </a:rPr>
              <a:t>(x)</a:t>
            </a:r>
            <a:endParaRPr lang="it-IT" sz="3000" baseline="30000">
              <a:solidFill>
                <a:srgbClr val="00B0F0"/>
              </a:solidFill>
            </a:endParaRPr>
          </a:p>
        </p:txBody>
      </p:sp>
      <p:cxnSp>
        <p:nvCxnSpPr>
          <p:cNvPr id="67" name="Connettore diritto 66">
            <a:extLst>
              <a:ext uri="{FF2B5EF4-FFF2-40B4-BE49-F238E27FC236}">
                <a16:creationId xmlns:a16="http://schemas.microsoft.com/office/drawing/2014/main" id="{5FE645A6-D326-4E7E-B57F-D90FADB952AC}"/>
              </a:ext>
            </a:extLst>
          </p:cNvPr>
          <p:cNvCxnSpPr/>
          <p:nvPr/>
        </p:nvCxnSpPr>
        <p:spPr>
          <a:xfrm flipV="1">
            <a:off x="5141335" y="2714289"/>
            <a:ext cx="15024" cy="927900"/>
          </a:xfrm>
          <a:prstGeom prst="line">
            <a:avLst/>
          </a:prstGeom>
          <a:ln w="101600">
            <a:solidFill>
              <a:srgbClr val="00B0F0"/>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73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igura a mano libera: forma 36">
            <a:extLst>
              <a:ext uri="{FF2B5EF4-FFF2-40B4-BE49-F238E27FC236}">
                <a16:creationId xmlns:a16="http://schemas.microsoft.com/office/drawing/2014/main" id="{19A44D6A-0682-4F9F-9EF4-9470F955029F}"/>
              </a:ext>
            </a:extLst>
          </p:cNvPr>
          <p:cNvSpPr/>
          <p:nvPr/>
        </p:nvSpPr>
        <p:spPr>
          <a:xfrm>
            <a:off x="7563545" y="4292175"/>
            <a:ext cx="723725" cy="687619"/>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8 h 590356"/>
              <a:gd name="connsiteX1" fmla="*/ 66614 w 454404"/>
              <a:gd name="connsiteY1" fmla="*/ 526259 h 590356"/>
              <a:gd name="connsiteX2" fmla="*/ 131927 w 454404"/>
              <a:gd name="connsiteY2" fmla="*/ 359595 h 590356"/>
              <a:gd name="connsiteX3" fmla="*/ 167664 w 454404"/>
              <a:gd name="connsiteY3" fmla="*/ 170548 h 590356"/>
              <a:gd name="connsiteX4" fmla="*/ 241016 w 454404"/>
              <a:gd name="connsiteY4" fmla="*/ 54 h 590356"/>
              <a:gd name="connsiteX5" fmla="*/ 310869 w 454404"/>
              <a:gd name="connsiteY5" fmla="*/ 164948 h 590356"/>
              <a:gd name="connsiteX6" fmla="*/ 308010 w 454404"/>
              <a:gd name="connsiteY6" fmla="*/ 364071 h 590356"/>
              <a:gd name="connsiteX7" fmla="*/ 381905 w 454404"/>
              <a:gd name="connsiteY7" fmla="*/ 535221 h 590356"/>
              <a:gd name="connsiteX8" fmla="*/ 454404 w 454404"/>
              <a:gd name="connsiteY8" fmla="*/ 590356 h 590356"/>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289138 w 454404"/>
              <a:gd name="connsiteY5" fmla="*/ 168569 h 590355"/>
              <a:gd name="connsiteX6" fmla="*/ 308010 w 454404"/>
              <a:gd name="connsiteY6" fmla="*/ 364070 h 590355"/>
              <a:gd name="connsiteX7" fmla="*/ 381905 w 454404"/>
              <a:gd name="connsiteY7" fmla="*/ 535220 h 590355"/>
              <a:gd name="connsiteX8" fmla="*/ 454404 w 454404"/>
              <a:gd name="connsiteY8" fmla="*/ 590355 h 590355"/>
              <a:gd name="connsiteX0" fmla="*/ 0 w 454404"/>
              <a:gd name="connsiteY0" fmla="*/ 582606 h 590354"/>
              <a:gd name="connsiteX1" fmla="*/ 66614 w 454404"/>
              <a:gd name="connsiteY1" fmla="*/ 526257 h 590354"/>
              <a:gd name="connsiteX2" fmla="*/ 131927 w 454404"/>
              <a:gd name="connsiteY2" fmla="*/ 359593 h 590354"/>
              <a:gd name="connsiteX3" fmla="*/ 167664 w 454404"/>
              <a:gd name="connsiteY3" fmla="*/ 170546 h 590354"/>
              <a:gd name="connsiteX4" fmla="*/ 241016 w 454404"/>
              <a:gd name="connsiteY4" fmla="*/ 52 h 590354"/>
              <a:gd name="connsiteX5" fmla="*/ 279825 w 454404"/>
              <a:gd name="connsiteY5" fmla="*/ 170379 h 590354"/>
              <a:gd name="connsiteX6" fmla="*/ 308010 w 454404"/>
              <a:gd name="connsiteY6" fmla="*/ 364069 h 590354"/>
              <a:gd name="connsiteX7" fmla="*/ 381905 w 454404"/>
              <a:gd name="connsiteY7" fmla="*/ 535219 h 590354"/>
              <a:gd name="connsiteX8" fmla="*/ 454404 w 454404"/>
              <a:gd name="connsiteY8" fmla="*/ 590354 h 590354"/>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67664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31927 w 454404"/>
              <a:gd name="connsiteY2" fmla="*/ 359541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8010 w 454404"/>
              <a:gd name="connsiteY6" fmla="*/ 364017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81905 w 454404"/>
              <a:gd name="connsiteY7" fmla="*/ 535167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54404 w 454404"/>
              <a:gd name="connsiteY8"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78305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54404 w 454404"/>
              <a:gd name="connsiteY9" fmla="*/ 590302 h 590302"/>
              <a:gd name="connsiteX0" fmla="*/ 0 w 454404"/>
              <a:gd name="connsiteY0" fmla="*/ 582554 h 590302"/>
              <a:gd name="connsiteX1" fmla="*/ 66614 w 454404"/>
              <a:gd name="connsiteY1" fmla="*/ 526205 h 590302"/>
              <a:gd name="connsiteX2" fmla="*/ 165041 w 454404"/>
              <a:gd name="connsiteY2" fmla="*/ 352297 h 590302"/>
              <a:gd name="connsiteX3" fmla="*/ 194569 w 454404"/>
              <a:gd name="connsiteY3" fmla="*/ 170494 h 590302"/>
              <a:gd name="connsiteX4" fmla="*/ 241016 w 454404"/>
              <a:gd name="connsiteY4" fmla="*/ 0 h 590302"/>
              <a:gd name="connsiteX5" fmla="*/ 279825 w 454404"/>
              <a:gd name="connsiteY5" fmla="*/ 170327 h 590302"/>
              <a:gd name="connsiteX6" fmla="*/ 303871 w 454404"/>
              <a:gd name="connsiteY6" fmla="*/ 353151 h 590302"/>
              <a:gd name="connsiteX7" fmla="*/ 358105 w 454404"/>
              <a:gd name="connsiteY7" fmla="*/ 547843 h 590302"/>
              <a:gd name="connsiteX8" fmla="*/ 404304 w 454404"/>
              <a:gd name="connsiteY8" fmla="*/ 502246 h 590302"/>
              <a:gd name="connsiteX9" fmla="*/ 445696 w 454404"/>
              <a:gd name="connsiteY9" fmla="*/ 571061 h 590302"/>
              <a:gd name="connsiteX10" fmla="*/ 454404 w 454404"/>
              <a:gd name="connsiteY10" fmla="*/ 590302 h 590302"/>
              <a:gd name="connsiteX0" fmla="*/ 0 w 498901"/>
              <a:gd name="connsiteY0" fmla="*/ 582554 h 588492"/>
              <a:gd name="connsiteX1" fmla="*/ 66614 w 498901"/>
              <a:gd name="connsiteY1" fmla="*/ 526205 h 588492"/>
              <a:gd name="connsiteX2" fmla="*/ 165041 w 498901"/>
              <a:gd name="connsiteY2" fmla="*/ 352297 h 588492"/>
              <a:gd name="connsiteX3" fmla="*/ 194569 w 498901"/>
              <a:gd name="connsiteY3" fmla="*/ 170494 h 588492"/>
              <a:gd name="connsiteX4" fmla="*/ 241016 w 498901"/>
              <a:gd name="connsiteY4" fmla="*/ 0 h 588492"/>
              <a:gd name="connsiteX5" fmla="*/ 279825 w 498901"/>
              <a:gd name="connsiteY5" fmla="*/ 170327 h 588492"/>
              <a:gd name="connsiteX6" fmla="*/ 303871 w 498901"/>
              <a:gd name="connsiteY6" fmla="*/ 353151 h 588492"/>
              <a:gd name="connsiteX7" fmla="*/ 358105 w 498901"/>
              <a:gd name="connsiteY7" fmla="*/ 547843 h 588492"/>
              <a:gd name="connsiteX8" fmla="*/ 404304 w 498901"/>
              <a:gd name="connsiteY8" fmla="*/ 502246 h 588492"/>
              <a:gd name="connsiteX9" fmla="*/ 445696 w 498901"/>
              <a:gd name="connsiteY9" fmla="*/ 571061 h 588492"/>
              <a:gd name="connsiteX10" fmla="*/ 498901 w 498901"/>
              <a:gd name="connsiteY10" fmla="*/ 588492 h 588492"/>
              <a:gd name="connsiteX0" fmla="*/ 0 w 498901"/>
              <a:gd name="connsiteY0" fmla="*/ 582554 h 589664"/>
              <a:gd name="connsiteX1" fmla="*/ 66614 w 498901"/>
              <a:gd name="connsiteY1" fmla="*/ 526205 h 589664"/>
              <a:gd name="connsiteX2" fmla="*/ 165041 w 498901"/>
              <a:gd name="connsiteY2" fmla="*/ 352297 h 589664"/>
              <a:gd name="connsiteX3" fmla="*/ 194569 w 498901"/>
              <a:gd name="connsiteY3" fmla="*/ 170494 h 589664"/>
              <a:gd name="connsiteX4" fmla="*/ 241016 w 498901"/>
              <a:gd name="connsiteY4" fmla="*/ 0 h 589664"/>
              <a:gd name="connsiteX5" fmla="*/ 279825 w 498901"/>
              <a:gd name="connsiteY5" fmla="*/ 170327 h 589664"/>
              <a:gd name="connsiteX6" fmla="*/ 303871 w 498901"/>
              <a:gd name="connsiteY6" fmla="*/ 353151 h 589664"/>
              <a:gd name="connsiteX7" fmla="*/ 358105 w 498901"/>
              <a:gd name="connsiteY7" fmla="*/ 547843 h 589664"/>
              <a:gd name="connsiteX8" fmla="*/ 404304 w 498901"/>
              <a:gd name="connsiteY8" fmla="*/ 502246 h 589664"/>
              <a:gd name="connsiteX9" fmla="*/ 447766 w 498901"/>
              <a:gd name="connsiteY9" fmla="*/ 581926 h 589664"/>
              <a:gd name="connsiteX10" fmla="*/ 498901 w 498901"/>
              <a:gd name="connsiteY10" fmla="*/ 588492 h 589664"/>
              <a:gd name="connsiteX0" fmla="*/ 0 w 491657"/>
              <a:gd name="connsiteY0" fmla="*/ 582554 h 583838"/>
              <a:gd name="connsiteX1" fmla="*/ 66614 w 491657"/>
              <a:gd name="connsiteY1" fmla="*/ 526205 h 583838"/>
              <a:gd name="connsiteX2" fmla="*/ 165041 w 491657"/>
              <a:gd name="connsiteY2" fmla="*/ 352297 h 583838"/>
              <a:gd name="connsiteX3" fmla="*/ 194569 w 491657"/>
              <a:gd name="connsiteY3" fmla="*/ 170494 h 583838"/>
              <a:gd name="connsiteX4" fmla="*/ 241016 w 491657"/>
              <a:gd name="connsiteY4" fmla="*/ 0 h 583838"/>
              <a:gd name="connsiteX5" fmla="*/ 279825 w 491657"/>
              <a:gd name="connsiteY5" fmla="*/ 170327 h 583838"/>
              <a:gd name="connsiteX6" fmla="*/ 303871 w 491657"/>
              <a:gd name="connsiteY6" fmla="*/ 353151 h 583838"/>
              <a:gd name="connsiteX7" fmla="*/ 358105 w 491657"/>
              <a:gd name="connsiteY7" fmla="*/ 547843 h 583838"/>
              <a:gd name="connsiteX8" fmla="*/ 404304 w 491657"/>
              <a:gd name="connsiteY8" fmla="*/ 502246 h 583838"/>
              <a:gd name="connsiteX9" fmla="*/ 447766 w 491657"/>
              <a:gd name="connsiteY9" fmla="*/ 581926 h 583838"/>
              <a:gd name="connsiteX10" fmla="*/ 491657 w 491657"/>
              <a:gd name="connsiteY10" fmla="*/ 525109 h 583838"/>
              <a:gd name="connsiteX0" fmla="*/ 0 w 493844"/>
              <a:gd name="connsiteY0" fmla="*/ 582554 h 583838"/>
              <a:gd name="connsiteX1" fmla="*/ 66614 w 493844"/>
              <a:gd name="connsiteY1" fmla="*/ 526205 h 583838"/>
              <a:gd name="connsiteX2" fmla="*/ 165041 w 493844"/>
              <a:gd name="connsiteY2" fmla="*/ 352297 h 583838"/>
              <a:gd name="connsiteX3" fmla="*/ 194569 w 493844"/>
              <a:gd name="connsiteY3" fmla="*/ 170494 h 583838"/>
              <a:gd name="connsiteX4" fmla="*/ 241016 w 493844"/>
              <a:gd name="connsiteY4" fmla="*/ 0 h 583838"/>
              <a:gd name="connsiteX5" fmla="*/ 279825 w 493844"/>
              <a:gd name="connsiteY5" fmla="*/ 170327 h 583838"/>
              <a:gd name="connsiteX6" fmla="*/ 303871 w 493844"/>
              <a:gd name="connsiteY6" fmla="*/ 353151 h 583838"/>
              <a:gd name="connsiteX7" fmla="*/ 358105 w 493844"/>
              <a:gd name="connsiteY7" fmla="*/ 547843 h 583838"/>
              <a:gd name="connsiteX8" fmla="*/ 404304 w 493844"/>
              <a:gd name="connsiteY8" fmla="*/ 502246 h 583838"/>
              <a:gd name="connsiteX9" fmla="*/ 447766 w 493844"/>
              <a:gd name="connsiteY9" fmla="*/ 581926 h 583838"/>
              <a:gd name="connsiteX10" fmla="*/ 491657 w 493844"/>
              <a:gd name="connsiteY10" fmla="*/ 525109 h 583838"/>
              <a:gd name="connsiteX11" fmla="*/ 487088 w 493844"/>
              <a:gd name="connsiteY11" fmla="*/ 514923 h 583838"/>
              <a:gd name="connsiteX0" fmla="*/ 0 w 510936"/>
              <a:gd name="connsiteY0" fmla="*/ 582554 h 583838"/>
              <a:gd name="connsiteX1" fmla="*/ 66614 w 510936"/>
              <a:gd name="connsiteY1" fmla="*/ 526205 h 583838"/>
              <a:gd name="connsiteX2" fmla="*/ 165041 w 510936"/>
              <a:gd name="connsiteY2" fmla="*/ 352297 h 583838"/>
              <a:gd name="connsiteX3" fmla="*/ 194569 w 510936"/>
              <a:gd name="connsiteY3" fmla="*/ 170494 h 583838"/>
              <a:gd name="connsiteX4" fmla="*/ 241016 w 510936"/>
              <a:gd name="connsiteY4" fmla="*/ 0 h 583838"/>
              <a:gd name="connsiteX5" fmla="*/ 279825 w 510936"/>
              <a:gd name="connsiteY5" fmla="*/ 170327 h 583838"/>
              <a:gd name="connsiteX6" fmla="*/ 303871 w 510936"/>
              <a:gd name="connsiteY6" fmla="*/ 353151 h 583838"/>
              <a:gd name="connsiteX7" fmla="*/ 358105 w 510936"/>
              <a:gd name="connsiteY7" fmla="*/ 547843 h 583838"/>
              <a:gd name="connsiteX8" fmla="*/ 404304 w 510936"/>
              <a:gd name="connsiteY8" fmla="*/ 502246 h 583838"/>
              <a:gd name="connsiteX9" fmla="*/ 447766 w 510936"/>
              <a:gd name="connsiteY9" fmla="*/ 581926 h 583838"/>
              <a:gd name="connsiteX10" fmla="*/ 491657 w 510936"/>
              <a:gd name="connsiteY10" fmla="*/ 525109 h 583838"/>
              <a:gd name="connsiteX11" fmla="*/ 510889 w 510936"/>
              <a:gd name="connsiteY11" fmla="*/ 567440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4304 w 525400"/>
              <a:gd name="connsiteY8" fmla="*/ 502246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69649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25400"/>
              <a:gd name="connsiteY0" fmla="*/ 582554 h 583838"/>
              <a:gd name="connsiteX1" fmla="*/ 66614 w 525400"/>
              <a:gd name="connsiteY1" fmla="*/ 526205 h 583838"/>
              <a:gd name="connsiteX2" fmla="*/ 165041 w 525400"/>
              <a:gd name="connsiteY2" fmla="*/ 352297 h 583838"/>
              <a:gd name="connsiteX3" fmla="*/ 194569 w 525400"/>
              <a:gd name="connsiteY3" fmla="*/ 170494 h 583838"/>
              <a:gd name="connsiteX4" fmla="*/ 241016 w 525400"/>
              <a:gd name="connsiteY4" fmla="*/ 0 h 583838"/>
              <a:gd name="connsiteX5" fmla="*/ 279825 w 525400"/>
              <a:gd name="connsiteY5" fmla="*/ 170327 h 583838"/>
              <a:gd name="connsiteX6" fmla="*/ 303871 w 525400"/>
              <a:gd name="connsiteY6" fmla="*/ 353151 h 583838"/>
              <a:gd name="connsiteX7" fmla="*/ 358105 w 525400"/>
              <a:gd name="connsiteY7" fmla="*/ 547843 h 583838"/>
              <a:gd name="connsiteX8" fmla="*/ 405339 w 525400"/>
              <a:gd name="connsiteY8" fmla="*/ 455161 h 583838"/>
              <a:gd name="connsiteX9" fmla="*/ 447766 w 525400"/>
              <a:gd name="connsiteY9" fmla="*/ 581926 h 583838"/>
              <a:gd name="connsiteX10" fmla="*/ 491657 w 525400"/>
              <a:gd name="connsiteY10" fmla="*/ 525109 h 583838"/>
              <a:gd name="connsiteX11" fmla="*/ 525377 w 525400"/>
              <a:gd name="connsiteY11" fmla="*/ 572873 h 583838"/>
              <a:gd name="connsiteX0" fmla="*/ 0 w 541948"/>
              <a:gd name="connsiteY0" fmla="*/ 582554 h 600074"/>
              <a:gd name="connsiteX1" fmla="*/ 66614 w 541948"/>
              <a:gd name="connsiteY1" fmla="*/ 526205 h 600074"/>
              <a:gd name="connsiteX2" fmla="*/ 165041 w 541948"/>
              <a:gd name="connsiteY2" fmla="*/ 352297 h 600074"/>
              <a:gd name="connsiteX3" fmla="*/ 194569 w 541948"/>
              <a:gd name="connsiteY3" fmla="*/ 170494 h 600074"/>
              <a:gd name="connsiteX4" fmla="*/ 241016 w 541948"/>
              <a:gd name="connsiteY4" fmla="*/ 0 h 600074"/>
              <a:gd name="connsiteX5" fmla="*/ 279825 w 541948"/>
              <a:gd name="connsiteY5" fmla="*/ 170327 h 600074"/>
              <a:gd name="connsiteX6" fmla="*/ 303871 w 541948"/>
              <a:gd name="connsiteY6" fmla="*/ 353151 h 600074"/>
              <a:gd name="connsiteX7" fmla="*/ 358105 w 541948"/>
              <a:gd name="connsiteY7" fmla="*/ 547843 h 600074"/>
              <a:gd name="connsiteX8" fmla="*/ 405339 w 541948"/>
              <a:gd name="connsiteY8" fmla="*/ 455161 h 600074"/>
              <a:gd name="connsiteX9" fmla="*/ 447766 w 541948"/>
              <a:gd name="connsiteY9" fmla="*/ 581926 h 600074"/>
              <a:gd name="connsiteX10" fmla="*/ 491657 w 541948"/>
              <a:gd name="connsiteY10" fmla="*/ 525109 h 600074"/>
              <a:gd name="connsiteX11" fmla="*/ 541934 w 541948"/>
              <a:gd name="connsiteY11" fmla="*/ 600037 h 600074"/>
              <a:gd name="connsiteX0" fmla="*/ 0 w 531605"/>
              <a:gd name="connsiteY0" fmla="*/ 582554 h 583838"/>
              <a:gd name="connsiteX1" fmla="*/ 66614 w 531605"/>
              <a:gd name="connsiteY1" fmla="*/ 526205 h 583838"/>
              <a:gd name="connsiteX2" fmla="*/ 165041 w 531605"/>
              <a:gd name="connsiteY2" fmla="*/ 352297 h 583838"/>
              <a:gd name="connsiteX3" fmla="*/ 194569 w 531605"/>
              <a:gd name="connsiteY3" fmla="*/ 170494 h 583838"/>
              <a:gd name="connsiteX4" fmla="*/ 241016 w 531605"/>
              <a:gd name="connsiteY4" fmla="*/ 0 h 583838"/>
              <a:gd name="connsiteX5" fmla="*/ 279825 w 531605"/>
              <a:gd name="connsiteY5" fmla="*/ 170327 h 583838"/>
              <a:gd name="connsiteX6" fmla="*/ 303871 w 531605"/>
              <a:gd name="connsiteY6" fmla="*/ 353151 h 583838"/>
              <a:gd name="connsiteX7" fmla="*/ 358105 w 531605"/>
              <a:gd name="connsiteY7" fmla="*/ 547843 h 583838"/>
              <a:gd name="connsiteX8" fmla="*/ 405339 w 531605"/>
              <a:gd name="connsiteY8" fmla="*/ 455161 h 583838"/>
              <a:gd name="connsiteX9" fmla="*/ 447766 w 531605"/>
              <a:gd name="connsiteY9" fmla="*/ 581926 h 583838"/>
              <a:gd name="connsiteX10" fmla="*/ 491657 w 531605"/>
              <a:gd name="connsiteY10" fmla="*/ 525109 h 583838"/>
              <a:gd name="connsiteX11" fmla="*/ 531586 w 531605"/>
              <a:gd name="connsiteY11" fmla="*/ 576495 h 583838"/>
              <a:gd name="connsiteX0" fmla="*/ 0 w 539879"/>
              <a:gd name="connsiteY0" fmla="*/ 582554 h 594644"/>
              <a:gd name="connsiteX1" fmla="*/ 66614 w 539879"/>
              <a:gd name="connsiteY1" fmla="*/ 526205 h 594644"/>
              <a:gd name="connsiteX2" fmla="*/ 165041 w 539879"/>
              <a:gd name="connsiteY2" fmla="*/ 352297 h 594644"/>
              <a:gd name="connsiteX3" fmla="*/ 194569 w 539879"/>
              <a:gd name="connsiteY3" fmla="*/ 170494 h 594644"/>
              <a:gd name="connsiteX4" fmla="*/ 241016 w 539879"/>
              <a:gd name="connsiteY4" fmla="*/ 0 h 594644"/>
              <a:gd name="connsiteX5" fmla="*/ 279825 w 539879"/>
              <a:gd name="connsiteY5" fmla="*/ 170327 h 594644"/>
              <a:gd name="connsiteX6" fmla="*/ 303871 w 539879"/>
              <a:gd name="connsiteY6" fmla="*/ 353151 h 594644"/>
              <a:gd name="connsiteX7" fmla="*/ 358105 w 539879"/>
              <a:gd name="connsiteY7" fmla="*/ 547843 h 594644"/>
              <a:gd name="connsiteX8" fmla="*/ 405339 w 539879"/>
              <a:gd name="connsiteY8" fmla="*/ 455161 h 594644"/>
              <a:gd name="connsiteX9" fmla="*/ 447766 w 539879"/>
              <a:gd name="connsiteY9" fmla="*/ 581926 h 594644"/>
              <a:gd name="connsiteX10" fmla="*/ 491657 w 539879"/>
              <a:gd name="connsiteY10" fmla="*/ 525109 h 594644"/>
              <a:gd name="connsiteX11" fmla="*/ 539864 w 539879"/>
              <a:gd name="connsiteY11" fmla="*/ 594604 h 594644"/>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81927 h 583838"/>
              <a:gd name="connsiteX0" fmla="*/ 0 w 524366"/>
              <a:gd name="connsiteY0" fmla="*/ 582554 h 583838"/>
              <a:gd name="connsiteX1" fmla="*/ 66614 w 524366"/>
              <a:gd name="connsiteY1" fmla="*/ 526205 h 583838"/>
              <a:gd name="connsiteX2" fmla="*/ 165041 w 524366"/>
              <a:gd name="connsiteY2" fmla="*/ 352297 h 583838"/>
              <a:gd name="connsiteX3" fmla="*/ 194569 w 524366"/>
              <a:gd name="connsiteY3" fmla="*/ 170494 h 583838"/>
              <a:gd name="connsiteX4" fmla="*/ 241016 w 524366"/>
              <a:gd name="connsiteY4" fmla="*/ 0 h 583838"/>
              <a:gd name="connsiteX5" fmla="*/ 279825 w 524366"/>
              <a:gd name="connsiteY5" fmla="*/ 170327 h 583838"/>
              <a:gd name="connsiteX6" fmla="*/ 303871 w 524366"/>
              <a:gd name="connsiteY6" fmla="*/ 353151 h 583838"/>
              <a:gd name="connsiteX7" fmla="*/ 358105 w 524366"/>
              <a:gd name="connsiteY7" fmla="*/ 547843 h 583838"/>
              <a:gd name="connsiteX8" fmla="*/ 405339 w 524366"/>
              <a:gd name="connsiteY8" fmla="*/ 455161 h 583838"/>
              <a:gd name="connsiteX9" fmla="*/ 447766 w 524366"/>
              <a:gd name="connsiteY9" fmla="*/ 581926 h 583838"/>
              <a:gd name="connsiteX10" fmla="*/ 491657 w 524366"/>
              <a:gd name="connsiteY10" fmla="*/ 525109 h 583838"/>
              <a:gd name="connsiteX11" fmla="*/ 524342 w 524366"/>
              <a:gd name="connsiteY11" fmla="*/ 572872 h 583838"/>
              <a:gd name="connsiteX0" fmla="*/ 0 w 524366"/>
              <a:gd name="connsiteY0" fmla="*/ 582554 h 583838"/>
              <a:gd name="connsiteX1" fmla="*/ 46262 w 524366"/>
              <a:gd name="connsiteY1" fmla="*/ 556575 h 583838"/>
              <a:gd name="connsiteX2" fmla="*/ 66614 w 524366"/>
              <a:gd name="connsiteY2" fmla="*/ 526205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65041 w 524366"/>
              <a:gd name="connsiteY3" fmla="*/ 352297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0772 w 524366"/>
              <a:gd name="connsiteY2" fmla="*/ 531638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46262 w 524366"/>
              <a:gd name="connsiteY1" fmla="*/ 556575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71097 w 524366"/>
              <a:gd name="connsiteY1" fmla="*/ 484137 h 583838"/>
              <a:gd name="connsiteX2" fmla="*/ 139051 w 524366"/>
              <a:gd name="connsiteY2" fmla="*/ 542504 h 583838"/>
              <a:gd name="connsiteX3" fmla="*/ 172285 w 524366"/>
              <a:gd name="connsiteY3" fmla="*/ 355919 h 583838"/>
              <a:gd name="connsiteX4" fmla="*/ 194569 w 524366"/>
              <a:gd name="connsiteY4" fmla="*/ 170494 h 583838"/>
              <a:gd name="connsiteX5" fmla="*/ 241016 w 524366"/>
              <a:gd name="connsiteY5" fmla="*/ 0 h 583838"/>
              <a:gd name="connsiteX6" fmla="*/ 279825 w 524366"/>
              <a:gd name="connsiteY6" fmla="*/ 170327 h 583838"/>
              <a:gd name="connsiteX7" fmla="*/ 303871 w 524366"/>
              <a:gd name="connsiteY7" fmla="*/ 353151 h 583838"/>
              <a:gd name="connsiteX8" fmla="*/ 358105 w 524366"/>
              <a:gd name="connsiteY8" fmla="*/ 547843 h 583838"/>
              <a:gd name="connsiteX9" fmla="*/ 405339 w 524366"/>
              <a:gd name="connsiteY9" fmla="*/ 455161 h 583838"/>
              <a:gd name="connsiteX10" fmla="*/ 447766 w 524366"/>
              <a:gd name="connsiteY10" fmla="*/ 581926 h 583838"/>
              <a:gd name="connsiteX11" fmla="*/ 491657 w 524366"/>
              <a:gd name="connsiteY11" fmla="*/ 525109 h 583838"/>
              <a:gd name="connsiteX12" fmla="*/ 524342 w 524366"/>
              <a:gd name="connsiteY12" fmla="*/ 572872 h 583838"/>
              <a:gd name="connsiteX0" fmla="*/ 0 w 524366"/>
              <a:gd name="connsiteY0" fmla="*/ 582554 h 583838"/>
              <a:gd name="connsiteX1" fmla="*/ 20344 w 524366"/>
              <a:gd name="connsiteY1" fmla="*/ 556188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24366"/>
              <a:gd name="connsiteY0" fmla="*/ 582554 h 583838"/>
              <a:gd name="connsiteX1" fmla="*/ 29657 w 524366"/>
              <a:gd name="connsiteY1" fmla="*/ 568864 h 583838"/>
              <a:gd name="connsiteX2" fmla="*/ 71097 w 524366"/>
              <a:gd name="connsiteY2" fmla="*/ 484137 h 583838"/>
              <a:gd name="connsiteX3" fmla="*/ 139051 w 524366"/>
              <a:gd name="connsiteY3" fmla="*/ 542504 h 583838"/>
              <a:gd name="connsiteX4" fmla="*/ 172285 w 524366"/>
              <a:gd name="connsiteY4" fmla="*/ 355919 h 583838"/>
              <a:gd name="connsiteX5" fmla="*/ 194569 w 524366"/>
              <a:gd name="connsiteY5" fmla="*/ 170494 h 583838"/>
              <a:gd name="connsiteX6" fmla="*/ 241016 w 524366"/>
              <a:gd name="connsiteY6" fmla="*/ 0 h 583838"/>
              <a:gd name="connsiteX7" fmla="*/ 279825 w 524366"/>
              <a:gd name="connsiteY7" fmla="*/ 170327 h 583838"/>
              <a:gd name="connsiteX8" fmla="*/ 303871 w 524366"/>
              <a:gd name="connsiteY8" fmla="*/ 353151 h 583838"/>
              <a:gd name="connsiteX9" fmla="*/ 358105 w 524366"/>
              <a:gd name="connsiteY9" fmla="*/ 547843 h 583838"/>
              <a:gd name="connsiteX10" fmla="*/ 405339 w 524366"/>
              <a:gd name="connsiteY10" fmla="*/ 455161 h 583838"/>
              <a:gd name="connsiteX11" fmla="*/ 447766 w 524366"/>
              <a:gd name="connsiteY11" fmla="*/ 581926 h 583838"/>
              <a:gd name="connsiteX12" fmla="*/ 491657 w 524366"/>
              <a:gd name="connsiteY12" fmla="*/ 525109 h 583838"/>
              <a:gd name="connsiteX13" fmla="*/ 524342 w 524366"/>
              <a:gd name="connsiteY13" fmla="*/ 572872 h 583838"/>
              <a:gd name="connsiteX0" fmla="*/ 0 w 539888"/>
              <a:gd name="connsiteY0" fmla="*/ 539091 h 583838"/>
              <a:gd name="connsiteX1" fmla="*/ 45179 w 539888"/>
              <a:gd name="connsiteY1" fmla="*/ 568864 h 583838"/>
              <a:gd name="connsiteX2" fmla="*/ 86619 w 539888"/>
              <a:gd name="connsiteY2" fmla="*/ 484137 h 583838"/>
              <a:gd name="connsiteX3" fmla="*/ 154573 w 539888"/>
              <a:gd name="connsiteY3" fmla="*/ 542504 h 583838"/>
              <a:gd name="connsiteX4" fmla="*/ 187807 w 539888"/>
              <a:gd name="connsiteY4" fmla="*/ 355919 h 583838"/>
              <a:gd name="connsiteX5" fmla="*/ 210091 w 539888"/>
              <a:gd name="connsiteY5" fmla="*/ 170494 h 583838"/>
              <a:gd name="connsiteX6" fmla="*/ 256538 w 539888"/>
              <a:gd name="connsiteY6" fmla="*/ 0 h 583838"/>
              <a:gd name="connsiteX7" fmla="*/ 295347 w 539888"/>
              <a:gd name="connsiteY7" fmla="*/ 170327 h 583838"/>
              <a:gd name="connsiteX8" fmla="*/ 319393 w 539888"/>
              <a:gd name="connsiteY8" fmla="*/ 353151 h 583838"/>
              <a:gd name="connsiteX9" fmla="*/ 373627 w 539888"/>
              <a:gd name="connsiteY9" fmla="*/ 547843 h 583838"/>
              <a:gd name="connsiteX10" fmla="*/ 420861 w 539888"/>
              <a:gd name="connsiteY10" fmla="*/ 455161 h 583838"/>
              <a:gd name="connsiteX11" fmla="*/ 463288 w 539888"/>
              <a:gd name="connsiteY11" fmla="*/ 581926 h 583838"/>
              <a:gd name="connsiteX12" fmla="*/ 507179 w 539888"/>
              <a:gd name="connsiteY12" fmla="*/ 525109 h 583838"/>
              <a:gd name="connsiteX13" fmla="*/ 539864 w 539888"/>
              <a:gd name="connsiteY13" fmla="*/ 572872 h 583838"/>
              <a:gd name="connsiteX0" fmla="*/ 0 w 539888"/>
              <a:gd name="connsiteY0" fmla="*/ 539091 h 583838"/>
              <a:gd name="connsiteX1" fmla="*/ 45179 w 539888"/>
              <a:gd name="connsiteY1" fmla="*/ 568864 h 583838"/>
              <a:gd name="connsiteX2" fmla="*/ 8961 w 539888"/>
              <a:gd name="connsiteY2" fmla="*/ 545322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39888"/>
              <a:gd name="connsiteY0" fmla="*/ 539091 h 583838"/>
              <a:gd name="connsiteX1" fmla="*/ 45179 w 539888"/>
              <a:gd name="connsiteY1" fmla="*/ 568864 h 583838"/>
              <a:gd name="connsiteX2" fmla="*/ 35866 w 539888"/>
              <a:gd name="connsiteY2" fmla="*/ 530835 h 583838"/>
              <a:gd name="connsiteX3" fmla="*/ 86619 w 539888"/>
              <a:gd name="connsiteY3" fmla="*/ 484137 h 583838"/>
              <a:gd name="connsiteX4" fmla="*/ 154573 w 539888"/>
              <a:gd name="connsiteY4" fmla="*/ 542504 h 583838"/>
              <a:gd name="connsiteX5" fmla="*/ 187807 w 539888"/>
              <a:gd name="connsiteY5" fmla="*/ 355919 h 583838"/>
              <a:gd name="connsiteX6" fmla="*/ 210091 w 539888"/>
              <a:gd name="connsiteY6" fmla="*/ 170494 h 583838"/>
              <a:gd name="connsiteX7" fmla="*/ 256538 w 539888"/>
              <a:gd name="connsiteY7" fmla="*/ 0 h 583838"/>
              <a:gd name="connsiteX8" fmla="*/ 295347 w 539888"/>
              <a:gd name="connsiteY8" fmla="*/ 170327 h 583838"/>
              <a:gd name="connsiteX9" fmla="*/ 319393 w 539888"/>
              <a:gd name="connsiteY9" fmla="*/ 353151 h 583838"/>
              <a:gd name="connsiteX10" fmla="*/ 373627 w 539888"/>
              <a:gd name="connsiteY10" fmla="*/ 547843 h 583838"/>
              <a:gd name="connsiteX11" fmla="*/ 420861 w 539888"/>
              <a:gd name="connsiteY11" fmla="*/ 455161 h 583838"/>
              <a:gd name="connsiteX12" fmla="*/ 463288 w 539888"/>
              <a:gd name="connsiteY12" fmla="*/ 581926 h 583838"/>
              <a:gd name="connsiteX13" fmla="*/ 507179 w 539888"/>
              <a:gd name="connsiteY13" fmla="*/ 525109 h 583838"/>
              <a:gd name="connsiteX14" fmla="*/ 539864 w 539888"/>
              <a:gd name="connsiteY14" fmla="*/ 572872 h 583838"/>
              <a:gd name="connsiteX0" fmla="*/ 0 w 583350"/>
              <a:gd name="connsiteY0" fmla="*/ 548146 h 583838"/>
              <a:gd name="connsiteX1" fmla="*/ 88641 w 583350"/>
              <a:gd name="connsiteY1" fmla="*/ 568864 h 583838"/>
              <a:gd name="connsiteX2" fmla="*/ 79328 w 583350"/>
              <a:gd name="connsiteY2" fmla="*/ 530835 h 583838"/>
              <a:gd name="connsiteX3" fmla="*/ 130081 w 583350"/>
              <a:gd name="connsiteY3" fmla="*/ 484137 h 583838"/>
              <a:gd name="connsiteX4" fmla="*/ 198035 w 583350"/>
              <a:gd name="connsiteY4" fmla="*/ 542504 h 583838"/>
              <a:gd name="connsiteX5" fmla="*/ 231269 w 583350"/>
              <a:gd name="connsiteY5" fmla="*/ 355919 h 583838"/>
              <a:gd name="connsiteX6" fmla="*/ 253553 w 583350"/>
              <a:gd name="connsiteY6" fmla="*/ 170494 h 583838"/>
              <a:gd name="connsiteX7" fmla="*/ 300000 w 583350"/>
              <a:gd name="connsiteY7" fmla="*/ 0 h 583838"/>
              <a:gd name="connsiteX8" fmla="*/ 338809 w 583350"/>
              <a:gd name="connsiteY8" fmla="*/ 170327 h 583838"/>
              <a:gd name="connsiteX9" fmla="*/ 362855 w 583350"/>
              <a:gd name="connsiteY9" fmla="*/ 353151 h 583838"/>
              <a:gd name="connsiteX10" fmla="*/ 417089 w 583350"/>
              <a:gd name="connsiteY10" fmla="*/ 547843 h 583838"/>
              <a:gd name="connsiteX11" fmla="*/ 464323 w 583350"/>
              <a:gd name="connsiteY11" fmla="*/ 455161 h 583838"/>
              <a:gd name="connsiteX12" fmla="*/ 506750 w 583350"/>
              <a:gd name="connsiteY12" fmla="*/ 581926 h 583838"/>
              <a:gd name="connsiteX13" fmla="*/ 550641 w 583350"/>
              <a:gd name="connsiteY13" fmla="*/ 525109 h 583838"/>
              <a:gd name="connsiteX14" fmla="*/ 583326 w 583350"/>
              <a:gd name="connsiteY14" fmla="*/ 572872 h 583838"/>
              <a:gd name="connsiteX0" fmla="*/ 0 w 589559"/>
              <a:gd name="connsiteY0" fmla="*/ 569877 h 583838"/>
              <a:gd name="connsiteX1" fmla="*/ 94850 w 589559"/>
              <a:gd name="connsiteY1" fmla="*/ 568864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509103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85537 w 589559"/>
              <a:gd name="connsiteY2" fmla="*/ 53083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95885 w 589559"/>
              <a:gd name="connsiteY2" fmla="*/ 543512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36290 w 589559"/>
              <a:gd name="connsiteY3" fmla="*/ 48413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47673 w 589559"/>
              <a:gd name="connsiteY3" fmla="*/ 482325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6986 w 589559"/>
              <a:gd name="connsiteY3" fmla="*/ 467838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09338 w 589559"/>
              <a:gd name="connsiteY2" fmla="*/ 548945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49319 w 589559"/>
              <a:gd name="connsiteY1" fmla="*/ 496426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89559"/>
              <a:gd name="connsiteY0" fmla="*/ 569877 h 583838"/>
              <a:gd name="connsiteX1" fmla="*/ 64841 w 589559"/>
              <a:gd name="connsiteY1" fmla="*/ 494615 h 583838"/>
              <a:gd name="connsiteX2" fmla="*/ 114512 w 589559"/>
              <a:gd name="connsiteY2" fmla="*/ 561622 h 583838"/>
              <a:gd name="connsiteX3" fmla="*/ 153882 w 589559"/>
              <a:gd name="connsiteY3" fmla="*/ 464217 h 583838"/>
              <a:gd name="connsiteX4" fmla="*/ 204244 w 589559"/>
              <a:gd name="connsiteY4" fmla="*/ 542504 h 583838"/>
              <a:gd name="connsiteX5" fmla="*/ 237478 w 589559"/>
              <a:gd name="connsiteY5" fmla="*/ 355919 h 583838"/>
              <a:gd name="connsiteX6" fmla="*/ 259762 w 589559"/>
              <a:gd name="connsiteY6" fmla="*/ 170494 h 583838"/>
              <a:gd name="connsiteX7" fmla="*/ 306209 w 589559"/>
              <a:gd name="connsiteY7" fmla="*/ 0 h 583838"/>
              <a:gd name="connsiteX8" fmla="*/ 345018 w 589559"/>
              <a:gd name="connsiteY8" fmla="*/ 170327 h 583838"/>
              <a:gd name="connsiteX9" fmla="*/ 369064 w 589559"/>
              <a:gd name="connsiteY9" fmla="*/ 353151 h 583838"/>
              <a:gd name="connsiteX10" fmla="*/ 423298 w 589559"/>
              <a:gd name="connsiteY10" fmla="*/ 547843 h 583838"/>
              <a:gd name="connsiteX11" fmla="*/ 470532 w 589559"/>
              <a:gd name="connsiteY11" fmla="*/ 455161 h 583838"/>
              <a:gd name="connsiteX12" fmla="*/ 512959 w 589559"/>
              <a:gd name="connsiteY12" fmla="*/ 581926 h 583838"/>
              <a:gd name="connsiteX13" fmla="*/ 556850 w 589559"/>
              <a:gd name="connsiteY13" fmla="*/ 525109 h 583838"/>
              <a:gd name="connsiteX14" fmla="*/ 589535 w 589559"/>
              <a:gd name="connsiteY14" fmla="*/ 572872 h 583838"/>
              <a:gd name="connsiteX0" fmla="*/ 0 w 574037"/>
              <a:gd name="connsiteY0" fmla="*/ 577121 h 583838"/>
              <a:gd name="connsiteX1" fmla="*/ 49319 w 574037"/>
              <a:gd name="connsiteY1" fmla="*/ 494615 h 583838"/>
              <a:gd name="connsiteX2" fmla="*/ 98990 w 574037"/>
              <a:gd name="connsiteY2" fmla="*/ 561622 h 583838"/>
              <a:gd name="connsiteX3" fmla="*/ 138360 w 574037"/>
              <a:gd name="connsiteY3" fmla="*/ 464217 h 583838"/>
              <a:gd name="connsiteX4" fmla="*/ 188722 w 574037"/>
              <a:gd name="connsiteY4" fmla="*/ 542504 h 583838"/>
              <a:gd name="connsiteX5" fmla="*/ 221956 w 574037"/>
              <a:gd name="connsiteY5" fmla="*/ 355919 h 583838"/>
              <a:gd name="connsiteX6" fmla="*/ 244240 w 574037"/>
              <a:gd name="connsiteY6" fmla="*/ 170494 h 583838"/>
              <a:gd name="connsiteX7" fmla="*/ 290687 w 574037"/>
              <a:gd name="connsiteY7" fmla="*/ 0 h 583838"/>
              <a:gd name="connsiteX8" fmla="*/ 329496 w 574037"/>
              <a:gd name="connsiteY8" fmla="*/ 170327 h 583838"/>
              <a:gd name="connsiteX9" fmla="*/ 353542 w 574037"/>
              <a:gd name="connsiteY9" fmla="*/ 353151 h 583838"/>
              <a:gd name="connsiteX10" fmla="*/ 407776 w 574037"/>
              <a:gd name="connsiteY10" fmla="*/ 547843 h 583838"/>
              <a:gd name="connsiteX11" fmla="*/ 455010 w 574037"/>
              <a:gd name="connsiteY11" fmla="*/ 455161 h 583838"/>
              <a:gd name="connsiteX12" fmla="*/ 497437 w 574037"/>
              <a:gd name="connsiteY12" fmla="*/ 581926 h 583838"/>
              <a:gd name="connsiteX13" fmla="*/ 541328 w 574037"/>
              <a:gd name="connsiteY13" fmla="*/ 525109 h 583838"/>
              <a:gd name="connsiteX14" fmla="*/ 574013 w 574037"/>
              <a:gd name="connsiteY14" fmla="*/ 572872 h 583838"/>
              <a:gd name="connsiteX0" fmla="*/ 0 w 565759"/>
              <a:gd name="connsiteY0" fmla="*/ 577121 h 583838"/>
              <a:gd name="connsiteX1" fmla="*/ 41041 w 565759"/>
              <a:gd name="connsiteY1" fmla="*/ 494615 h 583838"/>
              <a:gd name="connsiteX2" fmla="*/ 90712 w 565759"/>
              <a:gd name="connsiteY2" fmla="*/ 561622 h 583838"/>
              <a:gd name="connsiteX3" fmla="*/ 130082 w 565759"/>
              <a:gd name="connsiteY3" fmla="*/ 464217 h 583838"/>
              <a:gd name="connsiteX4" fmla="*/ 180444 w 565759"/>
              <a:gd name="connsiteY4" fmla="*/ 542504 h 583838"/>
              <a:gd name="connsiteX5" fmla="*/ 213678 w 565759"/>
              <a:gd name="connsiteY5" fmla="*/ 355919 h 583838"/>
              <a:gd name="connsiteX6" fmla="*/ 235962 w 565759"/>
              <a:gd name="connsiteY6" fmla="*/ 170494 h 583838"/>
              <a:gd name="connsiteX7" fmla="*/ 282409 w 565759"/>
              <a:gd name="connsiteY7" fmla="*/ 0 h 583838"/>
              <a:gd name="connsiteX8" fmla="*/ 321218 w 565759"/>
              <a:gd name="connsiteY8" fmla="*/ 170327 h 583838"/>
              <a:gd name="connsiteX9" fmla="*/ 345264 w 565759"/>
              <a:gd name="connsiteY9" fmla="*/ 353151 h 583838"/>
              <a:gd name="connsiteX10" fmla="*/ 399498 w 565759"/>
              <a:gd name="connsiteY10" fmla="*/ 547843 h 583838"/>
              <a:gd name="connsiteX11" fmla="*/ 446732 w 565759"/>
              <a:gd name="connsiteY11" fmla="*/ 455161 h 583838"/>
              <a:gd name="connsiteX12" fmla="*/ 489159 w 565759"/>
              <a:gd name="connsiteY12" fmla="*/ 581926 h 583838"/>
              <a:gd name="connsiteX13" fmla="*/ 533050 w 565759"/>
              <a:gd name="connsiteY13" fmla="*/ 525109 h 583838"/>
              <a:gd name="connsiteX14" fmla="*/ 565735 w 565759"/>
              <a:gd name="connsiteY14" fmla="*/ 572872 h 583838"/>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5951 w 556446"/>
              <a:gd name="connsiteY9" fmla="*/ 353151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2504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 name="connsiteX0" fmla="*/ 0 w 556446"/>
              <a:gd name="connsiteY0" fmla="*/ 584364 h 584364"/>
              <a:gd name="connsiteX1" fmla="*/ 31728 w 556446"/>
              <a:gd name="connsiteY1" fmla="*/ 494615 h 584364"/>
              <a:gd name="connsiteX2" fmla="*/ 81399 w 556446"/>
              <a:gd name="connsiteY2" fmla="*/ 561622 h 584364"/>
              <a:gd name="connsiteX3" fmla="*/ 120769 w 556446"/>
              <a:gd name="connsiteY3" fmla="*/ 464217 h 584364"/>
              <a:gd name="connsiteX4" fmla="*/ 171131 w 556446"/>
              <a:gd name="connsiteY4" fmla="*/ 546125 h 584364"/>
              <a:gd name="connsiteX5" fmla="*/ 204365 w 556446"/>
              <a:gd name="connsiteY5" fmla="*/ 355919 h 584364"/>
              <a:gd name="connsiteX6" fmla="*/ 226649 w 556446"/>
              <a:gd name="connsiteY6" fmla="*/ 170494 h 584364"/>
              <a:gd name="connsiteX7" fmla="*/ 273096 w 556446"/>
              <a:gd name="connsiteY7" fmla="*/ 0 h 584364"/>
              <a:gd name="connsiteX8" fmla="*/ 311905 w 556446"/>
              <a:gd name="connsiteY8" fmla="*/ 170327 h 584364"/>
              <a:gd name="connsiteX9" fmla="*/ 339056 w 556446"/>
              <a:gd name="connsiteY9" fmla="*/ 345907 h 584364"/>
              <a:gd name="connsiteX10" fmla="*/ 390185 w 556446"/>
              <a:gd name="connsiteY10" fmla="*/ 547843 h 584364"/>
              <a:gd name="connsiteX11" fmla="*/ 437419 w 556446"/>
              <a:gd name="connsiteY11" fmla="*/ 455161 h 584364"/>
              <a:gd name="connsiteX12" fmla="*/ 479846 w 556446"/>
              <a:gd name="connsiteY12" fmla="*/ 581926 h 584364"/>
              <a:gd name="connsiteX13" fmla="*/ 523737 w 556446"/>
              <a:gd name="connsiteY13" fmla="*/ 525109 h 584364"/>
              <a:gd name="connsiteX14" fmla="*/ 556422 w 556446"/>
              <a:gd name="connsiteY14" fmla="*/ 572872 h 5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6446" h="584364">
                <a:moveTo>
                  <a:pt x="0" y="584364"/>
                </a:moveTo>
                <a:cubicBezTo>
                  <a:pt x="3391" y="579970"/>
                  <a:pt x="19879" y="511018"/>
                  <a:pt x="31728" y="494615"/>
                </a:cubicBezTo>
                <a:cubicBezTo>
                  <a:pt x="33222" y="495654"/>
                  <a:pt x="74492" y="575743"/>
                  <a:pt x="81399" y="561622"/>
                </a:cubicBezTo>
                <a:cubicBezTo>
                  <a:pt x="88306" y="547501"/>
                  <a:pt x="113057" y="464687"/>
                  <a:pt x="120769" y="464217"/>
                </a:cubicBezTo>
                <a:cubicBezTo>
                  <a:pt x="145038" y="463747"/>
                  <a:pt x="157198" y="564175"/>
                  <a:pt x="171131" y="546125"/>
                </a:cubicBezTo>
                <a:cubicBezTo>
                  <a:pt x="185064" y="528075"/>
                  <a:pt x="195112" y="418524"/>
                  <a:pt x="204365" y="355919"/>
                </a:cubicBezTo>
                <a:cubicBezTo>
                  <a:pt x="213618" y="293314"/>
                  <a:pt x="225034" y="206856"/>
                  <a:pt x="226649" y="170494"/>
                </a:cubicBezTo>
                <a:cubicBezTo>
                  <a:pt x="232160" y="140494"/>
                  <a:pt x="248012" y="999"/>
                  <a:pt x="273096" y="0"/>
                </a:cubicBezTo>
                <a:cubicBezTo>
                  <a:pt x="299398" y="811"/>
                  <a:pt x="300912" y="112676"/>
                  <a:pt x="311905" y="170327"/>
                </a:cubicBezTo>
                <a:cubicBezTo>
                  <a:pt x="322898" y="227978"/>
                  <a:pt x="326009" y="282988"/>
                  <a:pt x="339056" y="345907"/>
                </a:cubicBezTo>
                <a:cubicBezTo>
                  <a:pt x="352103" y="408826"/>
                  <a:pt x="373446" y="510317"/>
                  <a:pt x="390185" y="547843"/>
                </a:cubicBezTo>
                <a:cubicBezTo>
                  <a:pt x="406924" y="585369"/>
                  <a:pt x="422821" y="451291"/>
                  <a:pt x="437419" y="455161"/>
                </a:cubicBezTo>
                <a:cubicBezTo>
                  <a:pt x="452017" y="459031"/>
                  <a:pt x="471496" y="567250"/>
                  <a:pt x="479846" y="581926"/>
                </a:cubicBezTo>
                <a:cubicBezTo>
                  <a:pt x="488196" y="596602"/>
                  <a:pt x="522286" y="521902"/>
                  <a:pt x="523737" y="525109"/>
                </a:cubicBezTo>
                <a:cubicBezTo>
                  <a:pt x="530291" y="513942"/>
                  <a:pt x="557374" y="574994"/>
                  <a:pt x="556422" y="572872"/>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8" name="Shape 382">
            <a:extLst>
              <a:ext uri="{FF2B5EF4-FFF2-40B4-BE49-F238E27FC236}">
                <a16:creationId xmlns:a16="http://schemas.microsoft.com/office/drawing/2014/main" id="{7DC95057-20D4-4476-8BAD-C801EC7B36C7}"/>
              </a:ext>
            </a:extLst>
          </p:cNvPr>
          <p:cNvCxnSpPr>
            <a:cxnSpLocks/>
          </p:cNvCxnSpPr>
          <p:nvPr/>
        </p:nvCxnSpPr>
        <p:spPr>
          <a:xfrm flipV="1">
            <a:off x="6838509" y="3332040"/>
            <a:ext cx="1853477" cy="1627970"/>
          </a:xfrm>
          <a:prstGeom prst="straightConnector1">
            <a:avLst/>
          </a:prstGeom>
          <a:noFill/>
          <a:ln w="69850" cap="flat" cmpd="sng">
            <a:solidFill>
              <a:srgbClr val="FFFF00"/>
            </a:solidFill>
            <a:prstDash val="solid"/>
            <a:round/>
            <a:headEnd type="none" w="lg" len="lg"/>
            <a:tailEnd type="none" w="lg" len="lg"/>
          </a:ln>
        </p:spPr>
      </p:cxnSp>
      <p:cxnSp>
        <p:nvCxnSpPr>
          <p:cNvPr id="42" name="Shape 373">
            <a:extLst>
              <a:ext uri="{FF2B5EF4-FFF2-40B4-BE49-F238E27FC236}">
                <a16:creationId xmlns:a16="http://schemas.microsoft.com/office/drawing/2014/main" id="{7DA9C674-15E6-445C-B7B9-EB5E9A44BA10}"/>
              </a:ext>
            </a:extLst>
          </p:cNvPr>
          <p:cNvCxnSpPr>
            <a:cxnSpLocks/>
          </p:cNvCxnSpPr>
          <p:nvPr/>
        </p:nvCxnSpPr>
        <p:spPr>
          <a:xfrm>
            <a:off x="5086201" y="3570422"/>
            <a:ext cx="1801760" cy="0"/>
          </a:xfrm>
          <a:prstGeom prst="straightConnector1">
            <a:avLst/>
          </a:prstGeom>
          <a:noFill/>
          <a:ln w="69850" cap="flat" cmpd="sng">
            <a:solidFill>
              <a:srgbClr val="FF0066"/>
            </a:solidFill>
            <a:prstDash val="solid"/>
            <a:round/>
            <a:headEnd type="none" w="lg" len="lg"/>
            <a:tailEnd type="none" w="lg" len="lg"/>
          </a:ln>
        </p:spPr>
      </p:cxnSp>
      <p:cxnSp>
        <p:nvCxnSpPr>
          <p:cNvPr id="47" name="Shape 374">
            <a:extLst>
              <a:ext uri="{FF2B5EF4-FFF2-40B4-BE49-F238E27FC236}">
                <a16:creationId xmlns:a16="http://schemas.microsoft.com/office/drawing/2014/main" id="{0DBDE461-DE16-4B0D-8ADA-4A4A9371CB3D}"/>
              </a:ext>
            </a:extLst>
          </p:cNvPr>
          <p:cNvCxnSpPr>
            <a:cxnSpLocks/>
          </p:cNvCxnSpPr>
          <p:nvPr/>
        </p:nvCxnSpPr>
        <p:spPr>
          <a:xfrm>
            <a:off x="5114950" y="2876066"/>
            <a:ext cx="1781084" cy="0"/>
          </a:xfrm>
          <a:prstGeom prst="straightConnector1">
            <a:avLst/>
          </a:prstGeom>
          <a:noFill/>
          <a:ln w="69850" cap="flat" cmpd="sng">
            <a:solidFill>
              <a:srgbClr val="92D050"/>
            </a:solidFill>
            <a:prstDash val="solid"/>
            <a:round/>
            <a:headEnd type="none" w="lg" len="lg"/>
            <a:tailEnd type="none" w="lg" len="lg"/>
          </a:ln>
        </p:spPr>
      </p:cxnSp>
      <p:cxnSp>
        <p:nvCxnSpPr>
          <p:cNvPr id="54" name="Shape 370">
            <a:extLst>
              <a:ext uri="{FF2B5EF4-FFF2-40B4-BE49-F238E27FC236}">
                <a16:creationId xmlns:a16="http://schemas.microsoft.com/office/drawing/2014/main" id="{E7E2D21D-6A30-4B6A-88D0-1C893A51296C}"/>
              </a:ext>
            </a:extLst>
          </p:cNvPr>
          <p:cNvCxnSpPr>
            <a:cxnSpLocks/>
            <a:endCxn id="63" idx="3"/>
          </p:cNvCxnSpPr>
          <p:nvPr/>
        </p:nvCxnSpPr>
        <p:spPr>
          <a:xfrm flipV="1">
            <a:off x="5108576" y="3214717"/>
            <a:ext cx="1911662" cy="6968"/>
          </a:xfrm>
          <a:prstGeom prst="straightConnector1">
            <a:avLst/>
          </a:prstGeom>
          <a:noFill/>
          <a:ln w="69850" cap="flat" cmpd="sng">
            <a:solidFill>
              <a:srgbClr val="FFC000"/>
            </a:solidFill>
            <a:prstDash val="solid"/>
            <a:round/>
            <a:headEnd type="none" w="lg" len="lg"/>
            <a:tailEnd type="none" w="lg" len="lg"/>
          </a:ln>
        </p:spPr>
      </p:cxnSp>
      <p:sp>
        <p:nvSpPr>
          <p:cNvPr id="57" name="Triangolo isoscele 56">
            <a:extLst>
              <a:ext uri="{FF2B5EF4-FFF2-40B4-BE49-F238E27FC236}">
                <a16:creationId xmlns:a16="http://schemas.microsoft.com/office/drawing/2014/main" id="{AA82A72E-16DF-462A-AF79-88F9C561E33E}"/>
              </a:ext>
            </a:extLst>
          </p:cNvPr>
          <p:cNvSpPr/>
          <p:nvPr/>
        </p:nvSpPr>
        <p:spPr>
          <a:xfrm rot="5938327" flipH="1">
            <a:off x="7887325" y="1995735"/>
            <a:ext cx="74513" cy="2087154"/>
          </a:xfrm>
          <a:prstGeom prst="triangle">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Triangolo isoscele 58">
            <a:extLst>
              <a:ext uri="{FF2B5EF4-FFF2-40B4-BE49-F238E27FC236}">
                <a16:creationId xmlns:a16="http://schemas.microsoft.com/office/drawing/2014/main" id="{BF62DC62-B99B-4CA0-AEE7-178D946132B2}"/>
              </a:ext>
            </a:extLst>
          </p:cNvPr>
          <p:cNvSpPr/>
          <p:nvPr/>
        </p:nvSpPr>
        <p:spPr>
          <a:xfrm rot="5400000" flipH="1">
            <a:off x="7880274" y="2180630"/>
            <a:ext cx="51693" cy="2064771"/>
          </a:xfrm>
          <a:prstGeom prst="triangle">
            <a:avLst/>
          </a:prstGeom>
          <a:solidFill>
            <a:schemeClr val="accent2"/>
          </a:solidFill>
          <a:ln>
            <a:solidFill>
              <a:srgbClr val="FFC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Triangolo isoscele 61">
            <a:extLst>
              <a:ext uri="{FF2B5EF4-FFF2-40B4-BE49-F238E27FC236}">
                <a16:creationId xmlns:a16="http://schemas.microsoft.com/office/drawing/2014/main" id="{4CCD4840-E1DF-4F81-B216-C1BEEE966A6F}"/>
              </a:ext>
            </a:extLst>
          </p:cNvPr>
          <p:cNvSpPr/>
          <p:nvPr/>
        </p:nvSpPr>
        <p:spPr>
          <a:xfrm rot="4818969" flipH="1">
            <a:off x="7868483" y="2359420"/>
            <a:ext cx="60614" cy="2069401"/>
          </a:xfrm>
          <a:prstGeom prst="triangle">
            <a:avLst/>
          </a:prstGeom>
          <a:solidFill>
            <a:srgbClr val="FF0066"/>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Shape 375">
            <a:extLst>
              <a:ext uri="{FF2B5EF4-FFF2-40B4-BE49-F238E27FC236}">
                <a16:creationId xmlns:a16="http://schemas.microsoft.com/office/drawing/2014/main" id="{5D5A5F83-4BE4-4E43-B351-33013E850B75}"/>
              </a:ext>
            </a:extLst>
          </p:cNvPr>
          <p:cNvSpPr/>
          <p:nvPr/>
        </p:nvSpPr>
        <p:spPr>
          <a:xfrm rot="5400000">
            <a:off x="6277102" y="3103806"/>
            <a:ext cx="1264453" cy="221819"/>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376">
            <a:extLst>
              <a:ext uri="{FF2B5EF4-FFF2-40B4-BE49-F238E27FC236}">
                <a16:creationId xmlns:a16="http://schemas.microsoft.com/office/drawing/2014/main" id="{2647B85C-E464-428B-9F43-663AF21DA6D4}"/>
              </a:ext>
            </a:extLst>
          </p:cNvPr>
          <p:cNvSpPr/>
          <p:nvPr/>
        </p:nvSpPr>
        <p:spPr>
          <a:xfrm rot="1598826">
            <a:off x="8737099" y="2512942"/>
            <a:ext cx="232089" cy="1495744"/>
          </a:xfrm>
          <a:prstGeom prst="rect">
            <a:avLst/>
          </a:prstGeom>
          <a:gradFill flip="none" rotWithShape="1">
            <a:gsLst>
              <a:gs pos="0">
                <a:schemeClr val="accent1">
                  <a:lumMod val="5000"/>
                  <a:lumOff val="95000"/>
                  <a:alpha val="70000"/>
                </a:schemeClr>
              </a:gs>
              <a:gs pos="100000">
                <a:schemeClr val="accent1"/>
              </a:gs>
            </a:gsLst>
            <a:lin ang="1080000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Rettangolo 65">
            <a:extLst>
              <a:ext uri="{FF2B5EF4-FFF2-40B4-BE49-F238E27FC236}">
                <a16:creationId xmlns:a16="http://schemas.microsoft.com/office/drawing/2014/main" id="{1E293D79-23BD-41BB-AEDB-A61907EC2ACD}"/>
              </a:ext>
            </a:extLst>
          </p:cNvPr>
          <p:cNvSpPr/>
          <p:nvPr/>
        </p:nvSpPr>
        <p:spPr>
          <a:xfrm>
            <a:off x="7626111" y="4979745"/>
            <a:ext cx="2428742" cy="461665"/>
          </a:xfrm>
          <a:prstGeom prst="rect">
            <a:avLst/>
          </a:prstGeom>
        </p:spPr>
        <p:txBody>
          <a:bodyPr wrap="square">
            <a:spAutoFit/>
          </a:bodyPr>
          <a:lstStyle/>
          <a:p>
            <a:r>
              <a:rPr lang="en-US" sz="2400">
                <a:solidFill>
                  <a:srgbClr val="990033"/>
                </a:solidFill>
                <a:latin typeface="DustyErasers" panose="02000603000000000000" pitchFamily="2" charset="0"/>
                <a:ea typeface="DustyErasers" panose="02000603000000000000" pitchFamily="2" charset="0"/>
              </a:rPr>
              <a:t>Y(</a:t>
            </a:r>
            <a:r>
              <a:rPr lang="en-US" sz="2400">
                <a:solidFill>
                  <a:srgbClr val="990033"/>
                </a:solidFill>
                <a:latin typeface="Symbol" panose="05050102010706020507" pitchFamily="18" charset="2"/>
                <a:ea typeface="DustyErasers" panose="02000603000000000000" pitchFamily="2" charset="0"/>
              </a:rPr>
              <a:t>w</a:t>
            </a:r>
            <a:r>
              <a:rPr lang="en-US" sz="2400">
                <a:solidFill>
                  <a:srgbClr val="990033"/>
                </a:solidFill>
                <a:latin typeface="DustyErasers" panose="02000603000000000000" pitchFamily="2" charset="0"/>
                <a:ea typeface="DustyErasers" panose="02000603000000000000" pitchFamily="2" charset="0"/>
              </a:rPr>
              <a:t>) = H(</a:t>
            </a:r>
            <a:r>
              <a:rPr lang="en-US" sz="2400">
                <a:solidFill>
                  <a:srgbClr val="990033"/>
                </a:solidFill>
                <a:latin typeface="Symbol" panose="05050102010706020507" pitchFamily="18" charset="2"/>
                <a:ea typeface="DustyErasers" panose="02000603000000000000" pitchFamily="2" charset="0"/>
              </a:rPr>
              <a:t>w</a:t>
            </a:r>
            <a:r>
              <a:rPr lang="en-US" sz="2400">
                <a:solidFill>
                  <a:srgbClr val="990033"/>
                </a:solidFill>
                <a:latin typeface="DustyErasers" panose="02000603000000000000" pitchFamily="2" charset="0"/>
                <a:ea typeface="DustyErasers" panose="02000603000000000000" pitchFamily="2" charset="0"/>
              </a:rPr>
              <a:t>)</a:t>
            </a:r>
            <a:r>
              <a:rPr lang="en-US" sz="2400">
                <a:solidFill>
                  <a:schemeClr val="bg1">
                    <a:lumMod val="50000"/>
                  </a:schemeClr>
                </a:solidFill>
                <a:latin typeface="DustyErasers" panose="02000603000000000000" pitchFamily="2" charset="0"/>
                <a:ea typeface="DustyErasers" panose="02000603000000000000" pitchFamily="2" charset="0"/>
              </a:rPr>
              <a:t>X(</a:t>
            </a:r>
            <a:r>
              <a:rPr lang="en-US" sz="2400">
                <a:solidFill>
                  <a:schemeClr val="bg1">
                    <a:lumMod val="50000"/>
                  </a:schemeClr>
                </a:solidFill>
                <a:latin typeface="Symbol" panose="05050102010706020507" pitchFamily="18" charset="2"/>
                <a:ea typeface="DustyErasers" panose="02000603000000000000" pitchFamily="2" charset="0"/>
              </a:rPr>
              <a:t>w</a:t>
            </a:r>
            <a:r>
              <a:rPr lang="en-US" sz="2400">
                <a:solidFill>
                  <a:schemeClr val="bg1">
                    <a:lumMod val="50000"/>
                  </a:schemeClr>
                </a:solidFill>
                <a:latin typeface="DustyErasers" panose="02000603000000000000" pitchFamily="2" charset="0"/>
                <a:ea typeface="DustyErasers" panose="02000603000000000000" pitchFamily="2" charset="0"/>
              </a:rPr>
              <a:t>)</a:t>
            </a:r>
            <a:endParaRPr lang="it-IT" sz="2400">
              <a:solidFill>
                <a:schemeClr val="bg1">
                  <a:lumMod val="50000"/>
                </a:schemeClr>
              </a:solidFill>
            </a:endParaRPr>
          </a:p>
        </p:txBody>
      </p:sp>
      <p:sp>
        <p:nvSpPr>
          <p:cNvPr id="13" name="Titolo 12"/>
          <p:cNvSpPr>
            <a:spLocks noGrp="1"/>
          </p:cNvSpPr>
          <p:nvPr>
            <p:ph type="title"/>
          </p:nvPr>
        </p:nvSpPr>
        <p:spPr>
          <a:xfrm>
            <a:off x="1522414" y="198438"/>
            <a:ext cx="7164286" cy="1020762"/>
          </a:xfrm>
        </p:spPr>
        <p:txBody>
          <a:bodyPr rtlCol="0">
            <a:normAutofit/>
          </a:bodyPr>
          <a:lstStyle/>
          <a:p>
            <a:r>
              <a:rPr lang="it-IT" sz="3800">
                <a:latin typeface="DustyErasers" panose="02000603000000000000" pitchFamily="2" charset="0"/>
                <a:ea typeface="DustyErasers" panose="02000603000000000000" pitchFamily="2" charset="0"/>
              </a:rPr>
              <a:t>Mask: Gaussian approximation</a:t>
            </a:r>
          </a:p>
        </p:txBody>
      </p:sp>
      <p:sp>
        <p:nvSpPr>
          <p:cNvPr id="56" name="Rettangolo 55">
            <a:extLst>
              <a:ext uri="{FF2B5EF4-FFF2-40B4-BE49-F238E27FC236}">
                <a16:creationId xmlns:a16="http://schemas.microsoft.com/office/drawing/2014/main" id="{0E5593CE-06D2-4482-AFDE-76C3BF242458}"/>
              </a:ext>
            </a:extLst>
          </p:cNvPr>
          <p:cNvSpPr/>
          <p:nvPr/>
        </p:nvSpPr>
        <p:spPr>
          <a:xfrm>
            <a:off x="981844" y="5817147"/>
            <a:ext cx="5697589" cy="369332"/>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Selecting the fundamental Hermite-Gaussian mode</a:t>
            </a:r>
          </a:p>
        </p:txBody>
      </p:sp>
      <mc:AlternateContent xmlns:mc="http://schemas.openxmlformats.org/markup-compatibility/2006" xmlns:a14="http://schemas.microsoft.com/office/drawing/2010/main">
        <mc:Choice Requires="a14">
          <p:sp>
            <p:nvSpPr>
              <p:cNvPr id="58" name="Rettangolo 57">
                <a:extLst>
                  <a:ext uri="{FF2B5EF4-FFF2-40B4-BE49-F238E27FC236}">
                    <a16:creationId xmlns:a16="http://schemas.microsoft.com/office/drawing/2014/main" id="{9899F731-FFD7-4142-8E1C-9636B92ED251}"/>
                  </a:ext>
                </a:extLst>
              </p:cNvPr>
              <p:cNvSpPr/>
              <p:nvPr/>
            </p:nvSpPr>
            <p:spPr>
              <a:xfrm>
                <a:off x="6924073" y="5579871"/>
                <a:ext cx="5264752" cy="843885"/>
              </a:xfrm>
              <a:prstGeom prst="rect">
                <a:avLst/>
              </a:prstGeom>
            </p:spPr>
            <p:txBody>
              <a:bodyPr wrap="square">
                <a:spAutoFit/>
              </a:bodyPr>
              <a:lstStyle/>
              <a:p>
                <a:r>
                  <a:rPr lang="en-US" sz="2400">
                    <a:solidFill>
                      <a:schemeClr val="tx1"/>
                    </a:solidFill>
                    <a:latin typeface="DustyErasers" panose="02000603000000000000" pitchFamily="2" charset="0"/>
                    <a:ea typeface="DustyErasers" panose="02000603000000000000" pitchFamily="2" charset="0"/>
                  </a:rPr>
                  <a:t>H(</a:t>
                </a:r>
                <a:r>
                  <a:rPr lang="en-US" sz="2400">
                    <a:solidFill>
                      <a:schemeClr val="tx1"/>
                    </a:solidFill>
                    <a:latin typeface="Symbol" panose="05050102010706020507" pitchFamily="18" charset="2"/>
                    <a:ea typeface="DustyErasers" panose="02000603000000000000" pitchFamily="2" charset="0"/>
                  </a:rPr>
                  <a:t>w</a:t>
                </a:r>
                <a:r>
                  <a:rPr lang="en-US" sz="2400">
                    <a:solidFill>
                      <a:schemeClr val="tx1"/>
                    </a:solidFill>
                    <a:latin typeface="DustyErasers" panose="02000603000000000000" pitchFamily="2" charset="0"/>
                    <a:ea typeface="DustyErasers" panose="02000603000000000000" pitchFamily="2" charset="0"/>
                  </a:rPr>
                  <a:t>) = </a:t>
                </a:r>
                <a14:m>
                  <m:oMath xmlns:m="http://schemas.openxmlformats.org/officeDocument/2006/math">
                    <m:rad>
                      <m:radPr>
                        <m:degHide m:val="on"/>
                        <m:ctrlPr>
                          <a:rPr lang="it-IT" sz="2400" i="1">
                            <a:solidFill>
                              <a:schemeClr val="tx1"/>
                            </a:solidFill>
                            <a:latin typeface="Cambria Math" panose="02040503050406030204" pitchFamily="18" charset="0"/>
                            <a:ea typeface="DustyErasers" panose="02000603000000000000" pitchFamily="2" charset="0"/>
                          </a:rPr>
                        </m:ctrlPr>
                      </m:radPr>
                      <m:deg/>
                      <m:e>
                        <m:f>
                          <m:fPr>
                            <m:ctrlPr>
                              <a:rPr lang="it-IT" sz="2400" i="1">
                                <a:solidFill>
                                  <a:schemeClr val="tx1"/>
                                </a:solidFill>
                                <a:latin typeface="Cambria Math" panose="02040503050406030204" pitchFamily="18" charset="0"/>
                                <a:ea typeface="DustyErasers" panose="02000603000000000000" pitchFamily="2" charset="0"/>
                              </a:rPr>
                            </m:ctrlPr>
                          </m:fPr>
                          <m:num>
                            <m:r>
                              <m:rPr>
                                <m:nor/>
                              </m:rPr>
                              <a:rPr lang="en-US" sz="2400">
                                <a:solidFill>
                                  <a:schemeClr val="tx1"/>
                                </a:solidFill>
                                <a:latin typeface="DustyErasers" panose="02000603000000000000" pitchFamily="2" charset="0"/>
                                <a:ea typeface="DustyErasers" panose="02000603000000000000" pitchFamily="2" charset="0"/>
                              </a:rPr>
                              <m:t>2</m:t>
                            </m:r>
                          </m:num>
                          <m:den>
                            <m:r>
                              <m:rPr>
                                <m:sty m:val="p"/>
                              </m:rPr>
                              <a:rPr lang="it-IT" sz="2400">
                                <a:solidFill>
                                  <a:schemeClr val="tx1"/>
                                </a:solidFill>
                                <a:latin typeface="Cambria Math" panose="02040503050406030204" pitchFamily="18" charset="0"/>
                                <a:ea typeface="DustyErasers" panose="02000603000000000000" pitchFamily="2" charset="0"/>
                              </a:rPr>
                              <m:t>π</m:t>
                            </m:r>
                            <m:sSubSup>
                              <m:sSubSupPr>
                                <m:ctrlPr>
                                  <a:rPr lang="it-IT" sz="2400" i="1">
                                    <a:solidFill>
                                      <a:schemeClr val="tx1"/>
                                    </a:solidFill>
                                    <a:latin typeface="Cambria Math" panose="02040503050406030204" pitchFamily="18" charset="0"/>
                                    <a:ea typeface="DustyErasers" panose="02000603000000000000" pitchFamily="2" charset="0"/>
                                  </a:rPr>
                                </m:ctrlPr>
                              </m:sSubSupPr>
                              <m:e>
                                <m:r>
                                  <m:rPr>
                                    <m:nor/>
                                  </m:rPr>
                                  <a:rPr lang="en-US" sz="2400">
                                    <a:solidFill>
                                      <a:schemeClr val="tx1"/>
                                    </a:solidFill>
                                    <a:latin typeface="DustyErasers" panose="02000603000000000000" pitchFamily="2" charset="0"/>
                                    <a:ea typeface="DustyErasers" panose="02000603000000000000" pitchFamily="2" charset="0"/>
                                  </a:rPr>
                                  <m:t>r</m:t>
                                </m:r>
                              </m:e>
                              <m:sub>
                                <m:r>
                                  <a:rPr lang="it-IT" sz="2400">
                                    <a:solidFill>
                                      <a:schemeClr val="tx1"/>
                                    </a:solidFill>
                                    <a:latin typeface="Cambria Math" panose="02040503050406030204" pitchFamily="18" charset="0"/>
                                    <a:ea typeface="DustyErasers" panose="02000603000000000000" pitchFamily="2" charset="0"/>
                                  </a:rPr>
                                  <m:t>0</m:t>
                                </m:r>
                              </m:sub>
                              <m:sup>
                                <m:r>
                                  <a:rPr lang="it-IT" sz="2400" i="1">
                                    <a:solidFill>
                                      <a:schemeClr val="tx1"/>
                                    </a:solidFill>
                                    <a:latin typeface="Cambria Math" panose="02040503050406030204" pitchFamily="18" charset="0"/>
                                    <a:ea typeface="DustyErasers" panose="02000603000000000000" pitchFamily="2" charset="0"/>
                                  </a:rPr>
                                  <m:t>2</m:t>
                                </m:r>
                              </m:sup>
                            </m:sSubSup>
                          </m:den>
                        </m:f>
                      </m:e>
                    </m:rad>
                    <m:r>
                      <a:rPr lang="it-IT" sz="2400" b="0" i="1" smtClean="0">
                        <a:solidFill>
                          <a:schemeClr val="tx1"/>
                        </a:solidFill>
                        <a:latin typeface="Cambria Math" panose="02040503050406030204" pitchFamily="18" charset="0"/>
                        <a:ea typeface="DustyErasers" panose="02000603000000000000" pitchFamily="2" charset="0"/>
                      </a:rPr>
                      <m:t> ∫</m:t>
                    </m:r>
                  </m:oMath>
                </a14:m>
                <a:r>
                  <a:rPr lang="en-US" sz="2400">
                    <a:solidFill>
                      <a:srgbClr val="0000FF"/>
                    </a:solidFill>
                    <a:latin typeface="DustyErasers" panose="02000603000000000000" pitchFamily="2" charset="0"/>
                    <a:ea typeface="DustyErasers" panose="02000603000000000000" pitchFamily="2" charset="0"/>
                  </a:rPr>
                  <a:t>M(x’)</a:t>
                </a:r>
                <a:r>
                  <a:rPr lang="en-US" sz="2400">
                    <a:solidFill>
                      <a:srgbClr val="990033"/>
                    </a:solidFill>
                    <a:latin typeface="DustyErasers" panose="02000603000000000000" pitchFamily="2" charset="0"/>
                    <a:ea typeface="DustyErasers" panose="02000603000000000000" pitchFamily="2" charset="0"/>
                  </a:rPr>
                  <a:t> </a:t>
                </a:r>
                <a:r>
                  <a:rPr lang="en-US" sz="2400">
                    <a:solidFill>
                      <a:schemeClr val="tx1"/>
                    </a:solidFill>
                    <a:latin typeface="DustyErasers" panose="02000603000000000000" pitchFamily="2" charset="0"/>
                    <a:ea typeface="DustyErasers" panose="02000603000000000000" pitchFamily="2" charset="0"/>
                  </a:rPr>
                  <a:t>e </a:t>
                </a:r>
                <a14:m>
                  <m:oMath xmlns:m="http://schemas.openxmlformats.org/officeDocument/2006/math">
                    <m:f>
                      <m:fPr>
                        <m:ctrlPr>
                          <a:rPr lang="it-IT" sz="2400" b="0" i="1" smtClean="0">
                            <a:solidFill>
                              <a:schemeClr val="tx1"/>
                            </a:solidFill>
                            <a:latin typeface="Cambria Math" panose="02040503050406030204" pitchFamily="18" charset="0"/>
                            <a:ea typeface="DustyErasers" panose="02000603000000000000" pitchFamily="2" charset="0"/>
                          </a:rPr>
                        </m:ctrlPr>
                      </m:fPr>
                      <m:num>
                        <m:r>
                          <a:rPr lang="it-IT" sz="2400" b="0" i="0" smtClean="0">
                            <a:solidFill>
                              <a:schemeClr val="tx1"/>
                            </a:solidFill>
                            <a:latin typeface="Cambria Math" panose="02040503050406030204" pitchFamily="18" charset="0"/>
                            <a:ea typeface="DustyErasers" panose="02000603000000000000" pitchFamily="2" charset="0"/>
                          </a:rPr>
                          <m:t>−</m:t>
                        </m:r>
                        <m:r>
                          <m:rPr>
                            <m:nor/>
                          </m:rPr>
                          <a:rPr lang="en-US" sz="2400">
                            <a:solidFill>
                              <a:schemeClr val="tx1"/>
                            </a:solidFill>
                            <a:latin typeface="DustyErasers" panose="02000603000000000000" pitchFamily="2" charset="0"/>
                            <a:ea typeface="DustyErasers" panose="02000603000000000000" pitchFamily="2" charset="0"/>
                          </a:rPr>
                          <m:t>2</m:t>
                        </m:r>
                        <m:sSup>
                          <m:sSupPr>
                            <m:ctrlPr>
                              <a:rPr lang="it-IT" sz="2400" b="0" i="1" smtClean="0">
                                <a:solidFill>
                                  <a:schemeClr val="tx1"/>
                                </a:solidFill>
                                <a:latin typeface="Cambria Math" panose="02040503050406030204" pitchFamily="18" charset="0"/>
                                <a:ea typeface="DustyErasers" panose="02000603000000000000" pitchFamily="2" charset="0"/>
                              </a:rPr>
                            </m:ctrlPr>
                          </m:sSupPr>
                          <m:e>
                            <m:d>
                              <m:dPr>
                                <m:ctrlPr>
                                  <a:rPr lang="it-IT" sz="2400" b="0" i="1" smtClean="0">
                                    <a:solidFill>
                                      <a:schemeClr val="tx1"/>
                                    </a:solidFill>
                                    <a:latin typeface="Cambria Math" panose="02040503050406030204" pitchFamily="18" charset="0"/>
                                    <a:ea typeface="DustyErasers" panose="02000603000000000000" pitchFamily="2" charset="0"/>
                                  </a:rPr>
                                </m:ctrlPr>
                              </m:dPr>
                              <m:e>
                                <m:r>
                                  <m:rPr>
                                    <m:nor/>
                                  </m:rPr>
                                  <a:rPr lang="en-US" sz="2400">
                                    <a:solidFill>
                                      <a:schemeClr val="tx1"/>
                                    </a:solidFill>
                                    <a:latin typeface="DustyErasers" panose="02000603000000000000" pitchFamily="2" charset="0"/>
                                    <a:ea typeface="DustyErasers" panose="02000603000000000000" pitchFamily="2" charset="0"/>
                                  </a:rPr>
                                  <m:t>x</m:t>
                                </m:r>
                                <m:r>
                                  <m:rPr>
                                    <m:nor/>
                                  </m:rPr>
                                  <a:rPr lang="it-IT" sz="2400" b="0" i="0" smtClean="0">
                                    <a:solidFill>
                                      <a:schemeClr val="tx1"/>
                                    </a:solidFill>
                                    <a:latin typeface="DustyErasers" panose="02000603000000000000" pitchFamily="2" charset="0"/>
                                    <a:ea typeface="DustyErasers" panose="02000603000000000000" pitchFamily="2" charset="0"/>
                                  </a:rPr>
                                  <m:t>′</m:t>
                                </m:r>
                                <m:r>
                                  <a:rPr lang="it-IT" sz="2400" b="0" i="0" smtClean="0">
                                    <a:solidFill>
                                      <a:schemeClr val="tx1"/>
                                    </a:solidFill>
                                    <a:latin typeface="Cambria Math" panose="02040503050406030204" pitchFamily="18" charset="0"/>
                                    <a:ea typeface="DustyErasers" panose="02000603000000000000" pitchFamily="2" charset="0"/>
                                  </a:rPr>
                                  <m:t>−</m:t>
                                </m:r>
                                <m:r>
                                  <m:rPr>
                                    <m:sty m:val="p"/>
                                  </m:rPr>
                                  <a:rPr lang="it-IT" sz="2400" b="0" i="0" smtClean="0">
                                    <a:solidFill>
                                      <a:schemeClr val="tx1"/>
                                    </a:solidFill>
                                    <a:latin typeface="Cambria Math" panose="02040503050406030204" pitchFamily="18" charset="0"/>
                                    <a:ea typeface="DustyErasers" panose="02000603000000000000" pitchFamily="2" charset="0"/>
                                  </a:rPr>
                                  <m:t>αω</m:t>
                                </m:r>
                              </m:e>
                            </m:d>
                          </m:e>
                          <m:sup>
                            <m:r>
                              <a:rPr lang="it-IT" sz="2400" b="0" i="0" smtClean="0">
                                <a:solidFill>
                                  <a:schemeClr val="tx1"/>
                                </a:solidFill>
                                <a:latin typeface="Cambria Math" panose="02040503050406030204" pitchFamily="18" charset="0"/>
                                <a:ea typeface="DustyErasers" panose="02000603000000000000" pitchFamily="2" charset="0"/>
                              </a:rPr>
                              <m:t>2</m:t>
                            </m:r>
                          </m:sup>
                        </m:sSup>
                      </m:num>
                      <m:den>
                        <m:sSubSup>
                          <m:sSubSupPr>
                            <m:ctrlPr>
                              <a:rPr lang="it-IT" sz="2400" b="0" i="1" smtClean="0">
                                <a:solidFill>
                                  <a:schemeClr val="tx1"/>
                                </a:solidFill>
                                <a:latin typeface="Cambria Math" panose="02040503050406030204" pitchFamily="18" charset="0"/>
                                <a:ea typeface="DustyErasers" panose="02000603000000000000" pitchFamily="2" charset="0"/>
                              </a:rPr>
                            </m:ctrlPr>
                          </m:sSubSupPr>
                          <m:e>
                            <m:r>
                              <m:rPr>
                                <m:nor/>
                              </m:rPr>
                              <a:rPr lang="en-US" sz="2400">
                                <a:solidFill>
                                  <a:schemeClr val="tx1"/>
                                </a:solidFill>
                                <a:latin typeface="DustyErasers" panose="02000603000000000000" pitchFamily="2" charset="0"/>
                                <a:ea typeface="DustyErasers" panose="02000603000000000000" pitchFamily="2" charset="0"/>
                              </a:rPr>
                              <m:t>r</m:t>
                            </m:r>
                          </m:e>
                          <m:sub>
                            <m:r>
                              <a:rPr lang="it-IT" sz="2400" b="0" i="0" smtClean="0">
                                <a:solidFill>
                                  <a:schemeClr val="tx1"/>
                                </a:solidFill>
                                <a:latin typeface="Cambria Math" panose="02040503050406030204" pitchFamily="18" charset="0"/>
                                <a:ea typeface="DustyErasers" panose="02000603000000000000" pitchFamily="2" charset="0"/>
                              </a:rPr>
                              <m:t>0</m:t>
                            </m:r>
                          </m:sub>
                          <m:sup>
                            <m:r>
                              <a:rPr lang="it-IT" sz="2400" b="0" i="0" smtClean="0">
                                <a:solidFill>
                                  <a:schemeClr val="tx1"/>
                                </a:solidFill>
                                <a:latin typeface="Cambria Math" panose="02040503050406030204" pitchFamily="18" charset="0"/>
                                <a:ea typeface="DustyErasers" panose="02000603000000000000" pitchFamily="2" charset="0"/>
                              </a:rPr>
                              <m:t>2</m:t>
                            </m:r>
                          </m:sup>
                        </m:sSubSup>
                      </m:den>
                    </m:f>
                  </m:oMath>
                </a14:m>
                <a:r>
                  <a:rPr lang="it-IT" sz="2400">
                    <a:solidFill>
                      <a:srgbClr val="990033"/>
                    </a:solidFill>
                  </a:rPr>
                  <a:t> </a:t>
                </a:r>
                <a:r>
                  <a:rPr lang="en-US" sz="2400">
                    <a:latin typeface="DustyErasers" panose="02000603000000000000" pitchFamily="2" charset="0"/>
                    <a:ea typeface="DustyErasers" panose="02000603000000000000" pitchFamily="2" charset="0"/>
                  </a:rPr>
                  <a:t>dx’</a:t>
                </a:r>
                <a:endParaRPr lang="it-IT" sz="2400">
                  <a:solidFill>
                    <a:srgbClr val="990033"/>
                  </a:solidFill>
                </a:endParaRPr>
              </a:p>
            </p:txBody>
          </p:sp>
        </mc:Choice>
        <mc:Fallback xmlns="">
          <p:sp>
            <p:nvSpPr>
              <p:cNvPr id="58" name="Rettangolo 57">
                <a:extLst>
                  <a:ext uri="{FF2B5EF4-FFF2-40B4-BE49-F238E27FC236}">
                    <a16:creationId xmlns:a16="http://schemas.microsoft.com/office/drawing/2014/main" id="{9899F731-FFD7-4142-8E1C-9636B92ED251}"/>
                  </a:ext>
                </a:extLst>
              </p:cNvPr>
              <p:cNvSpPr>
                <a:spLocks noRot="1" noChangeAspect="1" noMove="1" noResize="1" noEditPoints="1" noAdjustHandles="1" noChangeArrowheads="1" noChangeShapeType="1" noTextEdit="1"/>
              </p:cNvSpPr>
              <p:nvPr/>
            </p:nvSpPr>
            <p:spPr>
              <a:xfrm>
                <a:off x="6924073" y="5579871"/>
                <a:ext cx="5264752" cy="843885"/>
              </a:xfrm>
              <a:prstGeom prst="rect">
                <a:avLst/>
              </a:prstGeom>
              <a:blipFill>
                <a:blip r:embed="rId3"/>
                <a:stretch>
                  <a:fillRect l="-1854"/>
                </a:stretch>
              </a:blipFill>
            </p:spPr>
            <p:txBody>
              <a:bodyPr/>
              <a:lstStyle/>
              <a:p>
                <a:r>
                  <a:rPr lang="it-IT">
                    <a:noFill/>
                  </a:rPr>
                  <a:t> </a:t>
                </a:r>
              </a:p>
            </p:txBody>
          </p:sp>
        </mc:Fallback>
      </mc:AlternateContent>
      <p:grpSp>
        <p:nvGrpSpPr>
          <p:cNvPr id="2" name="Gruppo 1">
            <a:extLst>
              <a:ext uri="{FF2B5EF4-FFF2-40B4-BE49-F238E27FC236}">
                <a16:creationId xmlns:a16="http://schemas.microsoft.com/office/drawing/2014/main" id="{C96CDE9E-BDDD-4924-94E7-6A7293B22772}"/>
              </a:ext>
            </a:extLst>
          </p:cNvPr>
          <p:cNvGrpSpPr/>
          <p:nvPr/>
        </p:nvGrpSpPr>
        <p:grpSpPr>
          <a:xfrm>
            <a:off x="1269213" y="2434839"/>
            <a:ext cx="4225007" cy="3010796"/>
            <a:chOff x="1269213" y="2434839"/>
            <a:chExt cx="4225007" cy="3010796"/>
          </a:xfrm>
        </p:grpSpPr>
        <p:cxnSp>
          <p:nvCxnSpPr>
            <p:cNvPr id="40" name="Connettore diritto 39">
              <a:extLst>
                <a:ext uri="{FF2B5EF4-FFF2-40B4-BE49-F238E27FC236}">
                  <a16:creationId xmlns:a16="http://schemas.microsoft.com/office/drawing/2014/main" id="{5C0C0557-9256-4C02-9DCA-F6468A85EB4B}"/>
                </a:ext>
              </a:extLst>
            </p:cNvPr>
            <p:cNvCxnSpPr>
              <a:cxnSpLocks/>
            </p:cNvCxnSpPr>
            <p:nvPr/>
          </p:nvCxnSpPr>
          <p:spPr>
            <a:xfrm flipH="1">
              <a:off x="5089709" y="2714289"/>
              <a:ext cx="11293" cy="1236399"/>
            </a:xfrm>
            <a:prstGeom prst="line">
              <a:avLst/>
            </a:prstGeom>
            <a:ln w="63500">
              <a:solidFill>
                <a:schemeClr val="tx1"/>
              </a:solidFill>
              <a:prstDash val="solid"/>
              <a:miter lim="800000"/>
              <a:tailEnd type="stealth"/>
            </a:ln>
          </p:spPr>
          <p:style>
            <a:lnRef idx="1">
              <a:schemeClr val="accent1"/>
            </a:lnRef>
            <a:fillRef idx="0">
              <a:schemeClr val="accent1"/>
            </a:fillRef>
            <a:effectRef idx="0">
              <a:schemeClr val="accent1"/>
            </a:effectRef>
            <a:fontRef idx="minor">
              <a:schemeClr val="tx1"/>
            </a:fontRef>
          </p:style>
        </p:cxnSp>
        <p:sp>
          <p:nvSpPr>
            <p:cNvPr id="41" name="Rettangolo 40">
              <a:extLst>
                <a:ext uri="{FF2B5EF4-FFF2-40B4-BE49-F238E27FC236}">
                  <a16:creationId xmlns:a16="http://schemas.microsoft.com/office/drawing/2014/main" id="{46869E47-A666-4460-BD82-4D5AF3AC95F3}"/>
                </a:ext>
              </a:extLst>
            </p:cNvPr>
            <p:cNvSpPr/>
            <p:nvPr/>
          </p:nvSpPr>
          <p:spPr>
            <a:xfrm>
              <a:off x="4766127" y="3762019"/>
              <a:ext cx="339007" cy="369332"/>
            </a:xfrm>
            <a:prstGeom prst="rect">
              <a:avLst/>
            </a:prstGeom>
          </p:spPr>
          <p:txBody>
            <a:bodyPr wrap="square">
              <a:spAutoFit/>
            </a:bodyPr>
            <a:lstStyle/>
            <a:p>
              <a:r>
                <a:rPr lang="it-IT" b="1">
                  <a:latin typeface="DustyErasers" panose="02000603000000000000" pitchFamily="2" charset="0"/>
                  <a:ea typeface="DustyErasers" panose="02000603000000000000" pitchFamily="2" charset="0"/>
                </a:rPr>
                <a:t>x</a:t>
              </a:r>
              <a:endParaRPr lang="it-IT" b="1"/>
            </a:p>
          </p:txBody>
        </p:sp>
        <p:sp>
          <p:nvSpPr>
            <p:cNvPr id="65" name="Rettangolo 64">
              <a:extLst>
                <a:ext uri="{FF2B5EF4-FFF2-40B4-BE49-F238E27FC236}">
                  <a16:creationId xmlns:a16="http://schemas.microsoft.com/office/drawing/2014/main" id="{3428D245-4787-4E50-9064-05959447047C}"/>
                </a:ext>
              </a:extLst>
            </p:cNvPr>
            <p:cNvSpPr/>
            <p:nvPr/>
          </p:nvSpPr>
          <p:spPr>
            <a:xfrm>
              <a:off x="1914833" y="4983970"/>
              <a:ext cx="787395" cy="461665"/>
            </a:xfrm>
            <a:prstGeom prst="rect">
              <a:avLst/>
            </a:prstGeom>
          </p:spPr>
          <p:txBody>
            <a:bodyPr wrap="none">
              <a:spAutoFit/>
            </a:bodyPr>
            <a:lstStyle/>
            <a:p>
              <a:r>
                <a:rPr lang="en-US" sz="2400">
                  <a:solidFill>
                    <a:schemeClr val="bg1">
                      <a:lumMod val="65000"/>
                    </a:schemeClr>
                  </a:solidFill>
                  <a:latin typeface="DustyErasers" panose="02000603000000000000" pitchFamily="2" charset="0"/>
                  <a:ea typeface="DustyErasers" panose="02000603000000000000" pitchFamily="2" charset="0"/>
                </a:rPr>
                <a:t>X(</a:t>
              </a:r>
              <a:r>
                <a:rPr lang="en-US" sz="2400">
                  <a:solidFill>
                    <a:schemeClr val="bg1">
                      <a:lumMod val="65000"/>
                    </a:schemeClr>
                  </a:solidFill>
                  <a:latin typeface="Symbol" panose="05050102010706020507" pitchFamily="18" charset="2"/>
                  <a:ea typeface="DustyErasers" panose="02000603000000000000" pitchFamily="2" charset="0"/>
                </a:rPr>
                <a:t>w</a:t>
              </a:r>
              <a:r>
                <a:rPr lang="en-US" sz="2400">
                  <a:solidFill>
                    <a:schemeClr val="bg1">
                      <a:lumMod val="65000"/>
                    </a:schemeClr>
                  </a:solidFill>
                  <a:latin typeface="DustyErasers" panose="02000603000000000000" pitchFamily="2" charset="0"/>
                  <a:ea typeface="DustyErasers" panose="02000603000000000000" pitchFamily="2" charset="0"/>
                </a:rPr>
                <a:t>)</a:t>
              </a:r>
              <a:endParaRPr lang="it-IT" sz="2400">
                <a:solidFill>
                  <a:schemeClr val="bg1">
                    <a:lumMod val="65000"/>
                  </a:schemeClr>
                </a:solidFill>
              </a:endParaRPr>
            </a:p>
          </p:txBody>
        </p:sp>
        <p:sp>
          <p:nvSpPr>
            <p:cNvPr id="27" name="Rettangolo 26">
              <a:extLst>
                <a:ext uri="{FF2B5EF4-FFF2-40B4-BE49-F238E27FC236}">
                  <a16:creationId xmlns:a16="http://schemas.microsoft.com/office/drawing/2014/main" id="{9D7560DB-44FD-4152-9D4B-79C0169A64CB}"/>
                </a:ext>
              </a:extLst>
            </p:cNvPr>
            <p:cNvSpPr/>
            <p:nvPr/>
          </p:nvSpPr>
          <p:spPr>
            <a:xfrm>
              <a:off x="4735679" y="4041859"/>
              <a:ext cx="758541" cy="461665"/>
            </a:xfrm>
            <a:prstGeom prst="rect">
              <a:avLst/>
            </a:prstGeom>
          </p:spPr>
          <p:txBody>
            <a:bodyPr wrap="none">
              <a:spAutoFit/>
            </a:bodyPr>
            <a:lstStyle/>
            <a:p>
              <a:r>
                <a:rPr lang="en-US" sz="2400">
                  <a:solidFill>
                    <a:srgbClr val="0000FF"/>
                  </a:solidFill>
                  <a:latin typeface="DustyErasers" panose="02000603000000000000" pitchFamily="2" charset="0"/>
                  <a:ea typeface="DustyErasers" panose="02000603000000000000" pitchFamily="2" charset="0"/>
                </a:rPr>
                <a:t>M(x)</a:t>
              </a:r>
              <a:endParaRPr lang="it-IT" sz="2400">
                <a:solidFill>
                  <a:srgbClr val="0000FF"/>
                </a:solidFill>
              </a:endParaRPr>
            </a:p>
          </p:txBody>
        </p:sp>
        <p:sp>
          <p:nvSpPr>
            <p:cNvPr id="67" name="Figura a mano libera: forma 66">
              <a:extLst>
                <a:ext uri="{FF2B5EF4-FFF2-40B4-BE49-F238E27FC236}">
                  <a16:creationId xmlns:a16="http://schemas.microsoft.com/office/drawing/2014/main" id="{A1FA75EF-5BAC-42F2-BB02-5A040B969725}"/>
                </a:ext>
              </a:extLst>
            </p:cNvPr>
            <p:cNvSpPr/>
            <p:nvPr/>
          </p:nvSpPr>
          <p:spPr>
            <a:xfrm>
              <a:off x="1847734" y="4418470"/>
              <a:ext cx="773276" cy="561324"/>
            </a:xfrm>
            <a:custGeom>
              <a:avLst/>
              <a:gdLst>
                <a:gd name="connsiteX0" fmla="*/ 0 w 647363"/>
                <a:gd name="connsiteY0" fmla="*/ 760652 h 760652"/>
                <a:gd name="connsiteX1" fmla="*/ 477430 w 647363"/>
                <a:gd name="connsiteY1" fmla="*/ 428878 h 760652"/>
                <a:gd name="connsiteX2" fmla="*/ 477430 w 647363"/>
                <a:gd name="connsiteY2" fmla="*/ 428878 h 760652"/>
                <a:gd name="connsiteX3" fmla="*/ 647363 w 647363"/>
                <a:gd name="connsiteY3" fmla="*/ 0 h 760652"/>
                <a:gd name="connsiteX4" fmla="*/ 647363 w 647363"/>
                <a:gd name="connsiteY4" fmla="*/ 0 h 760652"/>
                <a:gd name="connsiteX5" fmla="*/ 647363 w 647363"/>
                <a:gd name="connsiteY5"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477430 w 647363"/>
                <a:gd name="connsiteY1" fmla="*/ 428878 h 760652"/>
                <a:gd name="connsiteX2" fmla="*/ 477430 w 647363"/>
                <a:gd name="connsiteY2" fmla="*/ 428878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53103"/>
                <a:gd name="connsiteY0" fmla="*/ 760652 h 760652"/>
                <a:gd name="connsiteX1" fmla="*/ 477430 w 653103"/>
                <a:gd name="connsiteY1" fmla="*/ 428878 h 760652"/>
                <a:gd name="connsiteX2" fmla="*/ 653103 w 653103"/>
                <a:gd name="connsiteY2" fmla="*/ 325276 h 760652"/>
                <a:gd name="connsiteX3" fmla="*/ 474879 w 653103"/>
                <a:gd name="connsiteY3" fmla="*/ 408748 h 760652"/>
                <a:gd name="connsiteX4" fmla="*/ 647363 w 653103"/>
                <a:gd name="connsiteY4" fmla="*/ 0 h 760652"/>
                <a:gd name="connsiteX5" fmla="*/ 647363 w 653103"/>
                <a:gd name="connsiteY5" fmla="*/ 0 h 760652"/>
                <a:gd name="connsiteX6" fmla="*/ 647363 w 653103"/>
                <a:gd name="connsiteY6" fmla="*/ 0 h 760652"/>
                <a:gd name="connsiteX0" fmla="*/ 0 w 653827"/>
                <a:gd name="connsiteY0" fmla="*/ 760652 h 760652"/>
                <a:gd name="connsiteX1" fmla="*/ 405359 w 653827"/>
                <a:gd name="connsiteY1" fmla="*/ 604551 h 760652"/>
                <a:gd name="connsiteX2" fmla="*/ 653103 w 653827"/>
                <a:gd name="connsiteY2" fmla="*/ 325276 h 760652"/>
                <a:gd name="connsiteX3" fmla="*/ 474879 w 653827"/>
                <a:gd name="connsiteY3" fmla="*/ 408748 h 760652"/>
                <a:gd name="connsiteX4" fmla="*/ 647363 w 653827"/>
                <a:gd name="connsiteY4" fmla="*/ 0 h 760652"/>
                <a:gd name="connsiteX5" fmla="*/ 647363 w 653827"/>
                <a:gd name="connsiteY5" fmla="*/ 0 h 760652"/>
                <a:gd name="connsiteX6" fmla="*/ 647363 w 653827"/>
                <a:gd name="connsiteY6" fmla="*/ 0 h 760652"/>
                <a:gd name="connsiteX0" fmla="*/ 0 w 647363"/>
                <a:gd name="connsiteY0" fmla="*/ 760652 h 760652"/>
                <a:gd name="connsiteX1" fmla="*/ 405359 w 647363"/>
                <a:gd name="connsiteY1" fmla="*/ 604551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524726 w 647363"/>
                <a:gd name="connsiteY2" fmla="*/ 505453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474879 w 647363"/>
                <a:gd name="connsiteY3" fmla="*/ 408748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647363 w 647363"/>
                <a:gd name="connsiteY6" fmla="*/ 0 h 760652"/>
                <a:gd name="connsiteX0" fmla="*/ 0 w 647363"/>
                <a:gd name="connsiteY0" fmla="*/ 760652 h 760652"/>
                <a:gd name="connsiteX1" fmla="*/ 202660 w 647363"/>
                <a:gd name="connsiteY1" fmla="*/ 712657 h 760652"/>
                <a:gd name="connsiteX2" fmla="*/ 340044 w 647363"/>
                <a:gd name="connsiteY2" fmla="*/ 518967 h 760652"/>
                <a:gd name="connsiteX3" fmla="*/ 380286 w 647363"/>
                <a:gd name="connsiteY3" fmla="*/ 329920 h 760652"/>
                <a:gd name="connsiteX4" fmla="*/ 647363 w 647363"/>
                <a:gd name="connsiteY4" fmla="*/ 0 h 760652"/>
                <a:gd name="connsiteX5" fmla="*/ 647363 w 647363"/>
                <a:gd name="connsiteY5" fmla="*/ 0 h 760652"/>
                <a:gd name="connsiteX6" fmla="*/ 494212 w 647363"/>
                <a:gd name="connsiteY6" fmla="*/ 4504 h 760652"/>
                <a:gd name="connsiteX0" fmla="*/ 0 w 863576"/>
                <a:gd name="connsiteY0" fmla="*/ 843985 h 843985"/>
                <a:gd name="connsiteX1" fmla="*/ 202660 w 863576"/>
                <a:gd name="connsiteY1" fmla="*/ 795990 h 843985"/>
                <a:gd name="connsiteX2" fmla="*/ 340044 w 863576"/>
                <a:gd name="connsiteY2" fmla="*/ 602300 h 843985"/>
                <a:gd name="connsiteX3" fmla="*/ 380286 w 863576"/>
                <a:gd name="connsiteY3" fmla="*/ 413253 h 843985"/>
                <a:gd name="connsiteX4" fmla="*/ 647363 w 863576"/>
                <a:gd name="connsiteY4" fmla="*/ 83333 h 843985"/>
                <a:gd name="connsiteX5" fmla="*/ 647363 w 863576"/>
                <a:gd name="connsiteY5" fmla="*/ 83333 h 843985"/>
                <a:gd name="connsiteX6" fmla="*/ 863576 w 863576"/>
                <a:gd name="connsiteY6" fmla="*/ 0 h 843985"/>
                <a:gd name="connsiteX0" fmla="*/ 0 w 762226"/>
                <a:gd name="connsiteY0" fmla="*/ 760652 h 760652"/>
                <a:gd name="connsiteX1" fmla="*/ 202660 w 762226"/>
                <a:gd name="connsiteY1" fmla="*/ 712657 h 760652"/>
                <a:gd name="connsiteX2" fmla="*/ 340044 w 762226"/>
                <a:gd name="connsiteY2" fmla="*/ 518967 h 760652"/>
                <a:gd name="connsiteX3" fmla="*/ 380286 w 762226"/>
                <a:gd name="connsiteY3" fmla="*/ 329920 h 760652"/>
                <a:gd name="connsiteX4" fmla="*/ 647363 w 762226"/>
                <a:gd name="connsiteY4" fmla="*/ 0 h 760652"/>
                <a:gd name="connsiteX5" fmla="*/ 647363 w 762226"/>
                <a:gd name="connsiteY5" fmla="*/ 0 h 760652"/>
                <a:gd name="connsiteX6" fmla="*/ 762226 w 762226"/>
                <a:gd name="connsiteY6" fmla="*/ 513504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775739 w 775739"/>
                <a:gd name="connsiteY6" fmla="*/ 725212 h 760652"/>
                <a:gd name="connsiteX0" fmla="*/ 0 w 775739"/>
                <a:gd name="connsiteY0" fmla="*/ 760652 h 760652"/>
                <a:gd name="connsiteX1" fmla="*/ 202660 w 775739"/>
                <a:gd name="connsiteY1" fmla="*/ 712657 h 760652"/>
                <a:gd name="connsiteX2" fmla="*/ 340044 w 775739"/>
                <a:gd name="connsiteY2" fmla="*/ 518967 h 760652"/>
                <a:gd name="connsiteX3" fmla="*/ 380286 w 775739"/>
                <a:gd name="connsiteY3" fmla="*/ 329920 h 760652"/>
                <a:gd name="connsiteX4" fmla="*/ 647363 w 775739"/>
                <a:gd name="connsiteY4" fmla="*/ 0 h 760652"/>
                <a:gd name="connsiteX5" fmla="*/ 647363 w 775739"/>
                <a:gd name="connsiteY5" fmla="*/ 0 h 760652"/>
                <a:gd name="connsiteX6" fmla="*/ 590023 w 775739"/>
                <a:gd name="connsiteY6" fmla="*/ 455858 h 760652"/>
                <a:gd name="connsiteX7" fmla="*/ 775739 w 775739"/>
                <a:gd name="connsiteY7" fmla="*/ 725212 h 760652"/>
                <a:gd name="connsiteX0" fmla="*/ 0 w 775739"/>
                <a:gd name="connsiteY0" fmla="*/ 761636 h 761636"/>
                <a:gd name="connsiteX1" fmla="*/ 202660 w 775739"/>
                <a:gd name="connsiteY1" fmla="*/ 713641 h 761636"/>
                <a:gd name="connsiteX2" fmla="*/ 340044 w 775739"/>
                <a:gd name="connsiteY2" fmla="*/ 519951 h 761636"/>
                <a:gd name="connsiteX3" fmla="*/ 380286 w 775739"/>
                <a:gd name="connsiteY3" fmla="*/ 330904 h 761636"/>
                <a:gd name="connsiteX4" fmla="*/ 647363 w 775739"/>
                <a:gd name="connsiteY4" fmla="*/ 984 h 761636"/>
                <a:gd name="connsiteX5" fmla="*/ 593310 w 775739"/>
                <a:gd name="connsiteY5" fmla="*/ 237467 h 761636"/>
                <a:gd name="connsiteX6" fmla="*/ 590023 w 775739"/>
                <a:gd name="connsiteY6" fmla="*/ 456842 h 761636"/>
                <a:gd name="connsiteX7" fmla="*/ 775739 w 775739"/>
                <a:gd name="connsiteY7" fmla="*/ 726196 h 761636"/>
                <a:gd name="connsiteX0" fmla="*/ 0 w 775739"/>
                <a:gd name="connsiteY0" fmla="*/ 761859 h 761859"/>
                <a:gd name="connsiteX1" fmla="*/ 202660 w 775739"/>
                <a:gd name="connsiteY1" fmla="*/ 713864 h 761859"/>
                <a:gd name="connsiteX2" fmla="*/ 340044 w 775739"/>
                <a:gd name="connsiteY2" fmla="*/ 520174 h 761859"/>
                <a:gd name="connsiteX3" fmla="*/ 432087 w 775739"/>
                <a:gd name="connsiteY3" fmla="*/ 186985 h 761859"/>
                <a:gd name="connsiteX4" fmla="*/ 647363 w 775739"/>
                <a:gd name="connsiteY4" fmla="*/ 1207 h 761859"/>
                <a:gd name="connsiteX5" fmla="*/ 593310 w 775739"/>
                <a:gd name="connsiteY5" fmla="*/ 237690 h 761859"/>
                <a:gd name="connsiteX6" fmla="*/ 590023 w 775739"/>
                <a:gd name="connsiteY6" fmla="*/ 457065 h 761859"/>
                <a:gd name="connsiteX7" fmla="*/ 775739 w 775739"/>
                <a:gd name="connsiteY7" fmla="*/ 726419 h 761859"/>
                <a:gd name="connsiteX0" fmla="*/ 0 w 775739"/>
                <a:gd name="connsiteY0" fmla="*/ 683264 h 683264"/>
                <a:gd name="connsiteX1" fmla="*/ 202660 w 775739"/>
                <a:gd name="connsiteY1" fmla="*/ 635269 h 683264"/>
                <a:gd name="connsiteX2" fmla="*/ 340044 w 775739"/>
                <a:gd name="connsiteY2" fmla="*/ 441579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202660 w 775739"/>
                <a:gd name="connsiteY1" fmla="*/ 635269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35540 w 775739"/>
                <a:gd name="connsiteY2" fmla="*/ 437075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683264 h 683264"/>
                <a:gd name="connsiteX1" fmla="*/ 191399 w 775739"/>
                <a:gd name="connsiteY1" fmla="*/ 608243 h 683264"/>
                <a:gd name="connsiteX2" fmla="*/ 315270 w 775739"/>
                <a:gd name="connsiteY2" fmla="*/ 378517 h 683264"/>
                <a:gd name="connsiteX3" fmla="*/ 432087 w 775739"/>
                <a:gd name="connsiteY3" fmla="*/ 108390 h 683264"/>
                <a:gd name="connsiteX4" fmla="*/ 602318 w 775739"/>
                <a:gd name="connsiteY4" fmla="*/ 19458 h 683264"/>
                <a:gd name="connsiteX5" fmla="*/ 593310 w 775739"/>
                <a:gd name="connsiteY5" fmla="*/ 159095 h 683264"/>
                <a:gd name="connsiteX6" fmla="*/ 590023 w 775739"/>
                <a:gd name="connsiteY6" fmla="*/ 378470 h 683264"/>
                <a:gd name="connsiteX7" fmla="*/ 775739 w 775739"/>
                <a:gd name="connsiteY7" fmla="*/ 647824 h 683264"/>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45091 h 745091"/>
                <a:gd name="connsiteX1" fmla="*/ 191399 w 775739"/>
                <a:gd name="connsiteY1" fmla="*/ 670070 h 745091"/>
                <a:gd name="connsiteX2" fmla="*/ 315270 w 775739"/>
                <a:gd name="connsiteY2" fmla="*/ 440344 h 745091"/>
                <a:gd name="connsiteX3" fmla="*/ 474879 w 775739"/>
                <a:gd name="connsiteY3" fmla="*/ 75624 h 745091"/>
                <a:gd name="connsiteX4" fmla="*/ 602318 w 775739"/>
                <a:gd name="connsiteY4" fmla="*/ 81285 h 745091"/>
                <a:gd name="connsiteX5" fmla="*/ 593310 w 775739"/>
                <a:gd name="connsiteY5" fmla="*/ 220922 h 745091"/>
                <a:gd name="connsiteX6" fmla="*/ 590023 w 775739"/>
                <a:gd name="connsiteY6" fmla="*/ 440297 h 745091"/>
                <a:gd name="connsiteX7" fmla="*/ 775739 w 775739"/>
                <a:gd name="connsiteY7" fmla="*/ 709651 h 745091"/>
                <a:gd name="connsiteX0" fmla="*/ 0 w 775739"/>
                <a:gd name="connsiteY0" fmla="*/ 727721 h 727721"/>
                <a:gd name="connsiteX1" fmla="*/ 191399 w 775739"/>
                <a:gd name="connsiteY1" fmla="*/ 652700 h 727721"/>
                <a:gd name="connsiteX2" fmla="*/ 315270 w 775739"/>
                <a:gd name="connsiteY2" fmla="*/ 422974 h 727721"/>
                <a:gd name="connsiteX3" fmla="*/ 474879 w 775739"/>
                <a:gd name="connsiteY3" fmla="*/ 58254 h 727721"/>
                <a:gd name="connsiteX4" fmla="*/ 575291 w 775739"/>
                <a:gd name="connsiteY4" fmla="*/ 142743 h 727721"/>
                <a:gd name="connsiteX5" fmla="*/ 593310 w 775739"/>
                <a:gd name="connsiteY5" fmla="*/ 203552 h 727721"/>
                <a:gd name="connsiteX6" fmla="*/ 590023 w 775739"/>
                <a:gd name="connsiteY6" fmla="*/ 422927 h 727721"/>
                <a:gd name="connsiteX7" fmla="*/ 775739 w 775739"/>
                <a:gd name="connsiteY7" fmla="*/ 692281 h 727721"/>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590023 w 775739"/>
                <a:gd name="connsiteY6" fmla="*/ 426041 h 730835"/>
                <a:gd name="connsiteX7" fmla="*/ 775739 w 775739"/>
                <a:gd name="connsiteY7" fmla="*/ 695395 h 730835"/>
                <a:gd name="connsiteX0" fmla="*/ 0 w 775739"/>
                <a:gd name="connsiteY0" fmla="*/ 730835 h 730835"/>
                <a:gd name="connsiteX1" fmla="*/ 191399 w 775739"/>
                <a:gd name="connsiteY1" fmla="*/ 655814 h 730835"/>
                <a:gd name="connsiteX2" fmla="*/ 315270 w 775739"/>
                <a:gd name="connsiteY2" fmla="*/ 426088 h 730835"/>
                <a:gd name="connsiteX3" fmla="*/ 474879 w 775739"/>
                <a:gd name="connsiteY3" fmla="*/ 61368 h 730835"/>
                <a:gd name="connsiteX4" fmla="*/ 575291 w 775739"/>
                <a:gd name="connsiteY4" fmla="*/ 145857 h 730835"/>
                <a:gd name="connsiteX5" fmla="*/ 584301 w 775739"/>
                <a:gd name="connsiteY5" fmla="*/ 323781 h 730835"/>
                <a:gd name="connsiteX6" fmla="*/ 619301 w 775739"/>
                <a:gd name="connsiteY6" fmla="*/ 644506 h 730835"/>
                <a:gd name="connsiteX7" fmla="*/ 775739 w 775739"/>
                <a:gd name="connsiteY7" fmla="*/ 695395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4450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835 h 730835"/>
                <a:gd name="connsiteX1" fmla="*/ 191399 w 780244"/>
                <a:gd name="connsiteY1" fmla="*/ 655814 h 730835"/>
                <a:gd name="connsiteX2" fmla="*/ 315270 w 780244"/>
                <a:gd name="connsiteY2" fmla="*/ 426088 h 730835"/>
                <a:gd name="connsiteX3" fmla="*/ 474879 w 780244"/>
                <a:gd name="connsiteY3" fmla="*/ 61368 h 730835"/>
                <a:gd name="connsiteX4" fmla="*/ 575291 w 780244"/>
                <a:gd name="connsiteY4" fmla="*/ 145857 h 730835"/>
                <a:gd name="connsiteX5" fmla="*/ 584301 w 780244"/>
                <a:gd name="connsiteY5" fmla="*/ 323781 h 730835"/>
                <a:gd name="connsiteX6" fmla="*/ 619301 w 780244"/>
                <a:gd name="connsiteY6" fmla="*/ 624236 h 730835"/>
                <a:gd name="connsiteX7" fmla="*/ 780244 w 780244"/>
                <a:gd name="connsiteY7" fmla="*/ 690891 h 730835"/>
                <a:gd name="connsiteX0" fmla="*/ 0 w 780244"/>
                <a:gd name="connsiteY0" fmla="*/ 730587 h 730587"/>
                <a:gd name="connsiteX1" fmla="*/ 191399 w 780244"/>
                <a:gd name="connsiteY1" fmla="*/ 655566 h 730587"/>
                <a:gd name="connsiteX2" fmla="*/ 315270 w 780244"/>
                <a:gd name="connsiteY2" fmla="*/ 425840 h 730587"/>
                <a:gd name="connsiteX3" fmla="*/ 474879 w 780244"/>
                <a:gd name="connsiteY3" fmla="*/ 61120 h 730587"/>
                <a:gd name="connsiteX4" fmla="*/ 575291 w 780244"/>
                <a:gd name="connsiteY4" fmla="*/ 145609 h 730587"/>
                <a:gd name="connsiteX5" fmla="*/ 568536 w 780244"/>
                <a:gd name="connsiteY5" fmla="*/ 314524 h 730587"/>
                <a:gd name="connsiteX6" fmla="*/ 619301 w 780244"/>
                <a:gd name="connsiteY6" fmla="*/ 623988 h 730587"/>
                <a:gd name="connsiteX7" fmla="*/ 780244 w 780244"/>
                <a:gd name="connsiteY7" fmla="*/ 690643 h 730587"/>
                <a:gd name="connsiteX0" fmla="*/ 0 w 780244"/>
                <a:gd name="connsiteY0" fmla="*/ 731870 h 731870"/>
                <a:gd name="connsiteX1" fmla="*/ 191399 w 780244"/>
                <a:gd name="connsiteY1" fmla="*/ 656849 h 731870"/>
                <a:gd name="connsiteX2" fmla="*/ 315270 w 780244"/>
                <a:gd name="connsiteY2" fmla="*/ 427123 h 731870"/>
                <a:gd name="connsiteX3" fmla="*/ 474879 w 780244"/>
                <a:gd name="connsiteY3" fmla="*/ 62403 h 731870"/>
                <a:gd name="connsiteX4" fmla="*/ 541507 w 780244"/>
                <a:gd name="connsiteY4" fmla="*/ 140136 h 731870"/>
                <a:gd name="connsiteX5" fmla="*/ 568536 w 780244"/>
                <a:gd name="connsiteY5" fmla="*/ 315807 h 731870"/>
                <a:gd name="connsiteX6" fmla="*/ 619301 w 780244"/>
                <a:gd name="connsiteY6" fmla="*/ 625271 h 731870"/>
                <a:gd name="connsiteX7" fmla="*/ 780244 w 780244"/>
                <a:gd name="connsiteY7" fmla="*/ 691926 h 731870"/>
                <a:gd name="connsiteX0" fmla="*/ 0 w 780244"/>
                <a:gd name="connsiteY0" fmla="*/ 674122 h 674122"/>
                <a:gd name="connsiteX1" fmla="*/ 191399 w 780244"/>
                <a:gd name="connsiteY1" fmla="*/ 599101 h 674122"/>
                <a:gd name="connsiteX2" fmla="*/ 315270 w 780244"/>
                <a:gd name="connsiteY2" fmla="*/ 369375 h 674122"/>
                <a:gd name="connsiteX3" fmla="*/ 474879 w 780244"/>
                <a:gd name="connsiteY3" fmla="*/ 4655 h 674122"/>
                <a:gd name="connsiteX4" fmla="*/ 541507 w 780244"/>
                <a:gd name="connsiteY4" fmla="*/ 82388 h 674122"/>
                <a:gd name="connsiteX5" fmla="*/ 568536 w 780244"/>
                <a:gd name="connsiteY5" fmla="*/ 258059 h 674122"/>
                <a:gd name="connsiteX6" fmla="*/ 619301 w 780244"/>
                <a:gd name="connsiteY6" fmla="*/ 567523 h 674122"/>
                <a:gd name="connsiteX7" fmla="*/ 780244 w 780244"/>
                <a:gd name="connsiteY7" fmla="*/ 634178 h 674122"/>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1507 w 780244"/>
                <a:gd name="connsiteY4" fmla="*/ 77733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315270 w 780244"/>
                <a:gd name="connsiteY2" fmla="*/ 364720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69467 h 669467"/>
                <a:gd name="connsiteX1" fmla="*/ 191399 w 780244"/>
                <a:gd name="connsiteY1" fmla="*/ 594446 h 669467"/>
                <a:gd name="connsiteX2" fmla="*/ 400854 w 780244"/>
                <a:gd name="connsiteY2" fmla="*/ 94454 h 669467"/>
                <a:gd name="connsiteX3" fmla="*/ 474879 w 780244"/>
                <a:gd name="connsiteY3" fmla="*/ 0 h 669467"/>
                <a:gd name="connsiteX4" fmla="*/ 548264 w 780244"/>
                <a:gd name="connsiteY4" fmla="*/ 102507 h 669467"/>
                <a:gd name="connsiteX5" fmla="*/ 568536 w 780244"/>
                <a:gd name="connsiteY5" fmla="*/ 253404 h 669467"/>
                <a:gd name="connsiteX6" fmla="*/ 619301 w 780244"/>
                <a:gd name="connsiteY6" fmla="*/ 562868 h 669467"/>
                <a:gd name="connsiteX7" fmla="*/ 780244 w 780244"/>
                <a:gd name="connsiteY7" fmla="*/ 629523 h 669467"/>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0410 h 670410"/>
                <a:gd name="connsiteX1" fmla="*/ 191399 w 780244"/>
                <a:gd name="connsiteY1" fmla="*/ 595389 h 670410"/>
                <a:gd name="connsiteX2" fmla="*/ 400854 w 780244"/>
                <a:gd name="connsiteY2" fmla="*/ 95397 h 670410"/>
                <a:gd name="connsiteX3" fmla="*/ 474879 w 780244"/>
                <a:gd name="connsiteY3" fmla="*/ 943 h 670410"/>
                <a:gd name="connsiteX4" fmla="*/ 548264 w 780244"/>
                <a:gd name="connsiteY4" fmla="*/ 103450 h 670410"/>
                <a:gd name="connsiteX5" fmla="*/ 568536 w 780244"/>
                <a:gd name="connsiteY5" fmla="*/ 254347 h 670410"/>
                <a:gd name="connsiteX6" fmla="*/ 619301 w 780244"/>
                <a:gd name="connsiteY6" fmla="*/ 563811 h 670410"/>
                <a:gd name="connsiteX7" fmla="*/ 780244 w 780244"/>
                <a:gd name="connsiteY7" fmla="*/ 630466 h 670410"/>
                <a:gd name="connsiteX0" fmla="*/ 0 w 780244"/>
                <a:gd name="connsiteY0" fmla="*/ 672541 h 672541"/>
                <a:gd name="connsiteX1" fmla="*/ 191399 w 780244"/>
                <a:gd name="connsiteY1" fmla="*/ 597520 h 672541"/>
                <a:gd name="connsiteX2" fmla="*/ 400854 w 780244"/>
                <a:gd name="connsiteY2" fmla="*/ 97528 h 672541"/>
                <a:gd name="connsiteX3" fmla="*/ 519923 w 780244"/>
                <a:gd name="connsiteY3" fmla="*/ 822 h 672541"/>
                <a:gd name="connsiteX4" fmla="*/ 548264 w 780244"/>
                <a:gd name="connsiteY4" fmla="*/ 105581 h 672541"/>
                <a:gd name="connsiteX5" fmla="*/ 568536 w 780244"/>
                <a:gd name="connsiteY5" fmla="*/ 256478 h 672541"/>
                <a:gd name="connsiteX6" fmla="*/ 619301 w 780244"/>
                <a:gd name="connsiteY6" fmla="*/ 565942 h 672541"/>
                <a:gd name="connsiteX7" fmla="*/ 780244 w 780244"/>
                <a:gd name="connsiteY7" fmla="*/ 632597 h 672541"/>
                <a:gd name="connsiteX0" fmla="*/ 0 w 780244"/>
                <a:gd name="connsiteY0" fmla="*/ 674692 h 674692"/>
                <a:gd name="connsiteX1" fmla="*/ 191399 w 780244"/>
                <a:gd name="connsiteY1" fmla="*/ 599671 h 674692"/>
                <a:gd name="connsiteX2" fmla="*/ 400854 w 780244"/>
                <a:gd name="connsiteY2" fmla="*/ 99679 h 674692"/>
                <a:gd name="connsiteX3" fmla="*/ 499653 w 780244"/>
                <a:gd name="connsiteY3" fmla="*/ 721 h 674692"/>
                <a:gd name="connsiteX4" fmla="*/ 548264 w 780244"/>
                <a:gd name="connsiteY4" fmla="*/ 107732 h 674692"/>
                <a:gd name="connsiteX5" fmla="*/ 568536 w 780244"/>
                <a:gd name="connsiteY5" fmla="*/ 258629 h 674692"/>
                <a:gd name="connsiteX6" fmla="*/ 619301 w 780244"/>
                <a:gd name="connsiteY6" fmla="*/ 568093 h 674692"/>
                <a:gd name="connsiteX7" fmla="*/ 780244 w 780244"/>
                <a:gd name="connsiteY7" fmla="*/ 634748 h 674692"/>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780244"/>
                <a:gd name="connsiteY0" fmla="*/ 674308 h 674308"/>
                <a:gd name="connsiteX1" fmla="*/ 306262 w 780244"/>
                <a:gd name="connsiteY1" fmla="*/ 513703 h 674308"/>
                <a:gd name="connsiteX2" fmla="*/ 400854 w 780244"/>
                <a:gd name="connsiteY2" fmla="*/ 99295 h 674308"/>
                <a:gd name="connsiteX3" fmla="*/ 499653 w 780244"/>
                <a:gd name="connsiteY3" fmla="*/ 337 h 674308"/>
                <a:gd name="connsiteX4" fmla="*/ 548264 w 780244"/>
                <a:gd name="connsiteY4" fmla="*/ 107348 h 674308"/>
                <a:gd name="connsiteX5" fmla="*/ 568536 w 780244"/>
                <a:gd name="connsiteY5" fmla="*/ 258245 h 674308"/>
                <a:gd name="connsiteX6" fmla="*/ 619301 w 780244"/>
                <a:gd name="connsiteY6" fmla="*/ 567709 h 674308"/>
                <a:gd name="connsiteX7" fmla="*/ 780244 w 780244"/>
                <a:gd name="connsiteY7" fmla="*/ 634364 h 674308"/>
                <a:gd name="connsiteX0" fmla="*/ 0 w 658624"/>
                <a:gd name="connsiteY0" fmla="*/ 640525 h 640525"/>
                <a:gd name="connsiteX1" fmla="*/ 184642 w 658624"/>
                <a:gd name="connsiteY1" fmla="*/ 513703 h 640525"/>
                <a:gd name="connsiteX2" fmla="*/ 279234 w 658624"/>
                <a:gd name="connsiteY2" fmla="*/ 99295 h 640525"/>
                <a:gd name="connsiteX3" fmla="*/ 378033 w 658624"/>
                <a:gd name="connsiteY3" fmla="*/ 337 h 640525"/>
                <a:gd name="connsiteX4" fmla="*/ 426644 w 658624"/>
                <a:gd name="connsiteY4" fmla="*/ 107348 h 640525"/>
                <a:gd name="connsiteX5" fmla="*/ 446916 w 658624"/>
                <a:gd name="connsiteY5" fmla="*/ 258245 h 640525"/>
                <a:gd name="connsiteX6" fmla="*/ 497681 w 658624"/>
                <a:gd name="connsiteY6" fmla="*/ 567709 h 640525"/>
                <a:gd name="connsiteX7" fmla="*/ 658624 w 658624"/>
                <a:gd name="connsiteY7" fmla="*/ 634364 h 640525"/>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220677 w 658624"/>
                <a:gd name="connsiteY1" fmla="*/ 448373 h 640509"/>
                <a:gd name="connsiteX2" fmla="*/ 279234 w 658624"/>
                <a:gd name="connsiteY2" fmla="*/ 99279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24 h 640524"/>
                <a:gd name="connsiteX1" fmla="*/ 195902 w 658624"/>
                <a:gd name="connsiteY1" fmla="*/ 513703 h 640524"/>
                <a:gd name="connsiteX2" fmla="*/ 279234 w 658624"/>
                <a:gd name="connsiteY2" fmla="*/ 99294 h 640524"/>
                <a:gd name="connsiteX3" fmla="*/ 378033 w 658624"/>
                <a:gd name="connsiteY3" fmla="*/ 336 h 640524"/>
                <a:gd name="connsiteX4" fmla="*/ 426644 w 658624"/>
                <a:gd name="connsiteY4" fmla="*/ 107347 h 640524"/>
                <a:gd name="connsiteX5" fmla="*/ 446916 w 658624"/>
                <a:gd name="connsiteY5" fmla="*/ 258244 h 640524"/>
                <a:gd name="connsiteX6" fmla="*/ 497681 w 658624"/>
                <a:gd name="connsiteY6" fmla="*/ 567708 h 640524"/>
                <a:gd name="connsiteX7" fmla="*/ 658624 w 658624"/>
                <a:gd name="connsiteY7" fmla="*/ 634363 h 640524"/>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43198 w 658624"/>
                <a:gd name="connsiteY2" fmla="*/ 263691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40509 h 640509"/>
                <a:gd name="connsiteX1" fmla="*/ 195902 w 658624"/>
                <a:gd name="connsiteY1" fmla="*/ 513688 h 640509"/>
                <a:gd name="connsiteX2" fmla="*/ 261216 w 658624"/>
                <a:gd name="connsiteY2" fmla="*/ 274952 h 640509"/>
                <a:gd name="connsiteX3" fmla="*/ 378033 w 658624"/>
                <a:gd name="connsiteY3" fmla="*/ 321 h 640509"/>
                <a:gd name="connsiteX4" fmla="*/ 426644 w 658624"/>
                <a:gd name="connsiteY4" fmla="*/ 107332 h 640509"/>
                <a:gd name="connsiteX5" fmla="*/ 446916 w 658624"/>
                <a:gd name="connsiteY5" fmla="*/ 258229 h 640509"/>
                <a:gd name="connsiteX6" fmla="*/ 497681 w 658624"/>
                <a:gd name="connsiteY6" fmla="*/ 567693 h 640509"/>
                <a:gd name="connsiteX7" fmla="*/ 658624 w 658624"/>
                <a:gd name="connsiteY7" fmla="*/ 634348 h 640509"/>
                <a:gd name="connsiteX0" fmla="*/ 0 w 658624"/>
                <a:gd name="connsiteY0" fmla="*/ 636021 h 636021"/>
                <a:gd name="connsiteX1" fmla="*/ 195902 w 658624"/>
                <a:gd name="connsiteY1" fmla="*/ 509200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173380 w 658624"/>
                <a:gd name="connsiteY1" fmla="*/ 547487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22712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636021 h 636021"/>
                <a:gd name="connsiteX1" fmla="*/ 216172 w 658624"/>
                <a:gd name="connsiteY1" fmla="*/ 533973 h 636021"/>
                <a:gd name="connsiteX2" fmla="*/ 261216 w 658624"/>
                <a:gd name="connsiteY2" fmla="*/ 270464 h 636021"/>
                <a:gd name="connsiteX3" fmla="*/ 355511 w 658624"/>
                <a:gd name="connsiteY3" fmla="*/ 338 h 636021"/>
                <a:gd name="connsiteX4" fmla="*/ 426644 w 658624"/>
                <a:gd name="connsiteY4" fmla="*/ 102844 h 636021"/>
                <a:gd name="connsiteX5" fmla="*/ 446916 w 658624"/>
                <a:gd name="connsiteY5" fmla="*/ 253741 h 636021"/>
                <a:gd name="connsiteX6" fmla="*/ 497681 w 658624"/>
                <a:gd name="connsiteY6" fmla="*/ 563205 h 636021"/>
                <a:gd name="connsiteX7" fmla="*/ 658624 w 658624"/>
                <a:gd name="connsiteY7" fmla="*/ 629860 h 636021"/>
                <a:gd name="connsiteX0" fmla="*/ 0 w 658624"/>
                <a:gd name="connsiteY0" fmla="*/ 540761 h 540761"/>
                <a:gd name="connsiteX1" fmla="*/ 216172 w 658624"/>
                <a:gd name="connsiteY1" fmla="*/ 438713 h 540761"/>
                <a:gd name="connsiteX2" fmla="*/ 261216 w 658624"/>
                <a:gd name="connsiteY2" fmla="*/ 175204 h 540761"/>
                <a:gd name="connsiteX3" fmla="*/ 310466 w 658624"/>
                <a:gd name="connsiteY3" fmla="*/ 24445 h 540761"/>
                <a:gd name="connsiteX4" fmla="*/ 426644 w 658624"/>
                <a:gd name="connsiteY4" fmla="*/ 7584 h 540761"/>
                <a:gd name="connsiteX5" fmla="*/ 446916 w 658624"/>
                <a:gd name="connsiteY5" fmla="*/ 158481 h 540761"/>
                <a:gd name="connsiteX6" fmla="*/ 497681 w 658624"/>
                <a:gd name="connsiteY6" fmla="*/ 467945 h 540761"/>
                <a:gd name="connsiteX7" fmla="*/ 658624 w 658624"/>
                <a:gd name="connsiteY7" fmla="*/ 534600 h 540761"/>
                <a:gd name="connsiteX0" fmla="*/ 0 w 658624"/>
                <a:gd name="connsiteY0" fmla="*/ 546966 h 546966"/>
                <a:gd name="connsiteX1" fmla="*/ 216172 w 658624"/>
                <a:gd name="connsiteY1" fmla="*/ 444918 h 546966"/>
                <a:gd name="connsiteX2" fmla="*/ 261216 w 658624"/>
                <a:gd name="connsiteY2" fmla="*/ 181409 h 546966"/>
                <a:gd name="connsiteX3" fmla="*/ 310466 w 658624"/>
                <a:gd name="connsiteY3" fmla="*/ 30650 h 546966"/>
                <a:gd name="connsiteX4" fmla="*/ 354539 w 658624"/>
                <a:gd name="connsiteY4" fmla="*/ 8802 h 546966"/>
                <a:gd name="connsiteX5" fmla="*/ 426644 w 658624"/>
                <a:gd name="connsiteY5" fmla="*/ 13789 h 546966"/>
                <a:gd name="connsiteX6" fmla="*/ 446916 w 658624"/>
                <a:gd name="connsiteY6" fmla="*/ 164686 h 546966"/>
                <a:gd name="connsiteX7" fmla="*/ 497681 w 658624"/>
                <a:gd name="connsiteY7" fmla="*/ 474150 h 546966"/>
                <a:gd name="connsiteX8" fmla="*/ 658624 w 658624"/>
                <a:gd name="connsiteY8" fmla="*/ 540805 h 54696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606 h 621606"/>
                <a:gd name="connsiteX1" fmla="*/ 216172 w 658624"/>
                <a:gd name="connsiteY1" fmla="*/ 519558 h 621606"/>
                <a:gd name="connsiteX2" fmla="*/ 261216 w 658624"/>
                <a:gd name="connsiteY2" fmla="*/ 256049 h 621606"/>
                <a:gd name="connsiteX3" fmla="*/ 310466 w 658624"/>
                <a:gd name="connsiteY3" fmla="*/ 105290 h 621606"/>
                <a:gd name="connsiteX4" fmla="*/ 363548 w 658624"/>
                <a:gd name="connsiteY4" fmla="*/ 110 h 621606"/>
                <a:gd name="connsiteX5" fmla="*/ 426644 w 658624"/>
                <a:gd name="connsiteY5" fmla="*/ 88429 h 621606"/>
                <a:gd name="connsiteX6" fmla="*/ 446916 w 658624"/>
                <a:gd name="connsiteY6" fmla="*/ 239326 h 621606"/>
                <a:gd name="connsiteX7" fmla="*/ 497681 w 658624"/>
                <a:gd name="connsiteY7" fmla="*/ 548790 h 621606"/>
                <a:gd name="connsiteX8" fmla="*/ 658624 w 658624"/>
                <a:gd name="connsiteY8" fmla="*/ 615445 h 621606"/>
                <a:gd name="connsiteX0" fmla="*/ 0 w 658624"/>
                <a:gd name="connsiteY0" fmla="*/ 621806 h 621806"/>
                <a:gd name="connsiteX1" fmla="*/ 216172 w 658624"/>
                <a:gd name="connsiteY1" fmla="*/ 519758 h 621806"/>
                <a:gd name="connsiteX2" fmla="*/ 261216 w 658624"/>
                <a:gd name="connsiteY2" fmla="*/ 256249 h 621806"/>
                <a:gd name="connsiteX3" fmla="*/ 310466 w 658624"/>
                <a:gd name="connsiteY3" fmla="*/ 105490 h 621806"/>
                <a:gd name="connsiteX4" fmla="*/ 363548 w 658624"/>
                <a:gd name="connsiteY4" fmla="*/ 310 h 621806"/>
                <a:gd name="connsiteX5" fmla="*/ 426644 w 658624"/>
                <a:gd name="connsiteY5" fmla="*/ 88629 h 621806"/>
                <a:gd name="connsiteX6" fmla="*/ 446916 w 658624"/>
                <a:gd name="connsiteY6" fmla="*/ 239526 h 621806"/>
                <a:gd name="connsiteX7" fmla="*/ 497681 w 658624"/>
                <a:gd name="connsiteY7" fmla="*/ 548990 h 621806"/>
                <a:gd name="connsiteX8" fmla="*/ 658624 w 658624"/>
                <a:gd name="connsiteY8" fmla="*/ 615645 h 621806"/>
                <a:gd name="connsiteX0" fmla="*/ 0 w 658624"/>
                <a:gd name="connsiteY0" fmla="*/ 621648 h 621648"/>
                <a:gd name="connsiteX1" fmla="*/ 216172 w 658624"/>
                <a:gd name="connsiteY1" fmla="*/ 519600 h 621648"/>
                <a:gd name="connsiteX2" fmla="*/ 261216 w 658624"/>
                <a:gd name="connsiteY2" fmla="*/ 256091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310466 w 658624"/>
                <a:gd name="connsiteY3" fmla="*/ 105332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16172 w 658624"/>
                <a:gd name="connsiteY1" fmla="*/ 519600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204911 w 658624"/>
                <a:gd name="connsiteY1" fmla="*/ 542122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497681 w 658624"/>
                <a:gd name="connsiteY7" fmla="*/ 548832 h 621648"/>
                <a:gd name="connsiteX8" fmla="*/ 658624 w 658624"/>
                <a:gd name="connsiteY8" fmla="*/ 615487 h 621648"/>
                <a:gd name="connsiteX0" fmla="*/ 0 w 658624"/>
                <a:gd name="connsiteY0" fmla="*/ 621648 h 621648"/>
                <a:gd name="connsiteX1" fmla="*/ 189146 w 658624"/>
                <a:gd name="connsiteY1" fmla="*/ 526357 h 621648"/>
                <a:gd name="connsiteX2" fmla="*/ 254459 w 658624"/>
                <a:gd name="connsiteY2" fmla="*/ 359693 h 621648"/>
                <a:gd name="connsiteX3" fmla="*/ 290196 w 658624"/>
                <a:gd name="connsiteY3" fmla="*/ 170646 h 621648"/>
                <a:gd name="connsiteX4" fmla="*/ 363548 w 658624"/>
                <a:gd name="connsiteY4" fmla="*/ 152 h 621648"/>
                <a:gd name="connsiteX5" fmla="*/ 426644 w 658624"/>
                <a:gd name="connsiteY5" fmla="*/ 88471 h 621648"/>
                <a:gd name="connsiteX6" fmla="*/ 451420 w 658624"/>
                <a:gd name="connsiteY6" fmla="*/ 327205 h 621648"/>
                <a:gd name="connsiteX7" fmla="*/ 504437 w 658624"/>
                <a:gd name="connsiteY7" fmla="*/ 535319 h 621648"/>
                <a:gd name="connsiteX8" fmla="*/ 658624 w 658624"/>
                <a:gd name="connsiteY8" fmla="*/ 615487 h 6216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8 h 621548"/>
                <a:gd name="connsiteX1" fmla="*/ 189146 w 658624"/>
                <a:gd name="connsiteY1" fmla="*/ 526257 h 621548"/>
                <a:gd name="connsiteX2" fmla="*/ 254459 w 658624"/>
                <a:gd name="connsiteY2" fmla="*/ 359593 h 621548"/>
                <a:gd name="connsiteX3" fmla="*/ 290196 w 658624"/>
                <a:gd name="connsiteY3" fmla="*/ 170546 h 621548"/>
                <a:gd name="connsiteX4" fmla="*/ 363548 w 658624"/>
                <a:gd name="connsiteY4" fmla="*/ 52 h 621548"/>
                <a:gd name="connsiteX5" fmla="*/ 433401 w 658624"/>
                <a:gd name="connsiteY5" fmla="*/ 164946 h 621548"/>
                <a:gd name="connsiteX6" fmla="*/ 451420 w 658624"/>
                <a:gd name="connsiteY6" fmla="*/ 327105 h 621548"/>
                <a:gd name="connsiteX7" fmla="*/ 504437 w 658624"/>
                <a:gd name="connsiteY7" fmla="*/ 535219 h 621548"/>
                <a:gd name="connsiteX8" fmla="*/ 658624 w 658624"/>
                <a:gd name="connsiteY8" fmla="*/ 615387 h 621548"/>
                <a:gd name="connsiteX0" fmla="*/ 0 w 658624"/>
                <a:gd name="connsiteY0" fmla="*/ 621541 h 621541"/>
                <a:gd name="connsiteX1" fmla="*/ 189146 w 658624"/>
                <a:gd name="connsiteY1" fmla="*/ 526250 h 621541"/>
                <a:gd name="connsiteX2" fmla="*/ 254459 w 658624"/>
                <a:gd name="connsiteY2" fmla="*/ 359586 h 621541"/>
                <a:gd name="connsiteX3" fmla="*/ 290196 w 658624"/>
                <a:gd name="connsiteY3" fmla="*/ 170539 h 621541"/>
                <a:gd name="connsiteX4" fmla="*/ 363548 w 658624"/>
                <a:gd name="connsiteY4" fmla="*/ 45 h 621541"/>
                <a:gd name="connsiteX5" fmla="*/ 433401 w 658624"/>
                <a:gd name="connsiteY5" fmla="*/ 164939 h 621541"/>
                <a:gd name="connsiteX6" fmla="*/ 451420 w 658624"/>
                <a:gd name="connsiteY6" fmla="*/ 327098 h 621541"/>
                <a:gd name="connsiteX7" fmla="*/ 504437 w 658624"/>
                <a:gd name="connsiteY7" fmla="*/ 535212 h 621541"/>
                <a:gd name="connsiteX8" fmla="*/ 658624 w 658624"/>
                <a:gd name="connsiteY8" fmla="*/ 615380 h 621541"/>
                <a:gd name="connsiteX0" fmla="*/ 0 w 658624"/>
                <a:gd name="connsiteY0" fmla="*/ 621549 h 621549"/>
                <a:gd name="connsiteX1" fmla="*/ 189146 w 658624"/>
                <a:gd name="connsiteY1" fmla="*/ 526258 h 621549"/>
                <a:gd name="connsiteX2" fmla="*/ 254459 w 658624"/>
                <a:gd name="connsiteY2" fmla="*/ 359594 h 621549"/>
                <a:gd name="connsiteX3" fmla="*/ 290196 w 658624"/>
                <a:gd name="connsiteY3" fmla="*/ 170547 h 621549"/>
                <a:gd name="connsiteX4" fmla="*/ 363548 w 658624"/>
                <a:gd name="connsiteY4" fmla="*/ 53 h 621549"/>
                <a:gd name="connsiteX5" fmla="*/ 433401 w 658624"/>
                <a:gd name="connsiteY5" fmla="*/ 164947 h 621549"/>
                <a:gd name="connsiteX6" fmla="*/ 449168 w 658624"/>
                <a:gd name="connsiteY6" fmla="*/ 358637 h 621549"/>
                <a:gd name="connsiteX7" fmla="*/ 504437 w 658624"/>
                <a:gd name="connsiteY7" fmla="*/ 535220 h 621549"/>
                <a:gd name="connsiteX8" fmla="*/ 658624 w 658624"/>
                <a:gd name="connsiteY8" fmla="*/ 615388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576936"/>
                <a:gd name="connsiteY0" fmla="*/ 621549 h 621549"/>
                <a:gd name="connsiteX1" fmla="*/ 189146 w 576936"/>
                <a:gd name="connsiteY1" fmla="*/ 526258 h 621549"/>
                <a:gd name="connsiteX2" fmla="*/ 254459 w 576936"/>
                <a:gd name="connsiteY2" fmla="*/ 359594 h 621549"/>
                <a:gd name="connsiteX3" fmla="*/ 290196 w 576936"/>
                <a:gd name="connsiteY3" fmla="*/ 170547 h 621549"/>
                <a:gd name="connsiteX4" fmla="*/ 363548 w 576936"/>
                <a:gd name="connsiteY4" fmla="*/ 53 h 621549"/>
                <a:gd name="connsiteX5" fmla="*/ 433401 w 576936"/>
                <a:gd name="connsiteY5" fmla="*/ 164947 h 621549"/>
                <a:gd name="connsiteX6" fmla="*/ 449168 w 576936"/>
                <a:gd name="connsiteY6" fmla="*/ 358637 h 621549"/>
                <a:gd name="connsiteX7" fmla="*/ 504437 w 576936"/>
                <a:gd name="connsiteY7" fmla="*/ 535220 h 621549"/>
                <a:gd name="connsiteX8" fmla="*/ 576936 w 576936"/>
                <a:gd name="connsiteY8" fmla="*/ 590355 h 621549"/>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 name="connsiteX0" fmla="*/ 0 w 454404"/>
                <a:gd name="connsiteY0" fmla="*/ 582607 h 590355"/>
                <a:gd name="connsiteX1" fmla="*/ 66614 w 454404"/>
                <a:gd name="connsiteY1" fmla="*/ 526258 h 590355"/>
                <a:gd name="connsiteX2" fmla="*/ 131927 w 454404"/>
                <a:gd name="connsiteY2" fmla="*/ 359594 h 590355"/>
                <a:gd name="connsiteX3" fmla="*/ 167664 w 454404"/>
                <a:gd name="connsiteY3" fmla="*/ 170547 h 590355"/>
                <a:gd name="connsiteX4" fmla="*/ 241016 w 454404"/>
                <a:gd name="connsiteY4" fmla="*/ 53 h 590355"/>
                <a:gd name="connsiteX5" fmla="*/ 310869 w 454404"/>
                <a:gd name="connsiteY5" fmla="*/ 164947 h 590355"/>
                <a:gd name="connsiteX6" fmla="*/ 326636 w 454404"/>
                <a:gd name="connsiteY6" fmla="*/ 358637 h 590355"/>
                <a:gd name="connsiteX7" fmla="*/ 381905 w 454404"/>
                <a:gd name="connsiteY7" fmla="*/ 535220 h 590355"/>
                <a:gd name="connsiteX8" fmla="*/ 454404 w 454404"/>
                <a:gd name="connsiteY8" fmla="*/ 590355 h 5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404" h="590355">
                  <a:moveTo>
                    <a:pt x="0" y="582607"/>
                  </a:moveTo>
                  <a:cubicBezTo>
                    <a:pt x="45653" y="575078"/>
                    <a:pt x="50461" y="552302"/>
                    <a:pt x="66614" y="526258"/>
                  </a:cubicBezTo>
                  <a:cubicBezTo>
                    <a:pt x="89376" y="489558"/>
                    <a:pt x="115085" y="418879"/>
                    <a:pt x="131927" y="359594"/>
                  </a:cubicBezTo>
                  <a:cubicBezTo>
                    <a:pt x="148769" y="300309"/>
                    <a:pt x="145353" y="219585"/>
                    <a:pt x="167664" y="170547"/>
                  </a:cubicBezTo>
                  <a:cubicBezTo>
                    <a:pt x="174210" y="117005"/>
                    <a:pt x="176609" y="2863"/>
                    <a:pt x="241016" y="53"/>
                  </a:cubicBezTo>
                  <a:cubicBezTo>
                    <a:pt x="307675" y="-2757"/>
                    <a:pt x="296599" y="105183"/>
                    <a:pt x="310869" y="164947"/>
                  </a:cubicBezTo>
                  <a:cubicBezTo>
                    <a:pt x="325139" y="224711"/>
                    <a:pt x="314797" y="296925"/>
                    <a:pt x="326636" y="358637"/>
                  </a:cubicBezTo>
                  <a:cubicBezTo>
                    <a:pt x="338475" y="420349"/>
                    <a:pt x="350718" y="468851"/>
                    <a:pt x="381905" y="535220"/>
                  </a:cubicBezTo>
                  <a:cubicBezTo>
                    <a:pt x="414159" y="565782"/>
                    <a:pt x="395120" y="582573"/>
                    <a:pt x="454404" y="590355"/>
                  </a:cubicBezTo>
                </a:path>
              </a:pathLst>
            </a:custGeom>
            <a:solidFill>
              <a:srgbClr val="FFFFCC"/>
            </a:solidFill>
            <a:ln w="38100">
              <a:solidFill>
                <a:srgbClr val="FFFF00"/>
              </a:solidFill>
              <a:miter lim="800000"/>
            </a:ln>
            <a:effectLst>
              <a:glow rad="12700">
                <a:srgbClr val="FFFF00">
                  <a:alpha val="77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8" name="Gruppo 67">
              <a:extLst>
                <a:ext uri="{FF2B5EF4-FFF2-40B4-BE49-F238E27FC236}">
                  <a16:creationId xmlns:a16="http://schemas.microsoft.com/office/drawing/2014/main" id="{772C7EC6-D0E0-46F7-8B55-61C09AB4A256}"/>
                </a:ext>
              </a:extLst>
            </p:cNvPr>
            <p:cNvGrpSpPr/>
            <p:nvPr/>
          </p:nvGrpSpPr>
          <p:grpSpPr>
            <a:xfrm>
              <a:off x="1269213" y="2434839"/>
              <a:ext cx="3845737" cy="2681939"/>
              <a:chOff x="6934984" y="3463045"/>
              <a:chExt cx="3119820" cy="1801400"/>
            </a:xfrm>
          </p:grpSpPr>
          <p:sp>
            <p:nvSpPr>
              <p:cNvPr id="69" name="Triangolo isoscele 68">
                <a:extLst>
                  <a:ext uri="{FF2B5EF4-FFF2-40B4-BE49-F238E27FC236}">
                    <a16:creationId xmlns:a16="http://schemas.microsoft.com/office/drawing/2014/main" id="{83276103-5898-4D19-990D-BFB0C3D29B83}"/>
                  </a:ext>
                </a:extLst>
              </p:cNvPr>
              <p:cNvSpPr/>
              <p:nvPr/>
            </p:nvSpPr>
            <p:spPr>
              <a:xfrm rot="15661673">
                <a:off x="7815752" y="3054730"/>
                <a:ext cx="51477" cy="1597073"/>
              </a:xfrm>
              <a:prstGeom prst="triangle">
                <a:avLst/>
              </a:prstGeom>
              <a:solidFill>
                <a:srgbClr val="00FF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Triangolo isoscele 69">
                <a:extLst>
                  <a:ext uri="{FF2B5EF4-FFF2-40B4-BE49-F238E27FC236}">
                    <a16:creationId xmlns:a16="http://schemas.microsoft.com/office/drawing/2014/main" id="{ADD5DBFA-32EC-48DB-BB35-64F1677C3D0C}"/>
                  </a:ext>
                </a:extLst>
              </p:cNvPr>
              <p:cNvSpPr/>
              <p:nvPr/>
            </p:nvSpPr>
            <p:spPr>
              <a:xfrm rot="16200000">
                <a:off x="7825703" y="3198907"/>
                <a:ext cx="46609" cy="1567909"/>
              </a:xfrm>
              <a:prstGeom prst="triangle">
                <a:avLst/>
              </a:prstGeom>
              <a:solidFill>
                <a:srgbClr val="FFC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Triangolo isoscele 70">
                <a:extLst>
                  <a:ext uri="{FF2B5EF4-FFF2-40B4-BE49-F238E27FC236}">
                    <a16:creationId xmlns:a16="http://schemas.microsoft.com/office/drawing/2014/main" id="{E9549668-605B-4901-8FFC-1F0A798C89A7}"/>
                  </a:ext>
                </a:extLst>
              </p:cNvPr>
              <p:cNvSpPr/>
              <p:nvPr/>
            </p:nvSpPr>
            <p:spPr>
              <a:xfrm rot="16781031">
                <a:off x="7818410" y="3335590"/>
                <a:ext cx="44707" cy="1540165"/>
              </a:xfrm>
              <a:prstGeom prst="triangle">
                <a:avLst/>
              </a:prstGeom>
              <a:solidFill>
                <a:srgbClr val="FF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2" name="Shape 382">
                <a:extLst>
                  <a:ext uri="{FF2B5EF4-FFF2-40B4-BE49-F238E27FC236}">
                    <a16:creationId xmlns:a16="http://schemas.microsoft.com/office/drawing/2014/main" id="{F654172D-A4CA-4BFE-8887-9D01D7B47FD4}"/>
                  </a:ext>
                </a:extLst>
              </p:cNvPr>
              <p:cNvCxnSpPr>
                <a:cxnSpLocks/>
              </p:cNvCxnSpPr>
              <p:nvPr/>
            </p:nvCxnSpPr>
            <p:spPr>
              <a:xfrm flipH="1" flipV="1">
                <a:off x="7089794" y="3967392"/>
                <a:ext cx="1503992" cy="1297053"/>
              </a:xfrm>
              <a:prstGeom prst="straightConnector1">
                <a:avLst/>
              </a:prstGeom>
              <a:noFill/>
              <a:ln w="69850" cap="flat" cmpd="sng">
                <a:solidFill>
                  <a:srgbClr val="FFFF00"/>
                </a:solidFill>
                <a:prstDash val="solid"/>
                <a:round/>
                <a:headEnd type="none" w="lg" len="lg"/>
                <a:tailEnd type="none" w="lg" len="lg"/>
              </a:ln>
            </p:spPr>
          </p:cxnSp>
          <p:cxnSp>
            <p:nvCxnSpPr>
              <p:cNvPr id="73" name="Shape 373">
                <a:extLst>
                  <a:ext uri="{FF2B5EF4-FFF2-40B4-BE49-F238E27FC236}">
                    <a16:creationId xmlns:a16="http://schemas.microsoft.com/office/drawing/2014/main" id="{573879A2-B116-427B-84D8-2355C7B8126E}"/>
                  </a:ext>
                </a:extLst>
              </p:cNvPr>
              <p:cNvCxnSpPr>
                <a:cxnSpLocks/>
              </p:cNvCxnSpPr>
              <p:nvPr/>
            </p:nvCxnSpPr>
            <p:spPr>
              <a:xfrm>
                <a:off x="8587483" y="4211507"/>
                <a:ext cx="1444895" cy="5226"/>
              </a:xfrm>
              <a:prstGeom prst="straightConnector1">
                <a:avLst/>
              </a:prstGeom>
              <a:noFill/>
              <a:ln w="69850" cap="flat" cmpd="sng">
                <a:solidFill>
                  <a:srgbClr val="FF0000"/>
                </a:solidFill>
                <a:prstDash val="solid"/>
                <a:round/>
                <a:headEnd type="none" w="lg" len="lg"/>
                <a:tailEnd type="none" w="lg" len="lg"/>
              </a:ln>
            </p:spPr>
          </p:cxnSp>
          <p:cxnSp>
            <p:nvCxnSpPr>
              <p:cNvPr id="74" name="Shape 374">
                <a:extLst>
                  <a:ext uri="{FF2B5EF4-FFF2-40B4-BE49-F238E27FC236}">
                    <a16:creationId xmlns:a16="http://schemas.microsoft.com/office/drawing/2014/main" id="{23F53D89-6FE1-4913-BCC8-980BA8110233}"/>
                  </a:ext>
                </a:extLst>
              </p:cNvPr>
              <p:cNvCxnSpPr>
                <a:cxnSpLocks/>
              </p:cNvCxnSpPr>
              <p:nvPr/>
            </p:nvCxnSpPr>
            <p:spPr>
              <a:xfrm>
                <a:off x="8611414" y="3750349"/>
                <a:ext cx="1443390" cy="0"/>
              </a:xfrm>
              <a:prstGeom prst="straightConnector1">
                <a:avLst/>
              </a:prstGeom>
              <a:noFill/>
              <a:ln w="69850" cap="flat" cmpd="sng">
                <a:solidFill>
                  <a:srgbClr val="00FF00"/>
                </a:solidFill>
                <a:prstDash val="solid"/>
                <a:round/>
                <a:headEnd type="none" w="lg" len="lg"/>
                <a:tailEnd type="none" w="lg" len="lg"/>
              </a:ln>
            </p:spPr>
          </p:cxnSp>
          <p:cxnSp>
            <p:nvCxnSpPr>
              <p:cNvPr id="75" name="Shape 383">
                <a:extLst>
                  <a:ext uri="{FF2B5EF4-FFF2-40B4-BE49-F238E27FC236}">
                    <a16:creationId xmlns:a16="http://schemas.microsoft.com/office/drawing/2014/main" id="{272DCE18-A5EC-4D5F-8DC6-7955BBCD2C73}"/>
                  </a:ext>
                </a:extLst>
              </p:cNvPr>
              <p:cNvCxnSpPr>
                <a:cxnSpLocks/>
              </p:cNvCxnSpPr>
              <p:nvPr/>
            </p:nvCxnSpPr>
            <p:spPr>
              <a:xfrm flipH="1" flipV="1">
                <a:off x="7530536" y="4348524"/>
                <a:ext cx="961043" cy="827898"/>
              </a:xfrm>
              <a:prstGeom prst="straightConnector1">
                <a:avLst/>
              </a:prstGeom>
              <a:noFill/>
              <a:ln w="69850" cap="flat" cmpd="sng">
                <a:solidFill>
                  <a:srgbClr val="FFFF00"/>
                </a:solidFill>
                <a:prstDash val="solid"/>
                <a:round/>
                <a:headEnd type="none" w="med" len="med"/>
                <a:tailEnd type="stealth" w="med" len="med"/>
              </a:ln>
            </p:spPr>
          </p:cxnSp>
          <p:cxnSp>
            <p:nvCxnSpPr>
              <p:cNvPr id="76" name="Shape 370">
                <a:extLst>
                  <a:ext uri="{FF2B5EF4-FFF2-40B4-BE49-F238E27FC236}">
                    <a16:creationId xmlns:a16="http://schemas.microsoft.com/office/drawing/2014/main" id="{AB97ABA0-E3DF-4D2E-B563-9CB9B260EAC5}"/>
                  </a:ext>
                </a:extLst>
              </p:cNvPr>
              <p:cNvCxnSpPr>
                <a:cxnSpLocks/>
              </p:cNvCxnSpPr>
              <p:nvPr/>
            </p:nvCxnSpPr>
            <p:spPr>
              <a:xfrm>
                <a:off x="8625409" y="3980603"/>
                <a:ext cx="1426328" cy="0"/>
              </a:xfrm>
              <a:prstGeom prst="straightConnector1">
                <a:avLst/>
              </a:prstGeom>
              <a:noFill/>
              <a:ln w="69850" cap="flat" cmpd="sng">
                <a:solidFill>
                  <a:srgbClr val="FF9900"/>
                </a:solidFill>
                <a:prstDash val="solid"/>
                <a:round/>
                <a:headEnd type="none" w="lg" len="lg"/>
                <a:tailEnd type="none" w="lg" len="lg"/>
              </a:ln>
            </p:spPr>
          </p:cxnSp>
          <p:sp>
            <p:nvSpPr>
              <p:cNvPr id="77" name="Shape 376">
                <a:extLst>
                  <a:ext uri="{FF2B5EF4-FFF2-40B4-BE49-F238E27FC236}">
                    <a16:creationId xmlns:a16="http://schemas.microsoft.com/office/drawing/2014/main" id="{C5953E9E-05B2-4419-A563-CAD97C1DE735}"/>
                  </a:ext>
                </a:extLst>
              </p:cNvPr>
              <p:cNvSpPr/>
              <p:nvPr/>
            </p:nvSpPr>
            <p:spPr>
              <a:xfrm rot="-1471179">
                <a:off x="6934984" y="3463045"/>
                <a:ext cx="187949" cy="1097630"/>
              </a:xfrm>
              <a:prstGeom prst="rect">
                <a:avLst/>
              </a:prstGeom>
              <a:gradFill flip="none" rotWithShape="1">
                <a:gsLst>
                  <a:gs pos="0">
                    <a:schemeClr val="accent1">
                      <a:lumMod val="5000"/>
                      <a:lumOff val="95000"/>
                      <a:alpha val="70000"/>
                    </a:schemeClr>
                  </a:gs>
                  <a:gs pos="100000">
                    <a:schemeClr val="accent1"/>
                  </a:gs>
                </a:gsLst>
                <a:lin ang="0" scaled="1"/>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375">
                <a:extLst>
                  <a:ext uri="{FF2B5EF4-FFF2-40B4-BE49-F238E27FC236}">
                    <a16:creationId xmlns:a16="http://schemas.microsoft.com/office/drawing/2014/main" id="{52D4D6D7-89CE-4937-A9C1-C7B2B07A2694}"/>
                  </a:ext>
                </a:extLst>
              </p:cNvPr>
              <p:cNvSpPr/>
              <p:nvPr/>
            </p:nvSpPr>
            <p:spPr>
              <a:xfrm rot="-5400000">
                <a:off x="8144397" y="3893870"/>
                <a:ext cx="927900" cy="179632"/>
              </a:xfrm>
              <a:prstGeom prst="round2SameRect">
                <a:avLst>
                  <a:gd name="adj1" fmla="val 50000"/>
                  <a:gd name="adj2" fmla="val 0"/>
                </a:avLst>
              </a:prstGeom>
              <a:solidFill>
                <a:srgbClr val="00FFFF">
                  <a:alpha val="75000"/>
                </a:srgbClr>
              </a:solidFill>
              <a:ln w="9525" cap="flat" cmpd="sng">
                <a:solidFill>
                  <a:srgbClr val="6D9EEB">
                    <a:alpha val="80000"/>
                  </a:srgb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pSp>
        <p:cxnSp>
          <p:nvCxnSpPr>
            <p:cNvPr id="46" name="Connettore diritto 45">
              <a:extLst>
                <a:ext uri="{FF2B5EF4-FFF2-40B4-BE49-F238E27FC236}">
                  <a16:creationId xmlns:a16="http://schemas.microsoft.com/office/drawing/2014/main" id="{883BEB5C-D5C0-4108-BEED-A6DCDE1FFA2B}"/>
                </a:ext>
              </a:extLst>
            </p:cNvPr>
            <p:cNvCxnSpPr/>
            <p:nvPr/>
          </p:nvCxnSpPr>
          <p:spPr>
            <a:xfrm flipV="1">
              <a:off x="5093497" y="2687283"/>
              <a:ext cx="15024" cy="927900"/>
            </a:xfrm>
            <a:prstGeom prst="line">
              <a:avLst/>
            </a:prstGeom>
            <a:ln w="69850">
              <a:solidFill>
                <a:srgbClr val="0000F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144" name="Rettangolo 143">
              <a:extLst>
                <a:ext uri="{FF2B5EF4-FFF2-40B4-BE49-F238E27FC236}">
                  <a16:creationId xmlns:a16="http://schemas.microsoft.com/office/drawing/2014/main" id="{450833B3-A04B-426D-9EBA-CC78F28E5E70}"/>
                </a:ext>
              </a:extLst>
            </p:cNvPr>
            <p:cNvSpPr/>
            <p:nvPr/>
          </p:nvSpPr>
          <p:spPr>
            <a:xfrm>
              <a:off x="3593937" y="3066771"/>
              <a:ext cx="994183" cy="369332"/>
            </a:xfrm>
            <a:prstGeom prst="rect">
              <a:avLst/>
            </a:prstGeom>
          </p:spPr>
          <p:txBody>
            <a:bodyPr wrap="none">
              <a:spAutoFit/>
            </a:bodyPr>
            <a:lstStyle/>
            <a:p>
              <a:r>
                <a:rPr lang="en-US">
                  <a:latin typeface="DustyErasers" panose="02000603000000000000" pitchFamily="2" charset="0"/>
                  <a:ea typeface="DustyErasers" panose="02000603000000000000" pitchFamily="2" charset="0"/>
                </a:rPr>
                <a:t>E</a:t>
              </a:r>
              <a:r>
                <a:rPr lang="en-US" baseline="-25000">
                  <a:latin typeface="DustyErasers" panose="02000603000000000000" pitchFamily="2" charset="0"/>
                  <a:ea typeface="DustyErasers" panose="02000603000000000000" pitchFamily="2" charset="0"/>
                </a:rPr>
                <a:t>in</a:t>
              </a:r>
              <a:r>
                <a:rPr lang="en-US">
                  <a:latin typeface="DustyErasers" panose="02000603000000000000" pitchFamily="2" charset="0"/>
                  <a:ea typeface="DustyErasers" panose="02000603000000000000" pitchFamily="2" charset="0"/>
                </a:rPr>
                <a:t>(</a:t>
              </a:r>
              <a:r>
                <a:rPr lang="en-US">
                  <a:latin typeface="Symbol" panose="05050102010706020507" pitchFamily="18" charset="2"/>
                  <a:ea typeface="DustyErasers" panose="02000603000000000000" pitchFamily="2" charset="0"/>
                </a:rPr>
                <a:t>w</a:t>
              </a:r>
              <a:r>
                <a:rPr lang="en-US">
                  <a:latin typeface="DustyErasers" panose="02000603000000000000" pitchFamily="2" charset="0"/>
                  <a:ea typeface="DustyErasers" panose="02000603000000000000" pitchFamily="2" charset="0"/>
                </a:rPr>
                <a:t>,x) </a:t>
              </a:r>
              <a:endParaRPr lang="it-IT"/>
            </a:p>
          </p:txBody>
        </p:sp>
      </p:grpSp>
      <p:sp>
        <p:nvSpPr>
          <p:cNvPr id="145" name="Rettangolo 144">
            <a:extLst>
              <a:ext uri="{FF2B5EF4-FFF2-40B4-BE49-F238E27FC236}">
                <a16:creationId xmlns:a16="http://schemas.microsoft.com/office/drawing/2014/main" id="{20C29441-945B-4A81-8C19-3052B808F7AD}"/>
              </a:ext>
            </a:extLst>
          </p:cNvPr>
          <p:cNvSpPr/>
          <p:nvPr/>
        </p:nvSpPr>
        <p:spPr>
          <a:xfrm>
            <a:off x="5219518" y="3041834"/>
            <a:ext cx="1040670" cy="369332"/>
          </a:xfrm>
          <a:prstGeom prst="rect">
            <a:avLst/>
          </a:prstGeom>
        </p:spPr>
        <p:txBody>
          <a:bodyPr wrap="none">
            <a:spAutoFit/>
          </a:bodyPr>
          <a:lstStyle/>
          <a:p>
            <a:r>
              <a:rPr lang="en-US">
                <a:latin typeface="DustyErasers" panose="02000603000000000000" pitchFamily="2" charset="0"/>
                <a:ea typeface="DustyErasers" panose="02000603000000000000" pitchFamily="2" charset="0"/>
              </a:rPr>
              <a:t>E</a:t>
            </a:r>
            <a:r>
              <a:rPr lang="en-US" baseline="-25000">
                <a:latin typeface="DustyErasers" panose="02000603000000000000" pitchFamily="2" charset="0"/>
                <a:ea typeface="DustyErasers" panose="02000603000000000000" pitchFamily="2" charset="0"/>
              </a:rPr>
              <a:t>out</a:t>
            </a:r>
            <a:r>
              <a:rPr lang="en-US">
                <a:latin typeface="DustyErasers" panose="02000603000000000000" pitchFamily="2" charset="0"/>
                <a:ea typeface="DustyErasers" panose="02000603000000000000" pitchFamily="2" charset="0"/>
              </a:rPr>
              <a:t>(</a:t>
            </a:r>
            <a:r>
              <a:rPr lang="en-US">
                <a:latin typeface="Symbol" panose="05050102010706020507" pitchFamily="18" charset="2"/>
                <a:ea typeface="DustyErasers" panose="02000603000000000000" pitchFamily="2" charset="0"/>
              </a:rPr>
              <a:t>w</a:t>
            </a:r>
            <a:r>
              <a:rPr lang="en-US">
                <a:latin typeface="DustyErasers" panose="02000603000000000000" pitchFamily="2" charset="0"/>
                <a:ea typeface="DustyErasers" panose="02000603000000000000" pitchFamily="2" charset="0"/>
              </a:rPr>
              <a:t>,x)</a:t>
            </a:r>
            <a:endParaRPr lang="it-IT"/>
          </a:p>
        </p:txBody>
      </p:sp>
      <p:sp>
        <p:nvSpPr>
          <p:cNvPr id="146" name="Shape 376">
            <a:extLst>
              <a:ext uri="{FF2B5EF4-FFF2-40B4-BE49-F238E27FC236}">
                <a16:creationId xmlns:a16="http://schemas.microsoft.com/office/drawing/2014/main" id="{68CCE1A0-D3B0-48BB-8D61-A3AEA544B32B}"/>
              </a:ext>
            </a:extLst>
          </p:cNvPr>
          <p:cNvSpPr/>
          <p:nvPr/>
        </p:nvSpPr>
        <p:spPr>
          <a:xfrm rot="8614774">
            <a:off x="7863379" y="3773707"/>
            <a:ext cx="139336" cy="445067"/>
          </a:xfrm>
          <a:prstGeom prst="rect">
            <a:avLst/>
          </a:prstGeom>
          <a:gradFill flip="none" rotWithShape="1">
            <a:gsLst>
              <a:gs pos="17000">
                <a:schemeClr val="accent1">
                  <a:lumMod val="5000"/>
                  <a:lumOff val="95000"/>
                  <a:alpha val="70000"/>
                </a:schemeClr>
              </a:gs>
              <a:gs pos="48000">
                <a:schemeClr val="tx1"/>
              </a:gs>
            </a:gsLst>
            <a:path path="circle">
              <a:fillToRect l="50000" t="50000" r="50000" b="50000"/>
            </a:path>
            <a:tileRect/>
          </a:gradFill>
          <a:ln w="9525" cap="flat" cmpd="sng">
            <a:solidFill>
              <a:schemeClr val="accent6">
                <a:lumMod val="40000"/>
                <a:lumOff val="60000"/>
              </a:schemeClr>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7" name="Rettangolo 146">
            <a:extLst>
              <a:ext uri="{FF2B5EF4-FFF2-40B4-BE49-F238E27FC236}">
                <a16:creationId xmlns:a16="http://schemas.microsoft.com/office/drawing/2014/main" id="{4AE9D763-F91B-47DC-A43A-1AE18E1EB959}"/>
              </a:ext>
            </a:extLst>
          </p:cNvPr>
          <p:cNvSpPr/>
          <p:nvPr/>
        </p:nvSpPr>
        <p:spPr>
          <a:xfrm>
            <a:off x="9556549" y="2904234"/>
            <a:ext cx="2335758" cy="1015663"/>
          </a:xfrm>
          <a:prstGeom prst="rect">
            <a:avLst/>
          </a:prstGeom>
        </p:spPr>
        <p:txBody>
          <a:bodyPr wrap="square">
            <a:spAutoFit/>
          </a:bodyPr>
          <a:lstStyle/>
          <a:p>
            <a:r>
              <a:rPr lang="en-US" sz="2000">
                <a:solidFill>
                  <a:schemeClr val="bg1">
                    <a:lumMod val="65000"/>
                  </a:schemeClr>
                </a:solidFill>
                <a:latin typeface="DustyErasers" panose="02000603000000000000" pitchFamily="2" charset="0"/>
                <a:ea typeface="DustyErasers" panose="02000603000000000000" pitchFamily="2" charset="0"/>
              </a:rPr>
              <a:t>Spatially filtering the beam after the FP</a:t>
            </a:r>
            <a:endParaRPr lang="it-IT" sz="2000">
              <a:solidFill>
                <a:schemeClr val="bg1">
                  <a:lumMod val="65000"/>
                </a:schemeClr>
              </a:solidFill>
              <a:latin typeface="DustyErasers" panose="02000603000000000000" pitchFamily="2" charset="0"/>
              <a:ea typeface="DustyErasers" panose="02000603000000000000" pitchFamily="2" charset="0"/>
            </a:endParaRPr>
          </a:p>
        </p:txBody>
      </p:sp>
      <p:sp>
        <p:nvSpPr>
          <p:cNvPr id="150" name="Rettangolo 149">
            <a:extLst>
              <a:ext uri="{FF2B5EF4-FFF2-40B4-BE49-F238E27FC236}">
                <a16:creationId xmlns:a16="http://schemas.microsoft.com/office/drawing/2014/main" id="{43EB6D8E-986D-4D5E-B10B-AE8F2C7F0FC3}"/>
              </a:ext>
            </a:extLst>
          </p:cNvPr>
          <p:cNvSpPr/>
          <p:nvPr/>
        </p:nvSpPr>
        <p:spPr>
          <a:xfrm>
            <a:off x="1522414" y="1543311"/>
            <a:ext cx="10188622" cy="369332"/>
          </a:xfrm>
          <a:prstGeom prst="rect">
            <a:avLst/>
          </a:prstGeom>
        </p:spPr>
        <p:txBody>
          <a:bodyPr wrap="square">
            <a:spAutoFit/>
          </a:bodyPr>
          <a:lstStyle/>
          <a:p>
            <a:r>
              <a:rPr lang="it-IT">
                <a:latin typeface="DustyErasers" panose="02000603000000000000" pitchFamily="2" charset="0"/>
                <a:ea typeface="DustyErasers" panose="02000603000000000000" pitchFamily="2" charset="0"/>
              </a:rPr>
              <a:t>Convenient to exploit spatial dispersion by using a spatial </a:t>
            </a:r>
            <a:r>
              <a:rPr lang="en-US">
                <a:solidFill>
                  <a:srgbClr val="0000FF"/>
                </a:solidFill>
                <a:latin typeface="DustyErasers" panose="02000603000000000000" pitchFamily="2" charset="0"/>
                <a:ea typeface="DustyErasers" panose="02000603000000000000" pitchFamily="2" charset="0"/>
              </a:rPr>
              <a:t>“</a:t>
            </a:r>
            <a:r>
              <a:rPr lang="it-IT">
                <a:solidFill>
                  <a:srgbClr val="0000FF"/>
                </a:solidFill>
                <a:latin typeface="DustyErasers" panose="02000603000000000000" pitchFamily="2" charset="0"/>
                <a:ea typeface="DustyErasers" panose="02000603000000000000" pitchFamily="2" charset="0"/>
              </a:rPr>
              <a:t>mask</a:t>
            </a:r>
            <a:r>
              <a:rPr lang="en-US">
                <a:solidFill>
                  <a:srgbClr val="0000FF"/>
                </a:solidFill>
                <a:latin typeface="DustyErasers" panose="02000603000000000000" pitchFamily="2" charset="0"/>
                <a:ea typeface="DustyErasers" panose="02000603000000000000" pitchFamily="2" charset="0"/>
              </a:rPr>
              <a:t>” M(x)</a:t>
            </a:r>
            <a:r>
              <a:rPr lang="it-IT">
                <a:latin typeface="DustyErasers" panose="02000603000000000000" pitchFamily="2" charset="0"/>
                <a:ea typeface="DustyErasers" panose="02000603000000000000" pitchFamily="2" charset="0"/>
              </a:rPr>
              <a:t> at the Fourier plane</a:t>
            </a:r>
          </a:p>
        </p:txBody>
      </p:sp>
      <p:cxnSp>
        <p:nvCxnSpPr>
          <p:cNvPr id="53" name="Shape 383">
            <a:extLst>
              <a:ext uri="{FF2B5EF4-FFF2-40B4-BE49-F238E27FC236}">
                <a16:creationId xmlns:a16="http://schemas.microsoft.com/office/drawing/2014/main" id="{C6D14139-7BC9-4EB8-A9AA-FE9EC929763E}"/>
              </a:ext>
            </a:extLst>
          </p:cNvPr>
          <p:cNvCxnSpPr>
            <a:cxnSpLocks/>
          </p:cNvCxnSpPr>
          <p:nvPr/>
        </p:nvCxnSpPr>
        <p:spPr>
          <a:xfrm flipV="1">
            <a:off x="7155077" y="4005765"/>
            <a:ext cx="771752" cy="685017"/>
          </a:xfrm>
          <a:prstGeom prst="straightConnector1">
            <a:avLst/>
          </a:prstGeom>
          <a:noFill/>
          <a:ln w="69850" cap="flat" cmpd="sng">
            <a:solidFill>
              <a:srgbClr val="FFFF00"/>
            </a:solidFill>
            <a:prstDash val="solid"/>
            <a:round/>
            <a:headEnd type="stealth" w="med" len="med"/>
            <a:tailEnd type="none" w="med" len="med"/>
          </a:ln>
        </p:spPr>
      </p:cxnSp>
      <p:sp>
        <p:nvSpPr>
          <p:cNvPr id="39" name="Rettangolo 38">
            <a:extLst>
              <a:ext uri="{FF2B5EF4-FFF2-40B4-BE49-F238E27FC236}">
                <a16:creationId xmlns:a16="http://schemas.microsoft.com/office/drawing/2014/main" id="{C250E3C3-A9C6-4243-B55F-5488E6590AD5}"/>
              </a:ext>
            </a:extLst>
          </p:cNvPr>
          <p:cNvSpPr/>
          <p:nvPr/>
        </p:nvSpPr>
        <p:spPr>
          <a:xfrm>
            <a:off x="4504061" y="2247075"/>
            <a:ext cx="2289004" cy="338554"/>
          </a:xfrm>
          <a:prstGeom prst="rect">
            <a:avLst/>
          </a:prstGeom>
        </p:spPr>
        <p:txBody>
          <a:bodyPr wrap="square">
            <a:spAutoFit/>
          </a:bodyPr>
          <a:lstStyle/>
          <a:p>
            <a:r>
              <a:rPr lang="it-IT" sz="1600">
                <a:latin typeface="DustyErasers" panose="02000603000000000000" pitchFamily="2" charset="0"/>
                <a:ea typeface="DustyErasers" panose="02000603000000000000" pitchFamily="2" charset="0"/>
              </a:rPr>
              <a:t>Fourier plane</a:t>
            </a:r>
          </a:p>
        </p:txBody>
      </p:sp>
    </p:spTree>
    <p:extLst>
      <p:ext uri="{BB962C8B-B14F-4D97-AF65-F5344CB8AC3E}">
        <p14:creationId xmlns:p14="http://schemas.microsoft.com/office/powerpoint/2010/main" val="85436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E03FF78-81D4-47BC-A616-0933CBA65E5D}"/>
              </a:ext>
            </a:extLst>
          </p:cNvPr>
          <p:cNvPicPr>
            <a:picLocks noChangeAspect="1"/>
          </p:cNvPicPr>
          <p:nvPr/>
        </p:nvPicPr>
        <p:blipFill rotWithShape="1">
          <a:blip r:embed="rId3"/>
          <a:srcRect l="7943"/>
          <a:stretch/>
        </p:blipFill>
        <p:spPr>
          <a:xfrm>
            <a:off x="2789311" y="2132856"/>
            <a:ext cx="3128298" cy="1398342"/>
          </a:xfrm>
          <a:prstGeom prst="rect">
            <a:avLst/>
          </a:prstGeom>
        </p:spPr>
      </p:pic>
      <p:grpSp>
        <p:nvGrpSpPr>
          <p:cNvPr id="34" name="Gruppo 33">
            <a:extLst>
              <a:ext uri="{FF2B5EF4-FFF2-40B4-BE49-F238E27FC236}">
                <a16:creationId xmlns:a16="http://schemas.microsoft.com/office/drawing/2014/main" id="{6F2BF949-2AE2-4D4C-9A7C-8D2C0DED003E}"/>
              </a:ext>
            </a:extLst>
          </p:cNvPr>
          <p:cNvGrpSpPr/>
          <p:nvPr/>
        </p:nvGrpSpPr>
        <p:grpSpPr>
          <a:xfrm>
            <a:off x="117748" y="2786150"/>
            <a:ext cx="2513635" cy="640881"/>
            <a:chOff x="1845940" y="3510878"/>
            <a:chExt cx="2026329" cy="640881"/>
          </a:xfrm>
        </p:grpSpPr>
        <p:sp>
          <p:nvSpPr>
            <p:cNvPr id="35" name="Rettangolo 34">
              <a:extLst>
                <a:ext uri="{FF2B5EF4-FFF2-40B4-BE49-F238E27FC236}">
                  <a16:creationId xmlns:a16="http://schemas.microsoft.com/office/drawing/2014/main" id="{942A66E4-FF83-4FCA-BA36-C753B6CDA619}"/>
                </a:ext>
              </a:extLst>
            </p:cNvPr>
            <p:cNvSpPr/>
            <p:nvPr/>
          </p:nvSpPr>
          <p:spPr>
            <a:xfrm>
              <a:off x="1845940" y="3600198"/>
              <a:ext cx="611486" cy="461665"/>
            </a:xfrm>
            <a:prstGeom prst="rect">
              <a:avLst/>
            </a:prstGeom>
          </p:spPr>
          <p:txBody>
            <a:bodyPr wrap="none">
              <a:spAutoFit/>
            </a:bodyPr>
            <a:lstStyle/>
            <a:p>
              <a:r>
                <a:rPr lang="en-US" sz="2400">
                  <a:latin typeface="DustyErasers" panose="02000603000000000000" pitchFamily="2" charset="0"/>
                  <a:ea typeface="DustyErasers" panose="02000603000000000000" pitchFamily="2" charset="0"/>
                </a:rPr>
                <a:t>M(x)</a:t>
              </a:r>
              <a:endParaRPr lang="en-US" sz="2400">
                <a:latin typeface="DustyErasers" panose="02000603000000000000" pitchFamily="2" charset="0"/>
                <a:ea typeface="DustyErasers" panose="02000603000000000000" pitchFamily="2"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6" name="CasellaDiTesto 35">
                  <a:extLst>
                    <a:ext uri="{FF2B5EF4-FFF2-40B4-BE49-F238E27FC236}">
                      <a16:creationId xmlns:a16="http://schemas.microsoft.com/office/drawing/2014/main" id="{21529A13-5947-4833-A434-6BFA70181203}"/>
                    </a:ext>
                  </a:extLst>
                </p:cNvPr>
                <p:cNvSpPr txBox="1"/>
                <p:nvPr/>
              </p:nvSpPr>
              <p:spPr>
                <a:xfrm>
                  <a:off x="2334409" y="3510878"/>
                  <a:ext cx="1537860" cy="640881"/>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m:t>
                        </m:r>
                        <m:f>
                          <m:fPr>
                            <m:ctrlPr>
                              <a:rPr lang="it-IT" sz="2400" b="0" i="1" smtClean="0">
                                <a:solidFill>
                                  <a:schemeClr val="tx1"/>
                                </a:solidFill>
                                <a:latin typeface="Cambria Math" panose="02040503050406030204" pitchFamily="18" charset="0"/>
                              </a:rPr>
                            </m:ctrlPr>
                          </m:fPr>
                          <m:num>
                            <m:r>
                              <m:rPr>
                                <m:nor/>
                              </m:rPr>
                              <a:rPr lang="en-US" sz="2400">
                                <a:solidFill>
                                  <a:schemeClr val="tx1"/>
                                </a:solidFill>
                                <a:latin typeface="DustyErasers" panose="02000603000000000000" pitchFamily="2" charset="0"/>
                                <a:ea typeface="DustyErasers" panose="02000603000000000000" pitchFamily="2" charset="0"/>
                                <a:cs typeface="Calibri" panose="020F0502020204030204" pitchFamily="34" charset="0"/>
                              </a:rPr>
                              <m:t>sin</m:t>
                            </m:r>
                            <m:r>
                              <m:rPr>
                                <m:nor/>
                              </m:rPr>
                              <a:rPr lang="en-US" sz="2400">
                                <a:solidFill>
                                  <a:schemeClr val="tx1"/>
                                </a:solidFill>
                                <a:latin typeface="DustyErasers" panose="02000603000000000000" pitchFamily="2" charset="0"/>
                                <a:ea typeface="DustyErasers" panose="02000603000000000000" pitchFamily="2" charset="0"/>
                                <a:cs typeface="Calibri" panose="020F0502020204030204" pitchFamily="34" charset="0"/>
                              </a:rPr>
                              <m:t>(</m:t>
                            </m:r>
                            <m:r>
                              <m:rPr>
                                <m:sty m:val="p"/>
                              </m:rPr>
                              <a:rPr lang="it-IT" sz="2400" b="0" i="1" smtClean="0">
                                <a:solidFill>
                                  <a:schemeClr val="tx1"/>
                                </a:solidFill>
                                <a:latin typeface="Cambria Math" panose="02040503050406030204" pitchFamily="18" charset="0"/>
                                <a:ea typeface="DustyErasers" panose="02000603000000000000" pitchFamily="2" charset="0"/>
                                <a:cs typeface="Calibri" panose="020F0502020204030204" pitchFamily="34" charset="0"/>
                              </a:rPr>
                              <m:t>π</m:t>
                            </m:r>
                            <m:r>
                              <m:rPr>
                                <m:nor/>
                              </m:rPr>
                              <a:rPr lang="it-IT" sz="2400" b="0" i="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x</m:t>
                            </m:r>
                            <m:r>
                              <m:rPr>
                                <m:nor/>
                              </m:rPr>
                              <a:rPr lang="en-US" sz="2400">
                                <a:solidFill>
                                  <a:schemeClr val="tx1"/>
                                </a:solidFill>
                                <a:latin typeface="DustyErasers" panose="02000603000000000000" pitchFamily="2" charset="0"/>
                                <a:ea typeface="DustyErasers" panose="02000603000000000000" pitchFamily="2" charset="0"/>
                                <a:cs typeface="Calibri" panose="020F0502020204030204" pitchFamily="34" charset="0"/>
                              </a:rPr>
                              <m:t>/</m:t>
                            </m:r>
                            <m:r>
                              <m:rPr>
                                <m:nor/>
                              </m:rPr>
                              <a:rPr lang="it-IT" sz="2400" b="0" i="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x</m:t>
                            </m:r>
                            <m:r>
                              <m:rPr>
                                <m:nor/>
                              </m:rPr>
                              <a:rPr lang="it-IT" sz="2400" b="0" i="0" baseline="-2500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0</m:t>
                            </m:r>
                            <m:r>
                              <m:rPr>
                                <m:nor/>
                              </m:rPr>
                              <a:rPr lang="en-US" sz="2400">
                                <a:solidFill>
                                  <a:schemeClr val="tx1"/>
                                </a:solidFill>
                                <a:latin typeface="DustyErasers" panose="02000603000000000000" pitchFamily="2" charset="0"/>
                                <a:ea typeface="DustyErasers" panose="02000603000000000000" pitchFamily="2" charset="0"/>
                                <a:cs typeface="Calibri" panose="020F0502020204030204" pitchFamily="34" charset="0"/>
                              </a:rPr>
                              <m:t>)</m:t>
                            </m:r>
                          </m:num>
                          <m:den>
                            <m:r>
                              <m:rPr>
                                <m:sty m:val="p"/>
                              </m:rPr>
                              <a:rPr lang="it-IT" sz="2400" b="0" i="1" smtClean="0">
                                <a:solidFill>
                                  <a:schemeClr val="tx1"/>
                                </a:solidFill>
                                <a:latin typeface="Cambria Math" panose="02040503050406030204" pitchFamily="18" charset="0"/>
                              </a:rPr>
                              <m:t>π</m:t>
                            </m:r>
                            <m:r>
                              <m:rPr>
                                <m:nor/>
                              </m:rPr>
                              <a:rPr lang="it-IT" sz="2400" b="0" i="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x</m:t>
                            </m:r>
                            <m:r>
                              <m:rPr>
                                <m:nor/>
                              </m:rPr>
                              <a:rPr lang="it-IT" sz="2400" b="0" i="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m:t>
                            </m:r>
                            <m:r>
                              <m:rPr>
                                <m:nor/>
                              </m:rPr>
                              <a:rPr lang="it-IT" sz="2400" b="0" i="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x</m:t>
                            </m:r>
                            <m:r>
                              <m:rPr>
                                <m:nor/>
                              </m:rPr>
                              <a:rPr lang="it-IT" sz="2400" b="0" i="0" baseline="-25000" smtClean="0">
                                <a:solidFill>
                                  <a:schemeClr val="tx1"/>
                                </a:solidFill>
                                <a:latin typeface="DustyErasers" panose="02000603000000000000" pitchFamily="2" charset="0"/>
                                <a:ea typeface="DustyErasers" panose="02000603000000000000" pitchFamily="2" charset="0"/>
                                <a:cs typeface="Calibri" panose="020F0502020204030204" pitchFamily="34" charset="0"/>
                              </a:rPr>
                              <m:t>0</m:t>
                            </m:r>
                          </m:den>
                        </m:f>
                      </m:oMath>
                    </m:oMathPara>
                  </a14:m>
                  <a:endParaRPr lang="it-IT" sz="2400">
                    <a:solidFill>
                      <a:schemeClr val="tx1"/>
                    </a:solidFill>
                  </a:endParaRPr>
                </a:p>
              </p:txBody>
            </p:sp>
          </mc:Choice>
          <mc:Fallback xmlns="">
            <p:sp>
              <p:nvSpPr>
                <p:cNvPr id="36" name="CasellaDiTesto 35">
                  <a:extLst>
                    <a:ext uri="{FF2B5EF4-FFF2-40B4-BE49-F238E27FC236}">
                      <a16:creationId xmlns:a16="http://schemas.microsoft.com/office/drawing/2014/main" id="{21529A13-5947-4833-A434-6BFA70181203}"/>
                    </a:ext>
                  </a:extLst>
                </p:cNvPr>
                <p:cNvSpPr txBox="1">
                  <a:spLocks noRot="1" noChangeAspect="1" noMove="1" noResize="1" noEditPoints="1" noAdjustHandles="1" noChangeArrowheads="1" noChangeShapeType="1" noTextEdit="1"/>
                </p:cNvSpPr>
                <p:nvPr/>
              </p:nvSpPr>
              <p:spPr>
                <a:xfrm>
                  <a:off x="2334409" y="3510878"/>
                  <a:ext cx="1537860" cy="640881"/>
                </a:xfrm>
                <a:prstGeom prst="rect">
                  <a:avLst/>
                </a:prstGeom>
                <a:blipFill>
                  <a:blip r:embed="rId5"/>
                  <a:stretch>
                    <a:fillRect t="-943" b="-13208"/>
                  </a:stretch>
                </a:blipFill>
              </p:spPr>
              <p:txBody>
                <a:bodyPr/>
                <a:lstStyle/>
                <a:p>
                  <a:r>
                    <a:rPr lang="it-IT">
                      <a:noFill/>
                    </a:rPr>
                    <a:t> </a:t>
                  </a:r>
                </a:p>
              </p:txBody>
            </p:sp>
          </mc:Fallback>
        </mc:AlternateContent>
      </p:grpSp>
      <p:pic>
        <p:nvPicPr>
          <p:cNvPr id="96" name="Immagine 95">
            <a:extLst>
              <a:ext uri="{FF2B5EF4-FFF2-40B4-BE49-F238E27FC236}">
                <a16:creationId xmlns:a16="http://schemas.microsoft.com/office/drawing/2014/main" id="{C39F7AC5-80D9-4AAB-BB8C-895EEFEED089}"/>
              </a:ext>
            </a:extLst>
          </p:cNvPr>
          <p:cNvPicPr>
            <a:picLocks noChangeAspect="1"/>
          </p:cNvPicPr>
          <p:nvPr/>
        </p:nvPicPr>
        <p:blipFill rotWithShape="1">
          <a:blip r:embed="rId6"/>
          <a:srcRect t="14726" b="15777"/>
          <a:stretch/>
        </p:blipFill>
        <p:spPr>
          <a:xfrm>
            <a:off x="350287" y="3654681"/>
            <a:ext cx="2226789" cy="413880"/>
          </a:xfrm>
          <a:prstGeom prst="rect">
            <a:avLst/>
          </a:prstGeom>
          <a:ln w="25400">
            <a:solidFill>
              <a:schemeClr val="tx1"/>
            </a:solidFill>
          </a:ln>
        </p:spPr>
      </p:pic>
      <p:sp>
        <p:nvSpPr>
          <p:cNvPr id="2" name="Rettangolo 1">
            <a:extLst>
              <a:ext uri="{FF2B5EF4-FFF2-40B4-BE49-F238E27FC236}">
                <a16:creationId xmlns:a16="http://schemas.microsoft.com/office/drawing/2014/main" id="{6AD44673-4AE5-469B-B109-DB4834F78C83}"/>
              </a:ext>
            </a:extLst>
          </p:cNvPr>
          <p:cNvSpPr/>
          <p:nvPr/>
        </p:nvSpPr>
        <p:spPr>
          <a:xfrm>
            <a:off x="117748" y="2186678"/>
            <a:ext cx="2459328" cy="430887"/>
          </a:xfrm>
          <a:prstGeom prst="rect">
            <a:avLst/>
          </a:prstGeom>
        </p:spPr>
        <p:txBody>
          <a:bodyPr wrap="none">
            <a:spAutoFit/>
          </a:bodyPr>
          <a:lstStyle/>
          <a:p>
            <a:r>
              <a:rPr lang="it-IT" sz="2200" b="1" u="sng">
                <a:solidFill>
                  <a:srgbClr val="0000FF"/>
                </a:solidFill>
                <a:latin typeface="DustyErasers" panose="02000603000000000000" pitchFamily="2" charset="0"/>
                <a:ea typeface="DustyErasers" panose="02000603000000000000" pitchFamily="2" charset="0"/>
              </a:rPr>
              <a:t>Square waveform</a:t>
            </a:r>
            <a:endParaRPr lang="it-IT" sz="2200" b="1" u="sng">
              <a:solidFill>
                <a:srgbClr val="0000FF"/>
              </a:solidFill>
            </a:endParaRPr>
          </a:p>
        </p:txBody>
      </p:sp>
      <p:sp>
        <p:nvSpPr>
          <p:cNvPr id="48" name="Rettangolo 47">
            <a:extLst>
              <a:ext uri="{FF2B5EF4-FFF2-40B4-BE49-F238E27FC236}">
                <a16:creationId xmlns:a16="http://schemas.microsoft.com/office/drawing/2014/main" id="{603AD159-49E2-4D37-8CE1-F1B1898F7521}"/>
              </a:ext>
            </a:extLst>
          </p:cNvPr>
          <p:cNvSpPr/>
          <p:nvPr/>
        </p:nvSpPr>
        <p:spPr>
          <a:xfrm>
            <a:off x="6228517" y="2186678"/>
            <a:ext cx="1810111" cy="430887"/>
          </a:xfrm>
          <a:prstGeom prst="rect">
            <a:avLst/>
          </a:prstGeom>
        </p:spPr>
        <p:txBody>
          <a:bodyPr wrap="none">
            <a:spAutoFit/>
          </a:bodyPr>
          <a:lstStyle/>
          <a:p>
            <a:r>
              <a:rPr lang="it-IT" sz="2200" b="1" u="sng">
                <a:solidFill>
                  <a:srgbClr val="0000FF"/>
                </a:solidFill>
                <a:latin typeface="DustyErasers" panose="02000603000000000000" pitchFamily="2" charset="0"/>
                <a:ea typeface="DustyErasers" panose="02000603000000000000" pitchFamily="2" charset="0"/>
              </a:rPr>
              <a:t>Noise bursts</a:t>
            </a:r>
            <a:endParaRPr lang="it-IT" sz="2200" b="1" u="sng">
              <a:solidFill>
                <a:srgbClr val="0000FF"/>
              </a:solidFill>
            </a:endParaRPr>
          </a:p>
        </p:txBody>
      </p:sp>
      <p:sp>
        <p:nvSpPr>
          <p:cNvPr id="62" name="Rettangolo 61">
            <a:extLst>
              <a:ext uri="{FF2B5EF4-FFF2-40B4-BE49-F238E27FC236}">
                <a16:creationId xmlns:a16="http://schemas.microsoft.com/office/drawing/2014/main" id="{7C05975B-9802-4BCE-B7DA-21AFC286BB53}"/>
              </a:ext>
            </a:extLst>
          </p:cNvPr>
          <p:cNvSpPr/>
          <p:nvPr/>
        </p:nvSpPr>
        <p:spPr>
          <a:xfrm>
            <a:off x="6228517" y="4630594"/>
            <a:ext cx="1604927" cy="430887"/>
          </a:xfrm>
          <a:prstGeom prst="rect">
            <a:avLst/>
          </a:prstGeom>
        </p:spPr>
        <p:txBody>
          <a:bodyPr wrap="none">
            <a:spAutoFit/>
          </a:bodyPr>
          <a:lstStyle/>
          <a:p>
            <a:r>
              <a:rPr lang="it-IT" sz="2200" b="1" u="sng">
                <a:solidFill>
                  <a:srgbClr val="0000FF"/>
                </a:solidFill>
                <a:latin typeface="DustyErasers" panose="02000603000000000000" pitchFamily="2" charset="0"/>
                <a:ea typeface="DustyErasers" panose="02000603000000000000" pitchFamily="2" charset="0"/>
              </a:rPr>
              <a:t>Pulse train</a:t>
            </a:r>
            <a:endParaRPr lang="it-IT" sz="2200" b="1" u="sng">
              <a:solidFill>
                <a:srgbClr val="0000FF"/>
              </a:solidFill>
            </a:endParaRPr>
          </a:p>
        </p:txBody>
      </p:sp>
      <p:grpSp>
        <p:nvGrpSpPr>
          <p:cNvPr id="82" name="Gruppo 81">
            <a:extLst>
              <a:ext uri="{FF2B5EF4-FFF2-40B4-BE49-F238E27FC236}">
                <a16:creationId xmlns:a16="http://schemas.microsoft.com/office/drawing/2014/main" id="{DCDC8650-E09C-42EE-A690-FE8849275C23}"/>
              </a:ext>
            </a:extLst>
          </p:cNvPr>
          <p:cNvGrpSpPr/>
          <p:nvPr/>
        </p:nvGrpSpPr>
        <p:grpSpPr>
          <a:xfrm>
            <a:off x="6195686" y="5093672"/>
            <a:ext cx="2923062" cy="461665"/>
            <a:chOff x="1845940" y="3600198"/>
            <a:chExt cx="1350429" cy="1026202"/>
          </a:xfrm>
        </p:grpSpPr>
        <p:sp>
          <p:nvSpPr>
            <p:cNvPr id="83" name="Rettangolo 82">
              <a:extLst>
                <a:ext uri="{FF2B5EF4-FFF2-40B4-BE49-F238E27FC236}">
                  <a16:creationId xmlns:a16="http://schemas.microsoft.com/office/drawing/2014/main" id="{0B7215CB-E4E4-495F-A9FA-1FFFEF423FFF}"/>
                </a:ext>
              </a:extLst>
            </p:cNvPr>
            <p:cNvSpPr/>
            <p:nvPr/>
          </p:nvSpPr>
          <p:spPr>
            <a:xfrm>
              <a:off x="1845940" y="3600198"/>
              <a:ext cx="1350429" cy="1026202"/>
            </a:xfrm>
            <a:prstGeom prst="rect">
              <a:avLst/>
            </a:prstGeom>
          </p:spPr>
          <p:txBody>
            <a:bodyPr wrap="square">
              <a:spAutoFit/>
            </a:bodyPr>
            <a:lstStyle/>
            <a:p>
              <a:r>
                <a:rPr lang="en-US" sz="2400">
                  <a:latin typeface="DustyErasers" panose="02000603000000000000" pitchFamily="2" charset="0"/>
                  <a:ea typeface="DustyErasers" panose="02000603000000000000" pitchFamily="2" charset="0"/>
                </a:rPr>
                <a:t>M(x)    </a:t>
              </a:r>
              <a:endParaRPr lang="en-US" sz="2400">
                <a:latin typeface="DustyErasers" panose="02000603000000000000" pitchFamily="2" charset="0"/>
                <a:ea typeface="DustyErasers" panose="02000603000000000000" pitchFamily="2"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4" name="CasellaDiTesto 83">
                  <a:extLst>
                    <a:ext uri="{FF2B5EF4-FFF2-40B4-BE49-F238E27FC236}">
                      <a16:creationId xmlns:a16="http://schemas.microsoft.com/office/drawing/2014/main" id="{8A75B487-9D78-4B27-B561-73A609203FA8}"/>
                    </a:ext>
                  </a:extLst>
                </p:cNvPr>
                <p:cNvSpPr txBox="1"/>
                <p:nvPr/>
              </p:nvSpPr>
              <p:spPr>
                <a:xfrm>
                  <a:off x="2162310" y="3807846"/>
                  <a:ext cx="209134" cy="738866"/>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m:t>
                        </m:r>
                      </m:oMath>
                    </m:oMathPara>
                  </a14:m>
                  <a:endParaRPr lang="it-IT" sz="2400">
                    <a:solidFill>
                      <a:schemeClr val="tx1"/>
                    </a:solidFill>
                  </a:endParaRPr>
                </a:p>
              </p:txBody>
            </p:sp>
          </mc:Choice>
          <mc:Fallback xmlns="">
            <p:sp>
              <p:nvSpPr>
                <p:cNvPr id="84" name="CasellaDiTesto 83">
                  <a:extLst>
                    <a:ext uri="{FF2B5EF4-FFF2-40B4-BE49-F238E27FC236}">
                      <a16:creationId xmlns:a16="http://schemas.microsoft.com/office/drawing/2014/main" id="{8A75B487-9D78-4B27-B561-73A609203FA8}"/>
                    </a:ext>
                  </a:extLst>
                </p:cNvPr>
                <p:cNvSpPr txBox="1">
                  <a:spLocks noRot="1" noChangeAspect="1" noMove="1" noResize="1" noEditPoints="1" noAdjustHandles="1" noChangeArrowheads="1" noChangeShapeType="1" noTextEdit="1"/>
                </p:cNvSpPr>
                <p:nvPr/>
              </p:nvSpPr>
              <p:spPr>
                <a:xfrm>
                  <a:off x="2162310" y="3807846"/>
                  <a:ext cx="209134" cy="738866"/>
                </a:xfrm>
                <a:prstGeom prst="rect">
                  <a:avLst/>
                </a:prstGeom>
                <a:blipFill>
                  <a:blip r:embed="rId13"/>
                  <a:stretch>
                    <a:fillRect/>
                  </a:stretch>
                </a:blipFill>
              </p:spPr>
              <p:txBody>
                <a:bodyPr/>
                <a:lstStyle/>
                <a:p>
                  <a:r>
                    <a:rPr lang="it-IT">
                      <a:noFill/>
                    </a:rPr>
                    <a:t> </a:t>
                  </a:r>
                </a:p>
              </p:txBody>
            </p:sp>
          </mc:Fallback>
        </mc:AlternateContent>
      </p:grpSp>
      <p:grpSp>
        <p:nvGrpSpPr>
          <p:cNvPr id="31" name="Gruppo 30">
            <a:extLst>
              <a:ext uri="{FF2B5EF4-FFF2-40B4-BE49-F238E27FC236}">
                <a16:creationId xmlns:a16="http://schemas.microsoft.com/office/drawing/2014/main" id="{D191AB4C-97B9-4ACC-8650-48E5079A8CF8}"/>
              </a:ext>
            </a:extLst>
          </p:cNvPr>
          <p:cNvGrpSpPr/>
          <p:nvPr/>
        </p:nvGrpSpPr>
        <p:grpSpPr>
          <a:xfrm>
            <a:off x="6183642" y="2875565"/>
            <a:ext cx="2923062" cy="461665"/>
            <a:chOff x="1845940" y="3600198"/>
            <a:chExt cx="1350429" cy="1026202"/>
          </a:xfrm>
        </p:grpSpPr>
        <p:sp>
          <p:nvSpPr>
            <p:cNvPr id="32" name="Rettangolo 31">
              <a:extLst>
                <a:ext uri="{FF2B5EF4-FFF2-40B4-BE49-F238E27FC236}">
                  <a16:creationId xmlns:a16="http://schemas.microsoft.com/office/drawing/2014/main" id="{C4C0DF23-6040-4625-98E7-A2929A260BCD}"/>
                </a:ext>
              </a:extLst>
            </p:cNvPr>
            <p:cNvSpPr/>
            <p:nvPr/>
          </p:nvSpPr>
          <p:spPr>
            <a:xfrm>
              <a:off x="1845940" y="3600198"/>
              <a:ext cx="1350429" cy="1026202"/>
            </a:xfrm>
            <a:prstGeom prst="rect">
              <a:avLst/>
            </a:prstGeom>
          </p:spPr>
          <p:txBody>
            <a:bodyPr wrap="square">
              <a:spAutoFit/>
            </a:bodyPr>
            <a:lstStyle/>
            <a:p>
              <a:r>
                <a:rPr lang="en-US" sz="2400">
                  <a:latin typeface="DustyErasers" panose="02000603000000000000" pitchFamily="2" charset="0"/>
                  <a:ea typeface="DustyErasers" panose="02000603000000000000" pitchFamily="2" charset="0"/>
                </a:rPr>
                <a:t>M(x)    </a:t>
              </a:r>
              <a:endParaRPr lang="en-US" sz="2400">
                <a:latin typeface="DustyErasers" panose="02000603000000000000" pitchFamily="2" charset="0"/>
                <a:ea typeface="DustyErasers" panose="02000603000000000000" pitchFamily="2"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05CB3409-B04D-4C0B-A43E-E414EED44DCC}"/>
                    </a:ext>
                  </a:extLst>
                </p:cNvPr>
                <p:cNvSpPr txBox="1"/>
                <p:nvPr/>
              </p:nvSpPr>
              <p:spPr>
                <a:xfrm>
                  <a:off x="2162310" y="3807846"/>
                  <a:ext cx="209134" cy="738866"/>
                </a:xfrm>
                <a:prstGeom prst="rect">
                  <a:avLst/>
                </a:prstGeom>
                <a:noFill/>
              </p:spPr>
              <p:txBody>
                <a:bodyPr wrap="squar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r>
                          <a:rPr lang="it-IT" sz="2400" b="0" i="1" smtClean="0">
                            <a:solidFill>
                              <a:schemeClr val="tx1"/>
                            </a:solidFill>
                            <a:latin typeface="Cambria Math" panose="02040503050406030204" pitchFamily="18" charset="0"/>
                          </a:rPr>
                          <m:t>∝</m:t>
                        </m:r>
                      </m:oMath>
                    </m:oMathPara>
                  </a14:m>
                  <a:endParaRPr lang="it-IT" sz="2400">
                    <a:solidFill>
                      <a:schemeClr val="tx1"/>
                    </a:solidFill>
                  </a:endParaRPr>
                </a:p>
              </p:txBody>
            </p:sp>
          </mc:Choice>
          <mc:Fallback xmlns="">
            <p:sp>
              <p:nvSpPr>
                <p:cNvPr id="33" name="CasellaDiTesto 32">
                  <a:extLst>
                    <a:ext uri="{FF2B5EF4-FFF2-40B4-BE49-F238E27FC236}">
                      <a16:creationId xmlns:a16="http://schemas.microsoft.com/office/drawing/2014/main" id="{05CB3409-B04D-4C0B-A43E-E414EED44DCC}"/>
                    </a:ext>
                  </a:extLst>
                </p:cNvPr>
                <p:cNvSpPr txBox="1">
                  <a:spLocks noRot="1" noChangeAspect="1" noMove="1" noResize="1" noEditPoints="1" noAdjustHandles="1" noChangeArrowheads="1" noChangeShapeType="1" noTextEdit="1"/>
                </p:cNvSpPr>
                <p:nvPr/>
              </p:nvSpPr>
              <p:spPr>
                <a:xfrm>
                  <a:off x="2162310" y="3807846"/>
                  <a:ext cx="209134" cy="738866"/>
                </a:xfrm>
                <a:prstGeom prst="rect">
                  <a:avLst/>
                </a:prstGeom>
                <a:blipFill>
                  <a:blip r:embed="rId14"/>
                  <a:stretch>
                    <a:fillRect/>
                  </a:stretch>
                </a:blipFill>
              </p:spPr>
              <p:txBody>
                <a:bodyPr/>
                <a:lstStyle/>
                <a:p>
                  <a:r>
                    <a:rPr lang="it-IT">
                      <a:noFill/>
                    </a:rPr>
                    <a:t> </a:t>
                  </a:r>
                </a:p>
              </p:txBody>
            </p:sp>
          </mc:Fallback>
        </mc:AlternateContent>
      </p:grpSp>
      <p:sp>
        <p:nvSpPr>
          <p:cNvPr id="37" name="Rettangolo 36">
            <a:extLst>
              <a:ext uri="{FF2B5EF4-FFF2-40B4-BE49-F238E27FC236}">
                <a16:creationId xmlns:a16="http://schemas.microsoft.com/office/drawing/2014/main" id="{BD75D9D6-984D-4667-8333-B1CED312CC17}"/>
              </a:ext>
            </a:extLst>
          </p:cNvPr>
          <p:cNvSpPr/>
          <p:nvPr/>
        </p:nvSpPr>
        <p:spPr>
          <a:xfrm>
            <a:off x="2926060" y="2207258"/>
            <a:ext cx="452154" cy="37982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1741966-9380-4D51-867B-7BF8A759CE2A}"/>
              </a:ext>
            </a:extLst>
          </p:cNvPr>
          <p:cNvPicPr>
            <a:picLocks noChangeAspect="1"/>
          </p:cNvPicPr>
          <p:nvPr/>
        </p:nvPicPr>
        <p:blipFill rotWithShape="1">
          <a:blip r:embed="rId15"/>
          <a:srcRect l="7267"/>
          <a:stretch/>
        </p:blipFill>
        <p:spPr>
          <a:xfrm>
            <a:off x="2789311" y="4662785"/>
            <a:ext cx="3128298" cy="1451256"/>
          </a:xfrm>
          <a:prstGeom prst="rect">
            <a:avLst/>
          </a:prstGeom>
        </p:spPr>
      </p:pic>
      <p:sp>
        <p:nvSpPr>
          <p:cNvPr id="38" name="Rettangolo 37">
            <a:extLst>
              <a:ext uri="{FF2B5EF4-FFF2-40B4-BE49-F238E27FC236}">
                <a16:creationId xmlns:a16="http://schemas.microsoft.com/office/drawing/2014/main" id="{4839C572-7743-4D69-BABA-7E247F92C2E0}"/>
              </a:ext>
            </a:extLst>
          </p:cNvPr>
          <p:cNvSpPr/>
          <p:nvPr/>
        </p:nvSpPr>
        <p:spPr>
          <a:xfrm>
            <a:off x="3152039" y="4775524"/>
            <a:ext cx="270327" cy="294716"/>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36B2E3B6-8524-4BD9-A830-5A5289631DC9}"/>
              </a:ext>
            </a:extLst>
          </p:cNvPr>
          <p:cNvSpPr/>
          <p:nvPr/>
        </p:nvSpPr>
        <p:spPr>
          <a:xfrm>
            <a:off x="3652517" y="3516181"/>
            <a:ext cx="125867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Time delay [ps]</a:t>
            </a:r>
            <a:endParaRPr lang="it-IT" sz="1200"/>
          </a:p>
        </p:txBody>
      </p:sp>
      <p:sp>
        <p:nvSpPr>
          <p:cNvPr id="39" name="Rettangolo 38">
            <a:extLst>
              <a:ext uri="{FF2B5EF4-FFF2-40B4-BE49-F238E27FC236}">
                <a16:creationId xmlns:a16="http://schemas.microsoft.com/office/drawing/2014/main" id="{71DBB4FA-8E84-4E35-B616-67E350FCDCFF}"/>
              </a:ext>
            </a:extLst>
          </p:cNvPr>
          <p:cNvSpPr/>
          <p:nvPr/>
        </p:nvSpPr>
        <p:spPr>
          <a:xfrm>
            <a:off x="3652517" y="6133597"/>
            <a:ext cx="125867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Time delay [ps]</a:t>
            </a:r>
            <a:endParaRPr lang="it-IT" sz="1200"/>
          </a:p>
        </p:txBody>
      </p:sp>
      <p:sp>
        <p:nvSpPr>
          <p:cNvPr id="40" name="Rettangolo 39">
            <a:extLst>
              <a:ext uri="{FF2B5EF4-FFF2-40B4-BE49-F238E27FC236}">
                <a16:creationId xmlns:a16="http://schemas.microsoft.com/office/drawing/2014/main" id="{75EB8EE1-7DFE-42E1-8279-56CA4F2FC922}"/>
              </a:ext>
            </a:extLst>
          </p:cNvPr>
          <p:cNvSpPr/>
          <p:nvPr/>
        </p:nvSpPr>
        <p:spPr>
          <a:xfrm rot="16200000">
            <a:off x="2138766" y="2674664"/>
            <a:ext cx="121058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Intensity [a.u.]</a:t>
            </a:r>
            <a:endParaRPr lang="it-IT" sz="1200"/>
          </a:p>
        </p:txBody>
      </p:sp>
      <p:sp>
        <p:nvSpPr>
          <p:cNvPr id="41" name="Rettangolo 40">
            <a:extLst>
              <a:ext uri="{FF2B5EF4-FFF2-40B4-BE49-F238E27FC236}">
                <a16:creationId xmlns:a16="http://schemas.microsoft.com/office/drawing/2014/main" id="{D5E910B2-CEA9-4C21-87A9-80884AAEF0D7}"/>
              </a:ext>
            </a:extLst>
          </p:cNvPr>
          <p:cNvSpPr/>
          <p:nvPr/>
        </p:nvSpPr>
        <p:spPr>
          <a:xfrm rot="16200000">
            <a:off x="2139524" y="5242319"/>
            <a:ext cx="121058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Intensity [a.u.]</a:t>
            </a:r>
            <a:endParaRPr lang="it-IT" sz="1200"/>
          </a:p>
        </p:txBody>
      </p:sp>
      <p:sp>
        <p:nvSpPr>
          <p:cNvPr id="42" name="Rettangolo 41">
            <a:extLst>
              <a:ext uri="{FF2B5EF4-FFF2-40B4-BE49-F238E27FC236}">
                <a16:creationId xmlns:a16="http://schemas.microsoft.com/office/drawing/2014/main" id="{53D32F79-2BDB-4BFE-AE99-AD4D4C54CB24}"/>
              </a:ext>
            </a:extLst>
          </p:cNvPr>
          <p:cNvSpPr/>
          <p:nvPr/>
        </p:nvSpPr>
        <p:spPr>
          <a:xfrm>
            <a:off x="117748" y="4630594"/>
            <a:ext cx="2093843" cy="1107996"/>
          </a:xfrm>
          <a:prstGeom prst="rect">
            <a:avLst/>
          </a:prstGeom>
        </p:spPr>
        <p:txBody>
          <a:bodyPr wrap="none">
            <a:spAutoFit/>
          </a:bodyPr>
          <a:lstStyle/>
          <a:p>
            <a:r>
              <a:rPr lang="it-IT" sz="2200" b="1" u="sng">
                <a:solidFill>
                  <a:srgbClr val="0000FF"/>
                </a:solidFill>
                <a:latin typeface="DustyErasers" panose="02000603000000000000" pitchFamily="2" charset="0"/>
                <a:ea typeface="DustyErasers" panose="02000603000000000000" pitchFamily="2" charset="0"/>
              </a:rPr>
              <a:t>Cubic, flat,</a:t>
            </a:r>
          </a:p>
          <a:p>
            <a:r>
              <a:rPr lang="it-IT" sz="2200" b="1" u="sng">
                <a:solidFill>
                  <a:srgbClr val="0000FF"/>
                </a:solidFill>
                <a:latin typeface="DustyErasers" panose="02000603000000000000" pitchFamily="2" charset="0"/>
                <a:ea typeface="DustyErasers" panose="02000603000000000000" pitchFamily="2" charset="0"/>
              </a:rPr>
              <a:t>quadratic</a:t>
            </a:r>
          </a:p>
          <a:p>
            <a:r>
              <a:rPr lang="it-IT" sz="2200" b="1" u="sng">
                <a:solidFill>
                  <a:srgbClr val="0000FF"/>
                </a:solidFill>
                <a:latin typeface="DustyErasers" panose="02000603000000000000" pitchFamily="2" charset="0"/>
                <a:ea typeface="DustyErasers" panose="02000603000000000000" pitchFamily="2" charset="0"/>
              </a:rPr>
              <a:t>phase gradient</a:t>
            </a:r>
            <a:endParaRPr lang="it-IT" sz="2200" b="1" u="sng">
              <a:solidFill>
                <a:srgbClr val="0000FF"/>
              </a:solidFill>
            </a:endParaRPr>
          </a:p>
        </p:txBody>
      </p:sp>
      <p:pic>
        <p:nvPicPr>
          <p:cNvPr id="8" name="Immagine 7">
            <a:extLst>
              <a:ext uri="{FF2B5EF4-FFF2-40B4-BE49-F238E27FC236}">
                <a16:creationId xmlns:a16="http://schemas.microsoft.com/office/drawing/2014/main" id="{584C0139-0FA0-4219-A64F-ED734B1A511A}"/>
              </a:ext>
            </a:extLst>
          </p:cNvPr>
          <p:cNvPicPr>
            <a:picLocks noChangeAspect="1"/>
          </p:cNvPicPr>
          <p:nvPr/>
        </p:nvPicPr>
        <p:blipFill rotWithShape="1">
          <a:blip r:embed="rId16"/>
          <a:srcRect l="12431" t="23665" r="6888" b="9983"/>
          <a:stretch/>
        </p:blipFill>
        <p:spPr>
          <a:xfrm>
            <a:off x="7333163" y="2874018"/>
            <a:ext cx="1526819" cy="546632"/>
          </a:xfrm>
          <a:prstGeom prst="rect">
            <a:avLst/>
          </a:prstGeom>
        </p:spPr>
      </p:pic>
      <p:grpSp>
        <p:nvGrpSpPr>
          <p:cNvPr id="10" name="Gruppo 9">
            <a:extLst>
              <a:ext uri="{FF2B5EF4-FFF2-40B4-BE49-F238E27FC236}">
                <a16:creationId xmlns:a16="http://schemas.microsoft.com/office/drawing/2014/main" id="{996C8EAA-0159-4C43-AF0A-C22F887F6690}"/>
              </a:ext>
            </a:extLst>
          </p:cNvPr>
          <p:cNvGrpSpPr/>
          <p:nvPr/>
        </p:nvGrpSpPr>
        <p:grpSpPr>
          <a:xfrm>
            <a:off x="9174512" y="2132856"/>
            <a:ext cx="2808312" cy="1296793"/>
            <a:chOff x="9406780" y="1986446"/>
            <a:chExt cx="2520280" cy="1039079"/>
          </a:xfrm>
        </p:grpSpPr>
        <p:pic>
          <p:nvPicPr>
            <p:cNvPr id="9" name="Immagine 8">
              <a:extLst>
                <a:ext uri="{FF2B5EF4-FFF2-40B4-BE49-F238E27FC236}">
                  <a16:creationId xmlns:a16="http://schemas.microsoft.com/office/drawing/2014/main" id="{0D8258D4-2170-4410-B9A5-3E5BFE36343E}"/>
                </a:ext>
              </a:extLst>
            </p:cNvPr>
            <p:cNvPicPr>
              <a:picLocks noChangeAspect="1"/>
            </p:cNvPicPr>
            <p:nvPr/>
          </p:nvPicPr>
          <p:blipFill rotWithShape="1">
            <a:blip r:embed="rId17"/>
            <a:srcRect l="1534" r="3541" b="6697"/>
            <a:stretch/>
          </p:blipFill>
          <p:spPr>
            <a:xfrm>
              <a:off x="9406780" y="1986446"/>
              <a:ext cx="2520280" cy="1039079"/>
            </a:xfrm>
            <a:prstGeom prst="rect">
              <a:avLst/>
            </a:prstGeom>
            <a:ln w="9525">
              <a:solidFill>
                <a:schemeClr val="tx1"/>
              </a:solidFill>
            </a:ln>
          </p:spPr>
        </p:pic>
        <p:sp>
          <p:nvSpPr>
            <p:cNvPr id="43" name="Rettangolo 42">
              <a:extLst>
                <a:ext uri="{FF2B5EF4-FFF2-40B4-BE49-F238E27FC236}">
                  <a16:creationId xmlns:a16="http://schemas.microsoft.com/office/drawing/2014/main" id="{775AAEA8-926F-4F14-83B4-EB351FCAD8AD}"/>
                </a:ext>
              </a:extLst>
            </p:cNvPr>
            <p:cNvSpPr/>
            <p:nvPr/>
          </p:nvSpPr>
          <p:spPr>
            <a:xfrm>
              <a:off x="11639028" y="2034886"/>
              <a:ext cx="288032" cy="715396"/>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4" name="Rettangolo 43">
            <a:extLst>
              <a:ext uri="{FF2B5EF4-FFF2-40B4-BE49-F238E27FC236}">
                <a16:creationId xmlns:a16="http://schemas.microsoft.com/office/drawing/2014/main" id="{D7834873-1E4A-4BF6-9FD5-6FA4DBAC9298}"/>
              </a:ext>
            </a:extLst>
          </p:cNvPr>
          <p:cNvSpPr/>
          <p:nvPr/>
        </p:nvSpPr>
        <p:spPr>
          <a:xfrm>
            <a:off x="10037581" y="3658451"/>
            <a:ext cx="125867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Time delay [ps]</a:t>
            </a:r>
            <a:endParaRPr lang="it-IT" sz="1200"/>
          </a:p>
        </p:txBody>
      </p:sp>
      <p:pic>
        <p:nvPicPr>
          <p:cNvPr id="12" name="Immagine 11">
            <a:extLst>
              <a:ext uri="{FF2B5EF4-FFF2-40B4-BE49-F238E27FC236}">
                <a16:creationId xmlns:a16="http://schemas.microsoft.com/office/drawing/2014/main" id="{A5769282-B1EF-45C5-9D1D-6131A1DBAEDA}"/>
              </a:ext>
            </a:extLst>
          </p:cNvPr>
          <p:cNvPicPr>
            <a:picLocks noChangeAspect="1"/>
          </p:cNvPicPr>
          <p:nvPr/>
        </p:nvPicPr>
        <p:blipFill>
          <a:blip r:embed="rId18"/>
          <a:stretch>
            <a:fillRect/>
          </a:stretch>
        </p:blipFill>
        <p:spPr>
          <a:xfrm>
            <a:off x="7333163" y="5104124"/>
            <a:ext cx="1526819" cy="400727"/>
          </a:xfrm>
          <a:prstGeom prst="rect">
            <a:avLst/>
          </a:prstGeom>
        </p:spPr>
      </p:pic>
      <p:pic>
        <p:nvPicPr>
          <p:cNvPr id="14" name="Immagine 13">
            <a:extLst>
              <a:ext uri="{FF2B5EF4-FFF2-40B4-BE49-F238E27FC236}">
                <a16:creationId xmlns:a16="http://schemas.microsoft.com/office/drawing/2014/main" id="{1080F918-2032-4E00-9462-114611F0E41E}"/>
              </a:ext>
            </a:extLst>
          </p:cNvPr>
          <p:cNvPicPr>
            <a:picLocks noChangeAspect="1"/>
          </p:cNvPicPr>
          <p:nvPr/>
        </p:nvPicPr>
        <p:blipFill>
          <a:blip r:embed="rId19"/>
          <a:stretch>
            <a:fillRect/>
          </a:stretch>
        </p:blipFill>
        <p:spPr>
          <a:xfrm>
            <a:off x="9174512" y="4715993"/>
            <a:ext cx="2808312" cy="1163673"/>
          </a:xfrm>
          <a:prstGeom prst="rect">
            <a:avLst/>
          </a:prstGeom>
          <a:ln>
            <a:solidFill>
              <a:schemeClr val="tx1"/>
            </a:solidFill>
          </a:ln>
        </p:spPr>
      </p:pic>
      <p:sp>
        <p:nvSpPr>
          <p:cNvPr id="47" name="Rettangolo 46">
            <a:extLst>
              <a:ext uri="{FF2B5EF4-FFF2-40B4-BE49-F238E27FC236}">
                <a16:creationId xmlns:a16="http://schemas.microsoft.com/office/drawing/2014/main" id="{ABC0B4AA-FEE6-4D52-A500-A7BBF5E39014}"/>
              </a:ext>
            </a:extLst>
          </p:cNvPr>
          <p:cNvSpPr/>
          <p:nvPr/>
        </p:nvSpPr>
        <p:spPr>
          <a:xfrm>
            <a:off x="9949329" y="6133597"/>
            <a:ext cx="125867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Time delay [ps]</a:t>
            </a:r>
            <a:endParaRPr lang="it-IT" sz="1200"/>
          </a:p>
        </p:txBody>
      </p:sp>
      <p:sp>
        <p:nvSpPr>
          <p:cNvPr id="49" name="Rettangolo 48">
            <a:extLst>
              <a:ext uri="{FF2B5EF4-FFF2-40B4-BE49-F238E27FC236}">
                <a16:creationId xmlns:a16="http://schemas.microsoft.com/office/drawing/2014/main" id="{A0DECAFF-7057-4735-9439-6BB48C5667EB}"/>
              </a:ext>
            </a:extLst>
          </p:cNvPr>
          <p:cNvSpPr/>
          <p:nvPr/>
        </p:nvSpPr>
        <p:spPr>
          <a:xfrm>
            <a:off x="9031165" y="3422229"/>
            <a:ext cx="3157659" cy="283981"/>
          </a:xfrm>
          <a:prstGeom prst="rect">
            <a:avLst/>
          </a:prstGeom>
        </p:spPr>
        <p:txBody>
          <a:bodyPr wrap="square">
            <a:spAutoFit/>
          </a:bodyPr>
          <a:lstStyle/>
          <a:p>
            <a:r>
              <a:rPr lang="it-IT" sz="1200"/>
              <a:t>-4        -3        -2        -1       0        1        2         3          4</a:t>
            </a:r>
          </a:p>
        </p:txBody>
      </p:sp>
      <p:sp>
        <p:nvSpPr>
          <p:cNvPr id="51" name="Rettangolo 50">
            <a:extLst>
              <a:ext uri="{FF2B5EF4-FFF2-40B4-BE49-F238E27FC236}">
                <a16:creationId xmlns:a16="http://schemas.microsoft.com/office/drawing/2014/main" id="{B43FB7DB-60A0-4E53-89F5-C9DF15628C10}"/>
              </a:ext>
            </a:extLst>
          </p:cNvPr>
          <p:cNvSpPr/>
          <p:nvPr/>
        </p:nvSpPr>
        <p:spPr>
          <a:xfrm>
            <a:off x="9043579" y="5879666"/>
            <a:ext cx="3157659" cy="283981"/>
          </a:xfrm>
          <a:prstGeom prst="rect">
            <a:avLst/>
          </a:prstGeom>
        </p:spPr>
        <p:txBody>
          <a:bodyPr wrap="square">
            <a:spAutoFit/>
          </a:bodyPr>
          <a:lstStyle/>
          <a:p>
            <a:r>
              <a:rPr lang="it-IT" sz="1200"/>
              <a:t>-4        -3        -2        -1       0        1        2         3          4</a:t>
            </a:r>
          </a:p>
        </p:txBody>
      </p:sp>
      <p:sp>
        <p:nvSpPr>
          <p:cNvPr id="52" name="Rettangolo 51">
            <a:extLst>
              <a:ext uri="{FF2B5EF4-FFF2-40B4-BE49-F238E27FC236}">
                <a16:creationId xmlns:a16="http://schemas.microsoft.com/office/drawing/2014/main" id="{C8916CC4-AE85-4457-BCAD-109E867FB022}"/>
              </a:ext>
            </a:extLst>
          </p:cNvPr>
          <p:cNvSpPr/>
          <p:nvPr/>
        </p:nvSpPr>
        <p:spPr>
          <a:xfrm rot="16200000">
            <a:off x="8412149" y="2879241"/>
            <a:ext cx="121058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Intensity [a.u.]</a:t>
            </a:r>
            <a:endParaRPr lang="it-IT" sz="1200"/>
          </a:p>
        </p:txBody>
      </p:sp>
      <p:sp>
        <p:nvSpPr>
          <p:cNvPr id="53" name="Rettangolo 52">
            <a:extLst>
              <a:ext uri="{FF2B5EF4-FFF2-40B4-BE49-F238E27FC236}">
                <a16:creationId xmlns:a16="http://schemas.microsoft.com/office/drawing/2014/main" id="{EB9CDFA1-6BDC-4A2E-84C7-1422AE69A148}"/>
              </a:ext>
            </a:extLst>
          </p:cNvPr>
          <p:cNvSpPr/>
          <p:nvPr/>
        </p:nvSpPr>
        <p:spPr>
          <a:xfrm rot="16200000">
            <a:off x="8412907" y="5304625"/>
            <a:ext cx="1210588" cy="276999"/>
          </a:xfrm>
          <a:prstGeom prst="rect">
            <a:avLst/>
          </a:prstGeom>
        </p:spPr>
        <p:txBody>
          <a:bodyPr wrap="none">
            <a:spAutoFit/>
          </a:bodyPr>
          <a:lstStyle/>
          <a:p>
            <a:r>
              <a:rPr lang="en-US" sz="1200">
                <a:latin typeface="DustyErasers" panose="02000603000000000000" pitchFamily="2" charset="0"/>
                <a:ea typeface="DustyErasers" panose="02000603000000000000" pitchFamily="2" charset="0"/>
              </a:rPr>
              <a:t>Intensity [a.u.]</a:t>
            </a:r>
            <a:endParaRPr lang="it-IT" sz="1200"/>
          </a:p>
        </p:txBody>
      </p:sp>
      <p:sp>
        <p:nvSpPr>
          <p:cNvPr id="55" name="Rettangolo 54">
            <a:extLst>
              <a:ext uri="{FF2B5EF4-FFF2-40B4-BE49-F238E27FC236}">
                <a16:creationId xmlns:a16="http://schemas.microsoft.com/office/drawing/2014/main" id="{13294DC7-58BC-4330-99DB-116C6B070718}"/>
              </a:ext>
            </a:extLst>
          </p:cNvPr>
          <p:cNvSpPr/>
          <p:nvPr/>
        </p:nvSpPr>
        <p:spPr>
          <a:xfrm>
            <a:off x="3078460" y="2359658"/>
            <a:ext cx="452154" cy="37982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55">
            <a:extLst>
              <a:ext uri="{FF2B5EF4-FFF2-40B4-BE49-F238E27FC236}">
                <a16:creationId xmlns:a16="http://schemas.microsoft.com/office/drawing/2014/main" id="{16A27B8B-C381-43E6-BD14-FE448566A984}"/>
              </a:ext>
            </a:extLst>
          </p:cNvPr>
          <p:cNvSpPr/>
          <p:nvPr/>
        </p:nvSpPr>
        <p:spPr>
          <a:xfrm>
            <a:off x="2896914" y="4803122"/>
            <a:ext cx="452154" cy="37982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Titolo 12">
            <a:extLst>
              <a:ext uri="{FF2B5EF4-FFF2-40B4-BE49-F238E27FC236}">
                <a16:creationId xmlns:a16="http://schemas.microsoft.com/office/drawing/2014/main" id="{DBEC2FE8-1F94-4CDF-B2B2-C410ADFEFBC1}"/>
              </a:ext>
            </a:extLst>
          </p:cNvPr>
          <p:cNvSpPr txBox="1">
            <a:spLocks/>
          </p:cNvSpPr>
          <p:nvPr/>
        </p:nvSpPr>
        <p:spPr>
          <a:xfrm>
            <a:off x="1522414" y="274638"/>
            <a:ext cx="8388422"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sz="4000">
                <a:latin typeface="DustyErasers" panose="02000603000000000000" pitchFamily="2" charset="0"/>
                <a:ea typeface="DustyErasers" panose="02000603000000000000" pitchFamily="2" charset="0"/>
              </a:rPr>
              <a:t>Mask examples</a:t>
            </a:r>
            <a:endParaRPr lang="it-IT" sz="3800">
              <a:latin typeface="DustyErasers" panose="02000603000000000000" pitchFamily="2" charset="0"/>
              <a:ea typeface="DustyErasers" panose="02000603000000000000" pitchFamily="2" charset="0"/>
            </a:endParaRPr>
          </a:p>
        </p:txBody>
      </p:sp>
      <p:sp>
        <p:nvSpPr>
          <p:cNvPr id="50" name="CasellaDiTesto 49">
            <a:extLst>
              <a:ext uri="{FF2B5EF4-FFF2-40B4-BE49-F238E27FC236}">
                <a16:creationId xmlns:a16="http://schemas.microsoft.com/office/drawing/2014/main" id="{862D03EB-79D8-49FC-91EC-2C6AFCA35F1B}"/>
              </a:ext>
            </a:extLst>
          </p:cNvPr>
          <p:cNvSpPr txBox="1"/>
          <p:nvPr/>
        </p:nvSpPr>
        <p:spPr>
          <a:xfrm>
            <a:off x="7966503" y="3427031"/>
            <a:ext cx="984565" cy="258532"/>
          </a:xfrm>
          <a:prstGeom prst="rect">
            <a:avLst/>
          </a:prstGeom>
          <a:noFill/>
        </p:spPr>
        <p:txBody>
          <a:bodyPr wrap="none" rtlCol="0">
            <a:spAutoFit/>
          </a:bodyPr>
          <a:lstStyle/>
          <a:p>
            <a:pPr>
              <a:lnSpc>
                <a:spcPct val="90000"/>
              </a:lnSpc>
            </a:pPr>
            <a:r>
              <a:rPr lang="it-IT" sz="1200">
                <a:solidFill>
                  <a:srgbClr val="FF0066"/>
                </a:solidFill>
                <a:latin typeface="DustyErasers" panose="02000603000000000000" pitchFamily="2" charset="0"/>
                <a:ea typeface="DustyErasers" panose="02000603000000000000" pitchFamily="2" charset="0"/>
              </a:rPr>
              <a:t>*phase only</a:t>
            </a:r>
          </a:p>
        </p:txBody>
      </p:sp>
      <p:sp>
        <p:nvSpPr>
          <p:cNvPr id="54" name="CasellaDiTesto 53">
            <a:extLst>
              <a:ext uri="{FF2B5EF4-FFF2-40B4-BE49-F238E27FC236}">
                <a16:creationId xmlns:a16="http://schemas.microsoft.com/office/drawing/2014/main" id="{61EC94D6-EBBA-4814-9CBE-EE11CD5E8C69}"/>
              </a:ext>
            </a:extLst>
          </p:cNvPr>
          <p:cNvSpPr txBox="1"/>
          <p:nvPr/>
        </p:nvSpPr>
        <p:spPr>
          <a:xfrm>
            <a:off x="7966503" y="5543346"/>
            <a:ext cx="984565" cy="258532"/>
          </a:xfrm>
          <a:prstGeom prst="rect">
            <a:avLst/>
          </a:prstGeom>
          <a:noFill/>
        </p:spPr>
        <p:txBody>
          <a:bodyPr wrap="none" rtlCol="0">
            <a:spAutoFit/>
          </a:bodyPr>
          <a:lstStyle/>
          <a:p>
            <a:pPr>
              <a:lnSpc>
                <a:spcPct val="90000"/>
              </a:lnSpc>
            </a:pPr>
            <a:r>
              <a:rPr lang="it-IT" sz="1200">
                <a:solidFill>
                  <a:srgbClr val="FF0066"/>
                </a:solidFill>
                <a:latin typeface="DustyErasers" panose="02000603000000000000" pitchFamily="2" charset="0"/>
                <a:ea typeface="DustyErasers" panose="02000603000000000000" pitchFamily="2" charset="0"/>
              </a:rPr>
              <a:t>*phase only</a:t>
            </a:r>
          </a:p>
        </p:txBody>
      </p:sp>
      <p:sp>
        <p:nvSpPr>
          <p:cNvPr id="57" name="CasellaDiTesto 56">
            <a:extLst>
              <a:ext uri="{FF2B5EF4-FFF2-40B4-BE49-F238E27FC236}">
                <a16:creationId xmlns:a16="http://schemas.microsoft.com/office/drawing/2014/main" id="{318D4523-E08E-4893-960F-A16C881C0292}"/>
              </a:ext>
            </a:extLst>
          </p:cNvPr>
          <p:cNvSpPr txBox="1"/>
          <p:nvPr/>
        </p:nvSpPr>
        <p:spPr>
          <a:xfrm>
            <a:off x="1220967" y="5750400"/>
            <a:ext cx="984565" cy="258532"/>
          </a:xfrm>
          <a:prstGeom prst="rect">
            <a:avLst/>
          </a:prstGeom>
          <a:noFill/>
        </p:spPr>
        <p:txBody>
          <a:bodyPr wrap="none" rtlCol="0">
            <a:spAutoFit/>
          </a:bodyPr>
          <a:lstStyle/>
          <a:p>
            <a:pPr>
              <a:lnSpc>
                <a:spcPct val="90000"/>
              </a:lnSpc>
            </a:pPr>
            <a:r>
              <a:rPr lang="it-IT" sz="1200">
                <a:solidFill>
                  <a:srgbClr val="FF0066"/>
                </a:solidFill>
                <a:latin typeface="DustyErasers" panose="02000603000000000000" pitchFamily="2" charset="0"/>
                <a:ea typeface="DustyErasers" panose="02000603000000000000" pitchFamily="2" charset="0"/>
              </a:rPr>
              <a:t>*phase only</a:t>
            </a:r>
          </a:p>
        </p:txBody>
      </p:sp>
      <p:sp>
        <p:nvSpPr>
          <p:cNvPr id="58" name="CasellaDiTesto 57">
            <a:extLst>
              <a:ext uri="{FF2B5EF4-FFF2-40B4-BE49-F238E27FC236}">
                <a16:creationId xmlns:a16="http://schemas.microsoft.com/office/drawing/2014/main" id="{A1B291FE-3016-40D0-B707-7EA156F84772}"/>
              </a:ext>
            </a:extLst>
          </p:cNvPr>
          <p:cNvSpPr txBox="1"/>
          <p:nvPr/>
        </p:nvSpPr>
        <p:spPr>
          <a:xfrm>
            <a:off x="1334102" y="4166945"/>
            <a:ext cx="1276311" cy="258532"/>
          </a:xfrm>
          <a:prstGeom prst="rect">
            <a:avLst/>
          </a:prstGeom>
          <a:noFill/>
        </p:spPr>
        <p:txBody>
          <a:bodyPr wrap="none" rtlCol="0">
            <a:spAutoFit/>
          </a:bodyPr>
          <a:lstStyle/>
          <a:p>
            <a:pPr algn="r">
              <a:lnSpc>
                <a:spcPct val="90000"/>
              </a:lnSpc>
            </a:pPr>
            <a:r>
              <a:rPr lang="it-IT" sz="1200">
                <a:solidFill>
                  <a:srgbClr val="FF0066"/>
                </a:solidFill>
                <a:latin typeface="DustyErasers" panose="02000603000000000000" pitchFamily="2" charset="0"/>
                <a:ea typeface="DustyErasers" panose="02000603000000000000" pitchFamily="2" charset="0"/>
              </a:rPr>
              <a:t>*amplitude only</a:t>
            </a:r>
          </a:p>
        </p:txBody>
      </p:sp>
      <p:sp>
        <p:nvSpPr>
          <p:cNvPr id="11" name="Rettangolo 10">
            <a:extLst>
              <a:ext uri="{FF2B5EF4-FFF2-40B4-BE49-F238E27FC236}">
                <a16:creationId xmlns:a16="http://schemas.microsoft.com/office/drawing/2014/main" id="{E4C174A6-2B33-4086-94C9-29EC8953A1FD}"/>
              </a:ext>
            </a:extLst>
          </p:cNvPr>
          <p:cNvSpPr/>
          <p:nvPr/>
        </p:nvSpPr>
        <p:spPr>
          <a:xfrm>
            <a:off x="303666" y="6406387"/>
            <a:ext cx="11759951" cy="369332"/>
          </a:xfrm>
          <a:prstGeom prst="rect">
            <a:avLst/>
          </a:prstGeom>
        </p:spPr>
        <p:txBody>
          <a:bodyPr wrap="none">
            <a:spAutoFit/>
          </a:bodyPr>
          <a:lstStyle/>
          <a:p>
            <a:r>
              <a:rPr lang="it-IT" b="1">
                <a:latin typeface="DustyErasers" panose="02000603000000000000" pitchFamily="2" charset="0"/>
                <a:ea typeface="DustyErasers" panose="02000603000000000000" pitchFamily="2" charset="0"/>
              </a:rPr>
              <a:t>Multiple masks allow independent amplitude and phase modulation but cannot be modified during experiment</a:t>
            </a:r>
          </a:p>
        </p:txBody>
      </p:sp>
    </p:spTree>
    <p:extLst>
      <p:ext uri="{BB962C8B-B14F-4D97-AF65-F5344CB8AC3E}">
        <p14:creationId xmlns:p14="http://schemas.microsoft.com/office/powerpoint/2010/main" val="395235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contenuto 13"/>
          <p:cNvSpPr>
            <a:spLocks noGrp="1"/>
          </p:cNvSpPr>
          <p:nvPr>
            <p:ph idx="1"/>
          </p:nvPr>
        </p:nvSpPr>
        <p:spPr>
          <a:xfrm>
            <a:off x="1222792" y="2140121"/>
            <a:ext cx="10056196" cy="4176464"/>
          </a:xfrm>
        </p:spPr>
        <p:txBody>
          <a:bodyPr rtlCol="0">
            <a:noAutofit/>
          </a:bodyPr>
          <a:lstStyle/>
          <a:p>
            <a:pPr lvl="1"/>
            <a:r>
              <a:rPr lang="en-US" sz="2800" b="1" u="sng">
                <a:latin typeface="DustyErasers" panose="02000603000000000000" pitchFamily="2" charset="0"/>
                <a:ea typeface="DustyErasers" panose="02000603000000000000" pitchFamily="2" charset="0"/>
              </a:rPr>
              <a:t>Static mask (SM)</a:t>
            </a:r>
            <a:r>
              <a:rPr lang="en-US" sz="2800">
                <a:latin typeface="DustyErasers" panose="02000603000000000000" pitchFamily="2" charset="0"/>
                <a:ea typeface="DustyErasers" panose="02000603000000000000" pitchFamily="2" charset="0"/>
              </a:rPr>
              <a:t> </a:t>
            </a:r>
            <a:r>
              <a:rPr lang="en-US" sz="2200" i="1">
                <a:solidFill>
                  <a:srgbClr val="CC66FF"/>
                </a:solidFill>
                <a:latin typeface="DustyErasers" panose="02000603000000000000" pitchFamily="2" charset="0"/>
                <a:ea typeface="DustyErasers" panose="02000603000000000000" pitchFamily="2" charset="0"/>
              </a:rPr>
              <a:t>are a special case of this approach!</a:t>
            </a:r>
          </a:p>
          <a:p>
            <a:pPr marL="274320" lvl="1" indent="0">
              <a:buNone/>
            </a:pPr>
            <a:endParaRPr lang="en-US" sz="2800" b="1" u="sng">
              <a:latin typeface="DustyErasers" panose="02000603000000000000" pitchFamily="2" charset="0"/>
              <a:ea typeface="DustyErasers" panose="02000603000000000000" pitchFamily="2" charset="0"/>
            </a:endParaRPr>
          </a:p>
          <a:p>
            <a:pPr lvl="1"/>
            <a:r>
              <a:rPr lang="it-IT" sz="2800">
                <a:latin typeface="DustyErasers" panose="02000603000000000000" pitchFamily="2" charset="0"/>
                <a:ea typeface="DustyErasers" panose="02000603000000000000" pitchFamily="2" charset="0"/>
              </a:rPr>
              <a:t>Micro-machined deformable mirror (</a:t>
            </a:r>
            <a:r>
              <a:rPr lang="it-IT" sz="2800">
                <a:latin typeface="Symbol" panose="05050102010706020507" pitchFamily="18" charset="2"/>
                <a:ea typeface="DustyErasers" panose="02000603000000000000" pitchFamily="2" charset="0"/>
              </a:rPr>
              <a:t>m</a:t>
            </a:r>
            <a:r>
              <a:rPr lang="it-IT" sz="2800">
                <a:latin typeface="DustyErasers" panose="02000603000000000000" pitchFamily="2" charset="0"/>
                <a:ea typeface="DustyErasers" panose="02000603000000000000" pitchFamily="2" charset="0"/>
              </a:rPr>
              <a:t>DM)</a:t>
            </a:r>
          </a:p>
          <a:p>
            <a:pPr marL="274320" lvl="1" indent="0">
              <a:buNone/>
            </a:pPr>
            <a:endParaRPr lang="en-US" sz="2800" b="1" u="sng">
              <a:latin typeface="DustyErasers" panose="02000603000000000000" pitchFamily="2" charset="0"/>
              <a:ea typeface="DustyErasers" panose="02000603000000000000" pitchFamily="2" charset="0"/>
            </a:endParaRPr>
          </a:p>
          <a:p>
            <a:pPr lvl="1"/>
            <a:r>
              <a:rPr lang="en-US" sz="2800">
                <a:latin typeface="DustyErasers" panose="02000603000000000000" pitchFamily="2" charset="0"/>
                <a:ea typeface="DustyErasers" panose="02000603000000000000" pitchFamily="2" charset="0"/>
              </a:rPr>
              <a:t>Acousto-optic modulator (AOM)</a:t>
            </a:r>
          </a:p>
          <a:p>
            <a:pPr lvl="1"/>
            <a:endParaRPr lang="en-US" sz="2800">
              <a:latin typeface="DustyErasers" panose="02000603000000000000" pitchFamily="2" charset="0"/>
              <a:ea typeface="DustyErasers" panose="02000603000000000000" pitchFamily="2" charset="0"/>
            </a:endParaRPr>
          </a:p>
          <a:p>
            <a:pPr lvl="1"/>
            <a:r>
              <a:rPr lang="en-US" sz="2800">
                <a:latin typeface="DustyErasers" panose="02000603000000000000" pitchFamily="2" charset="0"/>
                <a:ea typeface="DustyErasers" panose="02000603000000000000" pitchFamily="2" charset="0"/>
              </a:rPr>
              <a:t>Spatial light modulator (SLM)</a:t>
            </a:r>
          </a:p>
        </p:txBody>
      </p:sp>
      <p:sp>
        <p:nvSpPr>
          <p:cNvPr id="6" name="Titolo 12">
            <a:extLst>
              <a:ext uri="{FF2B5EF4-FFF2-40B4-BE49-F238E27FC236}">
                <a16:creationId xmlns:a16="http://schemas.microsoft.com/office/drawing/2014/main" id="{25064B7A-90DF-4DC3-BADB-67AB151E750F}"/>
              </a:ext>
            </a:extLst>
          </p:cNvPr>
          <p:cNvSpPr>
            <a:spLocks noGrp="1"/>
          </p:cNvSpPr>
          <p:nvPr>
            <p:ph type="title"/>
          </p:nvPr>
        </p:nvSpPr>
        <p:spPr>
          <a:xfrm>
            <a:off x="1522414" y="274638"/>
            <a:ext cx="8388422" cy="1020762"/>
          </a:xfrm>
        </p:spPr>
        <p:txBody>
          <a:bodyPr rtlCol="0">
            <a:normAutofit/>
          </a:bodyPr>
          <a:lstStyle/>
          <a:p>
            <a:r>
              <a:rPr lang="en-US" sz="4000">
                <a:latin typeface="DustyErasers" panose="02000603000000000000" pitchFamily="2" charset="0"/>
                <a:ea typeface="DustyErasers" panose="02000603000000000000" pitchFamily="2" charset="0"/>
              </a:rPr>
              <a:t>4f-line p</a:t>
            </a:r>
            <a:r>
              <a:rPr lang="it-IT" sz="3800">
                <a:latin typeface="DustyErasers" panose="02000603000000000000" pitchFamily="2" charset="0"/>
                <a:ea typeface="DustyErasers" panose="02000603000000000000" pitchFamily="2" charset="0"/>
              </a:rPr>
              <a:t>ulse-shapers</a:t>
            </a:r>
          </a:p>
        </p:txBody>
      </p:sp>
      <p:sp>
        <p:nvSpPr>
          <p:cNvPr id="2" name="Rettangolo 1">
            <a:extLst>
              <a:ext uri="{FF2B5EF4-FFF2-40B4-BE49-F238E27FC236}">
                <a16:creationId xmlns:a16="http://schemas.microsoft.com/office/drawing/2014/main" id="{9FB76596-3503-4386-8938-4961B5539C3F}"/>
              </a:ext>
            </a:extLst>
          </p:cNvPr>
          <p:cNvSpPr/>
          <p:nvPr/>
        </p:nvSpPr>
        <p:spPr>
          <a:xfrm>
            <a:off x="9478788" y="3573016"/>
            <a:ext cx="2239716" cy="461665"/>
          </a:xfrm>
          <a:prstGeom prst="rect">
            <a:avLst/>
          </a:prstGeom>
        </p:spPr>
        <p:txBody>
          <a:bodyPr wrap="none">
            <a:spAutoFit/>
          </a:bodyPr>
          <a:lstStyle/>
          <a:p>
            <a:r>
              <a:rPr lang="en-US" sz="2400" i="1">
                <a:solidFill>
                  <a:srgbClr val="00FF99"/>
                </a:solidFill>
                <a:latin typeface="DustyErasers" panose="02000603000000000000" pitchFamily="2" charset="0"/>
                <a:ea typeface="DustyErasers" panose="02000603000000000000" pitchFamily="2" charset="0"/>
              </a:rPr>
              <a:t>Programmable</a:t>
            </a:r>
            <a:endParaRPr lang="it-IT" sz="2400">
              <a:solidFill>
                <a:srgbClr val="00FF99"/>
              </a:solidFill>
            </a:endParaRPr>
          </a:p>
        </p:txBody>
      </p:sp>
      <p:sp>
        <p:nvSpPr>
          <p:cNvPr id="3" name="Parentesi graffa chiusa 2">
            <a:extLst>
              <a:ext uri="{FF2B5EF4-FFF2-40B4-BE49-F238E27FC236}">
                <a16:creationId xmlns:a16="http://schemas.microsoft.com/office/drawing/2014/main" id="{FF4F3330-E187-4948-9D3C-E99220FA9EDF}"/>
              </a:ext>
            </a:extLst>
          </p:cNvPr>
          <p:cNvSpPr/>
          <p:nvPr/>
        </p:nvSpPr>
        <p:spPr>
          <a:xfrm>
            <a:off x="8830716" y="3140968"/>
            <a:ext cx="504056" cy="2448272"/>
          </a:xfrm>
          <a:prstGeom prst="rightBrace">
            <a:avLst>
              <a:gd name="adj1" fmla="val 22879"/>
              <a:gd name="adj2" fmla="val 50374"/>
            </a:avLst>
          </a:prstGeom>
          <a:ln w="25400">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Rettangolo 6">
            <a:extLst>
              <a:ext uri="{FF2B5EF4-FFF2-40B4-BE49-F238E27FC236}">
                <a16:creationId xmlns:a16="http://schemas.microsoft.com/office/drawing/2014/main" id="{5750E482-5E34-4831-8CBE-C518E316FD92}"/>
              </a:ext>
            </a:extLst>
          </p:cNvPr>
          <p:cNvSpPr/>
          <p:nvPr/>
        </p:nvSpPr>
        <p:spPr>
          <a:xfrm>
            <a:off x="9855732" y="4210363"/>
            <a:ext cx="1066800" cy="533400"/>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latin typeface="Century Gothic" panose="020B0502020202020204" pitchFamily="34" charset="0"/>
              </a:rPr>
              <a:t>PC</a:t>
            </a:r>
          </a:p>
        </p:txBody>
      </p:sp>
      <p:sp>
        <p:nvSpPr>
          <p:cNvPr id="8" name="Rettangolo 7">
            <a:extLst>
              <a:ext uri="{FF2B5EF4-FFF2-40B4-BE49-F238E27FC236}">
                <a16:creationId xmlns:a16="http://schemas.microsoft.com/office/drawing/2014/main" id="{4FBD3A79-4596-48D0-9E20-C446A5A6F914}"/>
              </a:ext>
            </a:extLst>
          </p:cNvPr>
          <p:cNvSpPr/>
          <p:nvPr/>
        </p:nvSpPr>
        <p:spPr>
          <a:xfrm>
            <a:off x="9893832" y="4803202"/>
            <a:ext cx="990600" cy="152400"/>
          </a:xfrm>
          <a:prstGeom prst="rect">
            <a:avLst/>
          </a:prstGeom>
          <a:pattFill prst="pct90">
            <a:fgClr>
              <a:schemeClr val="tx1">
                <a:lumMod val="75000"/>
                <a:lumOff val="2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36BDA3C-47CD-4E4A-9EFC-EBE3FF0206C0}"/>
              </a:ext>
            </a:extLst>
          </p:cNvPr>
          <p:cNvSpPr/>
          <p:nvPr/>
        </p:nvSpPr>
        <p:spPr>
          <a:xfrm>
            <a:off x="10998732" y="4089180"/>
            <a:ext cx="304800" cy="866422"/>
          </a:xfrm>
          <a:prstGeom prst="rect">
            <a:avLst/>
          </a:prstGeom>
          <a:gradFill>
            <a:gsLst>
              <a:gs pos="100000">
                <a:schemeClr val="tx1"/>
              </a:gs>
              <a:gs pos="0">
                <a:schemeClr val="tx1">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 20">
            <a:extLst>
              <a:ext uri="{FF2B5EF4-FFF2-40B4-BE49-F238E27FC236}">
                <a16:creationId xmlns:a16="http://schemas.microsoft.com/office/drawing/2014/main" id="{A4F1330E-BF09-4870-920E-725AE9581A12}"/>
              </a:ext>
            </a:extLst>
          </p:cNvPr>
          <p:cNvSpPr/>
          <p:nvPr/>
        </p:nvSpPr>
        <p:spPr>
          <a:xfrm>
            <a:off x="11227332" y="443063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48307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avagna 16x9">
  <a:themeElements>
    <a:clrScheme name="Gradazioni di grigi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77_TF02804846_TF02804846.potx" id="{3D20F840-C1CB-49AA-9B99-D1664C5D7955}" vid="{BDD8EBD5-EB77-4377-AE48-333448456E57}"/>
    </a:ext>
  </a:extLst>
</a:theme>
</file>

<file path=ppt/theme/theme2.xml><?xml version="1.0" encoding="utf-8"?>
<a:theme xmlns:a="http://schemas.openxmlformats.org/drawingml/2006/main" name="Tema di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 didattica su lavagna (widescreen)</Template>
  <TotalTime>6292</TotalTime>
  <Words>3597</Words>
  <Application>Microsoft Office PowerPoint</Application>
  <PresentationFormat>Personalizzato</PresentationFormat>
  <Paragraphs>529</Paragraphs>
  <Slides>34</Slides>
  <Notes>34</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34</vt:i4>
      </vt:variant>
    </vt:vector>
  </HeadingPairs>
  <TitlesOfParts>
    <vt:vector size="47" baseType="lpstr">
      <vt:lpstr>AdvTT5235d5a9</vt:lpstr>
      <vt:lpstr>AdvTT5235d5a9+03</vt:lpstr>
      <vt:lpstr>Arial</vt:lpstr>
      <vt:lpstr>Calibri</vt:lpstr>
      <vt:lpstr>Calibri Light</vt:lpstr>
      <vt:lpstr>Cambria Math</vt:lpstr>
      <vt:lpstr>Century Gothic</vt:lpstr>
      <vt:lpstr>Consolas</vt:lpstr>
      <vt:lpstr>Corbel</vt:lpstr>
      <vt:lpstr>DustyErasers</vt:lpstr>
      <vt:lpstr>Symbol</vt:lpstr>
      <vt:lpstr>Times New Roman</vt:lpstr>
      <vt:lpstr>Lavagna 16x9</vt:lpstr>
      <vt:lpstr>Ultrashort Pulse Shaping</vt:lpstr>
      <vt:lpstr>Goals of pulse-shaping</vt:lpstr>
      <vt:lpstr>Pulse shaping by linear filtering</vt:lpstr>
      <vt:lpstr>Zero dispersion line or 4f-line</vt:lpstr>
      <vt:lpstr>Mask at the Fourier plane of a 4f-line</vt:lpstr>
      <vt:lpstr>Amplitude and phase masks</vt:lpstr>
      <vt:lpstr>Mask: Gaussian approximation</vt:lpstr>
      <vt:lpstr>Presentazione standard di PowerPoint</vt:lpstr>
      <vt:lpstr>4f-line pulse-shapers</vt:lpstr>
      <vt:lpstr>4f-line pulse-shapers</vt:lpstr>
      <vt:lpstr>4f-line pulse-shapers</vt:lpstr>
      <vt:lpstr>4f-line pulse-shapers</vt:lpstr>
      <vt:lpstr>4f-line pulse-shapers</vt:lpstr>
      <vt:lpstr>4f-line pulse-shapers</vt:lpstr>
      <vt:lpstr>4f-line pulse-shapers</vt:lpstr>
      <vt:lpstr>4f-line pulse-shapers</vt:lpstr>
      <vt:lpstr>4f-line pulse-shapers</vt:lpstr>
      <vt:lpstr>4f-line pulse-shapers</vt:lpstr>
      <vt:lpstr>4f-line pulse-shapers</vt:lpstr>
      <vt:lpstr>In-line pulse-shapers</vt:lpstr>
      <vt:lpstr>In-line pulse-shapers</vt:lpstr>
      <vt:lpstr>Comparison between different pulse shapers</vt:lpstr>
      <vt:lpstr>Comparison: resolution</vt:lpstr>
      <vt:lpstr>Comparison: resolution</vt:lpstr>
      <vt:lpstr>Comparison: resolution</vt:lpstr>
      <vt:lpstr>Case study: our experiment</vt:lpstr>
      <vt:lpstr>LCoS SLM-based pulse shaper @ T-ReX</vt:lpstr>
      <vt:lpstr>LCoS SLM-based pulse shaper @ T-ReX</vt:lpstr>
      <vt:lpstr>LCoS SLM-based pulse shaper @ T-ReX</vt:lpstr>
      <vt:lpstr>LCoS SLM 2D patterns</vt:lpstr>
      <vt:lpstr>Shot-to-shot and point-by-point</vt:lpstr>
      <vt:lpstr>Conclusions</vt:lpstr>
      <vt:lpstr>T-ReX group @ Elettra</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Ultrashort Pulse Shaping</dc:title>
  <dc:creator>SPARAPASSI GIORGIA [PHD0400040]</dc:creator>
  <cp:lastModifiedBy>SPARAPASSI GIORGIA [PHD0400040]</cp:lastModifiedBy>
  <cp:revision>558</cp:revision>
  <dcterms:created xsi:type="dcterms:W3CDTF">2018-01-27T14:07:38Z</dcterms:created>
  <dcterms:modified xsi:type="dcterms:W3CDTF">2018-02-06T13:02:11Z</dcterms:modified>
</cp:coreProperties>
</file>