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8"/>
  </p:notesMasterIdLst>
  <p:sldIdLst>
    <p:sldId id="263" r:id="rId2"/>
    <p:sldId id="259" r:id="rId3"/>
    <p:sldId id="257" r:id="rId4"/>
    <p:sldId id="293" r:id="rId5"/>
    <p:sldId id="265" r:id="rId6"/>
    <p:sldId id="294" r:id="rId7"/>
    <p:sldId id="295" r:id="rId8"/>
    <p:sldId id="262" r:id="rId9"/>
    <p:sldId id="264" r:id="rId10"/>
    <p:sldId id="482" r:id="rId11"/>
    <p:sldId id="266" r:id="rId12"/>
    <p:sldId id="267" r:id="rId13"/>
    <p:sldId id="268" r:id="rId14"/>
    <p:sldId id="279" r:id="rId15"/>
    <p:sldId id="278" r:id="rId16"/>
    <p:sldId id="269" r:id="rId17"/>
    <p:sldId id="270" r:id="rId18"/>
    <p:sldId id="298" r:id="rId19"/>
    <p:sldId id="299" r:id="rId20"/>
    <p:sldId id="280" r:id="rId21"/>
    <p:sldId id="300" r:id="rId22"/>
    <p:sldId id="258" r:id="rId23"/>
    <p:sldId id="449" r:id="rId24"/>
    <p:sldId id="476" r:id="rId25"/>
    <p:sldId id="468" r:id="rId26"/>
    <p:sldId id="470" r:id="rId27"/>
    <p:sldId id="477" r:id="rId28"/>
    <p:sldId id="478" r:id="rId29"/>
    <p:sldId id="459" r:id="rId30"/>
    <p:sldId id="461" r:id="rId31"/>
    <p:sldId id="297" r:id="rId32"/>
    <p:sldId id="479" r:id="rId33"/>
    <p:sldId id="481" r:id="rId34"/>
    <p:sldId id="292" r:id="rId35"/>
    <p:sldId id="301"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8"/>
    <p:restoredTop sz="94525"/>
  </p:normalViewPr>
  <p:slideViewPr>
    <p:cSldViewPr snapToGrid="0" snapToObjects="1">
      <p:cViewPr varScale="1">
        <p:scale>
          <a:sx n="86" d="100"/>
          <a:sy n="86" d="100"/>
        </p:scale>
        <p:origin x="21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60251-DB32-4945-A572-4233A3DC7F6D}" type="datetimeFigureOut">
              <a:rPr lang="en-GB" smtClean="0"/>
              <a:t>09/08/2018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54616-A780-EB4B-85D5-343C09DBC139}" type="slidenum">
              <a:rPr lang="en-GB" smtClean="0"/>
              <a:t>‹#›</a:t>
            </a:fld>
            <a:endParaRPr lang="en-GB"/>
          </a:p>
        </p:txBody>
      </p:sp>
    </p:spTree>
    <p:extLst>
      <p:ext uri="{BB962C8B-B14F-4D97-AF65-F5344CB8AC3E}">
        <p14:creationId xmlns:p14="http://schemas.microsoft.com/office/powerpoint/2010/main" val="307704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ea5655e2b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Google Shape;75;g3ea5655e2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What we can see from the answers is that scientists wear many hats – these all come with different responsibilities</a:t>
            </a:r>
            <a:endParaRPr dirty="0"/>
          </a:p>
        </p:txBody>
      </p:sp>
    </p:spTree>
    <p:extLst>
      <p:ext uri="{BB962C8B-B14F-4D97-AF65-F5344CB8AC3E}">
        <p14:creationId xmlns:p14="http://schemas.microsoft.com/office/powerpoint/2010/main" val="153849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stated that ultimately the algorithm systematically less fair to black</a:t>
            </a:r>
            <a:r>
              <a:rPr lang="en-US" sz="1200" kern="1200" baseline="0" dirty="0">
                <a:solidFill>
                  <a:schemeClr val="tx1"/>
                </a:solidFill>
                <a:effectLst/>
                <a:latin typeface="+mn-lt"/>
                <a:ea typeface="+mn-ea"/>
                <a:cs typeface="+mn-cs"/>
              </a:rPr>
              <a:t> population – so was biased as either intended or unintended characteristic of the algorithm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5D56D9-36C3-4542-8FA9-BFE140425A88}" type="slidenum">
              <a:rPr lang="en-US" smtClean="0"/>
              <a:t>30</a:t>
            </a:fld>
            <a:endParaRPr lang="en-US"/>
          </a:p>
        </p:txBody>
      </p:sp>
    </p:spTree>
    <p:extLst>
      <p:ext uri="{BB962C8B-B14F-4D97-AF65-F5344CB8AC3E}">
        <p14:creationId xmlns:p14="http://schemas.microsoft.com/office/powerpoint/2010/main" val="154630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56D9-36C3-4542-8FA9-BFE140425A88}" type="slidenum">
              <a:rPr lang="en-US" smtClean="0"/>
              <a:t>32</a:t>
            </a:fld>
            <a:endParaRPr lang="en-US"/>
          </a:p>
        </p:txBody>
      </p:sp>
    </p:spTree>
    <p:extLst>
      <p:ext uri="{BB962C8B-B14F-4D97-AF65-F5344CB8AC3E}">
        <p14:creationId xmlns:p14="http://schemas.microsoft.com/office/powerpoint/2010/main" val="339194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Plain text, portable, transparent, </a:t>
            </a:r>
          </a:p>
        </p:txBody>
      </p:sp>
      <p:sp>
        <p:nvSpPr>
          <p:cNvPr id="4" name="Slide Number Placeholder 3"/>
          <p:cNvSpPr>
            <a:spLocks noGrp="1"/>
          </p:cNvSpPr>
          <p:nvPr>
            <p:ph type="sldNum" sz="quarter" idx="10"/>
          </p:nvPr>
        </p:nvSpPr>
        <p:spPr/>
        <p:txBody>
          <a:bodyPr/>
          <a:lstStyle/>
          <a:p>
            <a:fld id="{A9654616-A780-EB4B-85D5-343C09DBC139}" type="slidenum">
              <a:rPr lang="en-GB" smtClean="0"/>
              <a:t>8</a:t>
            </a:fld>
            <a:endParaRPr lang="en-GB"/>
          </a:p>
        </p:txBody>
      </p:sp>
    </p:spTree>
    <p:extLst>
      <p:ext uri="{BB962C8B-B14F-4D97-AF65-F5344CB8AC3E}">
        <p14:creationId xmlns:p14="http://schemas.microsoft.com/office/powerpoint/2010/main" val="212971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Of particular interest to this group, of course, is the online environment</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While it is often tempting to think of the online environment as a neutral and international space, it is important to recognize the limitations of such thought</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cultural assumptions that are embedded into algorithms, the security criteria designed to safeguard sets of data, the design choices that underpin the design of platforms – these all have the potential to marginalize, stigmatize or override groups of users and it is very important that we pay attention to these issues when we design, use or scrutinize online platforms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Design choices are therefore not only important for efficiency, but also for the ethical functioning of the online environment</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Furthermore, these choices have long-term implications as they shape in real time a highly dynamic space with limitless potential</a:t>
            </a:r>
            <a:endParaRPr lang="en-GB"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340E1F-9FA2-B64F-945E-4C044125F718}" type="slidenum">
              <a:rPr lang="en-US" smtClean="0"/>
              <a:t>22</a:t>
            </a:fld>
            <a:endParaRPr lang="en-US"/>
          </a:p>
        </p:txBody>
      </p:sp>
    </p:spTree>
    <p:extLst>
      <p:ext uri="{BB962C8B-B14F-4D97-AF65-F5344CB8AC3E}">
        <p14:creationId xmlns:p14="http://schemas.microsoft.com/office/powerpoint/2010/main" val="179416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Some</a:t>
            </a:r>
            <a:r>
              <a:rPr lang="en-US" baseline="0" dirty="0"/>
              <a:t> of the concrete outcomes we pursue in our work </a:t>
            </a:r>
            <a:r>
              <a:rPr lang="en-US" baseline="0" dirty="0" err="1"/>
              <a:t>incl</a:t>
            </a:r>
            <a:r>
              <a:rPr lang="en-US" baseline="0" dirty="0"/>
              <a:t>, improved design and </a:t>
            </a:r>
            <a:r>
              <a:rPr lang="en-US" baseline="0" dirty="0" err="1"/>
              <a:t>resp</a:t>
            </a:r>
            <a:r>
              <a:rPr lang="en-US" baseline="0" dirty="0"/>
              <a:t> develop – so in addition to design might be issues such as user education, policy and regulation of tech</a:t>
            </a:r>
            <a:endParaRPr lang="en-US" dirty="0"/>
          </a:p>
        </p:txBody>
      </p:sp>
      <p:sp>
        <p:nvSpPr>
          <p:cNvPr id="4" name="Slide Number Placeholder 3"/>
          <p:cNvSpPr>
            <a:spLocks noGrp="1"/>
          </p:cNvSpPr>
          <p:nvPr>
            <p:ph type="sldNum" sz="quarter" idx="10"/>
          </p:nvPr>
        </p:nvSpPr>
        <p:spPr/>
        <p:txBody>
          <a:bodyPr/>
          <a:lstStyle/>
          <a:p>
            <a:fld id="{AA5D56D9-36C3-4542-8FA9-BFE140425A88}" type="slidenum">
              <a:rPr lang="en-US" smtClean="0"/>
              <a:t>23</a:t>
            </a:fld>
            <a:endParaRPr lang="en-US"/>
          </a:p>
        </p:txBody>
      </p:sp>
    </p:spTree>
    <p:extLst>
      <p:ext uri="{BB962C8B-B14F-4D97-AF65-F5344CB8AC3E}">
        <p14:creationId xmlns:p14="http://schemas.microsoft.com/office/powerpoint/2010/main" val="408734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err="1"/>
              <a:t>UnBias</a:t>
            </a:r>
            <a:r>
              <a:rPr lang="en-US" baseline="0" dirty="0"/>
              <a:t> – user experience of </a:t>
            </a:r>
            <a:r>
              <a:rPr lang="en-US" baseline="0" dirty="0" err="1"/>
              <a:t>alg</a:t>
            </a:r>
            <a:r>
              <a:rPr lang="en-US" baseline="0" dirty="0"/>
              <a:t> driven internet platforms</a:t>
            </a:r>
            <a:endParaRPr lang="en-US" dirty="0"/>
          </a:p>
        </p:txBody>
      </p:sp>
      <p:sp>
        <p:nvSpPr>
          <p:cNvPr id="4" name="Slide Number Placeholder 3"/>
          <p:cNvSpPr>
            <a:spLocks noGrp="1"/>
          </p:cNvSpPr>
          <p:nvPr>
            <p:ph type="sldNum" sz="quarter" idx="10"/>
          </p:nvPr>
        </p:nvSpPr>
        <p:spPr/>
        <p:txBody>
          <a:bodyPr/>
          <a:lstStyle/>
          <a:p>
            <a:fld id="{AA5D56D9-36C3-4542-8FA9-BFE140425A88}" type="slidenum">
              <a:rPr lang="en-US" smtClean="0"/>
              <a:t>24</a:t>
            </a:fld>
            <a:endParaRPr lang="en-US"/>
          </a:p>
        </p:txBody>
      </p:sp>
    </p:spTree>
    <p:extLst>
      <p:ext uri="{BB962C8B-B14F-4D97-AF65-F5344CB8AC3E}">
        <p14:creationId xmlns:p14="http://schemas.microsoft.com/office/powerpoint/2010/main" val="269670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orient more to</a:t>
            </a:r>
            <a:r>
              <a:rPr lang="en-GB" baseline="0" dirty="0"/>
              <a:t> the second definition as that’s what debate around controversies attend to and questions given by discussion organisers</a:t>
            </a:r>
            <a:endParaRPr lang="en-GB" dirty="0"/>
          </a:p>
        </p:txBody>
      </p:sp>
      <p:sp>
        <p:nvSpPr>
          <p:cNvPr id="4" name="Slide Number Placeholder 3"/>
          <p:cNvSpPr>
            <a:spLocks noGrp="1"/>
          </p:cNvSpPr>
          <p:nvPr>
            <p:ph type="sldNum" sz="quarter" idx="10"/>
          </p:nvPr>
        </p:nvSpPr>
        <p:spPr/>
        <p:txBody>
          <a:bodyPr/>
          <a:lstStyle/>
          <a:p>
            <a:fld id="{AA5D56D9-36C3-4542-8FA9-BFE140425A88}" type="slidenum">
              <a:rPr lang="en-US" smtClean="0"/>
              <a:t>25</a:t>
            </a:fld>
            <a:endParaRPr lang="en-US"/>
          </a:p>
        </p:txBody>
      </p:sp>
    </p:spTree>
    <p:extLst>
      <p:ext uri="{BB962C8B-B14F-4D97-AF65-F5344CB8AC3E}">
        <p14:creationId xmlns:p14="http://schemas.microsoft.com/office/powerpoint/2010/main" val="214983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a:t>
            </a:r>
            <a:r>
              <a:rPr lang="en-GB" baseline="0" dirty="0"/>
              <a:t> = a series of questions and challenges presented by these issues</a:t>
            </a:r>
          </a:p>
          <a:p>
            <a:endParaRPr lang="en-GB" baseline="0" dirty="0"/>
          </a:p>
          <a:p>
            <a:r>
              <a:rPr lang="en-GB" baseline="0" dirty="0"/>
              <a:t>Data or choice of what data to include as relevant – choice to include race or proxies for race etc. </a:t>
            </a:r>
          </a:p>
          <a:p>
            <a:endParaRPr lang="en-GB" baseline="0" dirty="0"/>
          </a:p>
          <a:p>
            <a:r>
              <a:rPr lang="en-GB" baseline="0" dirty="0"/>
              <a:t>Where we have humans developing the tech, there will be existence of values and with values potential for bias. </a:t>
            </a:r>
            <a:r>
              <a:rPr lang="en-GB" baseline="0" dirty="0" err="1"/>
              <a:t>Incr</a:t>
            </a:r>
            <a:r>
              <a:rPr lang="en-GB" baseline="0" dirty="0"/>
              <a:t> aware of unconscious bias so </a:t>
            </a:r>
            <a:r>
              <a:rPr lang="en-GB" baseline="0" dirty="0" err="1"/>
              <a:t>alsohave</a:t>
            </a:r>
            <a:r>
              <a:rPr lang="en-GB" baseline="0" dirty="0"/>
              <a:t> to consider this</a:t>
            </a:r>
            <a:endParaRPr lang="en-GB" dirty="0"/>
          </a:p>
        </p:txBody>
      </p:sp>
      <p:sp>
        <p:nvSpPr>
          <p:cNvPr id="4" name="Slide Number Placeholder 3"/>
          <p:cNvSpPr>
            <a:spLocks noGrp="1"/>
          </p:cNvSpPr>
          <p:nvPr>
            <p:ph type="sldNum" sz="quarter" idx="10"/>
          </p:nvPr>
        </p:nvSpPr>
        <p:spPr/>
        <p:txBody>
          <a:bodyPr/>
          <a:lstStyle/>
          <a:p>
            <a:fld id="{AA5D56D9-36C3-4542-8FA9-BFE140425A88}" type="slidenum">
              <a:rPr lang="en-US" smtClean="0"/>
              <a:t>26</a:t>
            </a:fld>
            <a:endParaRPr lang="en-US"/>
          </a:p>
        </p:txBody>
      </p:sp>
    </p:spTree>
    <p:extLst>
      <p:ext uri="{BB962C8B-B14F-4D97-AF65-F5344CB8AC3E}">
        <p14:creationId xmlns:p14="http://schemas.microsoft.com/office/powerpoint/2010/main" val="345233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5D56D9-36C3-4542-8FA9-BFE140425A88}" type="slidenum">
              <a:rPr lang="en-US" smtClean="0"/>
              <a:t>27</a:t>
            </a:fld>
            <a:endParaRPr lang="en-US"/>
          </a:p>
        </p:txBody>
      </p:sp>
    </p:spTree>
    <p:extLst>
      <p:ext uri="{BB962C8B-B14F-4D97-AF65-F5344CB8AC3E}">
        <p14:creationId xmlns:p14="http://schemas.microsoft.com/office/powerpoint/2010/main" val="355527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early 2000s the US criminal justice system began using risk assessments to assist decision-making. These assessments are based on algorithmic calculations to predict, for instance, how likely an individual is to re-offend or fail to attend court for sentencing.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are drawn on by the courts to help determine whether an individual should be granted bail or how long their sentence should be – with ‘low risk’ offenders given shorter sentences and perhaps even kept out of jail entirely.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Risk assessments are now used across a wide number of states at all stages of the legal process.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Advocates suggest that they provide an objective measure of offender risk that overcomes potential human bias and that they can help to reduce prison overcrowding.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Risk assessment scores are usually made available to the defendant’s legal team but the criteria through which the scores are generated are typically regarded as proprietary to the companies that develop them and are not released. </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A5D56D9-36C3-4542-8FA9-BFE140425A88}" type="slidenum">
              <a:rPr lang="en-US" smtClean="0"/>
              <a:t>29</a:t>
            </a:fld>
            <a:endParaRPr lang="en-US"/>
          </a:p>
        </p:txBody>
      </p:sp>
    </p:spTree>
    <p:extLst>
      <p:ext uri="{BB962C8B-B14F-4D97-AF65-F5344CB8AC3E}">
        <p14:creationId xmlns:p14="http://schemas.microsoft.com/office/powerpoint/2010/main" val="377013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5883E4F-8BAC-B44F-87CF-60D66FBA003C}" type="datetimeFigureOut">
              <a:rPr lang="en-GB" smtClean="0"/>
              <a:t>09/08/2018</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1F88C07-00E3-C94C-9416-F8A315C8F2C4}" type="slidenum">
              <a:rPr lang="en-GB" smtClean="0"/>
              <a:t>‹#›</a:t>
            </a:fld>
            <a:endParaRPr lang="en-GB"/>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30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83E4F-8BAC-B44F-87CF-60D66FBA003C}"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391666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83E4F-8BAC-B44F-87CF-60D66FBA003C}"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219163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4000" b="0" i="0" u="none" strike="noStrike" cap="none">
                <a:solidFill>
                  <a:schemeClr val="dk1"/>
                </a:solidFill>
                <a:latin typeface="Oswald"/>
                <a:ea typeface="Oswald"/>
                <a:cs typeface="Oswald"/>
                <a:sym typeface="Oswald"/>
              </a:defRPr>
            </a:lvl9pPr>
          </a:lstStyle>
          <a:p>
            <a:endParaRPr/>
          </a:p>
        </p:txBody>
      </p:sp>
      <p:sp>
        <p:nvSpPr>
          <p:cNvPr id="19" name="Google Shape;19;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accent3"/>
              </a:buClr>
              <a:buSzPts val="1800"/>
              <a:buFont typeface="Average"/>
              <a:buChar char="●"/>
              <a:defRPr sz="2400" b="0" i="0" u="none" strike="noStrike" cap="none">
                <a:solidFill>
                  <a:schemeClr val="accent3"/>
                </a:solidFill>
                <a:latin typeface="Average"/>
                <a:ea typeface="Average"/>
                <a:cs typeface="Average"/>
                <a:sym typeface="Average"/>
              </a:defRPr>
            </a:lvl1pPr>
            <a:lvl2pPr marL="1219170" marR="0" lvl="1"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2pPr>
            <a:lvl3pPr marL="1828754" marR="0" lvl="2"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3pPr>
            <a:lvl4pPr marL="2438339" marR="0" lvl="3"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4pPr>
            <a:lvl5pPr marL="3047924" marR="0" lvl="4"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5pPr>
            <a:lvl6pPr marL="3657509" marR="0" lvl="5"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6pPr>
            <a:lvl7pPr marL="4267093" marR="0" lvl="6"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7pPr>
            <a:lvl8pPr marL="4876678" marR="0" lvl="7" indent="-423323" algn="l" rtl="0">
              <a:lnSpc>
                <a:spcPct val="115000"/>
              </a:lnSpc>
              <a:spcBef>
                <a:spcPts val="2133"/>
              </a:spcBef>
              <a:spcAft>
                <a:spcPts val="0"/>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8pPr>
            <a:lvl9pPr marL="5486263" marR="0" lvl="8" indent="-423323" algn="l" rtl="0">
              <a:lnSpc>
                <a:spcPct val="115000"/>
              </a:lnSpc>
              <a:spcBef>
                <a:spcPts val="2133"/>
              </a:spcBef>
              <a:spcAft>
                <a:spcPts val="2133"/>
              </a:spcAft>
              <a:buClr>
                <a:schemeClr val="accent3"/>
              </a:buClr>
              <a:buSzPts val="1400"/>
              <a:buFont typeface="Average"/>
              <a:buChar char="■"/>
              <a:defRPr sz="1867" b="0" i="0" u="none" strike="noStrike" cap="none">
                <a:solidFill>
                  <a:schemeClr val="accent3"/>
                </a:solidFill>
                <a:latin typeface="Average"/>
                <a:ea typeface="Average"/>
                <a:cs typeface="Average"/>
                <a:sym typeface="Average"/>
              </a:defRPr>
            </a:lvl9pPr>
          </a:lstStyle>
          <a:p>
            <a:endParaRPr/>
          </a:p>
        </p:txBody>
      </p:sp>
      <p:sp>
        <p:nvSpPr>
          <p:cNvPr id="20" name="Google Shape;20;p3"/>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accent3"/>
                </a:solidFill>
                <a:latin typeface="Average"/>
                <a:ea typeface="Average"/>
                <a:cs typeface="Average"/>
                <a:sym typeface="Averag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0060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83E4F-8BAC-B44F-87CF-60D66FBA003C}"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360426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5883E4F-8BAC-B44F-87CF-60D66FBA003C}" type="datetimeFigureOut">
              <a:rPr lang="en-GB" smtClean="0"/>
              <a:t>09/08/2018</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1F88C07-00E3-C94C-9416-F8A315C8F2C4}"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2041382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883E4F-8BAC-B44F-87CF-60D66FBA003C}"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175104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883E4F-8BAC-B44F-87CF-60D66FBA003C}" type="datetimeFigureOut">
              <a:rPr lang="en-GB" smtClean="0"/>
              <a:t>09/08/2018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12996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83E4F-8BAC-B44F-87CF-60D66FBA003C}" type="datetimeFigureOut">
              <a:rPr lang="en-GB" smtClean="0"/>
              <a:t>09/08/2018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181429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83E4F-8BAC-B44F-87CF-60D66FBA003C}" type="datetimeFigureOut">
              <a:rPr lang="en-GB" smtClean="0"/>
              <a:t>09/08/2018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F88C07-00E3-C94C-9416-F8A315C8F2C4}" type="slidenum">
              <a:rPr lang="en-GB" smtClean="0"/>
              <a:t>‹#›</a:t>
            </a:fld>
            <a:endParaRPr lang="en-GB"/>
          </a:p>
        </p:txBody>
      </p:sp>
    </p:spTree>
    <p:extLst>
      <p:ext uri="{BB962C8B-B14F-4D97-AF65-F5344CB8AC3E}">
        <p14:creationId xmlns:p14="http://schemas.microsoft.com/office/powerpoint/2010/main" val="363789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5883E4F-8BAC-B44F-87CF-60D66FBA003C}" type="datetimeFigureOut">
              <a:rPr lang="en-GB" smtClean="0"/>
              <a:t>09/08/2018</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1F88C07-00E3-C94C-9416-F8A315C8F2C4}"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50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5883E4F-8BAC-B44F-87CF-60D66FBA003C}" type="datetimeFigureOut">
              <a:rPr lang="en-GB" smtClean="0"/>
              <a:t>09/08/2018</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1F88C07-00E3-C94C-9416-F8A315C8F2C4}"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853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5883E4F-8BAC-B44F-87CF-60D66FBA003C}" type="datetimeFigureOut">
              <a:rPr lang="en-GB" smtClean="0"/>
              <a:t>09/08/2018</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1F88C07-00E3-C94C-9416-F8A315C8F2C4}"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59448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0F2A7-C2F4-9C48-BD26-0A554DB3B3AE}"/>
              </a:ext>
            </a:extLst>
          </p:cNvPr>
          <p:cNvPicPr>
            <a:picLocks noChangeAspect="1"/>
          </p:cNvPicPr>
          <p:nvPr/>
        </p:nvPicPr>
        <p:blipFill>
          <a:blip r:embed="rId2"/>
          <a:stretch>
            <a:fillRect/>
          </a:stretch>
        </p:blipFill>
        <p:spPr>
          <a:xfrm>
            <a:off x="2628841" y="22301"/>
            <a:ext cx="6849004" cy="6773575"/>
          </a:xfrm>
          <a:prstGeom prst="rect">
            <a:avLst/>
          </a:prstGeom>
        </p:spPr>
      </p:pic>
      <p:sp>
        <p:nvSpPr>
          <p:cNvPr id="5" name="Oval 4">
            <a:extLst>
              <a:ext uri="{FF2B5EF4-FFF2-40B4-BE49-F238E27FC236}">
                <a16:creationId xmlns:a16="http://schemas.microsoft.com/office/drawing/2014/main" id="{5BF05831-6EEB-E647-B5F2-2D5ABE394F4A}"/>
              </a:ext>
            </a:extLst>
          </p:cNvPr>
          <p:cNvSpPr/>
          <p:nvPr/>
        </p:nvSpPr>
        <p:spPr>
          <a:xfrm>
            <a:off x="3138491" y="4400550"/>
            <a:ext cx="2419352" cy="1566513"/>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97DE1DCF-FC13-504E-8C55-71A39DBB6167}"/>
              </a:ext>
            </a:extLst>
          </p:cNvPr>
          <p:cNvSpPr/>
          <p:nvPr/>
        </p:nvSpPr>
        <p:spPr>
          <a:xfrm>
            <a:off x="7058493" y="2625831"/>
            <a:ext cx="2419352" cy="1566513"/>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B47D563-CC4D-7142-824B-3B5C76D5FDA6}"/>
              </a:ext>
            </a:extLst>
          </p:cNvPr>
          <p:cNvSpPr/>
          <p:nvPr/>
        </p:nvSpPr>
        <p:spPr>
          <a:xfrm>
            <a:off x="4843667" y="230505"/>
            <a:ext cx="2419352" cy="15665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154FC11-ACFF-8148-BB54-AFEAB3F14260}"/>
              </a:ext>
            </a:extLst>
          </p:cNvPr>
          <p:cNvSpPr/>
          <p:nvPr/>
        </p:nvSpPr>
        <p:spPr>
          <a:xfrm>
            <a:off x="2424315" y="2625830"/>
            <a:ext cx="2419352" cy="15665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F601A5E7-2EF6-D14F-9FD2-D8252BD713F5}"/>
              </a:ext>
            </a:extLst>
          </p:cNvPr>
          <p:cNvSpPr/>
          <p:nvPr/>
        </p:nvSpPr>
        <p:spPr>
          <a:xfrm>
            <a:off x="4843667" y="5291487"/>
            <a:ext cx="2419352" cy="1566513"/>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99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4996-F106-9D47-A2B3-FB25E2E0A19A}"/>
              </a:ext>
            </a:extLst>
          </p:cNvPr>
          <p:cNvSpPr>
            <a:spLocks noGrp="1"/>
          </p:cNvSpPr>
          <p:nvPr>
            <p:ph type="title"/>
          </p:nvPr>
        </p:nvSpPr>
        <p:spPr/>
        <p:txBody>
          <a:bodyPr/>
          <a:lstStyle/>
          <a:p>
            <a:r>
              <a:rPr lang="en-GB" dirty="0"/>
              <a:t>Some Useful Resources to Consider</a:t>
            </a:r>
          </a:p>
        </p:txBody>
      </p:sp>
      <p:pic>
        <p:nvPicPr>
          <p:cNvPr id="5" name="Picture 4">
            <a:extLst>
              <a:ext uri="{FF2B5EF4-FFF2-40B4-BE49-F238E27FC236}">
                <a16:creationId xmlns:a16="http://schemas.microsoft.com/office/drawing/2014/main" id="{5FECBC09-F3FB-DF48-8F2C-A00F8420F41A}"/>
              </a:ext>
            </a:extLst>
          </p:cNvPr>
          <p:cNvPicPr>
            <a:picLocks noChangeAspect="1"/>
          </p:cNvPicPr>
          <p:nvPr/>
        </p:nvPicPr>
        <p:blipFill>
          <a:blip r:embed="rId2"/>
          <a:stretch>
            <a:fillRect/>
          </a:stretch>
        </p:blipFill>
        <p:spPr>
          <a:xfrm>
            <a:off x="3681449" y="1725930"/>
            <a:ext cx="4829102" cy="4806950"/>
          </a:xfrm>
          <a:prstGeom prst="rect">
            <a:avLst/>
          </a:prstGeom>
        </p:spPr>
      </p:pic>
    </p:spTree>
    <p:extLst>
      <p:ext uri="{BB962C8B-B14F-4D97-AF65-F5344CB8AC3E}">
        <p14:creationId xmlns:p14="http://schemas.microsoft.com/office/powerpoint/2010/main" val="427328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2C2C6B-6E33-7E48-89AD-A5775A18FFD8}"/>
              </a:ext>
            </a:extLst>
          </p:cNvPr>
          <p:cNvPicPr>
            <a:picLocks noChangeAspect="1"/>
          </p:cNvPicPr>
          <p:nvPr/>
        </p:nvPicPr>
        <p:blipFill>
          <a:blip r:embed="rId2"/>
          <a:stretch>
            <a:fillRect/>
          </a:stretch>
        </p:blipFill>
        <p:spPr>
          <a:xfrm>
            <a:off x="757238" y="294381"/>
            <a:ext cx="11283082" cy="6277869"/>
          </a:xfrm>
          <a:prstGeom prst="rect">
            <a:avLst/>
          </a:prstGeom>
        </p:spPr>
      </p:pic>
    </p:spTree>
    <p:extLst>
      <p:ext uri="{BB962C8B-B14F-4D97-AF65-F5344CB8AC3E}">
        <p14:creationId xmlns:p14="http://schemas.microsoft.com/office/powerpoint/2010/main" val="379822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6C01-0EFE-5648-A783-626711EA93FD}"/>
              </a:ext>
            </a:extLst>
          </p:cNvPr>
          <p:cNvSpPr>
            <a:spLocks noGrp="1"/>
          </p:cNvSpPr>
          <p:nvPr>
            <p:ph type="title"/>
          </p:nvPr>
        </p:nvSpPr>
        <p:spPr/>
        <p:txBody>
          <a:bodyPr/>
          <a:lstStyle/>
          <a:p>
            <a:r>
              <a:rPr lang="en-GB" dirty="0"/>
              <a:t>APC waivers</a:t>
            </a:r>
          </a:p>
        </p:txBody>
      </p:sp>
      <p:pic>
        <p:nvPicPr>
          <p:cNvPr id="5" name="Picture 4">
            <a:extLst>
              <a:ext uri="{FF2B5EF4-FFF2-40B4-BE49-F238E27FC236}">
                <a16:creationId xmlns:a16="http://schemas.microsoft.com/office/drawing/2014/main" id="{59362522-A850-7C4E-8D13-8E33087964D2}"/>
              </a:ext>
            </a:extLst>
          </p:cNvPr>
          <p:cNvPicPr>
            <a:picLocks noChangeAspect="1"/>
          </p:cNvPicPr>
          <p:nvPr/>
        </p:nvPicPr>
        <p:blipFill>
          <a:blip r:embed="rId2"/>
          <a:stretch>
            <a:fillRect/>
          </a:stretch>
        </p:blipFill>
        <p:spPr>
          <a:xfrm>
            <a:off x="704850" y="2520828"/>
            <a:ext cx="6638925" cy="2152464"/>
          </a:xfrm>
          <a:prstGeom prst="rect">
            <a:avLst/>
          </a:prstGeom>
        </p:spPr>
      </p:pic>
      <p:pic>
        <p:nvPicPr>
          <p:cNvPr id="7" name="Picture 6">
            <a:extLst>
              <a:ext uri="{FF2B5EF4-FFF2-40B4-BE49-F238E27FC236}">
                <a16:creationId xmlns:a16="http://schemas.microsoft.com/office/drawing/2014/main" id="{72ACBD73-BD05-A942-BB0C-45353E3E0B9A}"/>
              </a:ext>
            </a:extLst>
          </p:cNvPr>
          <p:cNvPicPr>
            <a:picLocks noChangeAspect="1"/>
          </p:cNvPicPr>
          <p:nvPr/>
        </p:nvPicPr>
        <p:blipFill>
          <a:blip r:embed="rId3"/>
          <a:stretch>
            <a:fillRect/>
          </a:stretch>
        </p:blipFill>
        <p:spPr>
          <a:xfrm>
            <a:off x="4164786" y="3858905"/>
            <a:ext cx="7855725" cy="2832504"/>
          </a:xfrm>
          <a:prstGeom prst="rect">
            <a:avLst/>
          </a:prstGeom>
        </p:spPr>
      </p:pic>
      <p:pic>
        <p:nvPicPr>
          <p:cNvPr id="9" name="Picture 8">
            <a:extLst>
              <a:ext uri="{FF2B5EF4-FFF2-40B4-BE49-F238E27FC236}">
                <a16:creationId xmlns:a16="http://schemas.microsoft.com/office/drawing/2014/main" id="{8BB9DF8A-89B1-0A45-9ACF-5D3A89D95712}"/>
              </a:ext>
            </a:extLst>
          </p:cNvPr>
          <p:cNvPicPr>
            <a:picLocks noChangeAspect="1"/>
          </p:cNvPicPr>
          <p:nvPr/>
        </p:nvPicPr>
        <p:blipFill>
          <a:blip r:embed="rId4"/>
          <a:stretch>
            <a:fillRect/>
          </a:stretch>
        </p:blipFill>
        <p:spPr>
          <a:xfrm>
            <a:off x="5214936" y="267404"/>
            <a:ext cx="6805575" cy="2542376"/>
          </a:xfrm>
          <a:prstGeom prst="rect">
            <a:avLst/>
          </a:prstGeom>
        </p:spPr>
      </p:pic>
    </p:spTree>
    <p:extLst>
      <p:ext uri="{BB962C8B-B14F-4D97-AF65-F5344CB8AC3E}">
        <p14:creationId xmlns:p14="http://schemas.microsoft.com/office/powerpoint/2010/main" val="168153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6BE4-A63C-7B40-83F0-C6DD9FF2F16A}"/>
              </a:ext>
            </a:extLst>
          </p:cNvPr>
          <p:cNvSpPr>
            <a:spLocks noGrp="1"/>
          </p:cNvSpPr>
          <p:nvPr>
            <p:ph type="title"/>
          </p:nvPr>
        </p:nvSpPr>
        <p:spPr>
          <a:xfrm>
            <a:off x="685799" y="500061"/>
            <a:ext cx="2543175" cy="2928939"/>
          </a:xfrm>
        </p:spPr>
        <p:txBody>
          <a:bodyPr/>
          <a:lstStyle/>
          <a:p>
            <a:r>
              <a:rPr lang="en-GB" dirty="0"/>
              <a:t>Access to resources</a:t>
            </a:r>
          </a:p>
        </p:txBody>
      </p:sp>
      <p:pic>
        <p:nvPicPr>
          <p:cNvPr id="6" name="Picture 5">
            <a:extLst>
              <a:ext uri="{FF2B5EF4-FFF2-40B4-BE49-F238E27FC236}">
                <a16:creationId xmlns:a16="http://schemas.microsoft.com/office/drawing/2014/main" id="{1E0FCC65-39E3-BA4E-AC53-0C3EBB1DABBC}"/>
              </a:ext>
            </a:extLst>
          </p:cNvPr>
          <p:cNvPicPr>
            <a:picLocks noChangeAspect="1"/>
          </p:cNvPicPr>
          <p:nvPr/>
        </p:nvPicPr>
        <p:blipFill>
          <a:blip r:embed="rId2"/>
          <a:stretch>
            <a:fillRect/>
          </a:stretch>
        </p:blipFill>
        <p:spPr>
          <a:xfrm>
            <a:off x="3085416" y="0"/>
            <a:ext cx="9001809" cy="6858000"/>
          </a:xfrm>
          <a:prstGeom prst="rect">
            <a:avLst/>
          </a:prstGeom>
        </p:spPr>
      </p:pic>
      <p:sp>
        <p:nvSpPr>
          <p:cNvPr id="7" name="TextBox 6">
            <a:extLst>
              <a:ext uri="{FF2B5EF4-FFF2-40B4-BE49-F238E27FC236}">
                <a16:creationId xmlns:a16="http://schemas.microsoft.com/office/drawing/2014/main" id="{E3BC7289-341D-2A44-991F-E35DA04D68BA}"/>
              </a:ext>
            </a:extLst>
          </p:cNvPr>
          <p:cNvSpPr txBox="1"/>
          <p:nvPr/>
        </p:nvSpPr>
        <p:spPr>
          <a:xfrm>
            <a:off x="685799" y="6357938"/>
            <a:ext cx="3055388" cy="369332"/>
          </a:xfrm>
          <a:prstGeom prst="rect">
            <a:avLst/>
          </a:prstGeom>
          <a:noFill/>
        </p:spPr>
        <p:txBody>
          <a:bodyPr wrap="none" rtlCol="0">
            <a:spAutoFit/>
          </a:bodyPr>
          <a:lstStyle/>
          <a:p>
            <a:r>
              <a:rPr lang="en-GB" dirty="0"/>
              <a:t>Thanks to Andy </a:t>
            </a:r>
            <a:r>
              <a:rPr lang="en-GB" dirty="0" err="1"/>
              <a:t>Nobes</a:t>
            </a:r>
            <a:r>
              <a:rPr lang="en-GB" dirty="0"/>
              <a:t>, INASP</a:t>
            </a:r>
          </a:p>
        </p:txBody>
      </p:sp>
    </p:spTree>
    <p:extLst>
      <p:ext uri="{BB962C8B-B14F-4D97-AF65-F5344CB8AC3E}">
        <p14:creationId xmlns:p14="http://schemas.microsoft.com/office/powerpoint/2010/main" val="273922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E47A-6F6D-4E4A-B542-62429253641A}"/>
              </a:ext>
            </a:extLst>
          </p:cNvPr>
          <p:cNvSpPr>
            <a:spLocks noGrp="1"/>
          </p:cNvSpPr>
          <p:nvPr>
            <p:ph type="title"/>
          </p:nvPr>
        </p:nvSpPr>
        <p:spPr>
          <a:xfrm>
            <a:off x="742950" y="714374"/>
            <a:ext cx="2486025" cy="2771775"/>
          </a:xfrm>
        </p:spPr>
        <p:txBody>
          <a:bodyPr/>
          <a:lstStyle/>
          <a:p>
            <a:r>
              <a:rPr lang="en-GB" dirty="0"/>
              <a:t>Support Networks</a:t>
            </a:r>
          </a:p>
        </p:txBody>
      </p:sp>
      <p:pic>
        <p:nvPicPr>
          <p:cNvPr id="4" name="Picture 3">
            <a:extLst>
              <a:ext uri="{FF2B5EF4-FFF2-40B4-BE49-F238E27FC236}">
                <a16:creationId xmlns:a16="http://schemas.microsoft.com/office/drawing/2014/main" id="{CD21DD0A-FBF9-714B-BC98-0A16960CB901}"/>
              </a:ext>
            </a:extLst>
          </p:cNvPr>
          <p:cNvPicPr>
            <a:picLocks noChangeAspect="1"/>
          </p:cNvPicPr>
          <p:nvPr/>
        </p:nvPicPr>
        <p:blipFill>
          <a:blip r:embed="rId2"/>
          <a:stretch>
            <a:fillRect/>
          </a:stretch>
        </p:blipFill>
        <p:spPr>
          <a:xfrm>
            <a:off x="3053537" y="0"/>
            <a:ext cx="9138463" cy="5953667"/>
          </a:xfrm>
          <a:prstGeom prst="rect">
            <a:avLst/>
          </a:prstGeom>
        </p:spPr>
      </p:pic>
      <p:pic>
        <p:nvPicPr>
          <p:cNvPr id="5" name="Picture 4">
            <a:extLst>
              <a:ext uri="{FF2B5EF4-FFF2-40B4-BE49-F238E27FC236}">
                <a16:creationId xmlns:a16="http://schemas.microsoft.com/office/drawing/2014/main" id="{F9CADD1A-ED19-D449-B971-9D2FB0864AA4}"/>
              </a:ext>
            </a:extLst>
          </p:cNvPr>
          <p:cNvPicPr>
            <a:picLocks noChangeAspect="1"/>
          </p:cNvPicPr>
          <p:nvPr/>
        </p:nvPicPr>
        <p:blipFill>
          <a:blip r:embed="rId3"/>
          <a:stretch>
            <a:fillRect/>
          </a:stretch>
        </p:blipFill>
        <p:spPr>
          <a:xfrm>
            <a:off x="3053537" y="5507541"/>
            <a:ext cx="8990826" cy="1746360"/>
          </a:xfrm>
          <a:prstGeom prst="rect">
            <a:avLst/>
          </a:prstGeom>
        </p:spPr>
      </p:pic>
      <p:sp>
        <p:nvSpPr>
          <p:cNvPr id="6" name="TextBox 5">
            <a:extLst>
              <a:ext uri="{FF2B5EF4-FFF2-40B4-BE49-F238E27FC236}">
                <a16:creationId xmlns:a16="http://schemas.microsoft.com/office/drawing/2014/main" id="{DE163E87-232D-824D-8CFF-0ABA5F09BB81}"/>
              </a:ext>
            </a:extLst>
          </p:cNvPr>
          <p:cNvSpPr txBox="1"/>
          <p:nvPr/>
        </p:nvSpPr>
        <p:spPr>
          <a:xfrm>
            <a:off x="742949" y="6057555"/>
            <a:ext cx="2486025" cy="646331"/>
          </a:xfrm>
          <a:prstGeom prst="rect">
            <a:avLst/>
          </a:prstGeom>
          <a:noFill/>
        </p:spPr>
        <p:txBody>
          <a:bodyPr wrap="square" rtlCol="0">
            <a:spAutoFit/>
          </a:bodyPr>
          <a:lstStyle/>
          <a:p>
            <a:r>
              <a:rPr lang="en-GB" dirty="0"/>
              <a:t>Thanks to Andy </a:t>
            </a:r>
            <a:r>
              <a:rPr lang="en-GB" dirty="0" err="1"/>
              <a:t>Nobes</a:t>
            </a:r>
            <a:r>
              <a:rPr lang="en-GB" dirty="0"/>
              <a:t>, INASP</a:t>
            </a:r>
          </a:p>
        </p:txBody>
      </p:sp>
    </p:spTree>
    <p:extLst>
      <p:ext uri="{BB962C8B-B14F-4D97-AF65-F5344CB8AC3E}">
        <p14:creationId xmlns:p14="http://schemas.microsoft.com/office/powerpoint/2010/main" val="89482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156E8-144A-B24E-B7D6-2FE4405CFCBA}"/>
              </a:ext>
            </a:extLst>
          </p:cNvPr>
          <p:cNvPicPr>
            <a:picLocks noChangeAspect="1"/>
          </p:cNvPicPr>
          <p:nvPr/>
        </p:nvPicPr>
        <p:blipFill>
          <a:blip r:embed="rId2"/>
          <a:stretch>
            <a:fillRect/>
          </a:stretch>
        </p:blipFill>
        <p:spPr>
          <a:xfrm>
            <a:off x="2692401" y="300039"/>
            <a:ext cx="9664700" cy="6146800"/>
          </a:xfrm>
          <a:prstGeom prst="rect">
            <a:avLst/>
          </a:prstGeom>
        </p:spPr>
      </p:pic>
      <p:sp>
        <p:nvSpPr>
          <p:cNvPr id="2" name="Title 1">
            <a:extLst>
              <a:ext uri="{FF2B5EF4-FFF2-40B4-BE49-F238E27FC236}">
                <a16:creationId xmlns:a16="http://schemas.microsoft.com/office/drawing/2014/main" id="{FEEA5B4E-1D57-CF41-8C5E-AAD2986DB154}"/>
              </a:ext>
            </a:extLst>
          </p:cNvPr>
          <p:cNvSpPr>
            <a:spLocks noGrp="1"/>
          </p:cNvSpPr>
          <p:nvPr>
            <p:ph type="title"/>
          </p:nvPr>
        </p:nvSpPr>
        <p:spPr>
          <a:xfrm>
            <a:off x="742950" y="700088"/>
            <a:ext cx="2428875" cy="3028950"/>
          </a:xfrm>
        </p:spPr>
        <p:txBody>
          <a:bodyPr/>
          <a:lstStyle/>
          <a:p>
            <a:r>
              <a:rPr lang="en-GB" dirty="0"/>
              <a:t>Support networks </a:t>
            </a:r>
          </a:p>
        </p:txBody>
      </p:sp>
      <p:sp>
        <p:nvSpPr>
          <p:cNvPr id="12" name="TextBox 11">
            <a:extLst>
              <a:ext uri="{FF2B5EF4-FFF2-40B4-BE49-F238E27FC236}">
                <a16:creationId xmlns:a16="http://schemas.microsoft.com/office/drawing/2014/main" id="{03498467-DDC2-F74E-AD22-A80B1FC2856C}"/>
              </a:ext>
            </a:extLst>
          </p:cNvPr>
          <p:cNvSpPr txBox="1"/>
          <p:nvPr/>
        </p:nvSpPr>
        <p:spPr>
          <a:xfrm>
            <a:off x="685799" y="6357938"/>
            <a:ext cx="3055388" cy="369332"/>
          </a:xfrm>
          <a:prstGeom prst="rect">
            <a:avLst/>
          </a:prstGeom>
          <a:noFill/>
        </p:spPr>
        <p:txBody>
          <a:bodyPr wrap="none" rtlCol="0">
            <a:spAutoFit/>
          </a:bodyPr>
          <a:lstStyle/>
          <a:p>
            <a:r>
              <a:rPr lang="en-GB" dirty="0"/>
              <a:t>Thanks to Andy </a:t>
            </a:r>
            <a:r>
              <a:rPr lang="en-GB" dirty="0" err="1"/>
              <a:t>Nobes</a:t>
            </a:r>
            <a:r>
              <a:rPr lang="en-GB" dirty="0"/>
              <a:t>, INASP</a:t>
            </a:r>
          </a:p>
        </p:txBody>
      </p:sp>
    </p:spTree>
    <p:extLst>
      <p:ext uri="{BB962C8B-B14F-4D97-AF65-F5344CB8AC3E}">
        <p14:creationId xmlns:p14="http://schemas.microsoft.com/office/powerpoint/2010/main" val="113709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58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508A-A8EF-694D-ACCB-1365B76FB1D4}"/>
              </a:ext>
            </a:extLst>
          </p:cNvPr>
          <p:cNvSpPr>
            <a:spLocks noGrp="1"/>
          </p:cNvSpPr>
          <p:nvPr>
            <p:ph type="title"/>
          </p:nvPr>
        </p:nvSpPr>
        <p:spPr/>
        <p:txBody>
          <a:bodyPr/>
          <a:lstStyle/>
          <a:p>
            <a:r>
              <a:rPr lang="en-GB" dirty="0"/>
              <a:t>What Have We Learned This Week?</a:t>
            </a:r>
          </a:p>
        </p:txBody>
      </p:sp>
      <p:sp>
        <p:nvSpPr>
          <p:cNvPr id="3" name="Content Placeholder 2">
            <a:extLst>
              <a:ext uri="{FF2B5EF4-FFF2-40B4-BE49-F238E27FC236}">
                <a16:creationId xmlns:a16="http://schemas.microsoft.com/office/drawing/2014/main" id="{F8EDA8B8-D831-E243-A8FC-779867A184C3}"/>
              </a:ext>
            </a:extLst>
          </p:cNvPr>
          <p:cNvSpPr>
            <a:spLocks noGrp="1"/>
          </p:cNvSpPr>
          <p:nvPr>
            <p:ph idx="1"/>
          </p:nvPr>
        </p:nvSpPr>
        <p:spPr>
          <a:xfrm>
            <a:off x="1371599" y="1585911"/>
            <a:ext cx="10101263" cy="3581400"/>
          </a:xfrm>
        </p:spPr>
        <p:txBody>
          <a:bodyPr/>
          <a:lstStyle/>
          <a:p>
            <a:r>
              <a:rPr lang="en-GB" dirty="0"/>
              <a:t>What it means to be a responsible and open science citizen</a:t>
            </a:r>
          </a:p>
          <a:p>
            <a:r>
              <a:rPr lang="en-GB" dirty="0"/>
              <a:t>The tools to be able to start engaging with data (CLI, R)</a:t>
            </a:r>
          </a:p>
          <a:p>
            <a:r>
              <a:rPr lang="en-GB" dirty="0"/>
              <a:t>The tools to start engaging with the data community (RDM, DMP, reproducible reporting)</a:t>
            </a:r>
          </a:p>
          <a:p>
            <a:endParaRPr lang="en-GB" dirty="0"/>
          </a:p>
        </p:txBody>
      </p:sp>
      <p:pic>
        <p:nvPicPr>
          <p:cNvPr id="4" name="Picture 3">
            <a:extLst>
              <a:ext uri="{FF2B5EF4-FFF2-40B4-BE49-F238E27FC236}">
                <a16:creationId xmlns:a16="http://schemas.microsoft.com/office/drawing/2014/main" id="{6112A7CF-2467-0146-9681-CDD08AE55868}"/>
              </a:ext>
            </a:extLst>
          </p:cNvPr>
          <p:cNvPicPr>
            <a:picLocks noChangeAspect="1"/>
          </p:cNvPicPr>
          <p:nvPr/>
        </p:nvPicPr>
        <p:blipFill>
          <a:blip r:embed="rId2"/>
          <a:stretch>
            <a:fillRect/>
          </a:stretch>
        </p:blipFill>
        <p:spPr>
          <a:xfrm>
            <a:off x="3596481" y="3024187"/>
            <a:ext cx="4999038" cy="3579687"/>
          </a:xfrm>
          <a:prstGeom prst="rect">
            <a:avLst/>
          </a:prstGeom>
        </p:spPr>
      </p:pic>
    </p:spTree>
    <p:extLst>
      <p:ext uri="{BB962C8B-B14F-4D97-AF65-F5344CB8AC3E}">
        <p14:creationId xmlns:p14="http://schemas.microsoft.com/office/powerpoint/2010/main" val="154369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5685-C48F-5647-AACE-41923155807B}"/>
              </a:ext>
            </a:extLst>
          </p:cNvPr>
          <p:cNvSpPr>
            <a:spLocks noGrp="1"/>
          </p:cNvSpPr>
          <p:nvPr>
            <p:ph type="title"/>
          </p:nvPr>
        </p:nvSpPr>
        <p:spPr/>
        <p:txBody>
          <a:bodyPr/>
          <a:lstStyle/>
          <a:p>
            <a:r>
              <a:rPr lang="en-GB" dirty="0"/>
              <a:t>Tools for Responsible, Open Science Citizenship</a:t>
            </a:r>
          </a:p>
        </p:txBody>
      </p:sp>
      <p:pic>
        <p:nvPicPr>
          <p:cNvPr id="4" name="Picture 3">
            <a:extLst>
              <a:ext uri="{FF2B5EF4-FFF2-40B4-BE49-F238E27FC236}">
                <a16:creationId xmlns:a16="http://schemas.microsoft.com/office/drawing/2014/main" id="{78329C47-E4FD-8F4B-B019-9D847F369E8F}"/>
              </a:ext>
            </a:extLst>
          </p:cNvPr>
          <p:cNvPicPr>
            <a:picLocks noChangeAspect="1"/>
          </p:cNvPicPr>
          <p:nvPr/>
        </p:nvPicPr>
        <p:blipFill>
          <a:blip r:embed="rId2"/>
          <a:stretch>
            <a:fillRect/>
          </a:stretch>
        </p:blipFill>
        <p:spPr>
          <a:xfrm>
            <a:off x="6311331" y="1405776"/>
            <a:ext cx="5512939" cy="5452224"/>
          </a:xfrm>
          <a:prstGeom prst="rect">
            <a:avLst/>
          </a:prstGeom>
        </p:spPr>
      </p:pic>
      <p:pic>
        <p:nvPicPr>
          <p:cNvPr id="5" name="Google Shape;91;p18" descr="https://upload.wikimedia.org/wikipedia/commons/9/9c/Open_Science_-_Prinzipien.png">
            <a:extLst>
              <a:ext uri="{FF2B5EF4-FFF2-40B4-BE49-F238E27FC236}">
                <a16:creationId xmlns:a16="http://schemas.microsoft.com/office/drawing/2014/main" id="{C52E98FB-A735-1646-91D1-8646DAE2676A}"/>
              </a:ext>
            </a:extLst>
          </p:cNvPr>
          <p:cNvPicPr preferRelativeResize="0"/>
          <p:nvPr/>
        </p:nvPicPr>
        <p:blipFill rotWithShape="1">
          <a:blip r:embed="rId3">
            <a:alphaModFix/>
          </a:blip>
          <a:srcRect/>
          <a:stretch/>
        </p:blipFill>
        <p:spPr>
          <a:xfrm>
            <a:off x="716080" y="2593311"/>
            <a:ext cx="5595251" cy="3077153"/>
          </a:xfrm>
          <a:prstGeom prst="rect">
            <a:avLst/>
          </a:prstGeom>
          <a:noFill/>
          <a:ln>
            <a:noFill/>
          </a:ln>
        </p:spPr>
      </p:pic>
    </p:spTree>
    <p:extLst>
      <p:ext uri="{BB962C8B-B14F-4D97-AF65-F5344CB8AC3E}">
        <p14:creationId xmlns:p14="http://schemas.microsoft.com/office/powerpoint/2010/main" val="240170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25A7-7E2F-AE4D-91D7-6D8E97F01653}"/>
              </a:ext>
            </a:extLst>
          </p:cNvPr>
          <p:cNvSpPr>
            <a:spLocks noGrp="1"/>
          </p:cNvSpPr>
          <p:nvPr>
            <p:ph type="title"/>
          </p:nvPr>
        </p:nvSpPr>
        <p:spPr>
          <a:xfrm>
            <a:off x="1371600" y="514351"/>
            <a:ext cx="6100762" cy="1485900"/>
          </a:xfrm>
        </p:spPr>
        <p:txBody>
          <a:bodyPr/>
          <a:lstStyle/>
          <a:p>
            <a:r>
              <a:rPr lang="en-GB" dirty="0"/>
              <a:t>Implementing Tools at Home</a:t>
            </a:r>
          </a:p>
        </p:txBody>
      </p:sp>
      <p:sp>
        <p:nvSpPr>
          <p:cNvPr id="3" name="Content Placeholder 2">
            <a:extLst>
              <a:ext uri="{FF2B5EF4-FFF2-40B4-BE49-F238E27FC236}">
                <a16:creationId xmlns:a16="http://schemas.microsoft.com/office/drawing/2014/main" id="{A0C65A3D-11E8-BF4D-A9E6-4FC72A2EADFF}"/>
              </a:ext>
            </a:extLst>
          </p:cNvPr>
          <p:cNvSpPr>
            <a:spLocks noGrp="1"/>
          </p:cNvSpPr>
          <p:nvPr>
            <p:ph idx="1"/>
          </p:nvPr>
        </p:nvSpPr>
        <p:spPr>
          <a:xfrm>
            <a:off x="1371600" y="2000251"/>
            <a:ext cx="9601200" cy="4743450"/>
          </a:xfrm>
        </p:spPr>
        <p:txBody>
          <a:bodyPr>
            <a:normAutofit fontScale="85000" lnSpcReduction="20000"/>
          </a:bodyPr>
          <a:lstStyle/>
          <a:p>
            <a:r>
              <a:rPr lang="en-GB" dirty="0"/>
              <a:t>Institutional cultures</a:t>
            </a:r>
          </a:p>
          <a:p>
            <a:pPr lvl="1"/>
            <a:r>
              <a:rPr lang="en-GB" dirty="0"/>
              <a:t>Promotion criteria</a:t>
            </a:r>
          </a:p>
          <a:p>
            <a:pPr lvl="1"/>
            <a:r>
              <a:rPr lang="en-GB" dirty="0"/>
              <a:t>Incentivization schemes</a:t>
            </a:r>
          </a:p>
          <a:p>
            <a:pPr lvl="1"/>
            <a:r>
              <a:rPr lang="en-GB" dirty="0"/>
              <a:t>Cultural specificities </a:t>
            </a:r>
          </a:p>
          <a:p>
            <a:r>
              <a:rPr lang="en-GB" dirty="0"/>
              <a:t>Institutional support</a:t>
            </a:r>
          </a:p>
          <a:p>
            <a:pPr lvl="1"/>
            <a:r>
              <a:rPr lang="en-GB" dirty="0"/>
              <a:t>Facilities</a:t>
            </a:r>
          </a:p>
          <a:p>
            <a:pPr lvl="1"/>
            <a:r>
              <a:rPr lang="en-GB" dirty="0"/>
              <a:t>Traditions</a:t>
            </a:r>
          </a:p>
          <a:p>
            <a:pPr lvl="1"/>
            <a:r>
              <a:rPr lang="en-GB" dirty="0"/>
              <a:t>IP etc</a:t>
            </a:r>
          </a:p>
          <a:p>
            <a:r>
              <a:rPr lang="en-GB" dirty="0"/>
              <a:t>Resources</a:t>
            </a:r>
          </a:p>
          <a:p>
            <a:pPr lvl="1"/>
            <a:r>
              <a:rPr lang="en-GB" dirty="0"/>
              <a:t>Time</a:t>
            </a:r>
          </a:p>
          <a:p>
            <a:pPr lvl="1"/>
            <a:r>
              <a:rPr lang="en-GB" dirty="0"/>
              <a:t>Money </a:t>
            </a:r>
          </a:p>
          <a:p>
            <a:pPr lvl="1"/>
            <a:r>
              <a:rPr lang="en-GB" dirty="0"/>
              <a:t>Infrastructure</a:t>
            </a:r>
          </a:p>
          <a:p>
            <a:r>
              <a:rPr lang="en-GB" dirty="0"/>
              <a:t>Career pressures</a:t>
            </a:r>
          </a:p>
          <a:p>
            <a:pPr lvl="1"/>
            <a:r>
              <a:rPr lang="en-GB" dirty="0"/>
              <a:t>Time</a:t>
            </a:r>
          </a:p>
          <a:p>
            <a:pPr lvl="1"/>
            <a:r>
              <a:rPr lang="en-GB" dirty="0"/>
              <a:t>Being scooped</a:t>
            </a:r>
          </a:p>
        </p:txBody>
      </p:sp>
      <p:pic>
        <p:nvPicPr>
          <p:cNvPr id="4" name="Picture 3">
            <a:extLst>
              <a:ext uri="{FF2B5EF4-FFF2-40B4-BE49-F238E27FC236}">
                <a16:creationId xmlns:a16="http://schemas.microsoft.com/office/drawing/2014/main" id="{9107FDFC-0DFE-074D-B0CF-FA747EF669B5}"/>
              </a:ext>
            </a:extLst>
          </p:cNvPr>
          <p:cNvPicPr>
            <a:picLocks noChangeAspect="1"/>
          </p:cNvPicPr>
          <p:nvPr/>
        </p:nvPicPr>
        <p:blipFill rotWithShape="1">
          <a:blip r:embed="rId2"/>
          <a:srcRect l="2709" t="2963" r="2917" b="9259"/>
          <a:stretch/>
        </p:blipFill>
        <p:spPr>
          <a:xfrm rot="5400000">
            <a:off x="6493669" y="1250157"/>
            <a:ext cx="6472237" cy="4514850"/>
          </a:xfrm>
          <a:prstGeom prst="rect">
            <a:avLst/>
          </a:prstGeom>
        </p:spPr>
      </p:pic>
    </p:spTree>
    <p:extLst>
      <p:ext uri="{BB962C8B-B14F-4D97-AF65-F5344CB8AC3E}">
        <p14:creationId xmlns:p14="http://schemas.microsoft.com/office/powerpoint/2010/main" val="27426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711200" y="593367"/>
            <a:ext cx="11065200" cy="763600"/>
          </a:xfrm>
          <a:prstGeom prst="rect">
            <a:avLst/>
          </a:prstGeom>
        </p:spPr>
        <p:txBody>
          <a:bodyPr spcFirstLastPara="1" vert="horz" wrap="square" lIns="121900" tIns="121900" rIns="121900" bIns="121900" rtlCol="0" anchor="t" anchorCtr="0">
            <a:noAutofit/>
          </a:bodyPr>
          <a:lstStyle/>
          <a:p>
            <a:r>
              <a:rPr lang="en-GB" dirty="0">
                <a:latin typeface="+mj-lt"/>
              </a:rPr>
              <a:t>Balancing Multiple Roles as a Scientist</a:t>
            </a:r>
            <a:endParaRPr dirty="0">
              <a:latin typeface="+mj-lt"/>
            </a:endParaRPr>
          </a:p>
        </p:txBody>
      </p:sp>
      <p:sp>
        <p:nvSpPr>
          <p:cNvPr id="78" name="Google Shape;78;p16"/>
          <p:cNvSpPr txBox="1">
            <a:spLocks noGrp="1"/>
          </p:cNvSpPr>
          <p:nvPr>
            <p:ph type="body" idx="1"/>
          </p:nvPr>
        </p:nvSpPr>
        <p:spPr>
          <a:xfrm>
            <a:off x="711200" y="1536633"/>
            <a:ext cx="11065200" cy="4555200"/>
          </a:xfrm>
          <a:prstGeom prst="rect">
            <a:avLst/>
          </a:prstGeom>
        </p:spPr>
        <p:txBody>
          <a:bodyPr spcFirstLastPara="1" vert="horz" wrap="square" lIns="121900" tIns="121900" rIns="121900" bIns="121900" rtlCol="0" anchor="t" anchorCtr="0">
            <a:noAutofit/>
          </a:bodyPr>
          <a:lstStyle/>
          <a:p>
            <a:pPr marL="380990" indent="-380990">
              <a:lnSpc>
                <a:spcPct val="150000"/>
              </a:lnSpc>
            </a:pPr>
            <a:r>
              <a:rPr lang="en-GB" dirty="0">
                <a:solidFill>
                  <a:schemeClr val="tx1"/>
                </a:solidFill>
                <a:latin typeface="+mn-lt"/>
              </a:rPr>
              <a:t>Data producer</a:t>
            </a:r>
          </a:p>
          <a:p>
            <a:pPr marL="380990" indent="-380990">
              <a:lnSpc>
                <a:spcPct val="150000"/>
              </a:lnSpc>
            </a:pPr>
            <a:r>
              <a:rPr lang="en-GB" dirty="0">
                <a:solidFill>
                  <a:schemeClr val="tx1"/>
                </a:solidFill>
                <a:latin typeface="+mn-lt"/>
              </a:rPr>
              <a:t>Data user and/or collaborator</a:t>
            </a:r>
          </a:p>
          <a:p>
            <a:pPr marL="380990" indent="-380990">
              <a:lnSpc>
                <a:spcPct val="150000"/>
              </a:lnSpc>
            </a:pPr>
            <a:r>
              <a:rPr lang="en-GB" dirty="0">
                <a:solidFill>
                  <a:schemeClr val="tx1"/>
                </a:solidFill>
                <a:latin typeface="+mn-lt"/>
              </a:rPr>
              <a:t>Author</a:t>
            </a:r>
            <a:endParaRPr dirty="0">
              <a:solidFill>
                <a:schemeClr val="tx1"/>
              </a:solidFill>
              <a:latin typeface="+mn-lt"/>
            </a:endParaRPr>
          </a:p>
          <a:p>
            <a:pPr marL="380990" indent="-380990">
              <a:lnSpc>
                <a:spcPct val="150000"/>
              </a:lnSpc>
            </a:pPr>
            <a:r>
              <a:rPr lang="en-GB" dirty="0">
                <a:solidFill>
                  <a:schemeClr val="tx1"/>
                </a:solidFill>
                <a:latin typeface="+mn-lt"/>
              </a:rPr>
              <a:t>Employee</a:t>
            </a:r>
            <a:endParaRPr dirty="0">
              <a:solidFill>
                <a:schemeClr val="tx1"/>
              </a:solidFill>
              <a:latin typeface="+mn-lt"/>
            </a:endParaRPr>
          </a:p>
          <a:p>
            <a:pPr marL="380990" indent="-380990">
              <a:lnSpc>
                <a:spcPct val="150000"/>
              </a:lnSpc>
            </a:pPr>
            <a:r>
              <a:rPr lang="en-GB" dirty="0">
                <a:solidFill>
                  <a:schemeClr val="tx1"/>
                </a:solidFill>
                <a:latin typeface="+mn-lt"/>
              </a:rPr>
              <a:t>Teacher/mentor</a:t>
            </a:r>
            <a:endParaRPr dirty="0">
              <a:solidFill>
                <a:schemeClr val="tx1"/>
              </a:solidFill>
              <a:latin typeface="+mn-lt"/>
            </a:endParaRPr>
          </a:p>
          <a:p>
            <a:pPr marL="380990" indent="-380990">
              <a:lnSpc>
                <a:spcPct val="150000"/>
              </a:lnSpc>
            </a:pPr>
            <a:r>
              <a:rPr lang="en-GB" dirty="0">
                <a:solidFill>
                  <a:schemeClr val="tx1"/>
                </a:solidFill>
                <a:latin typeface="+mn-lt"/>
              </a:rPr>
              <a:t>Recipient of public funds</a:t>
            </a:r>
            <a:endParaRPr dirty="0">
              <a:solidFill>
                <a:schemeClr val="tx1"/>
              </a:solidFill>
              <a:latin typeface="+mn-lt"/>
            </a:endParaRPr>
          </a:p>
          <a:p>
            <a:pPr marL="380990" indent="-380990">
              <a:lnSpc>
                <a:spcPct val="150000"/>
              </a:lnSpc>
            </a:pPr>
            <a:r>
              <a:rPr lang="en-GB" dirty="0">
                <a:solidFill>
                  <a:schemeClr val="tx1"/>
                </a:solidFill>
                <a:latin typeface="+mn-lt"/>
              </a:rPr>
              <a:t>Recipient of public trust</a:t>
            </a:r>
            <a:endParaRPr dirty="0">
              <a:solidFill>
                <a:schemeClr val="tx1"/>
              </a:solidFill>
              <a:latin typeface="+mn-lt"/>
            </a:endParaRPr>
          </a:p>
          <a:p>
            <a:pPr marL="380990" indent="-380990">
              <a:lnSpc>
                <a:spcPct val="150000"/>
              </a:lnSpc>
            </a:pPr>
            <a:r>
              <a:rPr lang="en-GB" dirty="0">
                <a:solidFill>
                  <a:schemeClr val="tx1"/>
                </a:solidFill>
                <a:latin typeface="+mn-lt"/>
              </a:rPr>
              <a:t>Citizen/legally-obligated individual</a:t>
            </a:r>
            <a:endParaRPr dirty="0">
              <a:solidFill>
                <a:schemeClr val="tx1"/>
              </a:solidFill>
              <a:latin typeface="+mn-lt"/>
            </a:endParaRPr>
          </a:p>
        </p:txBody>
      </p:sp>
      <p:pic>
        <p:nvPicPr>
          <p:cNvPr id="79" name="Google Shape;79;p16" descr="hats"/>
          <p:cNvPicPr preferRelativeResize="0"/>
          <p:nvPr/>
        </p:nvPicPr>
        <p:blipFill rotWithShape="1">
          <a:blip r:embed="rId3">
            <a:alphaModFix/>
          </a:blip>
          <a:srcRect/>
          <a:stretch/>
        </p:blipFill>
        <p:spPr>
          <a:xfrm>
            <a:off x="6760001" y="1536634"/>
            <a:ext cx="3882599" cy="4174837"/>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80693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6F088F-0DD2-2F4C-8055-FB47343035AE}"/>
              </a:ext>
            </a:extLst>
          </p:cNvPr>
          <p:cNvSpPr>
            <a:spLocks noGrp="1"/>
          </p:cNvSpPr>
          <p:nvPr>
            <p:ph type="title"/>
          </p:nvPr>
        </p:nvSpPr>
        <p:spPr>
          <a:xfrm>
            <a:off x="1371600" y="685800"/>
            <a:ext cx="6100762" cy="1485900"/>
          </a:xfrm>
        </p:spPr>
        <p:txBody>
          <a:bodyPr/>
          <a:lstStyle/>
          <a:p>
            <a:r>
              <a:rPr lang="en-GB" dirty="0"/>
              <a:t>Experiencing challenges is normal</a:t>
            </a:r>
          </a:p>
        </p:txBody>
      </p:sp>
      <p:sp>
        <p:nvSpPr>
          <p:cNvPr id="3" name="Content Placeholder 2">
            <a:extLst>
              <a:ext uri="{FF2B5EF4-FFF2-40B4-BE49-F238E27FC236}">
                <a16:creationId xmlns:a16="http://schemas.microsoft.com/office/drawing/2014/main" id="{FEC22678-F73F-8945-B5D9-D3328A50D5FC}"/>
              </a:ext>
            </a:extLst>
          </p:cNvPr>
          <p:cNvSpPr>
            <a:spLocks noGrp="1"/>
          </p:cNvSpPr>
          <p:nvPr>
            <p:ph idx="1"/>
          </p:nvPr>
        </p:nvSpPr>
        <p:spPr>
          <a:xfrm>
            <a:off x="1371600" y="2286000"/>
            <a:ext cx="6100762" cy="3581400"/>
          </a:xfrm>
        </p:spPr>
        <p:txBody>
          <a:bodyPr>
            <a:normAutofit/>
          </a:bodyPr>
          <a:lstStyle/>
          <a:p>
            <a:r>
              <a:rPr lang="en-GB" sz="2400" dirty="0"/>
              <a:t>What specific challenges do you anticipate encountering when you return home in terms of your data work and your quest to be open and responsible?</a:t>
            </a:r>
          </a:p>
          <a:p>
            <a:r>
              <a:rPr lang="en-GB" sz="2400" i="1" dirty="0">
                <a:solidFill>
                  <a:srgbClr val="FF0000"/>
                </a:solidFill>
              </a:rPr>
              <a:t>Can we think of ways in which you can address some of these issues?  Did any of the tools we learned this week provide potential solutions?</a:t>
            </a:r>
          </a:p>
        </p:txBody>
      </p:sp>
      <p:pic>
        <p:nvPicPr>
          <p:cNvPr id="6" name="Picture 5">
            <a:extLst>
              <a:ext uri="{FF2B5EF4-FFF2-40B4-BE49-F238E27FC236}">
                <a16:creationId xmlns:a16="http://schemas.microsoft.com/office/drawing/2014/main" id="{0C0601FE-6D23-294F-804F-EDF9C8691BB6}"/>
              </a:ext>
            </a:extLst>
          </p:cNvPr>
          <p:cNvPicPr>
            <a:picLocks noChangeAspect="1"/>
          </p:cNvPicPr>
          <p:nvPr/>
        </p:nvPicPr>
        <p:blipFill rotWithShape="1">
          <a:blip r:embed="rId2"/>
          <a:srcRect l="2709" t="2963" r="2917" b="9259"/>
          <a:stretch/>
        </p:blipFill>
        <p:spPr>
          <a:xfrm rot="5400000">
            <a:off x="6493669" y="1250157"/>
            <a:ext cx="6472237" cy="4514850"/>
          </a:xfrm>
          <a:prstGeom prst="rect">
            <a:avLst/>
          </a:prstGeom>
        </p:spPr>
      </p:pic>
    </p:spTree>
    <p:extLst>
      <p:ext uri="{BB962C8B-B14F-4D97-AF65-F5344CB8AC3E}">
        <p14:creationId xmlns:p14="http://schemas.microsoft.com/office/powerpoint/2010/main" val="143532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7BE7-58C1-C14C-A1F2-203867E04527}"/>
              </a:ext>
            </a:extLst>
          </p:cNvPr>
          <p:cNvSpPr>
            <a:spLocks noGrp="1"/>
          </p:cNvSpPr>
          <p:nvPr>
            <p:ph type="title"/>
          </p:nvPr>
        </p:nvSpPr>
        <p:spPr/>
        <p:txBody>
          <a:bodyPr/>
          <a:lstStyle/>
          <a:p>
            <a:r>
              <a:rPr lang="en-GB" dirty="0"/>
              <a:t>Individual Activities … Global Impact</a:t>
            </a:r>
          </a:p>
        </p:txBody>
      </p:sp>
      <p:sp>
        <p:nvSpPr>
          <p:cNvPr id="3" name="Content Placeholder 2">
            <a:extLst>
              <a:ext uri="{FF2B5EF4-FFF2-40B4-BE49-F238E27FC236}">
                <a16:creationId xmlns:a16="http://schemas.microsoft.com/office/drawing/2014/main" id="{C63197A8-CD96-E34B-8A59-A97067199C20}"/>
              </a:ext>
            </a:extLst>
          </p:cNvPr>
          <p:cNvSpPr>
            <a:spLocks noGrp="1"/>
          </p:cNvSpPr>
          <p:nvPr>
            <p:ph idx="1"/>
          </p:nvPr>
        </p:nvSpPr>
        <p:spPr/>
        <p:txBody>
          <a:bodyPr>
            <a:normAutofit/>
          </a:bodyPr>
          <a:lstStyle/>
          <a:p>
            <a:r>
              <a:rPr lang="en-GB" sz="2400" dirty="0"/>
              <a:t>Being a responsible and open science citizen involves more than just making sure that your data practices are ethical</a:t>
            </a:r>
          </a:p>
          <a:p>
            <a:r>
              <a:rPr lang="en-GB" sz="2400" dirty="0"/>
              <a:t>Being part of the data community comes with responsibilities to the community, public and future </a:t>
            </a:r>
          </a:p>
          <a:p>
            <a:r>
              <a:rPr lang="en-GB" sz="2400" dirty="0"/>
              <a:t>Not just about responsible and critical use of data, also about scrutinizing evolving systems</a:t>
            </a:r>
          </a:p>
        </p:txBody>
      </p:sp>
    </p:spTree>
    <p:extLst>
      <p:ext uri="{BB962C8B-B14F-4D97-AF65-F5344CB8AC3E}">
        <p14:creationId xmlns:p14="http://schemas.microsoft.com/office/powerpoint/2010/main" val="175871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001" y="1340769"/>
            <a:ext cx="5363998" cy="5378457"/>
          </a:xfrm>
          <a:prstGeom prst="rect">
            <a:avLst/>
          </a:prstGeom>
        </p:spPr>
      </p:pic>
      <p:sp>
        <p:nvSpPr>
          <p:cNvPr id="5" name="TextBox 4"/>
          <p:cNvSpPr txBox="1"/>
          <p:nvPr/>
        </p:nvSpPr>
        <p:spPr>
          <a:xfrm>
            <a:off x="5591945" y="1692098"/>
            <a:ext cx="1404231" cy="646331"/>
          </a:xfrm>
          <a:prstGeom prst="rect">
            <a:avLst/>
          </a:prstGeom>
          <a:noFill/>
        </p:spPr>
        <p:txBody>
          <a:bodyPr wrap="none" rtlCol="0">
            <a:spAutoFit/>
          </a:bodyPr>
          <a:lstStyle/>
          <a:p>
            <a:pPr algn="ctr"/>
            <a:r>
              <a:rPr lang="en-GB" dirty="0">
                <a:latin typeface="Calibri" panose="020F0502020204030204" pitchFamily="34" charset="0"/>
              </a:rPr>
              <a:t>Physical</a:t>
            </a:r>
          </a:p>
          <a:p>
            <a:pPr algn="ctr"/>
            <a:r>
              <a:rPr lang="en-GB" dirty="0">
                <a:latin typeface="Calibri" panose="020F0502020204030204" pitchFamily="34" charset="0"/>
              </a:rPr>
              <a:t>environment</a:t>
            </a:r>
          </a:p>
        </p:txBody>
      </p:sp>
      <p:sp>
        <p:nvSpPr>
          <p:cNvPr id="6" name="TextBox 5"/>
          <p:cNvSpPr txBox="1"/>
          <p:nvPr/>
        </p:nvSpPr>
        <p:spPr>
          <a:xfrm>
            <a:off x="7774298" y="3284985"/>
            <a:ext cx="848502" cy="646331"/>
          </a:xfrm>
          <a:prstGeom prst="rect">
            <a:avLst/>
          </a:prstGeom>
          <a:noFill/>
        </p:spPr>
        <p:txBody>
          <a:bodyPr wrap="none" rtlCol="0">
            <a:spAutoFit/>
          </a:bodyPr>
          <a:lstStyle/>
          <a:p>
            <a:pPr algn="r"/>
            <a:r>
              <a:rPr lang="en-GB" dirty="0">
                <a:latin typeface="Calibri" panose="020F0502020204030204" pitchFamily="34" charset="0"/>
              </a:rPr>
              <a:t>Work</a:t>
            </a:r>
          </a:p>
          <a:p>
            <a:pPr algn="r"/>
            <a:r>
              <a:rPr lang="en-GB" dirty="0">
                <a:latin typeface="Calibri" panose="020F0502020204030204" pitchFamily="34" charset="0"/>
              </a:rPr>
              <a:t>culture</a:t>
            </a:r>
          </a:p>
        </p:txBody>
      </p:sp>
      <p:sp>
        <p:nvSpPr>
          <p:cNvPr id="7" name="TextBox 6"/>
          <p:cNvSpPr txBox="1"/>
          <p:nvPr/>
        </p:nvSpPr>
        <p:spPr>
          <a:xfrm>
            <a:off x="6371337" y="5949281"/>
            <a:ext cx="1418723" cy="646331"/>
          </a:xfrm>
          <a:prstGeom prst="rect">
            <a:avLst/>
          </a:prstGeom>
          <a:noFill/>
        </p:spPr>
        <p:txBody>
          <a:bodyPr wrap="none" rtlCol="0">
            <a:spAutoFit/>
          </a:bodyPr>
          <a:lstStyle/>
          <a:p>
            <a:pPr algn="ctr"/>
            <a:r>
              <a:rPr lang="en-GB" dirty="0">
                <a:latin typeface="Calibri" panose="020F0502020204030204" pitchFamily="34" charset="0"/>
              </a:rPr>
              <a:t>Bureaucratic </a:t>
            </a:r>
          </a:p>
          <a:p>
            <a:pPr algn="ctr"/>
            <a:r>
              <a:rPr lang="en-GB" dirty="0">
                <a:latin typeface="Calibri" panose="020F0502020204030204" pitchFamily="34" charset="0"/>
              </a:rPr>
              <a:t>enviro</a:t>
            </a:r>
          </a:p>
        </p:txBody>
      </p:sp>
      <p:sp>
        <p:nvSpPr>
          <p:cNvPr id="8" name="TextBox 7"/>
          <p:cNvSpPr txBox="1"/>
          <p:nvPr/>
        </p:nvSpPr>
        <p:spPr>
          <a:xfrm>
            <a:off x="4062741" y="5445225"/>
            <a:ext cx="1391663" cy="646331"/>
          </a:xfrm>
          <a:prstGeom prst="rect">
            <a:avLst/>
          </a:prstGeom>
          <a:noFill/>
        </p:spPr>
        <p:txBody>
          <a:bodyPr wrap="none" rtlCol="0">
            <a:spAutoFit/>
          </a:bodyPr>
          <a:lstStyle/>
          <a:p>
            <a:r>
              <a:rPr lang="en-GB" dirty="0">
                <a:latin typeface="Calibri" panose="020F0502020204030204" pitchFamily="34" charset="0"/>
              </a:rPr>
              <a:t>Online </a:t>
            </a:r>
          </a:p>
          <a:p>
            <a:r>
              <a:rPr lang="en-GB" dirty="0">
                <a:latin typeface="Calibri" panose="020F0502020204030204" pitchFamily="34" charset="0"/>
              </a:rPr>
              <a:t>environment</a:t>
            </a:r>
          </a:p>
        </p:txBody>
      </p:sp>
      <p:sp>
        <p:nvSpPr>
          <p:cNvPr id="9" name="TextBox 8"/>
          <p:cNvSpPr txBox="1"/>
          <p:nvPr/>
        </p:nvSpPr>
        <p:spPr>
          <a:xfrm>
            <a:off x="3575720" y="2996953"/>
            <a:ext cx="973408" cy="646331"/>
          </a:xfrm>
          <a:prstGeom prst="rect">
            <a:avLst/>
          </a:prstGeom>
          <a:noFill/>
        </p:spPr>
        <p:txBody>
          <a:bodyPr wrap="none" rtlCol="0">
            <a:spAutoFit/>
          </a:bodyPr>
          <a:lstStyle/>
          <a:p>
            <a:r>
              <a:rPr lang="en-GB" dirty="0">
                <a:latin typeface="Calibri" panose="020F0502020204030204" pitchFamily="34" charset="0"/>
              </a:rPr>
              <a:t>Cultural </a:t>
            </a:r>
          </a:p>
          <a:p>
            <a:r>
              <a:rPr lang="en-GB" dirty="0">
                <a:latin typeface="Calibri" panose="020F0502020204030204" pitchFamily="34" charset="0"/>
              </a:rPr>
              <a:t>enviro</a:t>
            </a:r>
          </a:p>
        </p:txBody>
      </p:sp>
      <p:sp>
        <p:nvSpPr>
          <p:cNvPr id="10" name="TextBox 9"/>
          <p:cNvSpPr txBox="1"/>
          <p:nvPr/>
        </p:nvSpPr>
        <p:spPr>
          <a:xfrm>
            <a:off x="5301318" y="3573017"/>
            <a:ext cx="1336263" cy="1200329"/>
          </a:xfrm>
          <a:prstGeom prst="rect">
            <a:avLst/>
          </a:prstGeom>
          <a:noFill/>
        </p:spPr>
        <p:txBody>
          <a:bodyPr wrap="none" rtlCol="0">
            <a:spAutoFit/>
          </a:bodyPr>
          <a:lstStyle/>
          <a:p>
            <a:pPr algn="ctr"/>
            <a:r>
              <a:rPr lang="en-GB" b="1" dirty="0">
                <a:latin typeface="Calibri" panose="020F0502020204030204" pitchFamily="34" charset="0"/>
              </a:rPr>
              <a:t>Open and </a:t>
            </a:r>
          </a:p>
          <a:p>
            <a:pPr algn="ctr"/>
            <a:r>
              <a:rPr lang="en-GB" b="1" dirty="0">
                <a:latin typeface="Calibri" panose="020F0502020204030204" pitchFamily="34" charset="0"/>
              </a:rPr>
              <a:t>responsible </a:t>
            </a:r>
          </a:p>
          <a:p>
            <a:pPr algn="ctr"/>
            <a:r>
              <a:rPr lang="en-GB" b="1" dirty="0">
                <a:latin typeface="Calibri" panose="020F0502020204030204" pitchFamily="34" charset="0"/>
              </a:rPr>
              <a:t>research</a:t>
            </a:r>
          </a:p>
          <a:p>
            <a:pPr algn="ctr"/>
            <a:r>
              <a:rPr lang="en-GB" b="1" dirty="0">
                <a:latin typeface="Calibri" panose="020F0502020204030204" pitchFamily="34" charset="0"/>
              </a:rPr>
              <a:t>practices</a:t>
            </a:r>
          </a:p>
        </p:txBody>
      </p:sp>
      <p:cxnSp>
        <p:nvCxnSpPr>
          <p:cNvPr id="12" name="Straight Arrow Connector 11"/>
          <p:cNvCxnSpPr/>
          <p:nvPr/>
        </p:nvCxnSpPr>
        <p:spPr>
          <a:xfrm>
            <a:off x="7006114" y="1984484"/>
            <a:ext cx="67406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8988343" y="3458950"/>
            <a:ext cx="3203657" cy="1815882"/>
          </a:xfrm>
          <a:prstGeom prst="rect">
            <a:avLst/>
          </a:prstGeom>
          <a:noFill/>
        </p:spPr>
        <p:txBody>
          <a:bodyPr wrap="square" rtlCol="0">
            <a:spAutoFit/>
          </a:bodyPr>
          <a:lstStyle/>
          <a:p>
            <a:r>
              <a:rPr lang="en-GB" sz="1600" i="1" dirty="0">
                <a:latin typeface="Calibri" panose="020F0502020204030204" pitchFamily="34" charset="0"/>
              </a:rPr>
              <a:t>Improve openness and responsibility in your work environment</a:t>
            </a:r>
          </a:p>
          <a:p>
            <a:pPr marL="285750" indent="-285750">
              <a:buFontTx/>
              <a:buChar char="-"/>
            </a:pPr>
            <a:r>
              <a:rPr lang="en-GB" sz="1600" dirty="0">
                <a:latin typeface="Calibri" panose="020F0502020204030204" pitchFamily="34" charset="0"/>
              </a:rPr>
              <a:t>Advocate for RDM practices</a:t>
            </a:r>
          </a:p>
          <a:p>
            <a:pPr marL="285750" indent="-285750">
              <a:buFontTx/>
              <a:buChar char="-"/>
            </a:pPr>
            <a:r>
              <a:rPr lang="en-GB" sz="1600" dirty="0">
                <a:latin typeface="Calibri" panose="020F0502020204030204" pitchFamily="34" charset="0"/>
              </a:rPr>
              <a:t>Engage colleagues in discussions on RCR, RDM, FAIR</a:t>
            </a:r>
          </a:p>
          <a:p>
            <a:pPr marL="285750" indent="-285750">
              <a:buFontTx/>
              <a:buChar char="-"/>
            </a:pPr>
            <a:r>
              <a:rPr lang="en-GB" sz="1600" dirty="0">
                <a:latin typeface="Calibri" panose="020F0502020204030204" pitchFamily="34" charset="0"/>
              </a:rPr>
              <a:t>Encourage data dissemination beyond disciplines</a:t>
            </a:r>
          </a:p>
        </p:txBody>
      </p:sp>
      <p:cxnSp>
        <p:nvCxnSpPr>
          <p:cNvPr id="14" name="Straight Arrow Connector 13"/>
          <p:cNvCxnSpPr/>
          <p:nvPr/>
        </p:nvCxnSpPr>
        <p:spPr>
          <a:xfrm>
            <a:off x="8302258" y="4509120"/>
            <a:ext cx="67406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8040217" y="5733256"/>
            <a:ext cx="3818408" cy="1077218"/>
          </a:xfrm>
          <a:prstGeom prst="rect">
            <a:avLst/>
          </a:prstGeom>
          <a:noFill/>
        </p:spPr>
        <p:txBody>
          <a:bodyPr wrap="square" rtlCol="0">
            <a:spAutoFit/>
          </a:bodyPr>
          <a:lstStyle/>
          <a:p>
            <a:r>
              <a:rPr lang="en-GB" sz="1600" i="1" dirty="0">
                <a:latin typeface="Calibri" panose="020F0502020204030204" pitchFamily="34" charset="0"/>
              </a:rPr>
              <a:t>Advocate for development of data regulatory frameworks</a:t>
            </a:r>
            <a:r>
              <a:rPr lang="en-GB" sz="1600" dirty="0">
                <a:latin typeface="Calibri" panose="020F0502020204030204" pitchFamily="34" charset="0"/>
              </a:rPr>
              <a:t> </a:t>
            </a:r>
          </a:p>
          <a:p>
            <a:r>
              <a:rPr lang="en-GB" sz="1600" dirty="0">
                <a:latin typeface="Calibri" panose="020F0502020204030204" pitchFamily="34" charset="0"/>
              </a:rPr>
              <a:t>- Encourage development of data policies at institutional and policy level</a:t>
            </a:r>
          </a:p>
        </p:txBody>
      </p:sp>
      <p:cxnSp>
        <p:nvCxnSpPr>
          <p:cNvPr id="16" name="Straight Arrow Connector 15"/>
          <p:cNvCxnSpPr/>
          <p:nvPr/>
        </p:nvCxnSpPr>
        <p:spPr>
          <a:xfrm>
            <a:off x="7628196" y="6256097"/>
            <a:ext cx="41202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800101" y="3922761"/>
            <a:ext cx="2775619" cy="2800767"/>
          </a:xfrm>
          <a:prstGeom prst="rect">
            <a:avLst/>
          </a:prstGeom>
          <a:noFill/>
        </p:spPr>
        <p:txBody>
          <a:bodyPr wrap="square" rtlCol="0">
            <a:spAutoFit/>
          </a:bodyPr>
          <a:lstStyle/>
          <a:p>
            <a:r>
              <a:rPr lang="en-GB" sz="1600" i="1" dirty="0">
                <a:latin typeface="Calibri" panose="020F0502020204030204" pitchFamily="34" charset="0"/>
                <a:cs typeface="Calibri" panose="020F0502020204030204" pitchFamily="34" charset="0"/>
              </a:rPr>
              <a:t>Scrutinize data and platforms currently in use for biases</a:t>
            </a:r>
          </a:p>
          <a:p>
            <a:pPr marL="285750" indent="-285750">
              <a:buFontTx/>
              <a:buChar char="-"/>
            </a:pPr>
            <a:r>
              <a:rPr lang="en-GB" sz="1600" i="1" dirty="0">
                <a:latin typeface="Calibri" panose="020F0502020204030204" pitchFamily="34" charset="0"/>
                <a:cs typeface="Calibri" panose="020F0502020204030204" pitchFamily="34" charset="0"/>
              </a:rPr>
              <a:t>and re-use data</a:t>
            </a:r>
          </a:p>
          <a:p>
            <a:pPr marL="285750" indent="-285750">
              <a:buFontTx/>
              <a:buChar char="-"/>
            </a:pPr>
            <a:r>
              <a:rPr lang="en-GB" sz="1600" dirty="0">
                <a:latin typeface="Calibri" panose="020F0502020204030204" pitchFamily="34" charset="0"/>
                <a:cs typeface="Calibri" panose="020F0502020204030204" pitchFamily="34" charset="0"/>
              </a:rPr>
              <a:t>Carefully scrutinize your own code and design for biases</a:t>
            </a:r>
          </a:p>
          <a:p>
            <a:pPr marL="285750" indent="-285750">
              <a:buFontTx/>
              <a:buChar char="-"/>
            </a:pPr>
            <a:r>
              <a:rPr lang="en-GB" sz="1600" dirty="0">
                <a:latin typeface="Calibri" panose="020F0502020204030204" pitchFamily="34" charset="0"/>
                <a:cs typeface="Calibri" panose="020F0502020204030204" pitchFamily="34" charset="0"/>
              </a:rPr>
              <a:t>Flag up platforms are exclusionary</a:t>
            </a:r>
          </a:p>
          <a:p>
            <a:pPr marL="285750" indent="-285750">
              <a:buFontTx/>
              <a:buChar char="-"/>
            </a:pPr>
            <a:r>
              <a:rPr lang="en-GB" sz="1600" dirty="0">
                <a:latin typeface="Calibri" panose="020F0502020204030204" pitchFamily="34" charset="0"/>
                <a:cs typeface="Calibri" panose="020F0502020204030204" pitchFamily="34" charset="0"/>
              </a:rPr>
              <a:t>Biases in algorithms etc</a:t>
            </a:r>
          </a:p>
          <a:p>
            <a:pPr marL="285750" indent="-285750">
              <a:buFontTx/>
              <a:buChar char="-"/>
            </a:pPr>
            <a:r>
              <a:rPr lang="en-GB" sz="1600" dirty="0">
                <a:latin typeface="Calibri" panose="020F0502020204030204" pitchFamily="34" charset="0"/>
                <a:cs typeface="Calibri" panose="020F0502020204030204" pitchFamily="34" charset="0"/>
              </a:rPr>
              <a:t>Advocate for improving community resources</a:t>
            </a:r>
          </a:p>
        </p:txBody>
      </p:sp>
      <p:cxnSp>
        <p:nvCxnSpPr>
          <p:cNvPr id="18" name="Straight Arrow Connector 17"/>
          <p:cNvCxnSpPr/>
          <p:nvPr/>
        </p:nvCxnSpPr>
        <p:spPr>
          <a:xfrm flipH="1">
            <a:off x="3226481" y="5229200"/>
            <a:ext cx="694908"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685799" y="1944270"/>
            <a:ext cx="2469886" cy="1815882"/>
          </a:xfrm>
          <a:prstGeom prst="rect">
            <a:avLst/>
          </a:prstGeom>
          <a:noFill/>
        </p:spPr>
        <p:txBody>
          <a:bodyPr wrap="square" rtlCol="0">
            <a:spAutoFit/>
          </a:bodyPr>
          <a:lstStyle/>
          <a:p>
            <a:r>
              <a:rPr lang="en-GB" sz="1600" i="1" dirty="0">
                <a:latin typeface="Calibri" panose="020F0502020204030204" pitchFamily="34" charset="0"/>
              </a:rPr>
              <a:t>Engage with public on data-related issues</a:t>
            </a:r>
          </a:p>
          <a:p>
            <a:pPr marL="285750" indent="-285750">
              <a:buFontTx/>
              <a:buChar char="-"/>
            </a:pPr>
            <a:r>
              <a:rPr lang="en-GB" sz="1600" dirty="0">
                <a:latin typeface="Calibri" panose="020F0502020204030204" pitchFamily="34" charset="0"/>
              </a:rPr>
              <a:t>Use expertise to engage with common concerns and misconceptions</a:t>
            </a:r>
          </a:p>
          <a:p>
            <a:pPr marL="285750" indent="-285750">
              <a:buFontTx/>
              <a:buChar char="-"/>
            </a:pPr>
            <a:r>
              <a:rPr lang="en-GB" sz="1600" dirty="0">
                <a:latin typeface="Calibri" panose="020F0502020204030204" pitchFamily="34" charset="0"/>
              </a:rPr>
              <a:t>Contribute to public skill development</a:t>
            </a:r>
          </a:p>
        </p:txBody>
      </p:sp>
      <p:cxnSp>
        <p:nvCxnSpPr>
          <p:cNvPr id="20" name="Straight Arrow Connector 19"/>
          <p:cNvCxnSpPr/>
          <p:nvPr/>
        </p:nvCxnSpPr>
        <p:spPr>
          <a:xfrm flipH="1">
            <a:off x="2994310" y="2920733"/>
            <a:ext cx="581411"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2" name="Title 21">
            <a:extLst>
              <a:ext uri="{FF2B5EF4-FFF2-40B4-BE49-F238E27FC236}">
                <a16:creationId xmlns:a16="http://schemas.microsoft.com/office/drawing/2014/main" id="{21C5FA19-9638-714B-9B26-8AE7536759A3}"/>
              </a:ext>
            </a:extLst>
          </p:cNvPr>
          <p:cNvSpPr>
            <a:spLocks noGrp="1"/>
          </p:cNvSpPr>
          <p:nvPr>
            <p:ph type="title"/>
          </p:nvPr>
        </p:nvSpPr>
        <p:spPr>
          <a:xfrm>
            <a:off x="1487488" y="584311"/>
            <a:ext cx="9601200" cy="1485900"/>
          </a:xfrm>
        </p:spPr>
        <p:txBody>
          <a:bodyPr/>
          <a:lstStyle/>
          <a:p>
            <a:r>
              <a:rPr lang="en-GB" dirty="0"/>
              <a:t>Extending Citizenship Responsibilities</a:t>
            </a:r>
          </a:p>
        </p:txBody>
      </p:sp>
      <p:sp>
        <p:nvSpPr>
          <p:cNvPr id="2" name="TextBox 1">
            <a:extLst>
              <a:ext uri="{FF2B5EF4-FFF2-40B4-BE49-F238E27FC236}">
                <a16:creationId xmlns:a16="http://schemas.microsoft.com/office/drawing/2014/main" id="{AD4F7678-6FA8-B646-B870-53129178854E}"/>
              </a:ext>
            </a:extLst>
          </p:cNvPr>
          <p:cNvSpPr txBox="1"/>
          <p:nvPr/>
        </p:nvSpPr>
        <p:spPr>
          <a:xfrm>
            <a:off x="7754711" y="1374086"/>
            <a:ext cx="3897115" cy="1077218"/>
          </a:xfrm>
          <a:prstGeom prst="rect">
            <a:avLst/>
          </a:prstGeom>
          <a:noFill/>
        </p:spPr>
        <p:txBody>
          <a:bodyPr wrap="square" rtlCol="0">
            <a:spAutoFit/>
          </a:bodyPr>
          <a:lstStyle/>
          <a:p>
            <a:r>
              <a:rPr lang="en-GB" sz="1600" i="1" dirty="0">
                <a:latin typeface="Calibri" panose="020F0502020204030204" pitchFamily="34" charset="0"/>
                <a:cs typeface="Calibri" panose="020F0502020204030204" pitchFamily="34" charset="0"/>
              </a:rPr>
              <a:t>Encourage development of open storage facilities</a:t>
            </a:r>
          </a:p>
          <a:p>
            <a:pPr marL="285750" indent="-285750">
              <a:buFontTx/>
              <a:buChar char="-"/>
            </a:pPr>
            <a:r>
              <a:rPr lang="en-GB" sz="1600" dirty="0">
                <a:latin typeface="Calibri" panose="020F0502020204030204" pitchFamily="34" charset="0"/>
                <a:cs typeface="Calibri" panose="020F0502020204030204" pitchFamily="34" charset="0"/>
              </a:rPr>
              <a:t>Institutional repositories, centralized departmental sharing</a:t>
            </a:r>
          </a:p>
        </p:txBody>
      </p:sp>
    </p:spTree>
    <p:extLst>
      <p:ext uri="{BB962C8B-B14F-4D97-AF65-F5344CB8AC3E}">
        <p14:creationId xmlns:p14="http://schemas.microsoft.com/office/powerpoint/2010/main" val="16331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961" y="1575016"/>
            <a:ext cx="9609399" cy="5038174"/>
          </a:xfrm>
          <a:prstGeom prst="rect">
            <a:avLst/>
          </a:prstGeom>
        </p:spPr>
        <p:txBody>
          <a:bodyPr wrap="square">
            <a:spAutoFit/>
          </a:bodyPr>
          <a:lstStyle/>
          <a:p>
            <a:pPr marL="302266" indent="-302266" algn="just">
              <a:buFont typeface="Arial" panose="020B0604020202020204" pitchFamily="34" charset="0"/>
              <a:buChar char="•"/>
            </a:pPr>
            <a:r>
              <a:rPr lang="en-US" sz="2400" dirty="0"/>
              <a:t>technology affects communication, collaboration and knowledge exchange within scientific, work and home settings.</a:t>
            </a:r>
            <a:endParaRPr lang="en-US" sz="2400" baseline="-25000" dirty="0"/>
          </a:p>
          <a:p>
            <a:pPr marL="302266" indent="-302266" algn="ctr">
              <a:buFont typeface="Arial" panose="020B0604020202020204" pitchFamily="34" charset="0"/>
              <a:buChar char="•"/>
            </a:pPr>
            <a:endParaRPr lang="en-US" sz="2400" baseline="-25000" dirty="0"/>
          </a:p>
          <a:p>
            <a:pPr marL="302266" indent="-302266" algn="just">
              <a:buFont typeface="Arial" panose="020B0604020202020204" pitchFamily="34" charset="0"/>
              <a:buChar char="•"/>
            </a:pPr>
            <a:r>
              <a:rPr lang="en-GB" sz="2400" dirty="0"/>
              <a:t>people adapt to the rapid social changes brought by innovation and need to be assisted to use those innovations more productively and safely.</a:t>
            </a:r>
          </a:p>
          <a:p>
            <a:pPr algn="just"/>
            <a:endParaRPr lang="en-GB" sz="2400" dirty="0"/>
          </a:p>
          <a:p>
            <a:pPr marL="302266" indent="-302266" algn="just">
              <a:buFont typeface="Arial" panose="020B0604020202020204" pitchFamily="34" charset="0"/>
              <a:buChar char="•"/>
            </a:pPr>
            <a:r>
              <a:rPr lang="en-AU" sz="2400" dirty="0"/>
              <a:t>need to consider the ways in which new technologies can be designed and developed to be more responsive to societal acceptability and desirability.</a:t>
            </a:r>
          </a:p>
          <a:p>
            <a:pPr marL="302266" indent="-302266" algn="just">
              <a:buFont typeface="Arial" panose="020B0604020202020204" pitchFamily="34" charset="0"/>
              <a:buChar char="•"/>
            </a:pPr>
            <a:endParaRPr lang="en-AU" sz="2400" baseline="-25000" dirty="0"/>
          </a:p>
          <a:p>
            <a:pPr marL="302266" indent="-302266" algn="just">
              <a:buFont typeface="Arial" panose="020B0604020202020204" pitchFamily="34" charset="0"/>
              <a:buChar char="•"/>
            </a:pPr>
            <a:r>
              <a:rPr lang="en-AU" sz="2400" dirty="0"/>
              <a:t>Need to promote improved design and responsible development of technologies</a:t>
            </a:r>
            <a:endParaRPr lang="en-GB" sz="2400" baseline="-25000" dirty="0"/>
          </a:p>
          <a:p>
            <a:pPr algn="just"/>
            <a:endParaRPr lang="en-US" sz="2539" dirty="0"/>
          </a:p>
        </p:txBody>
      </p:sp>
      <p:sp>
        <p:nvSpPr>
          <p:cNvPr id="3" name="Title 1">
            <a:extLst>
              <a:ext uri="{FF2B5EF4-FFF2-40B4-BE49-F238E27FC236}">
                <a16:creationId xmlns:a16="http://schemas.microsoft.com/office/drawing/2014/main" id="{52EC49CA-EDF2-9E4F-8C2E-4A17F5D093A9}"/>
              </a:ext>
            </a:extLst>
          </p:cNvPr>
          <p:cNvSpPr>
            <a:spLocks noGrp="1"/>
          </p:cNvSpPr>
          <p:nvPr>
            <p:ph type="title"/>
          </p:nvPr>
        </p:nvSpPr>
        <p:spPr>
          <a:xfrm>
            <a:off x="1371600" y="685800"/>
            <a:ext cx="9601200" cy="1485900"/>
          </a:xfrm>
        </p:spPr>
        <p:txBody>
          <a:bodyPr/>
          <a:lstStyle/>
          <a:p>
            <a:r>
              <a:rPr lang="en-GB" dirty="0"/>
              <a:t>Global Impact of Digital Sciences</a:t>
            </a:r>
          </a:p>
        </p:txBody>
      </p:sp>
    </p:spTree>
    <p:extLst>
      <p:ext uri="{BB962C8B-B14F-4D97-AF65-F5344CB8AC3E}">
        <p14:creationId xmlns:p14="http://schemas.microsoft.com/office/powerpoint/2010/main" val="249495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1155" b="4446"/>
          <a:stretch/>
        </p:blipFill>
        <p:spPr>
          <a:xfrm>
            <a:off x="1913356" y="881717"/>
            <a:ext cx="4893844" cy="3186979"/>
          </a:xfrm>
          <a:prstGeom prst="rect">
            <a:avLst/>
          </a:prstGeom>
          <a:ln>
            <a:solidFill>
              <a:schemeClr val="tx1"/>
            </a:solidFill>
          </a:ln>
        </p:spPr>
      </p:pic>
      <p:pic>
        <p:nvPicPr>
          <p:cNvPr id="11" name="Content Placeholder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98889" y="5735526"/>
            <a:ext cx="3651848" cy="3162605"/>
          </a:xfrm>
          <a:prstGeom prst="rect">
            <a:avLst/>
          </a:prstGeom>
        </p:spPr>
      </p:pic>
      <p:pic>
        <p:nvPicPr>
          <p:cNvPr id="9" name="Content Placeholder 5"/>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667331" y="3355468"/>
            <a:ext cx="4061965" cy="3502532"/>
          </a:xfrm>
          <a:prstGeom prst="rect">
            <a:avLst/>
          </a:prstGeom>
          <a:ln w="12700">
            <a:solidFill>
              <a:schemeClr val="tx1"/>
            </a:solidFill>
          </a:ln>
        </p:spPr>
      </p:pic>
      <p:pic>
        <p:nvPicPr>
          <p:cNvPr id="10" name="Content Placeholder 9"/>
          <p:cNvPicPr>
            <a:picLocks noGrp="1" noChangeAspect="1"/>
          </p:cNvPicPr>
          <p:nvPr>
            <p:ph sz="half" idx="2"/>
          </p:nvPr>
        </p:nvPicPr>
        <p:blipFill rotWithShape="1">
          <a:blip r:embed="rId6" cstate="email">
            <a:extLst>
              <a:ext uri="{28A0092B-C50C-407E-A947-70E740481C1C}">
                <a14:useLocalDpi xmlns:a14="http://schemas.microsoft.com/office/drawing/2010/main" val="0"/>
              </a:ext>
            </a:extLst>
          </a:blip>
          <a:srcRect b="26348"/>
          <a:stretch/>
        </p:blipFill>
        <p:spPr>
          <a:xfrm>
            <a:off x="7464415" y="246087"/>
            <a:ext cx="3201627" cy="3004845"/>
          </a:xfrm>
          <a:prstGeom prst="rect">
            <a:avLst/>
          </a:prstGeom>
          <a:noFill/>
          <a:ln>
            <a:solidFill>
              <a:schemeClr val="tx1"/>
            </a:solidFill>
          </a:ln>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3592" t="-1459" r="8802" b="-101"/>
          <a:stretch/>
        </p:blipFill>
        <p:spPr>
          <a:xfrm>
            <a:off x="6116692" y="3362944"/>
            <a:ext cx="4549350" cy="3495057"/>
          </a:xfrm>
          <a:prstGeom prst="rect">
            <a:avLst/>
          </a:prstGeom>
          <a:ln>
            <a:solidFill>
              <a:schemeClr val="tx1"/>
            </a:solidFill>
          </a:ln>
        </p:spPr>
      </p:pic>
      <p:sp>
        <p:nvSpPr>
          <p:cNvPr id="12" name="Title 1">
            <a:extLst>
              <a:ext uri="{FF2B5EF4-FFF2-40B4-BE49-F238E27FC236}">
                <a16:creationId xmlns:a16="http://schemas.microsoft.com/office/drawing/2014/main" id="{E4CC3254-5FE0-7049-9DF3-7EEE3EB7B56F}"/>
              </a:ext>
            </a:extLst>
          </p:cNvPr>
          <p:cNvSpPr>
            <a:spLocks noGrp="1"/>
          </p:cNvSpPr>
          <p:nvPr>
            <p:ph type="title"/>
          </p:nvPr>
        </p:nvSpPr>
        <p:spPr>
          <a:xfrm>
            <a:off x="1316092" y="149608"/>
            <a:ext cx="9601200" cy="1485900"/>
          </a:xfrm>
        </p:spPr>
        <p:txBody>
          <a:bodyPr/>
          <a:lstStyle/>
          <a:p>
            <a:r>
              <a:rPr lang="en-GB" dirty="0"/>
              <a:t>Current Challenges</a:t>
            </a:r>
          </a:p>
        </p:txBody>
      </p:sp>
    </p:spTree>
    <p:extLst>
      <p:ext uri="{BB962C8B-B14F-4D97-AF65-F5344CB8AC3E}">
        <p14:creationId xmlns:p14="http://schemas.microsoft.com/office/powerpoint/2010/main" val="265834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5960" y="942492"/>
            <a:ext cx="9140082" cy="5915507"/>
          </a:xfrm>
        </p:spPr>
        <p:txBody>
          <a:bodyPr>
            <a:normAutofit/>
          </a:bodyPr>
          <a:lstStyle/>
          <a:p>
            <a:pPr marL="0" indent="0" defTabSz="967252">
              <a:lnSpc>
                <a:spcPct val="100000"/>
              </a:lnSpc>
              <a:spcBef>
                <a:spcPts val="0"/>
              </a:spcBef>
              <a:spcAft>
                <a:spcPts val="0"/>
              </a:spcAft>
              <a:buNone/>
              <a:defRPr/>
            </a:pPr>
            <a:r>
              <a:rPr lang="en-US" sz="2400" dirty="0"/>
              <a:t>Bias</a:t>
            </a:r>
          </a:p>
          <a:p>
            <a:pPr marL="0" indent="0" algn="just" defTabSz="967252">
              <a:lnSpc>
                <a:spcPct val="100000"/>
              </a:lnSpc>
              <a:spcBef>
                <a:spcPts val="0"/>
              </a:spcBef>
              <a:spcAft>
                <a:spcPts val="0"/>
              </a:spcAft>
              <a:buNone/>
              <a:defRPr/>
            </a:pPr>
            <a:r>
              <a:rPr lang="en-US" sz="2400" dirty="0"/>
              <a:t>= unjustified and/or unintended deviation in the distribution of algorithm outputs, with respect to one or more of its parameter dimensions</a:t>
            </a:r>
          </a:p>
          <a:p>
            <a:pPr marL="0" indent="0" algn="just" defTabSz="967252">
              <a:spcBef>
                <a:spcPts val="0"/>
              </a:spcBef>
              <a:buNone/>
            </a:pPr>
            <a:r>
              <a:rPr lang="en-US" sz="2400" dirty="0"/>
              <a:t>= inclination or prejudice for or against one person or group, especially in a way considered to be unfair. </a:t>
            </a:r>
          </a:p>
          <a:p>
            <a:pPr marL="0" indent="0" algn="just" defTabSz="967252">
              <a:spcBef>
                <a:spcPts val="0"/>
              </a:spcBef>
              <a:buNone/>
            </a:pPr>
            <a:endParaRPr lang="en-US" sz="2400" dirty="0"/>
          </a:p>
          <a:p>
            <a:pPr marL="0" indent="0" algn="just" defTabSz="967252">
              <a:spcBef>
                <a:spcPts val="0"/>
              </a:spcBef>
              <a:buNone/>
            </a:pPr>
            <a:endParaRPr lang="en-US" sz="2400" dirty="0"/>
          </a:p>
          <a:p>
            <a:pPr marL="0" indent="0" algn="just" defTabSz="967252">
              <a:spcBef>
                <a:spcPts val="0"/>
              </a:spcBef>
              <a:buNone/>
            </a:pPr>
            <a:r>
              <a:rPr lang="en-US" sz="2400" dirty="0"/>
              <a:t>Discrimination </a:t>
            </a:r>
          </a:p>
          <a:p>
            <a:pPr marL="0" indent="0" algn="just" defTabSz="967252">
              <a:spcBef>
                <a:spcPts val="0"/>
              </a:spcBef>
              <a:buNone/>
            </a:pPr>
            <a:r>
              <a:rPr lang="en-US" sz="2400" dirty="0"/>
              <a:t>= unequal treatment of persons on the basis of ‘protected characteristics’ such as race, sexual identity etc.</a:t>
            </a:r>
          </a:p>
        </p:txBody>
      </p:sp>
    </p:spTree>
    <p:extLst>
      <p:ext uri="{BB962C8B-B14F-4D97-AF65-F5344CB8AC3E}">
        <p14:creationId xmlns:p14="http://schemas.microsoft.com/office/powerpoint/2010/main" val="339480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5959" y="798930"/>
            <a:ext cx="9140082" cy="5784750"/>
          </a:xfrm>
        </p:spPr>
        <p:txBody>
          <a:bodyPr>
            <a:normAutofit/>
          </a:bodyPr>
          <a:lstStyle/>
          <a:p>
            <a:r>
              <a:rPr lang="en-US" sz="2400" dirty="0"/>
              <a:t>What causes bias?</a:t>
            </a:r>
          </a:p>
          <a:p>
            <a:pPr>
              <a:buFontTx/>
              <a:buChar char="-"/>
            </a:pPr>
            <a:r>
              <a:rPr lang="en-US" sz="2400" dirty="0"/>
              <a:t>data</a:t>
            </a:r>
          </a:p>
          <a:p>
            <a:pPr>
              <a:buFontTx/>
              <a:buChar char="-"/>
            </a:pPr>
            <a:r>
              <a:rPr lang="en-US" sz="2400" dirty="0"/>
              <a:t>values encoded into the algorithm</a:t>
            </a:r>
          </a:p>
          <a:p>
            <a:pPr marL="0" indent="0">
              <a:buNone/>
            </a:pPr>
            <a:endParaRPr lang="en-US" dirty="0"/>
          </a:p>
          <a:p>
            <a:pPr marL="0" indent="0" algn="just">
              <a:buNone/>
            </a:pPr>
            <a:r>
              <a:rPr lang="en-US" sz="2800" dirty="0">
                <a:solidFill>
                  <a:srgbClr val="002060"/>
                </a:solidFill>
              </a:rPr>
              <a:t>“Algorithms are inescapably value-laden. Operational parameters are </a:t>
            </a:r>
            <a:r>
              <a:rPr lang="en-US" sz="2800" u="sng" dirty="0">
                <a:solidFill>
                  <a:srgbClr val="002060"/>
                </a:solidFill>
              </a:rPr>
              <a:t>specified by developers </a:t>
            </a:r>
            <a:r>
              <a:rPr lang="en-US" sz="2800" dirty="0">
                <a:solidFill>
                  <a:srgbClr val="002060"/>
                </a:solidFill>
              </a:rPr>
              <a:t>and </a:t>
            </a:r>
            <a:r>
              <a:rPr lang="en-US" sz="2800" u="sng" dirty="0">
                <a:solidFill>
                  <a:srgbClr val="002060"/>
                </a:solidFill>
              </a:rPr>
              <a:t>configured by users</a:t>
            </a:r>
            <a:r>
              <a:rPr lang="en-US" sz="2800" dirty="0">
                <a:solidFill>
                  <a:srgbClr val="002060"/>
                </a:solidFill>
              </a:rPr>
              <a:t> with </a:t>
            </a:r>
            <a:r>
              <a:rPr lang="en-US" sz="2800" u="sng" dirty="0">
                <a:solidFill>
                  <a:srgbClr val="002060"/>
                </a:solidFill>
              </a:rPr>
              <a:t>desired outcomes </a:t>
            </a:r>
            <a:r>
              <a:rPr lang="en-US" sz="2800" dirty="0">
                <a:solidFill>
                  <a:srgbClr val="002060"/>
                </a:solidFill>
              </a:rPr>
              <a:t>in mind that privilege some values and interests over others…[O]</a:t>
            </a:r>
            <a:r>
              <a:rPr lang="en-US" sz="2800" dirty="0" err="1">
                <a:solidFill>
                  <a:srgbClr val="002060"/>
                </a:solidFill>
              </a:rPr>
              <a:t>peration</a:t>
            </a:r>
            <a:r>
              <a:rPr lang="en-US" sz="2800" dirty="0">
                <a:solidFill>
                  <a:srgbClr val="002060"/>
                </a:solidFill>
              </a:rPr>
              <a:t> within accepted parameters does not guarantee ethically acceptable </a:t>
            </a:r>
            <a:r>
              <a:rPr lang="en-US" sz="2800" dirty="0" err="1">
                <a:solidFill>
                  <a:srgbClr val="002060"/>
                </a:solidFill>
              </a:rPr>
              <a:t>behaviour</a:t>
            </a:r>
            <a:r>
              <a:rPr lang="en-US" sz="2800" dirty="0">
                <a:solidFill>
                  <a:srgbClr val="002060"/>
                </a:solidFill>
              </a:rPr>
              <a:t>… for example, profiling algorithms that discriminate against </a:t>
            </a:r>
            <a:r>
              <a:rPr lang="en-US" sz="2800" dirty="0" err="1">
                <a:solidFill>
                  <a:srgbClr val="002060"/>
                </a:solidFill>
              </a:rPr>
              <a:t>marginalised</a:t>
            </a:r>
            <a:r>
              <a:rPr lang="en-US" sz="2800" dirty="0">
                <a:solidFill>
                  <a:srgbClr val="002060"/>
                </a:solidFill>
              </a:rPr>
              <a:t> populations”</a:t>
            </a:r>
          </a:p>
          <a:p>
            <a:pPr marL="0" indent="0" algn="just">
              <a:buNone/>
            </a:pPr>
            <a:r>
              <a:rPr lang="en-US" sz="2800" dirty="0">
                <a:solidFill>
                  <a:srgbClr val="002060"/>
                </a:solidFill>
              </a:rPr>
              <a:t> (Mittelstadt, </a:t>
            </a:r>
            <a:r>
              <a:rPr lang="en-US" sz="2800" dirty="0" err="1">
                <a:solidFill>
                  <a:srgbClr val="002060"/>
                </a:solidFill>
              </a:rPr>
              <a:t>Allo</a:t>
            </a:r>
            <a:r>
              <a:rPr lang="en-US" sz="2800" dirty="0">
                <a:solidFill>
                  <a:srgbClr val="002060"/>
                </a:solidFill>
              </a:rPr>
              <a:t>, Taddeo, </a:t>
            </a:r>
            <a:r>
              <a:rPr lang="en-US" sz="2800" dirty="0" err="1">
                <a:solidFill>
                  <a:srgbClr val="002060"/>
                </a:solidFill>
              </a:rPr>
              <a:t>Wachter</a:t>
            </a:r>
            <a:r>
              <a:rPr lang="en-US" sz="2800" dirty="0">
                <a:solidFill>
                  <a:srgbClr val="002060"/>
                </a:solidFill>
              </a:rPr>
              <a:t>, Floridi, 2016)</a:t>
            </a:r>
          </a:p>
        </p:txBody>
      </p:sp>
    </p:spTree>
    <p:extLst>
      <p:ext uri="{BB962C8B-B14F-4D97-AF65-F5344CB8AC3E}">
        <p14:creationId xmlns:p14="http://schemas.microsoft.com/office/powerpoint/2010/main" val="410177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7457" y="1442064"/>
            <a:ext cx="9774623" cy="5161936"/>
          </a:xfrm>
        </p:spPr>
        <p:txBody>
          <a:bodyPr/>
          <a:lstStyle/>
          <a:p>
            <a:pPr marL="0" indent="0" algn="just">
              <a:buNone/>
            </a:pPr>
            <a:r>
              <a:rPr lang="en-US" sz="2962" dirty="0"/>
              <a:t>What causes bias?</a:t>
            </a:r>
          </a:p>
          <a:p>
            <a:pPr marL="0" indent="0" algn="just">
              <a:buNone/>
            </a:pPr>
            <a:endParaRPr lang="en-GB" sz="2962" i="1" dirty="0"/>
          </a:p>
          <a:p>
            <a:pPr marL="0" indent="0" algn="just">
              <a:buNone/>
            </a:pPr>
            <a:r>
              <a:rPr lang="en-GB" sz="2962" i="1" dirty="0"/>
              <a:t>…. among the major factors the contribute to bias in the results that [systems] produce is because there is bias in the data. So you actually have to look at the data as far as the performance is concerned, to make sure you have a representative sample of the population you are trying to model. </a:t>
            </a:r>
            <a:endParaRPr lang="en-GB" i="1" dirty="0"/>
          </a:p>
        </p:txBody>
      </p:sp>
    </p:spTree>
    <p:extLst>
      <p:ext uri="{BB962C8B-B14F-4D97-AF65-F5344CB8AC3E}">
        <p14:creationId xmlns:p14="http://schemas.microsoft.com/office/powerpoint/2010/main" val="329845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5959" y="1767840"/>
            <a:ext cx="9078057" cy="4409440"/>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just">
              <a:buNone/>
            </a:pPr>
            <a:r>
              <a:rPr lang="en-GB" sz="2962" i="1" dirty="0"/>
              <a:t>we have to think about how to rebalance the data so that that discrimination is not propagated through the algorithms. How does one come up with a fair set of data, which can actually challenge the biases that might naturally be there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592" t="-1459" r="8802" b="-101"/>
          <a:stretch/>
        </p:blipFill>
        <p:spPr>
          <a:xfrm>
            <a:off x="4476260" y="523468"/>
            <a:ext cx="3239480" cy="2488743"/>
          </a:xfrm>
          <a:prstGeom prst="rect">
            <a:avLst/>
          </a:prstGeom>
        </p:spPr>
      </p:pic>
    </p:spTree>
    <p:extLst>
      <p:ext uri="{BB962C8B-B14F-4D97-AF65-F5344CB8AC3E}">
        <p14:creationId xmlns:p14="http://schemas.microsoft.com/office/powerpoint/2010/main" val="92425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285" y="1027907"/>
            <a:ext cx="4652757" cy="1325563"/>
          </a:xfrm>
        </p:spPr>
        <p:txBody>
          <a:bodyPr>
            <a:normAutofit fontScale="90000"/>
          </a:bodyPr>
          <a:lstStyle/>
          <a:p>
            <a:r>
              <a:rPr lang="en-US" dirty="0"/>
              <a:t>Risk assessments for offenders: COMPAS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7343" y="1027907"/>
            <a:ext cx="4057937" cy="3048424"/>
          </a:xfrm>
          <a:ln>
            <a:solidFill>
              <a:schemeClr val="tx1"/>
            </a:solidFill>
          </a:ln>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45543" y="3233486"/>
            <a:ext cx="4034031" cy="3624515"/>
          </a:xfrm>
          <a:noFill/>
          <a:ln>
            <a:solidFill>
              <a:schemeClr val="tx1"/>
            </a:solidFill>
          </a:ln>
        </p:spPr>
      </p:pic>
    </p:spTree>
    <p:extLst>
      <p:ext uri="{BB962C8B-B14F-4D97-AF65-F5344CB8AC3E}">
        <p14:creationId xmlns:p14="http://schemas.microsoft.com/office/powerpoint/2010/main" val="203772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BF5-8520-1C46-B0AD-4C94CD652147}"/>
              </a:ext>
            </a:extLst>
          </p:cNvPr>
          <p:cNvSpPr>
            <a:spLocks noGrp="1"/>
          </p:cNvSpPr>
          <p:nvPr>
            <p:ph type="title"/>
          </p:nvPr>
        </p:nvSpPr>
        <p:spPr/>
        <p:txBody>
          <a:bodyPr/>
          <a:lstStyle/>
          <a:p>
            <a:r>
              <a:rPr lang="en-GB" dirty="0"/>
              <a:t>Creating, Managing and Disseminating Data</a:t>
            </a:r>
          </a:p>
        </p:txBody>
      </p:sp>
      <p:sp>
        <p:nvSpPr>
          <p:cNvPr id="3" name="Content Placeholder 2">
            <a:extLst>
              <a:ext uri="{FF2B5EF4-FFF2-40B4-BE49-F238E27FC236}">
                <a16:creationId xmlns:a16="http://schemas.microsoft.com/office/drawing/2014/main" id="{42C7B5C7-DD78-854A-A702-9EB3EFB1D19C}"/>
              </a:ext>
            </a:extLst>
          </p:cNvPr>
          <p:cNvSpPr>
            <a:spLocks noGrp="1"/>
          </p:cNvSpPr>
          <p:nvPr>
            <p:ph idx="1"/>
          </p:nvPr>
        </p:nvSpPr>
        <p:spPr/>
        <p:txBody>
          <a:bodyPr>
            <a:normAutofit fontScale="92500" lnSpcReduction="20000"/>
          </a:bodyPr>
          <a:lstStyle/>
          <a:p>
            <a:pPr>
              <a:lnSpc>
                <a:spcPct val="170000"/>
              </a:lnSpc>
            </a:pPr>
            <a:r>
              <a:rPr lang="en-GB" dirty="0">
                <a:solidFill>
                  <a:schemeClr val="tx1"/>
                </a:solidFill>
              </a:rPr>
              <a:t>Beneficence</a:t>
            </a:r>
          </a:p>
          <a:p>
            <a:pPr>
              <a:lnSpc>
                <a:spcPct val="170000"/>
              </a:lnSpc>
            </a:pPr>
            <a:r>
              <a:rPr lang="en-GB" dirty="0">
                <a:solidFill>
                  <a:schemeClr val="tx1"/>
                </a:solidFill>
              </a:rPr>
              <a:t>Non-maleficence (FFP, harm)</a:t>
            </a:r>
          </a:p>
          <a:p>
            <a:pPr>
              <a:lnSpc>
                <a:spcPct val="170000"/>
              </a:lnSpc>
            </a:pPr>
            <a:r>
              <a:rPr lang="en-GB" dirty="0">
                <a:solidFill>
                  <a:schemeClr val="tx1"/>
                </a:solidFill>
              </a:rPr>
              <a:t>Accountability</a:t>
            </a:r>
          </a:p>
          <a:p>
            <a:pPr>
              <a:lnSpc>
                <a:spcPct val="170000"/>
              </a:lnSpc>
            </a:pPr>
            <a:r>
              <a:rPr lang="en-GB" dirty="0">
                <a:solidFill>
                  <a:schemeClr val="tx1"/>
                </a:solidFill>
              </a:rPr>
              <a:t>Transparency</a:t>
            </a:r>
          </a:p>
          <a:p>
            <a:pPr>
              <a:lnSpc>
                <a:spcPct val="170000"/>
              </a:lnSpc>
            </a:pPr>
            <a:r>
              <a:rPr lang="en-GB" dirty="0">
                <a:solidFill>
                  <a:schemeClr val="tx1"/>
                </a:solidFill>
              </a:rPr>
              <a:t>Justice </a:t>
            </a:r>
          </a:p>
          <a:p>
            <a:pPr>
              <a:lnSpc>
                <a:spcPct val="170000"/>
              </a:lnSpc>
            </a:pPr>
            <a:r>
              <a:rPr lang="en-GB" dirty="0">
                <a:solidFill>
                  <a:schemeClr val="tx1"/>
                </a:solidFill>
              </a:rPr>
              <a:t>Collegiality </a:t>
            </a:r>
          </a:p>
          <a:p>
            <a:pPr marL="0" indent="0">
              <a:buNone/>
            </a:pPr>
            <a:endParaRPr lang="en-GB" dirty="0"/>
          </a:p>
        </p:txBody>
      </p:sp>
      <p:cxnSp>
        <p:nvCxnSpPr>
          <p:cNvPr id="5" name="Straight Arrow Connector 4">
            <a:extLst>
              <a:ext uri="{FF2B5EF4-FFF2-40B4-BE49-F238E27FC236}">
                <a16:creationId xmlns:a16="http://schemas.microsoft.com/office/drawing/2014/main" id="{1B663473-FFA9-C842-A113-6200E8372359}"/>
              </a:ext>
            </a:extLst>
          </p:cNvPr>
          <p:cNvCxnSpPr/>
          <p:nvPr/>
        </p:nvCxnSpPr>
        <p:spPr>
          <a:xfrm>
            <a:off x="4829175" y="3671885"/>
            <a:ext cx="2228850"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EF32FA-213B-CA49-A116-18271A5572D6}"/>
              </a:ext>
            </a:extLst>
          </p:cNvPr>
          <p:cNvSpPr txBox="1"/>
          <p:nvPr/>
        </p:nvSpPr>
        <p:spPr>
          <a:xfrm>
            <a:off x="7186612" y="3225609"/>
            <a:ext cx="4700588" cy="892552"/>
          </a:xfrm>
          <a:prstGeom prst="rect">
            <a:avLst/>
          </a:prstGeom>
          <a:noFill/>
        </p:spPr>
        <p:txBody>
          <a:bodyPr wrap="square" rtlCol="0">
            <a:spAutoFit/>
          </a:bodyPr>
          <a:lstStyle/>
          <a:p>
            <a:pPr algn="ctr"/>
            <a:r>
              <a:rPr lang="en-GB" sz="2600" dirty="0"/>
              <a:t>Open, sustainable, reusable, responsible</a:t>
            </a:r>
          </a:p>
        </p:txBody>
      </p:sp>
    </p:spTree>
    <p:extLst>
      <p:ext uri="{BB962C8B-B14F-4D97-AF65-F5344CB8AC3E}">
        <p14:creationId xmlns:p14="http://schemas.microsoft.com/office/powerpoint/2010/main" val="34380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22683" y="963169"/>
            <a:ext cx="9309477" cy="5640831"/>
          </a:xfrm>
        </p:spPr>
        <p:txBody>
          <a:bodyPr>
            <a:normAutofit lnSpcReduction="10000"/>
          </a:bodyPr>
          <a:lstStyle/>
          <a:p>
            <a:pPr lvl="0"/>
            <a:r>
              <a:rPr lang="en-GB" sz="2539" dirty="0"/>
              <a:t>only 20% of those predicted to commit a violent crime had gone on to do so;</a:t>
            </a:r>
            <a:endParaRPr lang="en-US" sz="2539" dirty="0"/>
          </a:p>
          <a:p>
            <a:pPr lvl="0"/>
            <a:r>
              <a:rPr lang="en-GB" sz="2539" dirty="0"/>
              <a:t>of those deemed likely to re-offend, 61% went on to be arrested, when misdemeanours such as driving with an expired license were included; </a:t>
            </a:r>
            <a:endParaRPr lang="en-US" sz="2539" dirty="0"/>
          </a:p>
          <a:p>
            <a:pPr lvl="0"/>
            <a:r>
              <a:rPr lang="en-GB" sz="2539" dirty="0"/>
              <a:t>black people were almost twice as likely to be falsely labelled as at risk of future offending than white people;</a:t>
            </a:r>
            <a:endParaRPr lang="en-US" sz="2539" dirty="0"/>
          </a:p>
          <a:p>
            <a:pPr lvl="0"/>
            <a:r>
              <a:rPr lang="en-GB" sz="2539" dirty="0"/>
              <a:t>white people were mislabelled as low risk more often than black people; </a:t>
            </a:r>
            <a:endParaRPr lang="en-US" sz="2539" dirty="0"/>
          </a:p>
          <a:p>
            <a:pPr lvl="0"/>
            <a:r>
              <a:rPr lang="en-GB" sz="2539" dirty="0"/>
              <a:t>even when statistical tests were run to isolate the effect of race from criminal history, recidivism, age and gender, black people were still 77% more likely to be labelled as at risk of committing a future violent crime than white people and 45% more likely to be labelled as at risk of committing any kind of crime.</a:t>
            </a:r>
            <a:endParaRPr lang="en-US" sz="2539" dirty="0"/>
          </a:p>
        </p:txBody>
      </p:sp>
    </p:spTree>
    <p:extLst>
      <p:ext uri="{BB962C8B-B14F-4D97-AF65-F5344CB8AC3E}">
        <p14:creationId xmlns:p14="http://schemas.microsoft.com/office/powerpoint/2010/main" val="1118092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4975-9062-3344-8FCF-F8E66ECD4B21}"/>
              </a:ext>
            </a:extLst>
          </p:cNvPr>
          <p:cNvSpPr>
            <a:spLocks noGrp="1"/>
          </p:cNvSpPr>
          <p:nvPr>
            <p:ph type="title"/>
          </p:nvPr>
        </p:nvSpPr>
        <p:spPr>
          <a:xfrm>
            <a:off x="742950" y="657225"/>
            <a:ext cx="9601200" cy="1485900"/>
          </a:xfrm>
        </p:spPr>
        <p:txBody>
          <a:bodyPr/>
          <a:lstStyle/>
          <a:p>
            <a:r>
              <a:rPr lang="en-GB" dirty="0"/>
              <a:t>Bigger Picture … Designing Algorithms</a:t>
            </a:r>
          </a:p>
        </p:txBody>
      </p:sp>
      <p:sp>
        <p:nvSpPr>
          <p:cNvPr id="3" name="Content Placeholder 2">
            <a:extLst>
              <a:ext uri="{FF2B5EF4-FFF2-40B4-BE49-F238E27FC236}">
                <a16:creationId xmlns:a16="http://schemas.microsoft.com/office/drawing/2014/main" id="{338DC300-CCC8-F040-B8C6-D17237CC7856}"/>
              </a:ext>
            </a:extLst>
          </p:cNvPr>
          <p:cNvSpPr>
            <a:spLocks noGrp="1"/>
          </p:cNvSpPr>
          <p:nvPr>
            <p:ph idx="1"/>
          </p:nvPr>
        </p:nvSpPr>
        <p:spPr>
          <a:xfrm>
            <a:off x="1171575" y="1957388"/>
            <a:ext cx="10544175" cy="4743450"/>
          </a:xfrm>
        </p:spPr>
        <p:txBody>
          <a:bodyPr>
            <a:normAutofit fontScale="85000" lnSpcReduction="10000"/>
          </a:bodyPr>
          <a:lstStyle/>
          <a:p>
            <a:r>
              <a:rPr lang="en-GB" dirty="0"/>
              <a:t>An exploration of trust, transparency and bias in law enforcement and judicial decision support systems</a:t>
            </a:r>
          </a:p>
          <a:p>
            <a:endParaRPr lang="en-GB" dirty="0"/>
          </a:p>
          <a:p>
            <a:pPr marL="457200" lvl="0" indent="-457200">
              <a:buFont typeface="+mj-lt"/>
              <a:buAutoNum type="arabicPeriod"/>
            </a:pPr>
            <a:r>
              <a:rPr lang="en-GB" dirty="0"/>
              <a:t>What are the consequences of using this algorithm in decision making by the US criminal justice system?  </a:t>
            </a:r>
          </a:p>
          <a:p>
            <a:pPr marL="457200" lvl="0" indent="-457200">
              <a:buFont typeface="+mj-lt"/>
              <a:buAutoNum type="arabicPeriod"/>
            </a:pPr>
            <a:r>
              <a:rPr lang="en-GB" dirty="0"/>
              <a:t>One of the arguments for using the algorithm is that it will be less biased than humans. Do you think humans or algorithms will be more biased when it comes to making decisions related to sentencing?</a:t>
            </a:r>
          </a:p>
          <a:p>
            <a:pPr marL="457200" lvl="0" indent="-457200">
              <a:buFont typeface="+mj-lt"/>
              <a:buAutoNum type="arabicPeriod"/>
            </a:pPr>
            <a:r>
              <a:rPr lang="en-GB" dirty="0"/>
              <a:t>What are tensions that exist between making the algorithm more transparent on one hand, and the proprietary status of algorithms on the other?</a:t>
            </a:r>
          </a:p>
          <a:p>
            <a:pPr marL="457200" lvl="0" indent="-457200">
              <a:buFont typeface="+mj-lt"/>
              <a:buAutoNum type="arabicPeriod"/>
            </a:pPr>
            <a:r>
              <a:rPr lang="en-GB" dirty="0"/>
              <a:t>How is it possible to assess to the extent to which the algorithm is fair?  What is fairness in this situation?</a:t>
            </a:r>
          </a:p>
          <a:p>
            <a:pPr marL="457200" lvl="0" indent="-457200">
              <a:buFont typeface="+mj-lt"/>
              <a:buAutoNum type="arabicPeriod"/>
            </a:pPr>
            <a:r>
              <a:rPr lang="en-GB" dirty="0"/>
              <a:t>Which other areas of law &amp; justice are algorithmic systems being applied to (e.g. predictive policing, legal ‘expert systems’ and information retrieval systems for case preparation? What are the pros and cons? </a:t>
            </a:r>
          </a:p>
          <a:p>
            <a:pPr marL="457200" lvl="0" indent="-457200">
              <a:buFont typeface="+mj-lt"/>
              <a:buAutoNum type="arabicPeriod"/>
            </a:pPr>
            <a:r>
              <a:rPr lang="en-GB" dirty="0"/>
              <a:t>What are the implications of the debate over bias in judicial decision support algorithms for public trust in law enforcement and judicial rulings?</a:t>
            </a:r>
          </a:p>
          <a:p>
            <a:pPr marL="457200" lvl="0" indent="-457200">
              <a:buFont typeface="+mj-lt"/>
              <a:buAutoNum type="arabicPeriod"/>
            </a:pPr>
            <a:r>
              <a:rPr lang="en-GB" dirty="0"/>
              <a:t>What are the minimum levels of transparency and output audit-ability that a decision support system must have in order to maintain trust in a fair application of the law?</a:t>
            </a:r>
          </a:p>
          <a:p>
            <a:endParaRPr lang="en-GB" dirty="0"/>
          </a:p>
        </p:txBody>
      </p:sp>
      <p:pic>
        <p:nvPicPr>
          <p:cNvPr id="4" name="Picture 3">
            <a:extLst>
              <a:ext uri="{FF2B5EF4-FFF2-40B4-BE49-F238E27FC236}">
                <a16:creationId xmlns:a16="http://schemas.microsoft.com/office/drawing/2014/main" id="{C9B22168-9E8D-464A-9262-612605E63E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06013" y="136205"/>
            <a:ext cx="2185987" cy="1580833"/>
          </a:xfrm>
          <a:prstGeom prst="rect">
            <a:avLst/>
          </a:prstGeom>
        </p:spPr>
      </p:pic>
    </p:spTree>
    <p:extLst>
      <p:ext uri="{BB962C8B-B14F-4D97-AF65-F5344CB8AC3E}">
        <p14:creationId xmlns:p14="http://schemas.microsoft.com/office/powerpoint/2010/main" val="3974057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6108" y="1075180"/>
            <a:ext cx="9582772" cy="5163059"/>
          </a:xfrm>
        </p:spPr>
        <p:txBody>
          <a:bodyPr>
            <a:normAutofit fontScale="92500"/>
          </a:bodyPr>
          <a:lstStyle/>
          <a:p>
            <a:pPr marL="0" indent="0" algn="just">
              <a:lnSpc>
                <a:spcPct val="150000"/>
              </a:lnSpc>
              <a:buNone/>
            </a:pPr>
            <a:r>
              <a:rPr lang="en-GB" sz="2800" i="1" dirty="0"/>
              <a:t>We want our algorithms in a sense to  follow a higher values, </a:t>
            </a:r>
            <a:r>
              <a:rPr lang="en-GB" sz="2800" i="1" u="sng" dirty="0"/>
              <a:t>moral values</a:t>
            </a:r>
            <a:r>
              <a:rPr lang="en-GB" sz="2800" i="1" dirty="0"/>
              <a:t> that we think are more important than giving an exact reflection of the world. And that I think is a very interesting, but also in a sense very shady area in which, </a:t>
            </a:r>
            <a:r>
              <a:rPr lang="en-GB" sz="2800" i="1" u="sng" dirty="0"/>
              <a:t>are we going to use the data as it is</a:t>
            </a:r>
            <a:r>
              <a:rPr lang="en-GB" sz="2800" i="1" dirty="0"/>
              <a:t>? Or are we going to change the data, or not change but adapt the way we look at the data to serve our purpose of being non-discriminatory…</a:t>
            </a:r>
            <a:r>
              <a:rPr lang="en-GB" sz="2800" i="1" u="sng" dirty="0"/>
              <a:t>algorithms are inherently politicised</a:t>
            </a:r>
            <a:r>
              <a:rPr lang="en-GB" sz="2800" i="1" dirty="0"/>
              <a:t> [as connected to social policy and political power]</a:t>
            </a:r>
          </a:p>
          <a:p>
            <a:pPr marL="0" indent="0">
              <a:buNone/>
            </a:pPr>
            <a:endParaRPr lang="en-GB" dirty="0"/>
          </a:p>
        </p:txBody>
      </p:sp>
    </p:spTree>
    <p:extLst>
      <p:ext uri="{BB962C8B-B14F-4D97-AF65-F5344CB8AC3E}">
        <p14:creationId xmlns:p14="http://schemas.microsoft.com/office/powerpoint/2010/main" val="38527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604" y="865422"/>
            <a:ext cx="7883321" cy="1325563"/>
          </a:xfrm>
        </p:spPr>
        <p:txBody>
          <a:bodyPr/>
          <a:lstStyle/>
          <a:p>
            <a:r>
              <a:rPr lang="en-GB" sz="3385" dirty="0"/>
              <a:t>On correcting for ‘real world’ bias</a:t>
            </a:r>
          </a:p>
        </p:txBody>
      </p:sp>
      <p:sp>
        <p:nvSpPr>
          <p:cNvPr id="3" name="Content Placeholder 2"/>
          <p:cNvSpPr>
            <a:spLocks noGrp="1"/>
          </p:cNvSpPr>
          <p:nvPr>
            <p:ph sz="half" idx="1"/>
          </p:nvPr>
        </p:nvSpPr>
        <p:spPr>
          <a:xfrm>
            <a:off x="2154341" y="1825625"/>
            <a:ext cx="9001339" cy="4351338"/>
          </a:xfrm>
        </p:spPr>
        <p:txBody>
          <a:bodyPr>
            <a:normAutofit/>
          </a:bodyPr>
          <a:lstStyle/>
          <a:p>
            <a:pPr marL="0" indent="0" algn="just">
              <a:lnSpc>
                <a:spcPct val="150000"/>
              </a:lnSpc>
              <a:buNone/>
            </a:pPr>
            <a:r>
              <a:rPr lang="en-GB" sz="2800" i="1" dirty="0"/>
              <a:t>….that component reflects our current world view, our current social policy, and if we are not explicit about that as well, if we are not transparent about that, that we value equality between men and women, then we are again creating bias at another level of the system</a:t>
            </a:r>
          </a:p>
        </p:txBody>
      </p:sp>
    </p:spTree>
    <p:extLst>
      <p:ext uri="{BB962C8B-B14F-4D97-AF65-F5344CB8AC3E}">
        <p14:creationId xmlns:p14="http://schemas.microsoft.com/office/powerpoint/2010/main" val="253812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Anticipating futures through design and practice</a:t>
            </a:r>
          </a:p>
        </p:txBody>
      </p:sp>
      <p:sp>
        <p:nvSpPr>
          <p:cNvPr id="3" name="Content Placeholder 2"/>
          <p:cNvSpPr>
            <a:spLocks noGrp="1"/>
          </p:cNvSpPr>
          <p:nvPr>
            <p:ph idx="1"/>
          </p:nvPr>
        </p:nvSpPr>
        <p:spPr/>
        <p:txBody>
          <a:bodyPr>
            <a:normAutofit lnSpcReduction="10000"/>
          </a:bodyPr>
          <a:lstStyle/>
          <a:p>
            <a:pPr lvl="1">
              <a:lnSpc>
                <a:spcPct val="150000"/>
              </a:lnSpc>
            </a:pPr>
            <a:r>
              <a:rPr lang="en-US" sz="2000" dirty="0"/>
              <a:t>Important to be vigilant about the consequences of design decisions </a:t>
            </a:r>
            <a:r>
              <a:rPr lang="mr-IN" sz="2000" dirty="0"/>
              <a:t>–</a:t>
            </a:r>
            <a:r>
              <a:rPr lang="en-US" sz="2000" dirty="0"/>
              <a:t> implement RRI into design practices</a:t>
            </a:r>
          </a:p>
          <a:p>
            <a:pPr lvl="2">
              <a:lnSpc>
                <a:spcPct val="150000"/>
              </a:lnSpc>
            </a:pPr>
            <a:r>
              <a:rPr lang="en-US" sz="2000" dirty="0"/>
              <a:t>Is the system open and transparent?</a:t>
            </a:r>
          </a:p>
          <a:p>
            <a:pPr lvl="2">
              <a:lnSpc>
                <a:spcPct val="150000"/>
              </a:lnSpc>
            </a:pPr>
            <a:r>
              <a:rPr lang="en-US" sz="2000" dirty="0"/>
              <a:t>Is it inclusive and diverse?</a:t>
            </a:r>
          </a:p>
          <a:p>
            <a:pPr lvl="2">
              <a:lnSpc>
                <a:spcPct val="150000"/>
              </a:lnSpc>
            </a:pPr>
            <a:r>
              <a:rPr lang="en-US" sz="2000" dirty="0"/>
              <a:t>Does it promote gender balance and protect against biases?</a:t>
            </a:r>
          </a:p>
          <a:p>
            <a:pPr lvl="2">
              <a:lnSpc>
                <a:spcPct val="150000"/>
              </a:lnSpc>
            </a:pPr>
            <a:r>
              <a:rPr lang="en-US" sz="2000" dirty="0"/>
              <a:t>Has it got the capacity to respond to unintended harms?</a:t>
            </a:r>
          </a:p>
          <a:p>
            <a:pPr lvl="2">
              <a:lnSpc>
                <a:spcPct val="150000"/>
              </a:lnSpc>
            </a:pPr>
            <a:r>
              <a:rPr lang="en-US" sz="2000" dirty="0"/>
              <a:t>Does it address societal needs and/or problems?</a:t>
            </a:r>
          </a:p>
          <a:p>
            <a:endParaRPr lang="en-US" dirty="0"/>
          </a:p>
        </p:txBody>
      </p:sp>
    </p:spTree>
    <p:extLst>
      <p:ext uri="{BB962C8B-B14F-4D97-AF65-F5344CB8AC3E}">
        <p14:creationId xmlns:p14="http://schemas.microsoft.com/office/powerpoint/2010/main" val="233983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CA0E-0016-BA48-9CA0-834AFF20C211}"/>
              </a:ext>
            </a:extLst>
          </p:cNvPr>
          <p:cNvSpPr>
            <a:spLocks noGrp="1"/>
          </p:cNvSpPr>
          <p:nvPr>
            <p:ph type="title"/>
          </p:nvPr>
        </p:nvSpPr>
        <p:spPr>
          <a:solidFill>
            <a:schemeClr val="bg2"/>
          </a:solidFill>
        </p:spPr>
        <p:txBody>
          <a:bodyPr/>
          <a:lstStyle/>
          <a:p>
            <a:r>
              <a:rPr lang="en-GB" dirty="0"/>
              <a:t>Becoming an Advocate for Open and Responsible Digital/Research Futures</a:t>
            </a:r>
          </a:p>
        </p:txBody>
      </p:sp>
      <p:sp>
        <p:nvSpPr>
          <p:cNvPr id="3" name="Content Placeholder 2">
            <a:extLst>
              <a:ext uri="{FF2B5EF4-FFF2-40B4-BE49-F238E27FC236}">
                <a16:creationId xmlns:a16="http://schemas.microsoft.com/office/drawing/2014/main" id="{9DC74F1B-4545-9645-8F47-9BBFBADA10B0}"/>
              </a:ext>
            </a:extLst>
          </p:cNvPr>
          <p:cNvSpPr>
            <a:spLocks noGrp="1"/>
          </p:cNvSpPr>
          <p:nvPr>
            <p:ph idx="1"/>
          </p:nvPr>
        </p:nvSpPr>
        <p:spPr>
          <a:solidFill>
            <a:schemeClr val="bg2"/>
          </a:solidFill>
        </p:spPr>
        <p:txBody>
          <a:bodyPr>
            <a:normAutofit/>
          </a:bodyPr>
          <a:lstStyle/>
          <a:p>
            <a:r>
              <a:rPr lang="en-GB" sz="2400" dirty="0"/>
              <a:t>What can YOU do to be an advocate for the development of an ethical digital future?</a:t>
            </a:r>
          </a:p>
        </p:txBody>
      </p:sp>
      <p:pic>
        <p:nvPicPr>
          <p:cNvPr id="4" name="Picture 3">
            <a:extLst>
              <a:ext uri="{FF2B5EF4-FFF2-40B4-BE49-F238E27FC236}">
                <a16:creationId xmlns:a16="http://schemas.microsoft.com/office/drawing/2014/main" id="{353EE036-23DF-034D-98E5-97DBD3057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189" y="3790826"/>
            <a:ext cx="7817623" cy="3067174"/>
          </a:xfrm>
          <a:prstGeom prst="rect">
            <a:avLst/>
          </a:prstGeom>
        </p:spPr>
      </p:pic>
    </p:spTree>
    <p:extLst>
      <p:ext uri="{BB962C8B-B14F-4D97-AF65-F5344CB8AC3E}">
        <p14:creationId xmlns:p14="http://schemas.microsoft.com/office/powerpoint/2010/main" val="263429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TextBox 2">
            <a:extLst>
              <a:ext uri="{FF2B5EF4-FFF2-40B4-BE49-F238E27FC236}">
                <a16:creationId xmlns:a16="http://schemas.microsoft.com/office/drawing/2014/main" id="{117A211D-7F40-EA41-9A11-FF5829F951D5}"/>
              </a:ext>
            </a:extLst>
          </p:cNvPr>
          <p:cNvSpPr txBox="1"/>
          <p:nvPr/>
        </p:nvSpPr>
        <p:spPr>
          <a:xfrm>
            <a:off x="1371600" y="2171700"/>
            <a:ext cx="10053439" cy="2598660"/>
          </a:xfrm>
          <a:prstGeom prst="rect">
            <a:avLst/>
          </a:prstGeom>
          <a:noFill/>
        </p:spPr>
        <p:txBody>
          <a:bodyPr wrap="square" rtlCol="0">
            <a:spAutoFit/>
          </a:bodyPr>
          <a:lstStyle/>
          <a:p>
            <a:pPr>
              <a:lnSpc>
                <a:spcPct val="150000"/>
              </a:lnSpc>
            </a:pPr>
            <a:r>
              <a:rPr lang="en-GB" sz="2800" dirty="0"/>
              <a:t>Thanks to Helena Well and UNBIAS for the case study and notes</a:t>
            </a:r>
          </a:p>
          <a:p>
            <a:pPr>
              <a:lnSpc>
                <a:spcPct val="150000"/>
              </a:lnSpc>
            </a:pPr>
            <a:endParaRPr lang="en-GB" sz="2800" dirty="0"/>
          </a:p>
          <a:p>
            <a:pPr>
              <a:lnSpc>
                <a:spcPct val="150000"/>
              </a:lnSpc>
            </a:pPr>
            <a:r>
              <a:rPr lang="en-GB" sz="2800" dirty="0"/>
              <a:t>Any concerns and/or comments about ethics, feel free to contact me at: </a:t>
            </a:r>
            <a:r>
              <a:rPr lang="en-GB" sz="2800" dirty="0" err="1"/>
              <a:t>louise.bezuidenhout@insis.ox.ac.uk</a:t>
            </a:r>
            <a:endParaRPr lang="en-GB" sz="2800" dirty="0"/>
          </a:p>
        </p:txBody>
      </p:sp>
      <p:pic>
        <p:nvPicPr>
          <p:cNvPr id="5" name="Picture 2">
            <a:extLst>
              <a:ext uri="{FF2B5EF4-FFF2-40B4-BE49-F238E27FC236}">
                <a16:creationId xmlns:a16="http://schemas.microsoft.com/office/drawing/2014/main" id="{849D640E-DBF7-8247-BECB-B0FB3DEB24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179" y="5232674"/>
            <a:ext cx="5952578" cy="130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D015973-CC45-E341-9F5C-9D2E17316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019" y="5232674"/>
            <a:ext cx="4321583" cy="1278396"/>
          </a:xfrm>
          <a:prstGeom prst="rect">
            <a:avLst/>
          </a:prstGeom>
        </p:spPr>
      </p:pic>
      <p:pic>
        <p:nvPicPr>
          <p:cNvPr id="7" name="Picture 6">
            <a:extLst>
              <a:ext uri="{FF2B5EF4-FFF2-40B4-BE49-F238E27FC236}">
                <a16:creationId xmlns:a16="http://schemas.microsoft.com/office/drawing/2014/main" id="{C8A8076C-D7C3-304A-8C6A-1F16540440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521975" y="128553"/>
            <a:ext cx="2185987" cy="1580833"/>
          </a:xfrm>
          <a:prstGeom prst="rect">
            <a:avLst/>
          </a:prstGeom>
        </p:spPr>
      </p:pic>
    </p:spTree>
    <p:extLst>
      <p:ext uri="{BB962C8B-B14F-4D97-AF65-F5344CB8AC3E}">
        <p14:creationId xmlns:p14="http://schemas.microsoft.com/office/powerpoint/2010/main" val="88283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FBAD-4670-284E-94FF-FAAC0D54F8AE}"/>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AFDD8850-AD14-8146-AEF5-049BB57DE929}"/>
              </a:ext>
            </a:extLst>
          </p:cNvPr>
          <p:cNvSpPr>
            <a:spLocks noGrp="1"/>
          </p:cNvSpPr>
          <p:nvPr>
            <p:ph idx="1"/>
          </p:nvPr>
        </p:nvSpPr>
        <p:spPr/>
        <p:txBody>
          <a:bodyPr/>
          <a:lstStyle/>
          <a:p>
            <a:r>
              <a:rPr lang="en-GB" dirty="0"/>
              <a:t>Think of how you and your colleagues create, manage and share research data.  </a:t>
            </a:r>
            <a:r>
              <a:rPr lang="en-GB"/>
              <a:t>What </a:t>
            </a:r>
            <a:r>
              <a:rPr lang="en-GB" dirty="0"/>
              <a:t>makes you happy, and what makes you angry?  Write one thought down on each post-it.  Pink for angry and green for happy.</a:t>
            </a:r>
          </a:p>
        </p:txBody>
      </p:sp>
      <p:pic>
        <p:nvPicPr>
          <p:cNvPr id="5" name="Picture 4">
            <a:extLst>
              <a:ext uri="{FF2B5EF4-FFF2-40B4-BE49-F238E27FC236}">
                <a16:creationId xmlns:a16="http://schemas.microsoft.com/office/drawing/2014/main" id="{843E8F10-958B-4144-8305-6C3F73DC4992}"/>
              </a:ext>
            </a:extLst>
          </p:cNvPr>
          <p:cNvPicPr>
            <a:picLocks noChangeAspect="1"/>
          </p:cNvPicPr>
          <p:nvPr/>
        </p:nvPicPr>
        <p:blipFill>
          <a:blip r:embed="rId2"/>
          <a:stretch>
            <a:fillRect/>
          </a:stretch>
        </p:blipFill>
        <p:spPr>
          <a:xfrm>
            <a:off x="2590800" y="3893622"/>
            <a:ext cx="7162800" cy="2514600"/>
          </a:xfrm>
          <a:prstGeom prst="rect">
            <a:avLst/>
          </a:prstGeom>
        </p:spPr>
      </p:pic>
    </p:spTree>
    <p:extLst>
      <p:ext uri="{BB962C8B-B14F-4D97-AF65-F5344CB8AC3E}">
        <p14:creationId xmlns:p14="http://schemas.microsoft.com/office/powerpoint/2010/main" val="134419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0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88CE90-6A1A-264D-B92C-50ACD4A43154}"/>
              </a:ext>
            </a:extLst>
          </p:cNvPr>
          <p:cNvPicPr>
            <a:picLocks noChangeAspect="1"/>
          </p:cNvPicPr>
          <p:nvPr/>
        </p:nvPicPr>
        <p:blipFill>
          <a:blip r:embed="rId2"/>
          <a:stretch>
            <a:fillRect/>
          </a:stretch>
        </p:blipFill>
        <p:spPr>
          <a:xfrm rot="5400000">
            <a:off x="5742708" y="857250"/>
            <a:ext cx="6858000" cy="5143500"/>
          </a:xfrm>
          <a:prstGeom prst="rect">
            <a:avLst/>
          </a:prstGeom>
        </p:spPr>
      </p:pic>
      <p:pic>
        <p:nvPicPr>
          <p:cNvPr id="7" name="Picture 6">
            <a:extLst>
              <a:ext uri="{FF2B5EF4-FFF2-40B4-BE49-F238E27FC236}">
                <a16:creationId xmlns:a16="http://schemas.microsoft.com/office/drawing/2014/main" id="{EEBD4D3F-4DCB-F64D-BF9D-E9A9B9D23D06}"/>
              </a:ext>
            </a:extLst>
          </p:cNvPr>
          <p:cNvPicPr>
            <a:picLocks noChangeAspect="1"/>
          </p:cNvPicPr>
          <p:nvPr/>
        </p:nvPicPr>
        <p:blipFill>
          <a:blip r:embed="rId3"/>
          <a:stretch>
            <a:fillRect/>
          </a:stretch>
        </p:blipFill>
        <p:spPr>
          <a:xfrm rot="5400000">
            <a:off x="268183" y="869125"/>
            <a:ext cx="6858000" cy="5143500"/>
          </a:xfrm>
          <a:prstGeom prst="rect">
            <a:avLst/>
          </a:prstGeom>
        </p:spPr>
      </p:pic>
    </p:spTree>
    <p:extLst>
      <p:ext uri="{BB962C8B-B14F-4D97-AF65-F5344CB8AC3E}">
        <p14:creationId xmlns:p14="http://schemas.microsoft.com/office/powerpoint/2010/main" val="413704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CD0584-C289-D54F-9753-624F55003624}"/>
              </a:ext>
            </a:extLst>
          </p:cNvPr>
          <p:cNvPicPr>
            <a:picLocks noChangeAspect="1"/>
          </p:cNvPicPr>
          <p:nvPr/>
        </p:nvPicPr>
        <p:blipFill rotWithShape="1">
          <a:blip r:embed="rId2"/>
          <a:srcRect l="2078" t="231" r="4242" b="11827"/>
          <a:stretch/>
        </p:blipFill>
        <p:spPr>
          <a:xfrm rot="5400000">
            <a:off x="5969947" y="1019178"/>
            <a:ext cx="6887691" cy="4849336"/>
          </a:xfrm>
          <a:prstGeom prst="rect">
            <a:avLst/>
          </a:prstGeom>
        </p:spPr>
      </p:pic>
      <p:pic>
        <p:nvPicPr>
          <p:cNvPr id="6" name="Picture 5">
            <a:extLst>
              <a:ext uri="{FF2B5EF4-FFF2-40B4-BE49-F238E27FC236}">
                <a16:creationId xmlns:a16="http://schemas.microsoft.com/office/drawing/2014/main" id="{199C1E69-79A9-3E40-9116-16230892230B}"/>
              </a:ext>
            </a:extLst>
          </p:cNvPr>
          <p:cNvPicPr>
            <a:picLocks noChangeAspect="1"/>
          </p:cNvPicPr>
          <p:nvPr/>
        </p:nvPicPr>
        <p:blipFill>
          <a:blip r:embed="rId3"/>
          <a:stretch>
            <a:fillRect/>
          </a:stretch>
        </p:blipFill>
        <p:spPr>
          <a:xfrm>
            <a:off x="1156300" y="717734"/>
            <a:ext cx="5512939" cy="5452224"/>
          </a:xfrm>
          <a:prstGeom prst="rect">
            <a:avLst/>
          </a:prstGeom>
        </p:spPr>
      </p:pic>
    </p:spTree>
    <p:extLst>
      <p:ext uri="{BB962C8B-B14F-4D97-AF65-F5344CB8AC3E}">
        <p14:creationId xmlns:p14="http://schemas.microsoft.com/office/powerpoint/2010/main" val="202673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97F6-FC7C-504D-8D45-B86E5D65C192}"/>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630C8157-490F-7C4D-9A4F-742D54A37597}"/>
              </a:ext>
            </a:extLst>
          </p:cNvPr>
          <p:cNvSpPr>
            <a:spLocks noGrp="1"/>
          </p:cNvSpPr>
          <p:nvPr>
            <p:ph idx="1"/>
          </p:nvPr>
        </p:nvSpPr>
        <p:spPr>
          <a:xfrm>
            <a:off x="1371600" y="1857375"/>
            <a:ext cx="9601200" cy="4672013"/>
          </a:xfrm>
        </p:spPr>
        <p:txBody>
          <a:bodyPr>
            <a:noAutofit/>
          </a:bodyPr>
          <a:lstStyle/>
          <a:p>
            <a:r>
              <a:rPr lang="en-GB" sz="2400" dirty="0"/>
              <a:t>How do you think the tools you have learnt contribute to open, responsible research?</a:t>
            </a:r>
          </a:p>
          <a:p>
            <a:r>
              <a:rPr lang="en-GB" sz="2400" dirty="0"/>
              <a:t>Do you anticipate any problems implementing these tools in your daily work?</a:t>
            </a:r>
          </a:p>
          <a:p>
            <a:pPr lvl="1"/>
            <a:r>
              <a:rPr lang="en-GB" sz="2400" dirty="0"/>
              <a:t>Infrastructure problems?</a:t>
            </a:r>
          </a:p>
          <a:p>
            <a:pPr lvl="1"/>
            <a:r>
              <a:rPr lang="en-GB" sz="2400" dirty="0"/>
              <a:t>Getting colleagues to use these formats?</a:t>
            </a:r>
          </a:p>
          <a:p>
            <a:pPr lvl="1"/>
            <a:r>
              <a:rPr lang="en-GB" sz="2400" dirty="0"/>
              <a:t>Security, privacy and other concerns?</a:t>
            </a:r>
          </a:p>
          <a:p>
            <a:r>
              <a:rPr lang="en-GB" sz="2400" dirty="0"/>
              <a:t>How would you encourage other people to transform their data reporting practices?</a:t>
            </a:r>
          </a:p>
        </p:txBody>
      </p:sp>
    </p:spTree>
    <p:extLst>
      <p:ext uri="{BB962C8B-B14F-4D97-AF65-F5344CB8AC3E}">
        <p14:creationId xmlns:p14="http://schemas.microsoft.com/office/powerpoint/2010/main" val="360481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67603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2706</TotalTime>
  <Words>2032</Words>
  <Application>Microsoft Macintosh PowerPoint</Application>
  <PresentationFormat>Widescreen</PresentationFormat>
  <Paragraphs>194</Paragraphs>
  <Slides>36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Average</vt:lpstr>
      <vt:lpstr>Calibri</vt:lpstr>
      <vt:lpstr>Franklin Gothic Book</vt:lpstr>
      <vt:lpstr>Mangal</vt:lpstr>
      <vt:lpstr>Oswald</vt:lpstr>
      <vt:lpstr>Crop</vt:lpstr>
      <vt:lpstr>PowerPoint Presentation</vt:lpstr>
      <vt:lpstr>Balancing Multiple Roles as a Scientist</vt:lpstr>
      <vt:lpstr>Creating, Managing and Disseminating Data</vt:lpstr>
      <vt:lpstr>Exercise</vt:lpstr>
      <vt:lpstr>PowerPoint Presentation</vt:lpstr>
      <vt:lpstr>PowerPoint Presentation</vt:lpstr>
      <vt:lpstr>PowerPoint Presentation</vt:lpstr>
      <vt:lpstr>Discussion</vt:lpstr>
      <vt:lpstr>PowerPoint Presentation</vt:lpstr>
      <vt:lpstr>Some Useful Resources to Consider</vt:lpstr>
      <vt:lpstr>PowerPoint Presentation</vt:lpstr>
      <vt:lpstr>APC waivers</vt:lpstr>
      <vt:lpstr>Access to resources</vt:lpstr>
      <vt:lpstr>Support Networks</vt:lpstr>
      <vt:lpstr>Support networks </vt:lpstr>
      <vt:lpstr>PowerPoint Presentation</vt:lpstr>
      <vt:lpstr>What Have We Learned This Week?</vt:lpstr>
      <vt:lpstr>Tools for Responsible, Open Science Citizenship</vt:lpstr>
      <vt:lpstr>Implementing Tools at Home</vt:lpstr>
      <vt:lpstr>Experiencing challenges is normal</vt:lpstr>
      <vt:lpstr>Individual Activities … Global Impact</vt:lpstr>
      <vt:lpstr>Extending Citizenship Responsibilities</vt:lpstr>
      <vt:lpstr>Global Impact of Digital Sciences</vt:lpstr>
      <vt:lpstr>Current Challenges</vt:lpstr>
      <vt:lpstr>PowerPoint Presentation</vt:lpstr>
      <vt:lpstr>PowerPoint Presentation</vt:lpstr>
      <vt:lpstr>PowerPoint Presentation</vt:lpstr>
      <vt:lpstr>PowerPoint Presentation</vt:lpstr>
      <vt:lpstr>Risk assessments for offenders: COMPAS</vt:lpstr>
      <vt:lpstr>PowerPoint Presentation</vt:lpstr>
      <vt:lpstr>Bigger Picture … Designing Algorithms</vt:lpstr>
      <vt:lpstr>PowerPoint Presentation</vt:lpstr>
      <vt:lpstr>On correcting for ‘real world’ bias</vt:lpstr>
      <vt:lpstr>Anticipating futures through design and practice</vt:lpstr>
      <vt:lpstr>Becoming an Advocate for Open and Responsible Digital/Research Futures</vt:lpstr>
      <vt:lpstr>Thanks!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Bezuidenhout</dc:creator>
  <cp:lastModifiedBy>Louise Bezuidenhout</cp:lastModifiedBy>
  <cp:revision>34</cp:revision>
  <dcterms:created xsi:type="dcterms:W3CDTF">2018-08-08T08:17:24Z</dcterms:created>
  <dcterms:modified xsi:type="dcterms:W3CDTF">2018-08-10T12:16:07Z</dcterms:modified>
</cp:coreProperties>
</file>