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374" r:id="rId3"/>
    <p:sldId id="375" r:id="rId4"/>
    <p:sldId id="376" r:id="rId5"/>
    <p:sldId id="377" r:id="rId6"/>
    <p:sldId id="378" r:id="rId7"/>
    <p:sldId id="304" r:id="rId8"/>
    <p:sldId id="354" r:id="rId9"/>
    <p:sldId id="306" r:id="rId10"/>
    <p:sldId id="363" r:id="rId11"/>
    <p:sldId id="312" r:id="rId12"/>
    <p:sldId id="260" r:id="rId13"/>
    <p:sldId id="313" r:id="rId14"/>
    <p:sldId id="263" r:id="rId15"/>
    <p:sldId id="364" r:id="rId16"/>
    <p:sldId id="265" r:id="rId17"/>
    <p:sldId id="357" r:id="rId18"/>
    <p:sldId id="370" r:id="rId19"/>
    <p:sldId id="365" r:id="rId20"/>
    <p:sldId id="379" r:id="rId21"/>
    <p:sldId id="334" r:id="rId22"/>
    <p:sldId id="329" r:id="rId23"/>
    <p:sldId id="369" r:id="rId24"/>
    <p:sldId id="366" r:id="rId25"/>
    <p:sldId id="372" r:id="rId26"/>
    <p:sldId id="373" r:id="rId27"/>
    <p:sldId id="371" r:id="rId28"/>
    <p:sldId id="348" r:id="rId29"/>
    <p:sldId id="346" r:id="rId30"/>
    <p:sldId id="340" r:id="rId31"/>
    <p:sldId id="286" r:id="rId32"/>
    <p:sldId id="287" r:id="rId33"/>
    <p:sldId id="358" r:id="rId34"/>
    <p:sldId id="285" r:id="rId35"/>
    <p:sldId id="288" r:id="rId36"/>
    <p:sldId id="359" r:id="rId37"/>
    <p:sldId id="360" r:id="rId38"/>
    <p:sldId id="300" r:id="rId39"/>
    <p:sldId id="301" r:id="rId40"/>
    <p:sldId id="302" r:id="rId41"/>
    <p:sldId id="320" r:id="rId42"/>
    <p:sldId id="309" r:id="rId43"/>
    <p:sldId id="315" r:id="rId44"/>
    <p:sldId id="311" r:id="rId45"/>
    <p:sldId id="321" r:id="rId46"/>
    <p:sldId id="322" r:id="rId47"/>
    <p:sldId id="325" r:id="rId48"/>
    <p:sldId id="323" r:id="rId49"/>
    <p:sldId id="324" r:id="rId50"/>
    <p:sldId id="352"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face" id="{07E73593-7771-4DC9-9414-23509376B48D}">
          <p14:sldIdLst>
            <p14:sldId id="256"/>
            <p14:sldId id="374"/>
            <p14:sldId id="375"/>
            <p14:sldId id="376"/>
            <p14:sldId id="377"/>
          </p14:sldIdLst>
        </p14:section>
        <p14:section name="scale free random paths" id="{CB879272-744C-4E8A-97EA-31DB5B7075F3}">
          <p14:sldIdLst>
            <p14:sldId id="378"/>
            <p14:sldId id="304"/>
            <p14:sldId id="354"/>
            <p14:sldId id="306"/>
            <p14:sldId id="363"/>
            <p14:sldId id="312"/>
            <p14:sldId id="260"/>
            <p14:sldId id="313"/>
          </p14:sldIdLst>
        </p14:section>
        <p14:section name="critical phenomena" id="{028C5938-B037-46A9-BB17-5E22385E0625}">
          <p14:sldIdLst>
            <p14:sldId id="263"/>
            <p14:sldId id="364"/>
            <p14:sldId id="265"/>
            <p14:sldId id="357"/>
          </p14:sldIdLst>
        </p14:section>
        <p14:section name="order parameter" id="{84ED68BC-28FB-4414-9BBE-A519BB904D93}">
          <p14:sldIdLst>
            <p14:sldId id="370"/>
            <p14:sldId id="365"/>
            <p14:sldId id="379"/>
            <p14:sldId id="334"/>
            <p14:sldId id="329"/>
            <p14:sldId id="369"/>
          </p14:sldIdLst>
        </p14:section>
        <p14:section name="Ergodicity breaking" id="{28F4CF7C-DB25-469C-B6EF-9C5C11EF374F}">
          <p14:sldIdLst>
            <p14:sldId id="366"/>
            <p14:sldId id="372"/>
            <p14:sldId id="373"/>
            <p14:sldId id="371"/>
            <p14:sldId id="348"/>
            <p14:sldId id="346"/>
            <p14:sldId id="340"/>
          </p14:sldIdLst>
        </p14:section>
        <p14:section name="critical exponents" id="{C864A487-DF24-4B96-A298-70134C65D635}">
          <p14:sldIdLst>
            <p14:sldId id="286"/>
            <p14:sldId id="287"/>
          </p14:sldIdLst>
        </p14:section>
        <p14:section name="Universality" id="{DE55103D-EB6F-4139-AC24-A86C7C9D7551}">
          <p14:sldIdLst>
            <p14:sldId id="358"/>
            <p14:sldId id="285"/>
            <p14:sldId id="288"/>
            <p14:sldId id="359"/>
            <p14:sldId id="360"/>
          </p14:sldIdLst>
        </p14:section>
        <p14:section name="RG" id="{21AFF816-987E-4451-B692-26718EE27898}">
          <p14:sldIdLst>
            <p14:sldId id="300"/>
            <p14:sldId id="301"/>
            <p14:sldId id="302"/>
            <p14:sldId id="320"/>
            <p14:sldId id="309"/>
            <p14:sldId id="315"/>
            <p14:sldId id="311"/>
            <p14:sldId id="321"/>
            <p14:sldId id="322"/>
            <p14:sldId id="325"/>
            <p14:sldId id="323"/>
            <p14:sldId id="324"/>
          </p14:sldIdLst>
        </p14:section>
        <p14:section name="next presentation" id="{F40856AA-6308-4F73-9215-90A1F3D09B1D}">
          <p14:sldIdLst>
            <p14:sldId id="35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3" autoAdjust="0"/>
    <p:restoredTop sz="94660"/>
  </p:normalViewPr>
  <p:slideViewPr>
    <p:cSldViewPr>
      <p:cViewPr varScale="1">
        <p:scale>
          <a:sx n="109" d="100"/>
          <a:sy n="109" d="100"/>
        </p:scale>
        <p:origin x="165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A1E75C-F60D-406F-9057-EE450DE82054}" type="datetimeFigureOut">
              <a:rPr lang="en-US" smtClean="0"/>
              <a:t>2/25/2019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73E9B8-53AE-4832-BC30-281DECF999D2}" type="slidenum">
              <a:rPr lang="en-US" smtClean="0"/>
              <a:t>‹#›</a:t>
            </a:fld>
            <a:endParaRPr lang="en-US"/>
          </a:p>
        </p:txBody>
      </p:sp>
    </p:spTree>
    <p:extLst>
      <p:ext uri="{BB962C8B-B14F-4D97-AF65-F5344CB8AC3E}">
        <p14:creationId xmlns:p14="http://schemas.microsoft.com/office/powerpoint/2010/main" val="1694865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3E9B8-53AE-4832-BC30-281DECF999D2}" type="slidenum">
              <a:rPr lang="en-US" smtClean="0"/>
              <a:t>2</a:t>
            </a:fld>
            <a:endParaRPr lang="en-US"/>
          </a:p>
        </p:txBody>
      </p:sp>
    </p:spTree>
    <p:extLst>
      <p:ext uri="{BB962C8B-B14F-4D97-AF65-F5344CB8AC3E}">
        <p14:creationId xmlns:p14="http://schemas.microsoft.com/office/powerpoint/2010/main" val="460416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3E9B8-53AE-4832-BC30-281DECF999D2}" type="slidenum">
              <a:rPr lang="en-US" smtClean="0"/>
              <a:t>22</a:t>
            </a:fld>
            <a:endParaRPr lang="en-US"/>
          </a:p>
        </p:txBody>
      </p:sp>
    </p:spTree>
    <p:extLst>
      <p:ext uri="{BB962C8B-B14F-4D97-AF65-F5344CB8AC3E}">
        <p14:creationId xmlns:p14="http://schemas.microsoft.com/office/powerpoint/2010/main" val="3978406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2838451"/>
          </a:xfrm>
        </p:spPr>
        <p:txBody>
          <a:bodyPr>
            <a:normAutofit/>
          </a:bodyPr>
          <a:lstStyle/>
          <a:p>
            <a:r>
              <a:rPr lang="en-US" sz="3600" dirty="0"/>
              <a:t>Two Dimensional Critical </a:t>
            </a:r>
            <a:r>
              <a:rPr lang="en-US" sz="3600" dirty="0" smtClean="0"/>
              <a:t>Curves</a:t>
            </a:r>
            <a:r>
              <a:rPr lang="en-US" sz="2000" dirty="0" smtClean="0"/>
              <a:t/>
            </a:r>
            <a:br>
              <a:rPr lang="en-US" sz="2000" dirty="0" smtClean="0"/>
            </a:br>
            <a:r>
              <a:rPr lang="en-US" dirty="0" smtClean="0">
                <a:solidFill>
                  <a:srgbClr val="FF0000"/>
                </a:solidFill>
              </a:rPr>
              <a:t>Scale free random paths and critical Phenomena</a:t>
            </a:r>
            <a:endParaRPr lang="en-US" dirty="0">
              <a:solidFill>
                <a:srgbClr val="FF0000"/>
              </a:solidFill>
            </a:endParaRPr>
          </a:p>
        </p:txBody>
      </p:sp>
      <p:sp>
        <p:nvSpPr>
          <p:cNvPr id="3" name="Subtitle 2"/>
          <p:cNvSpPr>
            <a:spLocks noGrp="1"/>
          </p:cNvSpPr>
          <p:nvPr>
            <p:ph type="subTitle" idx="1"/>
          </p:nvPr>
        </p:nvSpPr>
        <p:spPr/>
        <p:txBody>
          <a:bodyPr>
            <a:normAutofit lnSpcReduction="10000"/>
          </a:bodyPr>
          <a:lstStyle/>
          <a:p>
            <a:endParaRPr lang="en-US" sz="2000" dirty="0" smtClean="0"/>
          </a:p>
          <a:p>
            <a:r>
              <a:rPr lang="en-US" sz="2000" dirty="0" err="1" smtClean="0"/>
              <a:t>Shahin</a:t>
            </a:r>
            <a:r>
              <a:rPr lang="en-US" sz="2000" dirty="0" smtClean="0"/>
              <a:t> </a:t>
            </a:r>
            <a:r>
              <a:rPr lang="en-US" sz="2000" dirty="0" err="1" smtClean="0"/>
              <a:t>Rouhani</a:t>
            </a:r>
            <a:endParaRPr lang="en-US" sz="2000" dirty="0" smtClean="0"/>
          </a:p>
          <a:p>
            <a:r>
              <a:rPr lang="en-US" sz="2000" dirty="0" smtClean="0"/>
              <a:t>Physics Department </a:t>
            </a:r>
          </a:p>
          <a:p>
            <a:r>
              <a:rPr lang="en-US" sz="2000" dirty="0" smtClean="0"/>
              <a:t>Sharif University of Technology</a:t>
            </a:r>
            <a:endParaRPr lang="en-US" sz="2000" dirty="0"/>
          </a:p>
          <a:p>
            <a:r>
              <a:rPr lang="en-US" sz="2000" dirty="0" smtClean="0"/>
              <a:t>Tehran, Iran. </a:t>
            </a:r>
            <a:endParaRPr lang="en-US" sz="2000" dirty="0"/>
          </a:p>
        </p:txBody>
      </p:sp>
      <p:sp>
        <p:nvSpPr>
          <p:cNvPr id="4" name="Date Placeholder 3"/>
          <p:cNvSpPr>
            <a:spLocks noGrp="1"/>
          </p:cNvSpPr>
          <p:nvPr>
            <p:ph type="dt" sz="half" idx="10"/>
          </p:nvPr>
        </p:nvSpPr>
        <p:spPr/>
        <p:txBody>
          <a:bodyPr/>
          <a:lstStyle/>
          <a:p>
            <a:fld id="{8D8013CA-0821-45D0-8721-85C8F2F4969C}" type="datetime1">
              <a:rPr lang="en-US" smtClean="0"/>
              <a:t>2/25/2019</a:t>
            </a:fld>
            <a:endParaRPr lang="en-US"/>
          </a:p>
        </p:txBody>
      </p:sp>
    </p:spTree>
    <p:extLst>
      <p:ext uri="{BB962C8B-B14F-4D97-AF65-F5344CB8AC3E}">
        <p14:creationId xmlns:p14="http://schemas.microsoft.com/office/powerpoint/2010/main" val="13054606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Interfaces in the Ising Model</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sz="2600" dirty="0"/>
              <a:t>In the 2d Ising model depending on the temperature three things can happen, </a:t>
            </a:r>
            <a:endParaRPr lang="en-US" sz="2600" dirty="0" smtClean="0"/>
          </a:p>
          <a:p>
            <a:pPr marL="514350" indent="-514350">
              <a:buFont typeface="+mj-lt"/>
              <a:buAutoNum type="arabicPeriod"/>
            </a:pPr>
            <a:r>
              <a:rPr lang="en-US" dirty="0" smtClean="0"/>
              <a:t>for </a:t>
            </a:r>
            <a:r>
              <a:rPr lang="en-US" dirty="0"/>
              <a:t>T&gt;</a:t>
            </a:r>
            <a:r>
              <a:rPr lang="en-US" dirty="0" err="1"/>
              <a:t>Tc</a:t>
            </a:r>
            <a:r>
              <a:rPr lang="en-US" dirty="0"/>
              <a:t>; spins are uncorrelated so the path is the same as cluster boundary of site </a:t>
            </a:r>
            <a:r>
              <a:rPr lang="en-US" dirty="0" smtClean="0"/>
              <a:t>percolation (Hull)  </a:t>
            </a:r>
            <a:r>
              <a:rPr lang="en-US" dirty="0"/>
              <a:t>hence a fractal of dimension 7/4. </a:t>
            </a:r>
            <a:endParaRPr lang="en-US" dirty="0" smtClean="0"/>
          </a:p>
          <a:p>
            <a:pPr marL="0" indent="0">
              <a:buNone/>
            </a:pPr>
            <a:endParaRPr lang="en-US" dirty="0" smtClean="0"/>
          </a:p>
          <a:p>
            <a:pPr marL="514350" indent="-514350">
              <a:buFont typeface="+mj-lt"/>
              <a:buAutoNum type="arabicPeriod" startAt="2"/>
            </a:pPr>
            <a:r>
              <a:rPr lang="en-US" dirty="0" smtClean="0"/>
              <a:t>For </a:t>
            </a:r>
            <a:r>
              <a:rPr lang="en-US" dirty="0"/>
              <a:t>T&lt;</a:t>
            </a:r>
            <a:r>
              <a:rPr lang="en-US" dirty="0" err="1"/>
              <a:t>Tc</a:t>
            </a:r>
            <a:r>
              <a:rPr lang="en-US" dirty="0"/>
              <a:t> ; one direction of spins dominates, the path is a fluctuation around the shortest distance between end points and </a:t>
            </a:r>
            <a:r>
              <a:rPr lang="en-US" dirty="0" smtClean="0"/>
              <a:t>smooth line. </a:t>
            </a:r>
          </a:p>
          <a:p>
            <a:pPr marL="514350" indent="-514350">
              <a:buFont typeface="+mj-lt"/>
              <a:buAutoNum type="arabicPeriod" startAt="2"/>
            </a:pPr>
            <a:endParaRPr lang="en-US" dirty="0" smtClean="0"/>
          </a:p>
          <a:p>
            <a:pPr marL="514350" indent="-514350">
              <a:buFont typeface="+mj-lt"/>
              <a:buAutoNum type="arabicPeriod" startAt="2"/>
            </a:pPr>
            <a:r>
              <a:rPr lang="en-US" dirty="0" smtClean="0"/>
              <a:t>For </a:t>
            </a:r>
            <a:r>
              <a:rPr lang="en-US" dirty="0"/>
              <a:t>T=</a:t>
            </a:r>
            <a:r>
              <a:rPr lang="en-US" dirty="0" err="1"/>
              <a:t>Tc</a:t>
            </a:r>
            <a:r>
              <a:rPr lang="en-US" dirty="0"/>
              <a:t>; spins are correlated but random so the path is a fractal of dimension 11/8</a:t>
            </a:r>
            <a:r>
              <a:rPr lang="en-US" dirty="0" smtClean="0"/>
              <a:t>.</a:t>
            </a:r>
          </a:p>
          <a:p>
            <a:endParaRPr lang="en-US" dirty="0"/>
          </a:p>
        </p:txBody>
      </p:sp>
    </p:spTree>
    <p:extLst>
      <p:ext uri="{BB962C8B-B14F-4D97-AF65-F5344CB8AC3E}">
        <p14:creationId xmlns:p14="http://schemas.microsoft.com/office/powerpoint/2010/main" val="816394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scale free curves:</a:t>
            </a:r>
            <a:br>
              <a:rPr lang="en-US" dirty="0" smtClean="0"/>
            </a:br>
            <a:r>
              <a:rPr lang="en-US" dirty="0" smtClean="0"/>
              <a:t>Simple random walk on 2d square lattice</a:t>
            </a:r>
            <a:endParaRPr lang="en-US" dirty="0"/>
          </a:p>
        </p:txBody>
      </p:sp>
      <p:sp>
        <p:nvSpPr>
          <p:cNvPr id="3" name="Content Placeholder 2"/>
          <p:cNvSpPr>
            <a:spLocks noGrp="1"/>
          </p:cNvSpPr>
          <p:nvPr>
            <p:ph idx="1"/>
          </p:nvPr>
        </p:nvSpPr>
        <p:spPr/>
        <p:txBody>
          <a:bodyPr/>
          <a:lstStyle/>
          <a:p>
            <a:endParaRPr lang="en-US" dirty="0" smtClean="0"/>
          </a:p>
          <a:p>
            <a:r>
              <a:rPr lang="en-US" dirty="0" smtClean="0"/>
              <a:t>At any time step the walker chooses between 4 possible directions randomly (p=1/4)</a:t>
            </a:r>
            <a:endParaRPr lang="en-US" dirty="0"/>
          </a:p>
        </p:txBody>
      </p:sp>
      <p:cxnSp>
        <p:nvCxnSpPr>
          <p:cNvPr id="5" name="Straight Arrow Connector 4"/>
          <p:cNvCxnSpPr/>
          <p:nvPr/>
        </p:nvCxnSpPr>
        <p:spPr>
          <a:xfrm>
            <a:off x="2743200" y="4343400"/>
            <a:ext cx="1219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969798" y="4466577"/>
            <a:ext cx="1219200" cy="7398"/>
          </a:xfrm>
          <a:prstGeom prst="straightConnector1">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920231" y="4448082"/>
            <a:ext cx="0" cy="1233996"/>
          </a:xfrm>
          <a:prstGeom prst="straightConnector1">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939466" y="3171917"/>
            <a:ext cx="0" cy="1276165"/>
          </a:xfrm>
          <a:prstGeom prst="straightConnector1">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2706210" y="4448081"/>
            <a:ext cx="1211062" cy="1"/>
          </a:xfrm>
          <a:prstGeom prst="straightConnector1">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3256121"/>
            <a:ext cx="2971800" cy="2916079"/>
          </a:xfrm>
          <a:prstGeom prst="rect">
            <a:avLst/>
          </a:prstGeom>
        </p:spPr>
      </p:pic>
    </p:spTree>
    <p:extLst>
      <p:ext uri="{BB962C8B-B14F-4D97-AF65-F5344CB8AC3E}">
        <p14:creationId xmlns:p14="http://schemas.microsoft.com/office/powerpoint/2010/main" val="38892126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solidFill>
                  <a:prstClr val="black"/>
                </a:solidFill>
              </a:rPr>
              <a:t>Other scale free curves</a:t>
            </a:r>
            <a:r>
              <a:rPr lang="en-US" sz="3200" dirty="0">
                <a:solidFill>
                  <a:prstClr val="black"/>
                </a:solidFill>
              </a:rPr>
              <a:t/>
            </a:r>
            <a:br>
              <a:rPr lang="en-US" sz="3200" dirty="0">
                <a:solidFill>
                  <a:prstClr val="black"/>
                </a:solidFill>
              </a:rPr>
            </a:br>
            <a:endParaRPr lang="en-US" dirty="0"/>
          </a:p>
        </p:txBody>
      </p:sp>
      <p:sp>
        <p:nvSpPr>
          <p:cNvPr id="3" name="Content Placeholder 2"/>
          <p:cNvSpPr>
            <a:spLocks noGrp="1"/>
          </p:cNvSpPr>
          <p:nvPr>
            <p:ph idx="1"/>
          </p:nvPr>
        </p:nvSpPr>
        <p:spPr>
          <a:xfrm>
            <a:off x="457200" y="1600201"/>
            <a:ext cx="8229600" cy="3124200"/>
          </a:xfrm>
        </p:spPr>
        <p:txBody>
          <a:bodyPr>
            <a:normAutofit/>
          </a:bodyPr>
          <a:lstStyle/>
          <a:p>
            <a:pPr marL="0" indent="0">
              <a:buNone/>
            </a:pPr>
            <a:r>
              <a:rPr lang="en-US" dirty="0" smtClean="0"/>
              <a:t>Self Avoiding Walk (SAW)</a:t>
            </a:r>
          </a:p>
          <a:p>
            <a:pPr marL="0" indent="0">
              <a:buNone/>
            </a:pPr>
            <a:r>
              <a:rPr lang="en-US" sz="2400" dirty="0"/>
              <a:t>a </a:t>
            </a:r>
            <a:r>
              <a:rPr lang="en-US" sz="2400" dirty="0">
                <a:solidFill>
                  <a:srgbClr val="FF0000"/>
                </a:solidFill>
              </a:rPr>
              <a:t>self-avoiding walk </a:t>
            </a:r>
            <a:r>
              <a:rPr lang="en-US" sz="2400" dirty="0"/>
              <a:t>(SAW) is a sequence of moves on a lattice (a lattice path) that does not visit the same point more than once.</a:t>
            </a:r>
            <a:endParaRPr lang="en-US" sz="2400" dirty="0" smtClean="0"/>
          </a:p>
          <a:p>
            <a:pPr marL="0" indent="0">
              <a:buNone/>
            </a:pPr>
            <a:r>
              <a:rPr lang="en-US" dirty="0" smtClean="0"/>
              <a:t>Loop Erased Random Walk (LERW)</a:t>
            </a:r>
          </a:p>
          <a:p>
            <a:pPr marL="0" indent="0">
              <a:buNone/>
            </a:pPr>
            <a:r>
              <a:rPr lang="en-US" sz="2600" dirty="0" smtClean="0"/>
              <a:t>A </a:t>
            </a:r>
            <a:r>
              <a:rPr lang="en-US" sz="2600" dirty="0" smtClean="0">
                <a:solidFill>
                  <a:srgbClr val="FF0000"/>
                </a:solidFill>
              </a:rPr>
              <a:t>loop-erased</a:t>
            </a:r>
            <a:r>
              <a:rPr lang="en-US" sz="2600" dirty="0" smtClean="0"/>
              <a:t> random walk is a simple random walk with its loops erased.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4648200"/>
            <a:ext cx="5492972" cy="1932599"/>
          </a:xfrm>
          <a:prstGeom prst="rect">
            <a:avLst/>
          </a:prstGeom>
        </p:spPr>
      </p:pic>
    </p:spTree>
    <p:extLst>
      <p:ext uri="{BB962C8B-B14F-4D97-AF65-F5344CB8AC3E}">
        <p14:creationId xmlns:p14="http://schemas.microsoft.com/office/powerpoint/2010/main" val="8779951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9446" y="381000"/>
            <a:ext cx="7885107" cy="1077218"/>
          </a:xfrm>
          <a:prstGeom prst="rect">
            <a:avLst/>
          </a:prstGeom>
          <a:noFill/>
        </p:spPr>
        <p:txBody>
          <a:bodyPr wrap="none" rtlCol="0">
            <a:spAutoFit/>
          </a:bodyPr>
          <a:lstStyle/>
          <a:p>
            <a:pPr algn="ctr"/>
            <a:r>
              <a:rPr lang="en-US" sz="3200" dirty="0" smtClean="0"/>
              <a:t>Computer simulation of a simple random walk</a:t>
            </a:r>
          </a:p>
          <a:p>
            <a:pPr algn="ctr"/>
            <a:r>
              <a:rPr lang="en-US" sz="3200" dirty="0" smtClean="0"/>
              <a:t>10000 steps </a:t>
            </a:r>
            <a:endParaRPr lang="en-US" sz="3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5435" y="1676400"/>
            <a:ext cx="5691700" cy="4268775"/>
          </a:xfrm>
          <a:prstGeom prst="rect">
            <a:avLst/>
          </a:prstGeom>
        </p:spPr>
      </p:pic>
    </p:spTree>
    <p:extLst>
      <p:ext uri="{BB962C8B-B14F-4D97-AF65-F5344CB8AC3E}">
        <p14:creationId xmlns:p14="http://schemas.microsoft.com/office/powerpoint/2010/main" val="16558007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Phenomena</a:t>
            </a:r>
          </a:p>
        </p:txBody>
      </p:sp>
      <p:sp>
        <p:nvSpPr>
          <p:cNvPr id="3" name="Content Placeholder 2"/>
          <p:cNvSpPr>
            <a:spLocks noGrp="1"/>
          </p:cNvSpPr>
          <p:nvPr>
            <p:ph idx="1"/>
          </p:nvPr>
        </p:nvSpPr>
        <p:spPr>
          <a:xfrm>
            <a:off x="457200" y="1600200"/>
            <a:ext cx="6324600" cy="4525963"/>
          </a:xfrm>
        </p:spPr>
        <p:txBody>
          <a:bodyPr>
            <a:noAutofit/>
          </a:bodyPr>
          <a:lstStyle/>
          <a:p>
            <a:pPr marL="0" indent="0">
              <a:buNone/>
            </a:pPr>
            <a:endParaRPr lang="en-US" sz="2800" dirty="0"/>
          </a:p>
          <a:p>
            <a:pPr marL="0" indent="0">
              <a:buNone/>
            </a:pPr>
            <a:r>
              <a:rPr lang="en-US" sz="2800" dirty="0" smtClean="0"/>
              <a:t>Phase Transitions were classified by </a:t>
            </a:r>
            <a:r>
              <a:rPr lang="en-US" sz="2800" dirty="0" err="1" smtClean="0"/>
              <a:t>Ehrnfest</a:t>
            </a:r>
            <a:r>
              <a:rPr lang="en-US" sz="2800" dirty="0" smtClean="0"/>
              <a:t> by their “Order” which is the order at which the derivative of free energy becomes singular. Today this classification is not adopted anymore. </a:t>
            </a:r>
          </a:p>
          <a:p>
            <a:pPr marL="0" indent="0">
              <a:buNone/>
            </a:pPr>
            <a:endParaRPr lang="en-US"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1596189"/>
            <a:ext cx="1428750"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315200" y="4066401"/>
            <a:ext cx="1276350" cy="369332"/>
          </a:xfrm>
          <a:prstGeom prst="rect">
            <a:avLst/>
          </a:prstGeom>
          <a:noFill/>
        </p:spPr>
        <p:txBody>
          <a:bodyPr wrap="square" rtlCol="0">
            <a:spAutoFit/>
          </a:bodyPr>
          <a:lstStyle/>
          <a:p>
            <a:pPr algn="ctr"/>
            <a:r>
              <a:rPr lang="en-US" dirty="0" smtClean="0"/>
              <a:t>1880-1933</a:t>
            </a:r>
            <a:endParaRPr lang="en-US" dirty="0"/>
          </a:p>
        </p:txBody>
      </p:sp>
      <p:sp>
        <p:nvSpPr>
          <p:cNvPr id="5" name="TextBox 4"/>
          <p:cNvSpPr txBox="1"/>
          <p:nvPr/>
        </p:nvSpPr>
        <p:spPr>
          <a:xfrm>
            <a:off x="7162800" y="3697069"/>
            <a:ext cx="1527982" cy="369332"/>
          </a:xfrm>
          <a:prstGeom prst="rect">
            <a:avLst/>
          </a:prstGeom>
          <a:noFill/>
        </p:spPr>
        <p:txBody>
          <a:bodyPr wrap="none" rtlCol="0">
            <a:spAutoFit/>
          </a:bodyPr>
          <a:lstStyle/>
          <a:p>
            <a:pPr algn="ctr"/>
            <a:r>
              <a:rPr lang="en-US" dirty="0"/>
              <a:t>Paul </a:t>
            </a:r>
            <a:r>
              <a:rPr lang="en-US" dirty="0" err="1" smtClean="0"/>
              <a:t>Ehrenfest</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572000"/>
            <a:ext cx="2524125"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C:\Users\a\Pictures\Florence 2012\DSC_002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0" y="4572000"/>
            <a:ext cx="2584450" cy="1734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5998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114800" cy="4525963"/>
          </a:xfrm>
        </p:spPr>
        <p:txBody>
          <a:bodyPr>
            <a:normAutofit fontScale="92500"/>
          </a:bodyPr>
          <a:lstStyle/>
          <a:p>
            <a:r>
              <a:rPr lang="en-US" dirty="0" smtClean="0"/>
              <a:t>Matter can exist in many phases </a:t>
            </a:r>
          </a:p>
          <a:p>
            <a:pPr marL="0" indent="0">
              <a:buNone/>
            </a:pPr>
            <a:r>
              <a:rPr lang="en-US" b="1" dirty="0" smtClean="0"/>
              <a:t>liquid</a:t>
            </a:r>
            <a:r>
              <a:rPr lang="en-US" b="1" dirty="0"/>
              <a:t>, </a:t>
            </a:r>
            <a:r>
              <a:rPr lang="en-US" b="1" dirty="0" smtClean="0"/>
              <a:t>solid</a:t>
            </a:r>
            <a:r>
              <a:rPr lang="en-US" b="1" dirty="0"/>
              <a:t>, </a:t>
            </a:r>
            <a:r>
              <a:rPr lang="en-US" b="1" dirty="0" smtClean="0"/>
              <a:t>gas</a:t>
            </a:r>
            <a:r>
              <a:rPr lang="en-US" dirty="0" smtClean="0"/>
              <a:t>, </a:t>
            </a:r>
            <a:r>
              <a:rPr lang="en-US" b="1" dirty="0" smtClean="0"/>
              <a:t>Paramagnetic , BEC, ..</a:t>
            </a:r>
          </a:p>
          <a:p>
            <a:r>
              <a:rPr lang="en-US" dirty="0" smtClean="0"/>
              <a:t>These phases come to an end on an interface, this happens due to immiscibility of matter in different phases </a:t>
            </a:r>
            <a:endParaRPr lang="en-US" dirty="0"/>
          </a:p>
        </p:txBody>
      </p:sp>
      <p:sp>
        <p:nvSpPr>
          <p:cNvPr id="4" name="Title 3"/>
          <p:cNvSpPr txBox="1">
            <a:spLocks noGrp="1"/>
          </p:cNvSpPr>
          <p:nvPr>
            <p:ph type="title"/>
          </p:nvPr>
        </p:nvSpPr>
        <p:spPr>
          <a:xfrm>
            <a:off x="3239136" y="553750"/>
            <a:ext cx="2665731" cy="584775"/>
          </a:xfrm>
          <a:prstGeom prst="rect">
            <a:avLst/>
          </a:prstGeom>
          <a:noFill/>
        </p:spPr>
        <p:txBody>
          <a:bodyPr wrap="none" rtlCol="0">
            <a:spAutoFit/>
          </a:bodyPr>
          <a:lstStyle/>
          <a:p>
            <a:pPr algn="ctr"/>
            <a:r>
              <a:rPr lang="en-US" sz="3200" dirty="0" smtClean="0"/>
              <a:t>Phase Diagram</a:t>
            </a:r>
            <a:endParaRPr lang="en-US" sz="3200" dirty="0"/>
          </a:p>
        </p:txBody>
      </p:sp>
      <p:cxnSp>
        <p:nvCxnSpPr>
          <p:cNvPr id="6" name="Straight Connector 5"/>
          <p:cNvCxnSpPr/>
          <p:nvPr/>
        </p:nvCxnSpPr>
        <p:spPr>
          <a:xfrm>
            <a:off x="5105400" y="2057400"/>
            <a:ext cx="0" cy="3733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366736" y="2765712"/>
            <a:ext cx="553998" cy="1189878"/>
          </a:xfrm>
          <a:prstGeom prst="rect">
            <a:avLst/>
          </a:prstGeom>
          <a:noFill/>
        </p:spPr>
        <p:txBody>
          <a:bodyPr vert="vert270" wrap="none" rtlCol="0">
            <a:spAutoFit/>
          </a:bodyPr>
          <a:lstStyle/>
          <a:p>
            <a:r>
              <a:rPr lang="en-US" sz="2400" b="1" dirty="0" smtClean="0">
                <a:solidFill>
                  <a:prstClr val="black"/>
                </a:solidFill>
              </a:rPr>
              <a:t>Pressure</a:t>
            </a:r>
            <a:endParaRPr lang="en-US" sz="2400" b="1" dirty="0">
              <a:solidFill>
                <a:prstClr val="black"/>
              </a:solidFill>
            </a:endParaRPr>
          </a:p>
        </p:txBody>
      </p:sp>
      <p:cxnSp>
        <p:nvCxnSpPr>
          <p:cNvPr id="9" name="Straight Connector 8"/>
          <p:cNvCxnSpPr/>
          <p:nvPr/>
        </p:nvCxnSpPr>
        <p:spPr>
          <a:xfrm>
            <a:off x="5105400" y="5791200"/>
            <a:ext cx="3124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943600" y="5953399"/>
            <a:ext cx="1821717" cy="461665"/>
          </a:xfrm>
          <a:prstGeom prst="rect">
            <a:avLst/>
          </a:prstGeom>
          <a:noFill/>
        </p:spPr>
        <p:txBody>
          <a:bodyPr wrap="none" rtlCol="0">
            <a:spAutoFit/>
          </a:bodyPr>
          <a:lstStyle/>
          <a:p>
            <a:r>
              <a:rPr lang="en-US" sz="2400" b="1" dirty="0" smtClean="0">
                <a:solidFill>
                  <a:prstClr val="black"/>
                </a:solidFill>
              </a:rPr>
              <a:t>Temperature</a:t>
            </a:r>
            <a:endParaRPr lang="en-US" sz="2400" b="1" dirty="0">
              <a:solidFill>
                <a:prstClr val="black"/>
              </a:solidFill>
            </a:endParaRPr>
          </a:p>
        </p:txBody>
      </p:sp>
      <p:sp>
        <p:nvSpPr>
          <p:cNvPr id="14" name="Freeform 13"/>
          <p:cNvSpPr/>
          <p:nvPr/>
        </p:nvSpPr>
        <p:spPr>
          <a:xfrm>
            <a:off x="5120640" y="4263119"/>
            <a:ext cx="1332669" cy="1512039"/>
          </a:xfrm>
          <a:custGeom>
            <a:avLst/>
            <a:gdLst>
              <a:gd name="connsiteX0" fmla="*/ 0 w 1332669"/>
              <a:gd name="connsiteY0" fmla="*/ 1512039 h 1512039"/>
              <a:gd name="connsiteX1" fmla="*/ 1212783 w 1332669"/>
              <a:gd name="connsiteY1" fmla="*/ 135626 h 1512039"/>
              <a:gd name="connsiteX2" fmla="*/ 1222408 w 1332669"/>
              <a:gd name="connsiteY2" fmla="*/ 126001 h 1512039"/>
            </a:gdLst>
            <a:ahLst/>
            <a:cxnLst>
              <a:cxn ang="0">
                <a:pos x="connsiteX0" y="connsiteY0"/>
              </a:cxn>
              <a:cxn ang="0">
                <a:pos x="connsiteX1" y="connsiteY1"/>
              </a:cxn>
              <a:cxn ang="0">
                <a:pos x="connsiteX2" y="connsiteY2"/>
              </a:cxn>
            </a:cxnLst>
            <a:rect l="l" t="t" r="r" b="b"/>
            <a:pathLst>
              <a:path w="1332669" h="1512039">
                <a:moveTo>
                  <a:pt x="0" y="1512039"/>
                </a:moveTo>
                <a:lnTo>
                  <a:pt x="1212783" y="135626"/>
                </a:lnTo>
                <a:cubicBezTo>
                  <a:pt x="1416518" y="-95380"/>
                  <a:pt x="1319463" y="15310"/>
                  <a:pt x="1222408" y="126001"/>
                </a:cubicBez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7" name="Arc 16"/>
          <p:cNvSpPr/>
          <p:nvPr/>
        </p:nvSpPr>
        <p:spPr>
          <a:xfrm rot="5938638">
            <a:off x="5584289" y="2031198"/>
            <a:ext cx="1928691" cy="2586719"/>
          </a:xfrm>
          <a:prstGeom prst="arc">
            <a:avLst/>
          </a:prstGeom>
          <a:ln w="2540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19" name="Straight Connector 18"/>
          <p:cNvCxnSpPr>
            <a:stCxn id="17" idx="2"/>
          </p:cNvCxnSpPr>
          <p:nvPr/>
        </p:nvCxnSpPr>
        <p:spPr>
          <a:xfrm flipH="1" flipV="1">
            <a:off x="5714999" y="2021306"/>
            <a:ext cx="683156" cy="2255784"/>
          </a:xfrm>
          <a:prstGeom prst="line">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6398155" y="4263119"/>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Oval 20"/>
          <p:cNvSpPr/>
          <p:nvPr/>
        </p:nvSpPr>
        <p:spPr>
          <a:xfrm>
            <a:off x="7765317" y="3429000"/>
            <a:ext cx="105657" cy="76200"/>
          </a:xfrm>
          <a:prstGeom prst="ellipse">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TextBox 21"/>
          <p:cNvSpPr txBox="1"/>
          <p:nvPr/>
        </p:nvSpPr>
        <p:spPr>
          <a:xfrm>
            <a:off x="5395039" y="3505200"/>
            <a:ext cx="811441" cy="461665"/>
          </a:xfrm>
          <a:prstGeom prst="rect">
            <a:avLst/>
          </a:prstGeom>
          <a:noFill/>
        </p:spPr>
        <p:txBody>
          <a:bodyPr wrap="none" rtlCol="0">
            <a:spAutoFit/>
          </a:bodyPr>
          <a:lstStyle/>
          <a:p>
            <a:r>
              <a:rPr lang="en-US" sz="2400" b="1" dirty="0" smtClean="0">
                <a:solidFill>
                  <a:prstClr val="black"/>
                </a:solidFill>
              </a:rPr>
              <a:t>Solid</a:t>
            </a:r>
            <a:endParaRPr lang="en-US" sz="2400" b="1" dirty="0">
              <a:solidFill>
                <a:prstClr val="black"/>
              </a:solidFill>
            </a:endParaRPr>
          </a:p>
        </p:txBody>
      </p:sp>
      <p:sp>
        <p:nvSpPr>
          <p:cNvPr id="23" name="TextBox 22"/>
          <p:cNvSpPr txBox="1"/>
          <p:nvPr/>
        </p:nvSpPr>
        <p:spPr>
          <a:xfrm>
            <a:off x="6206480" y="4886632"/>
            <a:ext cx="1010854" cy="461665"/>
          </a:xfrm>
          <a:prstGeom prst="rect">
            <a:avLst/>
          </a:prstGeom>
          <a:noFill/>
        </p:spPr>
        <p:txBody>
          <a:bodyPr wrap="none" rtlCol="0">
            <a:spAutoFit/>
          </a:bodyPr>
          <a:lstStyle/>
          <a:p>
            <a:r>
              <a:rPr lang="en-US" sz="2400" b="1" dirty="0" smtClean="0">
                <a:solidFill>
                  <a:prstClr val="black"/>
                </a:solidFill>
              </a:rPr>
              <a:t>Vapor </a:t>
            </a:r>
            <a:endParaRPr lang="en-US" sz="2400" b="1" dirty="0">
              <a:solidFill>
                <a:prstClr val="black"/>
              </a:solidFill>
            </a:endParaRPr>
          </a:p>
        </p:txBody>
      </p:sp>
      <p:sp>
        <p:nvSpPr>
          <p:cNvPr id="24" name="TextBox 23"/>
          <p:cNvSpPr txBox="1"/>
          <p:nvPr/>
        </p:nvSpPr>
        <p:spPr>
          <a:xfrm>
            <a:off x="6667500" y="2590800"/>
            <a:ext cx="960519" cy="461665"/>
          </a:xfrm>
          <a:prstGeom prst="rect">
            <a:avLst/>
          </a:prstGeom>
          <a:noFill/>
        </p:spPr>
        <p:txBody>
          <a:bodyPr wrap="none" rtlCol="0">
            <a:spAutoFit/>
          </a:bodyPr>
          <a:lstStyle/>
          <a:p>
            <a:r>
              <a:rPr lang="en-US" sz="2400" b="1" dirty="0" smtClean="0">
                <a:solidFill>
                  <a:prstClr val="black"/>
                </a:solidFill>
              </a:rPr>
              <a:t>Liquid</a:t>
            </a:r>
            <a:endParaRPr lang="en-US" sz="2400" b="1" dirty="0">
              <a:solidFill>
                <a:prstClr val="black"/>
              </a:solidFill>
            </a:endParaRPr>
          </a:p>
        </p:txBody>
      </p:sp>
      <p:cxnSp>
        <p:nvCxnSpPr>
          <p:cNvPr id="26" name="Straight Connector 25"/>
          <p:cNvCxnSpPr/>
          <p:nvPr/>
        </p:nvCxnSpPr>
        <p:spPr>
          <a:xfrm>
            <a:off x="7620000" y="3149198"/>
            <a:ext cx="0" cy="1329712"/>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865312" y="2311216"/>
            <a:ext cx="1138260" cy="830997"/>
          </a:xfrm>
          <a:prstGeom prst="rect">
            <a:avLst/>
          </a:prstGeom>
          <a:noFill/>
        </p:spPr>
        <p:txBody>
          <a:bodyPr wrap="none" rtlCol="0">
            <a:spAutoFit/>
          </a:bodyPr>
          <a:lstStyle/>
          <a:p>
            <a:r>
              <a:rPr lang="en-US" sz="2400" b="1" dirty="0" smtClean="0">
                <a:solidFill>
                  <a:prstClr val="black"/>
                </a:solidFill>
              </a:rPr>
              <a:t>Critical </a:t>
            </a:r>
          </a:p>
          <a:p>
            <a:r>
              <a:rPr lang="en-US" sz="2400" b="1" dirty="0" smtClean="0">
                <a:solidFill>
                  <a:prstClr val="black"/>
                </a:solidFill>
              </a:rPr>
              <a:t>Point</a:t>
            </a:r>
            <a:endParaRPr lang="en-US" sz="2400" b="1" dirty="0">
              <a:solidFill>
                <a:prstClr val="black"/>
              </a:solidFill>
            </a:endParaRPr>
          </a:p>
        </p:txBody>
      </p:sp>
      <p:sp>
        <p:nvSpPr>
          <p:cNvPr id="28" name="TextBox 27"/>
          <p:cNvSpPr txBox="1"/>
          <p:nvPr/>
        </p:nvSpPr>
        <p:spPr>
          <a:xfrm>
            <a:off x="7691423" y="4419600"/>
            <a:ext cx="1418722" cy="830997"/>
          </a:xfrm>
          <a:prstGeom prst="rect">
            <a:avLst/>
          </a:prstGeom>
          <a:noFill/>
        </p:spPr>
        <p:txBody>
          <a:bodyPr wrap="none" rtlCol="0">
            <a:spAutoFit/>
          </a:bodyPr>
          <a:lstStyle/>
          <a:p>
            <a:r>
              <a:rPr lang="en-US" sz="2400" b="1" dirty="0" smtClean="0">
                <a:solidFill>
                  <a:prstClr val="black"/>
                </a:solidFill>
              </a:rPr>
              <a:t>Phase </a:t>
            </a:r>
          </a:p>
          <a:p>
            <a:r>
              <a:rPr lang="en-US" sz="2400" b="1" dirty="0" smtClean="0">
                <a:solidFill>
                  <a:prstClr val="black"/>
                </a:solidFill>
              </a:rPr>
              <a:t>boundary</a:t>
            </a:r>
            <a:endParaRPr lang="en-US" sz="2400" b="1" dirty="0">
              <a:solidFill>
                <a:prstClr val="black"/>
              </a:solidFill>
            </a:endParaRPr>
          </a:p>
        </p:txBody>
      </p:sp>
    </p:spTree>
    <p:extLst>
      <p:ext uri="{BB962C8B-B14F-4D97-AF65-F5344CB8AC3E}">
        <p14:creationId xmlns:p14="http://schemas.microsoft.com/office/powerpoint/2010/main" val="26038296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518" y="270115"/>
            <a:ext cx="8229600" cy="1143000"/>
          </a:xfrm>
        </p:spPr>
        <p:txBody>
          <a:bodyPr/>
          <a:lstStyle/>
          <a:p>
            <a:r>
              <a:rPr lang="en-US" dirty="0" smtClean="0"/>
              <a:t>Magnetic Phase Diagram</a:t>
            </a:r>
            <a:endParaRPr lang="en-US" dirty="0"/>
          </a:p>
        </p:txBody>
      </p:sp>
      <p:sp>
        <p:nvSpPr>
          <p:cNvPr id="3" name="Content Placeholder 2"/>
          <p:cNvSpPr>
            <a:spLocks noGrp="1"/>
          </p:cNvSpPr>
          <p:nvPr>
            <p:ph idx="1"/>
          </p:nvPr>
        </p:nvSpPr>
        <p:spPr>
          <a:xfrm>
            <a:off x="1219200" y="1880975"/>
            <a:ext cx="381000" cy="762000"/>
          </a:xfrm>
        </p:spPr>
        <p:txBody>
          <a:bodyPr/>
          <a:lstStyle/>
          <a:p>
            <a:pPr marL="0" indent="0">
              <a:buNone/>
            </a:pPr>
            <a:r>
              <a:rPr lang="en-US" dirty="0" smtClean="0"/>
              <a:t>h</a:t>
            </a:r>
            <a:endParaRPr lang="en-US" dirty="0"/>
          </a:p>
        </p:txBody>
      </p:sp>
      <p:grpSp>
        <p:nvGrpSpPr>
          <p:cNvPr id="6" name="Group 5"/>
          <p:cNvGrpSpPr/>
          <p:nvPr/>
        </p:nvGrpSpPr>
        <p:grpSpPr>
          <a:xfrm>
            <a:off x="1914621" y="1413115"/>
            <a:ext cx="5105400" cy="3429000"/>
            <a:chOff x="1914621" y="1413115"/>
            <a:chExt cx="5105400" cy="3429000"/>
          </a:xfrm>
        </p:grpSpPr>
        <p:cxnSp>
          <p:nvCxnSpPr>
            <p:cNvPr id="9" name="Straight Connector 8"/>
            <p:cNvCxnSpPr/>
            <p:nvPr/>
          </p:nvCxnSpPr>
          <p:spPr>
            <a:xfrm>
              <a:off x="1914621" y="3089515"/>
              <a:ext cx="3657600" cy="0"/>
            </a:xfrm>
            <a:prstGeom prst="line">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914621" y="1413115"/>
              <a:ext cx="0" cy="3429000"/>
            </a:xfrm>
            <a:prstGeom prst="straightConnector1">
              <a:avLst/>
            </a:prstGeom>
            <a:ln w="254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914621" y="3089515"/>
              <a:ext cx="1828800" cy="0"/>
            </a:xfrm>
            <a:prstGeom prst="line">
              <a:avLst/>
            </a:prstGeom>
            <a:ln w="50800">
              <a:solidFill>
                <a:srgbClr val="FF0000"/>
              </a:solidFill>
              <a:tailEnd type="ova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926462" y="3332719"/>
              <a:ext cx="385042" cy="584775"/>
            </a:xfrm>
            <a:prstGeom prst="rect">
              <a:avLst/>
            </a:prstGeom>
            <a:noFill/>
          </p:spPr>
          <p:txBody>
            <a:bodyPr wrap="none" rtlCol="0">
              <a:spAutoFit/>
            </a:bodyPr>
            <a:lstStyle/>
            <a:p>
              <a:pPr algn="ctr"/>
              <a:r>
                <a:rPr lang="en-US" sz="3200" dirty="0" smtClean="0"/>
                <a:t>T</a:t>
              </a:r>
              <a:endParaRPr lang="en-US" sz="3200" dirty="0"/>
            </a:p>
          </p:txBody>
        </p:sp>
        <p:sp>
          <p:nvSpPr>
            <p:cNvPr id="15" name="TextBox 14"/>
            <p:cNvSpPr txBox="1"/>
            <p:nvPr/>
          </p:nvSpPr>
          <p:spPr>
            <a:xfrm>
              <a:off x="4048221" y="4232515"/>
              <a:ext cx="1421543" cy="369332"/>
            </a:xfrm>
            <a:prstGeom prst="rect">
              <a:avLst/>
            </a:prstGeom>
            <a:noFill/>
          </p:spPr>
          <p:txBody>
            <a:bodyPr wrap="none" rtlCol="0">
              <a:spAutoFit/>
            </a:bodyPr>
            <a:lstStyle/>
            <a:p>
              <a:pPr algn="ctr"/>
              <a:r>
                <a:rPr lang="en-US" dirty="0" smtClean="0"/>
                <a:t>Critical Point </a:t>
              </a:r>
              <a:endParaRPr lang="en-US" dirty="0"/>
            </a:p>
          </p:txBody>
        </p:sp>
        <p:sp>
          <p:nvSpPr>
            <p:cNvPr id="16" name="Freeform 15"/>
            <p:cNvSpPr/>
            <p:nvPr/>
          </p:nvSpPr>
          <p:spPr>
            <a:xfrm>
              <a:off x="3807646" y="3248589"/>
              <a:ext cx="734672" cy="906924"/>
            </a:xfrm>
            <a:custGeom>
              <a:avLst/>
              <a:gdLst>
                <a:gd name="connsiteX0" fmla="*/ 734672 w 734672"/>
                <a:gd name="connsiteY0" fmla="*/ 906924 h 906924"/>
                <a:gd name="connsiteX1" fmla="*/ 70529 w 734672"/>
                <a:gd name="connsiteY1" fmla="*/ 88777 h 906924"/>
                <a:gd name="connsiteX2" fmla="*/ 51278 w 734672"/>
                <a:gd name="connsiteY2" fmla="*/ 59901 h 906924"/>
              </a:gdLst>
              <a:ahLst/>
              <a:cxnLst>
                <a:cxn ang="0">
                  <a:pos x="connsiteX0" y="connsiteY0"/>
                </a:cxn>
                <a:cxn ang="0">
                  <a:pos x="connsiteX1" y="connsiteY1"/>
                </a:cxn>
                <a:cxn ang="0">
                  <a:pos x="connsiteX2" y="connsiteY2"/>
                </a:cxn>
              </a:cxnLst>
              <a:rect l="l" t="t" r="r" b="b"/>
              <a:pathLst>
                <a:path w="734672" h="906924">
                  <a:moveTo>
                    <a:pt x="734672" y="906924"/>
                  </a:moveTo>
                  <a:lnTo>
                    <a:pt x="70529" y="88777"/>
                  </a:lnTo>
                  <a:cubicBezTo>
                    <a:pt x="-43370" y="-52393"/>
                    <a:pt x="3954" y="3754"/>
                    <a:pt x="51278" y="59901"/>
                  </a:cubicBezTo>
                </a:path>
              </a:pathLst>
            </a:custGeom>
            <a:ln w="254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2371821" y="1946515"/>
              <a:ext cx="2422394" cy="369332"/>
            </a:xfrm>
            <a:prstGeom prst="rect">
              <a:avLst/>
            </a:prstGeom>
            <a:noFill/>
          </p:spPr>
          <p:txBody>
            <a:bodyPr wrap="none" rtlCol="0">
              <a:spAutoFit/>
            </a:bodyPr>
            <a:lstStyle/>
            <a:p>
              <a:pPr algn="ctr"/>
              <a:r>
                <a:rPr lang="en-US" dirty="0" smtClean="0"/>
                <a:t>Non zero magnetization</a:t>
              </a:r>
              <a:endParaRPr lang="en-US" dirty="0"/>
            </a:p>
          </p:txBody>
        </p:sp>
        <p:sp>
          <p:nvSpPr>
            <p:cNvPr id="18" name="Freeform 17"/>
            <p:cNvSpPr/>
            <p:nvPr/>
          </p:nvSpPr>
          <p:spPr>
            <a:xfrm>
              <a:off x="2969498" y="2278587"/>
              <a:ext cx="465915" cy="680190"/>
            </a:xfrm>
            <a:custGeom>
              <a:avLst/>
              <a:gdLst>
                <a:gd name="connsiteX0" fmla="*/ 465915 w 465915"/>
                <a:gd name="connsiteY0" fmla="*/ 0 h 680190"/>
                <a:gd name="connsiteX1" fmla="*/ 3902 w 465915"/>
                <a:gd name="connsiteY1" fmla="*/ 442762 h 680190"/>
                <a:gd name="connsiteX2" fmla="*/ 244534 w 465915"/>
                <a:gd name="connsiteY2" fmla="*/ 664143 h 680190"/>
                <a:gd name="connsiteX3" fmla="*/ 254159 w 465915"/>
                <a:gd name="connsiteY3" fmla="*/ 664143 h 680190"/>
                <a:gd name="connsiteX4" fmla="*/ 234908 w 465915"/>
                <a:gd name="connsiteY4" fmla="*/ 673768 h 680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915" h="680190">
                  <a:moveTo>
                    <a:pt x="465915" y="0"/>
                  </a:moveTo>
                  <a:cubicBezTo>
                    <a:pt x="253357" y="166036"/>
                    <a:pt x="40799" y="332072"/>
                    <a:pt x="3902" y="442762"/>
                  </a:cubicBezTo>
                  <a:cubicBezTo>
                    <a:pt x="-32995" y="553452"/>
                    <a:pt x="202824" y="627246"/>
                    <a:pt x="244534" y="664143"/>
                  </a:cubicBezTo>
                  <a:cubicBezTo>
                    <a:pt x="286243" y="701040"/>
                    <a:pt x="255763" y="662539"/>
                    <a:pt x="254159" y="664143"/>
                  </a:cubicBezTo>
                  <a:cubicBezTo>
                    <a:pt x="252555" y="665747"/>
                    <a:pt x="243731" y="669757"/>
                    <a:pt x="234908" y="673768"/>
                  </a:cubicBezTo>
                </a:path>
              </a:pathLst>
            </a:custGeom>
            <a:ln w="254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a:off x="4429221" y="2437227"/>
              <a:ext cx="2590800" cy="369332"/>
            </a:xfrm>
            <a:prstGeom prst="rect">
              <a:avLst/>
            </a:prstGeom>
            <a:noFill/>
          </p:spPr>
          <p:txBody>
            <a:bodyPr wrap="square" rtlCol="0">
              <a:spAutoFit/>
            </a:bodyPr>
            <a:lstStyle/>
            <a:p>
              <a:pPr algn="ctr"/>
              <a:r>
                <a:rPr lang="en-US" dirty="0" smtClean="0"/>
                <a:t>Second order transition </a:t>
              </a:r>
              <a:endParaRPr lang="en-US" dirty="0"/>
            </a:p>
          </p:txBody>
        </p:sp>
        <p:sp>
          <p:nvSpPr>
            <p:cNvPr id="20" name="Freeform 19"/>
            <p:cNvSpPr/>
            <p:nvPr/>
          </p:nvSpPr>
          <p:spPr>
            <a:xfrm>
              <a:off x="3781922" y="2615471"/>
              <a:ext cx="625642" cy="270487"/>
            </a:xfrm>
            <a:custGeom>
              <a:avLst/>
              <a:gdLst>
                <a:gd name="connsiteX0" fmla="*/ 625642 w 625642"/>
                <a:gd name="connsiteY0" fmla="*/ 0 h 270487"/>
                <a:gd name="connsiteX1" fmla="*/ 375385 w 625642"/>
                <a:gd name="connsiteY1" fmla="*/ 269507 h 270487"/>
                <a:gd name="connsiteX2" fmla="*/ 96253 w 625642"/>
                <a:gd name="connsiteY2" fmla="*/ 96252 h 270487"/>
                <a:gd name="connsiteX3" fmla="*/ 0 w 625642"/>
                <a:gd name="connsiteY3" fmla="*/ 250257 h 270487"/>
                <a:gd name="connsiteX4" fmla="*/ 0 w 625642"/>
                <a:gd name="connsiteY4" fmla="*/ 250257 h 270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642" h="270487">
                  <a:moveTo>
                    <a:pt x="625642" y="0"/>
                  </a:moveTo>
                  <a:cubicBezTo>
                    <a:pt x="544629" y="126732"/>
                    <a:pt x="463617" y="253465"/>
                    <a:pt x="375385" y="269507"/>
                  </a:cubicBezTo>
                  <a:cubicBezTo>
                    <a:pt x="287153" y="285549"/>
                    <a:pt x="158817" y="99460"/>
                    <a:pt x="96253" y="96252"/>
                  </a:cubicBezTo>
                  <a:cubicBezTo>
                    <a:pt x="33689" y="93044"/>
                    <a:pt x="0" y="250257"/>
                    <a:pt x="0" y="250257"/>
                  </a:cubicBezTo>
                  <a:lnTo>
                    <a:pt x="0" y="250257"/>
                  </a:lnTo>
                </a:path>
              </a:pathLst>
            </a:custGeom>
            <a:ln w="254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1" name="TextBox 20"/>
          <p:cNvSpPr txBox="1"/>
          <p:nvPr/>
        </p:nvSpPr>
        <p:spPr>
          <a:xfrm>
            <a:off x="1381479" y="5105400"/>
            <a:ext cx="6381042" cy="1938992"/>
          </a:xfrm>
          <a:prstGeom prst="rect">
            <a:avLst/>
          </a:prstGeom>
          <a:noFill/>
        </p:spPr>
        <p:txBody>
          <a:bodyPr wrap="none" rtlCol="0">
            <a:spAutoFit/>
          </a:bodyPr>
          <a:lstStyle/>
          <a:p>
            <a:r>
              <a:rPr lang="en-US" sz="2400" dirty="0" smtClean="0"/>
              <a:t>In contrast to magnetization, </a:t>
            </a:r>
          </a:p>
          <a:p>
            <a:r>
              <a:rPr lang="en-US" sz="2400" dirty="0" smtClean="0"/>
              <a:t>the Vapor-Water  transition is first order,</a:t>
            </a:r>
          </a:p>
          <a:p>
            <a:r>
              <a:rPr lang="en-US" sz="2400" dirty="0"/>
              <a:t>the order parameter is the density.  </a:t>
            </a:r>
          </a:p>
          <a:p>
            <a:r>
              <a:rPr lang="en-US" sz="2400" dirty="0"/>
              <a:t>It jumps in value across the phase transition point</a:t>
            </a:r>
          </a:p>
          <a:p>
            <a:r>
              <a:rPr lang="en-US" sz="2400" dirty="0" smtClean="0"/>
              <a:t> </a:t>
            </a:r>
            <a:endParaRPr lang="en-US" sz="2400" dirty="0"/>
          </a:p>
        </p:txBody>
      </p:sp>
    </p:spTree>
    <p:extLst>
      <p:ext uri="{BB962C8B-B14F-4D97-AF65-F5344CB8AC3E}">
        <p14:creationId xmlns:p14="http://schemas.microsoft.com/office/powerpoint/2010/main" val="12421977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76279080"/>
              </p:ext>
            </p:extLst>
          </p:nvPr>
        </p:nvGraphicFramePr>
        <p:xfrm>
          <a:off x="1295400" y="1905000"/>
          <a:ext cx="6477000" cy="2717800"/>
        </p:xfrm>
        <a:graphic>
          <a:graphicData uri="http://schemas.openxmlformats.org/drawingml/2006/table">
            <a:tbl>
              <a:tblPr firstRow="1" bandRow="1">
                <a:tableStyleId>{5C22544A-7EE6-4342-B048-85BDC9FD1C3A}</a:tableStyleId>
              </a:tblPr>
              <a:tblGrid>
                <a:gridCol w="3238500">
                  <a:extLst>
                    <a:ext uri="{9D8B030D-6E8A-4147-A177-3AD203B41FA5}">
                      <a16:colId xmlns:a16="http://schemas.microsoft.com/office/drawing/2014/main" val="20000"/>
                    </a:ext>
                  </a:extLst>
                </a:gridCol>
                <a:gridCol w="3238500">
                  <a:extLst>
                    <a:ext uri="{9D8B030D-6E8A-4147-A177-3AD203B41FA5}">
                      <a16:colId xmlns:a16="http://schemas.microsoft.com/office/drawing/2014/main" val="20001"/>
                    </a:ext>
                  </a:extLst>
                </a:gridCol>
              </a:tblGrid>
              <a:tr h="704615">
                <a:tc>
                  <a:txBody>
                    <a:bodyPr/>
                    <a:lstStyle/>
                    <a:p>
                      <a:pPr algn="l"/>
                      <a:r>
                        <a:rPr lang="en-US" sz="3600" dirty="0" smtClean="0"/>
                        <a:t>Low Temp</a:t>
                      </a:r>
                      <a:endParaRPr lang="en-US" sz="3600" dirty="0"/>
                    </a:p>
                  </a:txBody>
                  <a:tcPr/>
                </a:tc>
                <a:tc>
                  <a:txBody>
                    <a:bodyPr/>
                    <a:lstStyle/>
                    <a:p>
                      <a:pPr algn="l"/>
                      <a:r>
                        <a:rPr lang="en-US" sz="3600" dirty="0" smtClean="0"/>
                        <a:t>High Temp</a:t>
                      </a:r>
                      <a:endParaRPr lang="en-US" sz="3600" dirty="0"/>
                    </a:p>
                  </a:txBody>
                  <a:tcPr/>
                </a:tc>
                <a:extLst>
                  <a:ext uri="{0D108BD9-81ED-4DB2-BD59-A6C34878D82A}">
                    <a16:rowId xmlns:a16="http://schemas.microsoft.com/office/drawing/2014/main" val="10000"/>
                  </a:ext>
                </a:extLst>
              </a:tr>
              <a:tr h="704615">
                <a:tc>
                  <a:txBody>
                    <a:bodyPr/>
                    <a:lstStyle/>
                    <a:p>
                      <a:pPr algn="l"/>
                      <a:r>
                        <a:rPr lang="en-US" sz="3600" dirty="0" smtClean="0"/>
                        <a:t>More</a:t>
                      </a:r>
                      <a:r>
                        <a:rPr lang="en-US" sz="3600" baseline="0" dirty="0" smtClean="0"/>
                        <a:t> Order</a:t>
                      </a:r>
                      <a:endParaRPr lang="en-US" sz="3600" dirty="0"/>
                    </a:p>
                  </a:txBody>
                  <a:tcPr/>
                </a:tc>
                <a:tc>
                  <a:txBody>
                    <a:bodyPr/>
                    <a:lstStyle/>
                    <a:p>
                      <a:pPr algn="l"/>
                      <a:r>
                        <a:rPr lang="en-US" sz="3600" dirty="0" smtClean="0"/>
                        <a:t>Less Order</a:t>
                      </a:r>
                      <a:endParaRPr lang="en-US" sz="3600" dirty="0"/>
                    </a:p>
                  </a:txBody>
                  <a:tcPr/>
                </a:tc>
                <a:extLst>
                  <a:ext uri="{0D108BD9-81ED-4DB2-BD59-A6C34878D82A}">
                    <a16:rowId xmlns:a16="http://schemas.microsoft.com/office/drawing/2014/main" val="10001"/>
                  </a:ext>
                </a:extLst>
              </a:tr>
              <a:tr h="1308570">
                <a:tc>
                  <a:txBody>
                    <a:bodyPr/>
                    <a:lstStyle/>
                    <a:p>
                      <a:pPr algn="l"/>
                      <a:r>
                        <a:rPr lang="en-US" sz="3600" dirty="0" smtClean="0"/>
                        <a:t>Less Symmetry</a:t>
                      </a:r>
                      <a:endParaRPr lang="en-US" sz="3600" dirty="0"/>
                    </a:p>
                  </a:txBody>
                  <a:tcPr/>
                </a:tc>
                <a:tc>
                  <a:txBody>
                    <a:bodyPr/>
                    <a:lstStyle/>
                    <a:p>
                      <a:pPr algn="l"/>
                      <a:r>
                        <a:rPr lang="en-US" sz="3600" dirty="0" smtClean="0"/>
                        <a:t>More Symmetry</a:t>
                      </a:r>
                      <a:endParaRPr lang="en-US" sz="3600" dirty="0"/>
                    </a:p>
                  </a:txBody>
                  <a:tcPr/>
                </a:tc>
                <a:extLst>
                  <a:ext uri="{0D108BD9-81ED-4DB2-BD59-A6C34878D82A}">
                    <a16:rowId xmlns:a16="http://schemas.microsoft.com/office/drawing/2014/main" val="10002"/>
                  </a:ext>
                </a:extLst>
              </a:tr>
            </a:tbl>
          </a:graphicData>
        </a:graphic>
      </p:graphicFrame>
      <p:sp>
        <p:nvSpPr>
          <p:cNvPr id="3" name="TextBox 2"/>
          <p:cNvSpPr txBox="1"/>
          <p:nvPr/>
        </p:nvSpPr>
        <p:spPr>
          <a:xfrm>
            <a:off x="4085938" y="5260018"/>
            <a:ext cx="952697" cy="646331"/>
          </a:xfrm>
          <a:prstGeom prst="rect">
            <a:avLst/>
          </a:prstGeom>
          <a:noFill/>
        </p:spPr>
        <p:txBody>
          <a:bodyPr wrap="none" rtlCol="0">
            <a:spAutoFit/>
          </a:bodyPr>
          <a:lstStyle/>
          <a:p>
            <a:r>
              <a:rPr lang="en-US" sz="3600" dirty="0" smtClean="0"/>
              <a:t>T=</a:t>
            </a:r>
            <a:r>
              <a:rPr lang="en-US" sz="3600" dirty="0" err="1" smtClean="0"/>
              <a:t>T</a:t>
            </a:r>
            <a:r>
              <a:rPr lang="en-US" sz="3600" baseline="-25000" dirty="0" err="1" smtClean="0"/>
              <a:t>c</a:t>
            </a:r>
            <a:endParaRPr lang="en-US" sz="3600" dirty="0"/>
          </a:p>
        </p:txBody>
      </p:sp>
      <p:cxnSp>
        <p:nvCxnSpPr>
          <p:cNvPr id="5" name="Straight Connector 4"/>
          <p:cNvCxnSpPr/>
          <p:nvPr/>
        </p:nvCxnSpPr>
        <p:spPr>
          <a:xfrm>
            <a:off x="4562287" y="1371600"/>
            <a:ext cx="9713" cy="3581400"/>
          </a:xfrm>
          <a:prstGeom prst="line">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81000" y="4800600"/>
            <a:ext cx="2794986" cy="1938992"/>
          </a:xfrm>
          <a:prstGeom prst="rect">
            <a:avLst/>
          </a:prstGeom>
          <a:noFill/>
        </p:spPr>
        <p:txBody>
          <a:bodyPr wrap="square" rtlCol="0">
            <a:spAutoFit/>
          </a:bodyPr>
          <a:lstStyle/>
          <a:p>
            <a:r>
              <a:rPr lang="en-US" sz="2400" dirty="0" smtClean="0"/>
              <a:t>Scale invariance at the symmetry breaking point</a:t>
            </a:r>
          </a:p>
          <a:p>
            <a:r>
              <a:rPr lang="en-US" sz="2400" dirty="0" smtClean="0">
                <a:solidFill>
                  <a:srgbClr val="FF0000"/>
                </a:solidFill>
              </a:rPr>
              <a:t>Even larger symmetry Conformal </a:t>
            </a:r>
            <a:endParaRPr lang="en-US" sz="2400" dirty="0">
              <a:solidFill>
                <a:srgbClr val="FF0000"/>
              </a:solidFill>
            </a:endParaRPr>
          </a:p>
        </p:txBody>
      </p:sp>
      <p:cxnSp>
        <p:nvCxnSpPr>
          <p:cNvPr id="9" name="Straight Arrow Connector 8"/>
          <p:cNvCxnSpPr/>
          <p:nvPr/>
        </p:nvCxnSpPr>
        <p:spPr>
          <a:xfrm flipV="1">
            <a:off x="3200400" y="4724400"/>
            <a:ext cx="1219200" cy="53561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89935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seemingly different concepts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Spontaneous Symmetry breaking</a:t>
            </a:r>
          </a:p>
          <a:p>
            <a:pPr marL="514350" indent="-514350">
              <a:buFont typeface="+mj-lt"/>
              <a:buAutoNum type="arabicPeriod"/>
            </a:pPr>
            <a:r>
              <a:rPr lang="en-US" dirty="0" smtClean="0"/>
              <a:t>Ergodicity breaking</a:t>
            </a:r>
          </a:p>
          <a:p>
            <a:pPr marL="514350" indent="-514350">
              <a:buFont typeface="+mj-lt"/>
              <a:buAutoNum type="arabicPeriod"/>
            </a:pPr>
            <a:r>
              <a:rPr lang="en-US" dirty="0" smtClean="0"/>
              <a:t>Renormalization group flow</a:t>
            </a:r>
          </a:p>
          <a:p>
            <a:endParaRPr lang="en-US" dirty="0" smtClean="0"/>
          </a:p>
          <a:p>
            <a:endParaRPr lang="en-US" dirty="0"/>
          </a:p>
        </p:txBody>
      </p:sp>
    </p:spTree>
    <p:extLst>
      <p:ext uri="{BB962C8B-B14F-4D97-AF65-F5344CB8AC3E}">
        <p14:creationId xmlns:p14="http://schemas.microsoft.com/office/powerpoint/2010/main" val="19434218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Spontaneous symmetry </a:t>
            </a:r>
            <a:r>
              <a:rPr lang="en-US" dirty="0" smtClean="0"/>
              <a:t>breaking (SSB)</a:t>
            </a:r>
            <a:endParaRPr lang="en-US" dirty="0"/>
          </a:p>
        </p:txBody>
      </p:sp>
      <p:sp>
        <p:nvSpPr>
          <p:cNvPr id="3" name="Content Placeholder 2"/>
          <p:cNvSpPr>
            <a:spLocks noGrp="1"/>
          </p:cNvSpPr>
          <p:nvPr>
            <p:ph idx="1"/>
          </p:nvPr>
        </p:nvSpPr>
        <p:spPr/>
        <p:txBody>
          <a:bodyPr/>
          <a:lstStyle/>
          <a:p>
            <a:pPr marL="0" indent="0">
              <a:buNone/>
            </a:pPr>
            <a:r>
              <a:rPr lang="en-US" dirty="0" smtClean="0"/>
              <a:t>Symmetry operator S:</a:t>
            </a:r>
          </a:p>
          <a:p>
            <a:pPr marL="0" indent="0">
              <a:buNone/>
            </a:pPr>
            <a:endParaRPr lang="en-US" dirty="0" smtClean="0"/>
          </a:p>
          <a:p>
            <a:pPr marL="0" indent="0" algn="ctr">
              <a:buNone/>
            </a:pPr>
            <a:r>
              <a:rPr lang="en-US" dirty="0" smtClean="0"/>
              <a:t>[S,H]=0</a:t>
            </a:r>
          </a:p>
          <a:p>
            <a:pPr marL="0" indent="0">
              <a:buNone/>
            </a:pPr>
            <a:endParaRPr lang="en-US" dirty="0"/>
          </a:p>
          <a:p>
            <a:pPr marL="0" indent="0">
              <a:buNone/>
            </a:pPr>
            <a:r>
              <a:rPr lang="en-US" dirty="0" smtClean="0"/>
              <a:t>Vacuum is not symmetric :</a:t>
            </a:r>
          </a:p>
          <a:p>
            <a:pPr marL="0" indent="0">
              <a:buNone/>
            </a:pPr>
            <a:endParaRPr lang="en-US" dirty="0"/>
          </a:p>
          <a:p>
            <a:pPr marL="0" indent="0" algn="ctr">
              <a:buNone/>
            </a:pPr>
            <a:r>
              <a:rPr lang="en-US" dirty="0" smtClean="0"/>
              <a:t>     S|0&gt; =0    or    S|0</a:t>
            </a:r>
            <a:r>
              <a:rPr lang="en-US" dirty="0"/>
              <a:t>&gt; </a:t>
            </a:r>
            <a:r>
              <a:rPr lang="en-US" dirty="0" smtClean="0"/>
              <a:t>=|0’&gt; </a:t>
            </a:r>
            <a:endParaRPr lang="en-US" dirty="0"/>
          </a:p>
        </p:txBody>
      </p:sp>
    </p:spTree>
    <p:extLst>
      <p:ext uri="{BB962C8B-B14F-4D97-AF65-F5344CB8AC3E}">
        <p14:creationId xmlns:p14="http://schemas.microsoft.com/office/powerpoint/2010/main" val="29179337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this course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Examples </a:t>
            </a:r>
            <a:r>
              <a:rPr lang="en-US" dirty="0"/>
              <a:t>of critical </a:t>
            </a:r>
            <a:r>
              <a:rPr lang="en-US" dirty="0" smtClean="0"/>
              <a:t>curves and geometric approach to a thermal problem,</a:t>
            </a:r>
            <a:endParaRPr lang="en-US" dirty="0"/>
          </a:p>
          <a:p>
            <a:r>
              <a:rPr lang="en-US" dirty="0" smtClean="0"/>
              <a:t>Critical </a:t>
            </a:r>
            <a:r>
              <a:rPr lang="en-US" dirty="0"/>
              <a:t>phenomena, </a:t>
            </a:r>
            <a:r>
              <a:rPr lang="en-US" dirty="0" smtClean="0"/>
              <a:t>the </a:t>
            </a:r>
            <a:r>
              <a:rPr lang="en-US" dirty="0"/>
              <a:t>renormalization group, </a:t>
            </a:r>
            <a:r>
              <a:rPr lang="en-US" dirty="0" smtClean="0"/>
              <a:t>conformal </a:t>
            </a:r>
            <a:r>
              <a:rPr lang="en-US" dirty="0"/>
              <a:t>field </a:t>
            </a:r>
            <a:r>
              <a:rPr lang="en-US" dirty="0" smtClean="0"/>
              <a:t>theory, fractals,</a:t>
            </a:r>
          </a:p>
          <a:p>
            <a:r>
              <a:rPr lang="en-US" dirty="0" smtClean="0"/>
              <a:t>Schramm </a:t>
            </a:r>
            <a:r>
              <a:rPr lang="en-US" dirty="0"/>
              <a:t>Loewner </a:t>
            </a:r>
            <a:r>
              <a:rPr lang="en-US" dirty="0" smtClean="0"/>
              <a:t>Evolution (SLE), </a:t>
            </a:r>
          </a:p>
          <a:p>
            <a:r>
              <a:rPr lang="en-US" dirty="0" smtClean="0"/>
              <a:t>Calculation with SLE,</a:t>
            </a:r>
          </a:p>
          <a:p>
            <a:r>
              <a:rPr lang="en-US" dirty="0" smtClean="0"/>
              <a:t>Surface </a:t>
            </a:r>
            <a:r>
              <a:rPr lang="en-US" dirty="0"/>
              <a:t>growth</a:t>
            </a:r>
            <a:r>
              <a:rPr lang="en-US" dirty="0" smtClean="0"/>
              <a:t>,</a:t>
            </a:r>
          </a:p>
          <a:p>
            <a:r>
              <a:rPr lang="en-US" dirty="0" smtClean="0"/>
              <a:t>Level sets of surfaces,  </a:t>
            </a:r>
          </a:p>
          <a:p>
            <a:r>
              <a:rPr lang="en-US" dirty="0"/>
              <a:t>L</a:t>
            </a:r>
            <a:r>
              <a:rPr lang="en-US" dirty="0" smtClean="0"/>
              <a:t>oop models.</a:t>
            </a:r>
            <a:endParaRPr lang="en-US" dirty="0"/>
          </a:p>
        </p:txBody>
      </p:sp>
    </p:spTree>
    <p:extLst>
      <p:ext uri="{BB962C8B-B14F-4D97-AF65-F5344CB8AC3E}">
        <p14:creationId xmlns:p14="http://schemas.microsoft.com/office/powerpoint/2010/main" val="29874406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SSB</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4194" y="1600200"/>
            <a:ext cx="6400800" cy="282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7200" y="4572000"/>
            <a:ext cx="8229600" cy="1938992"/>
          </a:xfrm>
          <a:prstGeom prst="rect">
            <a:avLst/>
          </a:prstGeom>
        </p:spPr>
        <p:txBody>
          <a:bodyPr wrap="square">
            <a:spAutoFit/>
          </a:bodyPr>
          <a:lstStyle/>
          <a:p>
            <a:r>
              <a:rPr lang="en-US" sz="2400" dirty="0"/>
              <a:t>A proton-proton collision event in the CMS experiment producing two high-energy photons (red towers). </a:t>
            </a:r>
            <a:r>
              <a:rPr lang="en-US" sz="2400" dirty="0" smtClean="0"/>
              <a:t>An even showing the </a:t>
            </a:r>
            <a:r>
              <a:rPr lang="en-US" sz="2400" dirty="0"/>
              <a:t>decay of a Higgs boson but </a:t>
            </a:r>
            <a:r>
              <a:rPr lang="en-US" sz="2400" dirty="0" smtClean="0"/>
              <a:t>also </a:t>
            </a:r>
            <a:r>
              <a:rPr lang="en-US" sz="2400" dirty="0"/>
              <a:t>consistent with background Standard Model physics processes</a:t>
            </a:r>
            <a:r>
              <a:rPr lang="en-US" sz="2400" dirty="0" smtClean="0"/>
              <a:t>. </a:t>
            </a:r>
          </a:p>
          <a:p>
            <a:r>
              <a:rPr lang="en-US" sz="2400" dirty="0" smtClean="0"/>
              <a:t>(simulation, CERN)</a:t>
            </a:r>
            <a:endParaRPr lang="en-US" sz="2400" dirty="0"/>
          </a:p>
        </p:txBody>
      </p:sp>
    </p:spTree>
    <p:extLst>
      <p:ext uri="{BB962C8B-B14F-4D97-AF65-F5344CB8AC3E}">
        <p14:creationId xmlns:p14="http://schemas.microsoft.com/office/powerpoint/2010/main" val="7181501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SSB</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r>
                  <a:rPr lang="en-US" dirty="0" smtClean="0"/>
                  <a:t>example of a double well potential is:</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𝑉</m:t>
                      </m:r>
                      <m:d>
                        <m:dPr>
                          <m:ctrlPr>
                            <a:rPr lang="en-US" b="0" i="1" smtClean="0">
                              <a:latin typeface="Cambria Math" panose="02040503050406030204" pitchFamily="18" charset="0"/>
                            </a:rPr>
                          </m:ctrlPr>
                        </m:dPr>
                        <m:e>
                          <m:r>
                            <a:rPr lang="en-US" b="0" i="1" smtClean="0">
                              <a:latin typeface="Cambria Math"/>
                              <a:ea typeface="Cambria Math"/>
                            </a:rPr>
                            <m:t>𝜑</m:t>
                          </m:r>
                        </m:e>
                      </m:d>
                      <m:r>
                        <a:rPr lang="en-US" b="0" i="1" smtClean="0">
                          <a:latin typeface="Cambria Math"/>
                          <a:ea typeface="Cambria Math"/>
                        </a:rPr>
                        <m:t>=</m:t>
                      </m:r>
                      <m:sSup>
                        <m:sSupPr>
                          <m:ctrlPr>
                            <a:rPr lang="en-US" b="0" i="1" smtClean="0">
                              <a:latin typeface="Cambria Math" panose="02040503050406030204" pitchFamily="18" charset="0"/>
                              <a:ea typeface="Cambria Math"/>
                            </a:rPr>
                          </m:ctrlPr>
                        </m:sSupPr>
                        <m:e>
                          <m:f>
                            <m:fPr>
                              <m:ctrlPr>
                                <a:rPr lang="en-US" b="0" i="1" smtClean="0">
                                  <a:latin typeface="Cambria Math" panose="02040503050406030204" pitchFamily="18" charset="0"/>
                                  <a:ea typeface="Cambria Math"/>
                                </a:rPr>
                              </m:ctrlPr>
                            </m:fPr>
                            <m:num>
                              <m:r>
                                <a:rPr lang="en-US" b="0" i="1" smtClean="0">
                                  <a:latin typeface="Cambria Math"/>
                                  <a:ea typeface="Cambria Math"/>
                                </a:rPr>
                                <m:t>𝑔</m:t>
                              </m:r>
                            </m:num>
                            <m:den>
                              <m:r>
                                <a:rPr lang="en-US" b="0" i="1" smtClean="0">
                                  <a:latin typeface="Cambria Math"/>
                                  <a:ea typeface="Cambria Math"/>
                                </a:rPr>
                                <m:t>4</m:t>
                              </m:r>
                            </m:den>
                          </m:f>
                          <m:r>
                            <a:rPr lang="en-US" b="0" i="1" smtClean="0">
                              <a:latin typeface="Cambria Math"/>
                              <a:ea typeface="Cambria Math"/>
                            </a:rPr>
                            <m:t>𝜑</m:t>
                          </m:r>
                        </m:e>
                        <m:sup>
                          <m:r>
                            <a:rPr lang="en-US" b="0" i="1" smtClean="0">
                              <a:latin typeface="Cambria Math"/>
                              <a:ea typeface="Cambria Math"/>
                            </a:rPr>
                            <m:t>4</m:t>
                          </m:r>
                        </m:sup>
                      </m:sSup>
                      <m:r>
                        <a:rPr lang="en-US" b="0" i="1" smtClean="0">
                          <a:latin typeface="Cambria Math"/>
                          <a:ea typeface="Cambria Math"/>
                        </a:rPr>
                        <m:t>+</m:t>
                      </m:r>
                      <m:f>
                        <m:fPr>
                          <m:ctrlPr>
                            <a:rPr lang="en-US" b="0" i="1" smtClean="0">
                              <a:latin typeface="Cambria Math" panose="02040503050406030204" pitchFamily="18" charset="0"/>
                              <a:ea typeface="Cambria Math"/>
                            </a:rPr>
                          </m:ctrlPr>
                        </m:fPr>
                        <m:num>
                          <m:r>
                            <a:rPr lang="en-US" b="0" i="1" smtClean="0">
                              <a:latin typeface="Cambria Math"/>
                              <a:ea typeface="Cambria Math"/>
                            </a:rPr>
                            <m:t>𝑡</m:t>
                          </m:r>
                        </m:num>
                        <m:den>
                          <m:r>
                            <a:rPr lang="en-US" b="0" i="1" smtClean="0">
                              <a:latin typeface="Cambria Math"/>
                              <a:ea typeface="Cambria Math"/>
                            </a:rPr>
                            <m:t>2</m:t>
                          </m:r>
                        </m:den>
                      </m:f>
                      <m:sSup>
                        <m:sSupPr>
                          <m:ctrlPr>
                            <a:rPr lang="en-US" b="0" i="1" smtClean="0">
                              <a:latin typeface="Cambria Math" panose="02040503050406030204" pitchFamily="18" charset="0"/>
                              <a:ea typeface="Cambria Math"/>
                            </a:rPr>
                          </m:ctrlPr>
                        </m:sSupPr>
                        <m:e>
                          <m:r>
                            <a:rPr lang="en-US" b="0" i="1" smtClean="0">
                              <a:latin typeface="Cambria Math"/>
                              <a:ea typeface="Cambria Math"/>
                            </a:rPr>
                            <m:t>𝜑</m:t>
                          </m:r>
                        </m:e>
                        <m:sup>
                          <m:r>
                            <a:rPr lang="en-US" b="0" i="1" smtClean="0">
                              <a:latin typeface="Cambria Math"/>
                              <a:ea typeface="Cambria Math"/>
                            </a:rPr>
                            <m:t>2</m:t>
                          </m:r>
                        </m:sup>
                      </m:sSup>
                    </m:oMath>
                  </m:oMathPara>
                </a14:m>
                <a:endParaRPr lang="en-US" b="0" dirty="0" smtClean="0">
                  <a:ea typeface="Cambria Math"/>
                </a:endParaRPr>
              </a:p>
              <a:p>
                <a:pPr marL="0" indent="0">
                  <a:buNone/>
                </a:pPr>
                <a:r>
                  <a:rPr lang="en-US" dirty="0" smtClean="0"/>
                  <a:t>For t&gt;0 this potential has one minimum at </a:t>
                </a:r>
              </a:p>
              <a:p>
                <a:pPr marL="0" indent="0">
                  <a:buNone/>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𝜑</m:t>
                      </m:r>
                      <m:r>
                        <a:rPr lang="en-US" b="0" i="1" smtClean="0">
                          <a:latin typeface="Cambria Math"/>
                          <a:ea typeface="Cambria Math"/>
                        </a:rPr>
                        <m:t>=0</m:t>
                      </m:r>
                    </m:oMath>
                  </m:oMathPara>
                </a14:m>
                <a:endParaRPr lang="en-US" dirty="0" smtClean="0"/>
              </a:p>
              <a:p>
                <a:pPr marL="0" indent="0">
                  <a:buNone/>
                </a:pPr>
                <a:r>
                  <a:rPr lang="en-US" dirty="0" smtClean="0"/>
                  <a:t>For t&lt;0 has minima at </a:t>
                </a:r>
              </a:p>
              <a:p>
                <a:pPr marL="0" indent="0">
                  <a:buNone/>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smtClean="0">
                              <a:latin typeface="Cambria Math"/>
                              <a:ea typeface="Cambria Math"/>
                            </a:rPr>
                            <m:t>𝜑</m:t>
                          </m:r>
                        </m:e>
                        <m:sup>
                          <m:r>
                            <a:rPr lang="en-US" b="0" i="1" smtClean="0">
                              <a:latin typeface="Cambria Math"/>
                            </a:rPr>
                            <m:t>2</m:t>
                          </m:r>
                        </m:sup>
                      </m:sSup>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m:t>
                          </m:r>
                          <m:r>
                            <a:rPr lang="en-US" b="0" i="1" smtClean="0">
                              <a:latin typeface="Cambria Math"/>
                            </a:rPr>
                            <m:t>𝑡</m:t>
                          </m:r>
                        </m:num>
                        <m:den>
                          <m:r>
                            <a:rPr lang="en-US" b="0" i="1" smtClean="0">
                              <a:latin typeface="Cambria Math"/>
                            </a:rPr>
                            <m:t>𝑔</m:t>
                          </m:r>
                        </m:den>
                      </m:f>
                    </m:oMath>
                  </m:oMathPara>
                </a14:m>
                <a:endParaRPr lang="en-US" dirty="0" smtClean="0"/>
              </a:p>
              <a:p>
                <a:pPr marL="0" indent="0">
                  <a:buNone/>
                </a:pPr>
                <a:r>
                  <a:rPr lang="en-US" dirty="0" smtClean="0"/>
                  <a:t>We can choose </a:t>
                </a:r>
                <a14:m>
                  <m:oMath xmlns:m="http://schemas.openxmlformats.org/officeDocument/2006/math">
                    <m:r>
                      <a:rPr lang="en-US" b="0" i="1" smtClean="0">
                        <a:latin typeface="Cambria Math"/>
                      </a:rPr>
                      <m:t>𝑡</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𝑇</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𝑐</m:t>
                            </m:r>
                          </m:sub>
                        </m:sSub>
                      </m:num>
                      <m:den>
                        <m:sSub>
                          <m:sSubPr>
                            <m:ctrlPr>
                              <a:rPr lang="en-US" i="1">
                                <a:latin typeface="Cambria Math" panose="02040503050406030204" pitchFamily="18" charset="0"/>
                              </a:rPr>
                            </m:ctrlPr>
                          </m:sSubPr>
                          <m:e>
                            <m:r>
                              <a:rPr lang="en-US" i="1">
                                <a:latin typeface="Cambria Math"/>
                              </a:rPr>
                              <m:t>𝑇</m:t>
                            </m:r>
                          </m:e>
                          <m:sub>
                            <m:r>
                              <a:rPr lang="en-US" i="1">
                                <a:latin typeface="Cambria Math"/>
                              </a:rPr>
                              <m:t>𝑐</m:t>
                            </m:r>
                          </m:sub>
                        </m:sSub>
                      </m:den>
                    </m:f>
                  </m:oMath>
                </a14:m>
                <a:r>
                  <a:rPr lang="en-US" dirty="0" smtClean="0"/>
                  <a:t> , so that the above conditions refer directly to a critical point.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333" t="-2022" b="-809"/>
                </a:stretch>
              </a:blipFill>
            </p:spPr>
            <p:txBody>
              <a:bodyPr/>
              <a:lstStyle/>
              <a:p>
                <a:r>
                  <a:rPr lang="en-US">
                    <a:noFill/>
                  </a:rPr>
                  <a:t> </a:t>
                </a:r>
              </a:p>
            </p:txBody>
          </p:sp>
        </mc:Fallback>
      </mc:AlternateContent>
    </p:spTree>
    <p:extLst>
      <p:ext uri="{BB962C8B-B14F-4D97-AF65-F5344CB8AC3E}">
        <p14:creationId xmlns:p14="http://schemas.microsoft.com/office/powerpoint/2010/main" val="16333085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Spontaneous symmetry </a:t>
            </a:r>
            <a:r>
              <a:rPr lang="en-US" dirty="0" smtClean="0"/>
              <a:t>breaking</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2044200" y="4749739"/>
                <a:ext cx="8880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𝑇</m:t>
                      </m:r>
                      <m:r>
                        <a:rPr lang="en-US" b="0" i="1" smtClean="0">
                          <a:latin typeface="Cambria Math"/>
                          <a:ea typeface="Cambria Math"/>
                        </a:rPr>
                        <m:t>&gt;</m:t>
                      </m:r>
                      <m:sSub>
                        <m:sSubPr>
                          <m:ctrlPr>
                            <a:rPr lang="en-US" b="0" i="1" smtClean="0">
                              <a:latin typeface="Cambria Math" panose="02040503050406030204" pitchFamily="18" charset="0"/>
                              <a:ea typeface="Cambria Math"/>
                            </a:rPr>
                          </m:ctrlPr>
                        </m:sSubPr>
                        <m:e>
                          <m:r>
                            <a:rPr lang="en-US" b="0" i="1" smtClean="0">
                              <a:latin typeface="Cambria Math"/>
                              <a:ea typeface="Cambria Math"/>
                            </a:rPr>
                            <m:t>𝑇</m:t>
                          </m:r>
                        </m:e>
                        <m:sub>
                          <m:r>
                            <a:rPr lang="en-US" b="0" i="1" smtClean="0">
                              <a:latin typeface="Cambria Math"/>
                              <a:ea typeface="Cambria Math"/>
                            </a:rPr>
                            <m:t>𝑐</m:t>
                          </m:r>
                        </m:sub>
                      </m:sSub>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2044200" y="4749739"/>
                <a:ext cx="888000" cy="3693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128000" y="4724400"/>
                <a:ext cx="88800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𝑇</m:t>
                      </m:r>
                      <m:r>
                        <a:rPr lang="en-US" i="1" smtClean="0">
                          <a:latin typeface="Cambria Math"/>
                          <a:ea typeface="Cambria Math"/>
                        </a:rPr>
                        <m:t>≲</m:t>
                      </m:r>
                      <m:sSub>
                        <m:sSubPr>
                          <m:ctrlPr>
                            <a:rPr lang="en-US" i="1">
                              <a:latin typeface="Cambria Math" panose="02040503050406030204" pitchFamily="18" charset="0"/>
                              <a:ea typeface="Cambria Math"/>
                            </a:rPr>
                          </m:ctrlPr>
                        </m:sSubPr>
                        <m:e>
                          <m:r>
                            <a:rPr lang="en-US" i="1">
                              <a:latin typeface="Cambria Math"/>
                              <a:ea typeface="Cambria Math"/>
                            </a:rPr>
                            <m:t>𝑇</m:t>
                          </m:r>
                        </m:e>
                        <m:sub>
                          <m:r>
                            <a:rPr lang="en-US" i="1">
                              <a:latin typeface="Cambria Math"/>
                              <a:ea typeface="Cambria Math"/>
                            </a:rPr>
                            <m:t>𝑐</m:t>
                          </m:r>
                        </m:sub>
                      </m:sSub>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4128000" y="4724400"/>
                <a:ext cx="888000" cy="36933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6400800" y="4749739"/>
                <a:ext cx="88800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𝑇</m:t>
                      </m:r>
                      <m:r>
                        <a:rPr lang="en-US" i="1" smtClean="0">
                          <a:latin typeface="Cambria Math"/>
                          <a:ea typeface="Cambria Math"/>
                        </a:rPr>
                        <m:t>&lt;</m:t>
                      </m:r>
                      <m:sSub>
                        <m:sSubPr>
                          <m:ctrlPr>
                            <a:rPr lang="en-US" i="1">
                              <a:latin typeface="Cambria Math" panose="02040503050406030204" pitchFamily="18" charset="0"/>
                              <a:ea typeface="Cambria Math"/>
                            </a:rPr>
                          </m:ctrlPr>
                        </m:sSubPr>
                        <m:e>
                          <m:r>
                            <a:rPr lang="en-US" i="1">
                              <a:latin typeface="Cambria Math"/>
                              <a:ea typeface="Cambria Math"/>
                            </a:rPr>
                            <m:t>𝑇</m:t>
                          </m:r>
                        </m:e>
                        <m:sub>
                          <m:r>
                            <a:rPr lang="en-US" i="1">
                              <a:latin typeface="Cambria Math"/>
                              <a:ea typeface="Cambria Math"/>
                            </a:rPr>
                            <m:t>𝑐</m:t>
                          </m:r>
                        </m:sub>
                      </m:sSub>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6400800" y="4749739"/>
                <a:ext cx="888000" cy="369332"/>
              </a:xfrm>
              <a:prstGeom prst="rect">
                <a:avLst/>
              </a:prstGeom>
              <a:blipFill rotWithShape="1">
                <a:blip r:embed="rId6"/>
                <a:stretch>
                  <a:fillRect/>
                </a:stretch>
              </a:blipFill>
            </p:spPr>
            <p:txBody>
              <a:bodyPr/>
              <a:lstStyle/>
              <a:p>
                <a:r>
                  <a:rPr lang="en-US">
                    <a:noFill/>
                  </a:rPr>
                  <a:t> </a:t>
                </a:r>
              </a:p>
            </p:txBody>
          </p:sp>
        </mc:Fallback>
      </mc:AlternateContent>
      <p:pic>
        <p:nvPicPr>
          <p:cNvPr id="8" name="Picture 7" descr="C:\Users\a\Desktop\ICTP course\drawings\figures\figures\figure 4.png"/>
          <p:cNvPicPr/>
          <p:nvPr/>
        </p:nvPicPr>
        <p:blipFill>
          <a:blip r:embed="rId7">
            <a:extLst>
              <a:ext uri="{28A0092B-C50C-407E-A947-70E740481C1C}">
                <a14:useLocalDpi xmlns:a14="http://schemas.microsoft.com/office/drawing/2010/main" val="0"/>
              </a:ext>
            </a:extLst>
          </a:blip>
          <a:srcRect/>
          <a:stretch>
            <a:fillRect/>
          </a:stretch>
        </p:blipFill>
        <p:spPr bwMode="auto">
          <a:xfrm>
            <a:off x="1524000" y="3048000"/>
            <a:ext cx="5943600" cy="1229360"/>
          </a:xfrm>
          <a:prstGeom prst="rect">
            <a:avLst/>
          </a:prstGeom>
          <a:noFill/>
          <a:ln>
            <a:noFill/>
          </a:ln>
        </p:spPr>
      </p:pic>
    </p:spTree>
    <p:extLst>
      <p:ext uri="{BB962C8B-B14F-4D97-AF65-F5344CB8AC3E}">
        <p14:creationId xmlns:p14="http://schemas.microsoft.com/office/powerpoint/2010/main" val="24605295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Order </a:t>
            </a:r>
            <a:r>
              <a:rPr lang="en-US" dirty="0" smtClean="0"/>
              <a:t>Parameter for 2d </a:t>
            </a:r>
            <a:r>
              <a:rPr lang="en-US" dirty="0"/>
              <a:t>Ising </a:t>
            </a:r>
            <a:r>
              <a:rPr lang="en-US" dirty="0" smtClean="0"/>
              <a:t>model</a:t>
            </a:r>
            <a:br>
              <a:rPr lang="en-US" dirty="0" smtClean="0"/>
            </a:br>
            <a:r>
              <a:rPr lang="en-US" dirty="0" smtClean="0"/>
              <a:t>Magnetization </a:t>
            </a:r>
            <a:endParaRPr lang="en-US" dirty="0"/>
          </a:p>
        </p:txBody>
      </p:sp>
      <p:cxnSp>
        <p:nvCxnSpPr>
          <p:cNvPr id="5" name="Straight Connector 4"/>
          <p:cNvCxnSpPr/>
          <p:nvPr/>
        </p:nvCxnSpPr>
        <p:spPr>
          <a:xfrm>
            <a:off x="2743200" y="2514600"/>
            <a:ext cx="0" cy="2743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Arc 7"/>
          <p:cNvSpPr/>
          <p:nvPr/>
        </p:nvSpPr>
        <p:spPr>
          <a:xfrm>
            <a:off x="1145254" y="3462687"/>
            <a:ext cx="3429000" cy="3400124"/>
          </a:xfrm>
          <a:prstGeom prst="arc">
            <a:avLst>
              <a:gd name="adj1" fmla="val 15949773"/>
              <a:gd name="adj2" fmla="val 71397"/>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6172200" y="5270003"/>
            <a:ext cx="335348" cy="461665"/>
          </a:xfrm>
          <a:prstGeom prst="rect">
            <a:avLst/>
          </a:prstGeom>
          <a:noFill/>
        </p:spPr>
        <p:txBody>
          <a:bodyPr wrap="none" rtlCol="0">
            <a:spAutoFit/>
          </a:bodyPr>
          <a:lstStyle/>
          <a:p>
            <a:r>
              <a:rPr lang="en-US" sz="2400" dirty="0" smtClean="0"/>
              <a:t>T</a:t>
            </a:r>
            <a:endParaRPr lang="en-US" sz="2400" dirty="0"/>
          </a:p>
        </p:txBody>
      </p:sp>
      <p:sp>
        <p:nvSpPr>
          <p:cNvPr id="10" name="TextBox 9"/>
          <p:cNvSpPr txBox="1"/>
          <p:nvPr/>
        </p:nvSpPr>
        <p:spPr>
          <a:xfrm>
            <a:off x="2295642" y="2364432"/>
            <a:ext cx="447558" cy="461665"/>
          </a:xfrm>
          <a:prstGeom prst="rect">
            <a:avLst/>
          </a:prstGeom>
          <a:noFill/>
        </p:spPr>
        <p:txBody>
          <a:bodyPr wrap="none" rtlCol="0">
            <a:spAutoFit/>
          </a:bodyPr>
          <a:lstStyle/>
          <a:p>
            <a:r>
              <a:rPr lang="en-US" sz="2400" dirty="0" smtClean="0"/>
              <a:t>M</a:t>
            </a:r>
            <a:endParaRPr lang="en-US" sz="2400" dirty="0"/>
          </a:p>
        </p:txBody>
      </p:sp>
      <p:sp>
        <p:nvSpPr>
          <p:cNvPr id="11" name="TextBox 10"/>
          <p:cNvSpPr txBox="1"/>
          <p:nvPr/>
        </p:nvSpPr>
        <p:spPr>
          <a:xfrm>
            <a:off x="4354963" y="5486400"/>
            <a:ext cx="438582" cy="461665"/>
          </a:xfrm>
          <a:prstGeom prst="rect">
            <a:avLst/>
          </a:prstGeom>
          <a:noFill/>
        </p:spPr>
        <p:txBody>
          <a:bodyPr wrap="none" rtlCol="0">
            <a:spAutoFit/>
          </a:bodyPr>
          <a:lstStyle/>
          <a:p>
            <a:r>
              <a:rPr lang="en-US" sz="2400" dirty="0" err="1" smtClean="0"/>
              <a:t>Tc</a:t>
            </a:r>
            <a:endParaRPr lang="en-US" sz="2400" dirty="0"/>
          </a:p>
        </p:txBody>
      </p:sp>
      <p:cxnSp>
        <p:nvCxnSpPr>
          <p:cNvPr id="7" name="Straight Arrow Connector 6"/>
          <p:cNvCxnSpPr/>
          <p:nvPr/>
        </p:nvCxnSpPr>
        <p:spPr>
          <a:xfrm>
            <a:off x="2743200" y="5257800"/>
            <a:ext cx="36576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741928" y="5257800"/>
            <a:ext cx="159794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p:cNvSpPr txBox="1"/>
              <p:nvPr/>
            </p:nvSpPr>
            <p:spPr>
              <a:xfrm>
                <a:off x="5715000" y="2826097"/>
                <a:ext cx="2610523" cy="8459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sz="2400" i="1" smtClean="0">
                              <a:latin typeface="Cambria Math" panose="02040503050406030204" pitchFamily="18" charset="0"/>
                            </a:rPr>
                          </m:ctrlPr>
                        </m:mPr>
                        <m:mr>
                          <m:e>
                            <m:r>
                              <a:rPr lang="en-US" sz="2400" i="1">
                                <a:latin typeface="Cambria Math"/>
                              </a:rPr>
                              <m:t>𝑀</m:t>
                            </m:r>
                            <m:r>
                              <a:rPr lang="en-US" sz="2400" i="1">
                                <a:latin typeface="Cambria Math"/>
                                <a:ea typeface="Cambria Math"/>
                              </a:rPr>
                              <m:t>~</m:t>
                            </m:r>
                            <m:sSup>
                              <m:sSupPr>
                                <m:ctrlPr>
                                  <a:rPr lang="en-US" sz="2400" i="1">
                                    <a:latin typeface="Cambria Math" panose="02040503050406030204" pitchFamily="18" charset="0"/>
                                    <a:ea typeface="Cambria Math"/>
                                  </a:rPr>
                                </m:ctrlPr>
                              </m:sSupPr>
                              <m:e>
                                <m:d>
                                  <m:dPr>
                                    <m:ctrlPr>
                                      <a:rPr lang="en-US" sz="2400" i="1">
                                        <a:latin typeface="Cambria Math" panose="02040503050406030204" pitchFamily="18" charset="0"/>
                                        <a:ea typeface="Cambria Math"/>
                                      </a:rPr>
                                    </m:ctrlPr>
                                  </m:dPr>
                                  <m:e>
                                    <m:r>
                                      <a:rPr lang="en-US" sz="2400" i="1">
                                        <a:latin typeface="Cambria Math"/>
                                        <a:ea typeface="Cambria Math"/>
                                      </a:rPr>
                                      <m:t>−</m:t>
                                    </m:r>
                                    <m:r>
                                      <a:rPr lang="en-US" sz="2400" i="1">
                                        <a:latin typeface="Cambria Math"/>
                                        <a:ea typeface="Cambria Math"/>
                                      </a:rPr>
                                      <m:t>𝑡</m:t>
                                    </m:r>
                                  </m:e>
                                </m:d>
                              </m:e>
                              <m:sup>
                                <m:r>
                                  <a:rPr lang="en-US" sz="2400" i="1">
                                    <a:latin typeface="Cambria Math"/>
                                    <a:ea typeface="Cambria Math"/>
                                  </a:rPr>
                                  <m:t>𝛽</m:t>
                                </m:r>
                              </m:sup>
                            </m:sSup>
                            <m:r>
                              <a:rPr lang="en-US" sz="2400" i="1">
                                <a:latin typeface="Cambria Math"/>
                                <a:ea typeface="Cambria Math"/>
                              </a:rPr>
                              <m:t> , </m:t>
                            </m:r>
                            <m:r>
                              <a:rPr lang="en-US" sz="2400" i="1">
                                <a:latin typeface="Cambria Math"/>
                                <a:ea typeface="Cambria Math"/>
                              </a:rPr>
                              <m:t>𝑇</m:t>
                            </m:r>
                            <m:r>
                              <a:rPr lang="en-US" sz="2400" i="1" smtClean="0">
                                <a:latin typeface="Cambria Math"/>
                                <a:ea typeface="Cambria Math"/>
                              </a:rPr>
                              <m:t>&lt;</m:t>
                            </m:r>
                            <m:sSub>
                              <m:sSubPr>
                                <m:ctrlPr>
                                  <a:rPr lang="en-US" sz="2400" i="1">
                                    <a:latin typeface="Cambria Math" panose="02040503050406030204" pitchFamily="18" charset="0"/>
                                    <a:ea typeface="Cambria Math"/>
                                  </a:rPr>
                                </m:ctrlPr>
                              </m:sSubPr>
                              <m:e>
                                <m:r>
                                  <a:rPr lang="en-US" sz="2400" i="1">
                                    <a:latin typeface="Cambria Math"/>
                                    <a:ea typeface="Cambria Math"/>
                                  </a:rPr>
                                  <m:t>𝑇</m:t>
                                </m:r>
                              </m:e>
                              <m:sub>
                                <m:r>
                                  <a:rPr lang="en-US" sz="2400" i="1">
                                    <a:latin typeface="Cambria Math"/>
                                    <a:ea typeface="Cambria Math"/>
                                  </a:rPr>
                                  <m:t>𝑐</m:t>
                                </m:r>
                              </m:sub>
                            </m:sSub>
                          </m:e>
                        </m:mr>
                        <m:mr>
                          <m:e>
                            <m:r>
                              <a:rPr lang="en-US" sz="2400" i="1">
                                <a:latin typeface="Cambria Math"/>
                              </a:rPr>
                              <m:t>𝑀</m:t>
                            </m:r>
                            <m:r>
                              <a:rPr lang="en-US" sz="2400" b="0" i="1" smtClean="0">
                                <a:latin typeface="Cambria Math"/>
                              </a:rPr>
                              <m:t>=0        , </m:t>
                            </m:r>
                            <m:r>
                              <a:rPr lang="en-US" sz="2400" i="1">
                                <a:latin typeface="Cambria Math"/>
                                <a:ea typeface="Cambria Math"/>
                              </a:rPr>
                              <m:t>𝑇</m:t>
                            </m:r>
                            <m:r>
                              <a:rPr lang="en-US" sz="2400" i="1">
                                <a:latin typeface="Cambria Math"/>
                                <a:ea typeface="Cambria Math"/>
                              </a:rPr>
                              <m:t>&gt;</m:t>
                            </m:r>
                            <m:sSub>
                              <m:sSubPr>
                                <m:ctrlPr>
                                  <a:rPr lang="en-US" sz="2400" i="1">
                                    <a:latin typeface="Cambria Math" panose="02040503050406030204" pitchFamily="18" charset="0"/>
                                    <a:ea typeface="Cambria Math"/>
                                  </a:rPr>
                                </m:ctrlPr>
                              </m:sSubPr>
                              <m:e>
                                <m:r>
                                  <a:rPr lang="en-US" sz="2400" i="1">
                                    <a:latin typeface="Cambria Math"/>
                                    <a:ea typeface="Cambria Math"/>
                                  </a:rPr>
                                  <m:t>𝑇</m:t>
                                </m:r>
                              </m:e>
                              <m:sub>
                                <m:r>
                                  <a:rPr lang="en-US" sz="2400" i="1">
                                    <a:latin typeface="Cambria Math"/>
                                    <a:ea typeface="Cambria Math"/>
                                  </a:rPr>
                                  <m:t>𝑐</m:t>
                                </m:r>
                              </m:sub>
                            </m:sSub>
                          </m:e>
                        </m:mr>
                      </m:m>
                    </m:oMath>
                  </m:oMathPara>
                </a14:m>
                <a:endParaRPr lang="en-US" sz="2400" dirty="0"/>
              </a:p>
            </p:txBody>
          </p:sp>
        </mc:Choice>
        <mc:Fallback xmlns="">
          <p:sp>
            <p:nvSpPr>
              <p:cNvPr id="30" name="TextBox 29"/>
              <p:cNvSpPr txBox="1">
                <a:spLocks noRot="1" noChangeAspect="1" noMove="1" noResize="1" noEditPoints="1" noAdjustHandles="1" noChangeArrowheads="1" noChangeShapeType="1" noTextEdit="1"/>
              </p:cNvSpPr>
              <p:nvPr/>
            </p:nvSpPr>
            <p:spPr>
              <a:xfrm>
                <a:off x="5715000" y="2826097"/>
                <a:ext cx="2610523" cy="845937"/>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3292290" y="1672707"/>
                <a:ext cx="2559419" cy="7101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𝑀</m:t>
                      </m:r>
                      <m:r>
                        <a:rPr lang="en-US" sz="2000" b="0" i="1" smtClean="0">
                          <a:latin typeface="Cambria Math"/>
                        </a:rPr>
                        <m:t>=</m:t>
                      </m:r>
                      <m:d>
                        <m:dPr>
                          <m:begChr m:val="⟨"/>
                          <m:endChr m:val="⟩"/>
                          <m:ctrlPr>
                            <a:rPr lang="en-US" sz="2400" i="1">
                              <a:latin typeface="Cambria Math" panose="02040503050406030204" pitchFamily="18" charset="0"/>
                            </a:rPr>
                          </m:ctrlPr>
                        </m:dPr>
                        <m:e>
                          <m:r>
                            <a:rPr lang="en-US" sz="2400" i="1">
                              <a:latin typeface="Cambria Math"/>
                              <a:ea typeface="Cambria Math"/>
                            </a:rPr>
                            <m:t>𝜑</m:t>
                          </m:r>
                        </m:e>
                      </m:d>
                      <m:r>
                        <a:rPr lang="en-US" sz="2000" b="0" i="1" smtClean="0">
                          <a:latin typeface="Cambria Math"/>
                        </a:rPr>
                        <m:t>=</m:t>
                      </m:r>
                      <m:f>
                        <m:fPr>
                          <m:ctrlPr>
                            <a:rPr lang="en-US" sz="2000" b="0" i="1" smtClean="0">
                              <a:latin typeface="Cambria Math" panose="02040503050406030204" pitchFamily="18" charset="0"/>
                            </a:rPr>
                          </m:ctrlPr>
                        </m:fPr>
                        <m:num>
                          <m:r>
                            <a:rPr lang="en-US" sz="2000" b="0" i="1" smtClean="0">
                              <a:latin typeface="Cambria Math"/>
                            </a:rPr>
                            <m:t>1</m:t>
                          </m:r>
                        </m:num>
                        <m:den>
                          <m:r>
                            <a:rPr lang="en-US" sz="2000" b="0" i="1" smtClean="0">
                              <a:latin typeface="Cambria Math"/>
                            </a:rPr>
                            <m:t>𝑁</m:t>
                          </m:r>
                        </m:den>
                      </m:f>
                      <m:r>
                        <a:rPr lang="en-US" sz="2000" b="0" i="1" smtClean="0">
                          <a:latin typeface="Cambria Math"/>
                        </a:rPr>
                        <m:t> </m:t>
                      </m:r>
                      <m:nary>
                        <m:naryPr>
                          <m:chr m:val="∑"/>
                          <m:limLoc m:val="subSup"/>
                          <m:supHide m:val="on"/>
                          <m:ctrlPr>
                            <a:rPr lang="en-US" sz="2000" b="0" i="1" smtClean="0">
                              <a:latin typeface="Cambria Math" panose="02040503050406030204" pitchFamily="18" charset="0"/>
                            </a:rPr>
                          </m:ctrlPr>
                        </m:naryPr>
                        <m:sub>
                          <m:r>
                            <m:rPr>
                              <m:brk m:alnAt="9"/>
                            </m:rPr>
                            <a:rPr lang="en-US" sz="2000" b="0" i="1" smtClean="0">
                              <a:latin typeface="Cambria Math"/>
                            </a:rPr>
                            <m:t>𝑛</m:t>
                          </m:r>
                        </m:sub>
                        <m:sup/>
                        <m:e>
                          <m:sSub>
                            <m:sSubPr>
                              <m:ctrlPr>
                                <a:rPr lang="en-US" sz="2000" b="0" i="1" smtClean="0">
                                  <a:latin typeface="Cambria Math" panose="02040503050406030204" pitchFamily="18" charset="0"/>
                                </a:rPr>
                              </m:ctrlPr>
                            </m:sSubPr>
                            <m:e>
                              <m:r>
                                <a:rPr lang="en-US" sz="2000" b="0" i="1" smtClean="0">
                                  <a:latin typeface="Cambria Math"/>
                                  <a:ea typeface="Cambria Math"/>
                                </a:rPr>
                                <m:t>𝜎</m:t>
                              </m:r>
                            </m:e>
                            <m:sub>
                              <m:r>
                                <a:rPr lang="en-US" sz="2000" b="0" i="1" smtClean="0">
                                  <a:latin typeface="Cambria Math"/>
                                </a:rPr>
                                <m:t>𝑖</m:t>
                              </m:r>
                            </m:sub>
                          </m:sSub>
                        </m:e>
                      </m:nary>
                    </m:oMath>
                  </m:oMathPara>
                </a14:m>
                <a:endParaRPr lang="en-US" sz="2400" dirty="0"/>
              </a:p>
            </p:txBody>
          </p:sp>
        </mc:Choice>
        <mc:Fallback xmlns="">
          <p:sp>
            <p:nvSpPr>
              <p:cNvPr id="3" name="TextBox 2"/>
              <p:cNvSpPr txBox="1">
                <a:spLocks noRot="1" noChangeAspect="1" noMove="1" noResize="1" noEditPoints="1" noAdjustHandles="1" noChangeArrowheads="1" noChangeShapeType="1" noTextEdit="1"/>
              </p:cNvSpPr>
              <p:nvPr/>
            </p:nvSpPr>
            <p:spPr>
              <a:xfrm>
                <a:off x="3292290" y="1672707"/>
                <a:ext cx="2559419" cy="710194"/>
              </a:xfrm>
              <a:prstGeom prst="rect">
                <a:avLst/>
              </a:prstGeom>
              <a:blipFill rotWithShape="1">
                <a:blip r:embed="rId3"/>
                <a:stretch>
                  <a:fillRect/>
                </a:stretch>
              </a:blipFill>
            </p:spPr>
            <p:txBody>
              <a:bodyPr/>
              <a:lstStyle/>
              <a:p>
                <a:r>
                  <a:rPr lang="en-US">
                    <a:noFill/>
                  </a:rPr>
                  <a:t> </a:t>
                </a:r>
              </a:p>
            </p:txBody>
          </p:sp>
        </mc:Fallback>
      </mc:AlternateContent>
      <p:sp>
        <p:nvSpPr>
          <p:cNvPr id="13" name="TextBox 12"/>
          <p:cNvSpPr txBox="1"/>
          <p:nvPr/>
        </p:nvSpPr>
        <p:spPr>
          <a:xfrm>
            <a:off x="76200" y="1828800"/>
            <a:ext cx="2335663" cy="4524315"/>
          </a:xfrm>
          <a:prstGeom prst="rect">
            <a:avLst/>
          </a:prstGeom>
          <a:noFill/>
        </p:spPr>
        <p:txBody>
          <a:bodyPr wrap="square" rtlCol="0">
            <a:spAutoFit/>
          </a:bodyPr>
          <a:lstStyle/>
          <a:p>
            <a:r>
              <a:rPr lang="en-US" sz="2400" dirty="0" smtClean="0"/>
              <a:t>Magnetization is a </a:t>
            </a:r>
            <a:r>
              <a:rPr lang="en-US" sz="2400" dirty="0" smtClean="0">
                <a:solidFill>
                  <a:srgbClr val="FF0000"/>
                </a:solidFill>
              </a:rPr>
              <a:t>good</a:t>
            </a:r>
            <a:r>
              <a:rPr lang="en-US" sz="2400" dirty="0" smtClean="0"/>
              <a:t> order parameter for the Ferromagnetic/</a:t>
            </a:r>
          </a:p>
          <a:p>
            <a:r>
              <a:rPr lang="en-US" sz="2400" dirty="0" smtClean="0"/>
              <a:t>Paramagnetic Transition </a:t>
            </a:r>
          </a:p>
          <a:p>
            <a:r>
              <a:rPr lang="en-US" sz="2400" dirty="0" smtClean="0"/>
              <a:t>For any given critical behavior finding a </a:t>
            </a:r>
            <a:r>
              <a:rPr lang="en-US" sz="2400" dirty="0" smtClean="0">
                <a:solidFill>
                  <a:srgbClr val="FF0000"/>
                </a:solidFill>
              </a:rPr>
              <a:t>good </a:t>
            </a:r>
            <a:r>
              <a:rPr lang="en-US" sz="2400" dirty="0" smtClean="0"/>
              <a:t> order parameter is </a:t>
            </a:r>
            <a:r>
              <a:rPr lang="en-US" sz="2400" dirty="0" smtClean="0">
                <a:solidFill>
                  <a:srgbClr val="FF0000"/>
                </a:solidFill>
              </a:rPr>
              <a:t>challenging</a:t>
            </a:r>
            <a:r>
              <a:rPr lang="en-US" sz="2400" dirty="0" smtClean="0"/>
              <a:t>. </a:t>
            </a:r>
            <a:endParaRPr lang="en-US" sz="2400" dirty="0"/>
          </a:p>
        </p:txBody>
      </p:sp>
    </p:spTree>
    <p:extLst>
      <p:ext uri="{BB962C8B-B14F-4D97-AF65-F5344CB8AC3E}">
        <p14:creationId xmlns:p14="http://schemas.microsoft.com/office/powerpoint/2010/main" val="38514681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Ergodic Theorem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dirty="0" smtClean="0"/>
                  <a:t>Ergodic Theorem:</a:t>
                </a:r>
              </a:p>
              <a:p>
                <a:pPr marL="0" indent="0">
                  <a:buNone/>
                </a:pPr>
                <a:r>
                  <a:rPr lang="en-US" dirty="0" smtClean="0"/>
                  <a:t>Over time the </a:t>
                </a:r>
                <a:r>
                  <a:rPr lang="en-US" dirty="0"/>
                  <a:t>phase space </a:t>
                </a:r>
                <a:r>
                  <a:rPr lang="en-US" dirty="0" smtClean="0"/>
                  <a:t>of a dynamical system is uniformly covered.</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a:rPr>
                                <m:t>lim</m:t>
                              </m:r>
                            </m:e>
                            <m:lim>
                              <m:r>
                                <a:rPr lang="en-US" i="1">
                                  <a:latin typeface="Cambria Math"/>
                                </a:rPr>
                                <m:t>𝑡</m:t>
                              </m:r>
                              <m:r>
                                <a:rPr lang="en-US" i="1">
                                  <a:latin typeface="Cambria Math"/>
                                </a:rPr>
                                <m:t>→∞</m:t>
                              </m:r>
                            </m:lim>
                          </m:limLow>
                          <m:f>
                            <m:fPr>
                              <m:ctrlPr>
                                <a:rPr lang="en-US" i="1">
                                  <a:latin typeface="Cambria Math" panose="02040503050406030204" pitchFamily="18" charset="0"/>
                                </a:rPr>
                              </m:ctrlPr>
                            </m:fPr>
                            <m:num>
                              <m:r>
                                <a:rPr lang="en-US" i="1">
                                  <a:latin typeface="Cambria Math"/>
                                </a:rPr>
                                <m:t>1</m:t>
                              </m:r>
                            </m:num>
                            <m:den>
                              <m:r>
                                <a:rPr lang="en-US" i="1">
                                  <a:latin typeface="Cambria Math"/>
                                </a:rPr>
                                <m:t>𝑇</m:t>
                              </m:r>
                            </m:den>
                          </m:f>
                        </m:fName>
                        <m:e>
                          <m:nary>
                            <m:naryPr>
                              <m:ctrlPr>
                                <a:rPr lang="en-US" i="1">
                                  <a:latin typeface="Cambria Math" panose="02040503050406030204" pitchFamily="18" charset="0"/>
                                </a:rPr>
                              </m:ctrlPr>
                            </m:naryPr>
                            <m:sub>
                              <m:r>
                                <a:rPr lang="en-US" i="1">
                                  <a:latin typeface="Cambria Math"/>
                                </a:rPr>
                                <m:t>0</m:t>
                              </m:r>
                            </m:sub>
                            <m:sup>
                              <m:r>
                                <a:rPr lang="en-US" i="1">
                                  <a:latin typeface="Cambria Math"/>
                                </a:rPr>
                                <m:t>𝑇</m:t>
                              </m:r>
                            </m:sup>
                            <m:e>
                              <m:r>
                                <a:rPr lang="en-US" i="1">
                                  <a:latin typeface="Cambria Math"/>
                                </a:rPr>
                                <m:t>𝑓</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𝑇</m:t>
                                      </m:r>
                                    </m:e>
                                    <m:sub>
                                      <m:r>
                                        <a:rPr lang="en-US" i="1">
                                          <a:latin typeface="Cambria Math"/>
                                        </a:rPr>
                                        <m:t>𝑡</m:t>
                                      </m:r>
                                    </m:sub>
                                  </m:sSub>
                                  <m:r>
                                    <a:rPr lang="en-US" i="1">
                                      <a:latin typeface="Cambria Math"/>
                                    </a:rPr>
                                    <m:t>𝑥</m:t>
                                  </m:r>
                                </m:e>
                              </m:d>
                              <m:r>
                                <a:rPr lang="en-US" i="1">
                                  <a:latin typeface="Cambria Math"/>
                                </a:rPr>
                                <m:t>𝑑𝑡</m:t>
                              </m:r>
                              <m:r>
                                <a:rPr lang="en-US" i="1">
                                  <a:latin typeface="Cambria Math"/>
                                </a:rPr>
                                <m:t>=</m:t>
                              </m:r>
                              <m:f>
                                <m:fPr>
                                  <m:ctrlPr>
                                    <a:rPr lang="en-US" i="1">
                                      <a:latin typeface="Cambria Math" panose="02040503050406030204" pitchFamily="18" charset="0"/>
                                    </a:rPr>
                                  </m:ctrlPr>
                                </m:fPr>
                                <m:num>
                                  <m:r>
                                    <a:rPr lang="en-US" i="1">
                                      <a:latin typeface="Cambria Math"/>
                                    </a:rPr>
                                    <m:t>1</m:t>
                                  </m:r>
                                </m:num>
                                <m:den>
                                  <m:r>
                                    <a:rPr lang="el-GR" i="1">
                                      <a:latin typeface="Cambria Math"/>
                                    </a:rPr>
                                    <m:t>𝛺</m:t>
                                  </m:r>
                                </m:den>
                              </m:f>
                            </m:e>
                          </m:nary>
                        </m:e>
                      </m:func>
                      <m:nary>
                        <m:naryPr>
                          <m:chr m:val="∬"/>
                          <m:limLoc m:val="undOvr"/>
                          <m:subHide m:val="on"/>
                          <m:supHide m:val="on"/>
                          <m:ctrlPr>
                            <a:rPr lang="en-US" i="1">
                              <a:latin typeface="Cambria Math" panose="02040503050406030204" pitchFamily="18" charset="0"/>
                            </a:rPr>
                          </m:ctrlPr>
                        </m:naryPr>
                        <m:sub/>
                        <m:sup/>
                        <m:e>
                          <m:r>
                            <a:rPr lang="en-US" i="1">
                              <a:latin typeface="Cambria Math"/>
                            </a:rPr>
                            <m:t>𝑑</m:t>
                          </m:r>
                          <m:r>
                            <a:rPr lang="en-US" i="1">
                              <a:latin typeface="Cambria Math"/>
                            </a:rPr>
                            <m:t>𝜇</m:t>
                          </m:r>
                          <m:r>
                            <a:rPr lang="en-US" i="1">
                              <a:latin typeface="Cambria Math"/>
                            </a:rPr>
                            <m:t> </m:t>
                          </m:r>
                          <m:r>
                            <a:rPr lang="en-US" i="1">
                              <a:latin typeface="Cambria Math"/>
                            </a:rPr>
                            <m:t>𝑓</m:t>
                          </m:r>
                          <m:r>
                            <a:rPr lang="en-US" i="1">
                              <a:latin typeface="Cambria Math"/>
                            </a:rPr>
                            <m:t>(</m:t>
                          </m:r>
                          <m:r>
                            <a:rPr lang="en-US" i="1">
                              <a:latin typeface="Cambria Math"/>
                            </a:rPr>
                            <m:t>𝑝</m:t>
                          </m:r>
                          <m:r>
                            <a:rPr lang="en-US" i="1">
                              <a:latin typeface="Cambria Math"/>
                            </a:rPr>
                            <m:t>,</m:t>
                          </m:r>
                          <m:r>
                            <a:rPr lang="en-US" i="1">
                              <a:latin typeface="Cambria Math"/>
                            </a:rPr>
                            <m:t>𝑞</m:t>
                          </m:r>
                          <m:r>
                            <a:rPr lang="en-US" i="1">
                              <a:latin typeface="Cambria Math"/>
                            </a:rPr>
                            <m:t>)</m:t>
                          </m:r>
                        </m:e>
                      </m:nary>
                    </m:oMath>
                  </m:oMathPara>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852" t="-1752"/>
                </a:stretch>
              </a:blipFill>
            </p:spPr>
            <p:txBody>
              <a:bodyPr/>
              <a:lstStyle/>
              <a:p>
                <a:r>
                  <a:rPr lang="en-US">
                    <a:noFill/>
                  </a:rPr>
                  <a:t> </a:t>
                </a:r>
              </a:p>
            </p:txBody>
          </p:sp>
        </mc:Fallback>
      </mc:AlternateContent>
      <p:sp>
        <p:nvSpPr>
          <p:cNvPr id="4" name="TextBox 3"/>
          <p:cNvSpPr txBox="1"/>
          <p:nvPr/>
        </p:nvSpPr>
        <p:spPr>
          <a:xfrm>
            <a:off x="533400" y="5139266"/>
            <a:ext cx="7908062" cy="1077218"/>
          </a:xfrm>
          <a:prstGeom prst="rect">
            <a:avLst/>
          </a:prstGeom>
          <a:noFill/>
        </p:spPr>
        <p:txBody>
          <a:bodyPr wrap="none" rtlCol="0">
            <a:spAutoFit/>
          </a:bodyPr>
          <a:lstStyle/>
          <a:p>
            <a:r>
              <a:rPr lang="en-US" sz="3200" dirty="0" smtClean="0"/>
              <a:t>Therefore ensemble averages can be replaced </a:t>
            </a:r>
          </a:p>
          <a:p>
            <a:r>
              <a:rPr lang="en-US" sz="3200" dirty="0" smtClean="0"/>
              <a:t>with time averages.</a:t>
            </a:r>
            <a:endParaRPr lang="en-US" sz="3200" dirty="0"/>
          </a:p>
        </p:txBody>
      </p:sp>
    </p:spTree>
    <p:extLst>
      <p:ext uri="{BB962C8B-B14F-4D97-AF65-F5344CB8AC3E}">
        <p14:creationId xmlns:p14="http://schemas.microsoft.com/office/powerpoint/2010/main" val="14003606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Problems with the Ergodic theorem</a:t>
            </a:r>
            <a:endParaRPr lang="en-US" dirty="0"/>
          </a:p>
        </p:txBody>
      </p:sp>
      <p:sp>
        <p:nvSpPr>
          <p:cNvPr id="3" name="Content Placeholder 2"/>
          <p:cNvSpPr>
            <a:spLocks noGrp="1"/>
          </p:cNvSpPr>
          <p:nvPr>
            <p:ph idx="1"/>
          </p:nvPr>
        </p:nvSpPr>
        <p:spPr/>
        <p:txBody>
          <a:bodyPr/>
          <a:lstStyle/>
          <a:p>
            <a:r>
              <a:rPr lang="en-US" dirty="0" smtClean="0"/>
              <a:t>In fact a path cannot cover a space so we can only hope that it comes close to a point.</a:t>
            </a:r>
          </a:p>
          <a:p>
            <a:r>
              <a:rPr lang="en-US" dirty="0" err="1" smtClean="0"/>
              <a:t>Liouville’s</a:t>
            </a:r>
            <a:r>
              <a:rPr lang="en-US" dirty="0" smtClean="0"/>
              <a:t> theorem states that the volume remains constant, so how can it cover the whole phase space?</a:t>
            </a:r>
          </a:p>
          <a:p>
            <a:pPr marL="0" indent="0" algn="ctr">
              <a:buNone/>
            </a:pPr>
            <a:r>
              <a:rPr lang="en-US" dirty="0" smtClean="0">
                <a:solidFill>
                  <a:srgbClr val="FF0000"/>
                </a:solidFill>
              </a:rPr>
              <a:t>The solution is coarse graining</a:t>
            </a:r>
          </a:p>
        </p:txBody>
      </p:sp>
    </p:spTree>
    <p:extLst>
      <p:ext uri="{BB962C8B-B14F-4D97-AF65-F5344CB8AC3E}">
        <p14:creationId xmlns:p14="http://schemas.microsoft.com/office/powerpoint/2010/main" val="17357547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Coarse graining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We don’t talk about points in the phase space rather </a:t>
                </a:r>
                <a:r>
                  <a:rPr lang="en-US" dirty="0" err="1" smtClean="0"/>
                  <a:t>neiborhoods</a:t>
                </a:r>
                <a:r>
                  <a:rPr lang="en-US" dirty="0" smtClean="0"/>
                  <a:t> </a:t>
                </a:r>
                <a:r>
                  <a:rPr lang="en-US" dirty="0"/>
                  <a:t>at scales given by </a:t>
                </a:r>
                <a:r>
                  <a:rPr lang="en-US" dirty="0" smtClean="0">
                    <a:latin typeface="Symbol" pitchFamily="18" charset="2"/>
                  </a:rPr>
                  <a:t>l.</a:t>
                </a:r>
              </a:p>
              <a:p>
                <a:pPr marL="0" indent="0">
                  <a:buNone/>
                </a:pPr>
                <a:endParaRPr lang="en-US" dirty="0">
                  <a:latin typeface="Symbol" pitchFamily="18" charset="2"/>
                </a:endParaRPr>
              </a:p>
              <a:p>
                <a:pPr marL="0" indent="0">
                  <a:buNone/>
                </a:pPr>
                <a:r>
                  <a:rPr lang="en-US" dirty="0" smtClean="0"/>
                  <a:t>Once the flow passes through</a:t>
                </a:r>
              </a:p>
              <a:p>
                <a:pPr marL="0" indent="0">
                  <a:buNone/>
                </a:pPr>
                <a:r>
                  <a:rPr lang="en-US" dirty="0" smtClean="0"/>
                  <a:t>a cell we take that as counted.</a:t>
                </a:r>
              </a:p>
              <a:p>
                <a:pPr marL="0" indent="0">
                  <a:buNone/>
                </a:pPr>
                <a:endParaRPr lang="en-US" dirty="0"/>
              </a:p>
              <a:p>
                <a:pPr marL="0" indent="0">
                  <a:buNone/>
                </a:pPr>
                <a14:m>
                  <m:oMathPara xmlns:m="http://schemas.openxmlformats.org/officeDocument/2006/math">
                    <m:oMathParaPr>
                      <m:jc m:val="left"/>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a:rPr>
                            <m:t>𝑑𝑠</m:t>
                          </m:r>
                        </m:num>
                        <m:den>
                          <m:r>
                            <a:rPr lang="en-US" b="0" i="1" smtClean="0">
                              <a:latin typeface="Cambria Math"/>
                            </a:rPr>
                            <m:t>𝑑𝑡</m:t>
                          </m:r>
                        </m:den>
                      </m:f>
                      <m:r>
                        <a:rPr lang="en-US" b="0" i="0" smtClean="0">
                          <a:latin typeface="Cambria Math"/>
                        </a:rPr>
                        <m:t>=</m:t>
                      </m:r>
                      <m:f>
                        <m:fPr>
                          <m:ctrlPr>
                            <a:rPr lang="en-US" b="0" i="1" smtClean="0">
                              <a:latin typeface="Cambria Math" panose="02040503050406030204" pitchFamily="18" charset="0"/>
                            </a:rPr>
                          </m:ctrlPr>
                        </m:fPr>
                        <m:num>
                          <m:r>
                            <a:rPr lang="en-US" b="0" i="1" smtClean="0">
                              <a:latin typeface="Cambria Math"/>
                            </a:rPr>
                            <m:t>𝑑</m:t>
                          </m:r>
                        </m:num>
                        <m:den>
                          <m:r>
                            <a:rPr lang="en-US" b="0" i="1" smtClean="0">
                              <a:latin typeface="Cambria Math"/>
                            </a:rPr>
                            <m:t>𝑑𝑡</m:t>
                          </m:r>
                        </m:den>
                      </m:f>
                      <m:d>
                        <m:dPr>
                          <m:ctrlPr>
                            <a:rPr lang="en-US" b="0" i="1" smtClean="0">
                              <a:latin typeface="Cambria Math" panose="02040503050406030204" pitchFamily="18" charset="0"/>
                            </a:rPr>
                          </m:ctrlPr>
                        </m:dPr>
                        <m:e>
                          <m:r>
                            <m:rPr>
                              <m:sty m:val="p"/>
                            </m:rPr>
                            <a:rPr lang="en-US" b="0" i="0" smtClean="0">
                              <a:latin typeface="Cambria Math"/>
                            </a:rPr>
                            <m:t>k</m:t>
                          </m:r>
                          <m:r>
                            <a:rPr lang="en-US" b="0" i="0" smtClean="0">
                              <a:latin typeface="Cambria Math"/>
                            </a:rPr>
                            <m:t> </m:t>
                          </m:r>
                          <m:r>
                            <m:rPr>
                              <m:sty m:val="p"/>
                            </m:rPr>
                            <a:rPr lang="en-US" b="0" i="0" smtClean="0">
                              <a:latin typeface="Cambria Math"/>
                            </a:rPr>
                            <m:t>Log</m:t>
                          </m:r>
                          <m:d>
                            <m:dPr>
                              <m:ctrlPr>
                                <a:rPr lang="en-US" b="0" i="1" smtClean="0">
                                  <a:latin typeface="Cambria Math" panose="02040503050406030204" pitchFamily="18" charset="0"/>
                                </a:rPr>
                              </m:ctrlPr>
                            </m:dPr>
                            <m:e>
                              <m:r>
                                <m:rPr>
                                  <m:sty m:val="p"/>
                                </m:rPr>
                                <a:rPr lang="el-GR" b="0" i="1" smtClean="0">
                                  <a:latin typeface="Cambria Math"/>
                                  <a:ea typeface="Cambria Math"/>
                                </a:rPr>
                                <m:t>Ω</m:t>
                              </m:r>
                            </m:e>
                          </m:d>
                        </m:e>
                      </m:d>
                      <m:r>
                        <a:rPr lang="en-US" b="0" i="1" smtClean="0">
                          <a:latin typeface="Cambria Math"/>
                          <a:ea typeface="Cambria Math"/>
                        </a:rPr>
                        <m:t>≥0</m:t>
                      </m:r>
                    </m:oMath>
                  </m:oMathPara>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852" t="-1752"/>
                </a:stretch>
              </a:blipFill>
            </p:spPr>
            <p:txBody>
              <a:bodyPr/>
              <a:lstStyle/>
              <a:p>
                <a:r>
                  <a:rPr lang="en-US">
                    <a:noFill/>
                  </a:rPr>
                  <a:t> </a:t>
                </a:r>
              </a:p>
            </p:txBody>
          </p:sp>
        </mc:Fallback>
      </mc:AlternateContent>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050959"/>
            <a:ext cx="24384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1334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Ergodic Theorem</a:t>
            </a:r>
          </a:p>
        </p:txBody>
      </p:sp>
      <p:sp>
        <p:nvSpPr>
          <p:cNvPr id="3" name="Content Placeholder 2"/>
          <p:cNvSpPr>
            <a:spLocks noGrp="1"/>
          </p:cNvSpPr>
          <p:nvPr>
            <p:ph idx="1"/>
          </p:nvPr>
        </p:nvSpPr>
        <p:spPr/>
        <p:txBody>
          <a:bodyPr/>
          <a:lstStyle/>
          <a:p>
            <a:r>
              <a:rPr lang="en-US" dirty="0"/>
              <a:t>Symmetry breaking means that the Phase space is no longer path </a:t>
            </a:r>
            <a:r>
              <a:rPr lang="en-US" dirty="0" smtClean="0"/>
              <a:t>connected, so Ergodic theorem must fail too</a:t>
            </a:r>
            <a:endParaRPr lang="en-US" dirty="0"/>
          </a:p>
          <a:p>
            <a:endParaRPr lang="en-US" dirty="0"/>
          </a:p>
        </p:txBody>
      </p:sp>
    </p:spTree>
    <p:extLst>
      <p:ext uri="{BB962C8B-B14F-4D97-AF65-F5344CB8AC3E}">
        <p14:creationId xmlns:p14="http://schemas.microsoft.com/office/powerpoint/2010/main" val="24156961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Bunimovich</a:t>
            </a:r>
            <a:r>
              <a:rPr lang="en-US" dirty="0"/>
              <a:t> Stadium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𝑇</m:t>
                          </m:r>
                        </m:e>
                        <m:sub>
                          <m:r>
                            <a:rPr lang="en-US" b="0" i="1" smtClean="0">
                              <a:latin typeface="Cambria Math"/>
                            </a:rPr>
                            <m:t>𝑡</m:t>
                          </m:r>
                        </m:sub>
                      </m:sSub>
                      <m:r>
                        <a:rPr lang="en-US" b="0" i="1" smtClean="0">
                          <a:latin typeface="Cambria Math"/>
                        </a:rPr>
                        <m:t>:</m:t>
                      </m:r>
                      <m:r>
                        <m:rPr>
                          <m:sty m:val="p"/>
                        </m:rPr>
                        <a:rPr lang="el-GR" b="0" i="1" smtClean="0">
                          <a:latin typeface="Cambria Math"/>
                          <a:ea typeface="Cambria Math"/>
                        </a:rPr>
                        <m:t>Ω</m:t>
                      </m:r>
                      <m:r>
                        <a:rPr lang="el-GR" b="0" i="1" smtClean="0">
                          <a:latin typeface="Cambria Math"/>
                          <a:ea typeface="Cambria Math"/>
                        </a:rPr>
                        <m:t>→</m:t>
                      </m:r>
                      <m:r>
                        <m:rPr>
                          <m:sty m:val="p"/>
                        </m:rPr>
                        <a:rPr lang="el-GR" b="0" i="1" smtClean="0">
                          <a:latin typeface="Cambria Math"/>
                          <a:ea typeface="Cambria Math"/>
                        </a:rPr>
                        <m:t>Ω</m:t>
                      </m:r>
                      <m:r>
                        <a:rPr lang="en-US" b="0" i="1" smtClean="0">
                          <a:latin typeface="Cambria Math"/>
                          <a:ea typeface="Cambria Math"/>
                        </a:rPr>
                        <m:t>   </m:t>
                      </m:r>
                      <m:r>
                        <a:rPr lang="en-US" b="0" i="1" smtClean="0">
                          <a:latin typeface="Cambria Math"/>
                          <a:ea typeface="Cambria Math"/>
                        </a:rPr>
                        <m:t>𝑡</m:t>
                      </m:r>
                      <m:r>
                        <a:rPr lang="en-US" b="0" i="1" smtClean="0">
                          <a:latin typeface="Cambria Math"/>
                          <a:ea typeface="Cambria Math"/>
                        </a:rPr>
                        <m:t>𝜖</m:t>
                      </m:r>
                      <m:r>
                        <a:rPr lang="en-US" b="0" i="1" smtClean="0">
                          <a:latin typeface="Cambria Math"/>
                          <a:ea typeface="Cambria Math"/>
                        </a:rPr>
                        <m:t>ℝ</m:t>
                      </m:r>
                    </m:oMath>
                  </m:oMathPara>
                </a14:m>
                <a:endParaRPr lang="en-US" b="0" dirty="0" smtClean="0">
                  <a:ea typeface="Cambria Math"/>
                </a:endParaRPr>
              </a:p>
              <a:p>
                <a:pPr marL="0" indent="0">
                  <a:buNone/>
                </a:pPr>
                <a:endParaRPr lang="en-US" dirty="0" smtClean="0"/>
              </a:p>
              <a:p>
                <a:pPr marL="0" indent="0">
                  <a:buNone/>
                </a:pPr>
                <a:r>
                  <a:rPr lang="en-US" dirty="0" smtClean="0"/>
                  <a:t>with </a:t>
                </a:r>
                <a:r>
                  <a:rPr lang="en-US" dirty="0"/>
                  <a:t>randomly chosen initial position and velocity, over time its position </a:t>
                </a:r>
                <a:r>
                  <a:rPr lang="en-US" dirty="0" smtClean="0"/>
                  <a:t>becomes </a:t>
                </a:r>
                <a:r>
                  <a:rPr lang="en-US" dirty="0"/>
                  <a:t>uniformly distributed over the whole stadium.</a:t>
                </a:r>
                <a:endParaRPr lang="en-US" dirty="0" smtClean="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852"/>
                </a:stretch>
              </a:blipFill>
            </p:spPr>
            <p:txBody>
              <a:bodyPr/>
              <a:lstStyle/>
              <a:p>
                <a:r>
                  <a:rPr lang="en-US">
                    <a:noFill/>
                  </a:rPr>
                  <a:t> </a:t>
                </a:r>
              </a:p>
            </p:txBody>
          </p:sp>
        </mc:Fallback>
      </mc:AlternateContent>
    </p:spTree>
    <p:extLst>
      <p:ext uri="{BB962C8B-B14F-4D97-AF65-F5344CB8AC3E}">
        <p14:creationId xmlns:p14="http://schemas.microsoft.com/office/powerpoint/2010/main" val="23077631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Bunimovich</a:t>
            </a:r>
            <a:r>
              <a:rPr lang="en-US" dirty="0"/>
              <a:t> Stadium </a:t>
            </a:r>
            <a:r>
              <a:rPr lang="en-US" dirty="0" smtClean="0"/>
              <a:t/>
            </a:r>
            <a:br>
              <a:rPr lang="en-US" dirty="0" smtClean="0"/>
            </a:br>
            <a:r>
              <a:rPr lang="en-US" sz="3100" dirty="0" smtClean="0"/>
              <a:t>Ergodic hypothesis</a:t>
            </a:r>
            <a:endParaRPr lang="en-US" sz="3100" dirty="0"/>
          </a:p>
        </p:txBody>
      </p:sp>
      <p:sp>
        <p:nvSpPr>
          <p:cNvPr id="6" name="TextBox 5"/>
          <p:cNvSpPr txBox="1"/>
          <p:nvPr/>
        </p:nvSpPr>
        <p:spPr>
          <a:xfrm>
            <a:off x="533400" y="6081852"/>
            <a:ext cx="8153400" cy="523220"/>
          </a:xfrm>
          <a:prstGeom prst="rect">
            <a:avLst/>
          </a:prstGeom>
          <a:noFill/>
        </p:spPr>
        <p:txBody>
          <a:bodyPr wrap="square" rtlCol="0">
            <a:spAutoFit/>
          </a:bodyPr>
          <a:lstStyle/>
          <a:p>
            <a:r>
              <a:rPr lang="en-US" sz="1400" dirty="0" smtClean="0"/>
              <a:t>Leonid </a:t>
            </a:r>
            <a:r>
              <a:rPr lang="en-US" sz="1400" dirty="0"/>
              <a:t>A. </a:t>
            </a:r>
            <a:r>
              <a:rPr lang="en-US" sz="1400" dirty="0" err="1"/>
              <a:t>Bunimovich</a:t>
            </a:r>
            <a:r>
              <a:rPr lang="en-US" sz="1400" dirty="0"/>
              <a:t>, On the ergodic properties of nowhere dispersing billiards, </a:t>
            </a:r>
            <a:r>
              <a:rPr lang="en-US" sz="1400" dirty="0" smtClean="0"/>
              <a:t>Comm. </a:t>
            </a:r>
            <a:r>
              <a:rPr lang="en-US" sz="1400" dirty="0"/>
              <a:t>Math. Phys. 65 (1979), 295–312</a:t>
            </a:r>
          </a:p>
        </p:txBody>
      </p:sp>
      <p:pic>
        <p:nvPicPr>
          <p:cNvPr id="4098" name="Picture 2" descr="Image result for ergodic hypothe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1865948"/>
            <a:ext cx="7219950" cy="3609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8495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references</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Specific references have been given in the main text of my lecture notes but for students who like to read reviews on the topics covered in these lectures the following references are suggested:</a:t>
            </a:r>
          </a:p>
          <a:p>
            <a:pPr marL="0" indent="0">
              <a:buNone/>
            </a:pPr>
            <a:r>
              <a:rPr lang="en-US" sz="2400" b="1" dirty="0" smtClean="0"/>
              <a:t>Critical Phenomena :</a:t>
            </a:r>
          </a:p>
          <a:p>
            <a:r>
              <a:rPr lang="en-US" sz="2400" dirty="0" err="1"/>
              <a:t>Sornette</a:t>
            </a:r>
            <a:r>
              <a:rPr lang="en-US" sz="2400" dirty="0"/>
              <a:t>, </a:t>
            </a:r>
            <a:r>
              <a:rPr lang="en-US" sz="2400" dirty="0" smtClean="0"/>
              <a:t>D.</a:t>
            </a:r>
            <a:r>
              <a:rPr lang="en-US" sz="2400" dirty="0"/>
              <a:t> </a:t>
            </a:r>
            <a:r>
              <a:rPr lang="en-US" sz="2400" i="1" dirty="0"/>
              <a:t>Critical phenomena in natural sciences: chaos, fractals, </a:t>
            </a:r>
            <a:r>
              <a:rPr lang="en-US" sz="2400" i="1" dirty="0" smtClean="0"/>
              <a:t>self-organization and </a:t>
            </a:r>
            <a:r>
              <a:rPr lang="en-US" sz="2400" i="1" dirty="0"/>
              <a:t>disorder: concepts and tools</a:t>
            </a:r>
            <a:r>
              <a:rPr lang="en-US" sz="2400" dirty="0"/>
              <a:t>. Springer Science &amp; Business Media, 2006</a:t>
            </a:r>
            <a:r>
              <a:rPr lang="en-US" sz="2400" dirty="0" smtClean="0"/>
              <a:t>.</a:t>
            </a:r>
          </a:p>
          <a:p>
            <a:r>
              <a:rPr lang="en-US" sz="2400" dirty="0"/>
              <a:t>Stanley, H. Eugene. "Scaling, universality, and renormalization: Three pillars of modern critical phenomena." </a:t>
            </a:r>
            <a:r>
              <a:rPr lang="en-US" sz="2400" i="1" dirty="0"/>
              <a:t>Reviews of modern physics</a:t>
            </a:r>
            <a:r>
              <a:rPr lang="en-US" sz="2400" dirty="0"/>
              <a:t> 71.2 (1999): S358.</a:t>
            </a:r>
          </a:p>
        </p:txBody>
      </p:sp>
    </p:spTree>
    <p:extLst>
      <p:ext uri="{BB962C8B-B14F-4D97-AF65-F5344CB8AC3E}">
        <p14:creationId xmlns:p14="http://schemas.microsoft.com/office/powerpoint/2010/main" val="29889216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8787" y="1828800"/>
            <a:ext cx="5686425" cy="3200400"/>
          </a:xfrm>
          <a:prstGeom prst="rect">
            <a:avLst/>
          </a:prstGeom>
        </p:spPr>
      </p:pic>
      <p:sp>
        <p:nvSpPr>
          <p:cNvPr id="5" name="TextBox 4"/>
          <p:cNvSpPr txBox="1"/>
          <p:nvPr/>
        </p:nvSpPr>
        <p:spPr>
          <a:xfrm>
            <a:off x="609600" y="348734"/>
            <a:ext cx="7751737" cy="338554"/>
          </a:xfrm>
          <a:prstGeom prst="rect">
            <a:avLst/>
          </a:prstGeom>
          <a:noFill/>
        </p:spPr>
        <p:txBody>
          <a:bodyPr wrap="none" rtlCol="0">
            <a:spAutoFit/>
          </a:bodyPr>
          <a:lstStyle/>
          <a:p>
            <a:r>
              <a:rPr lang="en-US" sz="1600" dirty="0" smtClean="0"/>
              <a:t>Animation by </a:t>
            </a:r>
            <a:r>
              <a:rPr lang="en-US" sz="1600" dirty="0" err="1" smtClean="0"/>
              <a:t>Phillipe</a:t>
            </a:r>
            <a:r>
              <a:rPr lang="en-US" sz="1600" dirty="0"/>
              <a:t> Roux : blogs.ams.org/</a:t>
            </a:r>
            <a:r>
              <a:rPr lang="en-US" sz="1600" dirty="0" err="1"/>
              <a:t>visualinsight</a:t>
            </a:r>
            <a:r>
              <a:rPr lang="en-US" sz="1600" dirty="0"/>
              <a:t>/2016/11/15/</a:t>
            </a:r>
            <a:r>
              <a:rPr lang="en-US" sz="1600" dirty="0" err="1"/>
              <a:t>bunimovich</a:t>
            </a:r>
            <a:r>
              <a:rPr lang="en-US" sz="1600" dirty="0"/>
              <a:t>-stadium/</a:t>
            </a:r>
          </a:p>
        </p:txBody>
      </p:sp>
    </p:spTree>
    <p:extLst>
      <p:ext uri="{BB962C8B-B14F-4D97-AF65-F5344CB8AC3E}">
        <p14:creationId xmlns:p14="http://schemas.microsoft.com/office/powerpoint/2010/main" val="37900513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exponents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Changes of the physical observables near the critical point are given by power laws: </a:t>
                </a:r>
                <a:endParaRPr lang="en-US" b="0"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𝑀</m:t>
                      </m:r>
                      <m:r>
                        <a:rPr lang="en-US" b="0" i="1" smtClean="0">
                          <a:latin typeface="Cambria Math"/>
                          <a:ea typeface="Cambria Math"/>
                        </a:rPr>
                        <m:t>~ </m:t>
                      </m:r>
                      <m:sSup>
                        <m:sSupPr>
                          <m:ctrlPr>
                            <a:rPr lang="en-US" b="0" i="1" smtClean="0">
                              <a:latin typeface="Cambria Math" panose="02040503050406030204" pitchFamily="18" charset="0"/>
                              <a:ea typeface="Cambria Math"/>
                            </a:rPr>
                          </m:ctrlPr>
                        </m:sSupPr>
                        <m:e>
                          <m:r>
                            <a:rPr lang="en-US" b="0" i="1" smtClean="0">
                              <a:latin typeface="Cambria Math"/>
                              <a:ea typeface="Cambria Math"/>
                            </a:rPr>
                            <m:t>(</m:t>
                          </m:r>
                          <m:r>
                            <a:rPr lang="en-US" i="1">
                              <a:latin typeface="Cambria Math"/>
                              <a:ea typeface="Cambria Math"/>
                            </a:rPr>
                            <m:t>−</m:t>
                          </m:r>
                          <m:r>
                            <a:rPr lang="en-US" i="1">
                              <a:latin typeface="Cambria Math"/>
                              <a:ea typeface="Cambria Math"/>
                            </a:rPr>
                            <m:t>𝑡</m:t>
                          </m:r>
                          <m:r>
                            <a:rPr lang="en-US" i="1">
                              <a:latin typeface="Cambria Math"/>
                              <a:ea typeface="Cambria Math"/>
                            </a:rPr>
                            <m:t>)</m:t>
                          </m:r>
                          <m:r>
                            <m:rPr>
                              <m:nor/>
                            </m:rPr>
                            <a:rPr lang="en-US" dirty="0"/>
                            <m:t> </m:t>
                          </m:r>
                        </m:e>
                        <m:sup>
                          <m:r>
                            <a:rPr lang="en-US" b="0" i="1" smtClean="0">
                              <a:latin typeface="Cambria Math"/>
                              <a:ea typeface="Cambria Math"/>
                            </a:rPr>
                            <m:t>𝛽</m:t>
                          </m:r>
                        </m:sup>
                      </m:sSup>
                    </m:oMath>
                  </m:oMathPara>
                </a14:m>
                <a:endParaRPr lang="en-US" b="0" dirty="0" smtClean="0">
                  <a:ea typeface="Cambria Math"/>
                </a:endParaRPr>
              </a:p>
              <a:p>
                <a:pPr marL="0" indent="0">
                  <a:buNone/>
                </a:pPr>
                <a:endParaRPr lang="en-US" b="0"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𝑡</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𝑇</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𝑐</m:t>
                              </m:r>
                            </m:sub>
                          </m:sSub>
                        </m:num>
                        <m:den>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𝑐</m:t>
                              </m:r>
                            </m:sub>
                          </m:sSub>
                        </m:den>
                      </m:f>
                    </m:oMath>
                  </m:oMathPara>
                </a14:m>
                <a:endParaRPr lang="en-US" dirty="0" smtClean="0"/>
              </a:p>
              <a:p>
                <a:pPr marL="0" indent="0">
                  <a:buNone/>
                </a:pPr>
                <a:r>
                  <a:rPr lang="en-US" sz="2600" dirty="0" smtClean="0"/>
                  <a:t>here M is magnetization, </a:t>
                </a:r>
                <a14:m>
                  <m:oMath xmlns:m="http://schemas.openxmlformats.org/officeDocument/2006/math">
                    <m:r>
                      <a:rPr lang="en-US" sz="2600" i="1">
                        <a:latin typeface="Cambria Math"/>
                      </a:rPr>
                      <m:t>𝑇</m:t>
                    </m:r>
                  </m:oMath>
                </a14:m>
                <a:r>
                  <a:rPr lang="en-US" sz="2600" dirty="0" smtClean="0"/>
                  <a:t> temperature, </a:t>
                </a:r>
                <a14:m>
                  <m:oMath xmlns:m="http://schemas.openxmlformats.org/officeDocument/2006/math">
                    <m:sSub>
                      <m:sSubPr>
                        <m:ctrlPr>
                          <a:rPr lang="en-US" sz="2600" i="1" smtClean="0">
                            <a:solidFill>
                              <a:schemeClr val="tx1"/>
                            </a:solidFill>
                            <a:latin typeface="Cambria Math" panose="02040503050406030204" pitchFamily="18" charset="0"/>
                          </a:rPr>
                        </m:ctrlPr>
                      </m:sSubPr>
                      <m:e>
                        <m:r>
                          <a:rPr lang="en-US" sz="2600" b="0" i="1" smtClean="0">
                            <a:solidFill>
                              <a:schemeClr val="tx1"/>
                            </a:solidFill>
                            <a:latin typeface="Cambria Math" panose="02040503050406030204" pitchFamily="18" charset="0"/>
                          </a:rPr>
                          <m:t>𝑇</m:t>
                        </m:r>
                      </m:e>
                      <m:sub>
                        <m:r>
                          <a:rPr lang="en-US" sz="2600" b="0" i="1" smtClean="0">
                            <a:solidFill>
                              <a:schemeClr val="tx1"/>
                            </a:solidFill>
                            <a:latin typeface="Cambria Math" panose="02040503050406030204" pitchFamily="18" charset="0"/>
                          </a:rPr>
                          <m:t>𝑐</m:t>
                        </m:r>
                      </m:sub>
                    </m:sSub>
                  </m:oMath>
                </a14:m>
                <a:r>
                  <a:rPr lang="en-US" sz="2600" dirty="0" smtClean="0"/>
                  <a:t> critical temperature, and t is called the reduced temperature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a:stretch>
              </a:blipFill>
            </p:spPr>
            <p:txBody>
              <a:bodyPr/>
              <a:lstStyle/>
              <a:p>
                <a:r>
                  <a:rPr lang="en-US">
                    <a:noFill/>
                  </a:rPr>
                  <a:t> </a:t>
                </a:r>
              </a:p>
            </p:txBody>
          </p:sp>
        </mc:Fallback>
      </mc:AlternateContent>
    </p:spTree>
    <p:extLst>
      <p:ext uri="{BB962C8B-B14F-4D97-AF65-F5344CB8AC3E}">
        <p14:creationId xmlns:p14="http://schemas.microsoft.com/office/powerpoint/2010/main" val="12232231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exponents</a:t>
            </a:r>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ext uri="{D42A27DB-BD31-4B8C-83A1-F6EECF244321}">
                    <p14:modId xmlns:p14="http://schemas.microsoft.com/office/powerpoint/2010/main" val="3778548657"/>
                  </p:ext>
                </p:extLst>
              </p:nvPr>
            </p:nvGraphicFramePr>
            <p:xfrm>
              <a:off x="838200" y="1981200"/>
              <a:ext cx="7467600" cy="3352802"/>
            </p:xfrm>
            <a:graphic>
              <a:graphicData uri="http://schemas.openxmlformats.org/drawingml/2006/table">
                <a:tbl>
                  <a:tblPr firstRow="1" firstCol="1" bandRow="1">
                    <a:tableStyleId>{5C22544A-7EE6-4342-B048-85BDC9FD1C3A}</a:tableStyleId>
                  </a:tblPr>
                  <a:tblGrid>
                    <a:gridCol w="1085833">
                      <a:extLst>
                        <a:ext uri="{9D8B030D-6E8A-4147-A177-3AD203B41FA5}">
                          <a16:colId xmlns:a16="http://schemas.microsoft.com/office/drawing/2014/main" val="20000"/>
                        </a:ext>
                      </a:extLst>
                    </a:gridCol>
                    <a:gridCol w="3714767">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402912">
                    <a:tc>
                      <a:txBody>
                        <a:bodyPr/>
                        <a:lstStyle/>
                        <a:p>
                          <a:pPr marL="0" marR="0">
                            <a:spcBef>
                              <a:spcPts val="0"/>
                            </a:spcBef>
                            <a:spcAft>
                              <a:spcPts val="0"/>
                            </a:spcAft>
                          </a:pPr>
                          <a:r>
                            <a:rPr lang="en-US" sz="1400" dirty="0">
                              <a:effectLst/>
                            </a:rPr>
                            <a:t>Exponent</a:t>
                          </a:r>
                          <a:endParaRPr lang="en-US" sz="1400" dirty="0">
                            <a:solidFill>
                              <a:srgbClr val="222222"/>
                            </a:solidFill>
                            <a:effectLst/>
                            <a:latin typeface="Cambria"/>
                            <a:ea typeface="Calibri"/>
                            <a:cs typeface="Arial"/>
                          </a:endParaRPr>
                        </a:p>
                      </a:txBody>
                      <a:tcPr marL="68580" marR="68580" marT="0" marB="0"/>
                    </a:tc>
                    <a:tc>
                      <a:txBody>
                        <a:bodyPr/>
                        <a:lstStyle/>
                        <a:p>
                          <a:pPr marL="0" marR="0">
                            <a:spcBef>
                              <a:spcPts val="0"/>
                            </a:spcBef>
                            <a:spcAft>
                              <a:spcPts val="0"/>
                            </a:spcAft>
                          </a:pPr>
                          <a:r>
                            <a:rPr lang="en-US" sz="1400">
                              <a:effectLst/>
                            </a:rPr>
                            <a:t>Physical quantity</a:t>
                          </a:r>
                          <a:endParaRPr lang="en-US" sz="1400">
                            <a:solidFill>
                              <a:srgbClr val="222222"/>
                            </a:solidFill>
                            <a:effectLst/>
                            <a:latin typeface="Cambria"/>
                            <a:ea typeface="Calibri"/>
                            <a:cs typeface="Arial"/>
                          </a:endParaRPr>
                        </a:p>
                      </a:txBody>
                      <a:tcPr marL="68580" marR="68580" marT="0" marB="0"/>
                    </a:tc>
                    <a:tc>
                      <a:txBody>
                        <a:bodyPr/>
                        <a:lstStyle/>
                        <a:p>
                          <a:pPr marL="0" marR="0">
                            <a:spcBef>
                              <a:spcPts val="0"/>
                            </a:spcBef>
                            <a:spcAft>
                              <a:spcPts val="0"/>
                            </a:spcAft>
                          </a:pPr>
                          <a:r>
                            <a:rPr lang="en-US" sz="1400">
                              <a:effectLst/>
                            </a:rPr>
                            <a:t>expression</a:t>
                          </a:r>
                          <a:endParaRPr lang="en-US" sz="1400">
                            <a:solidFill>
                              <a:srgbClr val="222222"/>
                            </a:solidFill>
                            <a:effectLst/>
                            <a:latin typeface="Cambria"/>
                            <a:ea typeface="Calibri"/>
                            <a:cs typeface="Arial"/>
                          </a:endParaRPr>
                        </a:p>
                      </a:txBody>
                      <a:tcPr marL="68580" marR="68580" marT="0" marB="0"/>
                    </a:tc>
                    <a:extLst>
                      <a:ext uri="{0D108BD9-81ED-4DB2-BD59-A6C34878D82A}">
                        <a16:rowId xmlns:a16="http://schemas.microsoft.com/office/drawing/2014/main" val="10000"/>
                      </a:ext>
                    </a:extLst>
                  </a:tr>
                  <a:tr h="402912">
                    <a:tc>
                      <a:txBody>
                        <a:bodyPr/>
                        <a:lstStyle/>
                        <a:p>
                          <a:pPr marL="0" marR="0">
                            <a:spcBef>
                              <a:spcPts val="0"/>
                            </a:spcBef>
                            <a:spcAft>
                              <a:spcPts val="0"/>
                            </a:spcAft>
                          </a:pPr>
                          <a:r>
                            <a:rPr lang="en-US" sz="1400" dirty="0">
                              <a:effectLst/>
                              <a:latin typeface="Symbol" pitchFamily="18" charset="2"/>
                            </a:rPr>
                            <a:t>a</a:t>
                          </a:r>
                          <a:endParaRPr lang="en-US" sz="1400" dirty="0">
                            <a:solidFill>
                              <a:srgbClr val="222222"/>
                            </a:solidFill>
                            <a:effectLst/>
                            <a:latin typeface="Symbol" pitchFamily="18" charset="2"/>
                            <a:ea typeface="Calibri"/>
                            <a:cs typeface="Arial"/>
                          </a:endParaRPr>
                        </a:p>
                      </a:txBody>
                      <a:tcPr marL="68580" marR="68580" marT="0" marB="0"/>
                    </a:tc>
                    <a:tc>
                      <a:txBody>
                        <a:bodyPr/>
                        <a:lstStyle/>
                        <a:p>
                          <a:pPr marL="0" marR="0" algn="l">
                            <a:spcBef>
                              <a:spcPts val="0"/>
                            </a:spcBef>
                            <a:spcAft>
                              <a:spcPts val="0"/>
                            </a:spcAft>
                          </a:pPr>
                          <a:r>
                            <a:rPr lang="en-US" sz="1400" dirty="0">
                              <a:effectLst/>
                            </a:rPr>
                            <a:t>Specific heat (at zero field)</a:t>
                          </a:r>
                          <a:endParaRPr lang="en-US" sz="1400" dirty="0">
                            <a:solidFill>
                              <a:srgbClr val="222222"/>
                            </a:solidFill>
                            <a:effectLst/>
                            <a:latin typeface="Cambria"/>
                            <a:ea typeface="Calibri"/>
                            <a:cs typeface="Arial"/>
                          </a:endParaRPr>
                        </a:p>
                      </a:txBody>
                      <a:tcPr marL="68580" marR="68580" marT="0" marB="0" anchor="ct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400" i="1">
                                        <a:effectLst/>
                                        <a:latin typeface="Cambria Math" panose="02040503050406030204" pitchFamily="18" charset="0"/>
                                      </a:rPr>
                                    </m:ctrlPr>
                                  </m:sSubPr>
                                  <m:e>
                                    <m:r>
                                      <a:rPr lang="en-US" sz="1400">
                                        <a:effectLst/>
                                        <a:latin typeface="Cambria Math"/>
                                      </a:rPr>
                                      <m:t>𝐶</m:t>
                                    </m:r>
                                  </m:e>
                                  <m:sub>
                                    <m:r>
                                      <a:rPr lang="en-US" sz="1400">
                                        <a:effectLst/>
                                        <a:latin typeface="Cambria Math"/>
                                      </a:rPr>
                                      <m:t>𝑣</m:t>
                                    </m:r>
                                  </m:sub>
                                </m:sSub>
                                <m:r>
                                  <a:rPr lang="en-US" sz="1400">
                                    <a:effectLst/>
                                    <a:latin typeface="Cambria Math"/>
                                  </a:rPr>
                                  <m:t>~</m:t>
                                </m:r>
                                <m:sSup>
                                  <m:sSupPr>
                                    <m:ctrlPr>
                                      <a:rPr lang="en-US" sz="1400" i="1">
                                        <a:effectLst/>
                                        <a:latin typeface="Cambria Math" panose="02040503050406030204" pitchFamily="18" charset="0"/>
                                      </a:rPr>
                                    </m:ctrlPr>
                                  </m:sSupPr>
                                  <m:e>
                                    <m:r>
                                      <a:rPr lang="en-US" sz="1400">
                                        <a:effectLst/>
                                        <a:latin typeface="Cambria Math"/>
                                      </a:rPr>
                                      <m:t>𝑡</m:t>
                                    </m:r>
                                  </m:e>
                                  <m:sup>
                                    <m:r>
                                      <a:rPr lang="en-US" sz="1400">
                                        <a:effectLst/>
                                        <a:latin typeface="Cambria Math"/>
                                      </a:rPr>
                                      <m:t>−</m:t>
                                    </m:r>
                                    <m:r>
                                      <a:rPr lang="en-US" sz="1400">
                                        <a:effectLst/>
                                        <a:latin typeface="Cambria Math"/>
                                      </a:rPr>
                                      <m:t>𝛼</m:t>
                                    </m:r>
                                  </m:sup>
                                </m:sSup>
                                <m:r>
                                  <a:rPr lang="en-US" sz="1400">
                                    <a:effectLst/>
                                    <a:latin typeface="Cambria Math"/>
                                  </a:rPr>
                                  <m:t> </m:t>
                                </m:r>
                              </m:oMath>
                            </m:oMathPara>
                          </a14:m>
                          <a:endParaRPr lang="en-US" sz="1400" dirty="0">
                            <a:solidFill>
                              <a:srgbClr val="222222"/>
                            </a:solidFill>
                            <a:effectLst/>
                            <a:latin typeface="Cambria"/>
                            <a:ea typeface="Calibri"/>
                            <a:cs typeface="Arial"/>
                          </a:endParaRPr>
                        </a:p>
                      </a:txBody>
                      <a:tcPr marL="68580" marR="68580" marT="0" marB="0" anchor="ctr"/>
                    </a:tc>
                    <a:extLst>
                      <a:ext uri="{0D108BD9-81ED-4DB2-BD59-A6C34878D82A}">
                        <a16:rowId xmlns:a16="http://schemas.microsoft.com/office/drawing/2014/main" val="10001"/>
                      </a:ext>
                    </a:extLst>
                  </a:tr>
                  <a:tr h="456514">
                    <a:tc>
                      <a:txBody>
                        <a:bodyPr/>
                        <a:lstStyle/>
                        <a:p>
                          <a:pPr marL="0" marR="0">
                            <a:spcBef>
                              <a:spcPts val="0"/>
                            </a:spcBef>
                            <a:spcAft>
                              <a:spcPts val="0"/>
                            </a:spcAft>
                          </a:pPr>
                          <a:r>
                            <a:rPr lang="en-US" sz="1400" dirty="0">
                              <a:effectLst/>
                              <a:latin typeface="Symbol" pitchFamily="18" charset="2"/>
                            </a:rPr>
                            <a:t>b</a:t>
                          </a:r>
                          <a:endParaRPr lang="en-US" sz="1400" dirty="0">
                            <a:solidFill>
                              <a:srgbClr val="222222"/>
                            </a:solidFill>
                            <a:effectLst/>
                            <a:latin typeface="Symbol" pitchFamily="18" charset="2"/>
                            <a:ea typeface="Calibri"/>
                            <a:cs typeface="Arial"/>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effectLst/>
                            </a:rPr>
                            <a:t>Order Parameter </a:t>
                          </a:r>
                          <a:r>
                            <a:rPr lang="en-US" sz="1400" dirty="0" smtClean="0">
                              <a:effectLst/>
                            </a:rPr>
                            <a:t>(below </a:t>
                          </a:r>
                          <a:r>
                            <a:rPr lang="en-US" sz="1400" dirty="0" err="1" smtClean="0">
                              <a:effectLst/>
                            </a:rPr>
                            <a:t>T</a:t>
                          </a:r>
                          <a:r>
                            <a:rPr lang="en-US" sz="1400" baseline="-25000" dirty="0" err="1" smtClean="0">
                              <a:effectLst/>
                            </a:rPr>
                            <a:t>c</a:t>
                          </a:r>
                          <a:r>
                            <a:rPr lang="en-US" sz="1400" baseline="0" dirty="0" smtClean="0">
                              <a:solidFill>
                                <a:srgbClr val="222222"/>
                              </a:solidFill>
                              <a:effectLst/>
                              <a:latin typeface="Cambria"/>
                              <a:cs typeface="Arial"/>
                            </a:rPr>
                            <a:t> </a:t>
                          </a:r>
                          <a:r>
                            <a:rPr lang="en-US" sz="1400" dirty="0" smtClean="0">
                              <a:effectLst/>
                            </a:rPr>
                            <a:t>,zero</a:t>
                          </a:r>
                          <a:r>
                            <a:rPr lang="en-US" sz="1400" baseline="0" dirty="0" smtClean="0">
                              <a:effectLst/>
                            </a:rPr>
                            <a:t> field</a:t>
                          </a:r>
                          <a:r>
                            <a:rPr lang="en-US" sz="1400" dirty="0" smtClean="0">
                              <a:effectLst/>
                            </a:rPr>
                            <a:t>)</a:t>
                          </a:r>
                          <a:endParaRPr lang="en-US" sz="1400" dirty="0">
                            <a:solidFill>
                              <a:srgbClr val="222222"/>
                            </a:solidFill>
                            <a:effectLst/>
                            <a:latin typeface="Cambria"/>
                            <a:ea typeface="Calibri"/>
                            <a:cs typeface="Arial"/>
                          </a:endParaRPr>
                        </a:p>
                      </a:txBody>
                      <a:tcPr marL="68580" marR="68580" marT="0" marB="0" anchor="ct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1400">
                                    <a:effectLst/>
                                    <a:latin typeface="Cambria Math"/>
                                  </a:rPr>
                                  <m:t>𝑚</m:t>
                                </m:r>
                                <m:r>
                                  <a:rPr lang="en-US" sz="1400">
                                    <a:effectLst/>
                                    <a:latin typeface="Cambria Math"/>
                                  </a:rPr>
                                  <m:t>~ </m:t>
                                </m:r>
                                <m:sSup>
                                  <m:sSupPr>
                                    <m:ctrlPr>
                                      <a:rPr lang="en-US" sz="1400" i="1">
                                        <a:effectLst/>
                                        <a:latin typeface="Cambria Math" panose="02040503050406030204" pitchFamily="18" charset="0"/>
                                      </a:rPr>
                                    </m:ctrlPr>
                                  </m:sSupPr>
                                  <m:e>
                                    <m:r>
                                      <a:rPr lang="en-US" sz="1400">
                                        <a:effectLst/>
                                        <a:latin typeface="Cambria Math"/>
                                      </a:rPr>
                                      <m:t>(−</m:t>
                                    </m:r>
                                    <m:r>
                                      <a:rPr lang="en-US" sz="1400">
                                        <a:effectLst/>
                                        <a:latin typeface="Cambria Math"/>
                                      </a:rPr>
                                      <m:t>𝑡</m:t>
                                    </m:r>
                                    <m:r>
                                      <a:rPr lang="en-US" sz="1400">
                                        <a:effectLst/>
                                        <a:latin typeface="Cambria Math"/>
                                      </a:rPr>
                                      <m:t>)</m:t>
                                    </m:r>
                                  </m:e>
                                  <m:sup>
                                    <m:r>
                                      <a:rPr lang="en-US" sz="1400">
                                        <a:effectLst/>
                                        <a:latin typeface="Cambria Math"/>
                                      </a:rPr>
                                      <m:t>𝛽</m:t>
                                    </m:r>
                                  </m:sup>
                                </m:sSup>
                              </m:oMath>
                            </m:oMathPara>
                          </a14:m>
                          <a:endParaRPr lang="en-US" sz="1400" dirty="0">
                            <a:solidFill>
                              <a:srgbClr val="222222"/>
                            </a:solidFill>
                            <a:effectLst/>
                            <a:latin typeface="Cambria"/>
                            <a:ea typeface="Calibri"/>
                            <a:cs typeface="Arial"/>
                          </a:endParaRPr>
                        </a:p>
                      </a:txBody>
                      <a:tcPr marL="68580" marR="68580" marT="0" marB="0" anchor="ctr"/>
                    </a:tc>
                    <a:extLst>
                      <a:ext uri="{0D108BD9-81ED-4DB2-BD59-A6C34878D82A}">
                        <a16:rowId xmlns:a16="http://schemas.microsoft.com/office/drawing/2014/main" val="10002"/>
                      </a:ext>
                    </a:extLst>
                  </a:tr>
                  <a:tr h="402912">
                    <a:tc>
                      <a:txBody>
                        <a:bodyPr/>
                        <a:lstStyle/>
                        <a:p>
                          <a:pPr marL="0" marR="0">
                            <a:spcBef>
                              <a:spcPts val="0"/>
                            </a:spcBef>
                            <a:spcAft>
                              <a:spcPts val="0"/>
                            </a:spcAft>
                          </a:pPr>
                          <a:r>
                            <a:rPr lang="en-US" sz="1400" dirty="0">
                              <a:effectLst/>
                              <a:latin typeface="Symbol" pitchFamily="18" charset="2"/>
                            </a:rPr>
                            <a:t>g</a:t>
                          </a:r>
                          <a:endParaRPr lang="en-US" sz="1400" dirty="0">
                            <a:solidFill>
                              <a:srgbClr val="222222"/>
                            </a:solidFill>
                            <a:effectLst/>
                            <a:latin typeface="Symbol" pitchFamily="18" charset="2"/>
                            <a:ea typeface="Calibri"/>
                            <a:cs typeface="Arial"/>
                          </a:endParaRPr>
                        </a:p>
                      </a:txBody>
                      <a:tcPr marL="68580" marR="68580" marT="0" marB="0"/>
                    </a:tc>
                    <a:tc>
                      <a:txBody>
                        <a:bodyPr/>
                        <a:lstStyle/>
                        <a:p>
                          <a:pPr marL="0" marR="0" algn="l">
                            <a:spcBef>
                              <a:spcPts val="0"/>
                            </a:spcBef>
                            <a:spcAft>
                              <a:spcPts val="0"/>
                            </a:spcAft>
                          </a:pPr>
                          <a:r>
                            <a:rPr lang="en-US" sz="1400" dirty="0">
                              <a:effectLst/>
                            </a:rPr>
                            <a:t>Susceptibility </a:t>
                          </a:r>
                          <a:endParaRPr lang="en-US" sz="1400" dirty="0">
                            <a:solidFill>
                              <a:srgbClr val="222222"/>
                            </a:solidFill>
                            <a:effectLst/>
                            <a:latin typeface="Cambria"/>
                            <a:ea typeface="Calibri"/>
                            <a:cs typeface="Arial"/>
                          </a:endParaRPr>
                        </a:p>
                      </a:txBody>
                      <a:tcPr marL="68580" marR="68580" marT="0" marB="0" anchor="ct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1400">
                                    <a:effectLst/>
                                    <a:latin typeface="Cambria Math"/>
                                  </a:rPr>
                                  <m:t>𝜒</m:t>
                                </m:r>
                                <m:r>
                                  <a:rPr lang="en-US" sz="1400">
                                    <a:effectLst/>
                                    <a:latin typeface="Cambria Math"/>
                                  </a:rPr>
                                  <m:t>~ </m:t>
                                </m:r>
                                <m:sSup>
                                  <m:sSupPr>
                                    <m:ctrlPr>
                                      <a:rPr lang="en-US" sz="1400" i="1">
                                        <a:effectLst/>
                                        <a:latin typeface="Cambria Math" panose="02040503050406030204" pitchFamily="18" charset="0"/>
                                      </a:rPr>
                                    </m:ctrlPr>
                                  </m:sSupPr>
                                  <m:e>
                                    <m:r>
                                      <a:rPr lang="en-US" sz="1400">
                                        <a:effectLst/>
                                        <a:latin typeface="Cambria Math"/>
                                      </a:rPr>
                                      <m:t>𝑡</m:t>
                                    </m:r>
                                  </m:e>
                                  <m:sup>
                                    <m:r>
                                      <a:rPr lang="en-US" sz="1400">
                                        <a:effectLst/>
                                        <a:latin typeface="Cambria Math"/>
                                      </a:rPr>
                                      <m:t>𝛾</m:t>
                                    </m:r>
                                  </m:sup>
                                </m:sSup>
                              </m:oMath>
                            </m:oMathPara>
                          </a14:m>
                          <a:endParaRPr lang="en-US" sz="1400" dirty="0">
                            <a:solidFill>
                              <a:srgbClr val="222222"/>
                            </a:solidFill>
                            <a:effectLst/>
                            <a:latin typeface="Cambria"/>
                            <a:ea typeface="Calibri"/>
                            <a:cs typeface="Arial"/>
                          </a:endParaRPr>
                        </a:p>
                      </a:txBody>
                      <a:tcPr marL="68580" marR="68580" marT="0" marB="0" anchor="ctr"/>
                    </a:tc>
                    <a:extLst>
                      <a:ext uri="{0D108BD9-81ED-4DB2-BD59-A6C34878D82A}">
                        <a16:rowId xmlns:a16="http://schemas.microsoft.com/office/drawing/2014/main" val="10003"/>
                      </a:ext>
                    </a:extLst>
                  </a:tr>
                  <a:tr h="463948">
                    <a:tc>
                      <a:txBody>
                        <a:bodyPr/>
                        <a:lstStyle/>
                        <a:p>
                          <a:pPr marL="0" marR="0">
                            <a:spcBef>
                              <a:spcPts val="0"/>
                            </a:spcBef>
                            <a:spcAft>
                              <a:spcPts val="0"/>
                            </a:spcAft>
                          </a:pPr>
                          <a:r>
                            <a:rPr lang="en-US" sz="1400" dirty="0">
                              <a:effectLst/>
                              <a:latin typeface="Symbol" pitchFamily="18" charset="2"/>
                            </a:rPr>
                            <a:t>d</a:t>
                          </a:r>
                          <a:endParaRPr lang="en-US" sz="1400" dirty="0">
                            <a:solidFill>
                              <a:srgbClr val="222222"/>
                            </a:solidFill>
                            <a:effectLst/>
                            <a:latin typeface="Symbol" pitchFamily="18" charset="2"/>
                            <a:ea typeface="Calibri"/>
                            <a:cs typeface="Arial"/>
                          </a:endParaRPr>
                        </a:p>
                      </a:txBody>
                      <a:tcPr marL="68580" marR="68580" marT="0" marB="0"/>
                    </a:tc>
                    <a:tc>
                      <a:txBody>
                        <a:bodyPr/>
                        <a:lstStyle/>
                        <a:p>
                          <a:pPr marL="0" marR="0" algn="l">
                            <a:spcBef>
                              <a:spcPts val="0"/>
                            </a:spcBef>
                            <a:spcAft>
                              <a:spcPts val="0"/>
                            </a:spcAft>
                          </a:pPr>
                          <a:r>
                            <a:rPr lang="en-US" sz="1400" dirty="0">
                              <a:effectLst/>
                            </a:rPr>
                            <a:t>Order Parameter at </a:t>
                          </a:r>
                          <a:r>
                            <a:rPr lang="en-US" sz="1400" dirty="0" err="1" smtClean="0">
                              <a:effectLst/>
                            </a:rPr>
                            <a:t>T</a:t>
                          </a:r>
                          <a:r>
                            <a:rPr lang="en-US" sz="1400" baseline="-25000" dirty="0" err="1" smtClean="0">
                              <a:effectLst/>
                            </a:rPr>
                            <a:t>c</a:t>
                          </a:r>
                          <a:r>
                            <a:rPr lang="en-US" sz="1400" baseline="-25000" dirty="0" smtClean="0">
                              <a:effectLst/>
                            </a:rPr>
                            <a:t> </a:t>
                          </a:r>
                          <a:r>
                            <a:rPr lang="en-US" sz="1400" baseline="0" dirty="0" smtClean="0">
                              <a:effectLst/>
                            </a:rPr>
                            <a:t> (non zero field ) </a:t>
                          </a:r>
                          <a:endParaRPr lang="en-US" sz="1400" dirty="0">
                            <a:solidFill>
                              <a:srgbClr val="222222"/>
                            </a:solidFill>
                            <a:effectLst/>
                            <a:latin typeface="Cambria"/>
                            <a:ea typeface="Calibri"/>
                            <a:cs typeface="Arial"/>
                          </a:endParaRPr>
                        </a:p>
                      </a:txBody>
                      <a:tcPr marL="68580" marR="68580" marT="0" marB="0" anchor="ct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1400">
                                    <a:effectLst/>
                                    <a:latin typeface="Cambria Math"/>
                                  </a:rPr>
                                  <m:t>𝑚</m:t>
                                </m:r>
                                <m:r>
                                  <a:rPr lang="en-US" sz="1400">
                                    <a:effectLst/>
                                    <a:latin typeface="Cambria Math"/>
                                  </a:rPr>
                                  <m:t> ~ </m:t>
                                </m:r>
                                <m:sSup>
                                  <m:sSupPr>
                                    <m:ctrlPr>
                                      <a:rPr lang="en-US" sz="1400" i="1">
                                        <a:effectLst/>
                                        <a:latin typeface="Cambria Math" panose="02040503050406030204" pitchFamily="18" charset="0"/>
                                      </a:rPr>
                                    </m:ctrlPr>
                                  </m:sSupPr>
                                  <m:e>
                                    <m:r>
                                      <a:rPr lang="en-US" sz="1400">
                                        <a:effectLst/>
                                        <a:latin typeface="Cambria Math"/>
                                      </a:rPr>
                                      <m:t>h</m:t>
                                    </m:r>
                                  </m:e>
                                  <m:sup>
                                    <m:f>
                                      <m:fPr>
                                        <m:type m:val="lin"/>
                                        <m:ctrlPr>
                                          <a:rPr lang="en-US" sz="1400" i="1">
                                            <a:effectLst/>
                                            <a:latin typeface="Cambria Math" panose="02040503050406030204" pitchFamily="18" charset="0"/>
                                          </a:rPr>
                                        </m:ctrlPr>
                                      </m:fPr>
                                      <m:num>
                                        <m:r>
                                          <a:rPr lang="en-US" sz="1400">
                                            <a:effectLst/>
                                            <a:latin typeface="Cambria Math"/>
                                          </a:rPr>
                                          <m:t>1</m:t>
                                        </m:r>
                                      </m:num>
                                      <m:den>
                                        <m:r>
                                          <a:rPr lang="en-US" sz="1400">
                                            <a:effectLst/>
                                            <a:latin typeface="Cambria Math"/>
                                          </a:rPr>
                                          <m:t>𝛿</m:t>
                                        </m:r>
                                      </m:den>
                                    </m:f>
                                  </m:sup>
                                </m:sSup>
                              </m:oMath>
                            </m:oMathPara>
                          </a14:m>
                          <a:endParaRPr lang="en-US" sz="1400" dirty="0">
                            <a:solidFill>
                              <a:srgbClr val="222222"/>
                            </a:solidFill>
                            <a:effectLst/>
                            <a:latin typeface="Cambria"/>
                            <a:ea typeface="Calibri"/>
                            <a:cs typeface="Arial"/>
                          </a:endParaRPr>
                        </a:p>
                      </a:txBody>
                      <a:tcPr marL="68580" marR="68580" marT="0" marB="0" anchor="ctr"/>
                    </a:tc>
                    <a:extLst>
                      <a:ext uri="{0D108BD9-81ED-4DB2-BD59-A6C34878D82A}">
                        <a16:rowId xmlns:a16="http://schemas.microsoft.com/office/drawing/2014/main" val="10004"/>
                      </a:ext>
                    </a:extLst>
                  </a:tr>
                  <a:tr h="417780">
                    <a:tc>
                      <a:txBody>
                        <a:bodyPr/>
                        <a:lstStyle/>
                        <a:p>
                          <a:pPr marL="0" marR="0">
                            <a:spcBef>
                              <a:spcPts val="0"/>
                            </a:spcBef>
                            <a:spcAft>
                              <a:spcPts val="0"/>
                            </a:spcAft>
                          </a:pPr>
                          <a:r>
                            <a:rPr lang="en-US" sz="1400" dirty="0">
                              <a:effectLst/>
                              <a:latin typeface="Symbol" pitchFamily="18" charset="2"/>
                            </a:rPr>
                            <a:t>h</a:t>
                          </a:r>
                          <a:endParaRPr lang="en-US" sz="1400" dirty="0">
                            <a:solidFill>
                              <a:srgbClr val="222222"/>
                            </a:solidFill>
                            <a:effectLst/>
                            <a:latin typeface="Symbol" pitchFamily="18" charset="2"/>
                            <a:ea typeface="Calibri"/>
                            <a:cs typeface="Arial"/>
                          </a:endParaRPr>
                        </a:p>
                      </a:txBody>
                      <a:tcPr marL="68580" marR="68580" marT="0" marB="0"/>
                    </a:tc>
                    <a:tc>
                      <a:txBody>
                        <a:bodyPr/>
                        <a:lstStyle/>
                        <a:p>
                          <a:pPr marL="0" marR="0" algn="l">
                            <a:spcBef>
                              <a:spcPts val="0"/>
                            </a:spcBef>
                            <a:spcAft>
                              <a:spcPts val="0"/>
                            </a:spcAft>
                          </a:pPr>
                          <a:r>
                            <a:rPr lang="en-US" sz="1400" dirty="0">
                              <a:effectLst/>
                            </a:rPr>
                            <a:t>Correlation function at </a:t>
                          </a:r>
                          <a:r>
                            <a:rPr lang="en-US" sz="1400" dirty="0" err="1">
                              <a:effectLst/>
                            </a:rPr>
                            <a:t>T</a:t>
                          </a:r>
                          <a:r>
                            <a:rPr lang="en-US" sz="1400" baseline="-25000" dirty="0" err="1">
                              <a:effectLst/>
                            </a:rPr>
                            <a:t>c</a:t>
                          </a:r>
                          <a:endParaRPr lang="en-US" sz="1400" dirty="0">
                            <a:solidFill>
                              <a:srgbClr val="222222"/>
                            </a:solidFill>
                            <a:effectLst/>
                            <a:latin typeface="Cambria"/>
                            <a:ea typeface="Calibri"/>
                            <a:cs typeface="Arial"/>
                          </a:endParaRPr>
                        </a:p>
                      </a:txBody>
                      <a:tcPr marL="68580" marR="68580" marT="0" marB="0" anchor="ct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1400">
                                    <a:effectLst/>
                                    <a:latin typeface="Cambria Math"/>
                                  </a:rPr>
                                  <m:t>𝐶</m:t>
                                </m:r>
                                <m:d>
                                  <m:dPr>
                                    <m:ctrlPr>
                                      <a:rPr lang="en-US" sz="1400" i="1">
                                        <a:effectLst/>
                                        <a:latin typeface="Cambria Math" panose="02040503050406030204" pitchFamily="18" charset="0"/>
                                      </a:rPr>
                                    </m:ctrlPr>
                                  </m:dPr>
                                  <m:e>
                                    <m:r>
                                      <a:rPr lang="en-US" sz="1400">
                                        <a:effectLst/>
                                        <a:latin typeface="Cambria Math"/>
                                      </a:rPr>
                                      <m:t>𝑟</m:t>
                                    </m:r>
                                  </m:e>
                                </m:d>
                                <m:r>
                                  <a:rPr lang="en-US" sz="1400">
                                    <a:effectLst/>
                                    <a:latin typeface="Cambria Math"/>
                                  </a:rPr>
                                  <m:t>~ </m:t>
                                </m:r>
                                <m:sSup>
                                  <m:sSupPr>
                                    <m:ctrlPr>
                                      <a:rPr lang="en-US" sz="1400" i="1">
                                        <a:effectLst/>
                                        <a:latin typeface="Cambria Math" panose="02040503050406030204" pitchFamily="18" charset="0"/>
                                      </a:rPr>
                                    </m:ctrlPr>
                                  </m:sSupPr>
                                  <m:e>
                                    <m:r>
                                      <a:rPr lang="en-US" sz="1400">
                                        <a:effectLst/>
                                        <a:latin typeface="Cambria Math"/>
                                      </a:rPr>
                                      <m:t>𝑟</m:t>
                                    </m:r>
                                  </m:e>
                                  <m:sup>
                                    <m:r>
                                      <a:rPr lang="en-US" sz="1400">
                                        <a:effectLst/>
                                        <a:latin typeface="Cambria Math"/>
                                      </a:rPr>
                                      <m:t>2−</m:t>
                                    </m:r>
                                    <m:r>
                                      <a:rPr lang="en-US" sz="1400">
                                        <a:effectLst/>
                                        <a:latin typeface="Cambria Math"/>
                                      </a:rPr>
                                      <m:t>𝑑</m:t>
                                    </m:r>
                                    <m:r>
                                      <a:rPr lang="en-US" sz="1400">
                                        <a:effectLst/>
                                        <a:latin typeface="Cambria Math"/>
                                      </a:rPr>
                                      <m:t>−</m:t>
                                    </m:r>
                                    <m:r>
                                      <a:rPr lang="en-US" sz="1400">
                                        <a:effectLst/>
                                        <a:latin typeface="Cambria Math"/>
                                      </a:rPr>
                                      <m:t>𝜂</m:t>
                                    </m:r>
                                  </m:sup>
                                </m:sSup>
                              </m:oMath>
                            </m:oMathPara>
                          </a14:m>
                          <a:endParaRPr lang="en-US" sz="1400" dirty="0">
                            <a:solidFill>
                              <a:srgbClr val="222222"/>
                            </a:solidFill>
                            <a:effectLst/>
                            <a:latin typeface="Cambria"/>
                            <a:ea typeface="Calibri"/>
                            <a:cs typeface="Arial"/>
                          </a:endParaRPr>
                        </a:p>
                      </a:txBody>
                      <a:tcPr marL="68580" marR="68580" marT="0" marB="0" anchor="ctr"/>
                    </a:tc>
                    <a:extLst>
                      <a:ext uri="{0D108BD9-81ED-4DB2-BD59-A6C34878D82A}">
                        <a16:rowId xmlns:a16="http://schemas.microsoft.com/office/drawing/2014/main" val="10005"/>
                      </a:ext>
                    </a:extLst>
                  </a:tr>
                  <a:tr h="402912">
                    <a:tc>
                      <a:txBody>
                        <a:bodyPr/>
                        <a:lstStyle/>
                        <a:p>
                          <a:pPr marL="0" marR="0">
                            <a:spcBef>
                              <a:spcPts val="0"/>
                            </a:spcBef>
                            <a:spcAft>
                              <a:spcPts val="0"/>
                            </a:spcAft>
                          </a:pPr>
                          <a:r>
                            <a:rPr lang="en-US" sz="1400" dirty="0">
                              <a:effectLst/>
                              <a:latin typeface="Symbol" pitchFamily="18" charset="2"/>
                            </a:rPr>
                            <a:t>n</a:t>
                          </a:r>
                          <a:endParaRPr lang="en-US" sz="1400" dirty="0">
                            <a:solidFill>
                              <a:srgbClr val="222222"/>
                            </a:solidFill>
                            <a:effectLst/>
                            <a:latin typeface="Symbol" pitchFamily="18" charset="2"/>
                            <a:ea typeface="Calibri"/>
                            <a:cs typeface="Arial"/>
                          </a:endParaRPr>
                        </a:p>
                      </a:txBody>
                      <a:tcPr marL="68580" marR="68580" marT="0" marB="0"/>
                    </a:tc>
                    <a:tc>
                      <a:txBody>
                        <a:bodyPr/>
                        <a:lstStyle/>
                        <a:p>
                          <a:pPr marL="0" marR="0" algn="l">
                            <a:spcBef>
                              <a:spcPts val="0"/>
                            </a:spcBef>
                            <a:spcAft>
                              <a:spcPts val="0"/>
                            </a:spcAft>
                          </a:pPr>
                          <a:r>
                            <a:rPr lang="en-US" sz="1400" dirty="0">
                              <a:effectLst/>
                            </a:rPr>
                            <a:t>Correlation length </a:t>
                          </a:r>
                          <a:endParaRPr lang="en-US" sz="1400" dirty="0">
                            <a:solidFill>
                              <a:srgbClr val="222222"/>
                            </a:solidFill>
                            <a:effectLst/>
                            <a:latin typeface="Cambria"/>
                            <a:ea typeface="Calibri"/>
                            <a:cs typeface="Arial"/>
                          </a:endParaRPr>
                        </a:p>
                      </a:txBody>
                      <a:tcPr marL="68580" marR="68580" marT="0" marB="0" anchor="ct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1400">
                                    <a:effectLst/>
                                    <a:latin typeface="Cambria Math"/>
                                  </a:rPr>
                                  <m:t>𝜉</m:t>
                                </m:r>
                                <m:r>
                                  <a:rPr lang="en-US" sz="1400">
                                    <a:effectLst/>
                                    <a:latin typeface="Cambria Math"/>
                                  </a:rPr>
                                  <m:t>~</m:t>
                                </m:r>
                                <m:sSup>
                                  <m:sSupPr>
                                    <m:ctrlPr>
                                      <a:rPr lang="en-US" sz="1400" i="1">
                                        <a:effectLst/>
                                        <a:latin typeface="Cambria Math" panose="02040503050406030204" pitchFamily="18" charset="0"/>
                                      </a:rPr>
                                    </m:ctrlPr>
                                  </m:sSupPr>
                                  <m:e>
                                    <m:r>
                                      <a:rPr lang="en-US" sz="1400">
                                        <a:effectLst/>
                                        <a:latin typeface="Cambria Math"/>
                                      </a:rPr>
                                      <m:t>𝑡</m:t>
                                    </m:r>
                                  </m:e>
                                  <m:sup>
                                    <m:r>
                                      <a:rPr lang="en-US" sz="1400">
                                        <a:effectLst/>
                                        <a:latin typeface="Cambria Math"/>
                                      </a:rPr>
                                      <m:t>−</m:t>
                                    </m:r>
                                    <m:r>
                                      <a:rPr lang="en-US" sz="1400">
                                        <a:effectLst/>
                                        <a:latin typeface="Cambria Math"/>
                                      </a:rPr>
                                      <m:t>𝜈</m:t>
                                    </m:r>
                                  </m:sup>
                                </m:sSup>
                              </m:oMath>
                            </m:oMathPara>
                          </a14:m>
                          <a:endParaRPr lang="en-US" sz="1400" dirty="0">
                            <a:solidFill>
                              <a:srgbClr val="222222"/>
                            </a:solidFill>
                            <a:effectLst/>
                            <a:latin typeface="Cambria"/>
                            <a:ea typeface="Calibri"/>
                            <a:cs typeface="Arial"/>
                          </a:endParaRPr>
                        </a:p>
                      </a:txBody>
                      <a:tcPr marL="68580" marR="68580" marT="0" marB="0" anchor="ctr"/>
                    </a:tc>
                    <a:extLst>
                      <a:ext uri="{0D108BD9-81ED-4DB2-BD59-A6C34878D82A}">
                        <a16:rowId xmlns:a16="http://schemas.microsoft.com/office/drawing/2014/main" val="10006"/>
                      </a:ext>
                    </a:extLst>
                  </a:tr>
                  <a:tr h="402912">
                    <a:tc>
                      <a:txBody>
                        <a:bodyPr/>
                        <a:lstStyle/>
                        <a:p>
                          <a:pPr marL="0" marR="0">
                            <a:spcBef>
                              <a:spcPts val="0"/>
                            </a:spcBef>
                            <a:spcAft>
                              <a:spcPts val="0"/>
                            </a:spcAft>
                          </a:pPr>
                          <a:r>
                            <a:rPr lang="en-US" sz="1400" dirty="0">
                              <a:effectLst/>
                              <a:latin typeface="+mj-lt"/>
                            </a:rPr>
                            <a:t>z</a:t>
                          </a:r>
                          <a:endParaRPr lang="en-US" sz="1400" dirty="0">
                            <a:solidFill>
                              <a:srgbClr val="222222"/>
                            </a:solidFill>
                            <a:effectLst/>
                            <a:latin typeface="+mj-lt"/>
                            <a:ea typeface="Calibri"/>
                            <a:cs typeface="Arial"/>
                          </a:endParaRPr>
                        </a:p>
                      </a:txBody>
                      <a:tcPr marL="68580" marR="68580" marT="0" marB="0"/>
                    </a:tc>
                    <a:tc>
                      <a:txBody>
                        <a:bodyPr/>
                        <a:lstStyle/>
                        <a:p>
                          <a:pPr marL="0" marR="0" algn="l">
                            <a:spcBef>
                              <a:spcPts val="0"/>
                            </a:spcBef>
                            <a:spcAft>
                              <a:spcPts val="0"/>
                            </a:spcAft>
                          </a:pPr>
                          <a:r>
                            <a:rPr lang="en-US" sz="1400" dirty="0">
                              <a:effectLst/>
                            </a:rPr>
                            <a:t>Time scale </a:t>
                          </a:r>
                          <a14:m>
                            <m:oMath xmlns:m="http://schemas.openxmlformats.org/officeDocument/2006/math">
                              <m:r>
                                <a:rPr lang="en-US" sz="1400">
                                  <a:effectLst/>
                                  <a:latin typeface="Cambria Math"/>
                                </a:rPr>
                                <m:t>𝜏</m:t>
                              </m:r>
                            </m:oMath>
                          </a14:m>
                          <a:endParaRPr lang="en-US" sz="1400" dirty="0">
                            <a:solidFill>
                              <a:srgbClr val="222222"/>
                            </a:solidFill>
                            <a:effectLst/>
                            <a:latin typeface="Cambria"/>
                            <a:ea typeface="Calibri"/>
                            <a:cs typeface="Arial"/>
                          </a:endParaRPr>
                        </a:p>
                      </a:txBody>
                      <a:tcPr marL="68580" marR="68580" marT="0" marB="0" anchor="ct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1400">
                                    <a:effectLst/>
                                    <a:latin typeface="Cambria Math"/>
                                  </a:rPr>
                                  <m:t>𝜏</m:t>
                                </m:r>
                                <m:r>
                                  <a:rPr lang="en-US" sz="1400">
                                    <a:effectLst/>
                                    <a:latin typeface="Cambria Math"/>
                                  </a:rPr>
                                  <m:t>~</m:t>
                                </m:r>
                                <m:sSup>
                                  <m:sSupPr>
                                    <m:ctrlPr>
                                      <a:rPr lang="en-US" sz="1400" i="1">
                                        <a:effectLst/>
                                        <a:latin typeface="Cambria Math" panose="02040503050406030204" pitchFamily="18" charset="0"/>
                                      </a:rPr>
                                    </m:ctrlPr>
                                  </m:sSupPr>
                                  <m:e>
                                    <m:r>
                                      <a:rPr lang="en-US" sz="1400">
                                        <a:effectLst/>
                                        <a:latin typeface="Cambria Math"/>
                                      </a:rPr>
                                      <m:t>𝜉</m:t>
                                    </m:r>
                                  </m:e>
                                  <m:sup>
                                    <m:r>
                                      <a:rPr lang="en-US" sz="1400">
                                        <a:effectLst/>
                                        <a:latin typeface="Cambria Math"/>
                                      </a:rPr>
                                      <m:t>𝑧</m:t>
                                    </m:r>
                                  </m:sup>
                                </m:sSup>
                              </m:oMath>
                            </m:oMathPara>
                          </a14:m>
                          <a:endParaRPr lang="en-US" sz="1400" dirty="0">
                            <a:solidFill>
                              <a:srgbClr val="222222"/>
                            </a:solidFill>
                            <a:effectLst/>
                            <a:latin typeface="Cambria"/>
                            <a:ea typeface="Calibri"/>
                            <a:cs typeface="Arial"/>
                          </a:endParaRPr>
                        </a:p>
                      </a:txBody>
                      <a:tcPr marL="68580" marR="68580" marT="0" marB="0" anchor="ctr"/>
                    </a:tc>
                    <a:extLst>
                      <a:ext uri="{0D108BD9-81ED-4DB2-BD59-A6C34878D82A}">
                        <a16:rowId xmlns:a16="http://schemas.microsoft.com/office/drawing/2014/main" val="10007"/>
                      </a:ext>
                    </a:extLst>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3778548657"/>
                  </p:ext>
                </p:extLst>
              </p:nvPr>
            </p:nvGraphicFramePr>
            <p:xfrm>
              <a:off x="838200" y="1981200"/>
              <a:ext cx="7467600" cy="3352802"/>
            </p:xfrm>
            <a:graphic>
              <a:graphicData uri="http://schemas.openxmlformats.org/drawingml/2006/table">
                <a:tbl>
                  <a:tblPr firstRow="1" firstCol="1" bandRow="1">
                    <a:tableStyleId>{5C22544A-7EE6-4342-B048-85BDC9FD1C3A}</a:tableStyleId>
                  </a:tblPr>
                  <a:tblGrid>
                    <a:gridCol w="1085833">
                      <a:extLst>
                        <a:ext uri="{9D8B030D-6E8A-4147-A177-3AD203B41FA5}">
                          <a16:colId xmlns:a16="http://schemas.microsoft.com/office/drawing/2014/main" xmlns="" xmlns:a14="http://schemas.microsoft.com/office/drawing/2010/main" val="20000"/>
                        </a:ext>
                      </a:extLst>
                    </a:gridCol>
                    <a:gridCol w="3714767">
                      <a:extLst>
                        <a:ext uri="{9D8B030D-6E8A-4147-A177-3AD203B41FA5}">
                          <a16:colId xmlns:a16="http://schemas.microsoft.com/office/drawing/2014/main" xmlns="" xmlns:a14="http://schemas.microsoft.com/office/drawing/2010/main" val="20001"/>
                        </a:ext>
                      </a:extLst>
                    </a:gridCol>
                    <a:gridCol w="2667000">
                      <a:extLst>
                        <a:ext uri="{9D8B030D-6E8A-4147-A177-3AD203B41FA5}">
                          <a16:colId xmlns:a16="http://schemas.microsoft.com/office/drawing/2014/main" xmlns="" xmlns:a14="http://schemas.microsoft.com/office/drawing/2010/main" val="20002"/>
                        </a:ext>
                      </a:extLst>
                    </a:gridCol>
                  </a:tblGrid>
                  <a:tr h="402912">
                    <a:tc>
                      <a:txBody>
                        <a:bodyPr/>
                        <a:lstStyle/>
                        <a:p>
                          <a:pPr marL="0" marR="0">
                            <a:spcBef>
                              <a:spcPts val="0"/>
                            </a:spcBef>
                            <a:spcAft>
                              <a:spcPts val="0"/>
                            </a:spcAft>
                          </a:pPr>
                          <a:r>
                            <a:rPr lang="en-US" sz="1400" dirty="0">
                              <a:effectLst/>
                            </a:rPr>
                            <a:t>Exponent</a:t>
                          </a:r>
                          <a:endParaRPr lang="en-US" sz="1400" dirty="0">
                            <a:solidFill>
                              <a:srgbClr val="222222"/>
                            </a:solidFill>
                            <a:effectLst/>
                            <a:latin typeface="Cambria"/>
                            <a:ea typeface="Calibri"/>
                            <a:cs typeface="Arial"/>
                          </a:endParaRPr>
                        </a:p>
                      </a:txBody>
                      <a:tcPr marL="68580" marR="68580" marT="0" marB="0"/>
                    </a:tc>
                    <a:tc>
                      <a:txBody>
                        <a:bodyPr/>
                        <a:lstStyle/>
                        <a:p>
                          <a:pPr marL="0" marR="0">
                            <a:spcBef>
                              <a:spcPts val="0"/>
                            </a:spcBef>
                            <a:spcAft>
                              <a:spcPts val="0"/>
                            </a:spcAft>
                          </a:pPr>
                          <a:r>
                            <a:rPr lang="en-US" sz="1400">
                              <a:effectLst/>
                            </a:rPr>
                            <a:t>Physical quantity</a:t>
                          </a:r>
                          <a:endParaRPr lang="en-US" sz="1400">
                            <a:solidFill>
                              <a:srgbClr val="222222"/>
                            </a:solidFill>
                            <a:effectLst/>
                            <a:latin typeface="Cambria"/>
                            <a:ea typeface="Calibri"/>
                            <a:cs typeface="Arial"/>
                          </a:endParaRPr>
                        </a:p>
                      </a:txBody>
                      <a:tcPr marL="68580" marR="68580" marT="0" marB="0"/>
                    </a:tc>
                    <a:tc>
                      <a:txBody>
                        <a:bodyPr/>
                        <a:lstStyle/>
                        <a:p>
                          <a:pPr marL="0" marR="0">
                            <a:spcBef>
                              <a:spcPts val="0"/>
                            </a:spcBef>
                            <a:spcAft>
                              <a:spcPts val="0"/>
                            </a:spcAft>
                          </a:pPr>
                          <a:r>
                            <a:rPr lang="en-US" sz="1400">
                              <a:effectLst/>
                            </a:rPr>
                            <a:t>expression</a:t>
                          </a:r>
                          <a:endParaRPr lang="en-US" sz="1400">
                            <a:solidFill>
                              <a:srgbClr val="222222"/>
                            </a:solidFill>
                            <a:effectLst/>
                            <a:latin typeface="Cambria"/>
                            <a:ea typeface="Calibri"/>
                            <a:cs typeface="Arial"/>
                          </a:endParaRPr>
                        </a:p>
                      </a:txBody>
                      <a:tcPr marL="68580" marR="68580" marT="0" marB="0"/>
                    </a:tc>
                    <a:extLst>
                      <a:ext uri="{0D108BD9-81ED-4DB2-BD59-A6C34878D82A}">
                        <a16:rowId xmlns:a16="http://schemas.microsoft.com/office/drawing/2014/main" xmlns="" xmlns:a14="http://schemas.microsoft.com/office/drawing/2010/main" val="10000"/>
                      </a:ext>
                    </a:extLst>
                  </a:tr>
                  <a:tr h="402912">
                    <a:tc>
                      <a:txBody>
                        <a:bodyPr/>
                        <a:lstStyle/>
                        <a:p>
                          <a:pPr marL="0" marR="0">
                            <a:spcBef>
                              <a:spcPts val="0"/>
                            </a:spcBef>
                            <a:spcAft>
                              <a:spcPts val="0"/>
                            </a:spcAft>
                          </a:pPr>
                          <a:r>
                            <a:rPr lang="en-US" sz="1400" dirty="0">
                              <a:effectLst/>
                              <a:latin typeface="Symbol" pitchFamily="18" charset="2"/>
                            </a:rPr>
                            <a:t>a</a:t>
                          </a:r>
                          <a:endParaRPr lang="en-US" sz="1400" dirty="0">
                            <a:solidFill>
                              <a:srgbClr val="222222"/>
                            </a:solidFill>
                            <a:effectLst/>
                            <a:latin typeface="Symbol" pitchFamily="18" charset="2"/>
                            <a:ea typeface="Calibri"/>
                            <a:cs typeface="Arial"/>
                          </a:endParaRPr>
                        </a:p>
                      </a:txBody>
                      <a:tcPr marL="68580" marR="68580" marT="0" marB="0"/>
                    </a:tc>
                    <a:tc>
                      <a:txBody>
                        <a:bodyPr/>
                        <a:lstStyle/>
                        <a:p>
                          <a:pPr marL="0" marR="0" algn="l">
                            <a:spcBef>
                              <a:spcPts val="0"/>
                            </a:spcBef>
                            <a:spcAft>
                              <a:spcPts val="0"/>
                            </a:spcAft>
                          </a:pPr>
                          <a:r>
                            <a:rPr lang="en-US" sz="1400" dirty="0">
                              <a:effectLst/>
                            </a:rPr>
                            <a:t>Specific heat (at zero field)</a:t>
                          </a:r>
                          <a:endParaRPr lang="en-US" sz="1400" dirty="0">
                            <a:solidFill>
                              <a:srgbClr val="222222"/>
                            </a:solidFill>
                            <a:effectLst/>
                            <a:latin typeface="Cambria"/>
                            <a:ea typeface="Calibri"/>
                            <a:cs typeface="Arial"/>
                          </a:endParaRPr>
                        </a:p>
                      </a:txBody>
                      <a:tcPr marL="68580" marR="68580" marT="0" marB="0" anchor="ctr"/>
                    </a:tc>
                    <a:tc>
                      <a:txBody>
                        <a:bodyPr/>
                        <a:lstStyle/>
                        <a:p>
                          <a:endParaRPr lang="en-US"/>
                        </a:p>
                      </a:txBody>
                      <a:tcPr marL="68580" marR="68580" marT="0" marB="0" anchor="ctr">
                        <a:blipFill rotWithShape="1">
                          <a:blip r:embed="rId2"/>
                          <a:stretch>
                            <a:fillRect l="-180549" t="-110606" b="-637879"/>
                          </a:stretch>
                        </a:blipFill>
                      </a:tcPr>
                    </a:tc>
                    <a:extLst>
                      <a:ext uri="{0D108BD9-81ED-4DB2-BD59-A6C34878D82A}">
                        <a16:rowId xmlns:a16="http://schemas.microsoft.com/office/drawing/2014/main" xmlns="" xmlns:a14="http://schemas.microsoft.com/office/drawing/2010/main" val="10001"/>
                      </a:ext>
                    </a:extLst>
                  </a:tr>
                  <a:tr h="456514">
                    <a:tc>
                      <a:txBody>
                        <a:bodyPr/>
                        <a:lstStyle/>
                        <a:p>
                          <a:pPr marL="0" marR="0">
                            <a:spcBef>
                              <a:spcPts val="0"/>
                            </a:spcBef>
                            <a:spcAft>
                              <a:spcPts val="0"/>
                            </a:spcAft>
                          </a:pPr>
                          <a:r>
                            <a:rPr lang="en-US" sz="1400" dirty="0">
                              <a:effectLst/>
                              <a:latin typeface="Symbol" pitchFamily="18" charset="2"/>
                            </a:rPr>
                            <a:t>b</a:t>
                          </a:r>
                          <a:endParaRPr lang="en-US" sz="1400" dirty="0">
                            <a:solidFill>
                              <a:srgbClr val="222222"/>
                            </a:solidFill>
                            <a:effectLst/>
                            <a:latin typeface="Symbol" pitchFamily="18" charset="2"/>
                            <a:ea typeface="Calibri"/>
                            <a:cs typeface="Arial"/>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effectLst/>
                            </a:rPr>
                            <a:t>Order Parameter </a:t>
                          </a:r>
                          <a:r>
                            <a:rPr lang="en-US" sz="1400" dirty="0" smtClean="0">
                              <a:effectLst/>
                            </a:rPr>
                            <a:t>(below </a:t>
                          </a:r>
                          <a:r>
                            <a:rPr lang="en-US" sz="1400" dirty="0" err="1" smtClean="0">
                              <a:effectLst/>
                            </a:rPr>
                            <a:t>T</a:t>
                          </a:r>
                          <a:r>
                            <a:rPr lang="en-US" sz="1400" baseline="-25000" dirty="0" err="1" smtClean="0">
                              <a:effectLst/>
                            </a:rPr>
                            <a:t>c</a:t>
                          </a:r>
                          <a:r>
                            <a:rPr lang="en-US" sz="1400" baseline="0" dirty="0" smtClean="0">
                              <a:solidFill>
                                <a:srgbClr val="222222"/>
                              </a:solidFill>
                              <a:effectLst/>
                              <a:latin typeface="Cambria"/>
                              <a:cs typeface="Arial"/>
                            </a:rPr>
                            <a:t> </a:t>
                          </a:r>
                          <a:r>
                            <a:rPr lang="en-US" sz="1400" dirty="0" smtClean="0">
                              <a:effectLst/>
                            </a:rPr>
                            <a:t>,zero</a:t>
                          </a:r>
                          <a:r>
                            <a:rPr lang="en-US" sz="1400" baseline="0" dirty="0" smtClean="0">
                              <a:effectLst/>
                            </a:rPr>
                            <a:t> field</a:t>
                          </a:r>
                          <a:r>
                            <a:rPr lang="en-US" sz="1400" dirty="0" smtClean="0">
                              <a:effectLst/>
                            </a:rPr>
                            <a:t>)</a:t>
                          </a:r>
                          <a:endParaRPr lang="en-US" sz="1400" dirty="0">
                            <a:solidFill>
                              <a:srgbClr val="222222"/>
                            </a:solidFill>
                            <a:effectLst/>
                            <a:latin typeface="Cambria"/>
                            <a:ea typeface="Calibri"/>
                            <a:cs typeface="Arial"/>
                          </a:endParaRPr>
                        </a:p>
                      </a:txBody>
                      <a:tcPr marL="68580" marR="68580" marT="0" marB="0" anchor="ctr"/>
                    </a:tc>
                    <a:tc>
                      <a:txBody>
                        <a:bodyPr/>
                        <a:lstStyle/>
                        <a:p>
                          <a:endParaRPr lang="en-US"/>
                        </a:p>
                      </a:txBody>
                      <a:tcPr marL="68580" marR="68580" marT="0" marB="0" anchor="ctr">
                        <a:blipFill rotWithShape="1">
                          <a:blip r:embed="rId2"/>
                          <a:stretch>
                            <a:fillRect l="-180549" t="-185333" b="-461333"/>
                          </a:stretch>
                        </a:blipFill>
                      </a:tcPr>
                    </a:tc>
                    <a:extLst>
                      <a:ext uri="{0D108BD9-81ED-4DB2-BD59-A6C34878D82A}">
                        <a16:rowId xmlns:a16="http://schemas.microsoft.com/office/drawing/2014/main" xmlns="" xmlns:a14="http://schemas.microsoft.com/office/drawing/2010/main" val="10002"/>
                      </a:ext>
                    </a:extLst>
                  </a:tr>
                  <a:tr h="402912">
                    <a:tc>
                      <a:txBody>
                        <a:bodyPr/>
                        <a:lstStyle/>
                        <a:p>
                          <a:pPr marL="0" marR="0">
                            <a:spcBef>
                              <a:spcPts val="0"/>
                            </a:spcBef>
                            <a:spcAft>
                              <a:spcPts val="0"/>
                            </a:spcAft>
                          </a:pPr>
                          <a:r>
                            <a:rPr lang="en-US" sz="1400" dirty="0">
                              <a:effectLst/>
                              <a:latin typeface="Symbol" pitchFamily="18" charset="2"/>
                            </a:rPr>
                            <a:t>g</a:t>
                          </a:r>
                          <a:endParaRPr lang="en-US" sz="1400" dirty="0">
                            <a:solidFill>
                              <a:srgbClr val="222222"/>
                            </a:solidFill>
                            <a:effectLst/>
                            <a:latin typeface="Symbol" pitchFamily="18" charset="2"/>
                            <a:ea typeface="Calibri"/>
                            <a:cs typeface="Arial"/>
                          </a:endParaRPr>
                        </a:p>
                      </a:txBody>
                      <a:tcPr marL="68580" marR="68580" marT="0" marB="0"/>
                    </a:tc>
                    <a:tc>
                      <a:txBody>
                        <a:bodyPr/>
                        <a:lstStyle/>
                        <a:p>
                          <a:pPr marL="0" marR="0" algn="l">
                            <a:spcBef>
                              <a:spcPts val="0"/>
                            </a:spcBef>
                            <a:spcAft>
                              <a:spcPts val="0"/>
                            </a:spcAft>
                          </a:pPr>
                          <a:r>
                            <a:rPr lang="en-US" sz="1400" dirty="0">
                              <a:effectLst/>
                            </a:rPr>
                            <a:t>Susceptibility </a:t>
                          </a:r>
                          <a:endParaRPr lang="en-US" sz="1400" dirty="0">
                            <a:solidFill>
                              <a:srgbClr val="222222"/>
                            </a:solidFill>
                            <a:effectLst/>
                            <a:latin typeface="Cambria"/>
                            <a:ea typeface="Calibri"/>
                            <a:cs typeface="Arial"/>
                          </a:endParaRPr>
                        </a:p>
                      </a:txBody>
                      <a:tcPr marL="68580" marR="68580" marT="0" marB="0" anchor="ctr"/>
                    </a:tc>
                    <a:tc>
                      <a:txBody>
                        <a:bodyPr/>
                        <a:lstStyle/>
                        <a:p>
                          <a:endParaRPr lang="en-US"/>
                        </a:p>
                      </a:txBody>
                      <a:tcPr marL="68580" marR="68580" marT="0" marB="0" anchor="ctr">
                        <a:blipFill rotWithShape="1">
                          <a:blip r:embed="rId2"/>
                          <a:stretch>
                            <a:fillRect l="-180549" t="-324242" b="-424242"/>
                          </a:stretch>
                        </a:blipFill>
                      </a:tcPr>
                    </a:tc>
                    <a:extLst>
                      <a:ext uri="{0D108BD9-81ED-4DB2-BD59-A6C34878D82A}">
                        <a16:rowId xmlns:a16="http://schemas.microsoft.com/office/drawing/2014/main" xmlns="" xmlns:a14="http://schemas.microsoft.com/office/drawing/2010/main" val="10003"/>
                      </a:ext>
                    </a:extLst>
                  </a:tr>
                  <a:tr h="463948">
                    <a:tc>
                      <a:txBody>
                        <a:bodyPr/>
                        <a:lstStyle/>
                        <a:p>
                          <a:pPr marL="0" marR="0">
                            <a:spcBef>
                              <a:spcPts val="0"/>
                            </a:spcBef>
                            <a:spcAft>
                              <a:spcPts val="0"/>
                            </a:spcAft>
                          </a:pPr>
                          <a:r>
                            <a:rPr lang="en-US" sz="1400" dirty="0">
                              <a:effectLst/>
                              <a:latin typeface="Symbol" pitchFamily="18" charset="2"/>
                            </a:rPr>
                            <a:t>d</a:t>
                          </a:r>
                          <a:endParaRPr lang="en-US" sz="1400" dirty="0">
                            <a:solidFill>
                              <a:srgbClr val="222222"/>
                            </a:solidFill>
                            <a:effectLst/>
                            <a:latin typeface="Symbol" pitchFamily="18" charset="2"/>
                            <a:ea typeface="Calibri"/>
                            <a:cs typeface="Arial"/>
                          </a:endParaRPr>
                        </a:p>
                      </a:txBody>
                      <a:tcPr marL="68580" marR="68580" marT="0" marB="0"/>
                    </a:tc>
                    <a:tc>
                      <a:txBody>
                        <a:bodyPr/>
                        <a:lstStyle/>
                        <a:p>
                          <a:pPr marL="0" marR="0" algn="l">
                            <a:spcBef>
                              <a:spcPts val="0"/>
                            </a:spcBef>
                            <a:spcAft>
                              <a:spcPts val="0"/>
                            </a:spcAft>
                          </a:pPr>
                          <a:r>
                            <a:rPr lang="en-US" sz="1400" dirty="0">
                              <a:effectLst/>
                            </a:rPr>
                            <a:t>Order Parameter at </a:t>
                          </a:r>
                          <a:r>
                            <a:rPr lang="en-US" sz="1400" dirty="0" err="1" smtClean="0">
                              <a:effectLst/>
                            </a:rPr>
                            <a:t>T</a:t>
                          </a:r>
                          <a:r>
                            <a:rPr lang="en-US" sz="1400" baseline="-25000" dirty="0" err="1" smtClean="0">
                              <a:effectLst/>
                            </a:rPr>
                            <a:t>c</a:t>
                          </a:r>
                          <a:r>
                            <a:rPr lang="en-US" sz="1400" baseline="-25000" dirty="0" smtClean="0">
                              <a:effectLst/>
                            </a:rPr>
                            <a:t> </a:t>
                          </a:r>
                          <a:r>
                            <a:rPr lang="en-US" sz="1400" baseline="0" dirty="0" smtClean="0">
                              <a:effectLst/>
                            </a:rPr>
                            <a:t> (non zero field ) </a:t>
                          </a:r>
                          <a:endParaRPr lang="en-US" sz="1400" dirty="0">
                            <a:solidFill>
                              <a:srgbClr val="222222"/>
                            </a:solidFill>
                            <a:effectLst/>
                            <a:latin typeface="Cambria"/>
                            <a:ea typeface="Calibri"/>
                            <a:cs typeface="Arial"/>
                          </a:endParaRPr>
                        </a:p>
                      </a:txBody>
                      <a:tcPr marL="68580" marR="68580" marT="0" marB="0" anchor="ctr"/>
                    </a:tc>
                    <a:tc>
                      <a:txBody>
                        <a:bodyPr/>
                        <a:lstStyle/>
                        <a:p>
                          <a:endParaRPr lang="en-US"/>
                        </a:p>
                      </a:txBody>
                      <a:tcPr marL="68580" marR="68580" marT="0" marB="0" anchor="ctr">
                        <a:blipFill rotWithShape="1">
                          <a:blip r:embed="rId2"/>
                          <a:stretch>
                            <a:fillRect l="-180549" t="-368421" b="-268421"/>
                          </a:stretch>
                        </a:blipFill>
                      </a:tcPr>
                    </a:tc>
                    <a:extLst>
                      <a:ext uri="{0D108BD9-81ED-4DB2-BD59-A6C34878D82A}">
                        <a16:rowId xmlns:a16="http://schemas.microsoft.com/office/drawing/2014/main" xmlns="" xmlns:a14="http://schemas.microsoft.com/office/drawing/2010/main" val="10004"/>
                      </a:ext>
                    </a:extLst>
                  </a:tr>
                  <a:tr h="417780">
                    <a:tc>
                      <a:txBody>
                        <a:bodyPr/>
                        <a:lstStyle/>
                        <a:p>
                          <a:pPr marL="0" marR="0">
                            <a:spcBef>
                              <a:spcPts val="0"/>
                            </a:spcBef>
                            <a:spcAft>
                              <a:spcPts val="0"/>
                            </a:spcAft>
                          </a:pPr>
                          <a:r>
                            <a:rPr lang="en-US" sz="1400" dirty="0">
                              <a:effectLst/>
                              <a:latin typeface="Symbol" pitchFamily="18" charset="2"/>
                            </a:rPr>
                            <a:t>h</a:t>
                          </a:r>
                          <a:endParaRPr lang="en-US" sz="1400" dirty="0">
                            <a:solidFill>
                              <a:srgbClr val="222222"/>
                            </a:solidFill>
                            <a:effectLst/>
                            <a:latin typeface="Symbol" pitchFamily="18" charset="2"/>
                            <a:ea typeface="Calibri"/>
                            <a:cs typeface="Arial"/>
                          </a:endParaRPr>
                        </a:p>
                      </a:txBody>
                      <a:tcPr marL="68580" marR="68580" marT="0" marB="0"/>
                    </a:tc>
                    <a:tc>
                      <a:txBody>
                        <a:bodyPr/>
                        <a:lstStyle/>
                        <a:p>
                          <a:pPr marL="0" marR="0" algn="l">
                            <a:spcBef>
                              <a:spcPts val="0"/>
                            </a:spcBef>
                            <a:spcAft>
                              <a:spcPts val="0"/>
                            </a:spcAft>
                          </a:pPr>
                          <a:r>
                            <a:rPr lang="en-US" sz="1400" dirty="0">
                              <a:effectLst/>
                            </a:rPr>
                            <a:t>Correlation function at </a:t>
                          </a:r>
                          <a:r>
                            <a:rPr lang="en-US" sz="1400" dirty="0" err="1">
                              <a:effectLst/>
                            </a:rPr>
                            <a:t>T</a:t>
                          </a:r>
                          <a:r>
                            <a:rPr lang="en-US" sz="1400" baseline="-25000" dirty="0" err="1">
                              <a:effectLst/>
                            </a:rPr>
                            <a:t>c</a:t>
                          </a:r>
                          <a:endParaRPr lang="en-US" sz="1400" dirty="0">
                            <a:solidFill>
                              <a:srgbClr val="222222"/>
                            </a:solidFill>
                            <a:effectLst/>
                            <a:latin typeface="Cambria"/>
                            <a:ea typeface="Calibri"/>
                            <a:cs typeface="Arial"/>
                          </a:endParaRPr>
                        </a:p>
                      </a:txBody>
                      <a:tcPr marL="68580" marR="68580" marT="0" marB="0" anchor="ctr"/>
                    </a:tc>
                    <a:tc>
                      <a:txBody>
                        <a:bodyPr/>
                        <a:lstStyle/>
                        <a:p>
                          <a:endParaRPr lang="en-US"/>
                        </a:p>
                      </a:txBody>
                      <a:tcPr marL="68580" marR="68580" marT="0" marB="0" anchor="ctr">
                        <a:blipFill rotWithShape="1">
                          <a:blip r:embed="rId2"/>
                          <a:stretch>
                            <a:fillRect l="-180549" t="-515942" b="-195652"/>
                          </a:stretch>
                        </a:blipFill>
                      </a:tcPr>
                    </a:tc>
                    <a:extLst>
                      <a:ext uri="{0D108BD9-81ED-4DB2-BD59-A6C34878D82A}">
                        <a16:rowId xmlns:a16="http://schemas.microsoft.com/office/drawing/2014/main" xmlns="" xmlns:a14="http://schemas.microsoft.com/office/drawing/2010/main" val="10005"/>
                      </a:ext>
                    </a:extLst>
                  </a:tr>
                  <a:tr h="402912">
                    <a:tc>
                      <a:txBody>
                        <a:bodyPr/>
                        <a:lstStyle/>
                        <a:p>
                          <a:pPr marL="0" marR="0">
                            <a:spcBef>
                              <a:spcPts val="0"/>
                            </a:spcBef>
                            <a:spcAft>
                              <a:spcPts val="0"/>
                            </a:spcAft>
                          </a:pPr>
                          <a:r>
                            <a:rPr lang="en-US" sz="1400" dirty="0">
                              <a:effectLst/>
                              <a:latin typeface="Symbol" pitchFamily="18" charset="2"/>
                            </a:rPr>
                            <a:t>n</a:t>
                          </a:r>
                          <a:endParaRPr lang="en-US" sz="1400" dirty="0">
                            <a:solidFill>
                              <a:srgbClr val="222222"/>
                            </a:solidFill>
                            <a:effectLst/>
                            <a:latin typeface="Symbol" pitchFamily="18" charset="2"/>
                            <a:ea typeface="Calibri"/>
                            <a:cs typeface="Arial"/>
                          </a:endParaRPr>
                        </a:p>
                      </a:txBody>
                      <a:tcPr marL="68580" marR="68580" marT="0" marB="0"/>
                    </a:tc>
                    <a:tc>
                      <a:txBody>
                        <a:bodyPr/>
                        <a:lstStyle/>
                        <a:p>
                          <a:pPr marL="0" marR="0" algn="l">
                            <a:spcBef>
                              <a:spcPts val="0"/>
                            </a:spcBef>
                            <a:spcAft>
                              <a:spcPts val="0"/>
                            </a:spcAft>
                          </a:pPr>
                          <a:r>
                            <a:rPr lang="en-US" sz="1400" dirty="0">
                              <a:effectLst/>
                            </a:rPr>
                            <a:t>Correlation length </a:t>
                          </a:r>
                          <a:endParaRPr lang="en-US" sz="1400" dirty="0">
                            <a:solidFill>
                              <a:srgbClr val="222222"/>
                            </a:solidFill>
                            <a:effectLst/>
                            <a:latin typeface="Cambria"/>
                            <a:ea typeface="Calibri"/>
                            <a:cs typeface="Arial"/>
                          </a:endParaRPr>
                        </a:p>
                      </a:txBody>
                      <a:tcPr marL="68580" marR="68580" marT="0" marB="0" anchor="ctr"/>
                    </a:tc>
                    <a:tc>
                      <a:txBody>
                        <a:bodyPr/>
                        <a:lstStyle/>
                        <a:p>
                          <a:endParaRPr lang="en-US"/>
                        </a:p>
                      </a:txBody>
                      <a:tcPr marL="68580" marR="68580" marT="0" marB="0" anchor="ctr">
                        <a:blipFill rotWithShape="1">
                          <a:blip r:embed="rId2"/>
                          <a:stretch>
                            <a:fillRect l="-180549" t="-643939" b="-104545"/>
                          </a:stretch>
                        </a:blipFill>
                      </a:tcPr>
                    </a:tc>
                    <a:extLst>
                      <a:ext uri="{0D108BD9-81ED-4DB2-BD59-A6C34878D82A}">
                        <a16:rowId xmlns:a16="http://schemas.microsoft.com/office/drawing/2014/main" xmlns="" xmlns:a14="http://schemas.microsoft.com/office/drawing/2010/main" val="10006"/>
                      </a:ext>
                    </a:extLst>
                  </a:tr>
                  <a:tr h="402912">
                    <a:tc>
                      <a:txBody>
                        <a:bodyPr/>
                        <a:lstStyle/>
                        <a:p>
                          <a:pPr marL="0" marR="0">
                            <a:spcBef>
                              <a:spcPts val="0"/>
                            </a:spcBef>
                            <a:spcAft>
                              <a:spcPts val="0"/>
                            </a:spcAft>
                          </a:pPr>
                          <a:r>
                            <a:rPr lang="en-US" sz="1400" dirty="0">
                              <a:effectLst/>
                              <a:latin typeface="+mj-lt"/>
                            </a:rPr>
                            <a:t>z</a:t>
                          </a:r>
                          <a:endParaRPr lang="en-US" sz="1400" dirty="0">
                            <a:solidFill>
                              <a:srgbClr val="222222"/>
                            </a:solidFill>
                            <a:effectLst/>
                            <a:latin typeface="+mj-lt"/>
                            <a:ea typeface="Calibri"/>
                            <a:cs typeface="Arial"/>
                          </a:endParaRPr>
                        </a:p>
                      </a:txBody>
                      <a:tcPr marL="68580" marR="68580" marT="0" marB="0"/>
                    </a:tc>
                    <a:tc>
                      <a:txBody>
                        <a:bodyPr/>
                        <a:lstStyle/>
                        <a:p>
                          <a:endParaRPr lang="en-US"/>
                        </a:p>
                      </a:txBody>
                      <a:tcPr marL="68580" marR="68580" marT="0" marB="0" anchor="ctr">
                        <a:blipFill rotWithShape="1">
                          <a:blip r:embed="rId2"/>
                          <a:stretch>
                            <a:fillRect l="-29344" t="-743939" r="-71639" b="-4545"/>
                          </a:stretch>
                        </a:blipFill>
                      </a:tcPr>
                    </a:tc>
                    <a:tc>
                      <a:txBody>
                        <a:bodyPr/>
                        <a:lstStyle/>
                        <a:p>
                          <a:endParaRPr lang="en-US"/>
                        </a:p>
                      </a:txBody>
                      <a:tcPr marL="68580" marR="68580" marT="0" marB="0" anchor="ctr">
                        <a:blipFill rotWithShape="1">
                          <a:blip r:embed="rId2"/>
                          <a:stretch>
                            <a:fillRect l="-180549" t="-743939" b="-4545"/>
                          </a:stretch>
                        </a:blipFill>
                      </a:tcPr>
                    </a:tc>
                    <a:extLst>
                      <a:ext uri="{0D108BD9-81ED-4DB2-BD59-A6C34878D82A}">
                        <a16:rowId xmlns:a16="http://schemas.microsoft.com/office/drawing/2014/main" xmlns="" xmlns:a14="http://schemas.microsoft.com/office/drawing/2010/main" val="10007"/>
                      </a:ext>
                    </a:extLst>
                  </a:tr>
                </a:tbl>
              </a:graphicData>
            </a:graphic>
          </p:graphicFrame>
        </mc:Fallback>
      </mc:AlternateContent>
    </p:spTree>
    <p:extLst>
      <p:ext uri="{BB962C8B-B14F-4D97-AF65-F5344CB8AC3E}">
        <p14:creationId xmlns:p14="http://schemas.microsoft.com/office/powerpoint/2010/main" val="21939604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Universality</a:t>
            </a:r>
            <a:endParaRPr lang="en-US" dirty="0"/>
          </a:p>
        </p:txBody>
      </p:sp>
      <p:sp>
        <p:nvSpPr>
          <p:cNvPr id="5" name="TextBox 4"/>
          <p:cNvSpPr txBox="1"/>
          <p:nvPr/>
        </p:nvSpPr>
        <p:spPr>
          <a:xfrm>
            <a:off x="685800" y="1524000"/>
            <a:ext cx="3048000" cy="3046988"/>
          </a:xfrm>
          <a:prstGeom prst="rect">
            <a:avLst/>
          </a:prstGeom>
          <a:noFill/>
        </p:spPr>
        <p:txBody>
          <a:bodyPr wrap="square" rtlCol="0">
            <a:spAutoFit/>
          </a:bodyPr>
          <a:lstStyle/>
          <a:p>
            <a:r>
              <a:rPr lang="en-US" sz="3200" dirty="0" smtClean="0"/>
              <a:t>critical </a:t>
            </a:r>
            <a:r>
              <a:rPr lang="en-US" sz="3200" dirty="0"/>
              <a:t>exponents </a:t>
            </a:r>
            <a:r>
              <a:rPr lang="en-US" sz="3200" dirty="0" smtClean="0"/>
              <a:t>of many </a:t>
            </a:r>
            <a:r>
              <a:rPr lang="en-US" sz="3200" dirty="0"/>
              <a:t>seemingly very diﬀerent physical systems, </a:t>
            </a:r>
            <a:r>
              <a:rPr lang="en-US" sz="3200" dirty="0" smtClean="0"/>
              <a:t>are the same</a:t>
            </a:r>
            <a:endParaRPr lang="en-US" sz="3200" dirty="0"/>
          </a:p>
        </p:txBody>
      </p:sp>
      <p:sp>
        <p:nvSpPr>
          <p:cNvPr id="6" name="Rectangle 5"/>
          <p:cNvSpPr/>
          <p:nvPr/>
        </p:nvSpPr>
        <p:spPr>
          <a:xfrm>
            <a:off x="313678" y="6380994"/>
            <a:ext cx="5638800" cy="369332"/>
          </a:xfrm>
          <a:prstGeom prst="rect">
            <a:avLst/>
          </a:prstGeom>
        </p:spPr>
        <p:txBody>
          <a:bodyPr wrap="square">
            <a:spAutoFit/>
          </a:bodyPr>
          <a:lstStyle/>
          <a:p>
            <a:r>
              <a:rPr lang="en-US" dirty="0"/>
              <a:t>E. A. Guggenheim, J. Chem. </a:t>
            </a:r>
            <a:r>
              <a:rPr lang="en-US" dirty="0" smtClean="0"/>
              <a:t>Phys., </a:t>
            </a:r>
            <a:r>
              <a:rPr lang="en-US" dirty="0"/>
              <a:t>vol. 13, p. 253, 1945.</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618456"/>
            <a:ext cx="5943600" cy="362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75719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Scale invariance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pPr marL="0" indent="0">
                  <a:buNone/>
                </a:pPr>
                <a:r>
                  <a:rPr lang="en-US" dirty="0" smtClean="0"/>
                  <a:t>Many spin systems within statistical mechanics are characterized by a correlation length </a:t>
                </a:r>
                <a14:m>
                  <m:oMath xmlns:m="http://schemas.openxmlformats.org/officeDocument/2006/math">
                    <m:r>
                      <a:rPr lang="en-US" i="1" smtClean="0">
                        <a:latin typeface="Cambria Math"/>
                        <a:ea typeface="Cambria Math"/>
                      </a:rPr>
                      <m:t>𝜉</m:t>
                    </m:r>
                  </m:oMath>
                </a14:m>
                <a:r>
                  <a:rPr lang="en-US" dirty="0" smtClean="0"/>
                  <a:t>, which is the scale by which two random variables remain in “contact” :</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a:rPr>
                        <m:t>C</m:t>
                      </m:r>
                      <m:r>
                        <a:rPr lang="en-US" b="0" i="0" smtClean="0">
                          <a:latin typeface="Cambria Math"/>
                        </a:rPr>
                        <m:t>(</m:t>
                      </m:r>
                      <m:r>
                        <m:rPr>
                          <m:sty m:val="p"/>
                        </m:rPr>
                        <a:rPr lang="en-US" b="0" i="0" smtClean="0">
                          <a:latin typeface="Cambria Math"/>
                        </a:rPr>
                        <m:t>r</m:t>
                      </m:r>
                      <m:r>
                        <a:rPr lang="en-US" b="0" i="0" smtClean="0">
                          <a:latin typeface="Cambria Math"/>
                        </a:rPr>
                        <m:t>)</m:t>
                      </m:r>
                      <m:r>
                        <a:rPr lang="en-US" b="0" i="1" smtClean="0">
                          <a:latin typeface="Cambria Math"/>
                          <a:ea typeface="Cambria Math"/>
                        </a:rPr>
                        <m:t>=</m:t>
                      </m:r>
                      <m:d>
                        <m:dPr>
                          <m:begChr m:val="⟨"/>
                          <m:endChr m:val="⟩"/>
                          <m:ctrlPr>
                            <a:rPr lang="en-US" i="1" smtClean="0">
                              <a:latin typeface="Cambria Math" panose="02040503050406030204" pitchFamily="18" charset="0"/>
                            </a:rPr>
                          </m:ctrlPr>
                        </m:dPr>
                        <m:e>
                          <m:r>
                            <a:rPr lang="en-US" i="1" smtClean="0">
                              <a:latin typeface="Cambria Math"/>
                              <a:ea typeface="Cambria Math"/>
                            </a:rPr>
                            <m:t>𝜑</m:t>
                          </m:r>
                          <m:r>
                            <a:rPr lang="en-US" b="0" i="1" smtClean="0">
                              <a:latin typeface="Cambria Math"/>
                              <a:ea typeface="Cambria Math"/>
                            </a:rPr>
                            <m:t>(</m:t>
                          </m:r>
                          <m:r>
                            <a:rPr lang="en-US" b="0" i="1" smtClean="0">
                              <a:latin typeface="Cambria Math"/>
                              <a:ea typeface="Cambria Math"/>
                            </a:rPr>
                            <m:t>𝑟</m:t>
                          </m:r>
                          <m:r>
                            <a:rPr lang="en-US" b="0" i="1" smtClean="0">
                              <a:latin typeface="Cambria Math"/>
                              <a:ea typeface="Cambria Math"/>
                            </a:rPr>
                            <m:t>)</m:t>
                          </m:r>
                          <m:r>
                            <a:rPr lang="en-US" b="0" i="1" smtClean="0">
                              <a:latin typeface="Cambria Math"/>
                              <a:ea typeface="Cambria Math"/>
                            </a:rPr>
                            <m:t>𝜑</m:t>
                          </m:r>
                          <m:r>
                            <a:rPr lang="en-US" b="0" i="1" smtClean="0">
                              <a:latin typeface="Cambria Math"/>
                              <a:ea typeface="Cambria Math"/>
                            </a:rPr>
                            <m:t>(0)</m:t>
                          </m:r>
                        </m:e>
                      </m:d>
                      <m:r>
                        <a:rPr lang="en-US" i="1" smtClean="0">
                          <a:latin typeface="Cambria Math"/>
                          <a:ea typeface="Cambria Math"/>
                        </a:rPr>
                        <m:t>~</m:t>
                      </m:r>
                      <m:sSup>
                        <m:sSupPr>
                          <m:ctrlPr>
                            <a:rPr lang="en-US" i="1" smtClean="0">
                              <a:latin typeface="Cambria Math" panose="02040503050406030204" pitchFamily="18" charset="0"/>
                              <a:ea typeface="Cambria Math"/>
                            </a:rPr>
                          </m:ctrlPr>
                        </m:sSupPr>
                        <m:e>
                          <m:r>
                            <a:rPr lang="en-US" b="0" i="1" smtClean="0">
                              <a:latin typeface="Cambria Math"/>
                              <a:ea typeface="Cambria Math"/>
                            </a:rPr>
                            <m:t>𝑒</m:t>
                          </m:r>
                        </m:e>
                        <m:sup>
                          <m:r>
                            <a:rPr lang="en-US" b="0" i="1" smtClean="0">
                              <a:latin typeface="Cambria Math"/>
                              <a:ea typeface="Cambria Math"/>
                            </a:rPr>
                            <m:t>−</m:t>
                          </m:r>
                          <m:f>
                            <m:fPr>
                              <m:type m:val="skw"/>
                              <m:ctrlPr>
                                <a:rPr lang="en-US" b="0" i="1" smtClean="0">
                                  <a:latin typeface="Cambria Math" panose="02040503050406030204" pitchFamily="18" charset="0"/>
                                  <a:ea typeface="Cambria Math"/>
                                </a:rPr>
                              </m:ctrlPr>
                            </m:fPr>
                            <m:num>
                              <m:d>
                                <m:dPr>
                                  <m:begChr m:val="|"/>
                                  <m:endChr m:val="|"/>
                                  <m:ctrlPr>
                                    <a:rPr lang="en-US" b="0" i="1" smtClean="0">
                                      <a:latin typeface="Cambria Math" panose="02040503050406030204" pitchFamily="18" charset="0"/>
                                      <a:ea typeface="Cambria Math"/>
                                    </a:rPr>
                                  </m:ctrlPr>
                                </m:dPr>
                                <m:e>
                                  <m:r>
                                    <a:rPr lang="en-US" b="0" i="1" smtClean="0">
                                      <a:latin typeface="Cambria Math"/>
                                      <a:ea typeface="Cambria Math"/>
                                    </a:rPr>
                                    <m:t>𝑟</m:t>
                                  </m:r>
                                </m:e>
                              </m:d>
                            </m:num>
                            <m:den>
                              <m:r>
                                <a:rPr lang="en-US" b="0" i="1" smtClean="0">
                                  <a:latin typeface="Cambria Math"/>
                                  <a:ea typeface="Cambria Math"/>
                                </a:rPr>
                                <m:t>𝜉</m:t>
                              </m:r>
                            </m:den>
                          </m:f>
                        </m:sup>
                      </m:sSup>
                    </m:oMath>
                  </m:oMathPara>
                </a14:m>
                <a:endParaRPr lang="en-US" dirty="0" smtClean="0"/>
              </a:p>
              <a:p>
                <a:pPr marL="0" indent="0">
                  <a:buNone/>
                </a:pPr>
                <a:endParaRPr lang="en-US" dirty="0"/>
              </a:p>
              <a:p>
                <a:pPr marL="0" indent="0">
                  <a:buNone/>
                </a:pPr>
                <a:r>
                  <a:rPr lang="en-US" dirty="0" smtClean="0"/>
                  <a:t>However near the critical point we know that the correlation length diverges </a:t>
                </a:r>
                <a14:m>
                  <m:oMath xmlns:m="http://schemas.openxmlformats.org/officeDocument/2006/math">
                    <m:r>
                      <a:rPr lang="en-US" i="1">
                        <a:latin typeface="Cambria Math"/>
                        <a:ea typeface="Cambria Math"/>
                      </a:rPr>
                      <m:t>𝜉</m:t>
                    </m:r>
                    <m:r>
                      <a:rPr lang="en-US" i="1" smtClean="0">
                        <a:latin typeface="Cambria Math"/>
                        <a:ea typeface="Cambria Math"/>
                      </a:rPr>
                      <m:t>~</m:t>
                    </m:r>
                    <m:sSup>
                      <m:sSupPr>
                        <m:ctrlPr>
                          <a:rPr lang="en-US" i="1" smtClean="0">
                            <a:latin typeface="Cambria Math" panose="02040503050406030204" pitchFamily="18" charset="0"/>
                            <a:ea typeface="Cambria Math"/>
                          </a:rPr>
                        </m:ctrlPr>
                      </m:sSupPr>
                      <m:e>
                        <m:r>
                          <a:rPr lang="en-US" b="0" i="1" smtClean="0">
                            <a:latin typeface="Cambria Math"/>
                            <a:ea typeface="Cambria Math"/>
                          </a:rPr>
                          <m:t>𝑡</m:t>
                        </m:r>
                      </m:e>
                      <m:sup>
                        <m:r>
                          <a:rPr lang="en-US" b="0" i="1" smtClean="0">
                            <a:latin typeface="Cambria Math"/>
                            <a:ea typeface="Cambria Math"/>
                          </a:rPr>
                          <m:t>−</m:t>
                        </m:r>
                        <m:r>
                          <a:rPr lang="en-US" b="0" i="1" smtClean="0">
                            <a:latin typeface="Cambria Math"/>
                            <a:ea typeface="Cambria Math"/>
                          </a:rPr>
                          <m:t>𝜈</m:t>
                        </m:r>
                      </m:sup>
                    </m:sSup>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704" t="-2695" r="-1630" b="-809"/>
                </a:stretch>
              </a:blipFill>
            </p:spPr>
            <p:txBody>
              <a:bodyPr/>
              <a:lstStyle/>
              <a:p>
                <a:r>
                  <a:rPr lang="en-US">
                    <a:noFill/>
                  </a:rPr>
                  <a:t> </a:t>
                </a:r>
              </a:p>
            </p:txBody>
          </p:sp>
        </mc:Fallback>
      </mc:AlternateContent>
    </p:spTree>
    <p:extLst>
      <p:ext uri="{BB962C8B-B14F-4D97-AF65-F5344CB8AC3E}">
        <p14:creationId xmlns:p14="http://schemas.microsoft.com/office/powerpoint/2010/main" val="9487305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Scale invariance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dirty="0" smtClean="0"/>
                  <a:t>In this situation , distributions and correlations take on a power law format :</a:t>
                </a:r>
              </a:p>
              <a:p>
                <a:pPr marL="0" indent="0">
                  <a:buNone/>
                </a:pPr>
                <a:endParaRPr lang="en-US" dirty="0"/>
              </a:p>
              <a:p>
                <a:pPr marL="0" indent="0" algn="ctr">
                  <a:buNone/>
                </a:pPr>
                <a14:m>
                  <m:oMath xmlns:m="http://schemas.openxmlformats.org/officeDocument/2006/math">
                    <m:d>
                      <m:dPr>
                        <m:begChr m:val="⟨"/>
                        <m:endChr m:val="⟩"/>
                        <m:ctrlPr>
                          <a:rPr lang="en-US" i="1">
                            <a:latin typeface="Cambria Math" panose="02040503050406030204" pitchFamily="18" charset="0"/>
                          </a:rPr>
                        </m:ctrlPr>
                      </m:dPr>
                      <m:e>
                        <m:r>
                          <a:rPr lang="en-US" i="1">
                            <a:latin typeface="Cambria Math"/>
                            <a:ea typeface="Cambria Math"/>
                          </a:rPr>
                          <m:t>𝜑</m:t>
                        </m:r>
                        <m:r>
                          <a:rPr lang="en-US" i="1">
                            <a:latin typeface="Cambria Math"/>
                            <a:ea typeface="Cambria Math"/>
                          </a:rPr>
                          <m:t>(</m:t>
                        </m:r>
                        <m:r>
                          <a:rPr lang="en-US" i="1">
                            <a:latin typeface="Cambria Math"/>
                            <a:ea typeface="Cambria Math"/>
                          </a:rPr>
                          <m:t>𝑟</m:t>
                        </m:r>
                        <m:r>
                          <a:rPr lang="en-US" i="1">
                            <a:latin typeface="Cambria Math"/>
                            <a:ea typeface="Cambria Math"/>
                          </a:rPr>
                          <m:t>)</m:t>
                        </m:r>
                        <m:r>
                          <a:rPr lang="en-US" i="1">
                            <a:latin typeface="Cambria Math"/>
                            <a:ea typeface="Cambria Math"/>
                          </a:rPr>
                          <m:t>𝜑</m:t>
                        </m:r>
                        <m:r>
                          <a:rPr lang="en-US" i="1">
                            <a:latin typeface="Cambria Math"/>
                            <a:ea typeface="Cambria Math"/>
                          </a:rPr>
                          <m:t>(0)</m:t>
                        </m:r>
                      </m:e>
                    </m:d>
                    <m:r>
                      <a:rPr lang="en-US" i="1">
                        <a:latin typeface="Cambria Math"/>
                        <a:ea typeface="Cambria Math"/>
                      </a:rPr>
                      <m:t>~</m:t>
                    </m:r>
                    <m:sSup>
                      <m:sSupPr>
                        <m:ctrlPr>
                          <a:rPr lang="en-US" i="1" smtClean="0">
                            <a:latin typeface="Cambria Math" panose="02040503050406030204" pitchFamily="18" charset="0"/>
                            <a:ea typeface="Cambria Math"/>
                          </a:rPr>
                        </m:ctrlPr>
                      </m:sSupPr>
                      <m:e>
                        <m:r>
                          <a:rPr lang="en-US" b="0" i="1" smtClean="0">
                            <a:latin typeface="Cambria Math"/>
                            <a:ea typeface="Cambria Math"/>
                          </a:rPr>
                          <m:t>𝑟</m:t>
                        </m:r>
                      </m:e>
                      <m:sup>
                        <m:r>
                          <a:rPr lang="en-US" b="0" i="1" smtClean="0">
                            <a:latin typeface="Cambria Math"/>
                            <a:ea typeface="Cambria Math"/>
                          </a:rPr>
                          <m:t>2−</m:t>
                        </m:r>
                        <m:r>
                          <a:rPr lang="en-US" b="0" i="1" smtClean="0">
                            <a:latin typeface="Cambria Math"/>
                            <a:ea typeface="Cambria Math"/>
                          </a:rPr>
                          <m:t>𝑑</m:t>
                        </m:r>
                        <m:r>
                          <a:rPr lang="en-US" b="0" i="1" smtClean="0">
                            <a:latin typeface="Cambria Math"/>
                            <a:ea typeface="Cambria Math"/>
                          </a:rPr>
                          <m:t>−</m:t>
                        </m:r>
                        <m:r>
                          <a:rPr lang="en-US" b="0" i="1" smtClean="0">
                            <a:latin typeface="Cambria Math"/>
                            <a:ea typeface="Cambria Math"/>
                          </a:rPr>
                          <m:t>𝜂</m:t>
                        </m:r>
                      </m:sup>
                    </m:sSup>
                    <m:r>
                      <a:rPr lang="en-US" i="1" smtClean="0">
                        <a:latin typeface="Cambria Math"/>
                        <a:ea typeface="Cambria Math"/>
                      </a:rPr>
                      <m:t>~</m:t>
                    </m:r>
                    <m:sSup>
                      <m:sSupPr>
                        <m:ctrlPr>
                          <a:rPr lang="en-US" i="1" smtClean="0">
                            <a:latin typeface="Cambria Math" panose="02040503050406030204" pitchFamily="18" charset="0"/>
                            <a:ea typeface="Cambria Math"/>
                          </a:rPr>
                        </m:ctrlPr>
                      </m:sSupPr>
                      <m:e>
                        <m:r>
                          <a:rPr lang="en-US" b="0" i="1" smtClean="0">
                            <a:latin typeface="Cambria Math"/>
                            <a:ea typeface="Cambria Math"/>
                          </a:rPr>
                          <m:t>𝑟</m:t>
                        </m:r>
                      </m:e>
                      <m:sup>
                        <m:r>
                          <a:rPr lang="en-US" i="1">
                            <a:latin typeface="Cambria Math"/>
                            <a:ea typeface="Cambria Math"/>
                          </a:rPr>
                          <m:t>−</m:t>
                        </m:r>
                        <m:r>
                          <a:rPr lang="en-US" i="1">
                            <a:latin typeface="Cambria Math"/>
                            <a:ea typeface="Cambria Math"/>
                          </a:rPr>
                          <m:t>𝜂</m:t>
                        </m:r>
                      </m:sup>
                    </m:sSup>
                  </m:oMath>
                </a14:m>
                <a:r>
                  <a:rPr lang="en-US" dirty="0" smtClean="0"/>
                  <a:t> (for d=2 T=</a:t>
                </a:r>
                <a:r>
                  <a:rPr lang="en-US" dirty="0" err="1" smtClean="0"/>
                  <a:t>Tc</a:t>
                </a:r>
                <a:r>
                  <a:rPr lang="en-US" dirty="0" smtClean="0"/>
                  <a:t>)</a:t>
                </a:r>
                <a:endParaRPr lang="en-US" dirty="0"/>
              </a:p>
              <a:p>
                <a:pPr marL="0" indent="0">
                  <a:buNone/>
                </a:pPr>
                <a:r>
                  <a:rPr lang="en-US" dirty="0" smtClean="0"/>
                  <a:t>or</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𝐶</m:t>
                          </m:r>
                        </m:e>
                        <m:sub>
                          <m:r>
                            <a:rPr lang="en-US" i="1">
                              <a:latin typeface="Cambria Math"/>
                            </a:rPr>
                            <m:t>𝑣</m:t>
                          </m:r>
                        </m:sub>
                      </m:sSub>
                      <m:d>
                        <m:dPr>
                          <m:ctrlPr>
                            <a:rPr lang="en-US" i="1">
                              <a:latin typeface="Cambria Math" panose="02040503050406030204" pitchFamily="18" charset="0"/>
                            </a:rPr>
                          </m:ctrlPr>
                        </m:dPr>
                        <m:e>
                          <m:r>
                            <a:rPr lang="en-US" i="1">
                              <a:latin typeface="Cambria Math"/>
                            </a:rPr>
                            <m:t>𝜆</m:t>
                          </m:r>
                          <m:r>
                            <a:rPr lang="en-US" i="1">
                              <a:latin typeface="Cambria Math"/>
                            </a:rPr>
                            <m:t> </m:t>
                          </m:r>
                          <m:r>
                            <a:rPr lang="en-US" i="1">
                              <a:latin typeface="Cambria Math"/>
                            </a:rPr>
                            <m:t>𝑡</m:t>
                          </m:r>
                        </m:e>
                      </m:d>
                      <m:r>
                        <a:rPr lang="en-US" i="1">
                          <a:latin typeface="Cambria Math"/>
                        </a:rPr>
                        <m:t>~ </m:t>
                      </m:r>
                      <m:sSup>
                        <m:sSupPr>
                          <m:ctrlPr>
                            <a:rPr lang="en-US" i="1">
                              <a:latin typeface="Cambria Math" panose="02040503050406030204" pitchFamily="18" charset="0"/>
                            </a:rPr>
                          </m:ctrlPr>
                        </m:sSupPr>
                        <m:e>
                          <m:r>
                            <a:rPr lang="en-US" i="1">
                              <a:latin typeface="Cambria Math"/>
                            </a:rPr>
                            <m:t>𝜆</m:t>
                          </m:r>
                        </m:e>
                        <m:sup>
                          <m:r>
                            <a:rPr lang="en-US" i="1">
                              <a:latin typeface="Cambria Math"/>
                            </a:rPr>
                            <m:t>−</m:t>
                          </m:r>
                          <m:r>
                            <a:rPr lang="en-US" i="1">
                              <a:latin typeface="Cambria Math"/>
                            </a:rPr>
                            <m:t>𝛼</m:t>
                          </m:r>
                        </m:sup>
                      </m:sSup>
                      <m:r>
                        <a:rPr lang="en-US" i="1">
                          <a:latin typeface="Cambria Math"/>
                        </a:rPr>
                        <m:t> </m:t>
                      </m:r>
                      <m:sSub>
                        <m:sSubPr>
                          <m:ctrlPr>
                            <a:rPr lang="en-US" i="1">
                              <a:latin typeface="Cambria Math" panose="02040503050406030204" pitchFamily="18" charset="0"/>
                            </a:rPr>
                          </m:ctrlPr>
                        </m:sSubPr>
                        <m:e>
                          <m:r>
                            <a:rPr lang="en-US" i="1">
                              <a:latin typeface="Cambria Math"/>
                            </a:rPr>
                            <m:t>𝐶</m:t>
                          </m:r>
                        </m:e>
                        <m:sub>
                          <m:r>
                            <a:rPr lang="en-US" i="1">
                              <a:latin typeface="Cambria Math"/>
                            </a:rPr>
                            <m:t>𝑣</m:t>
                          </m:r>
                        </m:sub>
                      </m:sSub>
                      <m:d>
                        <m:dPr>
                          <m:ctrlPr>
                            <a:rPr lang="en-US" i="1">
                              <a:latin typeface="Cambria Math" panose="02040503050406030204" pitchFamily="18" charset="0"/>
                            </a:rPr>
                          </m:ctrlPr>
                        </m:dPr>
                        <m:e>
                          <m:r>
                            <a:rPr lang="en-US" i="1">
                              <a:latin typeface="Cambria Math"/>
                            </a:rPr>
                            <m:t> </m:t>
                          </m:r>
                          <m:r>
                            <a:rPr lang="en-US" i="1">
                              <a:latin typeface="Cambria Math"/>
                            </a:rPr>
                            <m:t>𝑡</m:t>
                          </m:r>
                        </m:e>
                      </m:d>
                    </m:oMath>
                  </m:oMathPara>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852" t="-1752"/>
                </a:stretch>
              </a:blipFill>
            </p:spPr>
            <p:txBody>
              <a:bodyPr/>
              <a:lstStyle/>
              <a:p>
                <a:r>
                  <a:rPr lang="en-US">
                    <a:noFill/>
                  </a:rPr>
                  <a:t> </a:t>
                </a:r>
              </a:p>
            </p:txBody>
          </p:sp>
        </mc:Fallback>
      </mc:AlternateContent>
    </p:spTree>
    <p:extLst>
      <p:ext uri="{BB962C8B-B14F-4D97-AF65-F5344CB8AC3E}">
        <p14:creationId xmlns:p14="http://schemas.microsoft.com/office/powerpoint/2010/main" val="35918643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Scaling relations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a:rPr>
                        <m:t>𝐹</m:t>
                      </m:r>
                      <m:d>
                        <m:dPr>
                          <m:ctrlPr>
                            <a:rPr lang="en-US" i="1">
                              <a:latin typeface="Cambria Math" panose="02040503050406030204" pitchFamily="18" charset="0"/>
                            </a:rPr>
                          </m:ctrlPr>
                        </m:dPr>
                        <m:e>
                          <m:r>
                            <a:rPr lang="en-US" i="1">
                              <a:latin typeface="Cambria Math"/>
                            </a:rPr>
                            <m:t>h</m:t>
                          </m:r>
                          <m:r>
                            <a:rPr lang="en-US">
                              <a:latin typeface="Cambria Math"/>
                            </a:rPr>
                            <m:t>,</m:t>
                          </m:r>
                          <m:r>
                            <a:rPr lang="en-US" i="1">
                              <a:latin typeface="Cambria Math"/>
                            </a:rPr>
                            <m:t>𝑡</m:t>
                          </m:r>
                        </m:e>
                      </m:d>
                      <m:r>
                        <a:rPr lang="en-US">
                          <a:latin typeface="Cambria Math"/>
                        </a:rPr>
                        <m:t>=</m:t>
                      </m:r>
                      <m:sSup>
                        <m:sSupPr>
                          <m:ctrlPr>
                            <a:rPr lang="en-US" i="1">
                              <a:latin typeface="Cambria Math" panose="02040503050406030204" pitchFamily="18" charset="0"/>
                            </a:rPr>
                          </m:ctrlPr>
                        </m:sSupPr>
                        <m:e>
                          <m:r>
                            <a:rPr lang="en-US" i="1">
                              <a:latin typeface="Cambria Math"/>
                            </a:rPr>
                            <m:t>𝑡</m:t>
                          </m:r>
                        </m:e>
                        <m:sup>
                          <m:r>
                            <a:rPr lang="en-US">
                              <a:latin typeface="Cambria Math"/>
                            </a:rPr>
                            <m:t>2</m:t>
                          </m:r>
                          <m:r>
                            <a:rPr lang="en-US" i="1">
                              <a:latin typeface="Cambria Math"/>
                            </a:rPr>
                            <m:t>−</m:t>
                          </m:r>
                          <m:r>
                            <a:rPr lang="en-US" i="1">
                              <a:latin typeface="Cambria Math"/>
                            </a:rPr>
                            <m:t>𝛼</m:t>
                          </m:r>
                        </m:sup>
                      </m:sSup>
                      <m:r>
                        <a:rPr lang="en-US">
                          <a:latin typeface="Cambria Math"/>
                        </a:rPr>
                        <m:t> </m:t>
                      </m:r>
                      <m:r>
                        <a:rPr lang="en-US" i="1">
                          <a:latin typeface="Cambria Math"/>
                        </a:rPr>
                        <m:t>𝑔</m:t>
                      </m:r>
                      <m:r>
                        <a:rPr lang="en-US">
                          <a:latin typeface="Cambria Math"/>
                        </a:rPr>
                        <m:t>(</m:t>
                      </m:r>
                      <m:r>
                        <a:rPr lang="en-US" i="1">
                          <a:latin typeface="Cambria Math"/>
                        </a:rPr>
                        <m:t>h</m:t>
                      </m:r>
                      <m:sSup>
                        <m:sSupPr>
                          <m:ctrlPr>
                            <a:rPr lang="en-US" i="1">
                              <a:latin typeface="Cambria Math" panose="02040503050406030204" pitchFamily="18" charset="0"/>
                            </a:rPr>
                          </m:ctrlPr>
                        </m:sSupPr>
                        <m:e>
                          <m:r>
                            <a:rPr lang="en-US" i="1">
                              <a:latin typeface="Cambria Math"/>
                            </a:rPr>
                            <m:t>𝑡</m:t>
                          </m:r>
                        </m:e>
                        <m:sup>
                          <m:r>
                            <m:rPr>
                              <m:sty m:val="p"/>
                            </m:rPr>
                            <a:rPr lang="en-US">
                              <a:latin typeface="Cambria Math"/>
                            </a:rPr>
                            <m:t>Δ</m:t>
                          </m:r>
                        </m:sup>
                      </m:sSup>
                      <m:r>
                        <a:rPr lang="en-US">
                          <a:latin typeface="Cambria Math"/>
                        </a:rPr>
                        <m:t>)</m:t>
                      </m:r>
                    </m:oMath>
                  </m:oMathPara>
                </a14:m>
                <a:endParaRPr lang="en-US" dirty="0" smtClean="0"/>
              </a:p>
              <a:p>
                <a:pPr marL="0" indent="0">
                  <a:buNone/>
                </a:pPr>
                <a:r>
                  <a:rPr lang="en-US" dirty="0" smtClean="0"/>
                  <a:t>then:</a:t>
                </a:r>
                <a:r>
                  <a:rPr lang="en-US" dirty="0"/>
                  <a:t>	</a:t>
                </a:r>
                <a:endParaRPr lang="en-US" i="1" dirty="0" smtClean="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𝐶</m:t>
                          </m:r>
                        </m:e>
                        <m:sub>
                          <m:r>
                            <a:rPr lang="en-US" i="1">
                              <a:latin typeface="Cambria Math"/>
                            </a:rPr>
                            <m:t>𝑣</m:t>
                          </m:r>
                        </m:sub>
                      </m:sSub>
                      <m:r>
                        <a:rPr lang="en-US" i="1">
                          <a:latin typeface="Cambria Math"/>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a:rPr>
                                <m:t>𝜕</m:t>
                              </m:r>
                            </m:e>
                            <m:sup>
                              <m:r>
                                <a:rPr lang="en-US" i="1">
                                  <a:latin typeface="Cambria Math"/>
                                </a:rPr>
                                <m:t>2</m:t>
                              </m:r>
                            </m:sup>
                          </m:sSup>
                          <m:r>
                            <a:rPr lang="en-US" i="1">
                              <a:latin typeface="Cambria Math"/>
                            </a:rPr>
                            <m:t>𝑓</m:t>
                          </m:r>
                        </m:num>
                        <m:den>
                          <m:sSup>
                            <m:sSupPr>
                              <m:ctrlPr>
                                <a:rPr lang="en-US" i="1">
                                  <a:latin typeface="Cambria Math" panose="02040503050406030204" pitchFamily="18" charset="0"/>
                                </a:rPr>
                              </m:ctrlPr>
                            </m:sSupPr>
                            <m:e>
                              <m:r>
                                <a:rPr lang="en-US" i="1">
                                  <a:latin typeface="Cambria Math"/>
                                </a:rPr>
                                <m:t>𝜕</m:t>
                              </m:r>
                              <m:r>
                                <a:rPr lang="en-US" i="1">
                                  <a:latin typeface="Cambria Math"/>
                                </a:rPr>
                                <m:t>𝑡</m:t>
                              </m:r>
                            </m:e>
                            <m:sup>
                              <m:r>
                                <a:rPr lang="en-US" i="1">
                                  <a:latin typeface="Cambria Math"/>
                                </a:rPr>
                                <m:t>2</m:t>
                              </m:r>
                            </m:sup>
                          </m:sSup>
                        </m:den>
                      </m:f>
                      <m:r>
                        <a:rPr lang="en-US" i="1">
                          <a:latin typeface="Cambria Math"/>
                        </a:rPr>
                        <m:t>~</m:t>
                      </m:r>
                      <m:sSup>
                        <m:sSupPr>
                          <m:ctrlPr>
                            <a:rPr lang="en-US" i="1">
                              <a:latin typeface="Cambria Math" panose="02040503050406030204" pitchFamily="18" charset="0"/>
                            </a:rPr>
                          </m:ctrlPr>
                        </m:sSupPr>
                        <m:e>
                          <m:r>
                            <a:rPr lang="en-US" i="1">
                              <a:latin typeface="Cambria Math"/>
                            </a:rPr>
                            <m:t>𝑡</m:t>
                          </m:r>
                        </m:e>
                        <m:sup>
                          <m:r>
                            <a:rPr lang="en-US" i="1">
                              <a:latin typeface="Cambria Math"/>
                            </a:rPr>
                            <m:t>−</m:t>
                          </m:r>
                          <m:r>
                            <a:rPr lang="en-US" i="1">
                              <a:latin typeface="Cambria Math"/>
                            </a:rPr>
                            <m:t>𝛼</m:t>
                          </m:r>
                        </m:sup>
                      </m:sSup>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a:rPr>
                        <m:t>𝑚</m:t>
                      </m:r>
                      <m:r>
                        <a:rPr lang="en-US" i="1">
                          <a:latin typeface="Cambria Math"/>
                        </a:rPr>
                        <m:t>=</m:t>
                      </m:r>
                      <m:f>
                        <m:fPr>
                          <m:ctrlPr>
                            <a:rPr lang="en-US" i="1">
                              <a:latin typeface="Cambria Math" panose="02040503050406030204" pitchFamily="18" charset="0"/>
                            </a:rPr>
                          </m:ctrlPr>
                        </m:fPr>
                        <m:num>
                          <m:r>
                            <a:rPr lang="en-US" i="1">
                              <a:latin typeface="Cambria Math"/>
                            </a:rPr>
                            <m:t>𝜕</m:t>
                          </m:r>
                          <m:r>
                            <a:rPr lang="en-US" i="1">
                              <a:latin typeface="Cambria Math"/>
                            </a:rPr>
                            <m:t>𝑓</m:t>
                          </m:r>
                        </m:num>
                        <m:den>
                          <m:r>
                            <a:rPr lang="en-US" i="1">
                              <a:latin typeface="Cambria Math"/>
                            </a:rPr>
                            <m:t>𝜕</m:t>
                          </m:r>
                          <m:r>
                            <a:rPr lang="en-US" i="1">
                              <a:latin typeface="Cambria Math"/>
                            </a:rPr>
                            <m:t>h</m:t>
                          </m:r>
                        </m:den>
                      </m:f>
                      <m:r>
                        <a:rPr lang="en-US" i="1">
                          <a:latin typeface="Cambria Math"/>
                        </a:rPr>
                        <m:t>~</m:t>
                      </m:r>
                      <m:sSup>
                        <m:sSupPr>
                          <m:ctrlPr>
                            <a:rPr lang="en-US" i="1">
                              <a:latin typeface="Cambria Math" panose="02040503050406030204" pitchFamily="18" charset="0"/>
                            </a:rPr>
                          </m:ctrlPr>
                        </m:sSupPr>
                        <m:e>
                          <m:r>
                            <a:rPr lang="en-US" i="1">
                              <a:latin typeface="Cambria Math"/>
                            </a:rPr>
                            <m:t>𝑡</m:t>
                          </m:r>
                        </m:e>
                        <m:sup>
                          <m:r>
                            <a:rPr lang="en-US" i="1">
                              <a:latin typeface="Cambria Math"/>
                            </a:rPr>
                            <m:t>2−</m:t>
                          </m:r>
                          <m:r>
                            <a:rPr lang="en-US" i="1">
                              <a:latin typeface="Cambria Math"/>
                            </a:rPr>
                            <m:t>𝛼</m:t>
                          </m:r>
                          <m:r>
                            <a:rPr lang="en-US" i="1">
                              <a:latin typeface="Cambria Math"/>
                            </a:rPr>
                            <m:t>−</m:t>
                          </m:r>
                          <m:r>
                            <m:rPr>
                              <m:sty m:val="p"/>
                            </m:rPr>
                            <a:rPr lang="en-US">
                              <a:latin typeface="Cambria Math"/>
                            </a:rPr>
                            <m:t>Δ</m:t>
                          </m:r>
                        </m:sup>
                      </m:sSup>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a:rPr>
                        <m:t>𝜒</m:t>
                      </m:r>
                      <m:r>
                        <a:rPr lang="en-US" i="1">
                          <a:latin typeface="Cambria Math"/>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a:rPr>
                                <m:t>𝜕</m:t>
                              </m:r>
                            </m:e>
                            <m:sup>
                              <m:r>
                                <a:rPr lang="en-US" i="1">
                                  <a:latin typeface="Cambria Math"/>
                                </a:rPr>
                                <m:t>2</m:t>
                              </m:r>
                            </m:sup>
                          </m:sSup>
                          <m:r>
                            <a:rPr lang="en-US" i="1">
                              <a:latin typeface="Cambria Math"/>
                            </a:rPr>
                            <m:t>𝑓</m:t>
                          </m:r>
                        </m:num>
                        <m:den>
                          <m:sSup>
                            <m:sSupPr>
                              <m:ctrlPr>
                                <a:rPr lang="en-US" i="1">
                                  <a:latin typeface="Cambria Math" panose="02040503050406030204" pitchFamily="18" charset="0"/>
                                </a:rPr>
                              </m:ctrlPr>
                            </m:sSupPr>
                            <m:e>
                              <m:r>
                                <a:rPr lang="en-US" i="1">
                                  <a:latin typeface="Cambria Math"/>
                                </a:rPr>
                                <m:t>𝜕</m:t>
                              </m:r>
                              <m:r>
                                <a:rPr lang="en-US" i="1">
                                  <a:latin typeface="Cambria Math"/>
                                </a:rPr>
                                <m:t>h</m:t>
                              </m:r>
                            </m:e>
                            <m:sup>
                              <m:r>
                                <a:rPr lang="en-US" i="1">
                                  <a:latin typeface="Cambria Math"/>
                                </a:rPr>
                                <m:t>2</m:t>
                              </m:r>
                            </m:sup>
                          </m:sSup>
                        </m:den>
                      </m:f>
                      <m:r>
                        <a:rPr lang="en-US" i="1">
                          <a:latin typeface="Cambria Math"/>
                        </a:rPr>
                        <m:t>~</m:t>
                      </m:r>
                      <m:sSup>
                        <m:sSupPr>
                          <m:ctrlPr>
                            <a:rPr lang="en-US" i="1">
                              <a:latin typeface="Cambria Math" panose="02040503050406030204" pitchFamily="18" charset="0"/>
                            </a:rPr>
                          </m:ctrlPr>
                        </m:sSupPr>
                        <m:e>
                          <m:r>
                            <a:rPr lang="en-US" i="1">
                              <a:latin typeface="Cambria Math"/>
                            </a:rPr>
                            <m:t>𝑡</m:t>
                          </m:r>
                        </m:e>
                        <m:sup>
                          <m:r>
                            <a:rPr lang="en-US" i="1">
                              <a:latin typeface="Cambria Math"/>
                            </a:rPr>
                            <m:t>−2+</m:t>
                          </m:r>
                          <m:r>
                            <a:rPr lang="en-US" i="1">
                              <a:latin typeface="Cambria Math"/>
                            </a:rPr>
                            <m:t>𝛼</m:t>
                          </m:r>
                          <m:r>
                            <a:rPr lang="en-US" i="1">
                              <a:latin typeface="Cambria Math"/>
                            </a:rPr>
                            <m:t>+</m:t>
                          </m:r>
                          <m:r>
                            <m:rPr>
                              <m:sty m:val="p"/>
                            </m:rPr>
                            <a:rPr lang="en-US">
                              <a:latin typeface="Cambria Math"/>
                            </a:rPr>
                            <m:t>Δ</m:t>
                          </m:r>
                        </m:sup>
                      </m:sSup>
                    </m:oMath>
                  </m:oMathPara>
                </a14:m>
                <a:endParaRPr lang="en-US" dirty="0" smtClean="0"/>
              </a:p>
              <a:p>
                <a:pPr marL="0" indent="0">
                  <a:buNone/>
                </a:pPr>
                <a:r>
                  <a:rPr lang="en-US" dirty="0"/>
                  <a:t>Resulting in:</a:t>
                </a:r>
              </a:p>
              <a:p>
                <a:pPr marL="0" indent="0">
                  <a:buNone/>
                </a:pPr>
                <a14:m>
                  <m:oMathPara xmlns:m="http://schemas.openxmlformats.org/officeDocument/2006/math">
                    <m:oMathParaPr>
                      <m:jc m:val="centerGroup"/>
                    </m:oMathParaPr>
                    <m:oMath xmlns:m="http://schemas.openxmlformats.org/officeDocument/2006/math">
                      <m:r>
                        <a:rPr lang="en-US" i="1">
                          <a:latin typeface="Cambria Math"/>
                        </a:rPr>
                        <m:t>𝛼</m:t>
                      </m:r>
                      <m:r>
                        <a:rPr lang="en-US" i="1">
                          <a:latin typeface="Cambria Math"/>
                        </a:rPr>
                        <m:t>+2</m:t>
                      </m:r>
                      <m:r>
                        <a:rPr lang="en-US" i="1">
                          <a:latin typeface="Cambria Math"/>
                        </a:rPr>
                        <m:t>𝛽</m:t>
                      </m:r>
                      <m:r>
                        <a:rPr lang="en-US" i="1">
                          <a:latin typeface="Cambria Math"/>
                        </a:rPr>
                        <m:t>+</m:t>
                      </m:r>
                      <m:r>
                        <a:rPr lang="en-US" i="1">
                          <a:latin typeface="Cambria Math"/>
                        </a:rPr>
                        <m:t>𝛾</m:t>
                      </m:r>
                      <m:r>
                        <a:rPr lang="en-US" i="1">
                          <a:latin typeface="Cambria Math"/>
                        </a:rPr>
                        <m:t>=2</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333"/>
                </a:stretch>
              </a:blipFill>
            </p:spPr>
            <p:txBody>
              <a:bodyPr/>
              <a:lstStyle/>
              <a:p>
                <a:r>
                  <a:rPr lang="en-US">
                    <a:noFill/>
                  </a:rPr>
                  <a:t> </a:t>
                </a:r>
              </a:p>
            </p:txBody>
          </p:sp>
        </mc:Fallback>
      </mc:AlternateContent>
    </p:spTree>
    <p:extLst>
      <p:ext uri="{BB962C8B-B14F-4D97-AF65-F5344CB8AC3E}">
        <p14:creationId xmlns:p14="http://schemas.microsoft.com/office/powerpoint/2010/main" val="29398459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19800" cy="1173162"/>
          </a:xfrm>
        </p:spPr>
        <p:txBody>
          <a:bodyPr/>
          <a:lstStyle/>
          <a:p>
            <a:r>
              <a:rPr lang="en-US" dirty="0" smtClean="0"/>
              <a:t>Test of scaling relations </a:t>
            </a:r>
            <a:endParaRPr lang="en-US" dirty="0"/>
          </a:p>
        </p:txBody>
      </p:sp>
      <p:sp>
        <p:nvSpPr>
          <p:cNvPr id="3" name="Content Placeholder 2"/>
          <p:cNvSpPr>
            <a:spLocks noGrp="1"/>
          </p:cNvSpPr>
          <p:nvPr>
            <p:ph idx="1"/>
          </p:nvPr>
        </p:nvSpPr>
        <p:spPr/>
        <p:txBody>
          <a:bodyPr/>
          <a:lstStyle/>
          <a:p>
            <a:pPr marL="0" indent="0">
              <a:buNone/>
            </a:pPr>
            <a:r>
              <a:rPr lang="en-US" dirty="0"/>
              <a:t>	</a:t>
            </a:r>
          </a:p>
        </p:txBody>
      </p:sp>
      <p:graphicFrame>
        <p:nvGraphicFramePr>
          <p:cNvPr id="6" name="Table 5"/>
          <p:cNvGraphicFramePr>
            <a:graphicFrameLocks noGrp="1"/>
          </p:cNvGraphicFramePr>
          <p:nvPr>
            <p:extLst>
              <p:ext uri="{D42A27DB-BD31-4B8C-83A1-F6EECF244321}">
                <p14:modId xmlns:p14="http://schemas.microsoft.com/office/powerpoint/2010/main" val="2363781468"/>
              </p:ext>
            </p:extLst>
          </p:nvPr>
        </p:nvGraphicFramePr>
        <p:xfrm>
          <a:off x="1524000" y="2133600"/>
          <a:ext cx="5867399" cy="4495801"/>
        </p:xfrm>
        <a:graphic>
          <a:graphicData uri="http://schemas.openxmlformats.org/drawingml/2006/table">
            <a:tbl>
              <a:tblPr firstRow="1" firstCol="1" bandRow="1"/>
              <a:tblGrid>
                <a:gridCol w="1960994">
                  <a:extLst>
                    <a:ext uri="{9D8B030D-6E8A-4147-A177-3AD203B41FA5}">
                      <a16:colId xmlns:a16="http://schemas.microsoft.com/office/drawing/2014/main" val="20000"/>
                    </a:ext>
                  </a:extLst>
                </a:gridCol>
                <a:gridCol w="1737623">
                  <a:extLst>
                    <a:ext uri="{9D8B030D-6E8A-4147-A177-3AD203B41FA5}">
                      <a16:colId xmlns:a16="http://schemas.microsoft.com/office/drawing/2014/main" val="20001"/>
                    </a:ext>
                  </a:extLst>
                </a:gridCol>
                <a:gridCol w="2168782">
                  <a:extLst>
                    <a:ext uri="{9D8B030D-6E8A-4147-A177-3AD203B41FA5}">
                      <a16:colId xmlns:a16="http://schemas.microsoft.com/office/drawing/2014/main" val="20002"/>
                    </a:ext>
                  </a:extLst>
                </a:gridCol>
              </a:tblGrid>
              <a:tr h="749301">
                <a:tc>
                  <a:txBody>
                    <a:bodyPr/>
                    <a:lstStyle/>
                    <a:p>
                      <a:pPr marL="0" marR="0">
                        <a:spcBef>
                          <a:spcPts val="0"/>
                        </a:spcBef>
                        <a:spcAft>
                          <a:spcPts val="0"/>
                        </a:spcAft>
                      </a:pPr>
                      <a:r>
                        <a:rPr lang="en-US" sz="1400" dirty="0">
                          <a:solidFill>
                            <a:srgbClr val="222222"/>
                          </a:solidFill>
                          <a:effectLst/>
                          <a:latin typeface="Symbol"/>
                          <a:ea typeface="Calibri"/>
                          <a:cs typeface="Arial"/>
                        </a:rPr>
                        <a:t> </a:t>
                      </a:r>
                      <a:endParaRPr lang="en-US" sz="1400" dirty="0">
                        <a:solidFill>
                          <a:srgbClr val="222222"/>
                        </a:solidFill>
                        <a:effectLst/>
                        <a:latin typeface="Cambria"/>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1400">
                          <a:solidFill>
                            <a:srgbClr val="222222"/>
                          </a:solidFill>
                          <a:effectLst/>
                          <a:latin typeface="Cambria"/>
                          <a:ea typeface="Calibri"/>
                          <a:cs typeface="Arial"/>
                        </a:rPr>
                        <a:t>Xe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222222"/>
                          </a:solidFill>
                          <a:effectLst/>
                          <a:latin typeface="Cambria"/>
                          <a:ea typeface="Calibri"/>
                          <a:cs typeface="Arial"/>
                        </a:rPr>
                        <a:t>Binary mixture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4650">
                <a:tc>
                  <a:txBody>
                    <a:bodyPr/>
                    <a:lstStyle/>
                    <a:p>
                      <a:pPr marL="0" marR="0">
                        <a:spcBef>
                          <a:spcPts val="0"/>
                        </a:spcBef>
                        <a:spcAft>
                          <a:spcPts val="0"/>
                        </a:spcAft>
                      </a:pPr>
                      <a:r>
                        <a:rPr lang="en-US" sz="1400">
                          <a:solidFill>
                            <a:srgbClr val="222222"/>
                          </a:solidFill>
                          <a:effectLst/>
                          <a:latin typeface="Symbol"/>
                          <a:ea typeface="Calibri"/>
                          <a:cs typeface="Arial"/>
                        </a:rPr>
                        <a:t>a</a:t>
                      </a:r>
                      <a:endParaRPr lang="en-US" sz="1400">
                        <a:solidFill>
                          <a:srgbClr val="222222"/>
                        </a:solidFill>
                        <a:effectLst/>
                        <a:latin typeface="Cambria"/>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222222"/>
                          </a:solidFill>
                          <a:effectLst/>
                          <a:latin typeface="Cambria"/>
                          <a:ea typeface="Calibri"/>
                          <a:cs typeface="Arial"/>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222222"/>
                          </a:solidFill>
                          <a:effectLst/>
                          <a:latin typeface="Cambria"/>
                          <a:ea typeface="Calibri"/>
                          <a:cs typeface="Arial"/>
                        </a:rPr>
                        <a:t>0.113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0" marR="0">
                        <a:spcBef>
                          <a:spcPts val="0"/>
                        </a:spcBef>
                        <a:spcAft>
                          <a:spcPts val="0"/>
                        </a:spcAft>
                      </a:pPr>
                      <a:r>
                        <a:rPr lang="en-US" sz="1400">
                          <a:solidFill>
                            <a:srgbClr val="222222"/>
                          </a:solidFill>
                          <a:effectLst/>
                          <a:latin typeface="Symbol"/>
                          <a:ea typeface="Calibri"/>
                          <a:cs typeface="Arial"/>
                        </a:rPr>
                        <a:t>b</a:t>
                      </a:r>
                      <a:endParaRPr lang="en-US" sz="1400">
                        <a:solidFill>
                          <a:srgbClr val="222222"/>
                        </a:solidFill>
                        <a:effectLst/>
                        <a:latin typeface="Cambria"/>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222222"/>
                          </a:solidFill>
                          <a:effectLst/>
                          <a:latin typeface="Cambria"/>
                          <a:ea typeface="Calibri"/>
                          <a:cs typeface="Arial"/>
                        </a:rPr>
                        <a:t>0.35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222222"/>
                          </a:solidFill>
                          <a:effectLst/>
                          <a:latin typeface="Cambria"/>
                          <a:ea typeface="Calibri"/>
                          <a:cs typeface="Arial"/>
                        </a:rPr>
                        <a:t>0.32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0" marR="0">
                        <a:spcBef>
                          <a:spcPts val="0"/>
                        </a:spcBef>
                        <a:spcAft>
                          <a:spcPts val="0"/>
                        </a:spcAft>
                      </a:pPr>
                      <a:r>
                        <a:rPr lang="en-US" sz="1400">
                          <a:solidFill>
                            <a:srgbClr val="222222"/>
                          </a:solidFill>
                          <a:effectLst/>
                          <a:latin typeface="Symbol"/>
                          <a:ea typeface="Calibri"/>
                          <a:cs typeface="Arial"/>
                        </a:rPr>
                        <a:t>g</a:t>
                      </a:r>
                      <a:endParaRPr lang="en-US" sz="1400">
                        <a:solidFill>
                          <a:srgbClr val="222222"/>
                        </a:solidFill>
                        <a:effectLst/>
                        <a:latin typeface="Cambria"/>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222222"/>
                          </a:solidFill>
                          <a:effectLst/>
                          <a:latin typeface="Cambria"/>
                          <a:ea typeface="Calibri"/>
                          <a:cs typeface="Arial"/>
                        </a:rPr>
                        <a:t>1.3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222222"/>
                          </a:solidFill>
                          <a:effectLst/>
                          <a:latin typeface="Cambria"/>
                          <a:ea typeface="Calibri"/>
                          <a:cs typeface="Arial"/>
                        </a:rPr>
                        <a:t>1.239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0" marR="0">
                        <a:spcBef>
                          <a:spcPts val="0"/>
                        </a:spcBef>
                        <a:spcAft>
                          <a:spcPts val="0"/>
                        </a:spcAft>
                      </a:pPr>
                      <a:r>
                        <a:rPr lang="en-US" sz="1400">
                          <a:solidFill>
                            <a:srgbClr val="222222"/>
                          </a:solidFill>
                          <a:effectLst/>
                          <a:latin typeface="Symbol"/>
                          <a:ea typeface="Calibri"/>
                          <a:cs typeface="Arial"/>
                        </a:rPr>
                        <a:t>d</a:t>
                      </a:r>
                      <a:endParaRPr lang="en-US" sz="1400">
                        <a:solidFill>
                          <a:srgbClr val="222222"/>
                        </a:solidFill>
                        <a:effectLst/>
                        <a:latin typeface="Cambria"/>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222222"/>
                          </a:solidFill>
                          <a:effectLst/>
                          <a:latin typeface="Cambria"/>
                          <a:ea typeface="Calibri"/>
                          <a:cs typeface="Arial"/>
                        </a:rPr>
                        <a:t>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222222"/>
                          </a:solidFill>
                          <a:effectLst/>
                          <a:latin typeface="Cambria"/>
                          <a:ea typeface="Calibri"/>
                          <a:cs typeface="Arial"/>
                        </a:rPr>
                        <a:t>4.85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74650">
                <a:tc>
                  <a:txBody>
                    <a:bodyPr/>
                    <a:lstStyle/>
                    <a:p>
                      <a:pPr marL="0" marR="0">
                        <a:spcBef>
                          <a:spcPts val="0"/>
                        </a:spcBef>
                        <a:spcAft>
                          <a:spcPts val="0"/>
                        </a:spcAft>
                      </a:pPr>
                      <a:r>
                        <a:rPr lang="en-US" sz="1400">
                          <a:solidFill>
                            <a:srgbClr val="222222"/>
                          </a:solidFill>
                          <a:effectLst/>
                          <a:latin typeface="Symbol"/>
                          <a:ea typeface="Calibri"/>
                          <a:cs typeface="Arial"/>
                        </a:rPr>
                        <a:t>h</a:t>
                      </a:r>
                      <a:endParaRPr lang="en-US" sz="1400">
                        <a:solidFill>
                          <a:srgbClr val="222222"/>
                        </a:solidFill>
                        <a:effectLst/>
                        <a:latin typeface="Cambria"/>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222222"/>
                          </a:solidFill>
                          <a:effectLst/>
                          <a:latin typeface="Cambria"/>
                          <a:ea typeface="Calibri"/>
                          <a:cs typeface="Arial"/>
                        </a:rPr>
                        <a:t>0.1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222222"/>
                          </a:solidFill>
                          <a:effectLst/>
                          <a:latin typeface="Cambria"/>
                          <a:ea typeface="Calibri"/>
                          <a:cs typeface="Arial"/>
                        </a:rPr>
                        <a:t>0.017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74650">
                <a:tc>
                  <a:txBody>
                    <a:bodyPr/>
                    <a:lstStyle/>
                    <a:p>
                      <a:pPr marL="0" marR="0">
                        <a:spcBef>
                          <a:spcPts val="0"/>
                        </a:spcBef>
                        <a:spcAft>
                          <a:spcPts val="0"/>
                        </a:spcAft>
                      </a:pPr>
                      <a:r>
                        <a:rPr lang="en-US" sz="1400">
                          <a:solidFill>
                            <a:srgbClr val="222222"/>
                          </a:solidFill>
                          <a:effectLst/>
                          <a:latin typeface="Symbol"/>
                          <a:ea typeface="Calibri"/>
                          <a:cs typeface="Arial"/>
                        </a:rPr>
                        <a:t>n</a:t>
                      </a:r>
                      <a:endParaRPr lang="en-US" sz="1400">
                        <a:solidFill>
                          <a:srgbClr val="222222"/>
                        </a:solidFill>
                        <a:effectLst/>
                        <a:latin typeface="Cambria"/>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222222"/>
                          </a:solidFill>
                          <a:effectLst/>
                          <a:latin typeface="Cambria"/>
                          <a:ea typeface="Calibri"/>
                          <a:cs typeface="Arial"/>
                        </a:rPr>
                        <a:t>0.57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222222"/>
                          </a:solidFill>
                          <a:effectLst/>
                          <a:latin typeface="Cambria"/>
                          <a:ea typeface="Calibri"/>
                          <a:cs typeface="Arial"/>
                        </a:rPr>
                        <a:t>0.625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74650">
                <a:tc>
                  <a:txBody>
                    <a:bodyPr/>
                    <a:lstStyle/>
                    <a:p>
                      <a:pPr marL="0" marR="0">
                        <a:spcBef>
                          <a:spcPts val="0"/>
                        </a:spcBef>
                        <a:spcAft>
                          <a:spcPts val="0"/>
                        </a:spcAft>
                      </a:pPr>
                      <a:r>
                        <a:rPr lang="en-US" sz="1400">
                          <a:solidFill>
                            <a:srgbClr val="222222"/>
                          </a:solidFill>
                          <a:effectLst/>
                          <a:latin typeface="Symbol"/>
                          <a:ea typeface="Calibri"/>
                          <a:cs typeface="Arial"/>
                        </a:rPr>
                        <a:t>a+2b+g=2</a:t>
                      </a:r>
                      <a:endParaRPr lang="en-US" sz="1400">
                        <a:solidFill>
                          <a:srgbClr val="222222"/>
                        </a:solidFill>
                        <a:effectLst/>
                        <a:latin typeface="Cambria"/>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222222"/>
                          </a:solidFill>
                          <a:effectLst/>
                          <a:latin typeface="Cambria"/>
                          <a:ea typeface="Calibri"/>
                          <a:cs typeface="Arial"/>
                        </a:rPr>
                        <a:t>2.00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spcBef>
                          <a:spcPts val="0"/>
                        </a:spcBef>
                        <a:spcAft>
                          <a:spcPts val="0"/>
                        </a:spcAft>
                      </a:pPr>
                      <a:r>
                        <a:rPr lang="en-US" sz="1400" dirty="0">
                          <a:solidFill>
                            <a:srgbClr val="222222"/>
                          </a:solidFill>
                          <a:effectLst/>
                          <a:latin typeface="Cambria"/>
                          <a:ea typeface="Calibri"/>
                          <a:cs typeface="Arial"/>
                        </a:rPr>
                        <a:t>1.99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07"/>
                  </a:ext>
                </a:extLst>
              </a:tr>
              <a:tr h="374650">
                <a:tc>
                  <a:txBody>
                    <a:bodyPr/>
                    <a:lstStyle/>
                    <a:p>
                      <a:pPr marL="0" marR="0">
                        <a:spcBef>
                          <a:spcPts val="0"/>
                        </a:spcBef>
                        <a:spcAft>
                          <a:spcPts val="0"/>
                        </a:spcAft>
                      </a:pPr>
                      <a:r>
                        <a:rPr lang="en-US" sz="1400">
                          <a:solidFill>
                            <a:srgbClr val="222222"/>
                          </a:solidFill>
                          <a:effectLst/>
                          <a:latin typeface="Symbol"/>
                          <a:ea typeface="Calibri"/>
                          <a:cs typeface="Arial"/>
                        </a:rPr>
                        <a:t>a+b d+b=2</a:t>
                      </a:r>
                      <a:endParaRPr lang="en-US" sz="1400">
                        <a:solidFill>
                          <a:srgbClr val="222222"/>
                        </a:solidFill>
                        <a:effectLst/>
                        <a:latin typeface="Cambria"/>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222222"/>
                          </a:solidFill>
                          <a:effectLst/>
                          <a:latin typeface="Cambria"/>
                          <a:ea typeface="Calibri"/>
                          <a:cs typeface="Arial"/>
                        </a:rPr>
                        <a:t>1.82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spcBef>
                          <a:spcPts val="0"/>
                        </a:spcBef>
                        <a:spcAft>
                          <a:spcPts val="0"/>
                        </a:spcAft>
                      </a:pPr>
                      <a:r>
                        <a:rPr lang="en-US" sz="1400" dirty="0">
                          <a:solidFill>
                            <a:srgbClr val="222222"/>
                          </a:solidFill>
                          <a:effectLst/>
                          <a:latin typeface="Cambria"/>
                          <a:ea typeface="Calibri"/>
                          <a:cs typeface="Arial"/>
                        </a:rPr>
                        <a:t>2.00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08"/>
                  </a:ext>
                </a:extLst>
              </a:tr>
              <a:tr h="374650">
                <a:tc>
                  <a:txBody>
                    <a:bodyPr/>
                    <a:lstStyle/>
                    <a:p>
                      <a:pPr marL="0" marR="0">
                        <a:spcBef>
                          <a:spcPts val="0"/>
                        </a:spcBef>
                        <a:spcAft>
                          <a:spcPts val="0"/>
                        </a:spcAft>
                      </a:pPr>
                      <a:r>
                        <a:rPr lang="en-US" sz="1400" dirty="0" err="1">
                          <a:solidFill>
                            <a:srgbClr val="222222"/>
                          </a:solidFill>
                          <a:effectLst/>
                          <a:latin typeface="Symbol"/>
                          <a:ea typeface="Calibri"/>
                          <a:cs typeface="Arial"/>
                        </a:rPr>
                        <a:t>h+g</a:t>
                      </a:r>
                      <a:r>
                        <a:rPr lang="en-US" sz="1400" dirty="0">
                          <a:solidFill>
                            <a:srgbClr val="222222"/>
                          </a:solidFill>
                          <a:effectLst/>
                          <a:latin typeface="Symbol"/>
                          <a:ea typeface="Calibri"/>
                          <a:cs typeface="Arial"/>
                        </a:rPr>
                        <a:t>/n=2</a:t>
                      </a:r>
                      <a:endParaRPr lang="en-US" sz="1400" dirty="0">
                        <a:solidFill>
                          <a:srgbClr val="222222"/>
                        </a:solidFill>
                        <a:effectLst/>
                        <a:latin typeface="Cambria"/>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222222"/>
                          </a:solidFill>
                          <a:effectLst/>
                          <a:latin typeface="Cambria"/>
                          <a:ea typeface="Calibri"/>
                          <a:cs typeface="Arial"/>
                        </a:rPr>
                        <a:t>2.38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spcBef>
                          <a:spcPts val="0"/>
                        </a:spcBef>
                        <a:spcAft>
                          <a:spcPts val="0"/>
                        </a:spcAft>
                      </a:pPr>
                      <a:r>
                        <a:rPr lang="en-US" sz="1400" dirty="0">
                          <a:solidFill>
                            <a:srgbClr val="222222"/>
                          </a:solidFill>
                          <a:effectLst/>
                          <a:latin typeface="Cambria"/>
                          <a:ea typeface="Calibri"/>
                          <a:cs typeface="Arial"/>
                        </a:rPr>
                        <a:t>2.00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09"/>
                  </a:ext>
                </a:extLst>
              </a:tr>
              <a:tr h="374650">
                <a:tc>
                  <a:txBody>
                    <a:bodyPr/>
                    <a:lstStyle/>
                    <a:p>
                      <a:pPr marL="0" marR="0">
                        <a:spcBef>
                          <a:spcPts val="0"/>
                        </a:spcBef>
                        <a:spcAft>
                          <a:spcPts val="0"/>
                        </a:spcAft>
                      </a:pPr>
                      <a:r>
                        <a:rPr lang="en-US" sz="1400" dirty="0" err="1" smtClean="0">
                          <a:solidFill>
                            <a:srgbClr val="222222"/>
                          </a:solidFill>
                          <a:effectLst/>
                          <a:latin typeface="Symbol"/>
                          <a:ea typeface="Calibri"/>
                          <a:cs typeface="Arial"/>
                        </a:rPr>
                        <a:t>a+n</a:t>
                      </a:r>
                      <a:r>
                        <a:rPr lang="en-US" sz="1400" dirty="0" err="1" smtClean="0">
                          <a:solidFill>
                            <a:srgbClr val="222222"/>
                          </a:solidFill>
                          <a:effectLst/>
                          <a:latin typeface="+mn-lt"/>
                          <a:ea typeface="Calibri"/>
                          <a:cs typeface="Arial"/>
                        </a:rPr>
                        <a:t>d</a:t>
                      </a:r>
                      <a:r>
                        <a:rPr lang="en-US" sz="1400" dirty="0" smtClean="0">
                          <a:solidFill>
                            <a:srgbClr val="222222"/>
                          </a:solidFill>
                          <a:effectLst/>
                          <a:latin typeface="Symbol"/>
                          <a:ea typeface="Calibri"/>
                          <a:cs typeface="Arial"/>
                        </a:rPr>
                        <a:t>=2</a:t>
                      </a:r>
                      <a:endParaRPr lang="en-US" sz="1400" dirty="0">
                        <a:solidFill>
                          <a:srgbClr val="222222"/>
                        </a:solidFill>
                        <a:effectLst/>
                        <a:latin typeface="Cambria"/>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222222"/>
                          </a:solidFill>
                          <a:effectLst/>
                          <a:latin typeface="Cambria"/>
                          <a:ea typeface="Calibri"/>
                          <a:cs typeface="Arial"/>
                        </a:rPr>
                        <a:t>1.71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spcBef>
                          <a:spcPts val="0"/>
                        </a:spcBef>
                        <a:spcAft>
                          <a:spcPts val="0"/>
                        </a:spcAft>
                      </a:pPr>
                      <a:r>
                        <a:rPr lang="en-US" sz="1400" dirty="0">
                          <a:solidFill>
                            <a:srgbClr val="222222"/>
                          </a:solidFill>
                          <a:effectLst/>
                          <a:latin typeface="Cambria"/>
                          <a:ea typeface="Calibri"/>
                          <a:cs typeface="Arial"/>
                        </a:rPr>
                        <a:t>1.99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10"/>
                  </a:ext>
                </a:extLst>
              </a:tr>
            </a:tbl>
          </a:graphicData>
        </a:graphic>
      </p:graphicFrame>
      <p:sp>
        <p:nvSpPr>
          <p:cNvPr id="7" name="Rectangle 6"/>
          <p:cNvSpPr/>
          <p:nvPr/>
        </p:nvSpPr>
        <p:spPr>
          <a:xfrm>
            <a:off x="4343400" y="1447800"/>
            <a:ext cx="4800600" cy="523220"/>
          </a:xfrm>
          <a:prstGeom prst="rect">
            <a:avLst/>
          </a:prstGeom>
        </p:spPr>
        <p:txBody>
          <a:bodyPr wrap="square">
            <a:spAutoFit/>
          </a:bodyPr>
          <a:lstStyle/>
          <a:p>
            <a:r>
              <a:rPr lang="en-US" sz="1400" dirty="0"/>
              <a:t>A. </a:t>
            </a:r>
            <a:r>
              <a:rPr lang="en-US" sz="1400" dirty="0" err="1"/>
              <a:t>lense</a:t>
            </a:r>
            <a:r>
              <a:rPr lang="en-US" sz="1400" dirty="0"/>
              <a:t> and M. </a:t>
            </a:r>
            <a:r>
              <a:rPr lang="en-US" sz="1400" dirty="0" err="1"/>
              <a:t>Lagues</a:t>
            </a:r>
            <a:r>
              <a:rPr lang="en-US" sz="1400" dirty="0"/>
              <a:t>, scale invariance: From Phase transitions to </a:t>
            </a:r>
            <a:r>
              <a:rPr lang="en-US" sz="1400" dirty="0" err="1"/>
              <a:t>Turbulance</a:t>
            </a:r>
            <a:r>
              <a:rPr lang="en-US" sz="1400" dirty="0"/>
              <a:t>. Berlin: Springer, 2008.</a:t>
            </a:r>
          </a:p>
        </p:txBody>
      </p:sp>
    </p:spTree>
    <p:extLst>
      <p:ext uri="{BB962C8B-B14F-4D97-AF65-F5344CB8AC3E}">
        <p14:creationId xmlns:p14="http://schemas.microsoft.com/office/powerpoint/2010/main" val="17154277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Renormalization Group (RG)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Dynamics at scale </a:t>
                </a:r>
                <a14:m>
                  <m:oMath xmlns:m="http://schemas.openxmlformats.org/officeDocument/2006/math">
                    <m:r>
                      <a:rPr lang="en-US" i="1">
                        <a:latin typeface="Cambria Math"/>
                        <a:ea typeface="Cambria Math"/>
                      </a:rPr>
                      <m:t>𝜆</m:t>
                    </m:r>
                  </m:oMath>
                </a14:m>
                <a:r>
                  <a:rPr lang="en-US" dirty="0" smtClean="0"/>
                  <a:t> :</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𝐻</m:t>
                      </m:r>
                      <m:r>
                        <a:rPr lang="en-US" b="0" i="1" smtClean="0">
                          <a:latin typeface="Cambria Math"/>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a:rPr>
                            <m:t>𝑛</m:t>
                          </m:r>
                        </m:sub>
                        <m:sup/>
                        <m:e>
                          <m:sSub>
                            <m:sSubPr>
                              <m:ctrlPr>
                                <a:rPr lang="en-US" b="0" i="1" smtClean="0">
                                  <a:latin typeface="Cambria Math" panose="02040503050406030204" pitchFamily="18" charset="0"/>
                                </a:rPr>
                              </m:ctrlPr>
                            </m:sSubPr>
                            <m:e>
                              <m:r>
                                <a:rPr lang="en-US" b="0" i="1" smtClean="0">
                                  <a:latin typeface="Cambria Math"/>
                                </a:rPr>
                                <m:t>𝐶</m:t>
                              </m:r>
                            </m:e>
                            <m:sub>
                              <m:r>
                                <a:rPr lang="en-US" b="0" i="1" smtClean="0">
                                  <a:latin typeface="Cambria Math"/>
                                </a:rPr>
                                <m:t>𝑛</m:t>
                              </m:r>
                            </m:sub>
                          </m:sSub>
                          <m:d>
                            <m:dPr>
                              <m:ctrlPr>
                                <a:rPr lang="en-US" b="0" i="1" smtClean="0">
                                  <a:latin typeface="Cambria Math" panose="02040503050406030204" pitchFamily="18" charset="0"/>
                                </a:rPr>
                              </m:ctrlPr>
                            </m:dPr>
                            <m:e>
                              <m:r>
                                <a:rPr lang="en-US" b="0" i="1" smtClean="0">
                                  <a:latin typeface="Cambria Math"/>
                                  <a:ea typeface="Cambria Math"/>
                                </a:rPr>
                                <m:t>𝜆</m:t>
                              </m:r>
                            </m:e>
                          </m:d>
                        </m:e>
                      </m:nary>
                      <m:acc>
                        <m:accPr>
                          <m:chr m:val="̂"/>
                          <m:ctrlPr>
                            <a:rPr lang="en-US" b="0"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a:rPr>
                                <m:t>𝑂</m:t>
                              </m:r>
                            </m:e>
                            <m:sub>
                              <m:r>
                                <a:rPr lang="en-US" b="0" i="1" smtClean="0">
                                  <a:latin typeface="Cambria Math"/>
                                </a:rPr>
                                <m:t>𝑛</m:t>
                              </m:r>
                            </m:sub>
                          </m:sSub>
                        </m:e>
                      </m:acc>
                    </m:oMath>
                  </m:oMathPara>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852" t="-1617"/>
                </a:stretch>
              </a:blipFill>
            </p:spPr>
            <p:txBody>
              <a:bodyPr/>
              <a:lstStyle/>
              <a:p>
                <a:r>
                  <a:rPr lang="en-US">
                    <a:noFill/>
                  </a:rPr>
                  <a:t> </a:t>
                </a:r>
              </a:p>
            </p:txBody>
          </p:sp>
        </mc:Fallback>
      </mc:AlternateContent>
    </p:spTree>
    <p:extLst>
      <p:ext uri="{BB962C8B-B14F-4D97-AF65-F5344CB8AC3E}">
        <p14:creationId xmlns:p14="http://schemas.microsoft.com/office/powerpoint/2010/main" val="36552435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a:t>
            </a:r>
            <a:r>
              <a:rPr lang="en-US" dirty="0" smtClean="0"/>
              <a:t>RG Equation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𝜆</m:t>
                      </m:r>
                      <m:f>
                        <m:fPr>
                          <m:ctrlPr>
                            <a:rPr lang="en-US" i="1" smtClean="0">
                              <a:latin typeface="Cambria Math" panose="02040503050406030204" pitchFamily="18" charset="0"/>
                            </a:rPr>
                          </m:ctrlPr>
                        </m:fPr>
                        <m:num>
                          <m:r>
                            <a:rPr lang="en-US" b="0" i="1" smtClean="0">
                              <a:latin typeface="Cambria Math"/>
                            </a:rPr>
                            <m:t>𝑑</m:t>
                          </m:r>
                          <m:sSub>
                            <m:sSubPr>
                              <m:ctrlPr>
                                <a:rPr lang="en-US" b="0" i="1" smtClean="0">
                                  <a:latin typeface="Cambria Math" panose="02040503050406030204" pitchFamily="18" charset="0"/>
                                </a:rPr>
                              </m:ctrlPr>
                            </m:sSubPr>
                            <m:e>
                              <m:r>
                                <a:rPr lang="en-US" b="0" i="1" smtClean="0">
                                  <a:latin typeface="Cambria Math"/>
                                </a:rPr>
                                <m:t>𝐶</m:t>
                              </m:r>
                            </m:e>
                            <m:sub>
                              <m:r>
                                <a:rPr lang="en-US" b="0" i="1" smtClean="0">
                                  <a:latin typeface="Cambria Math"/>
                                </a:rPr>
                                <m:t>𝑛</m:t>
                              </m:r>
                            </m:sub>
                          </m:sSub>
                        </m:num>
                        <m:den>
                          <m:r>
                            <a:rPr lang="en-US" b="0" i="1" smtClean="0">
                              <a:latin typeface="Cambria Math"/>
                            </a:rPr>
                            <m:t>𝑑</m:t>
                          </m:r>
                          <m:r>
                            <a:rPr lang="en-US" b="0" i="1" smtClean="0">
                              <a:latin typeface="Cambria Math"/>
                              <a:ea typeface="Cambria Math"/>
                            </a:rPr>
                            <m:t>𝜆</m:t>
                          </m:r>
                        </m:den>
                      </m:f>
                      <m:r>
                        <a:rPr lang="en-US" b="0" i="1" smtClean="0">
                          <a:latin typeface="Cambria Math"/>
                        </a:rPr>
                        <m:t>= </m:t>
                      </m:r>
                      <m:sSub>
                        <m:sSubPr>
                          <m:ctrlPr>
                            <a:rPr lang="en-US" b="0" i="1" smtClean="0">
                              <a:latin typeface="Cambria Math" panose="02040503050406030204" pitchFamily="18" charset="0"/>
                            </a:rPr>
                          </m:ctrlPr>
                        </m:sSubPr>
                        <m:e>
                          <m:r>
                            <a:rPr lang="en-US" b="0" i="1" smtClean="0">
                              <a:latin typeface="Cambria Math"/>
                              <a:ea typeface="Cambria Math"/>
                            </a:rPr>
                            <m:t>𝛽</m:t>
                          </m:r>
                        </m:e>
                        <m:sub>
                          <m:r>
                            <a:rPr lang="en-US" b="0" i="1" smtClean="0">
                              <a:latin typeface="Cambria Math"/>
                            </a:rPr>
                            <m:t>𝑛</m:t>
                          </m:r>
                        </m:sub>
                      </m:sSub>
                      <m:r>
                        <a:rPr lang="en-US" b="0" i="1" smtClean="0">
                          <a:latin typeface="Cambria Math"/>
                        </a:rPr>
                        <m:t>(</m:t>
                      </m:r>
                      <m:acc>
                        <m:accPr>
                          <m:chr m:val="⃗"/>
                          <m:ctrlPr>
                            <a:rPr lang="en-US" b="0" i="1" smtClean="0">
                              <a:latin typeface="Cambria Math" panose="02040503050406030204" pitchFamily="18" charset="0"/>
                              <a:ea typeface="Cambria Math"/>
                            </a:rPr>
                          </m:ctrlPr>
                        </m:accPr>
                        <m:e>
                          <m:r>
                            <a:rPr lang="en-US" b="0" i="1" smtClean="0">
                              <a:latin typeface="Cambria Math"/>
                              <a:ea typeface="Cambria Math"/>
                            </a:rPr>
                            <m:t>𝐶</m:t>
                          </m:r>
                        </m:e>
                      </m:acc>
                      <m:r>
                        <a:rPr lang="en-US" b="0" i="1" smtClean="0">
                          <a:latin typeface="Cambria Math"/>
                          <a:ea typeface="Cambria Math"/>
                        </a:rPr>
                        <m:t>,</m:t>
                      </m:r>
                      <m:r>
                        <a:rPr lang="en-US" b="0" i="1" smtClean="0">
                          <a:latin typeface="Cambria Math"/>
                          <a:ea typeface="Cambria Math"/>
                        </a:rPr>
                        <m:t>𝜆</m:t>
                      </m:r>
                      <m:r>
                        <a:rPr lang="en-US" b="0" i="1" smtClean="0">
                          <a:latin typeface="Cambria Math"/>
                          <a:ea typeface="Cambria Math"/>
                        </a:rPr>
                        <m:t>)</m:t>
                      </m:r>
                    </m:oMath>
                  </m:oMathPara>
                </a14:m>
                <a:endParaRPr dirty="0"/>
              </a:p>
              <a:p>
                <a:pPr marL="0" indent="0">
                  <a:buNone/>
                </a:pPr>
                <a:r>
                  <a:rPr lang="en-US" b="0" dirty="0" smtClean="0">
                    <a:latin typeface="Cambria Math"/>
                  </a:rPr>
                  <a:t>The beta functions </a:t>
                </a:r>
                <a14:m>
                  <m:oMath xmlns:m="http://schemas.openxmlformats.org/officeDocument/2006/math">
                    <m:sSub>
                      <m:sSubPr>
                        <m:ctrlPr>
                          <a:rPr lang="en-US" i="1">
                            <a:latin typeface="Cambria Math" panose="02040503050406030204" pitchFamily="18" charset="0"/>
                          </a:rPr>
                        </m:ctrlPr>
                      </m:sSubPr>
                      <m:e>
                        <m:r>
                          <a:rPr lang="en-US" i="1">
                            <a:latin typeface="Cambria Math"/>
                            <a:ea typeface="Cambria Math"/>
                          </a:rPr>
                          <m:t>𝛽</m:t>
                        </m:r>
                      </m:e>
                      <m:sub>
                        <m:r>
                          <a:rPr lang="en-US" i="1">
                            <a:latin typeface="Cambria Math"/>
                          </a:rPr>
                          <m:t>𝑛</m:t>
                        </m:r>
                      </m:sub>
                    </m:sSub>
                  </m:oMath>
                </a14:m>
                <a:r>
                  <a:rPr lang="en-US" dirty="0" smtClean="0"/>
                  <a:t> will be given by the system in question.</a:t>
                </a:r>
              </a:p>
              <a:p>
                <a:pPr marL="0" indent="0">
                  <a:buNone/>
                </a:pPr>
                <a:endParaRPr lang="en-US" dirty="0"/>
              </a:p>
              <a:p>
                <a:pPr marL="0" indent="0">
                  <a:buNone/>
                </a:pPr>
                <a:r>
                  <a:rPr lang="en-US" dirty="0" smtClean="0"/>
                  <a:t>It is possible that the beta functions admit a fixed point:</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ea typeface="Cambria Math"/>
                            </a:rPr>
                            <m:t>𝛽</m:t>
                          </m:r>
                        </m:e>
                        <m:sub>
                          <m:r>
                            <a:rPr lang="en-US" i="1">
                              <a:latin typeface="Cambria Math"/>
                            </a:rPr>
                            <m:t>𝑛</m:t>
                          </m:r>
                        </m:sub>
                      </m:sSub>
                      <m:d>
                        <m:dPr>
                          <m:ctrlPr>
                            <a:rPr lang="en-US" i="1">
                              <a:latin typeface="Cambria Math" panose="02040503050406030204" pitchFamily="18" charset="0"/>
                            </a:rPr>
                          </m:ctrlPr>
                        </m:dPr>
                        <m:e>
                          <m:sSup>
                            <m:sSupPr>
                              <m:ctrlPr>
                                <a:rPr lang="en-US" i="1" smtClean="0">
                                  <a:latin typeface="Cambria Math" panose="02040503050406030204" pitchFamily="18" charset="0"/>
                                </a:rPr>
                              </m:ctrlPr>
                            </m:sSupPr>
                            <m:e>
                              <m:r>
                                <a:rPr lang="en-US" b="0" i="1" smtClean="0">
                                  <a:latin typeface="Cambria Math"/>
                                </a:rPr>
                                <m:t>𝐶</m:t>
                              </m:r>
                            </m:e>
                            <m:sup>
                              <m:r>
                                <a:rPr lang="en-US" b="0" i="1" smtClean="0">
                                  <a:latin typeface="Cambria Math"/>
                                </a:rPr>
                                <m:t>∗</m:t>
                              </m:r>
                            </m:sup>
                          </m:sSup>
                          <m:r>
                            <a:rPr lang="en-US" i="1">
                              <a:latin typeface="Cambria Math"/>
                              <a:ea typeface="Cambria Math"/>
                            </a:rPr>
                            <m:t>,</m:t>
                          </m:r>
                          <m:r>
                            <a:rPr lang="en-US" i="1">
                              <a:latin typeface="Cambria Math"/>
                              <a:ea typeface="Cambria Math"/>
                            </a:rPr>
                            <m:t>𝜆</m:t>
                          </m:r>
                        </m:e>
                      </m:d>
                      <m:r>
                        <a:rPr lang="en-US" b="0" i="1" smtClean="0">
                          <a:latin typeface="Cambria Math"/>
                          <a:ea typeface="Cambria Math"/>
                        </a:rPr>
                        <m:t>=0</m:t>
                      </m:r>
                    </m:oMath>
                  </m:oMathPara>
                </a14:m>
                <a:endParaRPr lang="en-US" dirty="0">
                  <a:ea typeface="Cambria Math"/>
                </a:endParaRPr>
              </a:p>
              <a:p>
                <a:pPr marL="0"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852"/>
                </a:stretch>
              </a:blipFill>
            </p:spPr>
            <p:txBody>
              <a:bodyPr/>
              <a:lstStyle/>
              <a:p>
                <a:r>
                  <a:rPr lang="en-US">
                    <a:noFill/>
                  </a:rPr>
                  <a:t> </a:t>
                </a:r>
              </a:p>
            </p:txBody>
          </p:sp>
        </mc:Fallback>
      </mc:AlternateContent>
    </p:spTree>
    <p:extLst>
      <p:ext uri="{BB962C8B-B14F-4D97-AF65-F5344CB8AC3E}">
        <p14:creationId xmlns:p14="http://schemas.microsoft.com/office/powerpoint/2010/main" val="20109936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references</a:t>
            </a:r>
          </a:p>
        </p:txBody>
      </p:sp>
      <p:sp>
        <p:nvSpPr>
          <p:cNvPr id="3" name="Content Placeholder 2"/>
          <p:cNvSpPr>
            <a:spLocks noGrp="1"/>
          </p:cNvSpPr>
          <p:nvPr>
            <p:ph idx="1"/>
          </p:nvPr>
        </p:nvSpPr>
        <p:spPr>
          <a:xfrm>
            <a:off x="457200" y="1524000"/>
            <a:ext cx="8229600" cy="4525963"/>
          </a:xfrm>
        </p:spPr>
        <p:txBody>
          <a:bodyPr>
            <a:normAutofit/>
          </a:bodyPr>
          <a:lstStyle/>
          <a:p>
            <a:pPr marL="0" indent="0">
              <a:buNone/>
            </a:pPr>
            <a:r>
              <a:rPr lang="en-US" sz="2400" b="1" dirty="0" smtClean="0"/>
              <a:t>Conformal Field Theory</a:t>
            </a:r>
          </a:p>
          <a:p>
            <a:r>
              <a:rPr lang="en-US" sz="2400" dirty="0" err="1" smtClean="0"/>
              <a:t>Schellekens</a:t>
            </a:r>
            <a:r>
              <a:rPr lang="en-US" sz="2400" dirty="0"/>
              <a:t>, A. N. "Introduction to conformal field theory." </a:t>
            </a:r>
            <a:r>
              <a:rPr lang="en-US" sz="2400" i="1" dirty="0" err="1"/>
              <a:t>Fortschritte</a:t>
            </a:r>
            <a:r>
              <a:rPr lang="en-US" sz="2400" i="1" dirty="0"/>
              <a:t> der </a:t>
            </a:r>
            <a:r>
              <a:rPr lang="en-US" sz="2400" i="1" dirty="0" err="1"/>
              <a:t>Physik</a:t>
            </a:r>
            <a:r>
              <a:rPr lang="en-US" sz="2400" i="1" dirty="0"/>
              <a:t>/Progress of Physics</a:t>
            </a:r>
            <a:r>
              <a:rPr lang="en-US" sz="2400" dirty="0"/>
              <a:t> 44.8 (1996): 605-705.</a:t>
            </a:r>
          </a:p>
          <a:p>
            <a:r>
              <a:rPr lang="en-US" sz="2400" dirty="0"/>
              <a:t>Francesco, Philippe, Pierre Mathieu, and David </a:t>
            </a:r>
            <a:r>
              <a:rPr lang="en-US" sz="2400" dirty="0" err="1"/>
              <a:t>Sénéchal</a:t>
            </a:r>
            <a:r>
              <a:rPr lang="en-US" sz="2400" dirty="0"/>
              <a:t>. </a:t>
            </a:r>
            <a:r>
              <a:rPr lang="en-US" sz="2400" i="1" dirty="0"/>
              <a:t>Conformal field theory</a:t>
            </a:r>
            <a:r>
              <a:rPr lang="en-US" sz="2400" dirty="0"/>
              <a:t>. Springer Science &amp; Business Media, 2012</a:t>
            </a:r>
            <a:r>
              <a:rPr lang="en-US" sz="2400" dirty="0" smtClean="0"/>
              <a:t>.</a:t>
            </a:r>
          </a:p>
          <a:p>
            <a:pPr marL="0" indent="0">
              <a:buNone/>
            </a:pPr>
            <a:r>
              <a:rPr lang="en-US" sz="2400" b="1" dirty="0" smtClean="0"/>
              <a:t>The </a:t>
            </a:r>
            <a:r>
              <a:rPr lang="en-US" sz="2400" b="1" dirty="0"/>
              <a:t>renormalization group</a:t>
            </a:r>
          </a:p>
          <a:p>
            <a:r>
              <a:rPr lang="en-US" sz="2400" dirty="0" err="1"/>
              <a:t>Goldenfeld</a:t>
            </a:r>
            <a:r>
              <a:rPr lang="en-US" sz="2400" dirty="0"/>
              <a:t>, Nigel. Lectures on phase transitions and the renormalization group. CRC Press, 2018</a:t>
            </a:r>
            <a:r>
              <a:rPr lang="en-US" sz="2400" dirty="0" smtClean="0"/>
              <a:t>.</a:t>
            </a:r>
          </a:p>
          <a:p>
            <a:pPr marL="0" indent="0">
              <a:buNone/>
            </a:pPr>
            <a:endParaRPr lang="en-US" sz="2400" dirty="0"/>
          </a:p>
        </p:txBody>
      </p:sp>
    </p:spTree>
    <p:extLst>
      <p:ext uri="{BB962C8B-B14F-4D97-AF65-F5344CB8AC3E}">
        <p14:creationId xmlns:p14="http://schemas.microsoft.com/office/powerpoint/2010/main" val="4032510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533400"/>
            <a:ext cx="5326069" cy="4025387"/>
          </a:xfrm>
          <a:prstGeom prst="rect">
            <a:avLst/>
          </a:prstGeom>
        </p:spPr>
      </p:pic>
      <p:sp>
        <p:nvSpPr>
          <p:cNvPr id="5" name="TextBox 4"/>
          <p:cNvSpPr txBox="1"/>
          <p:nvPr/>
        </p:nvSpPr>
        <p:spPr>
          <a:xfrm>
            <a:off x="990601" y="5486400"/>
            <a:ext cx="7010400" cy="1200329"/>
          </a:xfrm>
          <a:prstGeom prst="rect">
            <a:avLst/>
          </a:prstGeom>
          <a:noFill/>
        </p:spPr>
        <p:txBody>
          <a:bodyPr wrap="square" rtlCol="0">
            <a:spAutoFit/>
          </a:bodyPr>
          <a:lstStyle/>
          <a:p>
            <a:r>
              <a:rPr lang="en-US" dirty="0" smtClean="0"/>
              <a:t>A typical RG flow diagram. The Wilson-Fisher (WF) point is attractive in the IR limit in one direction only (blue line), the critical manifold. For the Gaussian point all directions are repulsive so no critical manifold exists. The black lines depict experimental observation.</a:t>
            </a:r>
            <a:endParaRPr lang="en-US" dirty="0"/>
          </a:p>
        </p:txBody>
      </p:sp>
    </p:spTree>
    <p:extLst>
      <p:ext uri="{BB962C8B-B14F-4D97-AF65-F5344CB8AC3E}">
        <p14:creationId xmlns:p14="http://schemas.microsoft.com/office/powerpoint/2010/main" val="12007369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Near the critical point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Expand RG equation near the fixed point:</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ea typeface="Cambria Math"/>
                            </a:rPr>
                            <m:t>𝛿</m:t>
                          </m:r>
                        </m:e>
                        <m:sub>
                          <m:r>
                            <a:rPr lang="en-US" i="1">
                              <a:latin typeface="Cambria Math"/>
                            </a:rPr>
                            <m:t>𝑛</m:t>
                          </m:r>
                        </m:sub>
                      </m:sSub>
                      <m:r>
                        <a:rPr lang="en-US" i="1">
                          <a:latin typeface="Cambria Math"/>
                        </a:rPr>
                        <m:t>=</m:t>
                      </m:r>
                      <m:sSub>
                        <m:sSubPr>
                          <m:ctrlPr>
                            <a:rPr lang="en-US" i="1">
                              <a:latin typeface="Cambria Math" panose="02040503050406030204" pitchFamily="18" charset="0"/>
                            </a:rPr>
                          </m:ctrlPr>
                        </m:sSubPr>
                        <m:e>
                          <m:r>
                            <a:rPr lang="en-US" i="1">
                              <a:latin typeface="Cambria Math"/>
                            </a:rPr>
                            <m:t>𝐶</m:t>
                          </m:r>
                        </m:e>
                        <m:sub>
                          <m:r>
                            <a:rPr lang="en-US" i="1">
                              <a:latin typeface="Cambria Math"/>
                            </a:rPr>
                            <m:t>𝑛</m:t>
                          </m:r>
                        </m:sub>
                      </m:sSub>
                      <m:r>
                        <a:rPr lang="en-US" i="1">
                          <a:latin typeface="Cambria Math"/>
                        </a:rPr>
                        <m:t>−</m:t>
                      </m:r>
                      <m:sSub>
                        <m:sSubPr>
                          <m:ctrlPr>
                            <a:rPr lang="en-US" i="1" smtClean="0">
                              <a:latin typeface="Cambria Math" panose="02040503050406030204" pitchFamily="18" charset="0"/>
                            </a:rPr>
                          </m:ctrlPr>
                        </m:sSubPr>
                        <m:e>
                          <m:sSup>
                            <m:sSupPr>
                              <m:ctrlPr>
                                <a:rPr lang="en-US" i="1" smtClean="0">
                                  <a:latin typeface="Cambria Math" panose="02040503050406030204" pitchFamily="18" charset="0"/>
                                </a:rPr>
                              </m:ctrlPr>
                            </m:sSupPr>
                            <m:e>
                              <m:r>
                                <a:rPr lang="en-US" b="0" i="1" smtClean="0">
                                  <a:latin typeface="Cambria Math"/>
                                </a:rPr>
                                <m:t>𝐶</m:t>
                              </m:r>
                            </m:e>
                            <m:sup>
                              <m:r>
                                <a:rPr lang="en-US" b="0" i="1" smtClean="0">
                                  <a:latin typeface="Cambria Math"/>
                                </a:rPr>
                                <m:t>∗</m:t>
                              </m:r>
                            </m:sup>
                          </m:sSup>
                        </m:e>
                        <m:sub>
                          <m:r>
                            <a:rPr lang="en-US" b="0" i="1" smtClean="0">
                              <a:latin typeface="Cambria Math"/>
                            </a:rPr>
                            <m:t>𝑛</m:t>
                          </m:r>
                        </m:sub>
                      </m:sSub>
                    </m:oMath>
                  </m:oMathPara>
                </a14:m>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a:ea typeface="Cambria Math"/>
                        </a:rPr>
                        <m:t>𝜆</m:t>
                      </m:r>
                      <m:f>
                        <m:fPr>
                          <m:ctrlPr>
                            <a:rPr lang="fa-IR" i="1">
                              <a:latin typeface="Cambria Math" panose="02040503050406030204" pitchFamily="18" charset="0"/>
                            </a:rPr>
                          </m:ctrlPr>
                        </m:fPr>
                        <m:num>
                          <m:r>
                            <a:rPr lang="en-US" i="1">
                              <a:latin typeface="Cambria Math"/>
                            </a:rPr>
                            <m:t>𝑑</m:t>
                          </m:r>
                          <m:sSub>
                            <m:sSubPr>
                              <m:ctrlPr>
                                <a:rPr lang="fa-IR" i="1">
                                  <a:latin typeface="Cambria Math" panose="02040503050406030204" pitchFamily="18" charset="0"/>
                                </a:rPr>
                              </m:ctrlPr>
                            </m:sSubPr>
                            <m:e>
                              <m:r>
                                <a:rPr lang="en-US" i="1">
                                  <a:latin typeface="Cambria Math"/>
                                  <a:ea typeface="Cambria Math"/>
                                </a:rPr>
                                <m:t>𝛿</m:t>
                              </m:r>
                            </m:e>
                            <m:sub>
                              <m:r>
                                <a:rPr lang="en-US" i="1">
                                  <a:latin typeface="Cambria Math"/>
                                </a:rPr>
                                <m:t>𝑛</m:t>
                              </m:r>
                            </m:sub>
                          </m:sSub>
                        </m:num>
                        <m:den>
                          <m:r>
                            <a:rPr lang="en-US" i="1">
                              <a:latin typeface="Cambria Math"/>
                            </a:rPr>
                            <m:t>𝑑</m:t>
                          </m:r>
                          <m:r>
                            <a:rPr lang="en-US" i="1">
                              <a:latin typeface="Cambria Math"/>
                              <a:ea typeface="Cambria Math"/>
                            </a:rPr>
                            <m:t>𝜆</m:t>
                          </m:r>
                        </m:den>
                      </m:f>
                      <m:r>
                        <a:rPr lang="fa-IR" i="1">
                          <a:latin typeface="Cambria Math"/>
                        </a:rPr>
                        <m:t>= </m:t>
                      </m:r>
                      <m:sSub>
                        <m:sSubPr>
                          <m:ctrlPr>
                            <a:rPr lang="fa-IR" i="1">
                              <a:latin typeface="Cambria Math" panose="02040503050406030204" pitchFamily="18" charset="0"/>
                            </a:rPr>
                          </m:ctrlPr>
                        </m:sSubPr>
                        <m:e>
                          <m:r>
                            <a:rPr lang="en-US" i="1">
                              <a:latin typeface="Cambria Math"/>
                            </a:rPr>
                            <m:t>𝑀</m:t>
                          </m:r>
                        </m:e>
                        <m:sub>
                          <m:r>
                            <a:rPr lang="en-US" i="1">
                              <a:latin typeface="Cambria Math"/>
                            </a:rPr>
                            <m:t>𝑛</m:t>
                          </m:r>
                          <m:r>
                            <a:rPr lang="en-US" i="1">
                              <a:latin typeface="Cambria Math"/>
                            </a:rPr>
                            <m:t>,</m:t>
                          </m:r>
                          <m:r>
                            <a:rPr lang="en-US" i="1">
                              <a:latin typeface="Cambria Math"/>
                            </a:rPr>
                            <m:t>𝑚</m:t>
                          </m:r>
                        </m:sub>
                      </m:sSub>
                      <m:sSub>
                        <m:sSubPr>
                          <m:ctrlPr>
                            <a:rPr lang="fa-IR" i="1">
                              <a:latin typeface="Cambria Math" panose="02040503050406030204" pitchFamily="18" charset="0"/>
                            </a:rPr>
                          </m:ctrlPr>
                        </m:sSubPr>
                        <m:e>
                          <m:r>
                            <a:rPr lang="en-US" i="1">
                              <a:latin typeface="Cambria Math"/>
                              <a:ea typeface="Cambria Math"/>
                            </a:rPr>
                            <m:t>𝛿</m:t>
                          </m:r>
                        </m:e>
                        <m:sub>
                          <m:r>
                            <a:rPr lang="en-US" i="1">
                              <a:latin typeface="Cambria Math"/>
                            </a:rPr>
                            <m:t>𝑚</m:t>
                          </m:r>
                        </m:sub>
                      </m:sSub>
                      <m:r>
                        <a:rPr lang="en-US" i="1">
                          <a:latin typeface="Cambria Math"/>
                        </a:rPr>
                        <m:t>+…</m:t>
                      </m:r>
                    </m:oMath>
                  </m:oMathPara>
                </a14:m>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fa-IR" i="1">
                              <a:latin typeface="Cambria Math" panose="02040503050406030204" pitchFamily="18" charset="0"/>
                            </a:rPr>
                          </m:ctrlPr>
                        </m:sSubPr>
                        <m:e>
                          <m:r>
                            <a:rPr lang="en-US" i="1">
                              <a:latin typeface="Cambria Math"/>
                            </a:rPr>
                            <m:t>𝑀</m:t>
                          </m:r>
                        </m:e>
                        <m:sub>
                          <m:r>
                            <a:rPr lang="en-US" i="1">
                              <a:latin typeface="Cambria Math"/>
                            </a:rPr>
                            <m:t>𝑛</m:t>
                          </m:r>
                          <m:r>
                            <a:rPr lang="en-US" i="1">
                              <a:latin typeface="Cambria Math"/>
                            </a:rPr>
                            <m:t>,</m:t>
                          </m:r>
                          <m:r>
                            <a:rPr lang="en-US" i="1">
                              <a:latin typeface="Cambria Math"/>
                            </a:rPr>
                            <m:t>𝑚</m:t>
                          </m:r>
                        </m:sub>
                      </m:sSub>
                      <m:r>
                        <a:rPr lang="en-US" i="1">
                          <a:latin typeface="Cambria Math"/>
                        </a:rPr>
                        <m:t>=</m:t>
                      </m:r>
                      <m:sSub>
                        <m:sSubPr>
                          <m:ctrlPr>
                            <a:rPr lang="en-US" i="1">
                              <a:latin typeface="Cambria Math" panose="02040503050406030204" pitchFamily="18" charset="0"/>
                            </a:rPr>
                          </m:ctrlPr>
                        </m:sSubPr>
                        <m:e>
                          <m:r>
                            <a:rPr lang="en-US" i="1">
                              <a:latin typeface="Cambria Math"/>
                              <a:ea typeface="Cambria Math"/>
                            </a:rPr>
                            <m:t>𝜕</m:t>
                          </m:r>
                        </m:e>
                        <m:sub>
                          <m:r>
                            <a:rPr lang="en-US" i="1">
                              <a:latin typeface="Cambria Math"/>
                            </a:rPr>
                            <m:t>𝑛</m:t>
                          </m:r>
                        </m:sub>
                      </m:sSub>
                      <m:sSub>
                        <m:sSubPr>
                          <m:ctrlPr>
                            <a:rPr lang="en-US" i="1">
                              <a:latin typeface="Cambria Math" panose="02040503050406030204" pitchFamily="18" charset="0"/>
                            </a:rPr>
                          </m:ctrlPr>
                        </m:sSubPr>
                        <m:e>
                          <m:r>
                            <a:rPr lang="en-US" i="1">
                              <a:latin typeface="Cambria Math"/>
                              <a:ea typeface="Cambria Math"/>
                            </a:rPr>
                            <m:t>𝛽</m:t>
                          </m:r>
                        </m:e>
                        <m:sub>
                          <m:r>
                            <a:rPr lang="en-US" i="1">
                              <a:latin typeface="Cambria Math"/>
                            </a:rPr>
                            <m:t>𝑚</m:t>
                          </m:r>
                        </m:sub>
                      </m:sSub>
                    </m:oMath>
                  </m:oMathPara>
                </a14:m>
                <a:endParaRPr lang="en-US" dirty="0"/>
              </a:p>
              <a:p>
                <a:pPr marL="0" indent="0">
                  <a:buNone/>
                </a:pP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852" t="-1752"/>
                </a:stretch>
              </a:blipFill>
            </p:spPr>
            <p:txBody>
              <a:bodyPr/>
              <a:lstStyle/>
              <a:p>
                <a:r>
                  <a:rPr lang="en-US">
                    <a:noFill/>
                  </a:rPr>
                  <a:t> </a:t>
                </a:r>
              </a:p>
            </p:txBody>
          </p:sp>
        </mc:Fallback>
      </mc:AlternateContent>
    </p:spTree>
    <p:extLst>
      <p:ext uri="{BB962C8B-B14F-4D97-AF65-F5344CB8AC3E}">
        <p14:creationId xmlns:p14="http://schemas.microsoft.com/office/powerpoint/2010/main" val="8586474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RG Equation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The eigenvalues of </a:t>
                </a:r>
                <a14:m>
                  <m:oMath xmlns:m="http://schemas.openxmlformats.org/officeDocument/2006/math">
                    <m:r>
                      <a:rPr lang="en-US" i="1">
                        <a:latin typeface="Cambria Math"/>
                      </a:rPr>
                      <m:t>𝑀</m:t>
                    </m:r>
                    <m:r>
                      <a:rPr lang="en-US" i="1">
                        <a:latin typeface="Cambria Math"/>
                      </a:rPr>
                      <m:t> </m:t>
                    </m:r>
                  </m:oMath>
                </a14:m>
                <a:r>
                  <a:rPr lang="en-US" dirty="0" smtClean="0"/>
                  <a:t>are :</a:t>
                </a:r>
              </a:p>
              <a:p>
                <a:pPr marL="0" indent="0">
                  <a:buNone/>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smtClean="0">
                              <a:latin typeface="Cambria Math"/>
                              <a:ea typeface="Cambria Math"/>
                            </a:rPr>
                            <m:t>𝜆</m:t>
                          </m:r>
                        </m:e>
                        <m:sup>
                          <m:sSub>
                            <m:sSubPr>
                              <m:ctrlPr>
                                <a:rPr lang="en-US" i="1" smtClean="0">
                                  <a:latin typeface="Cambria Math" panose="02040503050406030204" pitchFamily="18" charset="0"/>
                                </a:rPr>
                              </m:ctrlPr>
                            </m:sSubPr>
                            <m:e>
                              <m:r>
                                <a:rPr lang="en-US" b="0" i="1" smtClean="0">
                                  <a:latin typeface="Cambria Math"/>
                                </a:rPr>
                                <m:t>𝑦</m:t>
                              </m:r>
                            </m:e>
                            <m:sub>
                              <m:r>
                                <a:rPr lang="en-US" b="0" i="1" smtClean="0">
                                  <a:latin typeface="Cambria Math"/>
                                </a:rPr>
                                <m:t>𝑛</m:t>
                              </m:r>
                            </m:sub>
                          </m:sSub>
                        </m:sup>
                      </m:sSup>
                    </m:oMath>
                  </m:oMathPara>
                </a14:m>
                <a:endParaRPr lang="en-US" dirty="0" smtClean="0"/>
              </a:p>
              <a:p>
                <a:pPr marL="0" indent="0">
                  <a:buNone/>
                </a:pPr>
                <a:endParaRPr lang="en-US" dirty="0" smtClean="0"/>
              </a:p>
              <a:p>
                <a:pPr marL="0" indent="0">
                  <a:buNone/>
                </a:pPr>
                <a:r>
                  <a:rPr lang="en-US" dirty="0" smtClean="0"/>
                  <a:t>Where </a:t>
                </a:r>
                <a14:m>
                  <m:oMath xmlns:m="http://schemas.openxmlformats.org/officeDocument/2006/math">
                    <m:r>
                      <a:rPr lang="en-US" b="0" i="0" smtClean="0">
                        <a:latin typeface="Cambria Math"/>
                      </a:rPr>
                      <m:t> </m:t>
                    </m:r>
                    <m:sSub>
                      <m:sSubPr>
                        <m:ctrlPr>
                          <a:rPr lang="en-US" i="1" smtClean="0">
                            <a:latin typeface="Cambria Math" panose="02040503050406030204" pitchFamily="18" charset="0"/>
                          </a:rPr>
                        </m:ctrlPr>
                      </m:sSubPr>
                      <m:e>
                        <m:r>
                          <a:rPr lang="en-US" i="1">
                            <a:latin typeface="Cambria Math"/>
                          </a:rPr>
                          <m:t>𝑦</m:t>
                        </m:r>
                      </m:e>
                      <m:sub>
                        <m:r>
                          <a:rPr lang="en-US" i="1">
                            <a:latin typeface="Cambria Math"/>
                          </a:rPr>
                          <m:t>𝑛</m:t>
                        </m:r>
                        <m:r>
                          <m:rPr>
                            <m:nor/>
                          </m:rPr>
                          <a:rPr lang="en-US" dirty="0"/>
                          <m:t> </m:t>
                        </m:r>
                      </m:sub>
                    </m:sSub>
                    <m:r>
                      <a:rPr lang="en-US" i="1" smtClean="0">
                        <a:latin typeface="Cambria Math"/>
                        <a:ea typeface="Cambria Math"/>
                      </a:rPr>
                      <m:t>&gt;</m:t>
                    </m:r>
                    <m:r>
                      <a:rPr lang="en-US" b="0" i="1" smtClean="0">
                        <a:latin typeface="Cambria Math"/>
                        <a:ea typeface="Cambria Math"/>
                      </a:rPr>
                      <m:t>0</m:t>
                    </m:r>
                  </m:oMath>
                </a14:m>
                <a:r>
                  <a:rPr lang="en-US" dirty="0" smtClean="0"/>
                  <a:t>  relevant operators</a:t>
                </a:r>
              </a:p>
              <a:p>
                <a:pPr marL="0" indent="0">
                  <a:buNone/>
                </a:pPr>
                <a:r>
                  <a:rPr lang="en-US" dirty="0"/>
                  <a:t>	 </a:t>
                </a:r>
                <a:r>
                  <a:rPr lang="en-US" dirty="0" smtClean="0"/>
                  <a:t>   </a:t>
                </a:r>
                <a14:m>
                  <m:oMath xmlns:m="http://schemas.openxmlformats.org/officeDocument/2006/math">
                    <m:sSub>
                      <m:sSubPr>
                        <m:ctrlPr>
                          <a:rPr lang="en-US" i="1">
                            <a:latin typeface="Cambria Math" panose="02040503050406030204" pitchFamily="18" charset="0"/>
                          </a:rPr>
                        </m:ctrlPr>
                      </m:sSubPr>
                      <m:e>
                        <m:r>
                          <a:rPr lang="en-US" i="1">
                            <a:latin typeface="Cambria Math"/>
                          </a:rPr>
                          <m:t>𝑦</m:t>
                        </m:r>
                      </m:e>
                      <m:sub>
                        <m:r>
                          <a:rPr lang="en-US" i="1">
                            <a:latin typeface="Cambria Math"/>
                          </a:rPr>
                          <m:t>𝑛</m:t>
                        </m:r>
                        <m:r>
                          <m:rPr>
                            <m:nor/>
                          </m:rPr>
                          <a:rPr lang="en-US" dirty="0"/>
                          <m:t> </m:t>
                        </m:r>
                      </m:sub>
                    </m:sSub>
                    <m:r>
                      <a:rPr lang="en-US" i="1" smtClean="0">
                        <a:latin typeface="Cambria Math"/>
                        <a:ea typeface="Cambria Math"/>
                      </a:rPr>
                      <m:t>&lt;</m:t>
                    </m:r>
                    <m:r>
                      <a:rPr lang="en-US" i="1">
                        <a:latin typeface="Cambria Math"/>
                        <a:ea typeface="Cambria Math"/>
                      </a:rPr>
                      <m:t>0</m:t>
                    </m:r>
                  </m:oMath>
                </a14:m>
                <a:r>
                  <a:rPr lang="en-US" dirty="0" smtClean="0"/>
                  <a:t>  irrelevant operators</a:t>
                </a:r>
              </a:p>
              <a:p>
                <a:pPr marL="0" indent="0">
                  <a:buNone/>
                </a:pPr>
                <a:r>
                  <a:rPr lang="en-US" dirty="0" smtClean="0"/>
                  <a:t>	    </a:t>
                </a:r>
                <a14:m>
                  <m:oMath xmlns:m="http://schemas.openxmlformats.org/officeDocument/2006/math">
                    <m:sSub>
                      <m:sSubPr>
                        <m:ctrlPr>
                          <a:rPr lang="en-US" i="1">
                            <a:latin typeface="Cambria Math" panose="02040503050406030204" pitchFamily="18" charset="0"/>
                          </a:rPr>
                        </m:ctrlPr>
                      </m:sSubPr>
                      <m:e>
                        <m:r>
                          <a:rPr lang="en-US" i="1">
                            <a:latin typeface="Cambria Math"/>
                          </a:rPr>
                          <m:t>𝑦</m:t>
                        </m:r>
                      </m:e>
                      <m:sub>
                        <m:r>
                          <a:rPr lang="en-US" i="1">
                            <a:latin typeface="Cambria Math"/>
                          </a:rPr>
                          <m:t>𝑛</m:t>
                        </m:r>
                        <m:r>
                          <m:rPr>
                            <m:nor/>
                          </m:rPr>
                          <a:rPr lang="en-US" dirty="0"/>
                          <m:t> </m:t>
                        </m:r>
                      </m:sub>
                    </m:sSub>
                    <m:r>
                      <a:rPr lang="en-US" i="1">
                        <a:latin typeface="Cambria Math"/>
                        <a:ea typeface="Cambria Math"/>
                      </a:rPr>
                      <m:t>&gt;0</m:t>
                    </m:r>
                  </m:oMath>
                </a14:m>
                <a:r>
                  <a:rPr lang="en-US" dirty="0" smtClean="0"/>
                  <a:t>   marginal operators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852" t="-1617"/>
                </a:stretch>
              </a:blipFill>
            </p:spPr>
            <p:txBody>
              <a:bodyPr/>
              <a:lstStyle/>
              <a:p>
                <a:r>
                  <a:rPr lang="en-US">
                    <a:noFill/>
                  </a:rPr>
                  <a:t> </a:t>
                </a:r>
              </a:p>
            </p:txBody>
          </p:sp>
        </mc:Fallback>
      </mc:AlternateContent>
    </p:spTree>
    <p:extLst>
      <p:ext uri="{BB962C8B-B14F-4D97-AF65-F5344CB8AC3E}">
        <p14:creationId xmlns:p14="http://schemas.microsoft.com/office/powerpoint/2010/main" val="16786633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Scale invariance of the </a:t>
            </a:r>
            <a:r>
              <a:rPr lang="en-US" dirty="0" smtClean="0"/>
              <a:t>free energy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Now scale invariance of physical observables requires the free energy to have the form </a:t>
                </a:r>
                <a:r>
                  <a:rPr lang="en-US" dirty="0" err="1" smtClean="0"/>
                  <a:t>scalig</a:t>
                </a:r>
                <a:r>
                  <a:rPr lang="en-US" dirty="0" smtClean="0"/>
                  <a:t> form:</a:t>
                </a:r>
              </a:p>
              <a:p>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𝐹</m:t>
                      </m:r>
                      <m:d>
                        <m:dPr>
                          <m:ctrlPr>
                            <a:rPr lang="en-US" b="0" i="1" smtClean="0">
                              <a:latin typeface="Cambria Math" panose="02040503050406030204" pitchFamily="18" charset="0"/>
                            </a:rPr>
                          </m:ctrlPr>
                        </m:dPr>
                        <m:e>
                          <m:r>
                            <a:rPr lang="en-US" b="0" i="1" smtClean="0">
                              <a:latin typeface="Cambria Math"/>
                            </a:rPr>
                            <m:t>𝑡</m:t>
                          </m:r>
                          <m:r>
                            <a:rPr lang="en-US" b="0" i="1" smtClean="0">
                              <a:latin typeface="Cambria Math"/>
                            </a:rPr>
                            <m:t>,</m:t>
                          </m:r>
                          <m:r>
                            <a:rPr lang="en-US" b="0" i="1" smtClean="0">
                              <a:latin typeface="Cambria Math"/>
                            </a:rPr>
                            <m:t>h</m:t>
                          </m:r>
                        </m:e>
                      </m:d>
                      <m:r>
                        <a:rPr lang="en-US" b="0" i="1" smtClean="0">
                          <a:latin typeface="Cambria Math"/>
                          <a:ea typeface="Cambria Math"/>
                        </a:rPr>
                        <m:t>=</m:t>
                      </m:r>
                      <m:sSup>
                        <m:sSupPr>
                          <m:ctrlPr>
                            <a:rPr lang="en-US" b="0" i="1" smtClean="0">
                              <a:latin typeface="Cambria Math" panose="02040503050406030204" pitchFamily="18" charset="0"/>
                            </a:rPr>
                          </m:ctrlPr>
                        </m:sSupPr>
                        <m:e>
                          <m:r>
                            <a:rPr lang="en-US" b="0" i="1" smtClean="0">
                              <a:latin typeface="Cambria Math"/>
                              <a:ea typeface="Cambria Math"/>
                            </a:rPr>
                            <m:t>𝑡</m:t>
                          </m:r>
                        </m:e>
                        <m:sup>
                          <m:f>
                            <m:fPr>
                              <m:ctrlPr>
                                <a:rPr lang="en-US" b="0" i="1" smtClean="0">
                                  <a:latin typeface="Cambria Math" panose="02040503050406030204" pitchFamily="18" charset="0"/>
                                </a:rPr>
                              </m:ctrlPr>
                            </m:fPr>
                            <m:num>
                              <m:r>
                                <a:rPr lang="en-US" b="0" i="1" smtClean="0">
                                  <a:latin typeface="Cambria Math"/>
                                </a:rPr>
                                <m:t>𝑑</m:t>
                              </m:r>
                            </m:num>
                            <m:den>
                              <m:sSub>
                                <m:sSubPr>
                                  <m:ctrlPr>
                                    <a:rPr lang="en-US" i="1">
                                      <a:latin typeface="Cambria Math" panose="02040503050406030204" pitchFamily="18" charset="0"/>
                                      <a:ea typeface="Cambria Math"/>
                                    </a:rPr>
                                  </m:ctrlPr>
                                </m:sSubPr>
                                <m:e>
                                  <m:r>
                                    <a:rPr lang="en-US" b="0" i="1" smtClean="0">
                                      <a:latin typeface="Cambria Math"/>
                                      <a:ea typeface="Cambria Math"/>
                                    </a:rPr>
                                    <m:t> </m:t>
                                  </m:r>
                                  <m:r>
                                    <a:rPr lang="en-US" i="1">
                                      <a:latin typeface="Cambria Math"/>
                                      <a:ea typeface="Cambria Math"/>
                                    </a:rPr>
                                    <m:t>𝑦</m:t>
                                  </m:r>
                                </m:e>
                                <m:sub>
                                  <m:r>
                                    <a:rPr lang="en-US" i="1">
                                      <a:latin typeface="Cambria Math"/>
                                      <a:ea typeface="Cambria Math"/>
                                    </a:rPr>
                                    <m:t>𝑡</m:t>
                                  </m:r>
                                </m:sub>
                              </m:sSub>
                            </m:den>
                          </m:f>
                        </m:sup>
                      </m:sSup>
                      <m:r>
                        <a:rPr lang="en-US" b="0" i="0" smtClean="0">
                          <a:latin typeface="Cambria Math"/>
                        </a:rPr>
                        <m:t> </m:t>
                      </m:r>
                      <m:r>
                        <m:rPr>
                          <m:sty m:val="p"/>
                        </m:rPr>
                        <a:rPr lang="en-US" b="0" i="0" smtClean="0">
                          <a:latin typeface="Cambria Math"/>
                        </a:rPr>
                        <m:t>f</m:t>
                      </m:r>
                      <m:r>
                        <a:rPr lang="en-US" b="0" i="0" smtClean="0">
                          <a:latin typeface="Cambria Math"/>
                        </a:rPr>
                        <m:t>(</m:t>
                      </m:r>
                      <m:f>
                        <m:fPr>
                          <m:ctrlPr>
                            <a:rPr lang="en-US" b="0" i="1" smtClean="0">
                              <a:latin typeface="Cambria Math" panose="02040503050406030204" pitchFamily="18" charset="0"/>
                            </a:rPr>
                          </m:ctrlPr>
                        </m:fPr>
                        <m:num>
                          <m:r>
                            <a:rPr lang="en-US" b="0" i="1" smtClean="0">
                              <a:latin typeface="Cambria Math"/>
                            </a:rPr>
                            <m:t>h</m:t>
                          </m:r>
                        </m:num>
                        <m:den>
                          <m:sSup>
                            <m:sSupPr>
                              <m:ctrlPr>
                                <a:rPr lang="en-US" b="0" i="1" smtClean="0">
                                  <a:latin typeface="Cambria Math" panose="02040503050406030204" pitchFamily="18" charset="0"/>
                                </a:rPr>
                              </m:ctrlPr>
                            </m:sSupPr>
                            <m:e>
                              <m:r>
                                <a:rPr lang="en-US" i="1">
                                  <a:latin typeface="Cambria Math"/>
                                </a:rPr>
                                <m:t>𝑡</m:t>
                              </m:r>
                            </m:e>
                            <m:sup>
                              <m:f>
                                <m:fPr>
                                  <m:type m:val="skw"/>
                                  <m:ctrlPr>
                                    <a:rPr lang="en-US" b="0" i="1" smtClean="0">
                                      <a:latin typeface="Cambria Math" panose="02040503050406030204" pitchFamily="18" charset="0"/>
                                    </a:rPr>
                                  </m:ctrlPr>
                                </m:fPr>
                                <m:num>
                                  <m:sSub>
                                    <m:sSubPr>
                                      <m:ctrlPr>
                                        <a:rPr lang="en-US" i="1">
                                          <a:latin typeface="Cambria Math" panose="02040503050406030204" pitchFamily="18" charset="0"/>
                                          <a:ea typeface="Cambria Math"/>
                                        </a:rPr>
                                      </m:ctrlPr>
                                    </m:sSubPr>
                                    <m:e>
                                      <m:r>
                                        <a:rPr lang="en-US" i="1">
                                          <a:latin typeface="Cambria Math"/>
                                          <a:ea typeface="Cambria Math"/>
                                        </a:rPr>
                                        <m:t>𝑦</m:t>
                                      </m:r>
                                    </m:e>
                                    <m:sub>
                                      <m:r>
                                        <a:rPr lang="en-US" i="1">
                                          <a:latin typeface="Cambria Math"/>
                                          <a:ea typeface="Cambria Math"/>
                                        </a:rPr>
                                        <m:t>h</m:t>
                                      </m:r>
                                    </m:sub>
                                  </m:sSub>
                                </m:num>
                                <m:den>
                                  <m:sSub>
                                    <m:sSubPr>
                                      <m:ctrlPr>
                                        <a:rPr lang="en-US" i="1">
                                          <a:latin typeface="Cambria Math" panose="02040503050406030204" pitchFamily="18" charset="0"/>
                                          <a:ea typeface="Cambria Math"/>
                                        </a:rPr>
                                      </m:ctrlPr>
                                    </m:sSubPr>
                                    <m:e>
                                      <m:r>
                                        <a:rPr lang="en-US" i="1">
                                          <a:latin typeface="Cambria Math"/>
                                          <a:ea typeface="Cambria Math"/>
                                        </a:rPr>
                                        <m:t>𝑦</m:t>
                                      </m:r>
                                    </m:e>
                                    <m:sub>
                                      <m:r>
                                        <a:rPr lang="en-US" i="1">
                                          <a:latin typeface="Cambria Math"/>
                                          <a:ea typeface="Cambria Math"/>
                                        </a:rPr>
                                        <m:t>𝑡</m:t>
                                      </m:r>
                                    </m:sub>
                                  </m:sSub>
                                </m:den>
                              </m:f>
                            </m:sup>
                          </m:sSup>
                        </m:den>
                      </m:f>
                      <m:r>
                        <a:rPr lang="en-US" b="0" i="1" smtClean="0">
                          <a:latin typeface="Cambria Math"/>
                        </a:rPr>
                        <m:t>)</m:t>
                      </m:r>
                    </m:oMath>
                  </m:oMathPara>
                </a14:m>
                <a:endParaRPr lang="en-US" dirty="0" smtClean="0"/>
              </a:p>
              <a:p>
                <a:pPr marL="0" indent="0">
                  <a:buNone/>
                </a:pPr>
                <a:r>
                  <a:rPr lang="en-US" dirty="0" smtClean="0"/>
                  <a:t>of course this applies to only systems which have just two relevant operators.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852" t="-1752" b="-404"/>
                </a:stretch>
              </a:blipFill>
            </p:spPr>
            <p:txBody>
              <a:bodyPr/>
              <a:lstStyle/>
              <a:p>
                <a:r>
                  <a:rPr lang="en-US">
                    <a:noFill/>
                  </a:rPr>
                  <a:t> </a:t>
                </a:r>
              </a:p>
            </p:txBody>
          </p:sp>
        </mc:Fallback>
      </mc:AlternateContent>
    </p:spTree>
    <p:extLst>
      <p:ext uri="{BB962C8B-B14F-4D97-AF65-F5344CB8AC3E}">
        <p14:creationId xmlns:p14="http://schemas.microsoft.com/office/powerpoint/2010/main" val="6722901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Scale invariance of the free energy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The two variables which are important are </a:t>
                </a:r>
              </a:p>
              <a:p>
                <a:r>
                  <a:rPr lang="en-US" dirty="0" smtClean="0"/>
                  <a:t>reduced temperature:  </a:t>
                </a:r>
                <a14:m>
                  <m:oMath xmlns:m="http://schemas.openxmlformats.org/officeDocument/2006/math">
                    <m:r>
                      <a:rPr lang="en-US" b="0" i="1" smtClean="0">
                        <a:latin typeface="Cambria Math"/>
                      </a:rPr>
                      <m:t>𝑡</m:t>
                    </m:r>
                  </m:oMath>
                </a14:m>
                <a:endParaRPr lang="en-US" dirty="0" smtClean="0"/>
              </a:p>
              <a:p>
                <a:r>
                  <a:rPr lang="en-US" dirty="0" smtClean="0"/>
                  <a:t>applied magnetic field:  </a:t>
                </a:r>
                <a14:m>
                  <m:oMath xmlns:m="http://schemas.openxmlformats.org/officeDocument/2006/math">
                    <m:r>
                      <a:rPr lang="en-US" b="0" i="1" smtClean="0">
                        <a:latin typeface="Cambria Math"/>
                      </a:rPr>
                      <m:t>h</m:t>
                    </m:r>
                  </m:oMath>
                </a14:m>
                <a:endParaRPr lang="en-US" dirty="0" smtClean="0"/>
              </a:p>
              <a:p>
                <a:pPr marL="0" indent="0">
                  <a:buNone/>
                </a:pPr>
                <a:r>
                  <a:rPr lang="en-US" dirty="0" smtClean="0"/>
                  <a:t>So expanding RG near the Gaussian point we must get : </a:t>
                </a:r>
              </a:p>
              <a:p>
                <a:pPr marL="0" indent="0">
                  <a:buNone/>
                </a:pPr>
                <a14:m>
                  <m:oMathPara xmlns:m="http://schemas.openxmlformats.org/officeDocument/2006/math">
                    <m:oMathParaPr>
                      <m:jc m:val="centerGroup"/>
                    </m:oMathParaPr>
                    <m:oMath xmlns:m="http://schemas.openxmlformats.org/officeDocument/2006/math">
                      <m:m>
                        <m:mPr>
                          <m:mcs>
                            <m:mc>
                              <m:mcPr>
                                <m:count m:val="1"/>
                                <m:mcJc m:val="center"/>
                              </m:mcPr>
                            </m:mc>
                          </m:mcs>
                          <m:ctrlPr>
                            <a:rPr lang="en-US" i="1" smtClean="0">
                              <a:latin typeface="Cambria Math" panose="02040503050406030204" pitchFamily="18" charset="0"/>
                            </a:rPr>
                          </m:ctrlPr>
                        </m:mPr>
                        <m:mr>
                          <m:e>
                            <m:r>
                              <a:rPr lang="en-US" i="1">
                                <a:latin typeface="Cambria Math"/>
                              </a:rPr>
                              <m:t>𝑡</m:t>
                            </m:r>
                            <m:r>
                              <a:rPr lang="en-US" i="1">
                                <a:latin typeface="Cambria Math"/>
                                <a:ea typeface="Cambria Math"/>
                              </a:rPr>
                              <m:t>→ </m:t>
                            </m:r>
                            <m:sSup>
                              <m:sSupPr>
                                <m:ctrlPr>
                                  <a:rPr lang="en-US" i="1">
                                    <a:latin typeface="Cambria Math" panose="02040503050406030204" pitchFamily="18" charset="0"/>
                                    <a:ea typeface="Cambria Math"/>
                                  </a:rPr>
                                </m:ctrlPr>
                              </m:sSupPr>
                              <m:e>
                                <m:r>
                                  <a:rPr lang="en-US" i="1">
                                    <a:latin typeface="Cambria Math"/>
                                    <a:ea typeface="Cambria Math"/>
                                  </a:rPr>
                                  <m:t>𝜆</m:t>
                                </m:r>
                                <m:r>
                                  <m:rPr>
                                    <m:nor/>
                                  </m:rPr>
                                  <a:rPr lang="en-US" dirty="0"/>
                                  <m:t> </m:t>
                                </m:r>
                              </m:e>
                              <m:sup>
                                <m:sSub>
                                  <m:sSubPr>
                                    <m:ctrlPr>
                                      <a:rPr lang="en-US" i="1">
                                        <a:latin typeface="Cambria Math" panose="02040503050406030204" pitchFamily="18" charset="0"/>
                                        <a:ea typeface="Cambria Math"/>
                                      </a:rPr>
                                    </m:ctrlPr>
                                  </m:sSubPr>
                                  <m:e>
                                    <m:r>
                                      <a:rPr lang="en-US" i="1">
                                        <a:latin typeface="Cambria Math"/>
                                        <a:ea typeface="Cambria Math"/>
                                      </a:rPr>
                                      <m:t>𝑦</m:t>
                                    </m:r>
                                  </m:e>
                                  <m:sub>
                                    <m:r>
                                      <a:rPr lang="en-US" i="1">
                                        <a:latin typeface="Cambria Math"/>
                                        <a:ea typeface="Cambria Math"/>
                                      </a:rPr>
                                      <m:t>𝑡</m:t>
                                    </m:r>
                                  </m:sub>
                                </m:sSub>
                              </m:sup>
                            </m:sSup>
                            <m:r>
                              <a:rPr lang="en-US" i="1">
                                <a:latin typeface="Cambria Math"/>
                                <a:ea typeface="Cambria Math"/>
                              </a:rPr>
                              <m:t> </m:t>
                            </m:r>
                            <m:r>
                              <a:rPr lang="en-US" i="1">
                                <a:latin typeface="Cambria Math"/>
                                <a:ea typeface="Cambria Math"/>
                              </a:rPr>
                              <m:t>𝑡</m:t>
                            </m:r>
                            <m:r>
                              <m:rPr>
                                <m:nor/>
                              </m:rPr>
                              <a:rPr lang="en-US" dirty="0"/>
                              <m:t> </m:t>
                            </m:r>
                          </m:e>
                        </m:mr>
                        <m:mr>
                          <m:e>
                            <m:r>
                              <a:rPr lang="en-US" b="0" i="1" smtClean="0">
                                <a:latin typeface="Cambria Math"/>
                              </a:rPr>
                              <m:t>h</m:t>
                            </m:r>
                            <m:r>
                              <a:rPr lang="en-US" i="1">
                                <a:latin typeface="Cambria Math"/>
                                <a:ea typeface="Cambria Math"/>
                              </a:rPr>
                              <m:t>→ </m:t>
                            </m:r>
                            <m:sSup>
                              <m:sSupPr>
                                <m:ctrlPr>
                                  <a:rPr lang="en-US" i="1">
                                    <a:latin typeface="Cambria Math" panose="02040503050406030204" pitchFamily="18" charset="0"/>
                                    <a:ea typeface="Cambria Math"/>
                                  </a:rPr>
                                </m:ctrlPr>
                              </m:sSupPr>
                              <m:e>
                                <m:r>
                                  <a:rPr lang="en-US" i="1">
                                    <a:latin typeface="Cambria Math"/>
                                    <a:ea typeface="Cambria Math"/>
                                  </a:rPr>
                                  <m:t>𝜆</m:t>
                                </m:r>
                                <m:r>
                                  <m:rPr>
                                    <m:nor/>
                                  </m:rPr>
                                  <a:rPr lang="en-US" dirty="0"/>
                                  <m:t> </m:t>
                                </m:r>
                              </m:e>
                              <m:sup>
                                <m:sSub>
                                  <m:sSubPr>
                                    <m:ctrlPr>
                                      <a:rPr lang="en-US" i="1">
                                        <a:latin typeface="Cambria Math" panose="02040503050406030204" pitchFamily="18" charset="0"/>
                                        <a:ea typeface="Cambria Math"/>
                                      </a:rPr>
                                    </m:ctrlPr>
                                  </m:sSubPr>
                                  <m:e>
                                    <m:r>
                                      <a:rPr lang="en-US" i="1">
                                        <a:latin typeface="Cambria Math"/>
                                        <a:ea typeface="Cambria Math"/>
                                      </a:rPr>
                                      <m:t>𝑦</m:t>
                                    </m:r>
                                  </m:e>
                                  <m:sub>
                                    <m:r>
                                      <a:rPr lang="en-US" b="0" i="1" smtClean="0">
                                        <a:latin typeface="Cambria Math"/>
                                        <a:ea typeface="Cambria Math"/>
                                      </a:rPr>
                                      <m:t>h</m:t>
                                    </m:r>
                                  </m:sub>
                                </m:sSub>
                              </m:sup>
                            </m:sSup>
                            <m:r>
                              <a:rPr lang="en-US" i="1">
                                <a:latin typeface="Cambria Math"/>
                                <a:ea typeface="Cambria Math"/>
                              </a:rPr>
                              <m:t> </m:t>
                            </m:r>
                            <m:r>
                              <a:rPr lang="en-US" b="0" i="1" smtClean="0">
                                <a:latin typeface="Cambria Math"/>
                                <a:ea typeface="Cambria Math"/>
                              </a:rPr>
                              <m:t>h</m:t>
                            </m:r>
                          </m:e>
                        </m:mr>
                      </m:m>
                    </m:oMath>
                  </m:oMathPara>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852" t="-1752"/>
                </a:stretch>
              </a:blipFill>
            </p:spPr>
            <p:txBody>
              <a:bodyPr/>
              <a:lstStyle/>
              <a:p>
                <a:r>
                  <a:rPr lang="en-US">
                    <a:noFill/>
                  </a:rPr>
                  <a:t> </a:t>
                </a:r>
              </a:p>
            </p:txBody>
          </p:sp>
        </mc:Fallback>
      </mc:AlternateContent>
    </p:spTree>
    <p:extLst>
      <p:ext uri="{BB962C8B-B14F-4D97-AF65-F5344CB8AC3E}">
        <p14:creationId xmlns:p14="http://schemas.microsoft.com/office/powerpoint/2010/main" val="22845132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Scale </a:t>
            </a:r>
            <a:r>
              <a:rPr lang="en-US" dirty="0" smtClean="0"/>
              <a:t>invariance of the free energy implies scaling relations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pPr marL="0" indent="0">
                  <a:buNone/>
                </a:pPr>
                <a:r>
                  <a:rPr lang="en-US" dirty="0" smtClean="0"/>
                  <a:t>A simple calculation with the free energy on previous slide will determine the critical exponents. </a:t>
                </a:r>
                <a:r>
                  <a:rPr lang="en-US" dirty="0"/>
                  <a:t>e</a:t>
                </a:r>
                <a:r>
                  <a:rPr lang="en-US" dirty="0" smtClean="0"/>
                  <a:t>.g.</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𝐶</m:t>
                          </m:r>
                        </m:e>
                        <m:sub>
                          <m:r>
                            <a:rPr lang="en-US" i="1">
                              <a:latin typeface="Cambria Math"/>
                            </a:rPr>
                            <m:t>𝑣</m:t>
                          </m:r>
                        </m:sub>
                      </m:sSub>
                      <m:r>
                        <a:rPr lang="en-US" b="0" i="1" smtClean="0">
                          <a:latin typeface="Cambria Math"/>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a:ea typeface="Cambria Math"/>
                                </a:rPr>
                                <m:t>𝜕</m:t>
                              </m:r>
                            </m:e>
                            <m:sup>
                              <m:r>
                                <a:rPr lang="en-US" b="0" i="1" smtClean="0">
                                  <a:latin typeface="Cambria Math"/>
                                </a:rPr>
                                <m:t>2</m:t>
                              </m:r>
                            </m:sup>
                          </m:sSup>
                        </m:num>
                        <m:den>
                          <m:sSup>
                            <m:sSupPr>
                              <m:ctrlPr>
                                <a:rPr lang="en-US" b="0" i="1" smtClean="0">
                                  <a:latin typeface="Cambria Math" panose="02040503050406030204" pitchFamily="18" charset="0"/>
                                </a:rPr>
                              </m:ctrlPr>
                            </m:sSupPr>
                            <m:e>
                              <m:r>
                                <a:rPr lang="en-US" b="0" i="1" smtClean="0">
                                  <a:latin typeface="Cambria Math"/>
                                  <a:ea typeface="Cambria Math"/>
                                </a:rPr>
                                <m:t>𝜕</m:t>
                              </m:r>
                              <m:r>
                                <a:rPr lang="en-US" b="0" i="1" smtClean="0">
                                  <a:latin typeface="Cambria Math"/>
                                  <a:ea typeface="Cambria Math"/>
                                </a:rPr>
                                <m:t>𝑇</m:t>
                              </m:r>
                            </m:e>
                            <m:sup>
                              <m:r>
                                <a:rPr lang="en-US" b="0" i="1" smtClean="0">
                                  <a:latin typeface="Cambria Math"/>
                                </a:rPr>
                                <m:t>2</m:t>
                              </m:r>
                            </m:sup>
                          </m:sSup>
                        </m:den>
                      </m:f>
                      <m:r>
                        <m:rPr>
                          <m:sty m:val="p"/>
                        </m:rPr>
                        <a:rPr lang="en-US" b="0" i="0" smtClean="0">
                          <a:latin typeface="Cambria Math"/>
                        </a:rPr>
                        <m:t>F</m:t>
                      </m:r>
                    </m:oMath>
                  </m:oMathPara>
                </a14:m>
                <a:endParaRPr lang="en-US" b="0" dirty="0" smtClean="0"/>
              </a:p>
              <a:p>
                <a:pPr marL="0" indent="0">
                  <a:buNone/>
                </a:pPr>
                <a:r>
                  <a:rPr lang="en-US" dirty="0" smtClean="0"/>
                  <a:t>Hence at </a:t>
                </a:r>
                <a:r>
                  <a:rPr lang="en-US" i="1" dirty="0" smtClean="0"/>
                  <a:t>h=0</a:t>
                </a:r>
                <a:r>
                  <a:rPr lang="en-US" dirty="0" smtClean="0"/>
                  <a:t> we have :</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𝐶</m:t>
                          </m:r>
                        </m:e>
                        <m:sub>
                          <m:r>
                            <a:rPr lang="en-US" i="1">
                              <a:latin typeface="Cambria Math"/>
                            </a:rPr>
                            <m:t>𝑣</m:t>
                          </m:r>
                        </m:sub>
                      </m:sSub>
                      <m:r>
                        <a:rPr lang="en-US" i="1">
                          <a:latin typeface="Cambria Math"/>
                          <a:ea typeface="Cambria Math"/>
                        </a:rPr>
                        <m:t>~</m:t>
                      </m:r>
                      <m:sSup>
                        <m:sSupPr>
                          <m:ctrlPr>
                            <a:rPr lang="en-US" i="1" smtClean="0">
                              <a:latin typeface="Cambria Math" panose="02040503050406030204" pitchFamily="18" charset="0"/>
                              <a:ea typeface="Cambria Math"/>
                            </a:rPr>
                          </m:ctrlPr>
                        </m:sSupPr>
                        <m:e>
                          <m:r>
                            <a:rPr lang="en-US" b="0" i="1" smtClean="0">
                              <a:latin typeface="Cambria Math"/>
                              <a:ea typeface="Cambria Math"/>
                            </a:rPr>
                            <m:t>𝑡</m:t>
                          </m:r>
                        </m:e>
                        <m:sup>
                          <m:r>
                            <a:rPr lang="en-US" b="0" i="1" smtClean="0">
                              <a:latin typeface="Cambria Math"/>
                              <a:ea typeface="Cambria Math"/>
                            </a:rPr>
                            <m:t>−</m:t>
                          </m:r>
                          <m:r>
                            <a:rPr lang="en-US" b="0" i="1" smtClean="0">
                              <a:latin typeface="Cambria Math"/>
                              <a:ea typeface="Cambria Math"/>
                            </a:rPr>
                            <m:t>𝛼</m:t>
                          </m:r>
                        </m:sup>
                      </m:sSup>
                    </m:oMath>
                  </m:oMathPara>
                </a14:m>
                <a:endParaRPr lang="en-US" dirty="0" smtClean="0"/>
              </a:p>
              <a:p>
                <a:pPr marL="0" indent="0" algn="ctr">
                  <a:buNone/>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𝛼</m:t>
                      </m:r>
                      <m:r>
                        <a:rPr lang="en-US" b="0" i="1" smtClean="0">
                          <a:latin typeface="Cambria Math"/>
                          <a:ea typeface="Cambria Math"/>
                        </a:rPr>
                        <m:t>=2−</m:t>
                      </m:r>
                      <m:f>
                        <m:fPr>
                          <m:ctrlPr>
                            <a:rPr lang="en-US" b="0" i="1" smtClean="0">
                              <a:latin typeface="Cambria Math" panose="02040503050406030204" pitchFamily="18" charset="0"/>
                              <a:ea typeface="Cambria Math"/>
                            </a:rPr>
                          </m:ctrlPr>
                        </m:fPr>
                        <m:num>
                          <m:r>
                            <a:rPr lang="en-US" b="0" i="1" smtClean="0">
                              <a:latin typeface="Cambria Math"/>
                              <a:ea typeface="Cambria Math"/>
                            </a:rPr>
                            <m:t>𝑑</m:t>
                          </m:r>
                        </m:num>
                        <m:den>
                          <m:sSub>
                            <m:sSubPr>
                              <m:ctrlPr>
                                <a:rPr lang="en-US" b="0" i="1" smtClean="0">
                                  <a:latin typeface="Cambria Math" panose="02040503050406030204" pitchFamily="18" charset="0"/>
                                  <a:ea typeface="Cambria Math"/>
                                </a:rPr>
                              </m:ctrlPr>
                            </m:sSubPr>
                            <m:e>
                              <m:r>
                                <a:rPr lang="en-US" b="0" i="1" smtClean="0">
                                  <a:latin typeface="Cambria Math"/>
                                  <a:ea typeface="Cambria Math"/>
                                </a:rPr>
                                <m:t>𝑦</m:t>
                              </m:r>
                            </m:e>
                            <m:sub>
                              <m:r>
                                <a:rPr lang="en-US" b="0" i="1" smtClean="0">
                                  <a:latin typeface="Cambria Math"/>
                                  <a:ea typeface="Cambria Math"/>
                                </a:rPr>
                                <m:t>𝑡</m:t>
                              </m:r>
                            </m:sub>
                          </m:sSub>
                        </m:den>
                      </m:f>
                    </m:oMath>
                  </m:oMathPara>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704" t="-3504" r="-1556"/>
                </a:stretch>
              </a:blipFill>
            </p:spPr>
            <p:txBody>
              <a:bodyPr/>
              <a:lstStyle/>
              <a:p>
                <a:r>
                  <a:rPr lang="en-US">
                    <a:noFill/>
                  </a:rPr>
                  <a:t> </a:t>
                </a:r>
              </a:p>
            </p:txBody>
          </p:sp>
        </mc:Fallback>
      </mc:AlternateContent>
    </p:spTree>
    <p:extLst>
      <p:ext uri="{BB962C8B-B14F-4D97-AF65-F5344CB8AC3E}">
        <p14:creationId xmlns:p14="http://schemas.microsoft.com/office/powerpoint/2010/main" val="14707824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Scaling form of </a:t>
            </a:r>
            <a:r>
              <a:rPr lang="en-US" dirty="0"/>
              <a:t>the free energy implies scaling relations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dirty="0" smtClean="0"/>
                  <a:t>This observation has many consequences:</a:t>
                </a:r>
              </a:p>
              <a:p>
                <a:pPr marL="0" indent="0">
                  <a:buNone/>
                </a:pPr>
                <a:r>
                  <a:rPr lang="en-US" dirty="0" smtClean="0">
                    <a:solidFill>
                      <a:srgbClr val="FF0000"/>
                    </a:solidFill>
                  </a:rPr>
                  <a:t>1-</a:t>
                </a:r>
                <a:r>
                  <a:rPr lang="en-US" dirty="0" smtClean="0"/>
                  <a:t>All critical exponents are determined by two quantities </a:t>
                </a:r>
                <a14:m>
                  <m:oMath xmlns:m="http://schemas.openxmlformats.org/officeDocument/2006/math">
                    <m:sSub>
                      <m:sSubPr>
                        <m:ctrlPr>
                          <a:rPr lang="en-US" i="1">
                            <a:latin typeface="Cambria Math" panose="02040503050406030204" pitchFamily="18" charset="0"/>
                            <a:ea typeface="Cambria Math"/>
                          </a:rPr>
                        </m:ctrlPr>
                      </m:sSubPr>
                      <m:e>
                        <m:r>
                          <a:rPr lang="en-US" i="1">
                            <a:latin typeface="Cambria Math"/>
                            <a:ea typeface="Cambria Math"/>
                          </a:rPr>
                          <m:t>𝑦</m:t>
                        </m:r>
                      </m:e>
                      <m:sub>
                        <m:r>
                          <a:rPr lang="en-US" i="1">
                            <a:latin typeface="Cambria Math"/>
                            <a:ea typeface="Cambria Math"/>
                          </a:rPr>
                          <m:t>𝑡</m:t>
                        </m:r>
                      </m:sub>
                    </m:sSub>
                  </m:oMath>
                </a14:m>
                <a:r>
                  <a:rPr lang="en-US" dirty="0" smtClean="0"/>
                  <a:t> and </a:t>
                </a:r>
                <a14:m>
                  <m:oMath xmlns:m="http://schemas.openxmlformats.org/officeDocument/2006/math">
                    <m:sSub>
                      <m:sSubPr>
                        <m:ctrlPr>
                          <a:rPr lang="en-US" i="1">
                            <a:latin typeface="Cambria Math" panose="02040503050406030204" pitchFamily="18" charset="0"/>
                            <a:ea typeface="Cambria Math"/>
                          </a:rPr>
                        </m:ctrlPr>
                      </m:sSubPr>
                      <m:e>
                        <m:r>
                          <a:rPr lang="en-US" i="1">
                            <a:latin typeface="Cambria Math"/>
                            <a:ea typeface="Cambria Math"/>
                          </a:rPr>
                          <m:t>𝑦</m:t>
                        </m:r>
                      </m:e>
                      <m:sub>
                        <m:r>
                          <a:rPr lang="en-US" b="0" i="1" smtClean="0">
                            <a:latin typeface="Cambria Math"/>
                            <a:ea typeface="Cambria Math"/>
                          </a:rPr>
                          <m:t>h</m:t>
                        </m:r>
                        <m:r>
                          <a:rPr lang="en-US" b="0" i="1" smtClean="0">
                            <a:latin typeface="Cambria Math"/>
                            <a:ea typeface="Cambria Math"/>
                          </a:rPr>
                          <m:t> </m:t>
                        </m:r>
                      </m:sub>
                    </m:sSub>
                  </m:oMath>
                </a14:m>
                <a:r>
                  <a:rPr lang="en-US" dirty="0" smtClean="0"/>
                  <a:t>. </a:t>
                </a:r>
              </a:p>
              <a:p>
                <a:pPr marL="0" indent="0">
                  <a:buNone/>
                </a:pPr>
                <a:r>
                  <a:rPr lang="en-US" dirty="0" smtClean="0"/>
                  <a:t>Which means all critical exponents are </a:t>
                </a:r>
                <a:r>
                  <a:rPr lang="en-US" dirty="0" smtClean="0">
                    <a:solidFill>
                      <a:srgbClr val="FF0000"/>
                    </a:solidFill>
                  </a:rPr>
                  <a:t>not independent.</a:t>
                </a:r>
                <a:r>
                  <a:rPr lang="en-US" dirty="0" smtClean="0"/>
                  <a:t> In fact there are linear relations among them e.g.</a:t>
                </a:r>
              </a:p>
              <a:p>
                <a:pPr marL="0" indent="0" algn="ctr">
                  <a:buNone/>
                </a:pPr>
                <a14:m>
                  <m:oMath xmlns:m="http://schemas.openxmlformats.org/officeDocument/2006/math">
                    <m:r>
                      <a:rPr lang="en-US" i="1" smtClean="0">
                        <a:latin typeface="Cambria Math"/>
                        <a:ea typeface="Cambria Math"/>
                      </a:rPr>
                      <m:t>𝛼</m:t>
                    </m:r>
                    <m:r>
                      <a:rPr lang="en-US" b="0" i="1" smtClean="0">
                        <a:latin typeface="Cambria Math"/>
                        <a:ea typeface="Cambria Math"/>
                      </a:rPr>
                      <m:t>+2</m:t>
                    </m:r>
                    <m:r>
                      <a:rPr lang="en-US" b="0" i="1" smtClean="0">
                        <a:latin typeface="Cambria Math"/>
                        <a:ea typeface="Cambria Math"/>
                      </a:rPr>
                      <m:t>𝛽</m:t>
                    </m:r>
                    <m:r>
                      <a:rPr lang="en-US" b="0" i="1" smtClean="0">
                        <a:latin typeface="Cambria Math"/>
                        <a:ea typeface="Cambria Math"/>
                      </a:rPr>
                      <m:t>+</m:t>
                    </m:r>
                    <m:r>
                      <a:rPr lang="en-US" b="0" i="1" smtClean="0">
                        <a:latin typeface="Cambria Math"/>
                        <a:ea typeface="Cambria Math"/>
                      </a:rPr>
                      <m:t>𝛾</m:t>
                    </m:r>
                    <m:r>
                      <a:rPr lang="en-US" b="0" i="1" smtClean="0">
                        <a:latin typeface="Cambria Math"/>
                        <a:ea typeface="Cambria Math"/>
                      </a:rPr>
                      <m:t>=2</m:t>
                    </m:r>
                  </m:oMath>
                </a14:m>
                <a:r>
                  <a:rPr lang="en-US" dirty="0" smtClean="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852" t="-1752"/>
                </a:stretch>
              </a:blipFill>
            </p:spPr>
            <p:txBody>
              <a:bodyPr/>
              <a:lstStyle/>
              <a:p>
                <a:r>
                  <a:rPr lang="en-US">
                    <a:noFill/>
                  </a:rPr>
                  <a:t> </a:t>
                </a:r>
              </a:p>
            </p:txBody>
          </p:sp>
        </mc:Fallback>
      </mc:AlternateContent>
      <p:sp>
        <p:nvSpPr>
          <p:cNvPr id="4" name="TextBox 3"/>
          <p:cNvSpPr txBox="1"/>
          <p:nvPr/>
        </p:nvSpPr>
        <p:spPr>
          <a:xfrm>
            <a:off x="1109834" y="6346072"/>
            <a:ext cx="6924331" cy="307777"/>
          </a:xfrm>
          <a:prstGeom prst="rect">
            <a:avLst/>
          </a:prstGeom>
          <a:noFill/>
        </p:spPr>
        <p:txBody>
          <a:bodyPr wrap="none" rtlCol="0">
            <a:spAutoFit/>
          </a:bodyPr>
          <a:lstStyle/>
          <a:p>
            <a:r>
              <a:rPr lang="en-US" sz="1400" dirty="0"/>
              <a:t>B. </a:t>
            </a:r>
            <a:r>
              <a:rPr lang="en-US" sz="1400" dirty="0" err="1"/>
              <a:t>Widom</a:t>
            </a:r>
            <a:r>
              <a:rPr lang="en-US" sz="1400" dirty="0"/>
              <a:t>, Equation of state in neighborhood of critical point. J. Chem. Phys. </a:t>
            </a:r>
            <a:r>
              <a:rPr lang="en-US" sz="1400" b="1" dirty="0"/>
              <a:t>43, 3898 (1965</a:t>
            </a:r>
            <a:r>
              <a:rPr lang="en-US" sz="1400" b="1" dirty="0" smtClean="0"/>
              <a:t>)</a:t>
            </a:r>
            <a:endParaRPr lang="en-US" sz="1400" b="1" dirty="0"/>
          </a:p>
        </p:txBody>
      </p:sp>
    </p:spTree>
    <p:extLst>
      <p:ext uri="{BB962C8B-B14F-4D97-AF65-F5344CB8AC3E}">
        <p14:creationId xmlns:p14="http://schemas.microsoft.com/office/powerpoint/2010/main" val="29887783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Scaling form of the free energy implies scaling relations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Later Wilson showed that the scaling form of the free energy near </a:t>
                </a:r>
                <a:r>
                  <a:rPr lang="en-US" dirty="0" err="1" smtClean="0"/>
                  <a:t>Tc</a:t>
                </a:r>
                <a:r>
                  <a:rPr lang="en-US" dirty="0" smtClean="0"/>
                  <a:t> can be obtained from RG </a:t>
                </a:r>
              </a:p>
              <a:p>
                <a:pPr marL="0" indent="0">
                  <a:buNone/>
                </a:pPr>
                <a:endParaRPr lang="en-US" dirty="0" smtClean="0"/>
              </a:p>
              <a:p>
                <a:pPr marL="0" indent="0">
                  <a:buNone/>
                </a:pPr>
                <a:r>
                  <a:rPr lang="en-US" dirty="0" smtClean="0"/>
                  <a:t>The full set of scaling relations are: </a:t>
                </a:r>
              </a:p>
              <a:p>
                <a:pPr marL="0" indent="0">
                  <a:buNone/>
                </a:pPr>
                <a14:m>
                  <m:oMathPara xmlns:m="http://schemas.openxmlformats.org/officeDocument/2006/math">
                    <m:oMathParaPr>
                      <m:jc m:val="centerGroup"/>
                    </m:oMathParaPr>
                    <m:oMath xmlns:m="http://schemas.openxmlformats.org/officeDocument/2006/math">
                      <m:m>
                        <m:mPr>
                          <m:mcs>
                            <m:mc>
                              <m:mcPr>
                                <m:count m:val="1"/>
                                <m:mcJc m:val="center"/>
                              </m:mcPr>
                            </m:mc>
                          </m:mcs>
                          <m:ctrlPr>
                            <a:rPr lang="en-US" i="1">
                              <a:latin typeface="Cambria Math" panose="02040503050406030204" pitchFamily="18" charset="0"/>
                            </a:rPr>
                          </m:ctrlPr>
                        </m:mPr>
                        <m:mr>
                          <m:e>
                            <m:r>
                              <m:rPr>
                                <m:brk m:alnAt="7"/>
                              </m:rPr>
                              <a:rPr lang="en-US" i="1">
                                <a:latin typeface="Cambria Math"/>
                                <a:ea typeface="Cambria Math"/>
                              </a:rPr>
                              <m:t>𝛼</m:t>
                            </m:r>
                            <m:r>
                              <a:rPr lang="en-US" i="1">
                                <a:latin typeface="Cambria Math"/>
                                <a:ea typeface="Cambria Math"/>
                              </a:rPr>
                              <m:t>+</m:t>
                            </m:r>
                            <m:r>
                              <a:rPr lang="en-US" i="1">
                                <a:latin typeface="Cambria Math"/>
                                <a:ea typeface="Cambria Math"/>
                              </a:rPr>
                              <m:t>𝑑</m:t>
                            </m:r>
                            <m:r>
                              <a:rPr lang="en-US" i="1">
                                <a:latin typeface="Cambria Math"/>
                                <a:ea typeface="Cambria Math"/>
                              </a:rPr>
                              <m:t>𝜈</m:t>
                            </m:r>
                            <m:r>
                              <a:rPr lang="en-US" i="1">
                                <a:latin typeface="Cambria Math"/>
                                <a:ea typeface="Cambria Math"/>
                              </a:rPr>
                              <m:t>=2</m:t>
                            </m:r>
                          </m:e>
                        </m:mr>
                        <m:mr>
                          <m:e>
                            <m:r>
                              <a:rPr lang="en-US" i="1">
                                <a:latin typeface="Cambria Math"/>
                                <a:ea typeface="Cambria Math"/>
                              </a:rPr>
                              <m:t>𝛼</m:t>
                            </m:r>
                            <m:r>
                              <a:rPr lang="en-US" i="1">
                                <a:latin typeface="Cambria Math"/>
                                <a:ea typeface="Cambria Math"/>
                              </a:rPr>
                              <m:t>+2</m:t>
                            </m:r>
                            <m:r>
                              <a:rPr lang="en-US" i="1">
                                <a:latin typeface="Cambria Math"/>
                                <a:ea typeface="Cambria Math"/>
                              </a:rPr>
                              <m:t>𝛽</m:t>
                            </m:r>
                            <m:r>
                              <a:rPr lang="en-US" i="1">
                                <a:latin typeface="Cambria Math"/>
                                <a:ea typeface="Cambria Math"/>
                              </a:rPr>
                              <m:t>+</m:t>
                            </m:r>
                            <m:r>
                              <a:rPr lang="en-US" i="1">
                                <a:latin typeface="Cambria Math"/>
                                <a:ea typeface="Cambria Math"/>
                              </a:rPr>
                              <m:t>𝛾</m:t>
                            </m:r>
                            <m:r>
                              <a:rPr lang="en-US" i="1">
                                <a:latin typeface="Cambria Math"/>
                                <a:ea typeface="Cambria Math"/>
                              </a:rPr>
                              <m:t>=2</m:t>
                            </m:r>
                            <m:r>
                              <m:rPr>
                                <m:nor/>
                              </m:rPr>
                              <a:rPr lang="en-US" dirty="0"/>
                              <m:t>  </m:t>
                            </m:r>
                          </m:e>
                        </m:mr>
                        <m:mr>
                          <m:e>
                            <m:m>
                              <m:mPr>
                                <m:mcs>
                                  <m:mc>
                                    <m:mcPr>
                                      <m:count m:val="1"/>
                                      <m:mcJc m:val="center"/>
                                    </m:mcPr>
                                  </m:mc>
                                </m:mcs>
                                <m:ctrlPr>
                                  <a:rPr lang="en-US" i="1">
                                    <a:latin typeface="Cambria Math" panose="02040503050406030204" pitchFamily="18" charset="0"/>
                                  </a:rPr>
                                </m:ctrlPr>
                              </m:mPr>
                              <m:mr>
                                <m:e>
                                  <m:r>
                                    <m:rPr>
                                      <m:brk m:alnAt="7"/>
                                    </m:rPr>
                                    <a:rPr lang="en-US" i="1">
                                      <a:latin typeface="Cambria Math"/>
                                      <a:ea typeface="Cambria Math"/>
                                    </a:rPr>
                                    <m:t>𝛽</m:t>
                                  </m:r>
                                  <m:d>
                                    <m:dPr>
                                      <m:ctrlPr>
                                        <a:rPr lang="en-US" i="1">
                                          <a:latin typeface="Cambria Math" panose="02040503050406030204" pitchFamily="18" charset="0"/>
                                          <a:ea typeface="Cambria Math"/>
                                        </a:rPr>
                                      </m:ctrlPr>
                                    </m:dPr>
                                    <m:e>
                                      <m:r>
                                        <m:rPr>
                                          <m:brk m:alnAt="7"/>
                                        </m:rPr>
                                        <a:rPr lang="en-US" i="1">
                                          <a:latin typeface="Cambria Math"/>
                                          <a:ea typeface="Cambria Math"/>
                                        </a:rPr>
                                        <m:t>𝛿</m:t>
                                      </m:r>
                                      <m:r>
                                        <a:rPr lang="en-US" i="1">
                                          <a:latin typeface="Cambria Math"/>
                                          <a:ea typeface="Cambria Math"/>
                                        </a:rPr>
                                        <m:t>−1</m:t>
                                      </m:r>
                                    </m:e>
                                  </m:d>
                                  <m:r>
                                    <m:rPr>
                                      <m:brk m:alnAt="7"/>
                                    </m:rPr>
                                    <a:rPr lang="en-US" i="1">
                                      <a:latin typeface="Cambria Math"/>
                                      <a:ea typeface="Cambria Math"/>
                                    </a:rPr>
                                    <m:t>=</m:t>
                                  </m:r>
                                  <m:r>
                                    <a:rPr lang="en-US" i="1">
                                      <a:latin typeface="Cambria Math"/>
                                      <a:ea typeface="Cambria Math"/>
                                    </a:rPr>
                                    <m:t>𝛾</m:t>
                                  </m:r>
                                </m:e>
                              </m:mr>
                              <m:mr>
                                <m:e>
                                  <m:r>
                                    <a:rPr lang="en-US" i="1">
                                      <a:latin typeface="Cambria Math"/>
                                      <a:ea typeface="Cambria Math"/>
                                    </a:rPr>
                                    <m:t>𝜈</m:t>
                                  </m:r>
                                  <m:d>
                                    <m:dPr>
                                      <m:ctrlPr>
                                        <a:rPr lang="en-US" i="1">
                                          <a:latin typeface="Cambria Math" panose="02040503050406030204" pitchFamily="18" charset="0"/>
                                          <a:ea typeface="Cambria Math"/>
                                        </a:rPr>
                                      </m:ctrlPr>
                                    </m:dPr>
                                    <m:e>
                                      <m:r>
                                        <a:rPr lang="en-US" i="1">
                                          <a:latin typeface="Cambria Math"/>
                                          <a:ea typeface="Cambria Math"/>
                                        </a:rPr>
                                        <m:t>2−</m:t>
                                      </m:r>
                                      <m:r>
                                        <a:rPr lang="en-US" i="1">
                                          <a:latin typeface="Cambria Math"/>
                                          <a:ea typeface="Cambria Math"/>
                                        </a:rPr>
                                        <m:t>𝜂</m:t>
                                      </m:r>
                                    </m:e>
                                  </m:d>
                                  <m:r>
                                    <a:rPr lang="en-US" i="1">
                                      <a:latin typeface="Cambria Math"/>
                                      <a:ea typeface="Cambria Math"/>
                                    </a:rPr>
                                    <m:t>=</m:t>
                                  </m:r>
                                  <m:r>
                                    <a:rPr lang="en-US" i="1">
                                      <a:latin typeface="Cambria Math"/>
                                      <a:ea typeface="Cambria Math"/>
                                    </a:rPr>
                                    <m:t>𝛾</m:t>
                                  </m:r>
                                </m:e>
                              </m:mr>
                            </m:m>
                          </m:e>
                        </m:mr>
                      </m:m>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852" t="-1752" r="-2815"/>
                </a:stretch>
              </a:blipFill>
            </p:spPr>
            <p:txBody>
              <a:bodyPr/>
              <a:lstStyle/>
              <a:p>
                <a:r>
                  <a:rPr lang="en-US">
                    <a:noFill/>
                  </a:rPr>
                  <a:t> </a:t>
                </a:r>
              </a:p>
            </p:txBody>
          </p:sp>
        </mc:Fallback>
      </mc:AlternateContent>
      <p:sp>
        <p:nvSpPr>
          <p:cNvPr id="4" name="TextBox 3"/>
          <p:cNvSpPr txBox="1"/>
          <p:nvPr/>
        </p:nvSpPr>
        <p:spPr>
          <a:xfrm>
            <a:off x="1981200" y="6040346"/>
            <a:ext cx="4200317" cy="307777"/>
          </a:xfrm>
          <a:prstGeom prst="rect">
            <a:avLst/>
          </a:prstGeom>
          <a:noFill/>
        </p:spPr>
        <p:txBody>
          <a:bodyPr wrap="none" rtlCol="0">
            <a:spAutoFit/>
          </a:bodyPr>
          <a:lstStyle/>
          <a:p>
            <a:r>
              <a:rPr lang="en-US" sz="1400" dirty="0"/>
              <a:t>K.G. Wilson, Phys. Rev. B 4, 3174 (1971); 4, 3184 (1971)</a:t>
            </a:r>
          </a:p>
        </p:txBody>
      </p:sp>
    </p:spTree>
    <p:extLst>
      <p:ext uri="{BB962C8B-B14F-4D97-AF65-F5344CB8AC3E}">
        <p14:creationId xmlns:p14="http://schemas.microsoft.com/office/powerpoint/2010/main" val="22916477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Scaling form of the free energy implies scaling relations</a:t>
            </a:r>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startAt="2"/>
            </a:pPr>
            <a:r>
              <a:rPr lang="en-US" dirty="0" smtClean="0"/>
              <a:t>All physical systems that share the same RG fixed point will have the same set of critical exponents (</a:t>
            </a:r>
            <a:r>
              <a:rPr lang="en-US" dirty="0" smtClean="0">
                <a:solidFill>
                  <a:srgbClr val="FF0000"/>
                </a:solidFill>
              </a:rPr>
              <a:t>Universality</a:t>
            </a:r>
            <a:r>
              <a:rPr lang="en-US" dirty="0" smtClean="0"/>
              <a:t>) . That is the details of their interactions are irrelevant (irrelevant operators) </a:t>
            </a:r>
          </a:p>
          <a:p>
            <a:pPr marL="514350" indent="-514350">
              <a:buFont typeface="+mj-lt"/>
              <a:buAutoNum type="arabicPeriod" startAt="2"/>
            </a:pPr>
            <a:r>
              <a:rPr lang="en-US" dirty="0" smtClean="0"/>
              <a:t>For each universality class there exists infinitely many physical systems which share the same RG fixed point. (they differ in their irrelevant operators)</a:t>
            </a:r>
            <a:endParaRPr lang="en-US" dirty="0"/>
          </a:p>
        </p:txBody>
      </p:sp>
    </p:spTree>
    <p:extLst>
      <p:ext uri="{BB962C8B-B14F-4D97-AF65-F5344CB8AC3E}">
        <p14:creationId xmlns:p14="http://schemas.microsoft.com/office/powerpoint/2010/main" val="41537185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lstStyle/>
          <a:p>
            <a:r>
              <a:rPr lang="en-US" dirty="0" smtClean="0"/>
              <a:t>What physical </a:t>
            </a:r>
            <a:r>
              <a:rPr lang="en-US" dirty="0"/>
              <a:t>properties are shared </a:t>
            </a:r>
            <a:r>
              <a:rPr lang="en-US" dirty="0" smtClean="0"/>
              <a:t>between the physical systems that share the same fixed point ? </a:t>
            </a:r>
          </a:p>
          <a:p>
            <a:pPr marL="0" indent="0">
              <a:buNone/>
            </a:pPr>
            <a:endParaRPr lang="en-US" dirty="0"/>
          </a:p>
        </p:txBody>
      </p:sp>
    </p:spTree>
    <p:extLst>
      <p:ext uri="{BB962C8B-B14F-4D97-AF65-F5344CB8AC3E}">
        <p14:creationId xmlns:p14="http://schemas.microsoft.com/office/powerpoint/2010/main" val="17928835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references</a:t>
            </a:r>
          </a:p>
        </p:txBody>
      </p:sp>
      <p:sp>
        <p:nvSpPr>
          <p:cNvPr id="3" name="Content Placeholder 2"/>
          <p:cNvSpPr>
            <a:spLocks noGrp="1"/>
          </p:cNvSpPr>
          <p:nvPr>
            <p:ph idx="1"/>
          </p:nvPr>
        </p:nvSpPr>
        <p:spPr/>
        <p:txBody>
          <a:bodyPr>
            <a:normAutofit fontScale="85000" lnSpcReduction="20000"/>
          </a:bodyPr>
          <a:lstStyle/>
          <a:p>
            <a:pPr marL="0" indent="0">
              <a:buNone/>
            </a:pPr>
            <a:r>
              <a:rPr lang="en-US" sz="2400" b="1" dirty="0" smtClean="0"/>
              <a:t>SLE</a:t>
            </a:r>
          </a:p>
          <a:p>
            <a:r>
              <a:rPr lang="en-US" sz="2400" dirty="0"/>
              <a:t>2D growth </a:t>
            </a:r>
            <a:r>
              <a:rPr lang="en-US" sz="2400" dirty="0" err="1" smtClean="0"/>
              <a:t>processes:SLE</a:t>
            </a:r>
            <a:r>
              <a:rPr lang="en-US" sz="2400" dirty="0" smtClean="0"/>
              <a:t> </a:t>
            </a:r>
            <a:r>
              <a:rPr lang="en-US" sz="2400" dirty="0"/>
              <a:t>and Loewner </a:t>
            </a:r>
            <a:r>
              <a:rPr lang="en-US" sz="2400" dirty="0" smtClean="0"/>
              <a:t>chains:</a:t>
            </a:r>
            <a:r>
              <a:rPr lang="de-DE" sz="2400" dirty="0" smtClean="0"/>
              <a:t>Michel </a:t>
            </a:r>
            <a:r>
              <a:rPr lang="de-DE" sz="2400" dirty="0"/>
              <a:t>Bauer and Denis Bernard, </a:t>
            </a:r>
            <a:r>
              <a:rPr lang="de-DE" sz="2400" dirty="0" smtClean="0"/>
              <a:t>arxiv:0602049v1</a:t>
            </a:r>
            <a:endParaRPr lang="de-DE" sz="2400" dirty="0"/>
          </a:p>
          <a:p>
            <a:r>
              <a:rPr lang="en-US" sz="2400" dirty="0" smtClean="0"/>
              <a:t>SLE </a:t>
            </a:r>
            <a:r>
              <a:rPr lang="en-US" sz="2400" dirty="0"/>
              <a:t>for Theoretical </a:t>
            </a:r>
            <a:r>
              <a:rPr lang="en-US" sz="2400" dirty="0" smtClean="0"/>
              <a:t>Physicists , John </a:t>
            </a:r>
            <a:r>
              <a:rPr lang="en-US" sz="2400" dirty="0" err="1" smtClean="0"/>
              <a:t>Cardy</a:t>
            </a:r>
            <a:r>
              <a:rPr lang="en-US" sz="2400" dirty="0" smtClean="0"/>
              <a:t>, </a:t>
            </a:r>
            <a:r>
              <a:rPr lang="en-US" sz="2400" dirty="0" err="1" smtClean="0"/>
              <a:t>arxiv</a:t>
            </a:r>
            <a:r>
              <a:rPr lang="en-US" sz="2400" dirty="0" smtClean="0"/>
              <a:t>: 0503313</a:t>
            </a:r>
          </a:p>
          <a:p>
            <a:pPr marL="0" indent="0">
              <a:buNone/>
            </a:pPr>
            <a:r>
              <a:rPr lang="en-US" sz="2400" b="1" dirty="0" smtClean="0"/>
              <a:t>Surface growth</a:t>
            </a:r>
            <a:endParaRPr lang="en-US" sz="2400" b="1" dirty="0"/>
          </a:p>
          <a:p>
            <a:r>
              <a:rPr lang="en-US" sz="2400" dirty="0" err="1"/>
              <a:t>Barabási</a:t>
            </a:r>
            <a:r>
              <a:rPr lang="en-US" sz="2400" dirty="0"/>
              <a:t>, A-L., and Harry Eugene Stanley. </a:t>
            </a:r>
            <a:r>
              <a:rPr lang="en-US" sz="2400" i="1" dirty="0"/>
              <a:t>Fractal concepts in surface growth</a:t>
            </a:r>
            <a:r>
              <a:rPr lang="en-US" sz="2400" dirty="0"/>
              <a:t>. Cambridge university press, 1995</a:t>
            </a:r>
            <a:r>
              <a:rPr lang="en-US" sz="2400" dirty="0" smtClean="0"/>
              <a:t>.</a:t>
            </a:r>
          </a:p>
          <a:p>
            <a:r>
              <a:rPr lang="en-US" sz="2400" dirty="0"/>
              <a:t>Family, </a:t>
            </a:r>
            <a:r>
              <a:rPr lang="en-US" sz="2400" dirty="0" err="1"/>
              <a:t>Fereydoon</a:t>
            </a:r>
            <a:r>
              <a:rPr lang="en-US" sz="2400" dirty="0"/>
              <a:t>, and Tam s </a:t>
            </a:r>
            <a:r>
              <a:rPr lang="en-US" sz="2400" dirty="0" err="1"/>
              <a:t>Vicsek</a:t>
            </a:r>
            <a:r>
              <a:rPr lang="en-US" sz="2400" dirty="0"/>
              <a:t>. </a:t>
            </a:r>
            <a:r>
              <a:rPr lang="en-US" sz="2400" i="1" dirty="0"/>
              <a:t>Dynamics of fractal surfaces</a:t>
            </a:r>
            <a:r>
              <a:rPr lang="en-US" sz="2400" dirty="0"/>
              <a:t>. World Scientific, 1991.</a:t>
            </a:r>
            <a:endParaRPr lang="en-US" sz="2400" b="1" dirty="0" smtClean="0"/>
          </a:p>
          <a:p>
            <a:pPr marL="0" indent="0">
              <a:buNone/>
            </a:pPr>
            <a:r>
              <a:rPr lang="en-US" sz="2400" b="1" dirty="0"/>
              <a:t>loop models  and conformal loop </a:t>
            </a:r>
            <a:r>
              <a:rPr lang="en-US" sz="2400" b="1" dirty="0" smtClean="0"/>
              <a:t>ensembles</a:t>
            </a:r>
          </a:p>
          <a:p>
            <a:r>
              <a:rPr lang="en-US" sz="2400" dirty="0" err="1"/>
              <a:t>Duplantier</a:t>
            </a:r>
            <a:r>
              <a:rPr lang="en-US" sz="2400" dirty="0"/>
              <a:t>, Bertrand. "Two-dimensional fractal geometry, critical phenomena and conformal invariance." </a:t>
            </a:r>
            <a:r>
              <a:rPr lang="en-US" sz="2400" i="1" dirty="0"/>
              <a:t>Physics reports</a:t>
            </a:r>
            <a:r>
              <a:rPr lang="en-US" sz="2400" dirty="0"/>
              <a:t>184.2-4 (1989): 229-257</a:t>
            </a:r>
            <a:r>
              <a:rPr lang="en-US" sz="2400" dirty="0" smtClean="0"/>
              <a:t>.</a:t>
            </a:r>
          </a:p>
          <a:p>
            <a:r>
              <a:rPr lang="en-US" sz="2400" dirty="0" err="1"/>
              <a:t>Gruzberg</a:t>
            </a:r>
            <a:r>
              <a:rPr lang="en-US" sz="2400" dirty="0"/>
              <a:t>, </a:t>
            </a:r>
            <a:r>
              <a:rPr lang="en-US" sz="2400" dirty="0" err="1"/>
              <a:t>Ilya</a:t>
            </a:r>
            <a:r>
              <a:rPr lang="en-US" sz="2400" dirty="0"/>
              <a:t> A. "Stochastic geometry of critical curves, Schramm–Loewner evolutions and conformal field theory." </a:t>
            </a:r>
            <a:r>
              <a:rPr lang="en-US" sz="2400" i="1" dirty="0"/>
              <a:t>Journal of Physics A: Mathematical and General</a:t>
            </a:r>
            <a:r>
              <a:rPr lang="en-US" sz="2400" dirty="0"/>
              <a:t> 39.41 (2006): 12601.</a:t>
            </a:r>
            <a:endParaRPr lang="en-US" sz="2400" b="1" dirty="0"/>
          </a:p>
          <a:p>
            <a:endParaRPr lang="en-US" sz="2400" b="1" dirty="0" smtClean="0"/>
          </a:p>
          <a:p>
            <a:pPr marL="0" indent="0">
              <a:buNone/>
            </a:pPr>
            <a:endParaRPr lang="en-US" sz="2400" dirty="0"/>
          </a:p>
        </p:txBody>
      </p:sp>
    </p:spTree>
    <p:extLst>
      <p:ext uri="{BB962C8B-B14F-4D97-AF65-F5344CB8AC3E}">
        <p14:creationId xmlns:p14="http://schemas.microsoft.com/office/powerpoint/2010/main" val="113011025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Lecture : CFT, fractals and </a:t>
            </a:r>
            <a:br>
              <a:rPr lang="en-US" dirty="0" smtClean="0"/>
            </a:br>
            <a:r>
              <a:rPr lang="en-US" dirty="0" smtClean="0"/>
              <a:t>self-similarity</a:t>
            </a:r>
            <a:endParaRPr lang="en-US" dirty="0"/>
          </a:p>
        </p:txBody>
      </p:sp>
    </p:spTree>
    <p:extLst>
      <p:ext uri="{BB962C8B-B14F-4D97-AF65-F5344CB8AC3E}">
        <p14:creationId xmlns:p14="http://schemas.microsoft.com/office/powerpoint/2010/main" val="27564191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this lecture</a:t>
            </a:r>
            <a:endParaRPr lang="en-US" dirty="0"/>
          </a:p>
        </p:txBody>
      </p:sp>
      <p:sp>
        <p:nvSpPr>
          <p:cNvPr id="3" name="Content Placeholder 2"/>
          <p:cNvSpPr>
            <a:spLocks noGrp="1"/>
          </p:cNvSpPr>
          <p:nvPr>
            <p:ph idx="1"/>
          </p:nvPr>
        </p:nvSpPr>
        <p:spPr/>
        <p:txBody>
          <a:bodyPr/>
          <a:lstStyle/>
          <a:p>
            <a:pPr lvl="1"/>
            <a:r>
              <a:rPr lang="en-US" dirty="0" smtClean="0"/>
              <a:t>Scale free random paths</a:t>
            </a:r>
          </a:p>
          <a:p>
            <a:pPr lvl="1"/>
            <a:r>
              <a:rPr lang="en-US" dirty="0" smtClean="0"/>
              <a:t>Critical Phenomena</a:t>
            </a:r>
          </a:p>
          <a:p>
            <a:pPr lvl="1"/>
            <a:r>
              <a:rPr lang="en-US" dirty="0" smtClean="0"/>
              <a:t>Order parameter, symmetry breaking</a:t>
            </a:r>
          </a:p>
          <a:p>
            <a:pPr lvl="1"/>
            <a:r>
              <a:rPr lang="en-US" dirty="0" smtClean="0"/>
              <a:t>Ergodicity</a:t>
            </a:r>
          </a:p>
          <a:p>
            <a:pPr lvl="1"/>
            <a:r>
              <a:rPr lang="en-US" dirty="0" smtClean="0"/>
              <a:t>Universality</a:t>
            </a:r>
          </a:p>
          <a:p>
            <a:pPr lvl="1"/>
            <a:r>
              <a:rPr lang="en-US" dirty="0" smtClean="0"/>
              <a:t>Renormalization Group</a:t>
            </a:r>
          </a:p>
          <a:p>
            <a:pPr lvl="1"/>
            <a:endParaRPr lang="en-US" dirty="0" smtClean="0"/>
          </a:p>
          <a:p>
            <a:pPr lvl="1"/>
            <a:endParaRPr lang="en-US" dirty="0"/>
          </a:p>
        </p:txBody>
      </p:sp>
    </p:spTree>
    <p:extLst>
      <p:ext uri="{BB962C8B-B14F-4D97-AF65-F5344CB8AC3E}">
        <p14:creationId xmlns:p14="http://schemas.microsoft.com/office/powerpoint/2010/main" val="14291594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Domain Walls in the 2d Ising</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066800"/>
            <a:ext cx="5943600" cy="540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74616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Ising model example for an interface</a:t>
            </a:r>
            <a:endParaRPr lang="en-US" dirty="0"/>
          </a:p>
        </p:txBody>
      </p:sp>
      <p:sp>
        <p:nvSpPr>
          <p:cNvPr id="5" name="TextBox 4"/>
          <p:cNvSpPr txBox="1"/>
          <p:nvPr/>
        </p:nvSpPr>
        <p:spPr>
          <a:xfrm>
            <a:off x="152400" y="1447800"/>
            <a:ext cx="3581400" cy="5632311"/>
          </a:xfrm>
          <a:prstGeom prst="rect">
            <a:avLst/>
          </a:prstGeom>
          <a:noFill/>
        </p:spPr>
        <p:txBody>
          <a:bodyPr wrap="square" rtlCol="0">
            <a:spAutoFit/>
          </a:bodyPr>
          <a:lstStyle/>
          <a:p>
            <a:r>
              <a:rPr lang="en-US" sz="2400" dirty="0">
                <a:solidFill>
                  <a:prstClr val="black"/>
                </a:solidFill>
              </a:rPr>
              <a:t>O</a:t>
            </a:r>
            <a:r>
              <a:rPr lang="en-US" sz="2400" dirty="0" smtClean="0">
                <a:solidFill>
                  <a:prstClr val="black"/>
                </a:solidFill>
              </a:rPr>
              <a:t>n a triangular lattice </a:t>
            </a:r>
          </a:p>
          <a:p>
            <a:r>
              <a:rPr lang="en-US" sz="2400" dirty="0" smtClean="0">
                <a:solidFill>
                  <a:prstClr val="black"/>
                </a:solidFill>
              </a:rPr>
              <a:t>The start point for the interface is marked “a”. The interface </a:t>
            </a:r>
            <a:r>
              <a:rPr lang="en-US" sz="2400" dirty="0" smtClean="0">
                <a:solidFill>
                  <a:prstClr val="black"/>
                </a:solidFill>
                <a:latin typeface="Symbol" pitchFamily="18" charset="2"/>
              </a:rPr>
              <a:t>g</a:t>
            </a:r>
            <a:r>
              <a:rPr lang="en-US" sz="2400" dirty="0" smtClean="0">
                <a:solidFill>
                  <a:prstClr val="black"/>
                </a:solidFill>
              </a:rPr>
              <a:t> separates the up spins + from the down spins - . </a:t>
            </a:r>
          </a:p>
          <a:p>
            <a:endParaRPr lang="en-US" sz="2400" dirty="0">
              <a:solidFill>
                <a:prstClr val="black"/>
              </a:solidFill>
            </a:endParaRPr>
          </a:p>
          <a:p>
            <a:r>
              <a:rPr lang="en-US" sz="2400" dirty="0" smtClean="0">
                <a:solidFill>
                  <a:prstClr val="black"/>
                </a:solidFill>
              </a:rPr>
              <a:t>There is a midpoint “c” as well , the path goes from a to c then to b . </a:t>
            </a:r>
          </a:p>
          <a:p>
            <a:endParaRPr lang="en-US" sz="2400" dirty="0" smtClean="0">
              <a:solidFill>
                <a:prstClr val="black"/>
              </a:solidFill>
            </a:endParaRPr>
          </a:p>
          <a:p>
            <a:r>
              <a:rPr lang="en-US" sz="2400" dirty="0" smtClean="0">
                <a:solidFill>
                  <a:prstClr val="black"/>
                </a:solidFill>
              </a:rPr>
              <a:t>Markov property requires that the combination </a:t>
            </a:r>
            <a:r>
              <a:rPr lang="en-US" sz="2400" dirty="0" smtClean="0">
                <a:solidFill>
                  <a:srgbClr val="FF0000"/>
                </a:solidFill>
              </a:rPr>
              <a:t>ac</a:t>
            </a:r>
            <a:r>
              <a:rPr lang="en-US" sz="2400" dirty="0" smtClean="0">
                <a:solidFill>
                  <a:prstClr val="black"/>
                </a:solidFill>
              </a:rPr>
              <a:t> </a:t>
            </a:r>
            <a:r>
              <a:rPr lang="en-US" sz="2400" dirty="0" smtClean="0">
                <a:solidFill>
                  <a:prstClr val="black"/>
                </a:solidFill>
              </a:rPr>
              <a:t>then </a:t>
            </a:r>
            <a:r>
              <a:rPr lang="en-US" sz="2400" dirty="0" err="1" smtClean="0">
                <a:solidFill>
                  <a:srgbClr val="FF0000"/>
                </a:solidFill>
              </a:rPr>
              <a:t>cb</a:t>
            </a:r>
            <a:r>
              <a:rPr lang="en-US" sz="2400" dirty="0" smtClean="0">
                <a:solidFill>
                  <a:srgbClr val="FF0000"/>
                </a:solidFill>
              </a:rPr>
              <a:t> </a:t>
            </a:r>
            <a:r>
              <a:rPr lang="en-US" sz="2400" dirty="0" smtClean="0">
                <a:solidFill>
                  <a:prstClr val="black"/>
                </a:solidFill>
              </a:rPr>
              <a:t>equal </a:t>
            </a:r>
            <a:r>
              <a:rPr lang="en-US" sz="2400" dirty="0" smtClean="0">
                <a:solidFill>
                  <a:srgbClr val="FF0000"/>
                </a:solidFill>
              </a:rPr>
              <a:t>ab </a:t>
            </a:r>
            <a:r>
              <a:rPr lang="en-US" sz="2400" dirty="0" smtClean="0"/>
              <a:t>in a sense to be defined later</a:t>
            </a:r>
            <a:endParaRPr lang="en-US" sz="24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62400" y="1766656"/>
            <a:ext cx="4275191" cy="4031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21422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Interface in the Ising model</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676400"/>
            <a:ext cx="4486275" cy="458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38200" y="6263717"/>
            <a:ext cx="2331151" cy="369332"/>
          </a:xfrm>
          <a:prstGeom prst="rect">
            <a:avLst/>
          </a:prstGeom>
          <a:noFill/>
        </p:spPr>
        <p:txBody>
          <a:bodyPr wrap="none" rtlCol="0">
            <a:spAutoFit/>
          </a:bodyPr>
          <a:lstStyle/>
          <a:p>
            <a:r>
              <a:rPr lang="en-US" dirty="0" smtClean="0"/>
              <a:t>Picture Credit: </a:t>
            </a:r>
            <a:r>
              <a:rPr lang="en-US" dirty="0" err="1" smtClean="0"/>
              <a:t>Hao</a:t>
            </a:r>
            <a:r>
              <a:rPr lang="en-US" dirty="0" smtClean="0"/>
              <a:t> </a:t>
            </a:r>
            <a:r>
              <a:rPr lang="en-US" dirty="0"/>
              <a:t>Wu</a:t>
            </a:r>
          </a:p>
        </p:txBody>
      </p:sp>
    </p:spTree>
    <p:extLst>
      <p:ext uri="{BB962C8B-B14F-4D97-AF65-F5344CB8AC3E}">
        <p14:creationId xmlns:p14="http://schemas.microsoft.com/office/powerpoint/2010/main" val="31914040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4829</TotalTime>
  <Words>1538</Words>
  <Application>Microsoft Office PowerPoint</Application>
  <PresentationFormat>On-screen Show (4:3)</PresentationFormat>
  <Paragraphs>325</Paragraphs>
  <Slides>50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Calibri</vt:lpstr>
      <vt:lpstr>Cambria</vt:lpstr>
      <vt:lpstr>Cambria Math</vt:lpstr>
      <vt:lpstr>Symbol</vt:lpstr>
      <vt:lpstr>Office Theme</vt:lpstr>
      <vt:lpstr>Two Dimensional Critical Curves Scale free random paths and critical Phenomena</vt:lpstr>
      <vt:lpstr>Overview Of this course</vt:lpstr>
      <vt:lpstr>General references</vt:lpstr>
      <vt:lpstr>General references</vt:lpstr>
      <vt:lpstr>General references</vt:lpstr>
      <vt:lpstr>Overview of this lecture</vt:lpstr>
      <vt:lpstr>Domain Walls in the 2d Ising</vt:lpstr>
      <vt:lpstr>Ising model example for an interface</vt:lpstr>
      <vt:lpstr>An Interface in the Ising model</vt:lpstr>
      <vt:lpstr>Interfaces in the Ising Model</vt:lpstr>
      <vt:lpstr>Other scale free curves: Simple random walk on 2d square lattice</vt:lpstr>
      <vt:lpstr>Other scale free curves </vt:lpstr>
      <vt:lpstr>PowerPoint Presentation</vt:lpstr>
      <vt:lpstr>Critical Phenomena</vt:lpstr>
      <vt:lpstr>Phase Diagram</vt:lpstr>
      <vt:lpstr>Magnetic Phase Diagram</vt:lpstr>
      <vt:lpstr>PowerPoint Presentation</vt:lpstr>
      <vt:lpstr>Three seemingly different concepts</vt:lpstr>
      <vt:lpstr>Spontaneous symmetry breaking (SSB)</vt:lpstr>
      <vt:lpstr>SSB</vt:lpstr>
      <vt:lpstr>SSB</vt:lpstr>
      <vt:lpstr>Spontaneous symmetry breaking</vt:lpstr>
      <vt:lpstr>Order Parameter for 2d Ising model Magnetization </vt:lpstr>
      <vt:lpstr>Ergodic Theorem</vt:lpstr>
      <vt:lpstr>Problems with the Ergodic theorem</vt:lpstr>
      <vt:lpstr>Coarse graining</vt:lpstr>
      <vt:lpstr>Ergodic Theorem</vt:lpstr>
      <vt:lpstr>Bunimovich Stadium </vt:lpstr>
      <vt:lpstr>Bunimovich Stadium  Ergodic hypothesis</vt:lpstr>
      <vt:lpstr>PowerPoint Presentation</vt:lpstr>
      <vt:lpstr>Critical exponents</vt:lpstr>
      <vt:lpstr>Critical exponents</vt:lpstr>
      <vt:lpstr>Universality</vt:lpstr>
      <vt:lpstr>Scale invariance </vt:lpstr>
      <vt:lpstr>Scale invariance </vt:lpstr>
      <vt:lpstr>Scaling relations</vt:lpstr>
      <vt:lpstr>Test of scaling relations </vt:lpstr>
      <vt:lpstr>The Renormalization Group (RG)</vt:lpstr>
      <vt:lpstr>The RG Equation</vt:lpstr>
      <vt:lpstr>PowerPoint Presentation</vt:lpstr>
      <vt:lpstr>Near the critical point </vt:lpstr>
      <vt:lpstr>The RG Equation</vt:lpstr>
      <vt:lpstr>Scale invariance of the free energy</vt:lpstr>
      <vt:lpstr>Scale invariance of the free energy</vt:lpstr>
      <vt:lpstr>Scale invariance of the free energy implies scaling relations</vt:lpstr>
      <vt:lpstr>Scaling form of the free energy implies scaling relations</vt:lpstr>
      <vt:lpstr>Scaling form of the free energy implies scaling relations</vt:lpstr>
      <vt:lpstr>Scaling form of the free energy implies scaling relations</vt:lpstr>
      <vt:lpstr>Question</vt:lpstr>
      <vt:lpstr>Next Lecture : CFT, fractals and  self-similarity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Dr.Rouhani</dc:creator>
  <cp:lastModifiedBy>Rouhani Shahin</cp:lastModifiedBy>
  <cp:revision>229</cp:revision>
  <dcterms:created xsi:type="dcterms:W3CDTF">2006-08-16T00:00:00Z</dcterms:created>
  <dcterms:modified xsi:type="dcterms:W3CDTF">2019-02-25T11:19:30Z</dcterms:modified>
</cp:coreProperties>
</file>