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67" r:id="rId2"/>
    <p:sldId id="368" r:id="rId3"/>
    <p:sldId id="369" r:id="rId4"/>
    <p:sldId id="371" r:id="rId5"/>
    <p:sldId id="377" r:id="rId6"/>
    <p:sldId id="350" r:id="rId7"/>
    <p:sldId id="351" r:id="rId8"/>
    <p:sldId id="366" r:id="rId9"/>
    <p:sldId id="372" r:id="rId10"/>
    <p:sldId id="373" r:id="rId11"/>
    <p:sldId id="374" r:id="rId12"/>
    <p:sldId id="376" r:id="rId13"/>
    <p:sldId id="379" r:id="rId14"/>
    <p:sldId id="380" r:id="rId15"/>
    <p:sldId id="381" r:id="rId16"/>
    <p:sldId id="382" r:id="rId17"/>
    <p:sldId id="383" r:id="rId18"/>
    <p:sldId id="384" r:id="rId19"/>
    <p:sldId id="399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401" r:id="rId30"/>
    <p:sldId id="400" r:id="rId31"/>
    <p:sldId id="402" r:id="rId3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ED"/>
    <a:srgbClr val="C0C0C0"/>
    <a:srgbClr val="35FE26"/>
    <a:srgbClr val="FA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7471" autoAdjust="0"/>
  </p:normalViewPr>
  <p:slideViewPr>
    <p:cSldViewPr>
      <p:cViewPr>
        <p:scale>
          <a:sx n="80" d="100"/>
          <a:sy n="80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5C37342-7892-41F3-83DC-5BA814DA09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19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22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29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30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31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D454D-90C3-4021-821F-905BD6E7D4D9}" type="slidenum">
              <a:rPr lang="en-US"/>
              <a:pPr/>
              <a:t>9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BA73A-2555-4416-B4B9-36BD311B83C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4AE9F-8116-4EBD-B0CE-304EC6223C8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E8F8A-146A-49EB-A882-1B9AF7DAEA4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05377-67FD-4476-A662-5A015D6365A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7F18-8E33-4B64-8246-1CB2589F308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69FA1-864A-4854-A54B-A5CEBCACBA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77401-42C5-4288-BE47-1ABDFB293F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1D1DF-56FE-4DFD-9561-B716095465F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7753F-AA1C-43F5-A906-F293341367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B2E3D-E8C3-4C97-967B-DFE773292B3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0EF64-E4A3-42E5-82C9-519682E104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D2EEA1-2E4A-4349-8535-C1267AA4132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tsa.upf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5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endParaRPr lang="es-ES" sz="3200" dirty="0" smtClean="0"/>
          </a:p>
          <a:p>
            <a:pPr algn="ctr"/>
            <a:r>
              <a:rPr lang="es-ES" sz="1800" dirty="0" smtClean="0"/>
              <a:t>Ralph </a:t>
            </a:r>
            <a:r>
              <a:rPr lang="es-ES" sz="1800" dirty="0"/>
              <a:t>G. </a:t>
            </a:r>
            <a:r>
              <a:rPr lang="es-ES" sz="1800" dirty="0" smtClean="0"/>
              <a:t>Andrzejak </a:t>
            </a:r>
            <a:endParaRPr lang="es-ES" baseline="30000" dirty="0"/>
          </a:p>
          <a:p>
            <a:pPr algn="ctr"/>
            <a:r>
              <a:rPr lang="es-ES" sz="1800" dirty="0" err="1" smtClean="0"/>
              <a:t>Nonlinear</a:t>
            </a:r>
            <a:r>
              <a:rPr lang="es-ES" sz="1800" dirty="0" smtClean="0"/>
              <a:t> time series </a:t>
            </a:r>
            <a:r>
              <a:rPr lang="es-ES" sz="1800" dirty="0" err="1" smtClean="0"/>
              <a:t>analysis</a:t>
            </a:r>
            <a:r>
              <a:rPr lang="es-ES" sz="1800" dirty="0" smtClean="0"/>
              <a:t> </a:t>
            </a:r>
            <a:r>
              <a:rPr lang="es-ES" sz="1800" dirty="0" err="1" smtClean="0"/>
              <a:t>group</a:t>
            </a:r>
            <a:r>
              <a:rPr lang="es-ES" dirty="0" smtClean="0"/>
              <a:t> </a:t>
            </a:r>
            <a:endParaRPr lang="es-ES" dirty="0"/>
          </a:p>
          <a:p>
            <a:pPr algn="ctr"/>
            <a:r>
              <a:rPr lang="es-ES" dirty="0" smtClean="0">
                <a:cs typeface="Arial" charset="0"/>
                <a:hlinkClick r:id="rId3"/>
              </a:rPr>
              <a:t>http</a:t>
            </a:r>
            <a:r>
              <a:rPr lang="es-ES" dirty="0">
                <a:cs typeface="Arial" charset="0"/>
                <a:hlinkClick r:id="rId3"/>
              </a:rPr>
              <a:t>://ntsa.upf.edu</a:t>
            </a:r>
            <a:endParaRPr lang="es-ES" dirty="0">
              <a:cs typeface="Arial" charset="0"/>
            </a:endParaRPr>
          </a:p>
          <a:p>
            <a:pPr algn="ctr"/>
            <a:endParaRPr lang="es-ES" baseline="30000" dirty="0" smtClean="0"/>
          </a:p>
          <a:p>
            <a:pPr algn="ctr"/>
            <a:r>
              <a:rPr lang="es-ES" sz="1400" dirty="0" err="1" smtClean="0"/>
              <a:t>Dept</a:t>
            </a:r>
            <a:r>
              <a:rPr lang="es-ES" sz="1400" dirty="0" smtClean="0"/>
              <a:t>. </a:t>
            </a:r>
            <a:r>
              <a:rPr lang="es-ES" sz="1400" dirty="0" err="1" smtClean="0"/>
              <a:t>Information</a:t>
            </a:r>
            <a:r>
              <a:rPr lang="es-ES" sz="1400" dirty="0" smtClean="0"/>
              <a:t> </a:t>
            </a:r>
            <a:r>
              <a:rPr lang="es-ES" sz="1400" dirty="0"/>
              <a:t>and </a:t>
            </a:r>
            <a:r>
              <a:rPr lang="es-ES" sz="1400" dirty="0" err="1"/>
              <a:t>Communication</a:t>
            </a:r>
            <a:r>
              <a:rPr lang="es-ES" sz="1400" dirty="0"/>
              <a:t> </a:t>
            </a:r>
            <a:r>
              <a:rPr lang="es-ES" sz="1400" dirty="0" smtClean="0"/>
              <a:t>Technologies, </a:t>
            </a:r>
            <a:r>
              <a:rPr lang="es-ES" sz="1400" dirty="0" err="1" smtClean="0"/>
              <a:t>Universitat</a:t>
            </a:r>
            <a:r>
              <a:rPr lang="es-ES" sz="1400" dirty="0" smtClean="0"/>
              <a:t> </a:t>
            </a:r>
            <a:r>
              <a:rPr lang="es-ES" sz="1400" dirty="0" err="1"/>
              <a:t>Pompeu</a:t>
            </a:r>
            <a:r>
              <a:rPr lang="es-ES" sz="1400" dirty="0"/>
              <a:t> </a:t>
            </a:r>
            <a:r>
              <a:rPr lang="es-ES" sz="1400" dirty="0" err="1"/>
              <a:t>Fabra</a:t>
            </a:r>
            <a:r>
              <a:rPr lang="es-ES" sz="1400" dirty="0"/>
              <a:t>, Barcelona, </a:t>
            </a:r>
            <a:r>
              <a:rPr lang="es-ES" sz="1400" dirty="0" err="1"/>
              <a:t>Spain</a:t>
            </a:r>
            <a:endParaRPr lang="es-ES" sz="1400" dirty="0"/>
          </a:p>
          <a:p>
            <a:pPr algn="ctr"/>
            <a:r>
              <a:rPr lang="es-ES" sz="1400" dirty="0" err="1" smtClean="0"/>
              <a:t>Institute</a:t>
            </a:r>
            <a:r>
              <a:rPr lang="es-ES" sz="1400" dirty="0" smtClean="0"/>
              <a:t>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err="1"/>
              <a:t>Bioengineering</a:t>
            </a:r>
            <a:r>
              <a:rPr lang="es-ES" sz="1400" dirty="0"/>
              <a:t> of </a:t>
            </a:r>
            <a:r>
              <a:rPr lang="es-ES" sz="1400" dirty="0" err="1"/>
              <a:t>Catalonia</a:t>
            </a:r>
            <a:r>
              <a:rPr lang="es-ES" sz="1400" dirty="0"/>
              <a:t> (IBEC), Barcelona, </a:t>
            </a:r>
            <a:r>
              <a:rPr lang="es-ES" sz="1400" dirty="0" err="1" smtClean="0"/>
              <a:t>Spain</a:t>
            </a:r>
            <a:endParaRPr lang="es-ES" sz="1400" dirty="0" smtClean="0"/>
          </a:p>
          <a:p>
            <a:pPr algn="ctr"/>
            <a:endParaRPr lang="es-ES" dirty="0" smtClean="0">
              <a:cs typeface="Arial" charset="0"/>
              <a:hlinkClick r:id="rId3"/>
            </a:endParaRPr>
          </a:p>
          <a:p>
            <a:pPr algn="ctr"/>
            <a:endParaRPr lang="es-ES" dirty="0" smtClean="0">
              <a:cs typeface="Arial" charset="0"/>
              <a:hlinkClick r:id="rId3"/>
            </a:endParaRPr>
          </a:p>
          <a:p>
            <a:pPr algn="ctr"/>
            <a:endParaRPr lang="es-ES" dirty="0" smtClean="0">
              <a:cs typeface="Arial" charset="0"/>
            </a:endParaRPr>
          </a:p>
          <a:p>
            <a:pPr algn="ctr"/>
            <a:r>
              <a:rPr lang="en-US" sz="1800" dirty="0">
                <a:cs typeface="Arial" charset="0"/>
              </a:rPr>
              <a:t>School and Workshop on Patterns of Synchrony: </a:t>
            </a:r>
            <a:endParaRPr lang="en-US" sz="1800" dirty="0" smtClean="0">
              <a:cs typeface="Arial" charset="0"/>
            </a:endParaRPr>
          </a:p>
          <a:p>
            <a:pPr algn="ctr"/>
            <a:r>
              <a:rPr lang="en-US" sz="1800" dirty="0" smtClean="0">
                <a:cs typeface="Arial" charset="0"/>
              </a:rPr>
              <a:t>Chimera </a:t>
            </a:r>
            <a:r>
              <a:rPr lang="en-US" sz="1800" dirty="0">
                <a:cs typeface="Arial" charset="0"/>
              </a:rPr>
              <a:t>States and </a:t>
            </a:r>
            <a:r>
              <a:rPr lang="en-US" sz="1800" dirty="0" smtClean="0">
                <a:cs typeface="Arial" charset="0"/>
              </a:rPr>
              <a:t>Beyond</a:t>
            </a:r>
          </a:p>
          <a:p>
            <a:pPr algn="ctr"/>
            <a:r>
              <a:rPr lang="en-US" sz="1800" dirty="0" smtClean="0">
                <a:cs typeface="Arial" charset="0"/>
              </a:rPr>
              <a:t>Trieste, </a:t>
            </a:r>
            <a:r>
              <a:rPr lang="es-ES" sz="1800" dirty="0" err="1" smtClean="0">
                <a:cs typeface="Arial" charset="0"/>
              </a:rPr>
              <a:t>May</a:t>
            </a:r>
            <a:r>
              <a:rPr lang="es-ES" sz="1800" dirty="0" smtClean="0">
                <a:cs typeface="Arial" charset="0"/>
              </a:rPr>
              <a:t> 2019</a:t>
            </a:r>
            <a:endParaRPr lang="es-ES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02403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sp>
        <p:nvSpPr>
          <p:cNvPr id="3" name="2 Rectángulo"/>
          <p:cNvSpPr/>
          <p:nvPr/>
        </p:nvSpPr>
        <p:spPr bwMode="auto">
          <a:xfrm>
            <a:off x="6084168" y="1772816"/>
            <a:ext cx="3016399" cy="4968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4316114"/>
            <a:ext cx="6804248" cy="26412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848809" y="-25525"/>
            <a:ext cx="3016399" cy="7284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5661248"/>
            <a:ext cx="473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1800" dirty="0"/>
              <a:t>Wolfrum &amp; Omel’chenko </a:t>
            </a:r>
            <a:r>
              <a:rPr lang="es-ES" sz="1800" dirty="0" err="1"/>
              <a:t>Phys</a:t>
            </a:r>
            <a:r>
              <a:rPr lang="es-ES" sz="1800" dirty="0"/>
              <a:t>. Rev. E, 2011 </a:t>
            </a:r>
            <a:endParaRPr lang="es-E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990725"/>
            <a:ext cx="78390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700889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Chimera</a:t>
            </a:r>
            <a:r>
              <a:rPr lang="es-ES" sz="3200" dirty="0" smtClean="0"/>
              <a:t> </a:t>
            </a:r>
            <a:r>
              <a:rPr lang="es-ES" sz="3200" dirty="0" err="1" smtClean="0"/>
              <a:t>states</a:t>
            </a:r>
            <a:r>
              <a:rPr lang="es-ES" sz="3200" dirty="0" smtClean="0"/>
              <a:t> are </a:t>
            </a:r>
            <a:r>
              <a:rPr lang="es-ES" sz="3200" dirty="0" err="1" smtClean="0"/>
              <a:t>chaotic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3953376"/>
            <a:ext cx="885698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(Andrzejak </a:t>
            </a:r>
            <a:r>
              <a:rPr lang="en-US" sz="2000" dirty="0"/>
              <a:t>et al. Chaos </a:t>
            </a:r>
            <a:r>
              <a:rPr lang="en-US" sz="2000" dirty="0" smtClean="0"/>
              <a:t>2018)</a:t>
            </a:r>
          </a:p>
          <a:p>
            <a:pPr algn="l"/>
            <a:endParaRPr lang="es-ES" sz="2000" dirty="0" smtClean="0"/>
          </a:p>
          <a:p>
            <a:pPr algn="l"/>
            <a:endParaRPr lang="es-ES" sz="2000" dirty="0"/>
          </a:p>
          <a:p>
            <a:pPr algn="l"/>
            <a:endParaRPr lang="es-ES" sz="2000" dirty="0" smtClean="0"/>
          </a:p>
          <a:p>
            <a:pPr algn="l"/>
            <a:endParaRPr lang="es-ES" sz="2000" dirty="0" smtClean="0"/>
          </a:p>
          <a:p>
            <a:pPr algn="l"/>
            <a:r>
              <a:rPr lang="es-ES" sz="2000" dirty="0" err="1" smtClean="0"/>
              <a:t>Omel’chenko</a:t>
            </a:r>
            <a:r>
              <a:rPr lang="es-ES" sz="2000" dirty="0"/>
              <a:t>, et al. </a:t>
            </a:r>
            <a:r>
              <a:rPr lang="es-ES" sz="2000" dirty="0" err="1"/>
              <a:t>Phys</a:t>
            </a:r>
            <a:r>
              <a:rPr lang="es-ES" sz="2000" dirty="0"/>
              <a:t>. Rev. </a:t>
            </a:r>
            <a:r>
              <a:rPr lang="es-ES" sz="2000" dirty="0" smtClean="0"/>
              <a:t>E, 2010</a:t>
            </a:r>
            <a:endParaRPr lang="es-ES" sz="2000" dirty="0"/>
          </a:p>
          <a:p>
            <a:pPr algn="l"/>
            <a:r>
              <a:rPr lang="es-ES" sz="2000" dirty="0"/>
              <a:t>Wolfrum &amp; </a:t>
            </a:r>
            <a:r>
              <a:rPr lang="es-ES" sz="2000" dirty="0" err="1"/>
              <a:t>Omel’chenko</a:t>
            </a:r>
            <a:r>
              <a:rPr lang="es-ES" sz="2000" dirty="0"/>
              <a:t> </a:t>
            </a:r>
            <a:r>
              <a:rPr lang="es-ES" sz="2000" dirty="0" err="1"/>
              <a:t>Phys</a:t>
            </a:r>
            <a:r>
              <a:rPr lang="es-ES" sz="2000" dirty="0"/>
              <a:t>. Rev. </a:t>
            </a:r>
            <a:r>
              <a:rPr lang="es-ES" sz="2000" dirty="0" smtClean="0"/>
              <a:t>E, 2011 </a:t>
            </a:r>
            <a:endParaRPr lang="es-ES" sz="2000" dirty="0"/>
          </a:p>
          <a:p>
            <a:pPr algn="l"/>
            <a:r>
              <a:rPr lang="en-US" sz="2000" dirty="0" err="1" smtClean="0"/>
              <a:t>Omel’chenko</a:t>
            </a:r>
            <a:r>
              <a:rPr lang="en-US" sz="2000" dirty="0"/>
              <a:t>, </a:t>
            </a:r>
            <a:r>
              <a:rPr lang="en-US" sz="2000" dirty="0" smtClean="0"/>
              <a:t>Nonlinearity, 2018</a:t>
            </a:r>
          </a:p>
          <a:p>
            <a:pPr algn="l"/>
            <a:r>
              <a:rPr lang="en-US" sz="1800" dirty="0" smtClean="0"/>
              <a:t>(and references therein)</a:t>
            </a:r>
          </a:p>
          <a:p>
            <a:pPr algn="l"/>
            <a:endParaRPr lang="en-US" sz="1800" dirty="0" smtClean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21" y="726916"/>
            <a:ext cx="6599965" cy="32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462236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52611189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993"/>
            <a:ext cx="8812483" cy="225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sp>
        <p:nvSpPr>
          <p:cNvPr id="3" name="2 Rectángulo"/>
          <p:cNvSpPr/>
          <p:nvPr/>
        </p:nvSpPr>
        <p:spPr bwMode="auto">
          <a:xfrm>
            <a:off x="6084168" y="1772816"/>
            <a:ext cx="3016399" cy="4968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848809" y="-25525"/>
            <a:ext cx="3016399" cy="7284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-1" y="2780928"/>
            <a:ext cx="9100568" cy="26412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22919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993"/>
            <a:ext cx="8812483" cy="225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272" y="4005063"/>
            <a:ext cx="3364324" cy="2587521"/>
          </a:xfrm>
          <a:prstGeom prst="rect">
            <a:avLst/>
          </a:prstGeom>
        </p:spPr>
      </p:pic>
      <p:cxnSp>
        <p:nvCxnSpPr>
          <p:cNvPr id="7" name="6 Conector recto de flecha"/>
          <p:cNvCxnSpPr/>
          <p:nvPr/>
        </p:nvCxnSpPr>
        <p:spPr bwMode="auto">
          <a:xfrm>
            <a:off x="3837964" y="2492896"/>
            <a:ext cx="3175470" cy="9361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12 CuadroTexto"/>
          <p:cNvSpPr txBox="1"/>
          <p:nvPr/>
        </p:nvSpPr>
        <p:spPr>
          <a:xfrm>
            <a:off x="7737274" y="3897382"/>
            <a:ext cx="82266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ayer X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857514" y="5250686"/>
            <a:ext cx="8189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ayer Y</a:t>
            </a: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7857514" y="4653136"/>
            <a:ext cx="242878" cy="2160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Elipse"/>
          <p:cNvSpPr/>
          <p:nvPr/>
        </p:nvSpPr>
        <p:spPr bwMode="auto">
          <a:xfrm>
            <a:off x="7883103" y="6021288"/>
            <a:ext cx="242878" cy="28803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59" y="523540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 de flecha"/>
          <p:cNvCxnSpPr/>
          <p:nvPr/>
        </p:nvCxnSpPr>
        <p:spPr bwMode="auto">
          <a:xfrm>
            <a:off x="5004048" y="4869160"/>
            <a:ext cx="0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21 Elipse"/>
          <p:cNvSpPr/>
          <p:nvPr/>
        </p:nvSpPr>
        <p:spPr bwMode="auto">
          <a:xfrm>
            <a:off x="5508104" y="5517232"/>
            <a:ext cx="360040" cy="28803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075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3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18482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identical synchronization,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generalized synchronization </a:t>
            </a:r>
            <a:r>
              <a:rPr lang="en-US" sz="3200" dirty="0" smtClean="0"/>
              <a:t>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370890681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phase </a:t>
            </a:r>
            <a:r>
              <a:rPr lang="en-US" sz="3200" dirty="0">
                <a:solidFill>
                  <a:srgbClr val="FF0000"/>
                </a:solidFill>
              </a:rPr>
              <a:t>synchronization 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2177277405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207"/>
            <a:ext cx="8898398" cy="194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8172400" y="2752631"/>
            <a:ext cx="899592" cy="8203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090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72" y="4153847"/>
            <a:ext cx="3364324" cy="2587521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Interplay</a:t>
            </a:r>
            <a:r>
              <a:rPr lang="es-ES" sz="3200" dirty="0" smtClean="0"/>
              <a:t> of </a:t>
            </a:r>
            <a:r>
              <a:rPr lang="es-ES" sz="3200" dirty="0" err="1" smtClean="0"/>
              <a:t>chimeras</a:t>
            </a:r>
            <a:r>
              <a:rPr lang="es-ES" sz="3200" dirty="0" smtClean="0"/>
              <a:t> in </a:t>
            </a:r>
            <a:r>
              <a:rPr lang="es-ES" sz="3200" dirty="0" err="1" smtClean="0"/>
              <a:t>multilayer</a:t>
            </a:r>
            <a:r>
              <a:rPr lang="es-ES" sz="3200" dirty="0" smtClean="0"/>
              <a:t> </a:t>
            </a:r>
            <a:r>
              <a:rPr lang="es-ES" sz="3200" dirty="0" err="1" smtClean="0"/>
              <a:t>networks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4829" y="908720"/>
            <a:ext cx="88569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800" dirty="0" smtClean="0"/>
              <a:t>V.A</a:t>
            </a:r>
            <a:r>
              <a:rPr lang="en-US" sz="1800" dirty="0"/>
              <a:t>. </a:t>
            </a:r>
            <a:r>
              <a:rPr lang="en-US" sz="1800" dirty="0" err="1" smtClean="0"/>
              <a:t>Maksimenko</a:t>
            </a:r>
            <a:r>
              <a:rPr lang="en-US" sz="1800" dirty="0" smtClean="0"/>
              <a:t> et al. Physical Review E </a:t>
            </a:r>
            <a:r>
              <a:rPr lang="en-US" sz="1800" dirty="0"/>
              <a:t>94, </a:t>
            </a:r>
            <a:r>
              <a:rPr lang="en-US" sz="1800" dirty="0" smtClean="0"/>
              <a:t>052205 </a:t>
            </a:r>
            <a:r>
              <a:rPr lang="en-US" sz="1800" dirty="0"/>
              <a:t>(2016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S</a:t>
            </a:r>
            <a:r>
              <a:rPr lang="en-US" sz="1800" dirty="0"/>
              <a:t>. </a:t>
            </a:r>
            <a:r>
              <a:rPr lang="en-US" sz="1800" dirty="0" smtClean="0"/>
              <a:t>Ghosh et al. </a:t>
            </a:r>
            <a:r>
              <a:rPr lang="en-US" sz="1800" dirty="0" err="1" smtClean="0"/>
              <a:t>Europhysics</a:t>
            </a:r>
            <a:r>
              <a:rPr lang="en-US" sz="1800" dirty="0" smtClean="0"/>
              <a:t> Letters </a:t>
            </a:r>
            <a:r>
              <a:rPr lang="en-US" sz="1800" dirty="0"/>
              <a:t>115, </a:t>
            </a:r>
            <a:r>
              <a:rPr lang="en-US" sz="1800" dirty="0" smtClean="0"/>
              <a:t>60005 </a:t>
            </a:r>
            <a:r>
              <a:rPr lang="en-US" sz="1800" dirty="0"/>
              <a:t>(2016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S</a:t>
            </a:r>
            <a:r>
              <a:rPr lang="en-US" sz="1800" dirty="0"/>
              <a:t>. </a:t>
            </a:r>
            <a:r>
              <a:rPr lang="en-US" sz="1800" dirty="0" err="1" smtClean="0"/>
              <a:t>Majhi</a:t>
            </a:r>
            <a:r>
              <a:rPr lang="en-US" sz="1800" dirty="0" smtClean="0"/>
              <a:t> et al. Scientific Reports </a:t>
            </a:r>
            <a:r>
              <a:rPr lang="en-US" sz="1800" dirty="0"/>
              <a:t>6, </a:t>
            </a:r>
            <a:r>
              <a:rPr lang="en-US" sz="1800" dirty="0" smtClean="0"/>
              <a:t>39033 </a:t>
            </a:r>
            <a:r>
              <a:rPr lang="en-US" sz="1800" dirty="0"/>
              <a:t>(2016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S</a:t>
            </a:r>
            <a:r>
              <a:rPr lang="en-US" sz="1800" dirty="0"/>
              <a:t>. </a:t>
            </a:r>
            <a:r>
              <a:rPr lang="en-US" sz="1800" dirty="0" err="1" smtClean="0"/>
              <a:t>Majhi</a:t>
            </a:r>
            <a:r>
              <a:rPr lang="en-US" sz="1800" dirty="0" smtClean="0"/>
              <a:t> et al. Chaos </a:t>
            </a:r>
            <a:r>
              <a:rPr lang="en-US" sz="1800" dirty="0"/>
              <a:t>27, </a:t>
            </a:r>
            <a:r>
              <a:rPr lang="en-US" sz="1800" dirty="0" smtClean="0"/>
              <a:t>073109 </a:t>
            </a:r>
            <a:r>
              <a:rPr lang="en-US" sz="1800" dirty="0"/>
              <a:t>(2017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V. A. </a:t>
            </a:r>
            <a:r>
              <a:rPr lang="en-US" sz="1800" dirty="0" err="1" smtClean="0"/>
              <a:t>Maksimenko</a:t>
            </a:r>
            <a:r>
              <a:rPr lang="en-US" sz="1800" dirty="0" smtClean="0"/>
              <a:t> et al. Bulletin of </a:t>
            </a:r>
            <a:r>
              <a:rPr lang="en-US" sz="1800" dirty="0"/>
              <a:t>the Russian </a:t>
            </a:r>
            <a:r>
              <a:rPr lang="en-US" sz="1800" dirty="0" smtClean="0"/>
              <a:t>Acad. Sci. Phys. </a:t>
            </a:r>
            <a:r>
              <a:rPr lang="en-US" sz="1800" dirty="0"/>
              <a:t>81, </a:t>
            </a:r>
            <a:r>
              <a:rPr lang="en-US" sz="1800" dirty="0" smtClean="0"/>
              <a:t>110 (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R.G</a:t>
            </a:r>
            <a:r>
              <a:rPr lang="en-US" sz="1800" dirty="0"/>
              <a:t>. </a:t>
            </a:r>
            <a:r>
              <a:rPr lang="en-US" sz="1800" dirty="0" smtClean="0"/>
              <a:t>Andrzejak et al. Chaos </a:t>
            </a:r>
            <a:r>
              <a:rPr lang="en-US" sz="1800" dirty="0"/>
              <a:t>27, </a:t>
            </a:r>
            <a:r>
              <a:rPr lang="en-US" sz="1800" dirty="0" smtClean="0"/>
              <a:t>053114 </a:t>
            </a:r>
            <a:r>
              <a:rPr lang="en-US" sz="1800" dirty="0"/>
              <a:t>(2017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M.V. </a:t>
            </a:r>
            <a:r>
              <a:rPr lang="en-US" sz="1800" dirty="0" err="1" smtClean="0"/>
              <a:t>Goremyko</a:t>
            </a:r>
            <a:r>
              <a:rPr lang="en-US" sz="1800" dirty="0" smtClean="0"/>
              <a:t> et al. Technical </a:t>
            </a:r>
            <a:r>
              <a:rPr lang="en-US" sz="1800" dirty="0"/>
              <a:t>Physics </a:t>
            </a:r>
            <a:r>
              <a:rPr lang="en-US" sz="1800" dirty="0" smtClean="0"/>
              <a:t>Letters </a:t>
            </a:r>
            <a:r>
              <a:rPr lang="en-US" sz="1800" dirty="0"/>
              <a:t>43, </a:t>
            </a:r>
            <a:r>
              <a:rPr lang="en-US" sz="1800" dirty="0" smtClean="0"/>
              <a:t>712 (</a:t>
            </a:r>
            <a:r>
              <a:rPr lang="en-US" sz="1800" dirty="0"/>
              <a:t>2017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 smtClean="0"/>
              <a:t>A</a:t>
            </a:r>
            <a:r>
              <a:rPr lang="en-US" sz="1800" dirty="0"/>
              <a:t>. </a:t>
            </a:r>
            <a:r>
              <a:rPr lang="en-US" sz="1800" dirty="0" err="1" smtClean="0"/>
              <a:t>Bukh</a:t>
            </a:r>
            <a:r>
              <a:rPr lang="en-US" sz="1800" dirty="0" smtClean="0"/>
              <a:t> et al. Chaos </a:t>
            </a:r>
            <a:r>
              <a:rPr lang="en-US" sz="1800" dirty="0"/>
              <a:t>27, 111102 (2017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N</a:t>
            </a:r>
            <a:r>
              <a:rPr lang="en-US" sz="1800" dirty="0"/>
              <a:t>. </a:t>
            </a:r>
            <a:r>
              <a:rPr lang="en-US" sz="1800" dirty="0" err="1" smtClean="0"/>
              <a:t>Frolov</a:t>
            </a:r>
            <a:r>
              <a:rPr lang="en-US" sz="1800" dirty="0" smtClean="0"/>
              <a:t> et al. Cybernetics and Physics </a:t>
            </a:r>
            <a:r>
              <a:rPr lang="en-US" sz="1800" dirty="0"/>
              <a:t>6, </a:t>
            </a:r>
            <a:r>
              <a:rPr lang="en-US" sz="1800" dirty="0" smtClean="0"/>
              <a:t>121 </a:t>
            </a:r>
            <a:r>
              <a:rPr lang="en-US" sz="1800" dirty="0"/>
              <a:t>(2017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S</a:t>
            </a:r>
            <a:r>
              <a:rPr lang="en-US" sz="1800" dirty="0"/>
              <a:t>. </a:t>
            </a:r>
            <a:r>
              <a:rPr lang="en-US" sz="1800" dirty="0" smtClean="0"/>
              <a:t>Ghosh et al. Chaos</a:t>
            </a:r>
            <a:r>
              <a:rPr lang="en-US" sz="1800" dirty="0"/>
              <a:t>, Solitons &amp; Fractals 106, </a:t>
            </a:r>
            <a:r>
              <a:rPr lang="en-US" sz="1800" dirty="0" smtClean="0"/>
              <a:t>56 </a:t>
            </a:r>
            <a:r>
              <a:rPr lang="en-US" sz="1800" dirty="0"/>
              <a:t>(2018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 smtClean="0"/>
              <a:t>F</a:t>
            </a:r>
            <a:r>
              <a:rPr lang="en-US" sz="1800" dirty="0"/>
              <a:t>. </a:t>
            </a:r>
            <a:r>
              <a:rPr lang="en-US" sz="1800" dirty="0" smtClean="0"/>
              <a:t>Xu et al. Nonlinear Dynamics 1, </a:t>
            </a:r>
            <a:r>
              <a:rPr lang="en-US" sz="1800" dirty="0"/>
              <a:t>(2018</a:t>
            </a:r>
            <a:r>
              <a:rPr lang="en-US" sz="1800" dirty="0" smtClean="0"/>
              <a:t>)</a:t>
            </a:r>
            <a:endParaRPr lang="en-US" sz="1800" dirty="0"/>
          </a:p>
          <a:p>
            <a:pPr algn="l"/>
            <a:r>
              <a:rPr lang="en-US" sz="1800" dirty="0"/>
              <a:t>J. </a:t>
            </a:r>
            <a:r>
              <a:rPr lang="en-US" sz="1800" dirty="0" err="1"/>
              <a:t>Sawicki</a:t>
            </a:r>
            <a:r>
              <a:rPr lang="en-US" sz="1800" dirty="0"/>
              <a:t> et al. Eur. Phys. J. </a:t>
            </a:r>
            <a:r>
              <a:rPr lang="en-US" sz="1800" dirty="0" smtClean="0"/>
              <a:t>Special </a:t>
            </a:r>
            <a:r>
              <a:rPr lang="en-US" sz="1800" dirty="0"/>
              <a:t>Topics 227, 1161 (2018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 smtClean="0"/>
              <a:t>Q</a:t>
            </a:r>
            <a:r>
              <a:rPr lang="en-US" sz="1800" dirty="0"/>
              <a:t>. </a:t>
            </a:r>
            <a:r>
              <a:rPr lang="en-US" sz="1800" dirty="0" smtClean="0"/>
              <a:t>Dai et al. Nonlinear </a:t>
            </a:r>
            <a:r>
              <a:rPr lang="en-US" sz="1800" dirty="0"/>
              <a:t>Dynamics 92, </a:t>
            </a:r>
            <a:r>
              <a:rPr lang="en-US" sz="1800" dirty="0" smtClean="0"/>
              <a:t>741 </a:t>
            </a:r>
            <a:r>
              <a:rPr lang="en-US" sz="1800" dirty="0"/>
              <a:t>(2018</a:t>
            </a:r>
            <a:r>
              <a:rPr lang="en-US" sz="1800" dirty="0" smtClean="0"/>
              <a:t>)</a:t>
            </a:r>
          </a:p>
          <a:p>
            <a:pPr algn="l"/>
            <a:r>
              <a:rPr lang="en-US" sz="1800" dirty="0" smtClean="0"/>
              <a:t>G.I. </a:t>
            </a:r>
            <a:r>
              <a:rPr lang="en-US" sz="1800" dirty="0" err="1" smtClean="0"/>
              <a:t>Strelkova</a:t>
            </a:r>
            <a:r>
              <a:rPr lang="en-US" sz="1800" dirty="0" smtClean="0"/>
              <a:t> et al. Reg. Chaotic </a:t>
            </a:r>
            <a:r>
              <a:rPr lang="en-US" sz="1800" dirty="0" err="1" smtClean="0"/>
              <a:t>Dyn</a:t>
            </a:r>
            <a:r>
              <a:rPr lang="en-US" sz="1800" dirty="0" smtClean="0"/>
              <a:t>. 23, 948 (2018)</a:t>
            </a:r>
          </a:p>
          <a:p>
            <a:pPr algn="l"/>
            <a:r>
              <a:rPr lang="en-US" sz="1800" dirty="0" smtClean="0"/>
              <a:t>E.V. </a:t>
            </a:r>
            <a:r>
              <a:rPr lang="en-US" sz="1800" dirty="0" err="1" smtClean="0"/>
              <a:t>Rybalova</a:t>
            </a:r>
            <a:r>
              <a:rPr lang="en-US" sz="1800" dirty="0" smtClean="0"/>
              <a:t> et al. Chaos 29, 033134 (2019)</a:t>
            </a:r>
          </a:p>
          <a:p>
            <a:pPr algn="l"/>
            <a:r>
              <a:rPr lang="en-US" sz="1800" dirty="0"/>
              <a:t>M </a:t>
            </a:r>
            <a:r>
              <a:rPr lang="en-US" sz="1800" dirty="0" err="1" smtClean="0"/>
              <a:t>Mikhaylenko</a:t>
            </a:r>
            <a:r>
              <a:rPr lang="en-US" sz="1800" dirty="0" smtClean="0"/>
              <a:t> et al. Chaos 29, 023122 (2019)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2612008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245875194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885"/>
            <a:ext cx="9172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sp>
        <p:nvSpPr>
          <p:cNvPr id="3" name="2 Rectángulo"/>
          <p:cNvSpPr/>
          <p:nvPr/>
        </p:nvSpPr>
        <p:spPr bwMode="auto">
          <a:xfrm>
            <a:off x="6084168" y="1772816"/>
            <a:ext cx="3016399" cy="4968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0" y="4316114"/>
            <a:ext cx="6804248" cy="26412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2848809" y="-25525"/>
            <a:ext cx="3016399" cy="7284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69482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885"/>
            <a:ext cx="9172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sp>
        <p:nvSpPr>
          <p:cNvPr id="3" name="2 Rectángulo"/>
          <p:cNvSpPr/>
          <p:nvPr/>
        </p:nvSpPr>
        <p:spPr bwMode="auto">
          <a:xfrm>
            <a:off x="6084168" y="1772816"/>
            <a:ext cx="3016399" cy="49685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8470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885"/>
            <a:ext cx="91725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Two</a:t>
            </a:r>
            <a:r>
              <a:rPr lang="es-ES" sz="3200" dirty="0" err="1"/>
              <a:t>-</a:t>
            </a:r>
            <a:r>
              <a:rPr lang="es-ES" sz="3200" dirty="0" err="1" smtClean="0"/>
              <a:t>layer</a:t>
            </a:r>
            <a:r>
              <a:rPr lang="es-ES" sz="3200" dirty="0" smtClean="0"/>
              <a:t> </a:t>
            </a:r>
          </a:p>
          <a:p>
            <a:pPr algn="ctr"/>
            <a:r>
              <a:rPr lang="es-ES" sz="3200" dirty="0" smtClean="0"/>
              <a:t>Ring </a:t>
            </a:r>
            <a:r>
              <a:rPr lang="es-ES" sz="3200" dirty="0" err="1" smtClean="0"/>
              <a:t>network</a:t>
            </a:r>
            <a:r>
              <a:rPr lang="es-ES" sz="3200" dirty="0" smtClean="0"/>
              <a:t> of non-</a:t>
            </a:r>
            <a:r>
              <a:rPr lang="es-ES" sz="3200" dirty="0" err="1" smtClean="0"/>
              <a:t>locally</a:t>
            </a:r>
            <a:r>
              <a:rPr lang="es-ES" sz="3200" dirty="0" smtClean="0"/>
              <a:t> </a:t>
            </a:r>
            <a:r>
              <a:rPr lang="es-ES" sz="3200" dirty="0" err="1" smtClean="0"/>
              <a:t>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identical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oscillators</a:t>
            </a:r>
            <a:endParaRPr lang="es-ES" sz="3200" dirty="0" smtClean="0"/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4139952" y="3933056"/>
            <a:ext cx="3960440" cy="20162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7 Conector recto de flecha"/>
          <p:cNvCxnSpPr/>
          <p:nvPr/>
        </p:nvCxnSpPr>
        <p:spPr bwMode="auto">
          <a:xfrm flipV="1">
            <a:off x="4139952" y="2852936"/>
            <a:ext cx="4032448" cy="18722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1509255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" y="980728"/>
            <a:ext cx="8007897" cy="49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Uncoupled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networks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26925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(Andrzejak </a:t>
            </a:r>
            <a:r>
              <a:rPr lang="en-US" sz="2000" dirty="0"/>
              <a:t>et al. Chaos </a:t>
            </a:r>
            <a:r>
              <a:rPr lang="en-US" sz="2000" dirty="0" smtClean="0"/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3491260131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80728"/>
            <a:ext cx="7992888" cy="49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Mean </a:t>
            </a:r>
            <a:r>
              <a:rPr lang="es-ES" sz="3200" dirty="0" err="1" smtClean="0"/>
              <a:t>field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synchronization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26925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(Andrzejak </a:t>
            </a:r>
            <a:r>
              <a:rPr lang="en-US" sz="2000" dirty="0"/>
              <a:t>et al. Chaos </a:t>
            </a:r>
            <a:r>
              <a:rPr lang="en-US" sz="2000" dirty="0" smtClean="0"/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1808410302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2" y="980728"/>
            <a:ext cx="8007897" cy="499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Uncoupled</a:t>
            </a:r>
            <a:r>
              <a:rPr lang="es-ES" sz="3200" dirty="0" smtClean="0"/>
              <a:t> </a:t>
            </a:r>
            <a:r>
              <a:rPr lang="es-ES" sz="3200" dirty="0" err="1" smtClean="0"/>
              <a:t>networks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26925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(Andrzejak </a:t>
            </a:r>
            <a:r>
              <a:rPr lang="en-US" sz="2000" dirty="0"/>
              <a:t>et al. Chaos </a:t>
            </a:r>
            <a:r>
              <a:rPr lang="en-US" sz="2000" dirty="0" smtClean="0"/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235987710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80728"/>
            <a:ext cx="7992888" cy="49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Mean </a:t>
            </a:r>
            <a:r>
              <a:rPr lang="es-ES" sz="3200" dirty="0" err="1" smtClean="0"/>
              <a:t>field</a:t>
            </a:r>
            <a:r>
              <a:rPr lang="es-ES" sz="3200" dirty="0" smtClean="0"/>
              <a:t> </a:t>
            </a:r>
            <a:r>
              <a:rPr lang="es-ES" sz="3200" dirty="0" err="1" smtClean="0"/>
              <a:t>phase</a:t>
            </a:r>
            <a:r>
              <a:rPr lang="es-ES" sz="3200" dirty="0" smtClean="0"/>
              <a:t> </a:t>
            </a:r>
            <a:r>
              <a:rPr lang="es-ES" sz="3200" dirty="0" err="1" smtClean="0"/>
              <a:t>synchronization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512" y="6269250"/>
            <a:ext cx="88569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(Andrzejak </a:t>
            </a:r>
            <a:r>
              <a:rPr lang="en-US" sz="2000" dirty="0"/>
              <a:t>et al. Chaos </a:t>
            </a:r>
            <a:r>
              <a:rPr lang="en-US" sz="2000" dirty="0" smtClean="0"/>
              <a:t>2018)</a:t>
            </a:r>
          </a:p>
        </p:txBody>
      </p:sp>
    </p:spTree>
    <p:extLst>
      <p:ext uri="{BB962C8B-B14F-4D97-AF65-F5344CB8AC3E}">
        <p14:creationId xmlns:p14="http://schemas.microsoft.com/office/powerpoint/2010/main" val="563163198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Transition</a:t>
            </a:r>
            <a:r>
              <a:rPr lang="es-ES" sz="3200" dirty="0" smtClean="0"/>
              <a:t> to </a:t>
            </a:r>
            <a:r>
              <a:rPr lang="es-ES" sz="3200" dirty="0" err="1"/>
              <a:t>s</a:t>
            </a:r>
            <a:r>
              <a:rPr lang="es-ES" sz="3200" dirty="0" err="1" smtClean="0"/>
              <a:t>ynchronized</a:t>
            </a:r>
            <a:r>
              <a:rPr lang="es-ES" sz="3200" dirty="0" smtClean="0"/>
              <a:t> </a:t>
            </a:r>
            <a:r>
              <a:rPr lang="es-ES" sz="3200" dirty="0" err="1" smtClean="0"/>
              <a:t>motion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60032" y="3573016"/>
            <a:ext cx="489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Top: </a:t>
            </a:r>
            <a:r>
              <a:rPr lang="en-US" sz="1800" dirty="0" err="1" smtClean="0"/>
              <a:t>Rössler</a:t>
            </a:r>
            <a:r>
              <a:rPr lang="en-US" sz="1800" dirty="0" smtClean="0"/>
              <a:t> dynamics </a:t>
            </a:r>
          </a:p>
          <a:p>
            <a:pPr algn="l"/>
            <a:r>
              <a:rPr lang="en-US" sz="1800" dirty="0" smtClean="0"/>
              <a:t>(Rosenblum et al. Phys. Rev. Lett. 1996)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Left: Networks in chimera states </a:t>
            </a:r>
          </a:p>
          <a:p>
            <a:pPr algn="l"/>
            <a:r>
              <a:rPr lang="en-US" sz="1800" dirty="0" smtClean="0"/>
              <a:t>(Andrzejak </a:t>
            </a:r>
            <a:r>
              <a:rPr lang="en-US" sz="1800" dirty="0"/>
              <a:t>et al. Chaos </a:t>
            </a:r>
            <a:r>
              <a:rPr lang="en-US" sz="1800" dirty="0" smtClean="0"/>
              <a:t>2018)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30"/>
            <a:ext cx="43434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27482"/>
            <a:ext cx="4545703" cy="255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38970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64704"/>
            <a:ext cx="4067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3200" dirty="0" err="1" smtClean="0"/>
              <a:t>Arnold</a:t>
            </a:r>
            <a:r>
              <a:rPr lang="es-ES" sz="3200" dirty="0" smtClean="0"/>
              <a:t> </a:t>
            </a:r>
            <a:r>
              <a:rPr lang="es-ES" sz="3200" dirty="0" err="1" smtClean="0"/>
              <a:t>tongues</a:t>
            </a:r>
            <a:endParaRPr lang="es-ES" sz="3200" dirty="0" smtClean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60032" y="3573016"/>
            <a:ext cx="48965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Top: </a:t>
            </a:r>
            <a:r>
              <a:rPr lang="en-US" sz="1800" dirty="0" err="1" smtClean="0"/>
              <a:t>Rössler</a:t>
            </a:r>
            <a:r>
              <a:rPr lang="en-US" sz="1800" dirty="0" smtClean="0"/>
              <a:t> dynamics </a:t>
            </a:r>
          </a:p>
          <a:p>
            <a:pPr algn="l"/>
            <a:r>
              <a:rPr lang="en-US" sz="1800" dirty="0" smtClean="0"/>
              <a:t>(Rosenblum et al. Phys. Rev. Lett. 1996)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  <a:p>
            <a:pPr algn="l"/>
            <a:r>
              <a:rPr lang="en-US" sz="1800" dirty="0" smtClean="0"/>
              <a:t>Left: Networks in chimera states </a:t>
            </a:r>
          </a:p>
          <a:p>
            <a:pPr algn="l"/>
            <a:r>
              <a:rPr lang="en-US" sz="1800" dirty="0" smtClean="0"/>
              <a:t>(Andrzejak </a:t>
            </a:r>
            <a:r>
              <a:rPr lang="en-US" sz="1800" dirty="0"/>
              <a:t>et al. Chaos </a:t>
            </a:r>
            <a:r>
              <a:rPr lang="en-US" sz="1800" dirty="0" smtClean="0"/>
              <a:t>2018)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87623" y="139401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723462" y="2495620"/>
            <a:ext cx="75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</a:t>
            </a:r>
            <a:endParaRPr lang="en-US" dirty="0"/>
          </a:p>
          <a:p>
            <a:pPr algn="l"/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2523662" y="2474134"/>
            <a:ext cx="75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</a:t>
            </a:r>
            <a:endParaRPr lang="en-US" dirty="0"/>
          </a:p>
          <a:p>
            <a:pPr algn="l"/>
            <a:r>
              <a:rPr lang="en-US" dirty="0" smtClean="0"/>
              <a:t>SYNC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731468"/>
            <a:ext cx="4067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899592" y="4314582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51720" y="5292497"/>
            <a:ext cx="75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NO</a:t>
            </a:r>
            <a:endParaRPr lang="en-US" dirty="0"/>
          </a:p>
          <a:p>
            <a:pPr algn="l"/>
            <a:r>
              <a:rPr lang="en-US" dirty="0" smtClean="0"/>
              <a:t>SYNC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10" y="836712"/>
            <a:ext cx="478419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82344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" y="188640"/>
            <a:ext cx="9036717" cy="391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8172400" y="2752631"/>
            <a:ext cx="899592" cy="8203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8136396" y="0"/>
            <a:ext cx="97160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1285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878774060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2882900546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941271"/>
            <a:ext cx="9036717" cy="391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 bwMode="auto">
          <a:xfrm>
            <a:off x="8172400" y="2752631"/>
            <a:ext cx="899592" cy="8203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 bwMode="auto">
          <a:xfrm>
            <a:off x="8136396" y="0"/>
            <a:ext cx="97160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144000" cy="3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"/>
          <p:cNvCxnSpPr/>
          <p:nvPr/>
        </p:nvCxnSpPr>
        <p:spPr bwMode="auto">
          <a:xfrm>
            <a:off x="180528" y="3162823"/>
            <a:ext cx="87119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39879586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2491368185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identical synchronization,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generalized synchronization </a:t>
            </a:r>
            <a:r>
              <a:rPr lang="en-US" sz="3200" dirty="0" smtClean="0"/>
              <a:t>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2088057841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32" y="44624"/>
            <a:ext cx="7171953" cy="31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8922"/>
            <a:ext cx="8352928" cy="195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 bwMode="auto">
          <a:xfrm>
            <a:off x="251520" y="3488922"/>
            <a:ext cx="8568952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397622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" y="145114"/>
            <a:ext cx="8145438" cy="22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60182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41169"/>
            <a:ext cx="8893721" cy="206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"/>
          <p:cNvCxnSpPr/>
          <p:nvPr/>
        </p:nvCxnSpPr>
        <p:spPr bwMode="auto">
          <a:xfrm>
            <a:off x="251520" y="2996952"/>
            <a:ext cx="8568952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5" y="391499"/>
            <a:ext cx="8786841" cy="22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0141578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129" y="116632"/>
            <a:ext cx="8274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identical synchronization,</a:t>
            </a:r>
          </a:p>
          <a:p>
            <a:pPr algn="ctr"/>
            <a:r>
              <a:rPr lang="en-US" sz="3200" dirty="0" smtClean="0"/>
              <a:t>generalized synchronization &amp; </a:t>
            </a:r>
          </a:p>
          <a:p>
            <a:pPr algn="ctr"/>
            <a:r>
              <a:rPr lang="en-US" sz="3200" dirty="0" smtClean="0"/>
              <a:t>phase </a:t>
            </a:r>
            <a:r>
              <a:rPr lang="en-US" sz="3200" dirty="0"/>
              <a:t>synchronization </a:t>
            </a:r>
            <a:endParaRPr lang="en-US" sz="3200" dirty="0" smtClean="0"/>
          </a:p>
          <a:p>
            <a:pPr algn="ctr"/>
            <a:r>
              <a:rPr lang="en-US" sz="3200" dirty="0" smtClean="0"/>
              <a:t>between </a:t>
            </a:r>
            <a:r>
              <a:rPr lang="en-US" sz="3200" dirty="0"/>
              <a:t>chimera </a:t>
            </a:r>
            <a:r>
              <a:rPr lang="en-US" sz="3200" dirty="0" smtClean="0"/>
              <a:t>states</a:t>
            </a:r>
          </a:p>
          <a:p>
            <a:pPr algn="ctr"/>
            <a:r>
              <a:rPr lang="es-ES" sz="3200" dirty="0" smtClean="0"/>
              <a:t>-</a:t>
            </a:r>
          </a:p>
          <a:p>
            <a:pPr algn="ctr"/>
            <a:r>
              <a:rPr lang="es-ES" sz="3200" dirty="0" err="1" smtClean="0"/>
              <a:t>analogies</a:t>
            </a:r>
            <a:r>
              <a:rPr lang="es-ES" sz="3200" dirty="0" smtClean="0"/>
              <a:t> to </a:t>
            </a:r>
          </a:p>
          <a:p>
            <a:pPr algn="ctr"/>
            <a:r>
              <a:rPr lang="es-ES" sz="3200" dirty="0" err="1" smtClean="0"/>
              <a:t>low</a:t>
            </a:r>
            <a:r>
              <a:rPr lang="es-ES" sz="3200" dirty="0" smtClean="0"/>
              <a:t>-dimensional </a:t>
            </a:r>
            <a:r>
              <a:rPr lang="es-ES" sz="3200" dirty="0" err="1" smtClean="0"/>
              <a:t>chaotic</a:t>
            </a:r>
            <a:r>
              <a:rPr lang="es-ES" sz="3200" dirty="0" smtClean="0"/>
              <a:t> </a:t>
            </a:r>
            <a:r>
              <a:rPr lang="es-ES" sz="3200" dirty="0" err="1" smtClean="0"/>
              <a:t>dynamics</a:t>
            </a:r>
            <a:endParaRPr lang="es-ES" sz="3200" dirty="0" smtClean="0"/>
          </a:p>
        </p:txBody>
      </p:sp>
    </p:spTree>
    <p:extLst>
      <p:ext uri="{BB962C8B-B14F-4D97-AF65-F5344CB8AC3E}">
        <p14:creationId xmlns:p14="http://schemas.microsoft.com/office/powerpoint/2010/main" val="1894735045"/>
      </p:ext>
    </p:extLst>
  </p:cSld>
  <p:clrMapOvr>
    <a:masterClrMapping/>
  </p:clrMapOvr>
  <p:transition advTm="87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Presentación en pantalla (4:3)</PresentationFormat>
  <Paragraphs>182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Pompeu Fabra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aralph</dc:creator>
  <cp:lastModifiedBy>Ralph</cp:lastModifiedBy>
  <cp:revision>256</cp:revision>
  <dcterms:created xsi:type="dcterms:W3CDTF">2009-06-25T14:51:29Z</dcterms:created>
  <dcterms:modified xsi:type="dcterms:W3CDTF">2019-05-15T08:05:11Z</dcterms:modified>
</cp:coreProperties>
</file>