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_rels/presentation.xml.rels" ContentType="application/vnd.openxmlformats-package.relationships+xml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22.jpeg" ContentType="image/jpeg"/>
  <Override PartName="/ppt/media/image7.png" ContentType="image/png"/>
  <Override PartName="/ppt/media/image4.jpeg" ContentType="image/jpeg"/>
  <Override PartName="/ppt/media/image3.png" ContentType="image/png"/>
  <Override PartName="/ppt/media/image2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13.jpeg" ContentType="image/jpeg"/>
  <Override PartName="/ppt/media/image11.png" ContentType="image/png"/>
  <Override PartName="/ppt/media/image12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031EA11-B3A9-49D0-AEF9-DB3B380EFC53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1693ABD-A1B4-48D5-A5BA-02E2B657111C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88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E1967CD-FE24-4ABA-93BF-920889B9452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3BD2E45-DF70-48B5-A4B8-21D47E3C57C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001CA2F1-AA4F-4254-BBFB-6DB3F279577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58852DA-CF26-47E5-BE0B-1A5CDBE45035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6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D2AEE87-7676-4F0E-9BF6-4F7251A2B36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048892D-7767-4E8B-855F-E53146799DB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6BB041CF-AC61-4749-BCA7-BFF07DB3C48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F7F3FC5-ACCF-4709-8E95-7D69CD410A5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2CFCE02-B522-4B24-B30E-5D842C54702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D6E2FA7E-9CA9-4389-BE84-F1841F96A52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2FA1C6E9-4389-4588-B67C-9FE0BA75217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2A44D8C-3A0F-4815-BA73-61672E864A46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B157A90-A8D8-452F-BD0D-C3FFEBC3A79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39C03D35-22C2-4DFE-AE6F-7029DA849171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606707E4-8A93-45C2-9EE7-1A72154DD12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34194AB1-BE68-4737-B67C-94B30FBD3DCE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CDF31DE-789A-4935-B1C8-D541433A7AB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47300090-56CE-411B-A5CE-DB589F8461F5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C28E99D4-9A91-4BE5-A253-E5F4731E0EF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7F31368-42F6-44F0-8FE4-7F579789FF76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97358DB-0FA8-4DD0-9862-E5B614001C43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D07C3D9E-7955-47C4-B766-D0B4D3995AA6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986B55B7-DD0B-4189-9D25-444D27BB57B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106901FE-25D3-45D6-B70B-B5E1E65E373B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228AB1CC-40EE-40FE-9B7F-297C2AFB6DC4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884760" y="8685360"/>
            <a:ext cx="296820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0CE11030-3D69-4874-A8B1-565B655B9852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685800" y="4343400"/>
            <a:ext cx="5484240" cy="411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20 Minuten Vortrag (davon das meiste zur IOWDB und ODIN)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Arial Unicode MS"/>
              </a:rPr>
              <a:t>25 Minuten ausprobieren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6262864C-A386-4CDF-A9E7-9BF08BEFAA0D}" type="slidenum">
              <a:rPr b="0" lang="en-US" sz="1200" spc="-1" strike="noStrike">
                <a:solidFill>
                  <a:srgbClr val="000000"/>
                </a:solidFill>
                <a:latin typeface="Arial"/>
                <a:ea typeface="Arial Unicode M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e6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95280" y="0"/>
            <a:ext cx="7846560" cy="804240"/>
          </a:xfrm>
          <a:prstGeom prst="rect">
            <a:avLst/>
          </a:prstGeom>
          <a:solidFill>
            <a:srgbClr val="e8f5dd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293120" cy="804240"/>
          </a:xfrm>
          <a:prstGeom prst="rect">
            <a:avLst/>
          </a:prstGeom>
          <a:solidFill>
            <a:srgbClr val="71ae36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 flipV="1">
            <a:off x="1292040" y="415800"/>
            <a:ext cx="7854840" cy="4680"/>
          </a:xfrm>
          <a:prstGeom prst="line">
            <a:avLst/>
          </a:prstGeom>
          <a:ln w="25560">
            <a:solidFill>
              <a:srgbClr val="5eb12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0" y="806400"/>
            <a:ext cx="523440" cy="6049440"/>
          </a:xfrm>
          <a:prstGeom prst="rect">
            <a:avLst/>
          </a:prstGeom>
          <a:solidFill>
            <a:srgbClr val="00356d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6" descr=""/>
          <p:cNvPicPr/>
          <p:nvPr/>
        </p:nvPicPr>
        <p:blipFill>
          <a:blip r:embed="rId2"/>
          <a:stretch/>
        </p:blipFill>
        <p:spPr>
          <a:xfrm>
            <a:off x="0" y="127080"/>
            <a:ext cx="1293120" cy="53136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1468440" y="49320"/>
            <a:ext cx="5217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356d"/>
                </a:solidFill>
                <a:latin typeface="MetaPro-Medium"/>
                <a:ea typeface="DejaVu Sans"/>
              </a:rPr>
              <a:t>CLIVAR summerschool on EBUS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7655400" y="474840"/>
            <a:ext cx="140328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356d"/>
                </a:solidFill>
                <a:latin typeface="MetaPro-Medium"/>
                <a:ea typeface="DejaVu Sans"/>
              </a:rPr>
              <a:t>Trieste, July 2019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7" name="CustomShape 7"/>
          <p:cNvSpPr/>
          <p:nvPr/>
        </p:nvSpPr>
        <p:spPr>
          <a:xfrm>
            <a:off x="1476360" y="442800"/>
            <a:ext cx="2129760" cy="3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c</a:t>
            </a:r>
            <a:r>
              <a:rPr b="0" lang="en-US" sz="4400" spc="-1" strike="noStrike">
                <a:latin typeface="Arial"/>
              </a:rPr>
              <a:t>k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d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h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i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l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e</a:t>
            </a:r>
            <a:r>
              <a:rPr b="0" lang="en-US" sz="4400" spc="-1" strike="noStrike">
                <a:latin typeface="Arial"/>
              </a:rPr>
              <a:t>x</a:t>
            </a:r>
            <a:r>
              <a:rPr b="0" lang="en-US" sz="4400" spc="-1" strike="noStrike">
                <a:latin typeface="Arial"/>
              </a:rPr>
              <a:t>t</a:t>
            </a:r>
            <a:r>
              <a:rPr b="0" lang="en-US" sz="4400" spc="-1" strike="noStrike">
                <a:latin typeface="Arial"/>
              </a:rPr>
              <a:t> </a:t>
            </a:r>
            <a:r>
              <a:rPr b="0" lang="en-US" sz="4400"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>
              </a:rPr>
              <a:t>o</a:t>
            </a:r>
            <a:r>
              <a:rPr b="0" lang="en-US" sz="4400" spc="-1" strike="noStrike">
                <a:latin typeface="Arial"/>
              </a:rPr>
              <a:t>r</a:t>
            </a:r>
            <a:r>
              <a:rPr b="0" lang="en-US" sz="4400" spc="-1" strike="noStrike">
                <a:latin typeface="Arial"/>
              </a:rPr>
              <a:t>m</a:t>
            </a:r>
            <a:r>
              <a:rPr b="0" lang="en-US" sz="4400" spc="-1" strike="noStrike">
                <a:latin typeface="Arial"/>
              </a:rPr>
              <a:t>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e6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295280" y="0"/>
            <a:ext cx="7846560" cy="804240"/>
          </a:xfrm>
          <a:prstGeom prst="rect">
            <a:avLst/>
          </a:prstGeom>
          <a:solidFill>
            <a:srgbClr val="e8f5dd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0" y="0"/>
            <a:ext cx="1293120" cy="804240"/>
          </a:xfrm>
          <a:prstGeom prst="rect">
            <a:avLst/>
          </a:prstGeom>
          <a:solidFill>
            <a:srgbClr val="71ae36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3"/>
          <p:cNvSpPr/>
          <p:nvPr/>
        </p:nvSpPr>
        <p:spPr>
          <a:xfrm flipV="1">
            <a:off x="1292040" y="415800"/>
            <a:ext cx="7854840" cy="4680"/>
          </a:xfrm>
          <a:prstGeom prst="line">
            <a:avLst/>
          </a:prstGeom>
          <a:ln w="25560">
            <a:solidFill>
              <a:srgbClr val="5eb12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4"/>
          <p:cNvSpPr/>
          <p:nvPr/>
        </p:nvSpPr>
        <p:spPr>
          <a:xfrm>
            <a:off x="0" y="806400"/>
            <a:ext cx="523440" cy="6049440"/>
          </a:xfrm>
          <a:prstGeom prst="rect">
            <a:avLst/>
          </a:prstGeom>
          <a:solidFill>
            <a:srgbClr val="00356d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0" name="Picture 6" descr=""/>
          <p:cNvPicPr/>
          <p:nvPr/>
        </p:nvPicPr>
        <p:blipFill>
          <a:blip r:embed="rId2"/>
          <a:stretch/>
        </p:blipFill>
        <p:spPr>
          <a:xfrm>
            <a:off x="0" y="127080"/>
            <a:ext cx="1293120" cy="531360"/>
          </a:xfrm>
          <a:prstGeom prst="rect">
            <a:avLst/>
          </a:prstGeom>
          <a:ln>
            <a:noFill/>
          </a:ln>
        </p:spPr>
      </p:pic>
      <p:sp>
        <p:nvSpPr>
          <p:cNvPr id="51" name="CustomShape 5"/>
          <p:cNvSpPr/>
          <p:nvPr/>
        </p:nvSpPr>
        <p:spPr>
          <a:xfrm>
            <a:off x="1468440" y="49320"/>
            <a:ext cx="5217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356d"/>
                </a:solidFill>
                <a:latin typeface="MetaPro-Medium"/>
                <a:ea typeface="DejaVu Sans"/>
              </a:rPr>
              <a:t>CLIVAR summer school on EBUS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2" name="CustomShape 6"/>
          <p:cNvSpPr/>
          <p:nvPr/>
        </p:nvSpPr>
        <p:spPr>
          <a:xfrm>
            <a:off x="7655400" y="474840"/>
            <a:ext cx="140328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356d"/>
                </a:solidFill>
                <a:latin typeface="MetaPro-Medium"/>
                <a:ea typeface="DejaVu Sans"/>
              </a:rPr>
              <a:t>Trieste July 2019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1476360" y="442800"/>
            <a:ext cx="2129760" cy="3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e6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295280" y="0"/>
            <a:ext cx="7846560" cy="804240"/>
          </a:xfrm>
          <a:prstGeom prst="rect">
            <a:avLst/>
          </a:prstGeom>
          <a:solidFill>
            <a:srgbClr val="e8f5dd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0" y="0"/>
            <a:ext cx="1293120" cy="804240"/>
          </a:xfrm>
          <a:prstGeom prst="rect">
            <a:avLst/>
          </a:prstGeom>
          <a:solidFill>
            <a:srgbClr val="71ae36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3"/>
          <p:cNvSpPr/>
          <p:nvPr/>
        </p:nvSpPr>
        <p:spPr>
          <a:xfrm flipV="1">
            <a:off x="1292040" y="415800"/>
            <a:ext cx="7854840" cy="4680"/>
          </a:xfrm>
          <a:prstGeom prst="line">
            <a:avLst/>
          </a:prstGeom>
          <a:ln w="25560">
            <a:solidFill>
              <a:srgbClr val="5eb12d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>
            <a:off x="0" y="806400"/>
            <a:ext cx="523440" cy="6049440"/>
          </a:xfrm>
          <a:prstGeom prst="rect">
            <a:avLst/>
          </a:prstGeom>
          <a:solidFill>
            <a:srgbClr val="00356d">
              <a:alpha val="6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6" name="Picture 6" descr=""/>
          <p:cNvPicPr/>
          <p:nvPr/>
        </p:nvPicPr>
        <p:blipFill>
          <a:blip r:embed="rId2"/>
          <a:stretch/>
        </p:blipFill>
        <p:spPr>
          <a:xfrm>
            <a:off x="0" y="127080"/>
            <a:ext cx="1293120" cy="531360"/>
          </a:xfrm>
          <a:prstGeom prst="rect">
            <a:avLst/>
          </a:prstGeom>
          <a:ln>
            <a:noFill/>
          </a:ln>
        </p:spPr>
      </p:pic>
      <p:sp>
        <p:nvSpPr>
          <p:cNvPr id="97" name="CustomShape 5"/>
          <p:cNvSpPr/>
          <p:nvPr/>
        </p:nvSpPr>
        <p:spPr>
          <a:xfrm>
            <a:off x="1468440" y="49320"/>
            <a:ext cx="5217840" cy="36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356d"/>
                </a:solidFill>
                <a:latin typeface="MetaPro-Medium"/>
                <a:ea typeface="DejaVu Sans"/>
              </a:rPr>
              <a:t>CLIVAR summer school on EBUS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7655400" y="474840"/>
            <a:ext cx="1403280" cy="30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356d"/>
                </a:solidFill>
                <a:latin typeface="MetaPro-Medium"/>
                <a:ea typeface="DejaVu Sans"/>
              </a:rPr>
              <a:t>Trieste, July 2019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1476360" y="442800"/>
            <a:ext cx="2129760" cy="3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thredds-iow.io-warnemuende.de/" TargetMode="External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www.unidata.ucar.edu/software/netcdf/software.html" TargetMode="External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://oceanwatch.pfeg.noaa.gov/thredds/catalog.html" TargetMode="External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hyperlink" Target="https://ferret.pmel.noaa.gov/Ferret/" TargetMode="External"/><Relationship Id="rId7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s://thredds-iow.io-warnemuende.de/thredds/dodsC/genus/IOW-" TargetMode="External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mailto:g%3Dnew_grid@ave" TargetMode="External"/><Relationship Id="rId2" Type="http://schemas.openxmlformats.org/officeDocument/2006/relationships/hyperlink" Target="mailto:g%3Dnew_grid@ave" TargetMode="External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mailto:k%3D@sum" TargetMode="Externa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5" descr=""/>
          <p:cNvPicPr/>
          <p:nvPr/>
        </p:nvPicPr>
        <p:blipFill>
          <a:blip r:embed="rId1"/>
          <a:stretch/>
        </p:blipFill>
        <p:spPr>
          <a:xfrm>
            <a:off x="0" y="797040"/>
            <a:ext cx="9164160" cy="6069960"/>
          </a:xfrm>
          <a:prstGeom prst="rect">
            <a:avLst/>
          </a:prstGeom>
          <a:ln>
            <a:noFill/>
          </a:ln>
        </p:spPr>
      </p:pic>
      <p:sp>
        <p:nvSpPr>
          <p:cNvPr id="145" name="CustomShape 1"/>
          <p:cNvSpPr/>
          <p:nvPr/>
        </p:nvSpPr>
        <p:spPr>
          <a:xfrm>
            <a:off x="612720" y="1341360"/>
            <a:ext cx="8311680" cy="273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MetaPro-Normal"/>
                <a:ea typeface="DejaVu Sans"/>
              </a:rPr>
              <a:t>Workung with large gridded data sets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MetaPro-Normal"/>
                <a:ea typeface="DejaVu Sans"/>
              </a:rPr>
              <a:t>- formats and access methods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2f2f2"/>
                </a:solidFill>
                <a:latin typeface="MetaPro-Normal"/>
                <a:ea typeface="Arial Unicode MS"/>
              </a:rPr>
              <a:t>Martin Schmidt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2f2f2"/>
                </a:solidFill>
                <a:latin typeface="MetaPro-Normal"/>
                <a:ea typeface="Arial Unicode MS"/>
              </a:rPr>
              <a:t>Leibniz-Institute for Baltic Sea Research Warnemuende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2f2f2"/>
                </a:solidFill>
                <a:latin typeface="MetaPro-Normal"/>
                <a:ea typeface="Arial Unicode MS"/>
              </a:rPr>
              <a:t>martin.schmidt@io-warnemuende.de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14860CF9-4E38-4FC7-9536-CEFA38315AFB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007640" y="94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Climate and Forecast metadata conventions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Dimensions and coordinates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define an index space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coordinates are independent variables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(lat, lon, distance depth, pressure, time, forecast time, ensemble)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appropriate time usage (calendar, beware of years and months)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Data: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defined on grid spanned by the dimensions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depend on coordinates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cell bounds and cell method can be addressed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F077587E-1AFF-4C42-A392-7EC1E21F148F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1264320" y="846000"/>
            <a:ext cx="6178320" cy="623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ncdump -h hix_data.nc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netcdf hix_data {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dimensions: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altitude = 1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latitude = 1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longitude = 1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time = 1529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variables: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float longitude(longitude)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longitude:units = "degree_east"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longitude:point_spacing = "even"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longitude:axis = "X"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longitude:standard_name = "Longitude"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float latitude(latitude)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latitude:units = "degree_north"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…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double time(time)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time:units = "days since 1800-01-01 00:00:00"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time:axis = "T"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time:calendar = "GREGORIAN"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time:time_origin = "01-Jan-1800"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time:standard_name = "Time"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float HIX(time, latitude, longitude)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HIX:units = " 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HIX:long_name = "St. Helena Island Climate Index (HIX)"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float SLP(time, latitude, longitude)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SLP:units = "hPa" ;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               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SLP:long_name = "Sea level pressure" ;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..</a:t>
            </a: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E9F5B2F3-D79E-4D16-B9C1-E36E31BD1C4B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007640" y="94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File structure internal compression, chunking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Direct and strided access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single or groups of data items can be addressed directly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Internal compression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no packed and unpacked file versions any more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chunking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Access through a MPI-layer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parallel writing from many processes → supercomputer application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F7CB7ACC-EA3B-46D8-9E50-EF274DC8301C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1007640" y="94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Remote access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How to share Tbyte to Pbyte of data?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Local file server?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duplicate and double data sets, build local data bases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hardware and energetic costs, (wo)manpower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legal issues, data ownership?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Remote distributed storage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keep data sets local, avoid duplication and transfer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distributed data bases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keep responsibility and control over data 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4E6AD268-F30D-4CA9-AF0C-B0BAE39FAFC6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115640" y="2457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Concept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keep data on a server  →</a:t>
            </a:r>
            <a:r>
              <a:rPr b="0" lang="en-US" sz="2000" spc="-1" strike="noStrike">
                <a:solidFill>
                  <a:srgbClr val="003366"/>
                </a:solidFill>
                <a:latin typeface="Wingdings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T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HREDDS </a:t>
            </a: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d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ata </a:t>
            </a: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s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erver, TDS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web access over standard, widespread web services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searchable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keep data and metadata strictly together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 a markup language (ncml) to serve all data in a unified standard data format (netCDF – free supported for all platforms)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a data set can be a reference to another TDS  →</a:t>
            </a:r>
            <a:r>
              <a:rPr b="0" lang="en-US" sz="2000" spc="-1" strike="noStrike">
                <a:solidFill>
                  <a:srgbClr val="ff0000"/>
                </a:solidFill>
                <a:latin typeface="Wingdings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 build distributed data bases, share data without copying and multiplying PByte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grpSp>
        <p:nvGrpSpPr>
          <p:cNvPr id="206" name="Group 3"/>
          <p:cNvGrpSpPr/>
          <p:nvPr/>
        </p:nvGrpSpPr>
        <p:grpSpPr>
          <a:xfrm>
            <a:off x="1115640" y="836640"/>
            <a:ext cx="7844400" cy="1503720"/>
            <a:chOff x="1115640" y="836640"/>
            <a:chExt cx="7844400" cy="1503720"/>
          </a:xfrm>
        </p:grpSpPr>
        <p:sp>
          <p:nvSpPr>
            <p:cNvPr id="207" name="CustomShape 4"/>
            <p:cNvSpPr/>
            <p:nvPr/>
          </p:nvSpPr>
          <p:spPr>
            <a:xfrm>
              <a:off x="1115640" y="836640"/>
              <a:ext cx="7844400" cy="429480"/>
            </a:xfrm>
            <a:prstGeom prst="rect">
              <a:avLst/>
            </a:pr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Unidata’s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T</a:t>
              </a: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hematic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R</a:t>
              </a: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eal-time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E</a:t>
              </a: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nvironmental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D</a:t>
              </a: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istributed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S</a:t>
              </a: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ervice</a:t>
              </a: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208" name="Group 5"/>
            <p:cNvGrpSpPr/>
            <p:nvPr/>
          </p:nvGrpSpPr>
          <p:grpSpPr>
            <a:xfrm>
              <a:off x="1115640" y="1484640"/>
              <a:ext cx="4902120" cy="855720"/>
              <a:chOff x="1115640" y="1484640"/>
              <a:chExt cx="4902120" cy="855720"/>
            </a:xfrm>
          </p:grpSpPr>
          <p:sp>
            <p:nvSpPr>
              <p:cNvPr id="209" name="CustomShape 6"/>
              <p:cNvSpPr/>
              <p:nvPr/>
            </p:nvSpPr>
            <p:spPr>
              <a:xfrm>
                <a:off x="1115640" y="1484640"/>
                <a:ext cx="4902120" cy="790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210" name="Picture 2" descr=""/>
              <p:cNvPicPr/>
              <p:nvPr/>
            </p:nvPicPr>
            <p:blipFill>
              <a:blip r:embed="rId1"/>
              <a:stretch/>
            </p:blipFill>
            <p:spPr>
              <a:xfrm>
                <a:off x="1417320" y="1484640"/>
                <a:ext cx="4389480" cy="85572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D992835D-3C60-4B4C-92BD-8DB7C9B096CD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15640" y="3177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Concept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libdap: provides web access to netCDF formated data over a web interface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user view: use an URL as filename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part of the netcdf library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all software using the netCDF library inherits this capability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115640" y="836640"/>
            <a:ext cx="7844400" cy="42948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  <a:spcBef>
                <a:spcPts val="675"/>
              </a:spcBef>
            </a:pP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OpenDAP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O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pen Source project for a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N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etwork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D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ata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A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ccess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P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rotocol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1147320" y="1271160"/>
            <a:ext cx="3332520" cy="183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6" dur="indefinite" restart="never" nodeType="tmRoot">
          <p:childTnLst>
            <p:seq>
              <p:cTn id="8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"/>
          <p:cNvSpPr/>
          <p:nvPr/>
        </p:nvSpPr>
        <p:spPr>
          <a:xfrm>
            <a:off x="-1008360" y="412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Example data set access 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611640" y="1700640"/>
            <a:ext cx="8349480" cy="24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Access for catalog browsing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web-browser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  <a:hlinkClick r:id="rId1"/>
              </a:rPr>
              <a:t>https://thredds-iow.io-warnemuende.de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click through the catalog entries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find the data set you are interested in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inspect the services available for this data set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find the URL for data access (retrieval)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0" name="Grafik 3" descr=""/>
          <p:cNvPicPr/>
          <p:nvPr/>
        </p:nvPicPr>
        <p:blipFill>
          <a:blip r:embed="rId1"/>
          <a:srcRect l="54600" t="0" r="0" b="0"/>
          <a:stretch/>
        </p:blipFill>
        <p:spPr>
          <a:xfrm>
            <a:off x="539640" y="1114560"/>
            <a:ext cx="7487280" cy="562536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-1188360" y="340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Example data set access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539640" y="836640"/>
            <a:ext cx="9343440" cy="525528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3"/>
          <p:cNvSpPr/>
          <p:nvPr/>
        </p:nvSpPr>
        <p:spPr>
          <a:xfrm>
            <a:off x="539640" y="866520"/>
            <a:ext cx="1337760" cy="214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fik 343" descr=""/>
          <p:cNvPicPr/>
          <p:nvPr/>
        </p:nvPicPr>
        <p:blipFill>
          <a:blip r:embed="rId1"/>
          <a:stretch/>
        </p:blipFill>
        <p:spPr>
          <a:xfrm>
            <a:off x="536400" y="5157000"/>
            <a:ext cx="2617200" cy="1740960"/>
          </a:xfrm>
          <a:prstGeom prst="rect">
            <a:avLst/>
          </a:prstGeom>
          <a:ln>
            <a:noFill/>
          </a:ln>
        </p:spPr>
      </p:pic>
      <p:pic>
        <p:nvPicPr>
          <p:cNvPr id="147" name="Grafik 344" descr=""/>
          <p:cNvPicPr/>
          <p:nvPr/>
        </p:nvPicPr>
        <p:blipFill>
          <a:blip r:embed="rId2"/>
          <a:stretch/>
        </p:blipFill>
        <p:spPr>
          <a:xfrm>
            <a:off x="3128400" y="5157000"/>
            <a:ext cx="2617200" cy="1740960"/>
          </a:xfrm>
          <a:prstGeom prst="rect">
            <a:avLst/>
          </a:prstGeom>
          <a:ln>
            <a:noFill/>
          </a:ln>
        </p:spPr>
      </p:pic>
      <p:pic>
        <p:nvPicPr>
          <p:cNvPr id="148" name="Grafik 345" descr=""/>
          <p:cNvPicPr/>
          <p:nvPr/>
        </p:nvPicPr>
        <p:blipFill>
          <a:blip r:embed="rId3"/>
          <a:stretch/>
        </p:blipFill>
        <p:spPr>
          <a:xfrm>
            <a:off x="6728400" y="5157000"/>
            <a:ext cx="2617200" cy="1740960"/>
          </a:xfrm>
          <a:prstGeom prst="rect">
            <a:avLst/>
          </a:prstGeom>
          <a:ln>
            <a:noFill/>
          </a:ln>
        </p:spPr>
      </p:pic>
      <p:pic>
        <p:nvPicPr>
          <p:cNvPr id="149" name="Grafik 346" descr=""/>
          <p:cNvPicPr/>
          <p:nvPr/>
        </p:nvPicPr>
        <p:blipFill>
          <a:blip r:embed="rId4"/>
          <a:stretch/>
        </p:blipFill>
        <p:spPr>
          <a:xfrm>
            <a:off x="6728400" y="3429000"/>
            <a:ext cx="2617200" cy="1740960"/>
          </a:xfrm>
          <a:prstGeom prst="rect">
            <a:avLst/>
          </a:prstGeom>
          <a:ln>
            <a:noFill/>
          </a:ln>
        </p:spPr>
      </p:pic>
      <p:pic>
        <p:nvPicPr>
          <p:cNvPr id="150" name="Grafik 347" descr=""/>
          <p:cNvPicPr/>
          <p:nvPr/>
        </p:nvPicPr>
        <p:blipFill>
          <a:blip r:embed="rId5"/>
          <a:stretch/>
        </p:blipFill>
        <p:spPr>
          <a:xfrm>
            <a:off x="3128040" y="3428640"/>
            <a:ext cx="2617200" cy="1740960"/>
          </a:xfrm>
          <a:prstGeom prst="rect">
            <a:avLst/>
          </a:prstGeom>
          <a:ln>
            <a:noFill/>
          </a:ln>
        </p:spPr>
      </p:pic>
      <p:pic>
        <p:nvPicPr>
          <p:cNvPr id="151" name="Grafik 348" descr=""/>
          <p:cNvPicPr/>
          <p:nvPr/>
        </p:nvPicPr>
        <p:blipFill>
          <a:blip r:embed="rId6"/>
          <a:stretch/>
        </p:blipFill>
        <p:spPr>
          <a:xfrm>
            <a:off x="535680" y="3428280"/>
            <a:ext cx="2617200" cy="174096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611280" y="2060640"/>
            <a:ext cx="8495640" cy="35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b="0" lang="en-US" sz="27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DB41DE1F-058C-4D91-948C-17B47CD05C21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54" name="Grafik 351" descr=""/>
          <p:cNvPicPr/>
          <p:nvPr/>
        </p:nvPicPr>
        <p:blipFill>
          <a:blip r:embed="rId7"/>
          <a:stretch/>
        </p:blipFill>
        <p:spPr>
          <a:xfrm>
            <a:off x="5720400" y="3429000"/>
            <a:ext cx="2617200" cy="1740960"/>
          </a:xfrm>
          <a:prstGeom prst="rect">
            <a:avLst/>
          </a:prstGeom>
          <a:ln>
            <a:noFill/>
          </a:ln>
        </p:spPr>
      </p:pic>
      <p:pic>
        <p:nvPicPr>
          <p:cNvPr id="155" name="Grafik 352" descr=""/>
          <p:cNvPicPr/>
          <p:nvPr/>
        </p:nvPicPr>
        <p:blipFill>
          <a:blip r:embed="rId8"/>
          <a:stretch/>
        </p:blipFill>
        <p:spPr>
          <a:xfrm>
            <a:off x="5720400" y="5157000"/>
            <a:ext cx="2617200" cy="174096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548640" y="3428280"/>
            <a:ext cx="9050760" cy="3885120"/>
          </a:xfrm>
          <a:prstGeom prst="rect">
            <a:avLst/>
          </a:prstGeom>
          <a:solidFill>
            <a:srgbClr val="2b7ed2">
              <a:alpha val="6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2340000" y="1413000"/>
            <a:ext cx="5614560" cy="467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Distributing or accessing huge data sets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satellite data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model results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n-US" sz="22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Problem: data volume TByte – Pbyte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1" lang="en-US" sz="2000" spc="-1" strike="noStrike">
                <a:solidFill>
                  <a:srgbClr val="ffff00"/>
                </a:solidFill>
                <a:latin typeface="MetaPro-Normal"/>
                <a:ea typeface="ＭＳ Ｐゴシック"/>
              </a:rPr>
              <a:t>“</a:t>
            </a:r>
            <a:r>
              <a:rPr b="1" lang="en-US" sz="2000" spc="-1" strike="noStrike">
                <a:solidFill>
                  <a:srgbClr val="ffff00"/>
                </a:solidFill>
                <a:latin typeface="MetaPro-Normal"/>
                <a:ea typeface="ＭＳ Ｐゴシック"/>
              </a:rPr>
              <a:t>I use to keep all data on my laptop ...”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158" name="Group 5"/>
          <p:cNvGrpSpPr/>
          <p:nvPr/>
        </p:nvGrpSpPr>
        <p:grpSpPr>
          <a:xfrm>
            <a:off x="4286520" y="5351760"/>
            <a:ext cx="1004040" cy="1028160"/>
            <a:chOff x="4286520" y="5351760"/>
            <a:chExt cx="1004040" cy="1028160"/>
          </a:xfrm>
        </p:grpSpPr>
        <p:sp>
          <p:nvSpPr>
            <p:cNvPr id="159" name="CustomShape 6"/>
            <p:cNvSpPr/>
            <p:nvPr/>
          </p:nvSpPr>
          <p:spPr>
            <a:xfrm>
              <a:off x="4286520" y="5351760"/>
              <a:ext cx="1004040" cy="100404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7"/>
            <p:cNvSpPr/>
            <p:nvPr/>
          </p:nvSpPr>
          <p:spPr>
            <a:xfrm>
              <a:off x="4946400" y="5664600"/>
              <a:ext cx="100800" cy="108360"/>
            </a:xfrm>
            <a:prstGeom prst="ellipse">
              <a:avLst/>
            </a:prstGeom>
            <a:solidFill>
              <a:srgbClr val="000000"/>
            </a:solidFill>
            <a:ln w="5472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8"/>
            <p:cNvSpPr/>
            <p:nvPr/>
          </p:nvSpPr>
          <p:spPr>
            <a:xfrm>
              <a:off x="4514760" y="5664960"/>
              <a:ext cx="55800" cy="96840"/>
            </a:xfrm>
            <a:prstGeom prst="ellipse">
              <a:avLst/>
            </a:prstGeom>
            <a:solidFill>
              <a:srgbClr val="000000"/>
            </a:solidFill>
            <a:ln w="5472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9"/>
            <p:cNvSpPr/>
            <p:nvPr/>
          </p:nvSpPr>
          <p:spPr>
            <a:xfrm>
              <a:off x="4428000" y="5900040"/>
              <a:ext cx="679320" cy="479880"/>
            </a:xfrm>
            <a:custGeom>
              <a:avLst/>
              <a:gdLst/>
              <a:ahLst/>
              <a:rect l="l" t="t" r="r" b="b"/>
              <a:pathLst>
                <a:path w="1891" h="2289">
                  <a:moveTo>
                    <a:pt x="0" y="0"/>
                  </a:moveTo>
                  <a:cubicBezTo>
                    <a:pt x="1163" y="2288"/>
                    <a:pt x="1890" y="0"/>
                    <a:pt x="1890" y="0"/>
                  </a:cubicBezTo>
                </a:path>
              </a:pathLst>
            </a:custGeom>
            <a:noFill/>
            <a:ln w="54720">
              <a:solidFill>
                <a:srgbClr val="000000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" name="CustomShape 10"/>
          <p:cNvSpPr/>
          <p:nvPr/>
        </p:nvSpPr>
        <p:spPr>
          <a:xfrm>
            <a:off x="4500000" y="5661360"/>
            <a:ext cx="100800" cy="108360"/>
          </a:xfrm>
          <a:prstGeom prst="ellipse">
            <a:avLst/>
          </a:prstGeom>
          <a:solidFill>
            <a:srgbClr val="000000"/>
          </a:solidFill>
          <a:ln w="5472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539640" y="836640"/>
            <a:ext cx="9854640" cy="5542560"/>
          </a:xfrm>
          <a:prstGeom prst="rect">
            <a:avLst/>
          </a:prstGeom>
          <a:ln w="9360">
            <a:noFill/>
          </a:ln>
        </p:spPr>
      </p:pic>
      <p:sp>
        <p:nvSpPr>
          <p:cNvPr id="229" name="CustomShape 3"/>
          <p:cNvSpPr/>
          <p:nvPr/>
        </p:nvSpPr>
        <p:spPr>
          <a:xfrm rot="6244800">
            <a:off x="4541040" y="656280"/>
            <a:ext cx="502560" cy="359172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 rot="16200000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The URL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539640" y="866520"/>
            <a:ext cx="1337760" cy="2145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3"/>
          <p:cNvSpPr/>
          <p:nvPr/>
        </p:nvSpPr>
        <p:spPr>
          <a:xfrm>
            <a:off x="683640" y="1340640"/>
            <a:ext cx="7991280" cy="44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Access for  searching the metadata 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 the ISO-service to get the metadata of the data sets hosted by the THREDDS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(lengthy xml-code, not human readable)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 a “harvester” to seach the TDS and add the metadata to the IOW data base. Data are left on the THREDDS.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Metadata from any THREDDS of interest can be added to the IOW data base. Strong extension of the “search radius” without extending the data base.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TDSs allow for distributed data bases.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Huge model generated data sets become member of the IOW data base →</a:t>
            </a:r>
            <a:r>
              <a:rPr b="1" lang="en-US" sz="2000" spc="-1" strike="noStrike">
                <a:solidFill>
                  <a:srgbClr val="ff0000"/>
                </a:solidFill>
                <a:latin typeface="Wingdings"/>
                <a:ea typeface="ＭＳ Ｐゴシック"/>
              </a:rPr>
              <a:t>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found when data base is seached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-1008360" y="412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Example data set access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3"/>
          <p:cNvSpPr/>
          <p:nvPr/>
        </p:nvSpPr>
        <p:spPr>
          <a:xfrm>
            <a:off x="683640" y="1340640"/>
            <a:ext cx="7991280" cy="35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Access for data retrieval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web browser to retrieve data? Works but not recommended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open the data set with your beloved visualisation program, use URL as file name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Behind the scene: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your  tool must be able to read </a:t>
            </a:r>
            <a:r>
              <a:rPr b="0" i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netCDF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-files </a:t>
            </a:r>
            <a:r>
              <a:rPr b="0" i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openDAP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access must be enabled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(</a:t>
            </a:r>
            <a:r>
              <a:rPr b="0" i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Open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-source Project for a Network </a:t>
            </a:r>
            <a:r>
              <a:rPr b="0" i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D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ata </a:t>
            </a:r>
            <a:r>
              <a:rPr b="0" i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A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ccess </a:t>
            </a:r>
            <a:r>
              <a:rPr b="0" i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P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rotocol)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Excel is not able to read netcdf, strong reason to learn something else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-1008360" y="412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Example data set access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8" dur="indefinite" restart="never" nodeType="tmRoot">
          <p:childTnLst>
            <p:seq>
              <p:cTn id="109" dur="indefinite" nodeType="mainSeq"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3"/>
          <p:cNvSpPr/>
          <p:nvPr/>
        </p:nvSpPr>
        <p:spPr>
          <a:xfrm>
            <a:off x="683640" y="1340640"/>
            <a:ext cx="7991280" cy="359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Software examples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Free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software for reading netcdf files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i="1" lang="en-US" sz="1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MetaPro-Normal"/>
                <a:ea typeface="ＭＳ Ｐゴシック"/>
                <a:hlinkClick r:id="rId1"/>
              </a:rPr>
              <a:t>https://www.unidata.ucar.edu/software/netcdf/software.html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Linux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ferret, R, grADS, GMT, cdo, nco, python, ncview, octave ….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Windows: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R, python, octave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Commercial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packages (may be expensive!)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Matlab, IDL, Surfer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-1008360" y="412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Example data set access 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5" name="Group 3"/>
          <p:cNvGrpSpPr/>
          <p:nvPr/>
        </p:nvGrpSpPr>
        <p:grpSpPr>
          <a:xfrm>
            <a:off x="683640" y="872640"/>
            <a:ext cx="8113680" cy="5471280"/>
            <a:chOff x="683640" y="872640"/>
            <a:chExt cx="8113680" cy="5471280"/>
          </a:xfrm>
        </p:grpSpPr>
        <p:sp>
          <p:nvSpPr>
            <p:cNvPr id="246" name="CustomShape 4"/>
            <p:cNvSpPr/>
            <p:nvPr/>
          </p:nvSpPr>
          <p:spPr>
            <a:xfrm>
              <a:off x="683640" y="1016640"/>
              <a:ext cx="7991280" cy="5327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4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Example  for TDS data access: POC from MODIS</a:t>
              </a:r>
              <a:endParaRPr b="0" lang="en-US" sz="2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Access with ferret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step 1</a:t>
              </a:r>
              <a:r>
                <a:rPr b="0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 find the data set URL in the THREDDS catalog (web browser)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	</a:t>
              </a:r>
              <a:r>
                <a:rPr b="0" i="1" lang="en-US" sz="1600" spc="-1" strike="noStrike" u="sng">
                  <a:solidFill>
                    <a:srgbClr val="0000ff"/>
                  </a:solidFill>
                  <a:uFill>
                    <a:solidFill>
                      <a:srgbClr val="ffffff"/>
                    </a:solidFill>
                  </a:uFill>
                  <a:latin typeface="MetaPro-Normal"/>
                  <a:ea typeface="ＭＳ Ｐゴシック"/>
                  <a:hlinkClick r:id="rId1"/>
                </a:rPr>
                <a:t>http://oceanwatch.pfeg.noaa.gov/thredds/catalog.html</a:t>
              </a:r>
              <a:r>
                <a:rPr b="0" i="1" lang="en-US" sz="16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	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i="1" lang="en-US" sz="16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	</a:t>
              </a:r>
              <a:r>
                <a:rPr b="0" i="1" lang="en-US" sz="16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→</a:t>
              </a:r>
              <a:r>
                <a:rPr b="0" i="1" lang="en-US" sz="1600" spc="-1" strike="noStrike">
                  <a:solidFill>
                    <a:srgbClr val="003366"/>
                  </a:solidFill>
                  <a:latin typeface="Wingdings"/>
                  <a:ea typeface="ＭＳ Ｐゴシック"/>
                </a:rPr>
                <a:t> </a:t>
              </a:r>
              <a:r>
                <a:rPr b="0" i="1" lang="en-US" sz="16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http://oceanwatch.pfeg.noaa.gov/thredds/dodsC/satellite/MPOC/mday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step 2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 start </a:t>
              </a:r>
              <a:r>
                <a:rPr b="0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ferret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  and open the data set and have a look at the data set structure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Yes? use 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yes? show data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yes? 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	</a:t>
              </a: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1&gt; 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 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yes? shade/x=10:16/y=-28:-10 /l=100 POC</a:t>
              </a: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  <a:p>
              <a:pPr marL="343080" indent="-340920" algn="ctr">
                <a:lnSpc>
                  <a:spcPct val="100000"/>
                </a:lnSpc>
                <a:spcBef>
                  <a:spcPts val="675"/>
                </a:spcBef>
              </a:pPr>
              <a:endParaRPr b="0" lang="en-US" sz="1600" spc="-1" strike="noStrike">
                <a:latin typeface="Arial"/>
              </a:endParaRPr>
            </a:p>
          </p:txBody>
        </p:sp>
        <p:pic>
          <p:nvPicPr>
            <p:cNvPr id="247" name="Picture 2" descr=""/>
            <p:cNvPicPr/>
            <p:nvPr/>
          </p:nvPicPr>
          <p:blipFill>
            <a:blip r:embed="rId2"/>
            <a:stretch/>
          </p:blipFill>
          <p:spPr>
            <a:xfrm>
              <a:off x="7884360" y="872640"/>
              <a:ext cx="912960" cy="989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8" name="CustomShape 5"/>
          <p:cNvSpPr/>
          <p:nvPr/>
        </p:nvSpPr>
        <p:spPr>
          <a:xfrm>
            <a:off x="-1008360" y="412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6"/>
          <p:cNvSpPr/>
          <p:nvPr/>
        </p:nvSpPr>
        <p:spPr>
          <a:xfrm>
            <a:off x="659160" y="6489360"/>
            <a:ext cx="84844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netcdf-bug: use [fillmismatch]http://oceanwatch.pfeg.noaa.gov/thredds/dodsC/satellite/MPOC/mday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50" name="TextShape 7"/>
          <p:cNvSpPr txBox="1"/>
          <p:nvPr/>
        </p:nvSpPr>
        <p:spPr>
          <a:xfrm>
            <a:off x="1567080" y="4038480"/>
            <a:ext cx="7069320" cy="290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https://thredds-iow.io-warnemuende.de/thredds/dodsC/balticA1B_3nm/joined_ocean.nc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2" dur="indefinite" restart="never" nodeType="tmRoot">
          <p:childTnLst>
            <p:seq>
              <p:cTn id="12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"/>
          <p:cNvSpPr/>
          <p:nvPr/>
        </p:nvSpPr>
        <p:spPr>
          <a:xfrm>
            <a:off x="683640" y="1124640"/>
            <a:ext cx="7991280" cy="30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Example  for TDS data access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step 3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make an example plot (for the Benguela upwelling system)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yes? shade/x=10:16/y=-28:-10 /t=16-apr-2011 POC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yes? frame/file=poc_example.png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step 4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scientific work with the data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254" name="Grafik 6" descr=""/>
          <p:cNvPicPr/>
          <p:nvPr/>
        </p:nvPicPr>
        <p:blipFill>
          <a:blip r:embed="rId1"/>
          <a:stretch/>
        </p:blipFill>
        <p:spPr>
          <a:xfrm>
            <a:off x="4716000" y="3105000"/>
            <a:ext cx="4137480" cy="3571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7" name="Group 3"/>
          <p:cNvGrpSpPr/>
          <p:nvPr/>
        </p:nvGrpSpPr>
        <p:grpSpPr>
          <a:xfrm>
            <a:off x="542880" y="944640"/>
            <a:ext cx="8852400" cy="5327280"/>
            <a:chOff x="542880" y="944640"/>
            <a:chExt cx="8852400" cy="5327280"/>
          </a:xfrm>
        </p:grpSpPr>
        <p:sp>
          <p:nvSpPr>
            <p:cNvPr id="258" name="CustomShape 4"/>
            <p:cNvSpPr/>
            <p:nvPr/>
          </p:nvSpPr>
          <p:spPr>
            <a:xfrm>
              <a:off x="542880" y="944640"/>
              <a:ext cx="8852400" cy="5327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4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Example  for TDS data access: Model results</a:t>
              </a:r>
              <a:endParaRPr b="0" lang="en-US" sz="2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Access with R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step 1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 find the data set URL in the THREDDS catalog (web browser)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	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step 2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 start </a:t>
              </a:r>
              <a:r>
                <a:rPr b="0" i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R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  and open the data set and show content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&gt;l</a:t>
              </a: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ibrary(ncdf4) </a:t>
              </a: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&gt;file.1 &lt;- "https://thredds-iow.io-warnemuende.de/thredds/dodsC/balticA1B_3nm/joined_ocean.nc" </a:t>
              </a: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&gt;nc.1 &lt;- nc_open(file.1) </a:t>
              </a: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&gt;print(nc.1)</a:t>
              </a:r>
              <a:br/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  <a:p>
              <a:pPr marL="343080" indent="-340920" algn="ctr">
                <a:lnSpc>
                  <a:spcPct val="100000"/>
                </a:lnSpc>
                <a:spcBef>
                  <a:spcPts val="675"/>
                </a:spcBef>
              </a:pPr>
              <a:endParaRPr b="0" lang="en-US" sz="1400" spc="-1" strike="noStrike">
                <a:latin typeface="Arial"/>
              </a:endParaRPr>
            </a:p>
          </p:txBody>
        </p:sp>
        <p:pic>
          <p:nvPicPr>
            <p:cNvPr id="259" name="Picture 2" descr=""/>
            <p:cNvPicPr/>
            <p:nvPr/>
          </p:nvPicPr>
          <p:blipFill>
            <a:blip r:embed="rId1"/>
            <a:stretch/>
          </p:blipFill>
          <p:spPr>
            <a:xfrm>
              <a:off x="8022600" y="944640"/>
              <a:ext cx="1008360" cy="7416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0" name="TextShape 5"/>
          <p:cNvSpPr txBox="1"/>
          <p:nvPr/>
        </p:nvSpPr>
        <p:spPr>
          <a:xfrm>
            <a:off x="589320" y="2613240"/>
            <a:ext cx="9253080" cy="85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n-US" sz="1400" spc="-1" strike="noStrike">
                <a:latin typeface="Arial"/>
              </a:rPr>
              <a:t>https://thredds-iow.io-warnemuende.de/thredds/catalogs/regions/baltic/climate_projections/catalog_climate_projections.html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6" dur="indefinite" restart="never" nodeType="tmRoot">
          <p:childTnLst>
            <p:seq>
              <p:cTn id="12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2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63" name="Group 3"/>
          <p:cNvGrpSpPr/>
          <p:nvPr/>
        </p:nvGrpSpPr>
        <p:grpSpPr>
          <a:xfrm>
            <a:off x="1005840" y="889920"/>
            <a:ext cx="8351640" cy="5327280"/>
            <a:chOff x="1005840" y="889920"/>
            <a:chExt cx="8351640" cy="5327280"/>
          </a:xfrm>
        </p:grpSpPr>
        <p:sp>
          <p:nvSpPr>
            <p:cNvPr id="264" name="CustomShape 4"/>
            <p:cNvSpPr/>
            <p:nvPr/>
          </p:nvSpPr>
          <p:spPr>
            <a:xfrm>
              <a:off x="1005840" y="889920"/>
              <a:ext cx="8351640" cy="5327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4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Example for TDS data access: Model results</a:t>
              </a:r>
              <a:endParaRPr b="0" lang="en-US" sz="2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4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Remarks – sophisticated subsetting</a:t>
              </a: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: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Data set size about 5GByte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Only the netCDF header was read.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r>
                <a:rPr b="0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For the plot 200 Kbyte are transferred.</a:t>
              </a: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  <a:p>
              <a:pPr marL="343080" indent="-340920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  <a:p>
              <a:pPr marL="343080" indent="-340920" algn="ctr"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8" dur="indefinite" restart="never" nodeType="tmRoot">
          <p:childTnLst>
            <p:seq>
              <p:cTn id="12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2"/>
          <p:cNvSpPr/>
          <p:nvPr/>
        </p:nvSpPr>
        <p:spPr>
          <a:xfrm>
            <a:off x="467640" y="196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IOW THREDDS server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457200" y="2736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4"/>
          <p:cNvSpPr/>
          <p:nvPr/>
        </p:nvSpPr>
        <p:spPr>
          <a:xfrm>
            <a:off x="683640" y="1340640"/>
            <a:ext cx="83516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How to make your data visible - delivering data via the IOW THREDDS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Two IOW-THREDDS servers: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StarSymbol"/>
              <a:buChar char="-"/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internal: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thredds.io-warnemuende.de:8080/thredds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visible withing the IOW domain (switch on vpn for access from outside)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StarSymbol"/>
              <a:buChar char="-"/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public:      </a:t>
            </a:r>
            <a:r>
              <a:rPr b="0" i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thredds-iow.io-warnemuende.de/thredds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public, data sets may be password protected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step 1: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contact the modelling group (Martin Schmidt), later the EDV group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read the documentation on phywiki.io-warnemuende.de (15 min)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step 2: put the data into the IOW storage system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step 3: produce a catalog file describing the data set (metadata)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step 4: be happy that your data are useful for others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7200" y="1604520"/>
            <a:ext cx="2647800" cy="18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2"/>
          <p:cNvSpPr/>
          <p:nvPr/>
        </p:nvSpPr>
        <p:spPr>
          <a:xfrm>
            <a:off x="467640" y="196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3"/>
          <p:cNvSpPr/>
          <p:nvPr/>
        </p:nvSpPr>
        <p:spPr>
          <a:xfrm>
            <a:off x="683640" y="1340640"/>
            <a:ext cx="83516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Summary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huge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data sets like model results or satellite data can be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distrubuted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via a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THREDDS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data server (TByte – PByte)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 data set in THREDDS can be a reference to another data set in another THREDDS </a:t>
            </a:r>
            <a:r>
              <a:rPr b="1" lang="en-US" sz="2000" spc="-1" strike="noStrike">
                <a:solidFill>
                  <a:srgbClr val="003366"/>
                </a:solidFill>
                <a:latin typeface="Wingdings"/>
                <a:ea typeface="ＭＳ Ｐゴシック"/>
              </a:rPr>
              <a:t>-&gt;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build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linked data bases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metadata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from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model</a:t>
            </a:r>
            <a:r>
              <a:rPr b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results on THREDDS can be added to metadata base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591480" y="556200"/>
            <a:ext cx="8227440" cy="11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How to publish such huge data sets?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986760" y="1700640"/>
            <a:ext cx="2647800" cy="1607040"/>
          </a:xfrm>
          <a:prstGeom prst="rect">
            <a:avLst/>
          </a:prstGeom>
          <a:noFill/>
          <a:ln w="12600">
            <a:solidFill>
              <a:srgbClr val="3a5f8b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Ask for help: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i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Could you please kindly provide that image with another label?“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5004000" y="1917000"/>
            <a:ext cx="3527640" cy="353268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986760" y="3429000"/>
            <a:ext cx="2647800" cy="1607040"/>
          </a:xfrm>
          <a:prstGeom prst="rect">
            <a:avLst/>
          </a:prstGeom>
          <a:noFill/>
          <a:ln w="12600">
            <a:solidFill>
              <a:schemeClr val="accent1">
                <a:shade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Work together!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Share the data!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986760" y="5132880"/>
            <a:ext cx="2647800" cy="1607040"/>
          </a:xfrm>
          <a:prstGeom prst="rect">
            <a:avLst/>
          </a:prstGeom>
          <a:noFill/>
          <a:ln w="12600">
            <a:solidFill>
              <a:schemeClr val="accent1">
                <a:shade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 it Yourself!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8072640" y="5729760"/>
            <a:ext cx="913680" cy="990000"/>
          </a:xfrm>
          <a:prstGeom prst="rect">
            <a:avLst/>
          </a:prstGeom>
          <a:ln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6487920" y="1737360"/>
            <a:ext cx="2547360" cy="336204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7094520" y="576072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4"/>
          <a:stretch/>
        </p:blipFill>
        <p:spPr>
          <a:xfrm>
            <a:off x="6081480" y="5766120"/>
            <a:ext cx="951840" cy="951840"/>
          </a:xfrm>
          <a:prstGeom prst="rect">
            <a:avLst/>
          </a:prstGeom>
          <a:ln>
            <a:noFill/>
          </a:ln>
        </p:spPr>
      </p:pic>
      <p:pic>
        <p:nvPicPr>
          <p:cNvPr id="276" name="" descr=""/>
          <p:cNvPicPr/>
          <p:nvPr/>
        </p:nvPicPr>
        <p:blipFill>
          <a:blip r:embed="rId5"/>
          <a:stretch/>
        </p:blipFill>
        <p:spPr>
          <a:xfrm>
            <a:off x="623520" y="889920"/>
            <a:ext cx="3876120" cy="66600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539640" y="2060640"/>
            <a:ext cx="83516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Data visualisation and analysis with Ferret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authors: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Thermal Modeling and Analysis Project (TMAP)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PMEL in Seattle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S. Hankin, D.E. Harrison, J. Sirott, A. Manke,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J. Callahan, J. Davison, K. O'Brien ….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Operating systems: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X11 based (Linux, MacOS)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(Windows → virtual machine)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Download, support, license, installation:  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MetaPro-Normal"/>
                <a:ea typeface="ＭＳ Ｐゴシック"/>
                <a:hlinkClick r:id="rId6"/>
              </a:rPr>
              <a:t>https://ferret.pmel.noaa.gov/Ferret/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Open Source Definition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statically linked binaries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build it yourself (prerequisite netcdf)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    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ongoing python integration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4" dur="indefinite" restart="never" nodeType="tmRoot">
          <p:childTnLst>
            <p:seq>
              <p:cTn id="14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39640" y="800640"/>
            <a:ext cx="83516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Getting startet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environment: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before ferret starts set some environment variables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FER_DIR, FER_PATH, FER_DSETS ….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command line start: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&gt; ferret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NOAA/PMEL TMAP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PyFerret v7.4 (optimized)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Linux 4.4.126-48-default - 04/29/18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14-Jul-19 07:32 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Check your environment: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use coads_climatology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show data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shade/l=1 sst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go fland 20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vec/over/l=1 uwnd,vwnd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frame/file=sst_wind_jan.png/xpixels=1024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6" dur="indefinite" restart="never" nodeType="tmRoot">
          <p:childTnLst>
            <p:seq>
              <p:cTn id="14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593640" y="831600"/>
            <a:ext cx="6908040" cy="59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8" dur="indefinite" restart="never" nodeType="tmRoot">
          <p:childTnLst>
            <p:seq>
              <p:cTn id="1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39640" y="976680"/>
            <a:ext cx="83516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What is special?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data set analysis when opening: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explores the data set automatically uning netcdf features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units: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output has units, taken from the netcdf input file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coordinates and data together: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output is in geographical coordinates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dense command syntax: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one line for a figure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→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reasonable defaults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Context dependent variables: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</a:t>
            </a:r>
            <a:r>
              <a:rPr b="0" lang="en-US" sz="1600" spc="-1" strike="noStrike">
                <a:solidFill>
                  <a:srgbClr val="81d41a"/>
                </a:solidFill>
                <a:latin typeface="MetaPro-Normal"/>
                <a:ea typeface="ＭＳ Ｐゴシック"/>
              </a:rPr>
              <a:t>/l=1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sst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</a:t>
            </a:r>
            <a:r>
              <a:rPr b="0" lang="en-US" sz="1600" spc="-1" strike="noStrike">
                <a:solidFill>
                  <a:srgbClr val="81d41a"/>
                </a:solidFill>
                <a:latin typeface="MetaPro-Normal"/>
                <a:ea typeface="ＭＳ Ｐゴシック"/>
              </a:rPr>
              <a:t>/x=0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sst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plot</a:t>
            </a:r>
            <a:r>
              <a:rPr b="0" lang="en-US" sz="1600" spc="-1" strike="noStrike">
                <a:solidFill>
                  <a:srgbClr val="81d41a"/>
                </a:solidFill>
                <a:latin typeface="MetaPro-Normal"/>
                <a:ea typeface="ＭＳ Ｐゴシック"/>
              </a:rPr>
              <a:t>/x=0/y=0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sst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list</a:t>
            </a:r>
            <a:r>
              <a:rPr b="0" lang="en-US" sz="1600" spc="-1" strike="noStrike">
                <a:solidFill>
                  <a:srgbClr val="81d41a"/>
                </a:solidFill>
                <a:latin typeface="MetaPro-Normal"/>
                <a:ea typeface="ＭＳ Ｐゴシック"/>
              </a:rPr>
              <a:t>/l=12/x=10/y=-23:-15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sst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731520" y="4937760"/>
            <a:ext cx="3474360" cy="1645560"/>
          </a:xfrm>
          <a:prstGeom prst="rect">
            <a:avLst/>
          </a:prstGeom>
          <a:noFill/>
          <a:ln w="54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0" dur="indefinite" restart="never" nodeType="tmRoot">
          <p:childTnLst>
            <p:seq>
              <p:cTn id="15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39640" y="976680"/>
            <a:ext cx="83516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Accessing data?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files: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use &lt;filename&gt;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DAP-datasets: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use 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MetaPro-Normal"/>
                <a:ea typeface="ＭＳ Ｐゴシック"/>
                <a:hlinkClick r:id="rId1"/>
              </a:rPr>
              <a:t>https://thredds-iow.io-warnemuende.de/thredds/dodsC/genus/IOW-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THREDDS-genus_exp19_run3_5day_ocean_2017-10-20-16.nc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file sets with aggregation: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go aggregate sst_*.nc 1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Show the available data sets: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Show data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Show /brief data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stat temp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539640" y="976680"/>
            <a:ext cx="86954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Using your own coordinates?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See coordinates of variables: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list x[gx=temp]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! show zonal coordinate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list t[gt=temp]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! show time coordinate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To serve as a coordinate, a sequence must be monotonic!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Define axes: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define axis/x=-10:16:1/unit=degrees_east lons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define axis/y=-28:6:1/unit=degrees_north lats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define axis/t=1-jan-2010:1-jan-2011:1/unit=days/t0=1-jan-2000/cal=gregorian times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Define a new grid: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Keep the original time and vertical axis!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define grid/like=temp/x=lons/y=lats new_grid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Put velocity vector onto the coarser grid for plotting: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u_1 = u[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MetaPro-Normal"/>
                <a:ea typeface="ＭＳ Ｐゴシック"/>
                <a:hlinkClick r:id="rId1"/>
              </a:rPr>
              <a:t>g=new_grid@ave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]; let v_1 = v[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MetaPro-Normal"/>
                <a:ea typeface="ＭＳ Ｐゴシック"/>
                <a:hlinkClick r:id="rId2"/>
              </a:rPr>
              <a:t>g=new_grid@ave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];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shade/t=1-jan-2011/k=1 (u^2+v^2)^.5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   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vec/over/k=1/t=1-jan-2011 u_1, v_1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" dur="indefinite" restart="never" nodeType="tmRoot">
          <p:childTnLst>
            <p:seq>
              <p:cTn id="15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539640" y="976680"/>
            <a:ext cx="86954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Make a climatology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See climatological axes: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 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 axis/all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name      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axis              # pts   start                end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MONTH_IRREG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12mi   16-JAN 12:00         15-DEC 17:49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MONTH_REG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12mr   16-JAN 06:00         16-DEC 01:20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SEASONAL_REG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  4mr   15-FEB 15:43          15-NOV 14:05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MONTH_GREGORIAN TIME         12mi   16-JAN 12:00         15-DEC 17:49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MONTH_NOLEAP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12mi   16-JAN 12:00         16-DEC 12:00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MONTH_360_DAY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12mr   16-JAN 00:00         16-DEC 00:00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MONTH_ALL_LEAP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12mi   16-JAN 12:00         16-DEC 12:00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MONTH_JULIAN 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TIME           12mi   16-JAN 12:00         15-DEC 18:00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endParaRPr b="0" lang="en-US" sz="1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To serve as a coordinate, a sequence must be monotonic!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 the modulo-transformation: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say `sst,return=calendar`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sst_climatology = sst[gt=month_julian@MOD]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6" dur="indefinite" restart="never" nodeType="tmRoot">
          <p:childTnLst>
            <p:seq>
              <p:cTn id="15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539640" y="976680"/>
            <a:ext cx="86954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Make a climatology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 the modulo-transformation: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say `sst,return=calendar`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sst_climatology = sst[gt=month_julian@MOD]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Find the anomaly: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sst_anomaly = sst - sst_climatology[gt=sst@lin]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Make a plot for the Benguela system (off Walvis Bay):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plot/x=13.5/y=-23 sst_anomaly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Be careful with the discussion of the result! Be aware, the model is a forced one and forced with CCMP2.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8" dur="indefinite" restart="never" nodeType="tmRoot">
          <p:childTnLst>
            <p:seq>
              <p:cTn id="15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539640" y="976680"/>
            <a:ext cx="869544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Analyse data on density surfaces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Use the @weq-transformation: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 sig262 = sig[z=@WEQ:26.2]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sig = rho_un(salt,temp,0) - 1000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shade/l=1/x=0/z=0:800 sig262     ! see the mask properties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shade/l=1 sig262[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MetaPro-Normal"/>
                <a:ea typeface="ＭＳ Ｐゴシック"/>
                <a:hlinkClick r:id="rId1"/>
              </a:rPr>
              <a:t>k=@sum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]           ! see the completeness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Find temperature and salinity on these cells: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let temp262 = temp*sig262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shade/l=1 temp262[k=@sum]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Make a plot for the Benguela system (off Walvis Bay):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	</a:t>
            </a:r>
            <a:r>
              <a:rPr b="0" lang="en-US" sz="16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yes? shade/l=1/x=5:16/y=-25:-15 temp262[k=@sum] </a:t>
            </a: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675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0" dur="indefinite" restart="never" nodeType="tmRoot">
          <p:childTnLst>
            <p:seq>
              <p:cTn id="16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2EE11954-5383-4C58-B7ED-2708C7892E71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1007640" y="94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Motivation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Complete switch from paper based data storage to digital data storage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Growing amount and complexity of data to be managed for scientific work (satellite data, input and results of numerical models)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International and interdisciplinary data exchange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Different data formats between programming languages, architectures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need for separate read/write procedures for each data set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incomplete metadata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error prone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0FD20BCE-43A4-472D-8457-3F19FE7738D4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115640" y="256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Requirements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suitable for data defined on a grid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selfdescribing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includes data and metadata defining the meaning of the data, keep data and metadata strictly together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scalable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easy and fast access to subsets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portable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platform and system independent treatment of data, follow standards and conventions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sharable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read and write of many processes possible the same time (supercomputing)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compatible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: early data versions stay supported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  <a:buClr>
                <a:srgbClr val="003366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efficient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storage (compression, packing)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grpSp>
        <p:nvGrpSpPr>
          <p:cNvPr id="173" name="Group 3"/>
          <p:cNvGrpSpPr/>
          <p:nvPr/>
        </p:nvGrpSpPr>
        <p:grpSpPr>
          <a:xfrm>
            <a:off x="1115640" y="1052640"/>
            <a:ext cx="7844400" cy="1503720"/>
            <a:chOff x="1115640" y="1052640"/>
            <a:chExt cx="7844400" cy="1503720"/>
          </a:xfrm>
        </p:grpSpPr>
        <p:sp>
          <p:nvSpPr>
            <p:cNvPr id="174" name="CustomShape 4"/>
            <p:cNvSpPr/>
            <p:nvPr/>
          </p:nvSpPr>
          <p:spPr>
            <a:xfrm>
              <a:off x="1115640" y="1052640"/>
              <a:ext cx="7844400" cy="429480"/>
            </a:xfrm>
            <a:prstGeom prst="rect">
              <a:avLst/>
            </a:pr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Unidata’s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net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work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C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ommon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D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ata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F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orm</a:t>
              </a:r>
              <a:endParaRPr b="0" lang="en-US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175" name="Group 5"/>
            <p:cNvGrpSpPr/>
            <p:nvPr/>
          </p:nvGrpSpPr>
          <p:grpSpPr>
            <a:xfrm>
              <a:off x="1115640" y="1700640"/>
              <a:ext cx="4902120" cy="855720"/>
              <a:chOff x="1115640" y="1700640"/>
              <a:chExt cx="4902120" cy="855720"/>
            </a:xfrm>
          </p:grpSpPr>
          <p:sp>
            <p:nvSpPr>
              <p:cNvPr id="176" name="CustomShape 6"/>
              <p:cNvSpPr/>
              <p:nvPr/>
            </p:nvSpPr>
            <p:spPr>
              <a:xfrm>
                <a:off x="1115640" y="1700640"/>
                <a:ext cx="4902120" cy="790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77" name="Picture 2" descr=""/>
              <p:cNvPicPr/>
              <p:nvPr/>
            </p:nvPicPr>
            <p:blipFill>
              <a:blip r:embed="rId1"/>
              <a:stretch/>
            </p:blipFill>
            <p:spPr>
              <a:xfrm>
                <a:off x="1417320" y="1700640"/>
                <a:ext cx="4389480" cy="85572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74E98D17-D2D1-4A6C-B088-A07CBC5925AB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1007640" y="256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Craetors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Glenn Davis, Russ Rew, Ed Hartnett, John Caron, Dennis Heimbigner, Steve Emmerson, Harvey Davies, and Ward Fisher at the Unidata Program Center in Boulder, Colorado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Origin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NASA’s CDF data model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Home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University Corporation for Atmospheric Research.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Funding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NSF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180" name="Group 3"/>
          <p:cNvGrpSpPr/>
          <p:nvPr/>
        </p:nvGrpSpPr>
        <p:grpSpPr>
          <a:xfrm>
            <a:off x="1115640" y="1052640"/>
            <a:ext cx="7844400" cy="1503720"/>
            <a:chOff x="1115640" y="1052640"/>
            <a:chExt cx="7844400" cy="1503720"/>
          </a:xfrm>
        </p:grpSpPr>
        <p:sp>
          <p:nvSpPr>
            <p:cNvPr id="181" name="CustomShape 4"/>
            <p:cNvSpPr/>
            <p:nvPr/>
          </p:nvSpPr>
          <p:spPr>
            <a:xfrm>
              <a:off x="1115640" y="1052640"/>
              <a:ext cx="7844400" cy="429480"/>
            </a:xfrm>
            <a:prstGeom prst="rect">
              <a:avLst/>
            </a:pr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Unidata’s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net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work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C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ommon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D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ata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F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orm</a:t>
              </a:r>
              <a:endParaRPr b="0" lang="en-US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182" name="Group 5"/>
            <p:cNvGrpSpPr/>
            <p:nvPr/>
          </p:nvGrpSpPr>
          <p:grpSpPr>
            <a:xfrm>
              <a:off x="1115640" y="1700640"/>
              <a:ext cx="4902120" cy="855720"/>
              <a:chOff x="1115640" y="1700640"/>
              <a:chExt cx="4902120" cy="855720"/>
            </a:xfrm>
          </p:grpSpPr>
          <p:sp>
            <p:nvSpPr>
              <p:cNvPr id="183" name="CustomShape 6"/>
              <p:cNvSpPr/>
              <p:nvPr/>
            </p:nvSpPr>
            <p:spPr>
              <a:xfrm>
                <a:off x="1115640" y="1700640"/>
                <a:ext cx="4902120" cy="790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84" name="Picture 2" descr=""/>
              <p:cNvPicPr/>
              <p:nvPr/>
            </p:nvPicPr>
            <p:blipFill>
              <a:blip r:embed="rId1"/>
              <a:stretch/>
            </p:blipFill>
            <p:spPr>
              <a:xfrm>
                <a:off x="1417320" y="1700640"/>
                <a:ext cx="4389480" cy="85572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3FA12853-162F-452B-A1E5-2E1284726971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007640" y="256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Realisation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Read/write access through a well defined interface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</a:t>
            </a:r>
            <a:r>
              <a:rPr b="1" lang="en-US" sz="20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netCDF-library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.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Easy install, documented, support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available for all systems (UNIX, linux, mac, windows, android)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( from supercomputer to smartphone)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interface for many programming and scripting languages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  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FORTRAN, C, C++, python, java, octave (matlab)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implemented in most data processing and visualisation tools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  <p:grpSp>
        <p:nvGrpSpPr>
          <p:cNvPr id="187" name="Group 3"/>
          <p:cNvGrpSpPr/>
          <p:nvPr/>
        </p:nvGrpSpPr>
        <p:grpSpPr>
          <a:xfrm>
            <a:off x="1115640" y="1052640"/>
            <a:ext cx="7844400" cy="1503720"/>
            <a:chOff x="1115640" y="1052640"/>
            <a:chExt cx="7844400" cy="1503720"/>
          </a:xfrm>
        </p:grpSpPr>
        <p:sp>
          <p:nvSpPr>
            <p:cNvPr id="188" name="CustomShape 4"/>
            <p:cNvSpPr/>
            <p:nvPr/>
          </p:nvSpPr>
          <p:spPr>
            <a:xfrm>
              <a:off x="1115640" y="1052640"/>
              <a:ext cx="7844400" cy="429480"/>
            </a:xfrm>
            <a:prstGeom prst="rect">
              <a:avLst/>
            </a:prstGeom>
            <a:noFill/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noAutofit/>
            </a:bodyPr>
            <a:p>
              <a:pPr>
                <a:lnSpc>
                  <a:spcPct val="100000"/>
                </a:lnSpc>
                <a:spcBef>
                  <a:spcPts val="675"/>
                </a:spcBef>
              </a:pPr>
              <a:r>
                <a:rPr b="1" lang="en-US" sz="2000" spc="-1" strike="noStrike">
                  <a:solidFill>
                    <a:srgbClr val="003366"/>
                  </a:solidFill>
                  <a:latin typeface="MetaPro-Normal"/>
                  <a:ea typeface="ＭＳ Ｐゴシック"/>
                </a:rPr>
                <a:t>Unidata’s 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net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work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C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ommon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D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ata</a:t>
              </a:r>
              <a:r>
                <a:rPr b="1" lang="en-US" sz="2000" spc="-1" strike="noStrike">
                  <a:solidFill>
                    <a:srgbClr val="ff0000"/>
                  </a:solidFill>
                  <a:latin typeface="MetaPro-Normal"/>
                  <a:ea typeface="ＭＳ Ｐゴシック"/>
                </a:rPr>
                <a:t> F</a:t>
              </a:r>
              <a:r>
                <a:rPr b="1" lang="en-US" sz="2000" spc="-1" strike="noStrike">
                  <a:solidFill>
                    <a:srgbClr val="000000"/>
                  </a:solidFill>
                  <a:latin typeface="MetaPro-Normal"/>
                  <a:ea typeface="ＭＳ Ｐゴシック"/>
                </a:rPr>
                <a:t>orm</a:t>
              </a:r>
              <a:endParaRPr b="0" lang="en-US" sz="20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spcBef>
                  <a:spcPts val="675"/>
                </a:spcBef>
              </a:pP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189" name="Group 5"/>
            <p:cNvGrpSpPr/>
            <p:nvPr/>
          </p:nvGrpSpPr>
          <p:grpSpPr>
            <a:xfrm>
              <a:off x="1115640" y="1700640"/>
              <a:ext cx="4902120" cy="855720"/>
              <a:chOff x="1115640" y="1700640"/>
              <a:chExt cx="4902120" cy="855720"/>
            </a:xfrm>
          </p:grpSpPr>
          <p:sp>
            <p:nvSpPr>
              <p:cNvPr id="190" name="CustomShape 6"/>
              <p:cNvSpPr/>
              <p:nvPr/>
            </p:nvSpPr>
            <p:spPr>
              <a:xfrm>
                <a:off x="1115640" y="1700640"/>
                <a:ext cx="4902120" cy="79056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91" name="Picture 2" descr=""/>
              <p:cNvPicPr/>
              <p:nvPr/>
            </p:nvPicPr>
            <p:blipFill>
              <a:blip r:embed="rId1"/>
              <a:stretch/>
            </p:blipFill>
            <p:spPr>
              <a:xfrm>
                <a:off x="1417320" y="1700640"/>
                <a:ext cx="4389480" cy="855720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FB34FA81-6F44-46B5-A73F-F96DB8E257DC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007640" y="94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C</a:t>
            </a: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limate and </a:t>
            </a:r>
            <a:r>
              <a:rPr b="1" lang="en-US" sz="2400" spc="-1" strike="noStrike">
                <a:solidFill>
                  <a:srgbClr val="ff0000"/>
                </a:solidFill>
                <a:latin typeface="MetaPro-Normal"/>
                <a:ea typeface="ＭＳ Ｐゴシック"/>
              </a:rPr>
              <a:t>F</a:t>
            </a: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orecast metadata conventions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Self-describing language is impossible. Conventions on the meaning of elements are needed.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Data are valid in the context of a grid.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Coordinates are strictly monotonic!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latitude, longitude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depth, pressure density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time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forecast time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ensemble number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…</a:t>
            </a: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..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013520" y="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</a:pPr>
            <a:fld id="{4EBF6299-5C4E-4B2C-BFA8-44016FF58CDC}" type="slidenum">
              <a:rPr b="0" lang="en-US" sz="1200" spc="-1" strike="noStrike">
                <a:solidFill>
                  <a:srgbClr val="00356d"/>
                </a:solidFill>
                <a:latin typeface="Arial"/>
                <a:ea typeface="Arial Unicode MS"/>
              </a:rPr>
              <a:t>1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007640" y="945000"/>
            <a:ext cx="7703280" cy="37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1" lang="en-US" sz="24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Climate and Forecast metadata conventions</a:t>
            </a: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Metadata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part of the data file structure, no external files. 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units should use SI-conventions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00000"/>
              </a:lnSpc>
              <a:spcBef>
                <a:spcPts val="675"/>
              </a:spcBef>
            </a:pPr>
            <a:r>
              <a:rPr b="0" lang="en-US" sz="2000" spc="-1" strike="noStrike">
                <a:solidFill>
                  <a:srgbClr val="003366"/>
                </a:solidFill>
                <a:latin typeface="MetaPro-Normal"/>
                <a:ea typeface="ＭＳ Ｐゴシック"/>
              </a:rPr>
              <a:t>- readable by humans and machines (programs)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Application>LibreOffice/6.1.5.2$Linux_X86_64 LibreOffice_project/10$Build-2</Application>
  <Words>531</Words>
  <Paragraphs>168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2008-03-08T10:10:19Z</dcterms:created>
  <dc:creator>Thomas Beyer</dc:creator>
  <dc:description/>
  <dc:language>en-US</dc:language>
  <cp:lastModifiedBy/>
  <cp:lastPrinted>1601-01-01T00:00:00Z</cp:lastPrinted>
  <dcterms:modified xsi:type="dcterms:W3CDTF">2019-07-15T15:15:16Z</dcterms:modified>
  <cp:revision>533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