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  <p:sldMasterId id="2147483701" r:id="rId4"/>
  </p:sldMasterIdLst>
  <p:notesMasterIdLst>
    <p:notesMasterId r:id="rId32"/>
  </p:notesMasterIdLst>
  <p:sldIdLst>
    <p:sldId id="339" r:id="rId5"/>
    <p:sldId id="333" r:id="rId6"/>
    <p:sldId id="272" r:id="rId7"/>
    <p:sldId id="268" r:id="rId8"/>
    <p:sldId id="266" r:id="rId9"/>
    <p:sldId id="267" r:id="rId10"/>
    <p:sldId id="342" r:id="rId11"/>
    <p:sldId id="280" r:id="rId12"/>
    <p:sldId id="337" r:id="rId13"/>
    <p:sldId id="328" r:id="rId14"/>
    <p:sldId id="300" r:id="rId15"/>
    <p:sldId id="301" r:id="rId16"/>
    <p:sldId id="286" r:id="rId17"/>
    <p:sldId id="287" r:id="rId18"/>
    <p:sldId id="288" r:id="rId19"/>
    <p:sldId id="330" r:id="rId20"/>
    <p:sldId id="290" r:id="rId21"/>
    <p:sldId id="291" r:id="rId22"/>
    <p:sldId id="292" r:id="rId23"/>
    <p:sldId id="293" r:id="rId24"/>
    <p:sldId id="295" r:id="rId25"/>
    <p:sldId id="296" r:id="rId26"/>
    <p:sldId id="340" r:id="rId27"/>
    <p:sldId id="341" r:id="rId28"/>
    <p:sldId id="338" r:id="rId29"/>
    <p:sldId id="311" r:id="rId30"/>
    <p:sldId id="29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3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4FF2B-A249-4AE9-8C35-49E895497DD6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DE86E-6DB9-4A95-A5BC-EF46603A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814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5E0A04-1C90-45A5-92AE-DB033B4F87F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928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A21D6-6FF2-4EDB-B057-228AF4087DE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1864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2C90E1-92F5-4D86-879D-FBE314CFC1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41683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C78946-5761-47F6-96F2-B67A70CA067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38684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AB5DC2-1718-4B1A-B8E1-7F5A0E4DA83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59697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E9BAF4-1C1B-4FD4-B099-406A685A3F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668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805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10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875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04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31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91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3B6A7D-EF5D-4DFB-8EBD-3B55E49FC4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331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485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920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693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755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005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714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2943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60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4019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8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F48336-FC7C-459D-B842-034BD43C88D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30980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545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1028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38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8773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911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9448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7B63E-F935-47FB-BDE8-2F2B9211351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97794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F5114E-9301-4A23-AE70-CD4A45D7B19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611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E9BAF4-1C1B-4FD4-B099-406A685A3F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73371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63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6CF8E-3844-4DD3-85A0-4F27B82E939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83358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121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662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38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388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412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8562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1499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2275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980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7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3D7DF4-56A4-4B2F-9DEA-4034B57DD9B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374124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AB5DC2-1718-4B1A-B8E1-7F5A0E4DA83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9724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CC9E80-0CC3-4CB5-96FF-FD6548BD6A7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150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37B30-4810-49AE-B192-569043F3189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5859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5C9E7-13E2-4CC8-B7F6-EEF6028E18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720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13BD0E-1B11-4739-B516-618DA5645DC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71961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9B19B6-46E7-40B5-96A4-31902F733AC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85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CF997-3D12-4774-B5E8-99756EE7C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726E9-4D69-49DC-8F6B-3ADAE4E1DE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5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3D309-67BE-47DF-9352-F5AB9C580E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2FE8A-8223-4124-84DE-73257D55161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69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437EB-8E0F-4AA4-BD7D-991225BC78A2}" type="datetimeFigureOut">
              <a:rPr lang="en-US" smtClean="0"/>
              <a:t>7/19/2019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AC96C-DFE7-481D-9E99-E10EED8A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53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-12213" y="0"/>
            <a:ext cx="12204213" cy="2916231"/>
          </a:xfrm>
          <a:prstGeom prst="re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2921208"/>
            <a:ext cx="12192000" cy="3936792"/>
          </a:xfrm>
          <a:prstGeom prst="rect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606138" y="-35517"/>
            <a:ext cx="6966863" cy="6943992"/>
          </a:xfrm>
          <a:custGeom>
            <a:avLst/>
            <a:gdLst>
              <a:gd name="connsiteX0" fmla="*/ 426245 w 8041092"/>
              <a:gd name="connsiteY0" fmla="*/ 878102 h 8921834"/>
              <a:gd name="connsiteX1" fmla="*/ 702971 w 8041092"/>
              <a:gd name="connsiteY1" fmla="*/ 1515776 h 8921834"/>
              <a:gd name="connsiteX2" fmla="*/ 1087982 w 8041092"/>
              <a:gd name="connsiteY2" fmla="*/ 2345955 h 8921834"/>
              <a:gd name="connsiteX3" fmla="*/ 1400803 w 8041092"/>
              <a:gd name="connsiteY3" fmla="*/ 2971597 h 8921834"/>
              <a:gd name="connsiteX4" fmla="*/ 1581276 w 8041092"/>
              <a:gd name="connsiteY4" fmla="*/ 3416766 h 8921834"/>
              <a:gd name="connsiteX5" fmla="*/ 1785813 w 8041092"/>
              <a:gd name="connsiteY5" fmla="*/ 4319134 h 8921834"/>
              <a:gd name="connsiteX6" fmla="*/ 1894097 w 8041092"/>
              <a:gd name="connsiteY6" fmla="*/ 5209471 h 8921834"/>
              <a:gd name="connsiteX7" fmla="*/ 2002382 w 8041092"/>
              <a:gd name="connsiteY7" fmla="*/ 5907302 h 8921834"/>
              <a:gd name="connsiteX8" fmla="*/ 2086603 w 8041092"/>
              <a:gd name="connsiteY8" fmla="*/ 6785608 h 8921834"/>
              <a:gd name="connsiteX9" fmla="*/ 2158792 w 8041092"/>
              <a:gd name="connsiteY9" fmla="*/ 7194681 h 8921834"/>
              <a:gd name="connsiteX10" fmla="*/ 2279108 w 8041092"/>
              <a:gd name="connsiteY10" fmla="*/ 7687976 h 8921834"/>
              <a:gd name="connsiteX11" fmla="*/ 2519740 w 8041092"/>
              <a:gd name="connsiteY11" fmla="*/ 8193302 h 8921834"/>
              <a:gd name="connsiteX12" fmla="*/ 2652087 w 8041092"/>
              <a:gd name="connsiteY12" fmla="*/ 8457997 h 8921834"/>
              <a:gd name="connsiteX13" fmla="*/ 7573003 w 8041092"/>
              <a:gd name="connsiteY13" fmla="*/ 8277523 h 8921834"/>
              <a:gd name="connsiteX14" fmla="*/ 7031582 w 8041092"/>
              <a:gd name="connsiteY14" fmla="*/ 493092 h 8921834"/>
              <a:gd name="connsiteX15" fmla="*/ 426245 w 8041092"/>
              <a:gd name="connsiteY15" fmla="*/ 878102 h 8921834"/>
              <a:gd name="connsiteX0" fmla="*/ 1049 w 7615896"/>
              <a:gd name="connsiteY0" fmla="*/ 891574 h 8935306"/>
              <a:gd name="connsiteX1" fmla="*/ 277775 w 7615896"/>
              <a:gd name="connsiteY1" fmla="*/ 1529248 h 8935306"/>
              <a:gd name="connsiteX2" fmla="*/ 662786 w 7615896"/>
              <a:gd name="connsiteY2" fmla="*/ 2359427 h 8935306"/>
              <a:gd name="connsiteX3" fmla="*/ 975607 w 7615896"/>
              <a:gd name="connsiteY3" fmla="*/ 2985069 h 8935306"/>
              <a:gd name="connsiteX4" fmla="*/ 1156080 w 7615896"/>
              <a:gd name="connsiteY4" fmla="*/ 3430238 h 8935306"/>
              <a:gd name="connsiteX5" fmla="*/ 1360617 w 7615896"/>
              <a:gd name="connsiteY5" fmla="*/ 4332606 h 8935306"/>
              <a:gd name="connsiteX6" fmla="*/ 1468901 w 7615896"/>
              <a:gd name="connsiteY6" fmla="*/ 5222943 h 8935306"/>
              <a:gd name="connsiteX7" fmla="*/ 1577186 w 7615896"/>
              <a:gd name="connsiteY7" fmla="*/ 5920774 h 8935306"/>
              <a:gd name="connsiteX8" fmla="*/ 1661407 w 7615896"/>
              <a:gd name="connsiteY8" fmla="*/ 6799080 h 8935306"/>
              <a:gd name="connsiteX9" fmla="*/ 1733596 w 7615896"/>
              <a:gd name="connsiteY9" fmla="*/ 7208153 h 8935306"/>
              <a:gd name="connsiteX10" fmla="*/ 1853912 w 7615896"/>
              <a:gd name="connsiteY10" fmla="*/ 7701448 h 8935306"/>
              <a:gd name="connsiteX11" fmla="*/ 2094544 w 7615896"/>
              <a:gd name="connsiteY11" fmla="*/ 8206774 h 8935306"/>
              <a:gd name="connsiteX12" fmla="*/ 2226891 w 7615896"/>
              <a:gd name="connsiteY12" fmla="*/ 8471469 h 8935306"/>
              <a:gd name="connsiteX13" fmla="*/ 7147807 w 7615896"/>
              <a:gd name="connsiteY13" fmla="*/ 8290995 h 8935306"/>
              <a:gd name="connsiteX14" fmla="*/ 6606386 w 7615896"/>
              <a:gd name="connsiteY14" fmla="*/ 506564 h 8935306"/>
              <a:gd name="connsiteX15" fmla="*/ 1049 w 7615896"/>
              <a:gd name="connsiteY15" fmla="*/ 891574 h 8935306"/>
              <a:gd name="connsiteX0" fmla="*/ 1049 w 7615896"/>
              <a:gd name="connsiteY0" fmla="*/ 891574 h 8977314"/>
              <a:gd name="connsiteX1" fmla="*/ 277775 w 7615896"/>
              <a:gd name="connsiteY1" fmla="*/ 1529248 h 8977314"/>
              <a:gd name="connsiteX2" fmla="*/ 662786 w 7615896"/>
              <a:gd name="connsiteY2" fmla="*/ 2359427 h 8977314"/>
              <a:gd name="connsiteX3" fmla="*/ 975607 w 7615896"/>
              <a:gd name="connsiteY3" fmla="*/ 2985069 h 8977314"/>
              <a:gd name="connsiteX4" fmla="*/ 1156080 w 7615896"/>
              <a:gd name="connsiteY4" fmla="*/ 3430238 h 8977314"/>
              <a:gd name="connsiteX5" fmla="*/ 1360617 w 7615896"/>
              <a:gd name="connsiteY5" fmla="*/ 4332606 h 8977314"/>
              <a:gd name="connsiteX6" fmla="*/ 1468901 w 7615896"/>
              <a:gd name="connsiteY6" fmla="*/ 5222943 h 8977314"/>
              <a:gd name="connsiteX7" fmla="*/ 1577186 w 7615896"/>
              <a:gd name="connsiteY7" fmla="*/ 5920774 h 8977314"/>
              <a:gd name="connsiteX8" fmla="*/ 1661407 w 7615896"/>
              <a:gd name="connsiteY8" fmla="*/ 6799080 h 8977314"/>
              <a:gd name="connsiteX9" fmla="*/ 1733596 w 7615896"/>
              <a:gd name="connsiteY9" fmla="*/ 7208153 h 8977314"/>
              <a:gd name="connsiteX10" fmla="*/ 1853912 w 7615896"/>
              <a:gd name="connsiteY10" fmla="*/ 7701448 h 8977314"/>
              <a:gd name="connsiteX11" fmla="*/ 2094544 w 7615896"/>
              <a:gd name="connsiteY11" fmla="*/ 8206774 h 8977314"/>
              <a:gd name="connsiteX12" fmla="*/ 2226891 w 7615896"/>
              <a:gd name="connsiteY12" fmla="*/ 8471469 h 8977314"/>
              <a:gd name="connsiteX13" fmla="*/ 7147807 w 7615896"/>
              <a:gd name="connsiteY13" fmla="*/ 8290995 h 8977314"/>
              <a:gd name="connsiteX14" fmla="*/ 6606386 w 7615896"/>
              <a:gd name="connsiteY14" fmla="*/ 506564 h 8977314"/>
              <a:gd name="connsiteX15" fmla="*/ 1049 w 7615896"/>
              <a:gd name="connsiteY15" fmla="*/ 891574 h 8977314"/>
              <a:gd name="connsiteX0" fmla="*/ 450988 w 8215239"/>
              <a:gd name="connsiteY0" fmla="*/ 518139 h 8603879"/>
              <a:gd name="connsiteX1" fmla="*/ 727714 w 8215239"/>
              <a:gd name="connsiteY1" fmla="*/ 1155813 h 8603879"/>
              <a:gd name="connsiteX2" fmla="*/ 1112725 w 8215239"/>
              <a:gd name="connsiteY2" fmla="*/ 1985992 h 8603879"/>
              <a:gd name="connsiteX3" fmla="*/ 1425546 w 8215239"/>
              <a:gd name="connsiteY3" fmla="*/ 2611634 h 8603879"/>
              <a:gd name="connsiteX4" fmla="*/ 1606019 w 8215239"/>
              <a:gd name="connsiteY4" fmla="*/ 3056803 h 8603879"/>
              <a:gd name="connsiteX5" fmla="*/ 1810556 w 8215239"/>
              <a:gd name="connsiteY5" fmla="*/ 3959171 h 8603879"/>
              <a:gd name="connsiteX6" fmla="*/ 1918840 w 8215239"/>
              <a:gd name="connsiteY6" fmla="*/ 4849508 h 8603879"/>
              <a:gd name="connsiteX7" fmla="*/ 2027125 w 8215239"/>
              <a:gd name="connsiteY7" fmla="*/ 5547339 h 8603879"/>
              <a:gd name="connsiteX8" fmla="*/ 2111346 w 8215239"/>
              <a:gd name="connsiteY8" fmla="*/ 6425645 h 8603879"/>
              <a:gd name="connsiteX9" fmla="*/ 2183535 w 8215239"/>
              <a:gd name="connsiteY9" fmla="*/ 6834718 h 8603879"/>
              <a:gd name="connsiteX10" fmla="*/ 2303851 w 8215239"/>
              <a:gd name="connsiteY10" fmla="*/ 7328013 h 8603879"/>
              <a:gd name="connsiteX11" fmla="*/ 2544483 w 8215239"/>
              <a:gd name="connsiteY11" fmla="*/ 7833339 h 8603879"/>
              <a:gd name="connsiteX12" fmla="*/ 2676830 w 8215239"/>
              <a:gd name="connsiteY12" fmla="*/ 8098034 h 8603879"/>
              <a:gd name="connsiteX13" fmla="*/ 7597746 w 8215239"/>
              <a:gd name="connsiteY13" fmla="*/ 7917560 h 8603879"/>
              <a:gd name="connsiteX14" fmla="*/ 7393210 w 8215239"/>
              <a:gd name="connsiteY14" fmla="*/ 590329 h 8603879"/>
              <a:gd name="connsiteX15" fmla="*/ 450988 w 8215239"/>
              <a:gd name="connsiteY15" fmla="*/ 518139 h 8603879"/>
              <a:gd name="connsiteX0" fmla="*/ 450988 w 8342677"/>
              <a:gd name="connsiteY0" fmla="*/ 36402 h 8122142"/>
              <a:gd name="connsiteX1" fmla="*/ 727714 w 8342677"/>
              <a:gd name="connsiteY1" fmla="*/ 674076 h 8122142"/>
              <a:gd name="connsiteX2" fmla="*/ 1112725 w 8342677"/>
              <a:gd name="connsiteY2" fmla="*/ 1504255 h 8122142"/>
              <a:gd name="connsiteX3" fmla="*/ 1425546 w 8342677"/>
              <a:gd name="connsiteY3" fmla="*/ 2129897 h 8122142"/>
              <a:gd name="connsiteX4" fmla="*/ 1606019 w 8342677"/>
              <a:gd name="connsiteY4" fmla="*/ 2575066 h 8122142"/>
              <a:gd name="connsiteX5" fmla="*/ 1810556 w 8342677"/>
              <a:gd name="connsiteY5" fmla="*/ 3477434 h 8122142"/>
              <a:gd name="connsiteX6" fmla="*/ 1918840 w 8342677"/>
              <a:gd name="connsiteY6" fmla="*/ 4367771 h 8122142"/>
              <a:gd name="connsiteX7" fmla="*/ 2027125 w 8342677"/>
              <a:gd name="connsiteY7" fmla="*/ 5065602 h 8122142"/>
              <a:gd name="connsiteX8" fmla="*/ 2111346 w 8342677"/>
              <a:gd name="connsiteY8" fmla="*/ 5943908 h 8122142"/>
              <a:gd name="connsiteX9" fmla="*/ 2183535 w 8342677"/>
              <a:gd name="connsiteY9" fmla="*/ 6352981 h 8122142"/>
              <a:gd name="connsiteX10" fmla="*/ 2303851 w 8342677"/>
              <a:gd name="connsiteY10" fmla="*/ 6846276 h 8122142"/>
              <a:gd name="connsiteX11" fmla="*/ 2544483 w 8342677"/>
              <a:gd name="connsiteY11" fmla="*/ 7351602 h 8122142"/>
              <a:gd name="connsiteX12" fmla="*/ 2676830 w 8342677"/>
              <a:gd name="connsiteY12" fmla="*/ 7616297 h 8122142"/>
              <a:gd name="connsiteX13" fmla="*/ 7597746 w 8342677"/>
              <a:gd name="connsiteY13" fmla="*/ 7435823 h 8122142"/>
              <a:gd name="connsiteX14" fmla="*/ 7393210 w 8342677"/>
              <a:gd name="connsiteY14" fmla="*/ 108592 h 8122142"/>
              <a:gd name="connsiteX15" fmla="*/ 450988 w 8342677"/>
              <a:gd name="connsiteY15" fmla="*/ 36402 h 8122142"/>
              <a:gd name="connsiteX0" fmla="*/ 1143 w 7892832"/>
              <a:gd name="connsiteY0" fmla="*/ 126557 h 8212297"/>
              <a:gd name="connsiteX1" fmla="*/ 277869 w 7892832"/>
              <a:gd name="connsiteY1" fmla="*/ 764231 h 8212297"/>
              <a:gd name="connsiteX2" fmla="*/ 662880 w 7892832"/>
              <a:gd name="connsiteY2" fmla="*/ 1594410 h 8212297"/>
              <a:gd name="connsiteX3" fmla="*/ 975701 w 7892832"/>
              <a:gd name="connsiteY3" fmla="*/ 2220052 h 8212297"/>
              <a:gd name="connsiteX4" fmla="*/ 1156174 w 7892832"/>
              <a:gd name="connsiteY4" fmla="*/ 2665221 h 8212297"/>
              <a:gd name="connsiteX5" fmla="*/ 1360711 w 7892832"/>
              <a:gd name="connsiteY5" fmla="*/ 3567589 h 8212297"/>
              <a:gd name="connsiteX6" fmla="*/ 1468995 w 7892832"/>
              <a:gd name="connsiteY6" fmla="*/ 4457926 h 8212297"/>
              <a:gd name="connsiteX7" fmla="*/ 1577280 w 7892832"/>
              <a:gd name="connsiteY7" fmla="*/ 5155757 h 8212297"/>
              <a:gd name="connsiteX8" fmla="*/ 1661501 w 7892832"/>
              <a:gd name="connsiteY8" fmla="*/ 6034063 h 8212297"/>
              <a:gd name="connsiteX9" fmla="*/ 1733690 w 7892832"/>
              <a:gd name="connsiteY9" fmla="*/ 6443136 h 8212297"/>
              <a:gd name="connsiteX10" fmla="*/ 1854006 w 7892832"/>
              <a:gd name="connsiteY10" fmla="*/ 6936431 h 8212297"/>
              <a:gd name="connsiteX11" fmla="*/ 2094638 w 7892832"/>
              <a:gd name="connsiteY11" fmla="*/ 7441757 h 8212297"/>
              <a:gd name="connsiteX12" fmla="*/ 2226985 w 7892832"/>
              <a:gd name="connsiteY12" fmla="*/ 7706452 h 8212297"/>
              <a:gd name="connsiteX13" fmla="*/ 7147901 w 7892832"/>
              <a:gd name="connsiteY13" fmla="*/ 7525978 h 8212297"/>
              <a:gd name="connsiteX14" fmla="*/ 6943365 w 7892832"/>
              <a:gd name="connsiteY14" fmla="*/ 198747 h 8212297"/>
              <a:gd name="connsiteX15" fmla="*/ 1143 w 7892832"/>
              <a:gd name="connsiteY15" fmla="*/ 126557 h 8212297"/>
              <a:gd name="connsiteX0" fmla="*/ 266 w 7891955"/>
              <a:gd name="connsiteY0" fmla="*/ 36402 h 8122142"/>
              <a:gd name="connsiteX1" fmla="*/ 276992 w 7891955"/>
              <a:gd name="connsiteY1" fmla="*/ 674076 h 8122142"/>
              <a:gd name="connsiteX2" fmla="*/ 662003 w 7891955"/>
              <a:gd name="connsiteY2" fmla="*/ 1504255 h 8122142"/>
              <a:gd name="connsiteX3" fmla="*/ 974824 w 7891955"/>
              <a:gd name="connsiteY3" fmla="*/ 2129897 h 8122142"/>
              <a:gd name="connsiteX4" fmla="*/ 1155297 w 7891955"/>
              <a:gd name="connsiteY4" fmla="*/ 2575066 h 8122142"/>
              <a:gd name="connsiteX5" fmla="*/ 1359834 w 7891955"/>
              <a:gd name="connsiteY5" fmla="*/ 3477434 h 8122142"/>
              <a:gd name="connsiteX6" fmla="*/ 1468118 w 7891955"/>
              <a:gd name="connsiteY6" fmla="*/ 4367771 h 8122142"/>
              <a:gd name="connsiteX7" fmla="*/ 1576403 w 7891955"/>
              <a:gd name="connsiteY7" fmla="*/ 5065602 h 8122142"/>
              <a:gd name="connsiteX8" fmla="*/ 1660624 w 7891955"/>
              <a:gd name="connsiteY8" fmla="*/ 5943908 h 8122142"/>
              <a:gd name="connsiteX9" fmla="*/ 1732813 w 7891955"/>
              <a:gd name="connsiteY9" fmla="*/ 6352981 h 8122142"/>
              <a:gd name="connsiteX10" fmla="*/ 1853129 w 7891955"/>
              <a:gd name="connsiteY10" fmla="*/ 6846276 h 8122142"/>
              <a:gd name="connsiteX11" fmla="*/ 2093761 w 7891955"/>
              <a:gd name="connsiteY11" fmla="*/ 7351602 h 8122142"/>
              <a:gd name="connsiteX12" fmla="*/ 2226108 w 7891955"/>
              <a:gd name="connsiteY12" fmla="*/ 7616297 h 8122142"/>
              <a:gd name="connsiteX13" fmla="*/ 7147024 w 7891955"/>
              <a:gd name="connsiteY13" fmla="*/ 7435823 h 8122142"/>
              <a:gd name="connsiteX14" fmla="*/ 6942488 w 7891955"/>
              <a:gd name="connsiteY14" fmla="*/ 108592 h 8122142"/>
              <a:gd name="connsiteX15" fmla="*/ 266 w 7891955"/>
              <a:gd name="connsiteY15" fmla="*/ 36402 h 8122142"/>
              <a:gd name="connsiteX0" fmla="*/ 209 w 7427403"/>
              <a:gd name="connsiteY0" fmla="*/ 401235 h 8486975"/>
              <a:gd name="connsiteX1" fmla="*/ 276935 w 7427403"/>
              <a:gd name="connsiteY1" fmla="*/ 1038909 h 8486975"/>
              <a:gd name="connsiteX2" fmla="*/ 661946 w 7427403"/>
              <a:gd name="connsiteY2" fmla="*/ 1869088 h 8486975"/>
              <a:gd name="connsiteX3" fmla="*/ 974767 w 7427403"/>
              <a:gd name="connsiteY3" fmla="*/ 2494730 h 8486975"/>
              <a:gd name="connsiteX4" fmla="*/ 1155240 w 7427403"/>
              <a:gd name="connsiteY4" fmla="*/ 2939899 h 8486975"/>
              <a:gd name="connsiteX5" fmla="*/ 1359777 w 7427403"/>
              <a:gd name="connsiteY5" fmla="*/ 3842267 h 8486975"/>
              <a:gd name="connsiteX6" fmla="*/ 1468061 w 7427403"/>
              <a:gd name="connsiteY6" fmla="*/ 4732604 h 8486975"/>
              <a:gd name="connsiteX7" fmla="*/ 1576346 w 7427403"/>
              <a:gd name="connsiteY7" fmla="*/ 5430435 h 8486975"/>
              <a:gd name="connsiteX8" fmla="*/ 1660567 w 7427403"/>
              <a:gd name="connsiteY8" fmla="*/ 6308741 h 8486975"/>
              <a:gd name="connsiteX9" fmla="*/ 1732756 w 7427403"/>
              <a:gd name="connsiteY9" fmla="*/ 6717814 h 8486975"/>
              <a:gd name="connsiteX10" fmla="*/ 1853072 w 7427403"/>
              <a:gd name="connsiteY10" fmla="*/ 7211109 h 8486975"/>
              <a:gd name="connsiteX11" fmla="*/ 2093704 w 7427403"/>
              <a:gd name="connsiteY11" fmla="*/ 7716435 h 8486975"/>
              <a:gd name="connsiteX12" fmla="*/ 2226051 w 7427403"/>
              <a:gd name="connsiteY12" fmla="*/ 7981130 h 8486975"/>
              <a:gd name="connsiteX13" fmla="*/ 7146967 w 7427403"/>
              <a:gd name="connsiteY13" fmla="*/ 7800656 h 8486975"/>
              <a:gd name="connsiteX14" fmla="*/ 6942431 w 7427403"/>
              <a:gd name="connsiteY14" fmla="*/ 473425 h 8486975"/>
              <a:gd name="connsiteX15" fmla="*/ 209 w 7427403"/>
              <a:gd name="connsiteY15" fmla="*/ 401235 h 8486975"/>
              <a:gd name="connsiteX0" fmla="*/ 210 w 7438061"/>
              <a:gd name="connsiteY0" fmla="*/ 43250 h 8128990"/>
              <a:gd name="connsiteX1" fmla="*/ 276936 w 7438061"/>
              <a:gd name="connsiteY1" fmla="*/ 680924 h 8128990"/>
              <a:gd name="connsiteX2" fmla="*/ 661947 w 7438061"/>
              <a:gd name="connsiteY2" fmla="*/ 1511103 h 8128990"/>
              <a:gd name="connsiteX3" fmla="*/ 974768 w 7438061"/>
              <a:gd name="connsiteY3" fmla="*/ 2136745 h 8128990"/>
              <a:gd name="connsiteX4" fmla="*/ 1155241 w 7438061"/>
              <a:gd name="connsiteY4" fmla="*/ 2581914 h 8128990"/>
              <a:gd name="connsiteX5" fmla="*/ 1359778 w 7438061"/>
              <a:gd name="connsiteY5" fmla="*/ 3484282 h 8128990"/>
              <a:gd name="connsiteX6" fmla="*/ 1468062 w 7438061"/>
              <a:gd name="connsiteY6" fmla="*/ 4374619 h 8128990"/>
              <a:gd name="connsiteX7" fmla="*/ 1576347 w 7438061"/>
              <a:gd name="connsiteY7" fmla="*/ 5072450 h 8128990"/>
              <a:gd name="connsiteX8" fmla="*/ 1660568 w 7438061"/>
              <a:gd name="connsiteY8" fmla="*/ 5950756 h 8128990"/>
              <a:gd name="connsiteX9" fmla="*/ 1732757 w 7438061"/>
              <a:gd name="connsiteY9" fmla="*/ 6359829 h 8128990"/>
              <a:gd name="connsiteX10" fmla="*/ 1853073 w 7438061"/>
              <a:gd name="connsiteY10" fmla="*/ 6853124 h 8128990"/>
              <a:gd name="connsiteX11" fmla="*/ 2093705 w 7438061"/>
              <a:gd name="connsiteY11" fmla="*/ 7358450 h 8128990"/>
              <a:gd name="connsiteX12" fmla="*/ 2226052 w 7438061"/>
              <a:gd name="connsiteY12" fmla="*/ 7623145 h 8128990"/>
              <a:gd name="connsiteX13" fmla="*/ 7146968 w 7438061"/>
              <a:gd name="connsiteY13" fmla="*/ 7442671 h 8128990"/>
              <a:gd name="connsiteX14" fmla="*/ 6942432 w 7438061"/>
              <a:gd name="connsiteY14" fmla="*/ 115440 h 8128990"/>
              <a:gd name="connsiteX15" fmla="*/ 210 w 7438061"/>
              <a:gd name="connsiteY15" fmla="*/ 43250 h 8128990"/>
              <a:gd name="connsiteX0" fmla="*/ 210 w 7146968"/>
              <a:gd name="connsiteY0" fmla="*/ 43250 h 8128990"/>
              <a:gd name="connsiteX1" fmla="*/ 276936 w 7146968"/>
              <a:gd name="connsiteY1" fmla="*/ 680924 h 8128990"/>
              <a:gd name="connsiteX2" fmla="*/ 661947 w 7146968"/>
              <a:gd name="connsiteY2" fmla="*/ 1511103 h 8128990"/>
              <a:gd name="connsiteX3" fmla="*/ 974768 w 7146968"/>
              <a:gd name="connsiteY3" fmla="*/ 2136745 h 8128990"/>
              <a:gd name="connsiteX4" fmla="*/ 1155241 w 7146968"/>
              <a:gd name="connsiteY4" fmla="*/ 2581914 h 8128990"/>
              <a:gd name="connsiteX5" fmla="*/ 1359778 w 7146968"/>
              <a:gd name="connsiteY5" fmla="*/ 3484282 h 8128990"/>
              <a:gd name="connsiteX6" fmla="*/ 1468062 w 7146968"/>
              <a:gd name="connsiteY6" fmla="*/ 4374619 h 8128990"/>
              <a:gd name="connsiteX7" fmla="*/ 1576347 w 7146968"/>
              <a:gd name="connsiteY7" fmla="*/ 5072450 h 8128990"/>
              <a:gd name="connsiteX8" fmla="*/ 1660568 w 7146968"/>
              <a:gd name="connsiteY8" fmla="*/ 5950756 h 8128990"/>
              <a:gd name="connsiteX9" fmla="*/ 1732757 w 7146968"/>
              <a:gd name="connsiteY9" fmla="*/ 6359829 h 8128990"/>
              <a:gd name="connsiteX10" fmla="*/ 1853073 w 7146968"/>
              <a:gd name="connsiteY10" fmla="*/ 6853124 h 8128990"/>
              <a:gd name="connsiteX11" fmla="*/ 2093705 w 7146968"/>
              <a:gd name="connsiteY11" fmla="*/ 7358450 h 8128990"/>
              <a:gd name="connsiteX12" fmla="*/ 2226052 w 7146968"/>
              <a:gd name="connsiteY12" fmla="*/ 7623145 h 8128990"/>
              <a:gd name="connsiteX13" fmla="*/ 7146968 w 7146968"/>
              <a:gd name="connsiteY13" fmla="*/ 7442671 h 8128990"/>
              <a:gd name="connsiteX14" fmla="*/ 6942432 w 7146968"/>
              <a:gd name="connsiteY14" fmla="*/ 115440 h 8128990"/>
              <a:gd name="connsiteX15" fmla="*/ 210 w 7146968"/>
              <a:gd name="connsiteY15" fmla="*/ 43250 h 8128990"/>
              <a:gd name="connsiteX0" fmla="*/ 249 w 7466570"/>
              <a:gd name="connsiteY0" fmla="*/ 521686 h 8601066"/>
              <a:gd name="connsiteX1" fmla="*/ 276975 w 7466570"/>
              <a:gd name="connsiteY1" fmla="*/ 1159360 h 8601066"/>
              <a:gd name="connsiteX2" fmla="*/ 661986 w 7466570"/>
              <a:gd name="connsiteY2" fmla="*/ 1989539 h 8601066"/>
              <a:gd name="connsiteX3" fmla="*/ 974807 w 7466570"/>
              <a:gd name="connsiteY3" fmla="*/ 2615181 h 8601066"/>
              <a:gd name="connsiteX4" fmla="*/ 1155280 w 7466570"/>
              <a:gd name="connsiteY4" fmla="*/ 3060350 h 8601066"/>
              <a:gd name="connsiteX5" fmla="*/ 1359817 w 7466570"/>
              <a:gd name="connsiteY5" fmla="*/ 3962718 h 8601066"/>
              <a:gd name="connsiteX6" fmla="*/ 1468101 w 7466570"/>
              <a:gd name="connsiteY6" fmla="*/ 4853055 h 8601066"/>
              <a:gd name="connsiteX7" fmla="*/ 1576386 w 7466570"/>
              <a:gd name="connsiteY7" fmla="*/ 5550886 h 8601066"/>
              <a:gd name="connsiteX8" fmla="*/ 1660607 w 7466570"/>
              <a:gd name="connsiteY8" fmla="*/ 6429192 h 8601066"/>
              <a:gd name="connsiteX9" fmla="*/ 1732796 w 7466570"/>
              <a:gd name="connsiteY9" fmla="*/ 6838265 h 8601066"/>
              <a:gd name="connsiteX10" fmla="*/ 1853112 w 7466570"/>
              <a:gd name="connsiteY10" fmla="*/ 7331560 h 8601066"/>
              <a:gd name="connsiteX11" fmla="*/ 2093744 w 7466570"/>
              <a:gd name="connsiteY11" fmla="*/ 7836886 h 8601066"/>
              <a:gd name="connsiteX12" fmla="*/ 2226091 w 7466570"/>
              <a:gd name="connsiteY12" fmla="*/ 8101581 h 8601066"/>
              <a:gd name="connsiteX13" fmla="*/ 7038722 w 7466570"/>
              <a:gd name="connsiteY13" fmla="*/ 7969234 h 8601066"/>
              <a:gd name="connsiteX14" fmla="*/ 6942471 w 7466570"/>
              <a:gd name="connsiteY14" fmla="*/ 593876 h 8601066"/>
              <a:gd name="connsiteX15" fmla="*/ 249 w 7466570"/>
              <a:gd name="connsiteY15" fmla="*/ 521686 h 8601066"/>
              <a:gd name="connsiteX0" fmla="*/ 212 w 7038685"/>
              <a:gd name="connsiteY0" fmla="*/ 61066 h 8140446"/>
              <a:gd name="connsiteX1" fmla="*/ 276938 w 7038685"/>
              <a:gd name="connsiteY1" fmla="*/ 698740 h 8140446"/>
              <a:gd name="connsiteX2" fmla="*/ 661949 w 7038685"/>
              <a:gd name="connsiteY2" fmla="*/ 1528919 h 8140446"/>
              <a:gd name="connsiteX3" fmla="*/ 974770 w 7038685"/>
              <a:gd name="connsiteY3" fmla="*/ 2154561 h 8140446"/>
              <a:gd name="connsiteX4" fmla="*/ 1155243 w 7038685"/>
              <a:gd name="connsiteY4" fmla="*/ 2599730 h 8140446"/>
              <a:gd name="connsiteX5" fmla="*/ 1359780 w 7038685"/>
              <a:gd name="connsiteY5" fmla="*/ 3502098 h 8140446"/>
              <a:gd name="connsiteX6" fmla="*/ 1468064 w 7038685"/>
              <a:gd name="connsiteY6" fmla="*/ 4392435 h 8140446"/>
              <a:gd name="connsiteX7" fmla="*/ 1576349 w 7038685"/>
              <a:gd name="connsiteY7" fmla="*/ 5090266 h 8140446"/>
              <a:gd name="connsiteX8" fmla="*/ 1660570 w 7038685"/>
              <a:gd name="connsiteY8" fmla="*/ 5968572 h 8140446"/>
              <a:gd name="connsiteX9" fmla="*/ 1732759 w 7038685"/>
              <a:gd name="connsiteY9" fmla="*/ 6377645 h 8140446"/>
              <a:gd name="connsiteX10" fmla="*/ 1853075 w 7038685"/>
              <a:gd name="connsiteY10" fmla="*/ 6870940 h 8140446"/>
              <a:gd name="connsiteX11" fmla="*/ 2093707 w 7038685"/>
              <a:gd name="connsiteY11" fmla="*/ 7376266 h 8140446"/>
              <a:gd name="connsiteX12" fmla="*/ 2226054 w 7038685"/>
              <a:gd name="connsiteY12" fmla="*/ 7640961 h 8140446"/>
              <a:gd name="connsiteX13" fmla="*/ 7038685 w 7038685"/>
              <a:gd name="connsiteY13" fmla="*/ 7508614 h 8140446"/>
              <a:gd name="connsiteX14" fmla="*/ 6942434 w 7038685"/>
              <a:gd name="connsiteY14" fmla="*/ 133256 h 8140446"/>
              <a:gd name="connsiteX15" fmla="*/ 212 w 7038685"/>
              <a:gd name="connsiteY15" fmla="*/ 61066 h 8140446"/>
              <a:gd name="connsiteX0" fmla="*/ 433312 w 7471785"/>
              <a:gd name="connsiteY0" fmla="*/ 31865 h 8111245"/>
              <a:gd name="connsiteX1" fmla="*/ 710038 w 7471785"/>
              <a:gd name="connsiteY1" fmla="*/ 669539 h 8111245"/>
              <a:gd name="connsiteX2" fmla="*/ 1095049 w 7471785"/>
              <a:gd name="connsiteY2" fmla="*/ 1499718 h 8111245"/>
              <a:gd name="connsiteX3" fmla="*/ 1407870 w 7471785"/>
              <a:gd name="connsiteY3" fmla="*/ 2125360 h 8111245"/>
              <a:gd name="connsiteX4" fmla="*/ 1588343 w 7471785"/>
              <a:gd name="connsiteY4" fmla="*/ 2570529 h 8111245"/>
              <a:gd name="connsiteX5" fmla="*/ 1792880 w 7471785"/>
              <a:gd name="connsiteY5" fmla="*/ 3472897 h 8111245"/>
              <a:gd name="connsiteX6" fmla="*/ 1901164 w 7471785"/>
              <a:gd name="connsiteY6" fmla="*/ 4363234 h 8111245"/>
              <a:gd name="connsiteX7" fmla="*/ 2009449 w 7471785"/>
              <a:gd name="connsiteY7" fmla="*/ 5061065 h 8111245"/>
              <a:gd name="connsiteX8" fmla="*/ 2093670 w 7471785"/>
              <a:gd name="connsiteY8" fmla="*/ 5939371 h 8111245"/>
              <a:gd name="connsiteX9" fmla="*/ 2165859 w 7471785"/>
              <a:gd name="connsiteY9" fmla="*/ 6348444 h 8111245"/>
              <a:gd name="connsiteX10" fmla="*/ 2286175 w 7471785"/>
              <a:gd name="connsiteY10" fmla="*/ 6841739 h 8111245"/>
              <a:gd name="connsiteX11" fmla="*/ 2526807 w 7471785"/>
              <a:gd name="connsiteY11" fmla="*/ 7347065 h 8111245"/>
              <a:gd name="connsiteX12" fmla="*/ 2659154 w 7471785"/>
              <a:gd name="connsiteY12" fmla="*/ 7611760 h 8111245"/>
              <a:gd name="connsiteX13" fmla="*/ 7471785 w 7471785"/>
              <a:gd name="connsiteY13" fmla="*/ 7479413 h 8111245"/>
              <a:gd name="connsiteX14" fmla="*/ 7134902 w 7471785"/>
              <a:gd name="connsiteY14" fmla="*/ 188276 h 8111245"/>
              <a:gd name="connsiteX15" fmla="*/ 433312 w 7471785"/>
              <a:gd name="connsiteY15" fmla="*/ 31865 h 8111245"/>
              <a:gd name="connsiteX0" fmla="*/ 584 w 7039057"/>
              <a:gd name="connsiteY0" fmla="*/ 105848 h 8185228"/>
              <a:gd name="connsiteX1" fmla="*/ 277310 w 7039057"/>
              <a:gd name="connsiteY1" fmla="*/ 743522 h 8185228"/>
              <a:gd name="connsiteX2" fmla="*/ 662321 w 7039057"/>
              <a:gd name="connsiteY2" fmla="*/ 1573701 h 8185228"/>
              <a:gd name="connsiteX3" fmla="*/ 975142 w 7039057"/>
              <a:gd name="connsiteY3" fmla="*/ 2199343 h 8185228"/>
              <a:gd name="connsiteX4" fmla="*/ 1155615 w 7039057"/>
              <a:gd name="connsiteY4" fmla="*/ 2644512 h 8185228"/>
              <a:gd name="connsiteX5" fmla="*/ 1360152 w 7039057"/>
              <a:gd name="connsiteY5" fmla="*/ 3546880 h 8185228"/>
              <a:gd name="connsiteX6" fmla="*/ 1468436 w 7039057"/>
              <a:gd name="connsiteY6" fmla="*/ 4437217 h 8185228"/>
              <a:gd name="connsiteX7" fmla="*/ 1576721 w 7039057"/>
              <a:gd name="connsiteY7" fmla="*/ 5135048 h 8185228"/>
              <a:gd name="connsiteX8" fmla="*/ 1660942 w 7039057"/>
              <a:gd name="connsiteY8" fmla="*/ 6013354 h 8185228"/>
              <a:gd name="connsiteX9" fmla="*/ 1733131 w 7039057"/>
              <a:gd name="connsiteY9" fmla="*/ 6422427 h 8185228"/>
              <a:gd name="connsiteX10" fmla="*/ 1853447 w 7039057"/>
              <a:gd name="connsiteY10" fmla="*/ 6915722 h 8185228"/>
              <a:gd name="connsiteX11" fmla="*/ 2094079 w 7039057"/>
              <a:gd name="connsiteY11" fmla="*/ 7421048 h 8185228"/>
              <a:gd name="connsiteX12" fmla="*/ 2226426 w 7039057"/>
              <a:gd name="connsiteY12" fmla="*/ 7685743 h 8185228"/>
              <a:gd name="connsiteX13" fmla="*/ 7039057 w 7039057"/>
              <a:gd name="connsiteY13" fmla="*/ 7553396 h 8185228"/>
              <a:gd name="connsiteX14" fmla="*/ 6702174 w 7039057"/>
              <a:gd name="connsiteY14" fmla="*/ 262259 h 8185228"/>
              <a:gd name="connsiteX15" fmla="*/ 584 w 7039057"/>
              <a:gd name="connsiteY15" fmla="*/ 105848 h 8185228"/>
              <a:gd name="connsiteX0" fmla="*/ 690 w 7269820"/>
              <a:gd name="connsiteY0" fmla="*/ 465140 h 8160111"/>
              <a:gd name="connsiteX1" fmla="*/ 277416 w 7269820"/>
              <a:gd name="connsiteY1" fmla="*/ 1102814 h 8160111"/>
              <a:gd name="connsiteX2" fmla="*/ 662427 w 7269820"/>
              <a:gd name="connsiteY2" fmla="*/ 1932993 h 8160111"/>
              <a:gd name="connsiteX3" fmla="*/ 975248 w 7269820"/>
              <a:gd name="connsiteY3" fmla="*/ 2558635 h 8160111"/>
              <a:gd name="connsiteX4" fmla="*/ 1155721 w 7269820"/>
              <a:gd name="connsiteY4" fmla="*/ 3003804 h 8160111"/>
              <a:gd name="connsiteX5" fmla="*/ 1360258 w 7269820"/>
              <a:gd name="connsiteY5" fmla="*/ 3906172 h 8160111"/>
              <a:gd name="connsiteX6" fmla="*/ 1468542 w 7269820"/>
              <a:gd name="connsiteY6" fmla="*/ 4796509 h 8160111"/>
              <a:gd name="connsiteX7" fmla="*/ 1576827 w 7269820"/>
              <a:gd name="connsiteY7" fmla="*/ 5494340 h 8160111"/>
              <a:gd name="connsiteX8" fmla="*/ 1661048 w 7269820"/>
              <a:gd name="connsiteY8" fmla="*/ 6372646 h 8160111"/>
              <a:gd name="connsiteX9" fmla="*/ 1733237 w 7269820"/>
              <a:gd name="connsiteY9" fmla="*/ 6781719 h 8160111"/>
              <a:gd name="connsiteX10" fmla="*/ 1853553 w 7269820"/>
              <a:gd name="connsiteY10" fmla="*/ 7275014 h 8160111"/>
              <a:gd name="connsiteX11" fmla="*/ 2094185 w 7269820"/>
              <a:gd name="connsiteY11" fmla="*/ 7780340 h 8160111"/>
              <a:gd name="connsiteX12" fmla="*/ 2226532 w 7269820"/>
              <a:gd name="connsiteY12" fmla="*/ 8045035 h 8160111"/>
              <a:gd name="connsiteX13" fmla="*/ 6966974 w 7269820"/>
              <a:gd name="connsiteY13" fmla="*/ 7335172 h 8160111"/>
              <a:gd name="connsiteX14" fmla="*/ 6702280 w 7269820"/>
              <a:gd name="connsiteY14" fmla="*/ 621551 h 8160111"/>
              <a:gd name="connsiteX15" fmla="*/ 690 w 7269820"/>
              <a:gd name="connsiteY15" fmla="*/ 465140 h 8160111"/>
              <a:gd name="connsiteX0" fmla="*/ 690 w 7269820"/>
              <a:gd name="connsiteY0" fmla="*/ 465140 h 7915027"/>
              <a:gd name="connsiteX1" fmla="*/ 277416 w 7269820"/>
              <a:gd name="connsiteY1" fmla="*/ 1102814 h 7915027"/>
              <a:gd name="connsiteX2" fmla="*/ 662427 w 7269820"/>
              <a:gd name="connsiteY2" fmla="*/ 1932993 h 7915027"/>
              <a:gd name="connsiteX3" fmla="*/ 975248 w 7269820"/>
              <a:gd name="connsiteY3" fmla="*/ 2558635 h 7915027"/>
              <a:gd name="connsiteX4" fmla="*/ 1155721 w 7269820"/>
              <a:gd name="connsiteY4" fmla="*/ 3003804 h 7915027"/>
              <a:gd name="connsiteX5" fmla="*/ 1360258 w 7269820"/>
              <a:gd name="connsiteY5" fmla="*/ 3906172 h 7915027"/>
              <a:gd name="connsiteX6" fmla="*/ 1468542 w 7269820"/>
              <a:gd name="connsiteY6" fmla="*/ 4796509 h 7915027"/>
              <a:gd name="connsiteX7" fmla="*/ 1576827 w 7269820"/>
              <a:gd name="connsiteY7" fmla="*/ 5494340 h 7915027"/>
              <a:gd name="connsiteX8" fmla="*/ 1661048 w 7269820"/>
              <a:gd name="connsiteY8" fmla="*/ 6372646 h 7915027"/>
              <a:gd name="connsiteX9" fmla="*/ 1733237 w 7269820"/>
              <a:gd name="connsiteY9" fmla="*/ 6781719 h 7915027"/>
              <a:gd name="connsiteX10" fmla="*/ 1853553 w 7269820"/>
              <a:gd name="connsiteY10" fmla="*/ 7275014 h 7915027"/>
              <a:gd name="connsiteX11" fmla="*/ 2094185 w 7269820"/>
              <a:gd name="connsiteY11" fmla="*/ 7780340 h 7915027"/>
              <a:gd name="connsiteX12" fmla="*/ 3453753 w 7269820"/>
              <a:gd name="connsiteY12" fmla="*/ 7359235 h 7915027"/>
              <a:gd name="connsiteX13" fmla="*/ 6966974 w 7269820"/>
              <a:gd name="connsiteY13" fmla="*/ 7335172 h 7915027"/>
              <a:gd name="connsiteX14" fmla="*/ 6702280 w 7269820"/>
              <a:gd name="connsiteY14" fmla="*/ 621551 h 7915027"/>
              <a:gd name="connsiteX15" fmla="*/ 690 w 7269820"/>
              <a:gd name="connsiteY15" fmla="*/ 465140 h 7915027"/>
              <a:gd name="connsiteX0" fmla="*/ 690 w 7269820"/>
              <a:gd name="connsiteY0" fmla="*/ 465140 h 7929657"/>
              <a:gd name="connsiteX1" fmla="*/ 277416 w 7269820"/>
              <a:gd name="connsiteY1" fmla="*/ 1102814 h 7929657"/>
              <a:gd name="connsiteX2" fmla="*/ 662427 w 7269820"/>
              <a:gd name="connsiteY2" fmla="*/ 1932993 h 7929657"/>
              <a:gd name="connsiteX3" fmla="*/ 975248 w 7269820"/>
              <a:gd name="connsiteY3" fmla="*/ 2558635 h 7929657"/>
              <a:gd name="connsiteX4" fmla="*/ 1155721 w 7269820"/>
              <a:gd name="connsiteY4" fmla="*/ 3003804 h 7929657"/>
              <a:gd name="connsiteX5" fmla="*/ 1360258 w 7269820"/>
              <a:gd name="connsiteY5" fmla="*/ 3906172 h 7929657"/>
              <a:gd name="connsiteX6" fmla="*/ 1468542 w 7269820"/>
              <a:gd name="connsiteY6" fmla="*/ 4796509 h 7929657"/>
              <a:gd name="connsiteX7" fmla="*/ 1576827 w 7269820"/>
              <a:gd name="connsiteY7" fmla="*/ 5494340 h 7929657"/>
              <a:gd name="connsiteX8" fmla="*/ 1661048 w 7269820"/>
              <a:gd name="connsiteY8" fmla="*/ 6372646 h 7929657"/>
              <a:gd name="connsiteX9" fmla="*/ 1733237 w 7269820"/>
              <a:gd name="connsiteY9" fmla="*/ 6781719 h 7929657"/>
              <a:gd name="connsiteX10" fmla="*/ 1853553 w 7269820"/>
              <a:gd name="connsiteY10" fmla="*/ 7275014 h 7929657"/>
              <a:gd name="connsiteX11" fmla="*/ 2274659 w 7269820"/>
              <a:gd name="connsiteY11" fmla="*/ 7383298 h 7929657"/>
              <a:gd name="connsiteX12" fmla="*/ 3453753 w 7269820"/>
              <a:gd name="connsiteY12" fmla="*/ 7359235 h 7929657"/>
              <a:gd name="connsiteX13" fmla="*/ 6966974 w 7269820"/>
              <a:gd name="connsiteY13" fmla="*/ 7335172 h 7929657"/>
              <a:gd name="connsiteX14" fmla="*/ 6702280 w 7269820"/>
              <a:gd name="connsiteY14" fmla="*/ 621551 h 7929657"/>
              <a:gd name="connsiteX15" fmla="*/ 690 w 7269820"/>
              <a:gd name="connsiteY15" fmla="*/ 465140 h 7929657"/>
              <a:gd name="connsiteX0" fmla="*/ 690 w 7269820"/>
              <a:gd name="connsiteY0" fmla="*/ 465140 h 7929657"/>
              <a:gd name="connsiteX1" fmla="*/ 277416 w 7269820"/>
              <a:gd name="connsiteY1" fmla="*/ 1102814 h 7929657"/>
              <a:gd name="connsiteX2" fmla="*/ 662427 w 7269820"/>
              <a:gd name="connsiteY2" fmla="*/ 1932993 h 7929657"/>
              <a:gd name="connsiteX3" fmla="*/ 975248 w 7269820"/>
              <a:gd name="connsiteY3" fmla="*/ 2558635 h 7929657"/>
              <a:gd name="connsiteX4" fmla="*/ 1155721 w 7269820"/>
              <a:gd name="connsiteY4" fmla="*/ 3003804 h 7929657"/>
              <a:gd name="connsiteX5" fmla="*/ 1360258 w 7269820"/>
              <a:gd name="connsiteY5" fmla="*/ 3906172 h 7929657"/>
              <a:gd name="connsiteX6" fmla="*/ 1468542 w 7269820"/>
              <a:gd name="connsiteY6" fmla="*/ 4796509 h 7929657"/>
              <a:gd name="connsiteX7" fmla="*/ 1576827 w 7269820"/>
              <a:gd name="connsiteY7" fmla="*/ 5494340 h 7929657"/>
              <a:gd name="connsiteX8" fmla="*/ 1661048 w 7269820"/>
              <a:gd name="connsiteY8" fmla="*/ 6372646 h 7929657"/>
              <a:gd name="connsiteX9" fmla="*/ 1733237 w 7269820"/>
              <a:gd name="connsiteY9" fmla="*/ 6781719 h 7929657"/>
              <a:gd name="connsiteX10" fmla="*/ 1853553 w 7269820"/>
              <a:gd name="connsiteY10" fmla="*/ 7275014 h 7929657"/>
              <a:gd name="connsiteX11" fmla="*/ 2274659 w 7269820"/>
              <a:gd name="connsiteY11" fmla="*/ 7383298 h 7929657"/>
              <a:gd name="connsiteX12" fmla="*/ 3453753 w 7269820"/>
              <a:gd name="connsiteY12" fmla="*/ 7359235 h 7929657"/>
              <a:gd name="connsiteX13" fmla="*/ 6966974 w 7269820"/>
              <a:gd name="connsiteY13" fmla="*/ 7335172 h 7929657"/>
              <a:gd name="connsiteX14" fmla="*/ 6702280 w 7269820"/>
              <a:gd name="connsiteY14" fmla="*/ 621551 h 7929657"/>
              <a:gd name="connsiteX15" fmla="*/ 690 w 7269820"/>
              <a:gd name="connsiteY15" fmla="*/ 465140 h 7929657"/>
              <a:gd name="connsiteX0" fmla="*/ 690 w 7269820"/>
              <a:gd name="connsiteY0" fmla="*/ 465140 h 7935115"/>
              <a:gd name="connsiteX1" fmla="*/ 277416 w 7269820"/>
              <a:gd name="connsiteY1" fmla="*/ 1102814 h 7935115"/>
              <a:gd name="connsiteX2" fmla="*/ 662427 w 7269820"/>
              <a:gd name="connsiteY2" fmla="*/ 1932993 h 7935115"/>
              <a:gd name="connsiteX3" fmla="*/ 975248 w 7269820"/>
              <a:gd name="connsiteY3" fmla="*/ 2558635 h 7935115"/>
              <a:gd name="connsiteX4" fmla="*/ 1155721 w 7269820"/>
              <a:gd name="connsiteY4" fmla="*/ 3003804 h 7935115"/>
              <a:gd name="connsiteX5" fmla="*/ 1360258 w 7269820"/>
              <a:gd name="connsiteY5" fmla="*/ 3906172 h 7935115"/>
              <a:gd name="connsiteX6" fmla="*/ 1468542 w 7269820"/>
              <a:gd name="connsiteY6" fmla="*/ 4796509 h 7935115"/>
              <a:gd name="connsiteX7" fmla="*/ 1576827 w 7269820"/>
              <a:gd name="connsiteY7" fmla="*/ 5494340 h 7935115"/>
              <a:gd name="connsiteX8" fmla="*/ 1661048 w 7269820"/>
              <a:gd name="connsiteY8" fmla="*/ 6372646 h 7935115"/>
              <a:gd name="connsiteX9" fmla="*/ 1733237 w 7269820"/>
              <a:gd name="connsiteY9" fmla="*/ 6781719 h 7935115"/>
              <a:gd name="connsiteX10" fmla="*/ 1853553 w 7269820"/>
              <a:gd name="connsiteY10" fmla="*/ 7275014 h 7935115"/>
              <a:gd name="connsiteX11" fmla="*/ 2274659 w 7269820"/>
              <a:gd name="connsiteY11" fmla="*/ 7383298 h 7935115"/>
              <a:gd name="connsiteX12" fmla="*/ 3453753 w 7269820"/>
              <a:gd name="connsiteY12" fmla="*/ 7359235 h 7935115"/>
              <a:gd name="connsiteX13" fmla="*/ 6966974 w 7269820"/>
              <a:gd name="connsiteY13" fmla="*/ 7335172 h 7935115"/>
              <a:gd name="connsiteX14" fmla="*/ 6702280 w 7269820"/>
              <a:gd name="connsiteY14" fmla="*/ 621551 h 7935115"/>
              <a:gd name="connsiteX15" fmla="*/ 690 w 7269820"/>
              <a:gd name="connsiteY15" fmla="*/ 465140 h 7935115"/>
              <a:gd name="connsiteX0" fmla="*/ 690 w 7269820"/>
              <a:gd name="connsiteY0" fmla="*/ 465140 h 7385646"/>
              <a:gd name="connsiteX1" fmla="*/ 277416 w 7269820"/>
              <a:gd name="connsiteY1" fmla="*/ 1102814 h 7385646"/>
              <a:gd name="connsiteX2" fmla="*/ 662427 w 7269820"/>
              <a:gd name="connsiteY2" fmla="*/ 1932993 h 7385646"/>
              <a:gd name="connsiteX3" fmla="*/ 975248 w 7269820"/>
              <a:gd name="connsiteY3" fmla="*/ 2558635 h 7385646"/>
              <a:gd name="connsiteX4" fmla="*/ 1155721 w 7269820"/>
              <a:gd name="connsiteY4" fmla="*/ 3003804 h 7385646"/>
              <a:gd name="connsiteX5" fmla="*/ 1360258 w 7269820"/>
              <a:gd name="connsiteY5" fmla="*/ 3906172 h 7385646"/>
              <a:gd name="connsiteX6" fmla="*/ 1468542 w 7269820"/>
              <a:gd name="connsiteY6" fmla="*/ 4796509 h 7385646"/>
              <a:gd name="connsiteX7" fmla="*/ 1576827 w 7269820"/>
              <a:gd name="connsiteY7" fmla="*/ 5494340 h 7385646"/>
              <a:gd name="connsiteX8" fmla="*/ 1661048 w 7269820"/>
              <a:gd name="connsiteY8" fmla="*/ 6372646 h 7385646"/>
              <a:gd name="connsiteX9" fmla="*/ 1733237 w 7269820"/>
              <a:gd name="connsiteY9" fmla="*/ 6781719 h 7385646"/>
              <a:gd name="connsiteX10" fmla="*/ 1853553 w 7269820"/>
              <a:gd name="connsiteY10" fmla="*/ 7275014 h 7385646"/>
              <a:gd name="connsiteX11" fmla="*/ 2274659 w 7269820"/>
              <a:gd name="connsiteY11" fmla="*/ 7383298 h 7385646"/>
              <a:gd name="connsiteX12" fmla="*/ 3453753 w 7269820"/>
              <a:gd name="connsiteY12" fmla="*/ 7359235 h 7385646"/>
              <a:gd name="connsiteX13" fmla="*/ 6966974 w 7269820"/>
              <a:gd name="connsiteY13" fmla="*/ 7335172 h 7385646"/>
              <a:gd name="connsiteX14" fmla="*/ 6702280 w 7269820"/>
              <a:gd name="connsiteY14" fmla="*/ 621551 h 7385646"/>
              <a:gd name="connsiteX15" fmla="*/ 690 w 7269820"/>
              <a:gd name="connsiteY15" fmla="*/ 465140 h 7385646"/>
              <a:gd name="connsiteX0" fmla="*/ 579 w 7269709"/>
              <a:gd name="connsiteY0" fmla="*/ 401613 h 7322119"/>
              <a:gd name="connsiteX1" fmla="*/ 277305 w 7269709"/>
              <a:gd name="connsiteY1" fmla="*/ 1039287 h 7322119"/>
              <a:gd name="connsiteX2" fmla="*/ 662316 w 7269709"/>
              <a:gd name="connsiteY2" fmla="*/ 1869466 h 7322119"/>
              <a:gd name="connsiteX3" fmla="*/ 975137 w 7269709"/>
              <a:gd name="connsiteY3" fmla="*/ 2495108 h 7322119"/>
              <a:gd name="connsiteX4" fmla="*/ 1155610 w 7269709"/>
              <a:gd name="connsiteY4" fmla="*/ 2940277 h 7322119"/>
              <a:gd name="connsiteX5" fmla="*/ 1360147 w 7269709"/>
              <a:gd name="connsiteY5" fmla="*/ 3842645 h 7322119"/>
              <a:gd name="connsiteX6" fmla="*/ 1468431 w 7269709"/>
              <a:gd name="connsiteY6" fmla="*/ 4732982 h 7322119"/>
              <a:gd name="connsiteX7" fmla="*/ 1576716 w 7269709"/>
              <a:gd name="connsiteY7" fmla="*/ 5430813 h 7322119"/>
              <a:gd name="connsiteX8" fmla="*/ 1660937 w 7269709"/>
              <a:gd name="connsiteY8" fmla="*/ 6309119 h 7322119"/>
              <a:gd name="connsiteX9" fmla="*/ 1733126 w 7269709"/>
              <a:gd name="connsiteY9" fmla="*/ 6718192 h 7322119"/>
              <a:gd name="connsiteX10" fmla="*/ 1853442 w 7269709"/>
              <a:gd name="connsiteY10" fmla="*/ 7211487 h 7322119"/>
              <a:gd name="connsiteX11" fmla="*/ 2274548 w 7269709"/>
              <a:gd name="connsiteY11" fmla="*/ 7319771 h 7322119"/>
              <a:gd name="connsiteX12" fmla="*/ 3453642 w 7269709"/>
              <a:gd name="connsiteY12" fmla="*/ 7295708 h 7322119"/>
              <a:gd name="connsiteX13" fmla="*/ 6966863 w 7269709"/>
              <a:gd name="connsiteY13" fmla="*/ 7271645 h 7322119"/>
              <a:gd name="connsiteX14" fmla="*/ 6702169 w 7269709"/>
              <a:gd name="connsiteY14" fmla="*/ 558024 h 7322119"/>
              <a:gd name="connsiteX15" fmla="*/ 579 w 7269709"/>
              <a:gd name="connsiteY15" fmla="*/ 401613 h 7322119"/>
              <a:gd name="connsiteX0" fmla="*/ 579 w 6966863"/>
              <a:gd name="connsiteY0" fmla="*/ 23486 h 6943992"/>
              <a:gd name="connsiteX1" fmla="*/ 277305 w 6966863"/>
              <a:gd name="connsiteY1" fmla="*/ 661160 h 6943992"/>
              <a:gd name="connsiteX2" fmla="*/ 662316 w 6966863"/>
              <a:gd name="connsiteY2" fmla="*/ 1491339 h 6943992"/>
              <a:gd name="connsiteX3" fmla="*/ 975137 w 6966863"/>
              <a:gd name="connsiteY3" fmla="*/ 2116981 h 6943992"/>
              <a:gd name="connsiteX4" fmla="*/ 1155610 w 6966863"/>
              <a:gd name="connsiteY4" fmla="*/ 2562150 h 6943992"/>
              <a:gd name="connsiteX5" fmla="*/ 1360147 w 6966863"/>
              <a:gd name="connsiteY5" fmla="*/ 3464518 h 6943992"/>
              <a:gd name="connsiteX6" fmla="*/ 1468431 w 6966863"/>
              <a:gd name="connsiteY6" fmla="*/ 4354855 h 6943992"/>
              <a:gd name="connsiteX7" fmla="*/ 1576716 w 6966863"/>
              <a:gd name="connsiteY7" fmla="*/ 5052686 h 6943992"/>
              <a:gd name="connsiteX8" fmla="*/ 1660937 w 6966863"/>
              <a:gd name="connsiteY8" fmla="*/ 5930992 h 6943992"/>
              <a:gd name="connsiteX9" fmla="*/ 1733126 w 6966863"/>
              <a:gd name="connsiteY9" fmla="*/ 6340065 h 6943992"/>
              <a:gd name="connsiteX10" fmla="*/ 1853442 w 6966863"/>
              <a:gd name="connsiteY10" fmla="*/ 6833360 h 6943992"/>
              <a:gd name="connsiteX11" fmla="*/ 2274548 w 6966863"/>
              <a:gd name="connsiteY11" fmla="*/ 6941644 h 6943992"/>
              <a:gd name="connsiteX12" fmla="*/ 3453642 w 6966863"/>
              <a:gd name="connsiteY12" fmla="*/ 6917581 h 6943992"/>
              <a:gd name="connsiteX13" fmla="*/ 6966863 w 6966863"/>
              <a:gd name="connsiteY13" fmla="*/ 6893518 h 6943992"/>
              <a:gd name="connsiteX14" fmla="*/ 6702169 w 6966863"/>
              <a:gd name="connsiteY14" fmla="*/ 179897 h 6943992"/>
              <a:gd name="connsiteX15" fmla="*/ 579 w 6966863"/>
              <a:gd name="connsiteY15" fmla="*/ 23486 h 694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66863" h="6943992">
                <a:moveTo>
                  <a:pt x="579" y="23486"/>
                </a:moveTo>
                <a:cubicBezTo>
                  <a:pt x="-11452" y="43538"/>
                  <a:pt x="167016" y="416518"/>
                  <a:pt x="277305" y="661160"/>
                </a:cubicBezTo>
                <a:cubicBezTo>
                  <a:pt x="387594" y="905802"/>
                  <a:pt x="546011" y="1248702"/>
                  <a:pt x="662316" y="1491339"/>
                </a:cubicBezTo>
                <a:cubicBezTo>
                  <a:pt x="778621" y="1733976"/>
                  <a:pt x="892921" y="1938513"/>
                  <a:pt x="975137" y="2116981"/>
                </a:cubicBezTo>
                <a:cubicBezTo>
                  <a:pt x="1057353" y="2295450"/>
                  <a:pt x="1091442" y="2337561"/>
                  <a:pt x="1155610" y="2562150"/>
                </a:cubicBezTo>
                <a:cubicBezTo>
                  <a:pt x="1219778" y="2786739"/>
                  <a:pt x="1308010" y="3165734"/>
                  <a:pt x="1360147" y="3464518"/>
                </a:cubicBezTo>
                <a:cubicBezTo>
                  <a:pt x="1412284" y="3763302"/>
                  <a:pt x="1432336" y="4090160"/>
                  <a:pt x="1468431" y="4354855"/>
                </a:cubicBezTo>
                <a:cubicBezTo>
                  <a:pt x="1504526" y="4619550"/>
                  <a:pt x="1544632" y="4789997"/>
                  <a:pt x="1576716" y="5052686"/>
                </a:cubicBezTo>
                <a:cubicBezTo>
                  <a:pt x="1608800" y="5315375"/>
                  <a:pt x="1634869" y="5716429"/>
                  <a:pt x="1660937" y="5930992"/>
                </a:cubicBezTo>
                <a:cubicBezTo>
                  <a:pt x="1687005" y="6145555"/>
                  <a:pt x="1701042" y="6189670"/>
                  <a:pt x="1733126" y="6340065"/>
                </a:cubicBezTo>
                <a:cubicBezTo>
                  <a:pt x="1765210" y="6490460"/>
                  <a:pt x="1799300" y="6733097"/>
                  <a:pt x="1853442" y="6833360"/>
                </a:cubicBezTo>
                <a:cubicBezTo>
                  <a:pt x="1907584" y="6933623"/>
                  <a:pt x="2007848" y="6927607"/>
                  <a:pt x="2274548" y="6941644"/>
                </a:cubicBezTo>
                <a:cubicBezTo>
                  <a:pt x="2541248" y="6955681"/>
                  <a:pt x="2238452" y="6901539"/>
                  <a:pt x="3453642" y="6917581"/>
                </a:cubicBezTo>
                <a:lnTo>
                  <a:pt x="6966863" y="6893518"/>
                </a:lnTo>
                <a:cubicBezTo>
                  <a:pt x="6866600" y="6492465"/>
                  <a:pt x="6960847" y="422534"/>
                  <a:pt x="6702169" y="179897"/>
                </a:cubicBezTo>
                <a:cubicBezTo>
                  <a:pt x="6443491" y="-62740"/>
                  <a:pt x="12610" y="3434"/>
                  <a:pt x="579" y="23486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7754" y="983524"/>
            <a:ext cx="518635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EBUS alongshore winds as simulated by IPCC-style climate projections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47679" y="3310908"/>
            <a:ext cx="363184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Ryan Rykaczewski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University of South Carolina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ryk@sc.edu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6" y="3313848"/>
            <a:ext cx="2936644" cy="7972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8" r="5676" b="18032"/>
          <a:stretch/>
        </p:blipFill>
        <p:spPr>
          <a:xfrm>
            <a:off x="5374104" y="-12032"/>
            <a:ext cx="7271085" cy="6894096"/>
          </a:xfrm>
          <a:prstGeom prst="rect">
            <a:avLst/>
          </a:prstGeom>
          <a:ln w="31750"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7" y="4326227"/>
            <a:ext cx="1292392" cy="107292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223467" y="5543375"/>
            <a:ext cx="71808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John Dunne, Bill Sydeman, Marisol García-Reyes, Bryan Black, Steven Bograd, and Riley Brady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9"/>
          <a:stretch/>
        </p:blipFill>
        <p:spPr>
          <a:xfrm>
            <a:off x="7785304" y="-12032"/>
            <a:ext cx="4893383" cy="649105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5726" y="4509452"/>
            <a:ext cx="912743" cy="919987"/>
          </a:xfrm>
          <a:prstGeom prst="rect">
            <a:avLst/>
          </a:prstGeom>
        </p:spPr>
      </p:pic>
      <p:pic>
        <p:nvPicPr>
          <p:cNvPr id="17" name="Picture 11" descr="162680_174606699230656_174605355897457_499558_4572949_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5575" y="4568397"/>
            <a:ext cx="1480984" cy="75129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8"/>
          <a:srcRect l="6853" t="8494" r="7984" b="6410"/>
          <a:stretch>
            <a:fillRect/>
          </a:stretch>
        </p:blipFill>
        <p:spPr bwMode="auto">
          <a:xfrm>
            <a:off x="5244341" y="4472141"/>
            <a:ext cx="1089878" cy="904258"/>
          </a:xfrm>
          <a:prstGeom prst="ellipse">
            <a:avLst/>
          </a:prstGeom>
          <a:ln w="127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1" y="4495068"/>
            <a:ext cx="994610" cy="99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017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41421" y="1308215"/>
            <a:ext cx="1112455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Some issues with observational datasets come to mind: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Although the durations of observational time series have increased, so too has our recognition of decadal scale variability. 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Time series are short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Issues with reliance on an observational approach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1421" y="3037234"/>
            <a:ext cx="32931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magnitude of historical climate change is rather small relative to what is expected in the future. The “signal” is relatively weak.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42"/>
          <a:stretch/>
        </p:blipFill>
        <p:spPr>
          <a:xfrm>
            <a:off x="4036285" y="2777665"/>
            <a:ext cx="5628825" cy="40325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285" y="2777665"/>
            <a:ext cx="7929680" cy="40310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TextBox 13"/>
          <p:cNvSpPr txBox="1"/>
          <p:nvPr/>
        </p:nvSpPr>
        <p:spPr>
          <a:xfrm>
            <a:off x="9386856" y="4711978"/>
            <a:ext cx="288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15" name="Oval 14"/>
          <p:cNvSpPr/>
          <p:nvPr/>
        </p:nvSpPr>
        <p:spPr>
          <a:xfrm>
            <a:off x="9391820" y="4768057"/>
            <a:ext cx="321113" cy="29027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19586" y="4631204"/>
            <a:ext cx="288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18" name="Oval 17"/>
          <p:cNvSpPr/>
          <p:nvPr/>
        </p:nvSpPr>
        <p:spPr>
          <a:xfrm>
            <a:off x="11119587" y="4656188"/>
            <a:ext cx="321113" cy="2902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1149655" y="4681816"/>
            <a:ext cx="258418" cy="23839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1149655" y="4682228"/>
            <a:ext cx="258418" cy="23819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37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89" y="2451306"/>
            <a:ext cx="11816263" cy="42385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42B598-A213-46E7-9576-D2335E91E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39" y="56698"/>
            <a:ext cx="9080825" cy="15178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5EAD49-AD44-4976-B748-8346778ED2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39" y="941832"/>
            <a:ext cx="3667125" cy="2857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9774D4-EFE9-4E62-8E20-80DEE7D81D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7833" y="898398"/>
            <a:ext cx="2952750" cy="3238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338881-E147-4EE4-BDE7-2463D40668A7}"/>
              </a:ext>
            </a:extLst>
          </p:cNvPr>
          <p:cNvSpPr/>
          <p:nvPr/>
        </p:nvSpPr>
        <p:spPr>
          <a:xfrm>
            <a:off x="243838" y="1769956"/>
            <a:ext cx="117086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>
                <a:effectLst/>
                <a:latin typeface="Arial" panose="020B0604020202020204" pitchFamily="34" charset="0"/>
              </a:rPr>
              <a:t>In this manuscript, we examined upwelling in the California Current as simulated by 40-members of the Community Earth System Model Large Ensemble Project (CESM-LE) under “historical” and “RCP 8.5” conditions.</a:t>
            </a:r>
            <a:endParaRPr lang="en-US" dirty="0"/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4CC6E08D-5970-49D5-8217-D55365BCA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Brady et al. (2017)</a:t>
            </a:r>
          </a:p>
        </p:txBody>
      </p:sp>
    </p:spTree>
    <p:extLst>
      <p:ext uri="{BB962C8B-B14F-4D97-AF65-F5344CB8AC3E}">
        <p14:creationId xmlns:p14="http://schemas.microsoft.com/office/powerpoint/2010/main" val="129077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94" y="109675"/>
            <a:ext cx="10051712" cy="66581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00851CF-B352-447D-898A-A803ABCA5C23}"/>
              </a:ext>
            </a:extLst>
          </p:cNvPr>
          <p:cNvSpPr/>
          <p:nvPr/>
        </p:nvSpPr>
        <p:spPr>
          <a:xfrm>
            <a:off x="7175685" y="5255140"/>
            <a:ext cx="485742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magnitude of the “forced signal” </a:t>
            </a:r>
            <a:r>
              <a:rPr 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vertical velocity over the 1946-1988 period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 rather small relative to the internal variability.</a:t>
            </a: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1691C0A5-2AE7-4927-A913-659B54405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Brady et al. (2017)</a:t>
            </a:r>
          </a:p>
        </p:txBody>
      </p:sp>
    </p:spTree>
    <p:extLst>
      <p:ext uri="{BB962C8B-B14F-4D97-AF65-F5344CB8AC3E}">
        <p14:creationId xmlns:p14="http://schemas.microsoft.com/office/powerpoint/2010/main" val="21704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79"/>
          <a:stretch/>
        </p:blipFill>
        <p:spPr>
          <a:xfrm>
            <a:off x="880867" y="3971502"/>
            <a:ext cx="10128330" cy="3084395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41421" y="1312987"/>
            <a:ext cx="10467775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Atmosphere-ocean coupled climate models (IPCC-style) alleviate some of these issues: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Not limited by data length or magnitude of historical forcing.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Not limited by data quality or methodology.</a:t>
            </a:r>
          </a:p>
          <a:p>
            <a:pPr marL="177800" marR="0" lvl="0" indent="-1778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Offer comprehensive and quantitative results, as well as the ability to test each step (not just the final result).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Models can be useful in examining the intensification concept</a:t>
            </a:r>
          </a:p>
        </p:txBody>
      </p:sp>
    </p:spTree>
    <p:extLst>
      <p:ext uri="{BB962C8B-B14F-4D97-AF65-F5344CB8AC3E}">
        <p14:creationId xmlns:p14="http://schemas.microsoft.com/office/powerpoint/2010/main" val="26603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995752" y="119118"/>
          <a:ext cx="7196248" cy="630936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3007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6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15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Model name</a:t>
                      </a:r>
                      <a:endParaRPr lang="en-US" sz="1800" b="1" i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Atmospheric resolution (km)</a:t>
                      </a:r>
                      <a:endParaRPr lang="en-US" sz="1800" b="1" i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</a:rPr>
                        <a:t>Oceanic resolution (km)</a:t>
                      </a:r>
                      <a:endParaRPr lang="en-US" sz="1800" b="1" i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1. </a:t>
                      </a:r>
                      <a:r>
                        <a:rPr lang="en-US" sz="1800" b="0" dirty="0" err="1">
                          <a:effectLst/>
                        </a:rPr>
                        <a:t>CanESM2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310 × 262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103 × 131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2. CNRM-CM5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156 × 131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92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3.</a:t>
                      </a:r>
                      <a:r>
                        <a:rPr lang="en-US" sz="1800" b="0" baseline="0" dirty="0">
                          <a:effectLst/>
                        </a:rPr>
                        <a:t> </a:t>
                      </a:r>
                      <a:r>
                        <a:rPr lang="en-US" sz="1800" b="0" dirty="0">
                          <a:effectLst/>
                        </a:rPr>
                        <a:t>ACCESS1.3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139 × 174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107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4. ACCESS1-0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139 × 174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107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5. CSIRO-</a:t>
                      </a:r>
                      <a:r>
                        <a:rPr lang="en-US" sz="1800" b="0" dirty="0" err="1">
                          <a:effectLst/>
                        </a:rPr>
                        <a:t>Mk3</a:t>
                      </a:r>
                      <a:r>
                        <a:rPr lang="en-US" sz="1800" b="0" dirty="0">
                          <a:effectLst/>
                        </a:rPr>
                        <a:t>-6-0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207 × 175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104 × 174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6. </a:t>
                      </a:r>
                      <a:r>
                        <a:rPr lang="en-US" sz="1800" b="0" dirty="0" err="1">
                          <a:effectLst/>
                        </a:rPr>
                        <a:t>inmcm4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167 × 186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68 × 117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7. IPSL-CM5A-LR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211 × 348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182 × 184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8. IPSL-CM5A-MR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141 × 233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182 × 184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9. IPSL-CM5B-LR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211 × 348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182 × 184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10. MIROC5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156 × 131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115 × 116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11. MIROC-ESM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310 × 262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103 × 131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12. MIROC-ESM-CHEM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310 × 262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103 × 131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13.</a:t>
                      </a:r>
                      <a:r>
                        <a:rPr lang="en-US" sz="1800" b="0" baseline="0" dirty="0">
                          <a:effectLst/>
                        </a:rPr>
                        <a:t> </a:t>
                      </a:r>
                      <a:r>
                        <a:rPr lang="en-US" sz="1800" b="0" dirty="0">
                          <a:effectLst/>
                        </a:rPr>
                        <a:t>MRI-CGCM3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125 × 105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56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14. MRI-ESM1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125 × 105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56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15. </a:t>
                      </a:r>
                      <a:r>
                        <a:rPr lang="en-US" sz="1800" b="0" dirty="0" err="1">
                          <a:effectLst/>
                        </a:rPr>
                        <a:t>NorESM1</a:t>
                      </a:r>
                      <a:r>
                        <a:rPr lang="en-US" sz="1800" b="0" dirty="0">
                          <a:effectLst/>
                        </a:rPr>
                        <a:t>-M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211 × 232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54 × 104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16. </a:t>
                      </a:r>
                      <a:r>
                        <a:rPr lang="en-US" sz="1800" b="0" dirty="0" err="1">
                          <a:effectLst/>
                        </a:rPr>
                        <a:t>NorESM1</a:t>
                      </a:r>
                      <a:r>
                        <a:rPr lang="en-US" sz="1800" b="0" dirty="0">
                          <a:effectLst/>
                        </a:rPr>
                        <a:t>-ME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211 × 232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54 × 104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17. GFDL-CM3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222 × 231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111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18. GFDL-ESM2G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225 × 234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111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19. GFDL-ESM2M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225 × 234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111 × 93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20. CESM1-BGC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105 × 116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</a:rPr>
                        <a:t>54 × 104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21. CESM1-CAM5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105 × 116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54 × 104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5" name="Explosion 2 4"/>
          <p:cNvSpPr/>
          <p:nvPr/>
        </p:nvSpPr>
        <p:spPr>
          <a:xfrm>
            <a:off x="8729681" y="450376"/>
            <a:ext cx="2483555" cy="1919111"/>
          </a:xfrm>
          <a:prstGeom prst="irregularSeal2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CMIP5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4844956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Steps to explore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41422" y="1308215"/>
            <a:ext cx="4303534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In each of these models, three steps of the hypothesis can be explored: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Increases in the land-sea surface temperature gradient?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Increased sea-level pressure gradient between the ocean and land?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Consistent intensification of upwelling-favorable winds in summer?</a:t>
            </a:r>
          </a:p>
        </p:txBody>
      </p:sp>
    </p:spTree>
    <p:extLst>
      <p:ext uri="{BB962C8B-B14F-4D97-AF65-F5344CB8AC3E}">
        <p14:creationId xmlns:p14="http://schemas.microsoft.com/office/powerpoint/2010/main" val="482639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91200" y="1676400"/>
            <a:ext cx="838200" cy="3733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15000" y="3124200"/>
            <a:ext cx="889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08" y="1796251"/>
            <a:ext cx="5771164" cy="4187794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3160052" y="6035902"/>
            <a:ext cx="28355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Diffenbaugh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Field (2014)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1772" y="1796251"/>
            <a:ext cx="5917861" cy="428817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0495313" y="6033032"/>
            <a:ext cx="1494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Fasullo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(2010)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Land-sea temperature differences do, indeed, increase</a:t>
            </a:r>
          </a:p>
        </p:txBody>
      </p:sp>
    </p:spTree>
    <p:extLst>
      <p:ext uri="{BB962C8B-B14F-4D97-AF65-F5344CB8AC3E}">
        <p14:creationId xmlns:p14="http://schemas.microsoft.com/office/powerpoint/2010/main" val="348301492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56" b="67914"/>
          <a:stretch/>
        </p:blipFill>
        <p:spPr>
          <a:xfrm>
            <a:off x="217345" y="1257028"/>
            <a:ext cx="7151427" cy="24824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b="65458"/>
          <a:stretch/>
        </p:blipFill>
        <p:spPr>
          <a:xfrm>
            <a:off x="1031091" y="3804749"/>
            <a:ext cx="5382339" cy="305325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7345" y="1555843"/>
            <a:ext cx="218365" cy="27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32247" y="6618380"/>
            <a:ext cx="2866030" cy="316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9547" y="1143000"/>
            <a:ext cx="3984978" cy="2661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1014" y="3804748"/>
            <a:ext cx="5717822" cy="3053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Land-sea temperature differences do, indeed, increase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r="5923"/>
          <a:stretch/>
        </p:blipFill>
        <p:spPr>
          <a:xfrm>
            <a:off x="7447939" y="3804748"/>
            <a:ext cx="4572000" cy="119329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 r="5922"/>
          <a:stretch/>
        </p:blipFill>
        <p:spPr>
          <a:xfrm>
            <a:off x="7447939" y="1317255"/>
            <a:ext cx="4572000" cy="119329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" r="5924"/>
          <a:stretch/>
        </p:blipFill>
        <p:spPr>
          <a:xfrm>
            <a:off x="7447939" y="5070217"/>
            <a:ext cx="4572000" cy="119329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" r="5922"/>
          <a:stretch/>
        </p:blipFill>
        <p:spPr>
          <a:xfrm>
            <a:off x="7447939" y="2563096"/>
            <a:ext cx="4572000" cy="1193295"/>
          </a:xfrm>
          <a:prstGeom prst="rect">
            <a:avLst/>
          </a:prstGeom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Rykaczewski et al. (2015)</a:t>
            </a:r>
          </a:p>
        </p:txBody>
      </p:sp>
    </p:spTree>
    <p:extLst>
      <p:ext uri="{BB962C8B-B14F-4D97-AF65-F5344CB8AC3E}">
        <p14:creationId xmlns:p14="http://schemas.microsoft.com/office/powerpoint/2010/main" val="265935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b="95241"/>
          <a:stretch/>
        </p:blipFill>
        <p:spPr>
          <a:xfrm>
            <a:off x="1031092" y="3804750"/>
            <a:ext cx="5382339" cy="4206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32" r="38943" b="39938"/>
          <a:stretch/>
        </p:blipFill>
        <p:spPr>
          <a:xfrm>
            <a:off x="217346" y="1633610"/>
            <a:ext cx="7435969" cy="21426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56" b="95256"/>
          <a:stretch/>
        </p:blipFill>
        <p:spPr>
          <a:xfrm>
            <a:off x="217346" y="1257029"/>
            <a:ext cx="7151427" cy="3670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However, continental SLP does not uniformly decrease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t="32364" b="40140"/>
          <a:stretch/>
        </p:blipFill>
        <p:spPr>
          <a:xfrm>
            <a:off x="1031092" y="4231060"/>
            <a:ext cx="5382339" cy="243038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645569" y="4067280"/>
            <a:ext cx="2866030" cy="316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7346" y="1555844"/>
            <a:ext cx="218365" cy="27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99548" y="1143001"/>
            <a:ext cx="3984978" cy="2661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41015" y="3804749"/>
            <a:ext cx="5717822" cy="3053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r="6118"/>
          <a:stretch/>
        </p:blipFill>
        <p:spPr>
          <a:xfrm>
            <a:off x="7481069" y="5070217"/>
            <a:ext cx="4505739" cy="11932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" r="6118"/>
          <a:stretch/>
        </p:blipFill>
        <p:spPr>
          <a:xfrm>
            <a:off x="7492737" y="3804747"/>
            <a:ext cx="4518991" cy="1193295"/>
          </a:xfrm>
          <a:prstGeom prst="rect">
            <a:avLst/>
          </a:prstGeom>
        </p:spPr>
      </p:pic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Rykaczewski et al. (2015)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" r="6118"/>
          <a:stretch/>
        </p:blipFill>
        <p:spPr>
          <a:xfrm>
            <a:off x="7448903" y="2563095"/>
            <a:ext cx="4518991" cy="11932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r="6355"/>
          <a:stretch/>
        </p:blipFill>
        <p:spPr>
          <a:xfrm>
            <a:off x="7447939" y="1316456"/>
            <a:ext cx="4505739" cy="119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4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56" b="94787"/>
          <a:stretch/>
        </p:blipFill>
        <p:spPr>
          <a:xfrm>
            <a:off x="-218126" y="1257029"/>
            <a:ext cx="7151427" cy="4033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9" r="73195" b="-592"/>
          <a:stretch/>
        </p:blipFill>
        <p:spPr>
          <a:xfrm>
            <a:off x="217346" y="1622477"/>
            <a:ext cx="2478511" cy="23720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Changes in wind intensity are fairly subtle…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203249" y="1580491"/>
            <a:ext cx="218365" cy="27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105" y="1616004"/>
            <a:ext cx="3154651" cy="23720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t="59491" b="-131"/>
          <a:stretch/>
        </p:blipFill>
        <p:spPr>
          <a:xfrm>
            <a:off x="2471979" y="4093908"/>
            <a:ext cx="4045902" cy="27003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b="95241"/>
          <a:stretch/>
        </p:blipFill>
        <p:spPr>
          <a:xfrm>
            <a:off x="-718236" y="4748301"/>
            <a:ext cx="5382339" cy="42061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064076" y="1143001"/>
            <a:ext cx="3984978" cy="2845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2431" y="4036472"/>
            <a:ext cx="6795911" cy="2869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l="-1921" t="-2560" r="-2805" b="-1"/>
          <a:stretch/>
        </p:blipFill>
        <p:spPr>
          <a:xfrm>
            <a:off x="6942658" y="1660360"/>
            <a:ext cx="5051322" cy="3894960"/>
          </a:xfrm>
          <a:prstGeom prst="rect">
            <a:avLst/>
          </a:prstGeom>
          <a:ln>
            <a:noFill/>
          </a:ln>
        </p:spPr>
      </p:pic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Rykaczewski et al. (2015)</a:t>
            </a:r>
          </a:p>
        </p:txBody>
      </p:sp>
    </p:spTree>
    <p:extLst>
      <p:ext uri="{BB962C8B-B14F-4D97-AF65-F5344CB8AC3E}">
        <p14:creationId xmlns:p14="http://schemas.microsoft.com/office/powerpoint/2010/main" val="198507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t="59491" b="-131"/>
          <a:stretch/>
        </p:blipFill>
        <p:spPr>
          <a:xfrm>
            <a:off x="5656236" y="1633884"/>
            <a:ext cx="6432137" cy="42929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b="95241"/>
          <a:stretch/>
        </p:blipFill>
        <p:spPr>
          <a:xfrm>
            <a:off x="6578662" y="1263156"/>
            <a:ext cx="5382339" cy="42061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Changes in wind intensity are fairly subtle…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68027" y="4006480"/>
          <a:ext cx="5595100" cy="22910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5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80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30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 region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Poleward portion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Equatorward portion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1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-8% (±10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-2% (±18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-13% (±10 s.d.)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1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Canary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 (±10 s.d.)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 (±18 s.d.)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 (±11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5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Humboldt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 (±12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 (±34 s.d.)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-9% (±9 s.d.)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1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Benguela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 (±7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 (±10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-6% (±9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s.d.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168028" y="3606370"/>
            <a:ext cx="48007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Percentage change in summertime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τ</a:t>
            </a:r>
            <a:r>
              <a:rPr kumimoji="0" lang="en-US" sz="20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upw</a:t>
            </a:r>
            <a:r>
              <a:rPr kumimoji="0" lang="en-US" sz="20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Rykaczewski et al. (2015)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41421" y="1308215"/>
            <a:ext cx="476622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Upwelling intensity tends to increase in the poleward portions…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… but decrease in the equatorward portions of the upwelling systems.</a:t>
            </a:r>
          </a:p>
        </p:txBody>
      </p:sp>
    </p:spTree>
    <p:extLst>
      <p:ext uri="{BB962C8B-B14F-4D97-AF65-F5344CB8AC3E}">
        <p14:creationId xmlns:p14="http://schemas.microsoft.com/office/powerpoint/2010/main" val="377730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Relevant hypotheses describing future nutrient supply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41422" y="2285997"/>
            <a:ext cx="818054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The </a:t>
            </a: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magnitude of upwelling favorable winds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 along the coast.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Stratification of the water column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 that might alter the depth from which upwelling waters are drawn.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Changes in the </a:t>
            </a: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nutrient concentrations in source waters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1316038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 in concentration within a source-water mass</a:t>
            </a:r>
          </a:p>
          <a:p>
            <a:pPr marL="1316038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 in the relative contributions of different water masses to the region</a:t>
            </a:r>
          </a:p>
          <a:p>
            <a:pPr marL="457200" indent="-457200">
              <a:buFont typeface="+mj-lt"/>
              <a:buAutoNum type="arabicParenR"/>
              <a:defRPr/>
            </a:pPr>
            <a:endParaRPr lang="en-US" sz="2200" dirty="0">
              <a:solidFill>
                <a:prstClr val="black"/>
              </a:solidFill>
              <a:cs typeface="Arial"/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lang="en-US" sz="2200" dirty="0">
                <a:solidFill>
                  <a:prstClr val="black"/>
                </a:solidFill>
              </a:rPr>
              <a:t>Changes in the frequency or intensity of variability or extreme events.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8979877" y="2344613"/>
            <a:ext cx="332027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Bakun (1990)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Huyer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(1976),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Roemmich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McGowan (1995), Palacios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 al.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(2004),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Lentz and Chapman (2004)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Rykaczewski and Dunne (2010), Bograd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 al.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(2015)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prstClr val="black"/>
                </a:solidFill>
                <a:latin typeface="Arial"/>
                <a:cs typeface="Arial"/>
              </a:rPr>
              <a:t>Xiu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1600" i="1" dirty="0">
                <a:solidFill>
                  <a:prstClr val="black"/>
                </a:solidFill>
                <a:latin typeface="Arial"/>
                <a:cs typeface="Arial"/>
              </a:rPr>
              <a:t>et al.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(2018)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1421" y="1312987"/>
            <a:ext cx="110058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What physical processes can conceivably alter the supply of macronutrients to upwelling ecosystems in response to anthropogenic global warming?</a:t>
            </a:r>
          </a:p>
        </p:txBody>
      </p:sp>
      <p:sp>
        <p:nvSpPr>
          <p:cNvPr id="8" name="Rectangle 7"/>
          <p:cNvSpPr/>
          <p:nvPr/>
        </p:nvSpPr>
        <p:spPr>
          <a:xfrm>
            <a:off x="313899" y="2285997"/>
            <a:ext cx="10440537" cy="5117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6959" y="190274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62541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353" y="1111430"/>
            <a:ext cx="9710447" cy="570646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328970" y="1779029"/>
            <a:ext cx="1481628" cy="974381"/>
          </a:xfrm>
          <a:prstGeom prst="ellipse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322590" y="1995847"/>
            <a:ext cx="1481628" cy="974381"/>
          </a:xfrm>
          <a:prstGeom prst="ellipse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798566" y="5428336"/>
            <a:ext cx="1481628" cy="974381"/>
          </a:xfrm>
          <a:prstGeom prst="ellipse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562555" y="5217955"/>
            <a:ext cx="1481628" cy="974381"/>
          </a:xfrm>
          <a:prstGeom prst="ellipse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413194" y="1550421"/>
            <a:ext cx="1481628" cy="974381"/>
          </a:xfrm>
          <a:prstGeom prst="ellipse">
            <a:avLst/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406814" y="1767239"/>
            <a:ext cx="1481628" cy="974381"/>
          </a:xfrm>
          <a:prstGeom prst="ellipse">
            <a:avLst/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894822" y="5596784"/>
            <a:ext cx="1481628" cy="974381"/>
          </a:xfrm>
          <a:prstGeom prst="ellipse">
            <a:avLst/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658811" y="5386403"/>
            <a:ext cx="1481628" cy="974381"/>
          </a:xfrm>
          <a:prstGeom prst="ellipse">
            <a:avLst/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367" y="1811888"/>
            <a:ext cx="895600" cy="361644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Poleward shifts in high-pressure systems are dominant over land-sea temperature gradients</a:t>
            </a:r>
          </a:p>
        </p:txBody>
      </p:sp>
    </p:spTree>
    <p:extLst>
      <p:ext uri="{BB962C8B-B14F-4D97-AF65-F5344CB8AC3E}">
        <p14:creationId xmlns:p14="http://schemas.microsoft.com/office/powerpoint/2010/main" val="104749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64"/>
          <a:stretch/>
        </p:blipFill>
        <p:spPr>
          <a:xfrm>
            <a:off x="144378" y="2433612"/>
            <a:ext cx="11960546" cy="1994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2" t="32250" r="36762" b="30071"/>
          <a:stretch/>
        </p:blipFill>
        <p:spPr>
          <a:xfrm>
            <a:off x="6811030" y="2695074"/>
            <a:ext cx="609600" cy="17325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0" t="31901" r="-469" b="15593"/>
          <a:stretch/>
        </p:blipFill>
        <p:spPr>
          <a:xfrm>
            <a:off x="11193957" y="2695074"/>
            <a:ext cx="654294" cy="241433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/>
              </a:rPr>
              <a:t>Projected changes are not limited to the summer seasons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41421" y="1243844"/>
            <a:ext cx="1082383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In the eastern North Pacific, springtime upwelling winds (March-April) are projected to intensify in north of Point Conception but weaken in summer in the equatorward portion of the domain.</a:t>
            </a: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81137" y="2334127"/>
            <a:ext cx="3891367" cy="2775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9737" y="2217243"/>
            <a:ext cx="4218514" cy="2775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148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41421" y="1243844"/>
            <a:ext cx="750692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Projected changes are not limited to the summer season.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169" y="233115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California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3170" y="338320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03169" y="4563073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Humboldt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3168" y="5639703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Benguela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285" y="1870669"/>
            <a:ext cx="7691662" cy="477826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Increased upwelling in poleward portions of the regions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1771F7DD-6E33-4E01-9306-606494905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Rykaczewski et al. (2015)</a:t>
            </a:r>
          </a:p>
        </p:txBody>
      </p:sp>
    </p:spTree>
    <p:extLst>
      <p:ext uri="{BB962C8B-B14F-4D97-AF65-F5344CB8AC3E}">
        <p14:creationId xmlns:p14="http://schemas.microsoft.com/office/powerpoint/2010/main" val="3642506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C00921-D8E0-45CC-A648-D750C2E58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97" y="1286799"/>
            <a:ext cx="8442588" cy="55201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62C89A-5BA3-42A5-8175-0D03FBF2FBA1}"/>
              </a:ext>
            </a:extLst>
          </p:cNvPr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kern="0" dirty="0">
                <a:solidFill>
                  <a:srgbClr val="FFFF00"/>
                </a:solidFill>
                <a:latin typeface="Calibri" panose="020F0502020204030204"/>
              </a:rPr>
              <a:t>Analysis of the CESM-LE substantiates the latitudinal and seasonal dependency of projected changes in the California Current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97156E-EB99-48D2-BB44-03C8EC0E4E5D}"/>
              </a:ext>
            </a:extLst>
          </p:cNvPr>
          <p:cNvSpPr/>
          <p:nvPr/>
        </p:nvSpPr>
        <p:spPr>
          <a:xfrm>
            <a:off x="7643674" y="2971799"/>
            <a:ext cx="43885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kumimoji="0" lang="en-US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 evidence of future changes in upwelling associated with RCP 8.5 anthropogenic climate forcing.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However, the changes are subtle and not evident (anywhere along the coast) until the latter half of the century.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3C9CF1AC-DBEE-4665-A281-CB5C487A3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Brady et al. (2017)</a:t>
            </a:r>
          </a:p>
        </p:txBody>
      </p:sp>
    </p:spTree>
    <p:extLst>
      <p:ext uri="{BB962C8B-B14F-4D97-AF65-F5344CB8AC3E}">
        <p14:creationId xmlns:p14="http://schemas.microsoft.com/office/powerpoint/2010/main" val="306271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B6FE99-F151-45A2-A9B3-71D5E1369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6" y="0"/>
            <a:ext cx="7958667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B155DCA-068E-49CE-A8B2-7280BBDD0E44}"/>
              </a:ext>
            </a:extLst>
          </p:cNvPr>
          <p:cNvSpPr/>
          <p:nvPr/>
        </p:nvSpPr>
        <p:spPr>
          <a:xfrm>
            <a:off x="1970843" y="3657600"/>
            <a:ext cx="8291743" cy="32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12">
            <a:extLst>
              <a:ext uri="{FF2B5EF4-FFF2-40B4-BE49-F238E27FC236}">
                <a16:creationId xmlns:a16="http://schemas.microsoft.com/office/drawing/2014/main" id="{74F5C5A7-82AF-4FBC-AE02-EE08541A3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Brady et al. (2017)</a:t>
            </a:r>
          </a:p>
        </p:txBody>
      </p:sp>
    </p:spTree>
    <p:extLst>
      <p:ext uri="{BB962C8B-B14F-4D97-AF65-F5344CB8AC3E}">
        <p14:creationId xmlns:p14="http://schemas.microsoft.com/office/powerpoint/2010/main" val="266460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Relevant hypotheses describing future nutrient supply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41422" y="2285997"/>
            <a:ext cx="818054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The </a:t>
            </a: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magnitude of upwelling favorable winds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 along the coast.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Stratification of the water column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 that might alter the depth from which upwelling waters are drawn.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Changes in the </a:t>
            </a: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nutrient concentrations in source waters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1316038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 in concentration within a source-water mass</a:t>
            </a:r>
          </a:p>
          <a:p>
            <a:pPr marL="1316038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 in the relative contributions of different water masses to the region</a:t>
            </a:r>
          </a:p>
          <a:p>
            <a:pPr marL="457200" indent="-457200">
              <a:buFont typeface="+mj-lt"/>
              <a:buAutoNum type="arabicParenR"/>
              <a:defRPr/>
            </a:pPr>
            <a:endParaRPr lang="en-US" sz="2200" dirty="0">
              <a:solidFill>
                <a:prstClr val="black"/>
              </a:solidFill>
              <a:cs typeface="Arial"/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Changes in the frequency or intensity of variability or extreme events.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1421" y="1312987"/>
            <a:ext cx="110058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What physical processes can conceivably alter the supply of macronutrients to upwelling ecosystems in response to anthropogenic global warming?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283514" y="2344613"/>
            <a:ext cx="721895" cy="449179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83514" y="3006349"/>
            <a:ext cx="721895" cy="449179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 descr="budget_fig">
            <a:extLst>
              <a:ext uri="{FF2B5EF4-FFF2-40B4-BE49-F238E27FC236}">
                <a16:creationId xmlns:a16="http://schemas.microsoft.com/office/drawing/2014/main" id="{2FF05665-A7B7-4501-9D14-FF674E42B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452" y="3914273"/>
            <a:ext cx="2561779" cy="2839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878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61257" y="1295401"/>
            <a:ext cx="10823838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65138" marR="0" lvl="0" indent="-4651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Intensification of upwelling-favorable winds is NOT clearly projected for the California Current.</a:t>
            </a:r>
          </a:p>
          <a:p>
            <a:pPr marL="465138" marR="0" lvl="0" indent="-4651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65138" marR="0" lvl="0" indent="-4651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Model projections suggest that upwelling-favorable winds may intensify in the poleward portions of upwelling systems but weaken in equatorward portions for those systems.</a:t>
            </a:r>
          </a:p>
          <a:p>
            <a:pPr marL="465138" marR="0" lvl="0" indent="-4651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65138" marR="0" lvl="0" indent="-4651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Resolution of global models remains rather coarse to properly resolve coastal winds.  Additionally, poor representation of marine stratus clouds may further bias coastal temperatures and winds.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31043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Thanks for your attention!</a:t>
            </a:r>
          </a:p>
        </p:txBody>
      </p:sp>
      <p:pic>
        <p:nvPicPr>
          <p:cNvPr id="5" name="Picture 4" descr="North_Pacific_Gyre">
            <a:extLst>
              <a:ext uri="{FF2B5EF4-FFF2-40B4-BE49-F238E27FC236}">
                <a16:creationId xmlns:a16="http://schemas.microsoft.com/office/drawing/2014/main" id="{2511E010-4AB6-4C78-8C12-6D0F2825F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123" y="1161641"/>
            <a:ext cx="9795753" cy="569635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98666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Subtropical Eastern </a:t>
            </a:r>
            <a:r>
              <a:rPr lang="en-US" sz="2800" i="1" kern="0" dirty="0">
                <a:solidFill>
                  <a:srgbClr val="FFFF00"/>
                </a:solidFill>
                <a:latin typeface="Calibri"/>
                <a:cs typeface="Arial"/>
              </a:rPr>
              <a:t>B</a:t>
            </a:r>
            <a:r>
              <a:rPr kumimoji="0" lang="en-US" sz="28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oundary</a:t>
            </a: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 </a:t>
            </a:r>
            <a:r>
              <a:rPr lang="en-US" sz="2800" i="1" kern="0" dirty="0">
                <a:solidFill>
                  <a:srgbClr val="FFFF00"/>
                </a:solidFill>
                <a:latin typeface="Calibri"/>
                <a:cs typeface="Arial"/>
              </a:rPr>
              <a:t>C</a:t>
            </a:r>
            <a:r>
              <a:rPr kumimoji="0" lang="en-US" sz="28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urrent</a:t>
            </a: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 </a:t>
            </a:r>
            <a:r>
              <a:rPr lang="en-US" sz="2800" i="1" kern="0" dirty="0">
                <a:solidFill>
                  <a:srgbClr val="FFFF00"/>
                </a:solidFill>
                <a:latin typeface="Calibri"/>
                <a:cs typeface="Arial"/>
              </a:rPr>
              <a:t>U</a:t>
            </a:r>
            <a:r>
              <a:rPr kumimoji="0" lang="en-US" sz="28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pwelling</a:t>
            </a: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 </a:t>
            </a:r>
            <a:r>
              <a:rPr lang="en-US" sz="2800" i="1" kern="0" dirty="0">
                <a:solidFill>
                  <a:srgbClr val="FFFF00"/>
                </a:solidFill>
                <a:latin typeface="Calibri"/>
                <a:cs typeface="Arial"/>
              </a:rPr>
              <a:t>S</a:t>
            </a:r>
            <a:r>
              <a:rPr kumimoji="0" lang="en-US" sz="28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ystems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68" y="1143000"/>
            <a:ext cx="9178087" cy="53936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30" y="1655189"/>
            <a:ext cx="1038093" cy="4191837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584967" y="2634694"/>
            <a:ext cx="1489728" cy="661089"/>
          </a:xfrm>
          <a:prstGeom prst="roundRect">
            <a:avLst>
              <a:gd name="adj" fmla="val 50000"/>
            </a:avLst>
          </a:prstGeom>
          <a:solidFill>
            <a:schemeClr val="bg1">
              <a:alpha val="97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California Current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074695" y="4420383"/>
            <a:ext cx="1489728" cy="661089"/>
          </a:xfrm>
          <a:prstGeom prst="roundRect">
            <a:avLst>
              <a:gd name="adj" fmla="val 50000"/>
            </a:avLst>
          </a:prstGeom>
          <a:solidFill>
            <a:schemeClr val="bg1">
              <a:alpha val="97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Humboldt Current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302523" y="2839902"/>
            <a:ext cx="1489728" cy="661089"/>
          </a:xfrm>
          <a:prstGeom prst="roundRect">
            <a:avLst>
              <a:gd name="adj" fmla="val 50000"/>
            </a:avLst>
          </a:prstGeom>
          <a:solidFill>
            <a:schemeClr val="bg1">
              <a:alpha val="97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Canary Current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492036" y="4536804"/>
            <a:ext cx="1489728" cy="661089"/>
          </a:xfrm>
          <a:prstGeom prst="roundRect">
            <a:avLst>
              <a:gd name="adj" fmla="val 50000"/>
            </a:avLst>
          </a:prstGeom>
          <a:solidFill>
            <a:schemeClr val="bg1">
              <a:alpha val="97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BenguelaCurrent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69125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97" y="1389967"/>
            <a:ext cx="5922264" cy="38174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661" y="1447975"/>
            <a:ext cx="5844921" cy="3701415"/>
          </a:xfrm>
          <a:prstGeom prst="rect">
            <a:avLst/>
          </a:prstGeom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Alongshore, equatorward winds driven by large-scale pressure fields</a:t>
            </a:r>
          </a:p>
        </p:txBody>
      </p:sp>
      <p:sp>
        <p:nvSpPr>
          <p:cNvPr id="8" name="Rectangle 7"/>
          <p:cNvSpPr/>
          <p:nvPr/>
        </p:nvSpPr>
        <p:spPr>
          <a:xfrm>
            <a:off x="6212660" y="1261988"/>
            <a:ext cx="5844921" cy="3887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Huyer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(1983)</a:t>
            </a:r>
          </a:p>
        </p:txBody>
      </p:sp>
    </p:spTree>
    <p:extLst>
      <p:ext uri="{BB962C8B-B14F-4D97-AF65-F5344CB8AC3E}">
        <p14:creationId xmlns:p14="http://schemas.microsoft.com/office/powerpoint/2010/main" val="27006694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25039" y="142520"/>
            <a:ext cx="9167070" cy="6376926"/>
            <a:chOff x="215243" y="-385824"/>
            <a:chExt cx="11018134" cy="76771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3694340" y="-247712"/>
              <a:ext cx="7677150" cy="740092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-1723095" y="1595437"/>
              <a:ext cx="7610475" cy="3733800"/>
            </a:xfrm>
            <a:prstGeom prst="rect">
              <a:avLst/>
            </a:prstGeom>
          </p:spPr>
        </p:pic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Bakun (1973)</a:t>
            </a:r>
          </a:p>
        </p:txBody>
      </p:sp>
    </p:spTree>
    <p:extLst>
      <p:ext uri="{BB962C8B-B14F-4D97-AF65-F5344CB8AC3E}">
        <p14:creationId xmlns:p14="http://schemas.microsoft.com/office/powerpoint/2010/main" val="182000212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274" y="1762418"/>
            <a:ext cx="6200775" cy="4410075"/>
          </a:xfrm>
          <a:prstGeom prst="rect">
            <a:avLst/>
          </a:prstGeom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9850" algn="l"/>
              </a:tabLst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Upwelling winds show clear seasonal and latitudinal patterns</a:t>
            </a:r>
          </a:p>
        </p:txBody>
      </p:sp>
      <p:sp>
        <p:nvSpPr>
          <p:cNvPr id="5" name="Rectangle 4"/>
          <p:cNvSpPr/>
          <p:nvPr/>
        </p:nvSpPr>
        <p:spPr>
          <a:xfrm rot="16200000">
            <a:off x="7795427" y="3782789"/>
            <a:ext cx="2914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</a:t>
            </a:r>
            <a:r>
              <a:rPr kumimoji="0" lang="en-US" sz="1800" b="0" i="0" u="none" strike="noStrike" kern="120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100 m of coastline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8289758" y="6469850"/>
            <a:ext cx="3505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Schwing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et al. (1996)</a:t>
            </a:r>
          </a:p>
        </p:txBody>
      </p:sp>
    </p:spTree>
    <p:extLst>
      <p:ext uri="{BB962C8B-B14F-4D97-AF65-F5344CB8AC3E}">
        <p14:creationId xmlns:p14="http://schemas.microsoft.com/office/powerpoint/2010/main" val="240755665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14350"/>
            <a:ext cx="763905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629" y="2747364"/>
            <a:ext cx="18288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648" y="2766374"/>
            <a:ext cx="44386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259" y="3118798"/>
            <a:ext cx="2228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0562" y="2667000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. 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86600" y="3031175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. .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826" y="1219200"/>
            <a:ext cx="1228725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1241662"/>
            <a:ext cx="108585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981200" y="3607714"/>
            <a:ext cx="8153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This is a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captivating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hypothesis, involving:</a:t>
            </a: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8800" y="381000"/>
            <a:ext cx="8305800" cy="3124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19" y="4191000"/>
            <a:ext cx="4727012" cy="2133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024" y="4890372"/>
            <a:ext cx="2229776" cy="1178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981200" y="4137898"/>
            <a:ext cx="3713824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global warming/climate,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atmospheric science,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oceanography, and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ecological impacts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all tied together in a fairly straightforward conceptual explanation.</a:t>
            </a:r>
          </a:p>
        </p:txBody>
      </p:sp>
    </p:spTree>
    <p:extLst>
      <p:ext uri="{BB962C8B-B14F-4D97-AF65-F5344CB8AC3E}">
        <p14:creationId xmlns:p14="http://schemas.microsoft.com/office/powerpoint/2010/main" val="148811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bakun_map_curr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6" y="2087200"/>
            <a:ext cx="5722139" cy="452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1" name="Picture 3" descr="bakun_map_fu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5" y="2087199"/>
            <a:ext cx="5722139" cy="452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41421" y="1308215"/>
            <a:ext cx="1062310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Bakun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suggested that global warming would enhance summertime upwelling winds in eastern boundary currents.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6477000" y="2286001"/>
            <a:ext cx="446371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Differential heating of the surface air over the landmass relative to the ocean…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…will result in intensification of the thermal Low over the Southwest, generating a stronger pressure gradient.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Bakun’s</a:t>
            </a: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proposed mechanism of upwelling intensification</a:t>
            </a:r>
          </a:p>
        </p:txBody>
      </p:sp>
    </p:spTree>
    <p:extLst>
      <p:ext uri="{BB962C8B-B14F-4D97-AF65-F5344CB8AC3E}">
        <p14:creationId xmlns:p14="http://schemas.microsoft.com/office/powerpoint/2010/main" val="367284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41421" y="1308215"/>
            <a:ext cx="1112455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858838">
              <a:defRPr>
                <a:solidFill>
                  <a:schemeClr val="tx1"/>
                </a:solidFill>
                <a:latin typeface="Arial" charset="0"/>
              </a:defRPr>
            </a:lvl2pPr>
            <a:lvl3pPr marL="973138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968375" marR="0" lvl="0" indent="-968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Some issues with observational datasets come to mind:</a:t>
            </a:r>
          </a:p>
          <a:p>
            <a:pPr marL="968375" marR="0" lvl="0" indent="-9683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Although the durations of observational time series have increased, so too has our recognition of decadal scale variability. 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Time series are short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317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Issues with reliance on an observational approach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1421" y="3037234"/>
            <a:ext cx="32931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magnitude of historical climate change is rather small relative to what is expected in the future. The “signal” is relatively weak.</a:t>
            </a:r>
          </a:p>
        </p:txBody>
      </p:sp>
    </p:spTree>
    <p:extLst>
      <p:ext uri="{BB962C8B-B14F-4D97-AF65-F5344CB8AC3E}">
        <p14:creationId xmlns:p14="http://schemas.microsoft.com/office/powerpoint/2010/main" val="42592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1382</Words>
  <Application>Microsoft Office PowerPoint</Application>
  <PresentationFormat>Widescreen</PresentationFormat>
  <Paragraphs>217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Default Design</vt:lpstr>
      <vt:lpstr>6_Office Theme</vt:lpstr>
      <vt:lpstr>5_Office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Rykaczewski</dc:creator>
  <cp:lastModifiedBy>Ryan Rykaczewski</cp:lastModifiedBy>
  <cp:revision>31</cp:revision>
  <dcterms:created xsi:type="dcterms:W3CDTF">2019-07-19T00:46:56Z</dcterms:created>
  <dcterms:modified xsi:type="dcterms:W3CDTF">2019-07-19T10:53:47Z</dcterms:modified>
</cp:coreProperties>
</file>