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  <p:sldMasterId id="2147483666" r:id="rId2"/>
    <p:sldMasterId id="2147483672" r:id="rId3"/>
  </p:sldMasterIdLst>
  <p:notesMasterIdLst>
    <p:notesMasterId r:id="rId30"/>
  </p:notesMasterIdLst>
  <p:handoutMasterIdLst>
    <p:handoutMasterId r:id="rId31"/>
  </p:handoutMasterIdLst>
  <p:sldIdLst>
    <p:sldId id="256" r:id="rId4"/>
    <p:sldId id="259" r:id="rId5"/>
    <p:sldId id="263" r:id="rId6"/>
    <p:sldId id="264" r:id="rId7"/>
    <p:sldId id="308" r:id="rId8"/>
    <p:sldId id="267" r:id="rId9"/>
    <p:sldId id="311" r:id="rId10"/>
    <p:sldId id="270" r:id="rId11"/>
    <p:sldId id="271" r:id="rId12"/>
    <p:sldId id="320" r:id="rId13"/>
    <p:sldId id="317" r:id="rId14"/>
    <p:sldId id="278" r:id="rId15"/>
    <p:sldId id="330" r:id="rId16"/>
    <p:sldId id="323" r:id="rId17"/>
    <p:sldId id="325" r:id="rId18"/>
    <p:sldId id="331" r:id="rId19"/>
    <p:sldId id="326" r:id="rId20"/>
    <p:sldId id="260" r:id="rId21"/>
    <p:sldId id="327" r:id="rId22"/>
    <p:sldId id="334" r:id="rId23"/>
    <p:sldId id="295" r:id="rId24"/>
    <p:sldId id="329" r:id="rId25"/>
    <p:sldId id="328" r:id="rId26"/>
    <p:sldId id="332" r:id="rId27"/>
    <p:sldId id="333" r:id="rId28"/>
    <p:sldId id="280" r:id="rId29"/>
  </p:sldIdLst>
  <p:sldSz cx="4610100" cy="3460750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8" d="100"/>
          <a:sy n="208" d="100"/>
        </p:scale>
        <p:origin x="1944" y="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image" Target="../media/image80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12" Type="http://schemas.openxmlformats.org/officeDocument/2006/relationships/image" Target="../media/image79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11" Type="http://schemas.openxmlformats.org/officeDocument/2006/relationships/image" Target="../media/image78.wmf"/><Relationship Id="rId5" Type="http://schemas.openxmlformats.org/officeDocument/2006/relationships/image" Target="../media/image72.wmf"/><Relationship Id="rId10" Type="http://schemas.openxmlformats.org/officeDocument/2006/relationships/image" Target="../media/image77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412" cy="496493"/>
          </a:xfrm>
          <a:prstGeom prst="rect">
            <a:avLst/>
          </a:prstGeom>
        </p:spPr>
        <p:txBody>
          <a:bodyPr vert="horz" lIns="189496" tIns="94749" rIns="189496" bIns="94749" rtlCol="0"/>
          <a:lstStyle>
            <a:lvl1pPr algn="l">
              <a:defRPr sz="25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513" y="0"/>
            <a:ext cx="2945412" cy="496493"/>
          </a:xfrm>
          <a:prstGeom prst="rect">
            <a:avLst/>
          </a:prstGeom>
        </p:spPr>
        <p:txBody>
          <a:bodyPr vert="horz" lIns="189496" tIns="94749" rIns="189496" bIns="94749" rtlCol="0"/>
          <a:lstStyle>
            <a:lvl1pPr algn="r">
              <a:defRPr sz="2500"/>
            </a:lvl1pPr>
          </a:lstStyle>
          <a:p>
            <a:fld id="{D918801E-9739-4A94-B8C5-4A8620F2AD29}" type="datetimeFigureOut">
              <a:rPr lang="en-US" smtClean="0"/>
              <a:t>20/08/2019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3326"/>
            <a:ext cx="2945412" cy="496489"/>
          </a:xfrm>
          <a:prstGeom prst="rect">
            <a:avLst/>
          </a:prstGeom>
        </p:spPr>
        <p:txBody>
          <a:bodyPr vert="horz" lIns="189496" tIns="94749" rIns="189496" bIns="94749" rtlCol="0" anchor="b"/>
          <a:lstStyle>
            <a:lvl1pPr algn="l">
              <a:defRPr sz="25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513" y="9433326"/>
            <a:ext cx="2945412" cy="496489"/>
          </a:xfrm>
          <a:prstGeom prst="rect">
            <a:avLst/>
          </a:prstGeom>
        </p:spPr>
        <p:txBody>
          <a:bodyPr vert="horz" lIns="189496" tIns="94749" rIns="189496" bIns="94749" rtlCol="0" anchor="b"/>
          <a:lstStyle>
            <a:lvl1pPr algn="r">
              <a:defRPr sz="2500"/>
            </a:lvl1pPr>
          </a:lstStyle>
          <a:p>
            <a:fld id="{81772610-C3D7-4F04-A113-C6F041051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848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412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89496" tIns="94749" rIns="189496" bIns="94749"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679450" y="4716463"/>
            <a:ext cx="5440363" cy="4468812"/>
          </a:xfrm>
          <a:prstGeom prst="rect">
            <a:avLst/>
          </a:prstGeom>
        </p:spPr>
        <p:txBody>
          <a:bodyPr lIns="189496" tIns="94749" rIns="189496" bIns="94749"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679450" y="4716463"/>
            <a:ext cx="5440363" cy="4468812"/>
          </a:xfrm>
          <a:prstGeom prst="rect">
            <a:avLst/>
          </a:prstGeom>
        </p:spPr>
        <p:txBody>
          <a:bodyPr lIns="189496" tIns="94749" rIns="189496" bIns="94749"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89496" tIns="94749" rIns="189496" bIns="94749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89496" tIns="94749" rIns="189496" bIns="94749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40363" cy="391001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2925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4538"/>
            <a:ext cx="496093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16463"/>
            <a:ext cx="5440363" cy="446881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2396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89496" tIns="94749" rIns="189496" bIns="94749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89496" tIns="94749" rIns="189496" bIns="94749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89496" tIns="94749" rIns="189496" bIns="94749"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89496" tIns="94749" rIns="189496" bIns="94749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2075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89496" tIns="94749" rIns="189496" bIns="94749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21247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89496" tIns="94749" rIns="189496" bIns="94749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89496" tIns="94749" rIns="189496" bIns="94749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69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33BF4-BAC3-4ED0-834B-35253F0FF17A}" type="datetime1">
              <a:rPr lang="en-US" smtClean="0"/>
              <a:t>20/08/2019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marL="65405">
              <a:lnSpc>
                <a:spcPct val="100000"/>
              </a:lnSpc>
            </a:pPr>
            <a:fld id="{81D60167-4931-47E6-BA6A-407CBD079E47}" type="slidenum">
              <a:rPr spc="-20" dirty="0"/>
              <a:t>‹#›</a:t>
            </a:fld>
            <a:r>
              <a:rPr spc="-65" dirty="0"/>
              <a:t> </a:t>
            </a:r>
            <a:r>
              <a:rPr spc="150" dirty="0"/>
              <a:t>/</a:t>
            </a:r>
            <a:r>
              <a:rPr spc="-65" dirty="0"/>
              <a:t> </a:t>
            </a:r>
            <a:r>
              <a:rPr spc="-20" dirty="0"/>
              <a:t>14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34212" y="208226"/>
            <a:ext cx="2686516" cy="16053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418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807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790249" y="1624149"/>
            <a:ext cx="743762" cy="139718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116213" y="1624149"/>
            <a:ext cx="534580" cy="279435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fld id="{8ECD8DE2-B1E5-49E7-9B6C-441F0D321C85}" type="datetime1">
              <a:rPr lang="en-US" sz="908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</a:pPr>
              <a:t>20/08/2019</a:t>
            </a:fld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1673466" y="1624149"/>
            <a:ext cx="534580" cy="139718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908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37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4610100" cy="34607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46101" y="51271"/>
            <a:ext cx="4517898" cy="3363336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61040">
              <a:defRPr/>
            </a:pPr>
            <a:fld id="{97137657-11E3-478B-9DE7-FDBDD3042B62}" type="datetime1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20/08/2019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61040"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4159" y="1484924"/>
            <a:ext cx="3603749" cy="124330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17879" y="1485949"/>
            <a:ext cx="600134" cy="124125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88493" y="1582850"/>
            <a:ext cx="458905" cy="1047454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4598" y="1541957"/>
            <a:ext cx="3502872" cy="113307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25858" y="2334047"/>
            <a:ext cx="384175" cy="230717"/>
          </a:xfrm>
        </p:spPr>
        <p:txBody>
          <a:bodyPr/>
          <a:lstStyle>
            <a:lvl1pPr algn="ctr">
              <a:defRPr sz="1412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defTabSz="461040">
              <a:defRPr/>
            </a:pPr>
            <a:fld id="{4F33D843-89A8-46A6-970E-E97E45383A40}" type="slidenum">
              <a:rPr lang="en-US" smtClean="0">
                <a:solidFill>
                  <a:srgbClr val="93A299">
                    <a:lumMod val="50000"/>
                  </a:srgbClr>
                </a:solidFill>
              </a:rPr>
              <a:pPr defTabSz="461040">
                <a:defRPr/>
              </a:pPr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3168" y="2300746"/>
            <a:ext cx="3405730" cy="335259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1731" y="1584254"/>
            <a:ext cx="3408604" cy="1048479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4081" y="2345619"/>
            <a:ext cx="3303905" cy="230717"/>
          </a:xfrm>
        </p:spPr>
        <p:txBody>
          <a:bodyPr>
            <a:normAutofit/>
          </a:bodyPr>
          <a:lstStyle>
            <a:lvl1pPr marL="0" indent="0" algn="ctr">
              <a:buNone/>
              <a:defRPr sz="908" cap="all" spc="151" baseline="0">
                <a:solidFill>
                  <a:srgbClr val="FFFFFF"/>
                </a:solidFill>
              </a:defRPr>
            </a:lvl1pPr>
            <a:lvl2pPr marL="230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1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91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22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52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83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13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44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72" y="1628457"/>
            <a:ext cx="3342323" cy="615245"/>
          </a:xfrm>
        </p:spPr>
        <p:txBody>
          <a:bodyPr anchor="b" anchorCtr="0">
            <a:noAutofit/>
          </a:bodyPr>
          <a:lstStyle>
            <a:lvl1pPr>
              <a:defRPr sz="2017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58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61040">
              <a:defRPr/>
            </a:pPr>
            <a:fld id="{24F2050A-DF08-4ED1-891A-F4F8360C45DD}" type="datetime1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20/08/2019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61040"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61040">
              <a:defRPr/>
            </a:pPr>
            <a:fld id="{FA7ED090-E218-4F99-9A61-BB9F464B5E67}" type="slidenum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562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4610100" cy="34607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46101" y="51271"/>
            <a:ext cx="4517898" cy="3363336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61040">
              <a:defRPr/>
            </a:pPr>
            <a:fld id="{02E241EA-40DA-469D-9464-8B0075E1206C}" type="datetime1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20/08/2019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7871" y="1486841"/>
            <a:ext cx="4167018" cy="124330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6193" y="1538111"/>
            <a:ext cx="4050374" cy="113307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61040"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61040">
              <a:defRPr/>
            </a:pPr>
            <a:fld id="{40BB48A3-6E2A-4BAA-8888-88AFE7CCD366}" type="slidenum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296" y="1615016"/>
            <a:ext cx="3880168" cy="653698"/>
          </a:xfrm>
        </p:spPr>
        <p:txBody>
          <a:bodyPr anchor="b" anchorCtr="0">
            <a:noAutofit/>
          </a:bodyPr>
          <a:lstStyle>
            <a:lvl1pPr algn="ctr" defTabSz="461040" rtl="0" eaLnBrk="1" latinLnBrk="0" hangingPunct="1">
              <a:spcBef>
                <a:spcPct val="0"/>
              </a:spcBef>
              <a:buNone/>
              <a:defRPr lang="en-US" sz="2017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40562" y="2291786"/>
            <a:ext cx="3941636" cy="335259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6" y="2325087"/>
            <a:ext cx="3880168" cy="26431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8" cap="all" spc="126" baseline="0">
                <a:solidFill>
                  <a:srgbClr val="FFFFFF"/>
                </a:solidFill>
              </a:defRPr>
            </a:lvl1pPr>
            <a:lvl2pPr marL="230520" indent="0">
              <a:buNone/>
              <a:defRPr sz="908">
                <a:solidFill>
                  <a:schemeClr val="tx1">
                    <a:tint val="75000"/>
                  </a:schemeClr>
                </a:solidFill>
              </a:defRPr>
            </a:lvl2pPr>
            <a:lvl3pPr marL="461040" indent="0">
              <a:buNone/>
              <a:defRPr sz="807">
                <a:solidFill>
                  <a:schemeClr val="tx1">
                    <a:tint val="75000"/>
                  </a:schemeClr>
                </a:solidFill>
              </a:defRPr>
            </a:lvl3pPr>
            <a:lvl4pPr marL="691561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4pPr>
            <a:lvl5pPr marL="922081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5pPr>
            <a:lvl6pPr marL="1152601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6pPr>
            <a:lvl7pPr marL="1383121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7pPr>
            <a:lvl8pPr marL="1613642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8pPr>
            <a:lvl9pPr marL="1844162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0694" y="1576564"/>
            <a:ext cx="3941373" cy="1048479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4692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40" y="206077"/>
            <a:ext cx="4164755" cy="5245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39" y="867494"/>
            <a:ext cx="2036128" cy="2224109"/>
          </a:xfrm>
        </p:spPr>
        <p:txBody>
          <a:bodyPr/>
          <a:lstStyle>
            <a:lvl1pPr>
              <a:defRPr sz="1412"/>
            </a:lvl1pPr>
            <a:lvl2pPr>
              <a:defRPr sz="1210"/>
            </a:lvl2pPr>
            <a:lvl3pPr>
              <a:defRPr sz="1008"/>
            </a:lvl3pPr>
            <a:lvl4pPr>
              <a:defRPr sz="908"/>
            </a:lvl4pPr>
            <a:lvl5pPr>
              <a:defRPr sz="908"/>
            </a:lvl5pPr>
            <a:lvl6pPr>
              <a:defRPr sz="908"/>
            </a:lvl6pPr>
            <a:lvl7pPr>
              <a:defRPr sz="908"/>
            </a:lvl7pPr>
            <a:lvl8pPr>
              <a:defRPr sz="908"/>
            </a:lvl8pPr>
            <a:lvl9pPr>
              <a:defRPr sz="90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43467" y="867494"/>
            <a:ext cx="2036128" cy="2224109"/>
          </a:xfrm>
        </p:spPr>
        <p:txBody>
          <a:bodyPr/>
          <a:lstStyle>
            <a:lvl1pPr>
              <a:defRPr sz="1412"/>
            </a:lvl1pPr>
            <a:lvl2pPr>
              <a:defRPr sz="1210"/>
            </a:lvl2pPr>
            <a:lvl3pPr>
              <a:defRPr sz="1008"/>
            </a:lvl3pPr>
            <a:lvl4pPr>
              <a:defRPr sz="908"/>
            </a:lvl4pPr>
            <a:lvl5pPr>
              <a:defRPr sz="908"/>
            </a:lvl5pPr>
            <a:lvl6pPr>
              <a:defRPr sz="908"/>
            </a:lvl6pPr>
            <a:lvl7pPr>
              <a:defRPr sz="908"/>
            </a:lvl7pPr>
            <a:lvl8pPr>
              <a:defRPr sz="908"/>
            </a:lvl8pPr>
            <a:lvl9pPr>
              <a:defRPr sz="90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61040">
              <a:defRPr/>
            </a:pPr>
            <a:fld id="{DD9FA93D-716A-4E61-B8D2-81968706F444}" type="datetime1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20/08/2019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61040"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61040">
              <a:defRPr/>
            </a:pPr>
            <a:fld id="{A72A3C4E-989C-487C-9476-4237442387BD}" type="slidenum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143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40" y="206077"/>
            <a:ext cx="4164755" cy="52452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40" y="869193"/>
            <a:ext cx="2036928" cy="322843"/>
          </a:xfrm>
        </p:spPr>
        <p:txBody>
          <a:bodyPr anchor="b">
            <a:noAutofit/>
          </a:bodyPr>
          <a:lstStyle>
            <a:lvl1pPr marL="0" indent="0" algn="ctr">
              <a:buNone/>
              <a:defRPr sz="1109" b="1"/>
            </a:lvl1pPr>
            <a:lvl2pPr marL="230520" indent="0">
              <a:buNone/>
              <a:defRPr sz="1008" b="1"/>
            </a:lvl2pPr>
            <a:lvl3pPr marL="461040" indent="0">
              <a:buNone/>
              <a:defRPr sz="908" b="1"/>
            </a:lvl3pPr>
            <a:lvl4pPr marL="691561" indent="0">
              <a:buNone/>
              <a:defRPr sz="807" b="1"/>
            </a:lvl4pPr>
            <a:lvl5pPr marL="922081" indent="0">
              <a:buNone/>
              <a:defRPr sz="807" b="1"/>
            </a:lvl5pPr>
            <a:lvl6pPr marL="1152601" indent="0">
              <a:buNone/>
              <a:defRPr sz="807" b="1"/>
            </a:lvl6pPr>
            <a:lvl7pPr marL="1383121" indent="0">
              <a:buNone/>
              <a:defRPr sz="807" b="1"/>
            </a:lvl7pPr>
            <a:lvl8pPr marL="1613642" indent="0">
              <a:buNone/>
              <a:defRPr sz="807" b="1"/>
            </a:lvl8pPr>
            <a:lvl9pPr marL="1844162" indent="0">
              <a:buNone/>
              <a:defRPr sz="8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40" y="1230489"/>
            <a:ext cx="2036928" cy="1860954"/>
          </a:xfrm>
        </p:spPr>
        <p:txBody>
          <a:bodyPr/>
          <a:lstStyle>
            <a:lvl1pPr>
              <a:defRPr sz="1210"/>
            </a:lvl1pPr>
            <a:lvl2pPr>
              <a:defRPr sz="1008"/>
            </a:lvl2pPr>
            <a:lvl3pPr>
              <a:defRPr sz="908"/>
            </a:lvl3pPr>
            <a:lvl4pPr>
              <a:defRPr sz="807"/>
            </a:lvl4pPr>
            <a:lvl5pPr>
              <a:defRPr sz="807"/>
            </a:lvl5pPr>
            <a:lvl6pPr>
              <a:defRPr sz="807"/>
            </a:lvl6pPr>
            <a:lvl7pPr>
              <a:defRPr sz="807"/>
            </a:lvl7pPr>
            <a:lvl8pPr>
              <a:defRPr sz="807"/>
            </a:lvl8pPr>
            <a:lvl9pPr>
              <a:defRPr sz="8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41867" y="869193"/>
            <a:ext cx="2037728" cy="322843"/>
          </a:xfrm>
        </p:spPr>
        <p:txBody>
          <a:bodyPr anchor="b">
            <a:noAutofit/>
          </a:bodyPr>
          <a:lstStyle>
            <a:lvl1pPr marL="0" indent="0" algn="ctr">
              <a:buNone/>
              <a:defRPr sz="1109" b="1"/>
            </a:lvl1pPr>
            <a:lvl2pPr marL="230520" indent="0">
              <a:buNone/>
              <a:defRPr sz="1008" b="1"/>
            </a:lvl2pPr>
            <a:lvl3pPr marL="461040" indent="0">
              <a:buNone/>
              <a:defRPr sz="908" b="1"/>
            </a:lvl3pPr>
            <a:lvl4pPr marL="691561" indent="0">
              <a:buNone/>
              <a:defRPr sz="807" b="1"/>
            </a:lvl4pPr>
            <a:lvl5pPr marL="922081" indent="0">
              <a:buNone/>
              <a:defRPr sz="807" b="1"/>
            </a:lvl5pPr>
            <a:lvl6pPr marL="1152601" indent="0">
              <a:buNone/>
              <a:defRPr sz="807" b="1"/>
            </a:lvl6pPr>
            <a:lvl7pPr marL="1383121" indent="0">
              <a:buNone/>
              <a:defRPr sz="807" b="1"/>
            </a:lvl7pPr>
            <a:lvl8pPr marL="1613642" indent="0">
              <a:buNone/>
              <a:defRPr sz="807" b="1"/>
            </a:lvl8pPr>
            <a:lvl9pPr marL="1844162" indent="0">
              <a:buNone/>
              <a:defRPr sz="8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41867" y="1230489"/>
            <a:ext cx="2037728" cy="1860954"/>
          </a:xfrm>
        </p:spPr>
        <p:txBody>
          <a:bodyPr/>
          <a:lstStyle>
            <a:lvl1pPr>
              <a:defRPr sz="1210"/>
            </a:lvl1pPr>
            <a:lvl2pPr>
              <a:defRPr sz="1008"/>
            </a:lvl2pPr>
            <a:lvl3pPr>
              <a:defRPr sz="908"/>
            </a:lvl3pPr>
            <a:lvl4pPr>
              <a:defRPr sz="807"/>
            </a:lvl4pPr>
            <a:lvl5pPr>
              <a:defRPr sz="807"/>
            </a:lvl5pPr>
            <a:lvl6pPr>
              <a:defRPr sz="807"/>
            </a:lvl6pPr>
            <a:lvl7pPr>
              <a:defRPr sz="807"/>
            </a:lvl7pPr>
            <a:lvl8pPr>
              <a:defRPr sz="807"/>
            </a:lvl8pPr>
            <a:lvl9pPr>
              <a:defRPr sz="8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61040">
              <a:defRPr/>
            </a:pPr>
            <a:fld id="{DD5B18F5-4612-4E66-AFF7-A33521AFCD24}" type="datetime1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20/08/2019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61040"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61040">
              <a:defRPr/>
            </a:pPr>
            <a:fld id="{3A1AB3E2-BF03-4E9F-85DC-8F1E194D703D}" type="slidenum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657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61040">
              <a:defRPr/>
            </a:pPr>
            <a:fld id="{788BBC6A-CCF1-4606-BCAE-FDC401459316}" type="datetime1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20/08/2019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61040"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61040">
              <a:defRPr/>
            </a:pPr>
            <a:fld id="{C1237F31-6853-47F3-B94B-145CDC50853C}" type="slidenum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329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10100" cy="34607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46101" y="51271"/>
            <a:ext cx="4517898" cy="3363336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61040">
              <a:defRPr/>
            </a:pPr>
            <a:fld id="{77E2503F-A22A-4ABA-B0CF-54B4ABB20826}" type="datetime1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20/08/2019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61040"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61040">
              <a:defRPr/>
            </a:pPr>
            <a:fld id="{55827778-7503-445E-B0E3-7F27248F395F}" type="slidenum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914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4610100" cy="34607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46101" y="51271"/>
            <a:ext cx="4517898" cy="3363336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293" y="346075"/>
            <a:ext cx="2305050" cy="2653243"/>
          </a:xfrm>
        </p:spPr>
        <p:txBody>
          <a:bodyPr/>
          <a:lstStyle>
            <a:lvl1pPr>
              <a:defRPr sz="1613"/>
            </a:lvl1pPr>
            <a:lvl2pPr>
              <a:defRPr sz="1412"/>
            </a:lvl2pPr>
            <a:lvl3pPr>
              <a:defRPr sz="1210"/>
            </a:lvl3pPr>
            <a:lvl4pPr>
              <a:defRPr sz="1008"/>
            </a:lvl4pPr>
            <a:lvl5pPr>
              <a:defRPr sz="1008"/>
            </a:lvl5pPr>
            <a:lvl6pPr>
              <a:defRPr sz="1008"/>
            </a:lvl6pPr>
            <a:lvl7pPr>
              <a:defRPr sz="1008"/>
            </a:lvl7pPr>
            <a:lvl8pPr>
              <a:defRPr sz="1008"/>
            </a:lvl8pPr>
            <a:lvl9pPr>
              <a:defRPr sz="100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61040">
              <a:defRPr/>
            </a:pPr>
            <a:fld id="{5D45CC54-8A85-448F-BA42-3D5CFF112450}" type="datetime1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20/08/2019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61040"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61040">
              <a:defRPr/>
            </a:pPr>
            <a:fld id="{51C198E3-CCC9-479E-A1E4-DAF34ECD7F67}" type="slidenum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2350" y="759827"/>
            <a:ext cx="1369602" cy="177805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1164" y="828840"/>
            <a:ext cx="1251974" cy="163213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704" y="1499658"/>
            <a:ext cx="1158895" cy="884414"/>
          </a:xfrm>
        </p:spPr>
        <p:txBody>
          <a:bodyPr/>
          <a:lstStyle>
            <a:lvl1pPr marL="0" indent="0">
              <a:spcBef>
                <a:spcPts val="202"/>
              </a:spcBef>
              <a:buNone/>
              <a:defRPr sz="706">
                <a:solidFill>
                  <a:schemeClr val="accent1">
                    <a:lumMod val="50000"/>
                  </a:schemeClr>
                </a:solidFill>
              </a:defRPr>
            </a:lvl1pPr>
            <a:lvl2pPr marL="230520" indent="0">
              <a:buNone/>
              <a:defRPr sz="605"/>
            </a:lvl2pPr>
            <a:lvl3pPr marL="461040" indent="0">
              <a:buNone/>
              <a:defRPr sz="504"/>
            </a:lvl3pPr>
            <a:lvl4pPr marL="691561" indent="0">
              <a:buNone/>
              <a:defRPr sz="454"/>
            </a:lvl4pPr>
            <a:lvl5pPr marL="922081" indent="0">
              <a:buNone/>
              <a:defRPr sz="454"/>
            </a:lvl5pPr>
            <a:lvl6pPr marL="1152601" indent="0">
              <a:buNone/>
              <a:defRPr sz="454"/>
            </a:lvl6pPr>
            <a:lvl7pPr marL="1383121" indent="0">
              <a:buNone/>
              <a:defRPr sz="454"/>
            </a:lvl7pPr>
            <a:lvl8pPr marL="1613642" indent="0">
              <a:buNone/>
              <a:defRPr sz="454"/>
            </a:lvl8pPr>
            <a:lvl9pPr marL="1844162" indent="0">
              <a:buNone/>
              <a:defRPr sz="45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704" y="875185"/>
            <a:ext cx="1158895" cy="601327"/>
          </a:xfrm>
        </p:spPr>
        <p:txBody>
          <a:bodyPr anchor="b">
            <a:normAutofit/>
          </a:bodyPr>
          <a:lstStyle>
            <a:lvl1pPr algn="l">
              <a:defRPr sz="1008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1461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4610100" cy="34607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46101" y="51271"/>
            <a:ext cx="4517898" cy="3363336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5758" y="313595"/>
            <a:ext cx="3918585" cy="2185836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1613"/>
            </a:lvl1pPr>
            <a:lvl2pPr marL="230520" indent="0">
              <a:buNone/>
              <a:defRPr sz="1412"/>
            </a:lvl2pPr>
            <a:lvl3pPr marL="461040" indent="0">
              <a:buNone/>
              <a:defRPr sz="1210"/>
            </a:lvl3pPr>
            <a:lvl4pPr marL="691561" indent="0">
              <a:buNone/>
              <a:defRPr sz="1008"/>
            </a:lvl4pPr>
            <a:lvl5pPr marL="922081" indent="0">
              <a:buNone/>
              <a:defRPr sz="1008"/>
            </a:lvl5pPr>
            <a:lvl6pPr marL="1152601" indent="0">
              <a:buNone/>
              <a:defRPr sz="1008"/>
            </a:lvl6pPr>
            <a:lvl7pPr marL="1383121" indent="0">
              <a:buNone/>
              <a:defRPr sz="1008"/>
            </a:lvl7pPr>
            <a:lvl8pPr marL="1613642" indent="0">
              <a:buNone/>
              <a:defRPr sz="1008"/>
            </a:lvl8pPr>
            <a:lvl9pPr marL="1844162" indent="0">
              <a:buNone/>
              <a:defRPr sz="1008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61040">
              <a:defRPr/>
            </a:pPr>
            <a:fld id="{18227DD0-B825-4F4F-8A34-B3FC62A2269D}" type="datetime1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20/08/2019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61040">
              <a:defRPr/>
            </a:pPr>
            <a:fld id="{DB8BA0D7-ABE7-419A-827C-E7B5AE690D1F}" type="slidenum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5758" y="2499431"/>
            <a:ext cx="3918585" cy="69215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4175" y="2537883"/>
            <a:ext cx="3832052" cy="607031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61040"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1010" y="2845506"/>
            <a:ext cx="3694792" cy="227939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5318" y="2560955"/>
            <a:ext cx="4006177" cy="55372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2129" y="2854466"/>
            <a:ext cx="3652554" cy="202717"/>
          </a:xfrm>
        </p:spPr>
        <p:txBody>
          <a:bodyPr anchor="ctr">
            <a:normAutofit/>
          </a:bodyPr>
          <a:lstStyle>
            <a:lvl1pPr marL="0" indent="0" algn="ctr">
              <a:buNone/>
              <a:defRPr sz="756" cap="all" spc="126" baseline="0">
                <a:solidFill>
                  <a:srgbClr val="FFFFFF"/>
                </a:solidFill>
              </a:defRPr>
            </a:lvl1pPr>
            <a:lvl2pPr marL="230520" indent="0">
              <a:buNone/>
              <a:defRPr sz="605"/>
            </a:lvl2pPr>
            <a:lvl3pPr marL="461040" indent="0">
              <a:buNone/>
              <a:defRPr sz="504"/>
            </a:lvl3pPr>
            <a:lvl4pPr marL="691561" indent="0">
              <a:buNone/>
              <a:defRPr sz="454"/>
            </a:lvl4pPr>
            <a:lvl5pPr marL="922081" indent="0">
              <a:buNone/>
              <a:defRPr sz="454"/>
            </a:lvl5pPr>
            <a:lvl6pPr marL="1152601" indent="0">
              <a:buNone/>
              <a:defRPr sz="454"/>
            </a:lvl6pPr>
            <a:lvl7pPr marL="1383121" indent="0">
              <a:buNone/>
              <a:defRPr sz="454"/>
            </a:lvl7pPr>
            <a:lvl8pPr marL="1613642" indent="0">
              <a:buNone/>
              <a:defRPr sz="454"/>
            </a:lvl8pPr>
            <a:lvl9pPr marL="1844162" indent="0">
              <a:buNone/>
              <a:defRPr sz="45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10" y="2576336"/>
            <a:ext cx="3694792" cy="263943"/>
          </a:xfrm>
        </p:spPr>
        <p:txBody>
          <a:bodyPr anchor="ctr" anchorCtr="0"/>
          <a:lstStyle>
            <a:lvl1pPr algn="ctr">
              <a:defRPr sz="1008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68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9D526-1890-4D21-A7E9-22FD09F36B92}" type="datetime1">
              <a:rPr lang="en-US" smtClean="0"/>
              <a:t>20/08/2019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marL="65405">
              <a:lnSpc>
                <a:spcPct val="100000"/>
              </a:lnSpc>
            </a:pPr>
            <a:fld id="{81D60167-4931-47E6-BA6A-407CBD079E47}" type="slidenum">
              <a:rPr spc="-20" dirty="0"/>
              <a:t>‹#›</a:t>
            </a:fld>
            <a:r>
              <a:rPr spc="-65" dirty="0"/>
              <a:t> </a:t>
            </a:r>
            <a:r>
              <a:rPr spc="150" dirty="0"/>
              <a:t>/</a:t>
            </a:r>
            <a:r>
              <a:rPr spc="-65" dirty="0"/>
              <a:t> </a:t>
            </a:r>
            <a:r>
              <a:rPr spc="-20" dirty="0"/>
              <a:t>14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61040">
              <a:defRPr/>
            </a:pPr>
            <a:fld id="{518E48D8-EB77-4698-9664-8DB574D5A886}" type="datetime1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20/08/2019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61040"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61040">
              <a:defRPr/>
            </a:pPr>
            <a:fld id="{C9DD4FFB-C60A-4131-9DBB-5FC2724A2D31}" type="slidenum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916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459441" y="115358"/>
            <a:ext cx="937387" cy="3089663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06593" y="177332"/>
            <a:ext cx="843085" cy="29657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53658" y="199545"/>
            <a:ext cx="748955" cy="292129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0505" y="192263"/>
            <a:ext cx="3111818" cy="2922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61040">
              <a:defRPr/>
            </a:pPr>
            <a:fld id="{5D16F65C-409C-4041-B0B6-0A87426EF76E}" type="datetime1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20/08/2019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61040"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61040">
              <a:defRPr/>
            </a:pPr>
            <a:fld id="{2CE7B4BD-988A-4470-8512-A5C880601F0D}" type="slidenum">
              <a:rPr lang="en-US" smtClean="0">
                <a:solidFill>
                  <a:srgbClr val="564B3C"/>
                </a:solidFill>
              </a:rPr>
              <a:pPr defTabSz="461040">
                <a:defRPr/>
              </a:pPr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9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F7E36-F593-4F6E-8133-20BC37CC2725}" type="datetime1">
              <a:rPr lang="en-US" smtClean="0"/>
              <a:t>20/08/2019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4273397" y="3339338"/>
            <a:ext cx="266700" cy="92333"/>
          </a:xfrm>
        </p:spPr>
        <p:txBody>
          <a:bodyPr lIns="0" tIns="0" rIns="0" bIns="0"/>
          <a:lstStyle>
            <a:lvl1pPr>
              <a:defRPr sz="600" b="0" i="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marL="65405">
              <a:lnSpc>
                <a:spcPct val="100000"/>
              </a:lnSpc>
            </a:pPr>
            <a:fld id="{81D60167-4931-47E6-BA6A-407CBD079E47}" type="slidenum">
              <a:rPr spc="-20" smtClean="0"/>
              <a:t>‹#›</a:t>
            </a:fld>
            <a:endParaRPr spc="-2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3333B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6A5B2-15F6-4BA1-B4B8-9E44EC753715}" type="datetime1">
              <a:rPr lang="en-US" smtClean="0"/>
              <a:t>20/08/2019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00" b="0" i="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marL="65405">
              <a:lnSpc>
                <a:spcPct val="100000"/>
              </a:lnSpc>
            </a:pPr>
            <a:fld id="{81D60167-4931-47E6-BA6A-407CBD079E47}" type="slidenum">
              <a:rPr spc="-20" dirty="0"/>
              <a:t>‹#›</a:t>
            </a:fld>
            <a:r>
              <a:rPr spc="-65" dirty="0"/>
              <a:t> </a:t>
            </a:r>
            <a:r>
              <a:rPr spc="150" dirty="0"/>
              <a:t>/</a:t>
            </a:r>
            <a:r>
              <a:rPr spc="-65" dirty="0"/>
              <a:t> </a:t>
            </a:r>
            <a:r>
              <a:rPr spc="-20" dirty="0"/>
              <a:t>14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4B4BA-CC7F-46A2-9B7F-D542A9162F14}" type="datetime1">
              <a:rPr lang="en-US" smtClean="0"/>
              <a:t>20/08/2019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4273397" y="3339338"/>
            <a:ext cx="266700" cy="92333"/>
          </a:xfrm>
        </p:spPr>
        <p:txBody>
          <a:bodyPr lIns="0" tIns="0" rIns="0" bIns="0"/>
          <a:lstStyle>
            <a:lvl1pPr>
              <a:defRPr sz="600" b="0" i="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marL="65405">
              <a:lnSpc>
                <a:spcPct val="100000"/>
              </a:lnSpc>
            </a:pPr>
            <a:fld id="{81D60167-4931-47E6-BA6A-407CBD079E47}" type="slidenum">
              <a:rPr spc="-20" smtClean="0"/>
              <a:t>‹#›</a:t>
            </a:fld>
            <a:endParaRPr spc="-2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8" y="1072832"/>
            <a:ext cx="391858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6" y="1938020"/>
            <a:ext cx="322706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90249" y="1624149"/>
            <a:ext cx="743762" cy="139718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16213" y="1624149"/>
            <a:ext cx="534580" cy="279435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fld id="{2544D971-40D0-4C22-8A6A-6EECC9E5A090}" type="datetime1">
              <a:rPr lang="en-US" sz="908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</a:pPr>
              <a:t>20/08/2019</a:t>
            </a:fld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673466" y="1624149"/>
            <a:ext cx="534580" cy="139718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908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633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2292" y="98879"/>
            <a:ext cx="3449446" cy="11568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418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807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2430" y="302139"/>
            <a:ext cx="3725240" cy="310626"/>
          </a:xfrm>
        </p:spPr>
        <p:txBody>
          <a:bodyPr lIns="0" tIns="0" rIns="0" bIns="0"/>
          <a:lstStyle>
            <a:lvl1pPr>
              <a:defRPr sz="2017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90249" y="1624149"/>
            <a:ext cx="743762" cy="139718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16213" y="1624149"/>
            <a:ext cx="534580" cy="279435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fld id="{FCB70D2C-D266-41D6-A7BF-84D261331151}" type="datetime1">
              <a:rPr lang="en-US" sz="908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</a:pPr>
              <a:t>20/08/2019</a:t>
            </a:fld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673466" y="1624149"/>
            <a:ext cx="534580" cy="139718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908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995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2430" y="302139"/>
            <a:ext cx="3725240" cy="310626"/>
          </a:xfrm>
        </p:spPr>
        <p:txBody>
          <a:bodyPr lIns="0" tIns="0" rIns="0" bIns="0"/>
          <a:lstStyle>
            <a:lvl1pPr>
              <a:defRPr sz="2017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3"/>
            <a:ext cx="20053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3"/>
            <a:ext cx="20053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790249" y="1624149"/>
            <a:ext cx="743762" cy="139718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116213" y="1624149"/>
            <a:ext cx="534580" cy="279435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fld id="{2B12CEF5-E877-4343-BA9F-11E00851DC9D}" type="datetime1">
              <a:rPr lang="en-US" sz="908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</a:pPr>
              <a:t>20/08/2019</a:t>
            </a:fld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1673466" y="1624149"/>
            <a:ext cx="534580" cy="139718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908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951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2430" y="302139"/>
            <a:ext cx="3725240" cy="310626"/>
          </a:xfrm>
        </p:spPr>
        <p:txBody>
          <a:bodyPr lIns="0" tIns="0" rIns="0" bIns="0"/>
          <a:lstStyle>
            <a:lvl1pPr>
              <a:defRPr sz="2017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790249" y="1624149"/>
            <a:ext cx="743762" cy="139718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116213" y="1624149"/>
            <a:ext cx="534580" cy="279435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fld id="{F6A8DF63-65BF-42FD-90D7-5E4BCF250E77}" type="datetime1">
              <a:rPr lang="en-US" sz="908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</a:pPr>
              <a:t>20/08/2019</a:t>
            </a:fld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1673466" y="1624149"/>
            <a:ext cx="534580" cy="139718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908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908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248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4608195" cy="139700"/>
          </a:xfrm>
          <a:custGeom>
            <a:avLst/>
            <a:gdLst/>
            <a:ahLst/>
            <a:cxnLst/>
            <a:rect l="l" t="t" r="r" b="b"/>
            <a:pathLst>
              <a:path w="4608195" h="139700">
                <a:moveTo>
                  <a:pt x="0" y="139179"/>
                </a:moveTo>
                <a:lnTo>
                  <a:pt x="4608004" y="139179"/>
                </a:lnTo>
                <a:lnTo>
                  <a:pt x="4608004" y="0"/>
                </a:lnTo>
                <a:lnTo>
                  <a:pt x="0" y="0"/>
                </a:lnTo>
                <a:lnTo>
                  <a:pt x="0" y="139179"/>
                </a:lnTo>
              </a:path>
            </a:pathLst>
          </a:custGeom>
          <a:solidFill>
            <a:srgbClr val="4747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250089"/>
            <a:ext cx="4419498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3333B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76643" y="1400378"/>
            <a:ext cx="3656812" cy="807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67434" y="3218497"/>
            <a:ext cx="1475231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DF7CD-5C4B-4046-B7D7-59799D1CC46E}" type="datetime1">
              <a:rPr lang="en-US" smtClean="0"/>
              <a:t>20/08/2019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273397" y="3339338"/>
            <a:ext cx="266700" cy="101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0" i="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marL="65405">
              <a:lnSpc>
                <a:spcPct val="100000"/>
              </a:lnSpc>
            </a:pPr>
            <a:fld id="{81D60167-4931-47E6-BA6A-407CBD079E47}" type="slidenum">
              <a:rPr spc="-20" dirty="0"/>
              <a:t>‹#›</a:t>
            </a:fld>
            <a:r>
              <a:rPr spc="-65" dirty="0"/>
              <a:t> </a:t>
            </a:r>
            <a:r>
              <a:rPr spc="150" dirty="0"/>
              <a:t>/</a:t>
            </a:r>
            <a:r>
              <a:rPr spc="-65" dirty="0"/>
              <a:t> </a:t>
            </a:r>
            <a:r>
              <a:rPr spc="-20" dirty="0"/>
              <a:t>14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2430" y="302139"/>
            <a:ext cx="372524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0506" y="795973"/>
            <a:ext cx="414908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67435" y="3218498"/>
            <a:ext cx="1475231" cy="1242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18210"/>
            <a:endParaRPr lang="en-US" sz="807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8"/>
            <a:ext cx="1060323" cy="1242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18210"/>
            <a:fld id="{61BE318F-920C-43A8-AF53-8BCF61466F4B}" type="datetime1">
              <a:rPr lang="en-US" sz="807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 defTabSz="418210"/>
              <a:t>20/08/2019</a:t>
            </a:fld>
            <a:endParaRPr lang="en-US" sz="807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319272" y="3218498"/>
            <a:ext cx="1060323" cy="1242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18210"/>
            <a:fld id="{B6F15528-21DE-4FAA-801E-634DDDAF4B2B}" type="slidenum">
              <a:rPr lang="en-US" sz="807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 defTabSz="418210"/>
              <a:t>‹#›</a:t>
            </a:fld>
            <a:endParaRPr lang="en-US" sz="807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23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09105">
        <a:defRPr>
          <a:latin typeface="+mn-lt"/>
          <a:ea typeface="+mn-ea"/>
          <a:cs typeface="+mn-cs"/>
        </a:defRPr>
      </a:lvl2pPr>
      <a:lvl3pPr marL="418210">
        <a:defRPr>
          <a:latin typeface="+mn-lt"/>
          <a:ea typeface="+mn-ea"/>
          <a:cs typeface="+mn-cs"/>
        </a:defRPr>
      </a:lvl3pPr>
      <a:lvl4pPr marL="627315">
        <a:defRPr>
          <a:latin typeface="+mn-lt"/>
          <a:ea typeface="+mn-ea"/>
          <a:cs typeface="+mn-cs"/>
        </a:defRPr>
      </a:lvl4pPr>
      <a:lvl5pPr marL="836419">
        <a:defRPr>
          <a:latin typeface="+mn-lt"/>
          <a:ea typeface="+mn-ea"/>
          <a:cs typeface="+mn-cs"/>
        </a:defRPr>
      </a:lvl5pPr>
      <a:lvl6pPr marL="1045525">
        <a:defRPr>
          <a:latin typeface="+mn-lt"/>
          <a:ea typeface="+mn-ea"/>
          <a:cs typeface="+mn-cs"/>
        </a:defRPr>
      </a:lvl6pPr>
      <a:lvl7pPr marL="1254630">
        <a:defRPr>
          <a:latin typeface="+mn-lt"/>
          <a:ea typeface="+mn-ea"/>
          <a:cs typeface="+mn-cs"/>
        </a:defRPr>
      </a:lvl7pPr>
      <a:lvl8pPr marL="1463734">
        <a:defRPr>
          <a:latin typeface="+mn-lt"/>
          <a:ea typeface="+mn-ea"/>
          <a:cs typeface="+mn-cs"/>
        </a:defRPr>
      </a:lvl8pPr>
      <a:lvl9pPr marL="167283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09105">
        <a:defRPr>
          <a:latin typeface="+mn-lt"/>
          <a:ea typeface="+mn-ea"/>
          <a:cs typeface="+mn-cs"/>
        </a:defRPr>
      </a:lvl2pPr>
      <a:lvl3pPr marL="418210">
        <a:defRPr>
          <a:latin typeface="+mn-lt"/>
          <a:ea typeface="+mn-ea"/>
          <a:cs typeface="+mn-cs"/>
        </a:defRPr>
      </a:lvl3pPr>
      <a:lvl4pPr marL="627315">
        <a:defRPr>
          <a:latin typeface="+mn-lt"/>
          <a:ea typeface="+mn-ea"/>
          <a:cs typeface="+mn-cs"/>
        </a:defRPr>
      </a:lvl4pPr>
      <a:lvl5pPr marL="836419">
        <a:defRPr>
          <a:latin typeface="+mn-lt"/>
          <a:ea typeface="+mn-ea"/>
          <a:cs typeface="+mn-cs"/>
        </a:defRPr>
      </a:lvl5pPr>
      <a:lvl6pPr marL="1045525">
        <a:defRPr>
          <a:latin typeface="+mn-lt"/>
          <a:ea typeface="+mn-ea"/>
          <a:cs typeface="+mn-cs"/>
        </a:defRPr>
      </a:lvl6pPr>
      <a:lvl7pPr marL="1254630">
        <a:defRPr>
          <a:latin typeface="+mn-lt"/>
          <a:ea typeface="+mn-ea"/>
          <a:cs typeface="+mn-cs"/>
        </a:defRPr>
      </a:lvl7pPr>
      <a:lvl8pPr marL="1463734">
        <a:defRPr>
          <a:latin typeface="+mn-lt"/>
          <a:ea typeface="+mn-ea"/>
          <a:cs typeface="+mn-cs"/>
        </a:defRPr>
      </a:lvl8pPr>
      <a:lvl9pPr marL="1672839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4610100" cy="34607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46101" y="51271"/>
            <a:ext cx="4517898" cy="3363336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505" y="884414"/>
            <a:ext cx="4149090" cy="2207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0505" y="3207603"/>
            <a:ext cx="1075690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5">
                <a:solidFill>
                  <a:schemeClr val="tx2"/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  <a:defRPr/>
            </a:pPr>
            <a:fld id="{999E0A1C-D9CE-4100-9CA1-9B976589B00C}" type="datetime1">
              <a:rPr lang="en-US" smtClean="0">
                <a:solidFill>
                  <a:srgbClr val="564B3C"/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  <a:defRPr/>
              </a:pPr>
              <a:t>20/08/2019</a:t>
            </a:fld>
            <a:endParaRPr lang="en-US">
              <a:solidFill>
                <a:srgbClr val="564B3C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5118" y="3207603"/>
            <a:ext cx="1459865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5">
                <a:solidFill>
                  <a:schemeClr val="tx2"/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564B3C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03905" y="3207603"/>
            <a:ext cx="1075690" cy="184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5">
                <a:solidFill>
                  <a:schemeClr val="tx2"/>
                </a:solidFill>
              </a:defRPr>
            </a:lvl1pPr>
          </a:lstStyle>
          <a:p>
            <a:pPr defTabSz="461040" fontAlgn="base">
              <a:spcBef>
                <a:spcPct val="0"/>
              </a:spcBef>
              <a:spcAft>
                <a:spcPct val="0"/>
              </a:spcAft>
              <a:defRPr/>
            </a:pPr>
            <a:fld id="{D8E46A65-B58E-4307-9BB2-2A9380945E93}" type="slidenum">
              <a:rPr lang="en-US" smtClean="0">
                <a:solidFill>
                  <a:srgbClr val="564B3C"/>
                </a:solidFill>
                <a:latin typeface="Arial" charset="0"/>
                <a:cs typeface="Arial" charset="0"/>
              </a:rPr>
              <a:pPr defTabSz="46104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564B3C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8303" y="140371"/>
            <a:ext cx="4333494" cy="66907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7985" y="188158"/>
            <a:ext cx="4225179" cy="564472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40" y="206077"/>
            <a:ext cx="4164755" cy="524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83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61040" rtl="0" eaLnBrk="1" latinLnBrk="0" hangingPunct="1">
        <a:spcBef>
          <a:spcPct val="0"/>
        </a:spcBef>
        <a:buNone/>
        <a:defRPr sz="1765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72890" indent="-115260" algn="l" defTabSz="46104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10" kern="1200">
          <a:solidFill>
            <a:schemeClr val="tx2"/>
          </a:solidFill>
          <a:latin typeface="+mn-lt"/>
          <a:ea typeface="+mn-ea"/>
          <a:cs typeface="+mn-cs"/>
        </a:defRPr>
      </a:lvl1pPr>
      <a:lvl2pPr marL="322728" indent="-115260" algn="l" defTabSz="46104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008" kern="1200">
          <a:solidFill>
            <a:schemeClr val="tx2"/>
          </a:solidFill>
          <a:latin typeface="+mn-lt"/>
          <a:ea typeface="+mn-ea"/>
          <a:cs typeface="+mn-cs"/>
        </a:defRPr>
      </a:lvl2pPr>
      <a:lvl3pPr marL="461040" indent="-115260" algn="l" defTabSz="46104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908" kern="1200">
          <a:solidFill>
            <a:schemeClr val="tx2"/>
          </a:solidFill>
          <a:latin typeface="+mn-lt"/>
          <a:ea typeface="+mn-ea"/>
          <a:cs typeface="+mn-cs"/>
        </a:defRPr>
      </a:lvl3pPr>
      <a:lvl4pPr marL="645457" indent="-115260" algn="l" defTabSz="46104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807" kern="1200">
          <a:solidFill>
            <a:schemeClr val="tx2"/>
          </a:solidFill>
          <a:latin typeface="+mn-lt"/>
          <a:ea typeface="+mn-ea"/>
          <a:cs typeface="+mn-cs"/>
        </a:defRPr>
      </a:lvl4pPr>
      <a:lvl5pPr marL="783769" indent="-115260" algn="l" defTabSz="46104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807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875977" indent="-92208" algn="l" defTabSz="46104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706" kern="1200">
          <a:solidFill>
            <a:schemeClr val="tx2"/>
          </a:solidFill>
          <a:latin typeface="+mn-lt"/>
          <a:ea typeface="+mn-ea"/>
          <a:cs typeface="+mn-cs"/>
        </a:defRPr>
      </a:lvl6pPr>
      <a:lvl7pPr marL="1014289" indent="-92208" algn="l" defTabSz="46104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706" kern="1200">
          <a:solidFill>
            <a:schemeClr val="tx2"/>
          </a:solidFill>
          <a:latin typeface="+mn-lt"/>
          <a:ea typeface="+mn-ea"/>
          <a:cs typeface="+mn-cs"/>
        </a:defRPr>
      </a:lvl7pPr>
      <a:lvl8pPr marL="1106497" indent="-92208" algn="l" defTabSz="46104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706" kern="1200">
          <a:solidFill>
            <a:schemeClr val="tx2"/>
          </a:solidFill>
          <a:latin typeface="+mn-lt"/>
          <a:ea typeface="+mn-ea"/>
          <a:cs typeface="+mn-cs"/>
        </a:defRPr>
      </a:lvl8pPr>
      <a:lvl9pPr marL="1198705" indent="-92208" algn="l" defTabSz="46104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706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1040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1pPr>
      <a:lvl2pPr marL="230520" algn="l" defTabSz="461040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2pPr>
      <a:lvl3pPr marL="461040" algn="l" defTabSz="461040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3pPr>
      <a:lvl4pPr marL="691561" algn="l" defTabSz="461040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4pPr>
      <a:lvl5pPr marL="922081" algn="l" defTabSz="461040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5pPr>
      <a:lvl6pPr marL="1152601" algn="l" defTabSz="461040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6pPr>
      <a:lvl7pPr marL="1383121" algn="l" defTabSz="461040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7pPr>
      <a:lvl8pPr marL="1613642" algn="l" defTabSz="461040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8pPr>
      <a:lvl9pPr marL="1844162" algn="l" defTabSz="461040" rtl="0" eaLnBrk="1" latinLnBrk="0" hangingPunct="1">
        <a:defRPr sz="90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22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0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7.bin"/><Relationship Id="rId4" Type="http://schemas.openxmlformats.org/officeDocument/2006/relationships/image" Target="../media/image37.wmf"/><Relationship Id="rId9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7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72.wmf"/><Relationship Id="rId18" Type="http://schemas.openxmlformats.org/officeDocument/2006/relationships/oleObject" Target="../embeddings/oleObject10.bin"/><Relationship Id="rId26" Type="http://schemas.openxmlformats.org/officeDocument/2006/relationships/oleObject" Target="../embeddings/oleObject13.bin"/><Relationship Id="rId3" Type="http://schemas.openxmlformats.org/officeDocument/2006/relationships/notesSlide" Target="../notesSlides/notesSlide15.xml"/><Relationship Id="rId21" Type="http://schemas.openxmlformats.org/officeDocument/2006/relationships/image" Target="../media/image82.png"/><Relationship Id="rId7" Type="http://schemas.openxmlformats.org/officeDocument/2006/relationships/image" Target="../media/image69.w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74.wmf"/><Relationship Id="rId25" Type="http://schemas.openxmlformats.org/officeDocument/2006/relationships/image" Target="../media/image7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.bin"/><Relationship Id="rId20" Type="http://schemas.openxmlformats.org/officeDocument/2006/relationships/image" Target="../media/image81.png"/><Relationship Id="rId29" Type="http://schemas.openxmlformats.org/officeDocument/2006/relationships/image" Target="../media/image79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71.wmf"/><Relationship Id="rId24" Type="http://schemas.openxmlformats.org/officeDocument/2006/relationships/oleObject" Target="../embeddings/oleObject12.bin"/><Relationship Id="rId5" Type="http://schemas.openxmlformats.org/officeDocument/2006/relationships/image" Target="../media/image68.wmf"/><Relationship Id="rId15" Type="http://schemas.openxmlformats.org/officeDocument/2006/relationships/image" Target="../media/image73.wmf"/><Relationship Id="rId23" Type="http://schemas.openxmlformats.org/officeDocument/2006/relationships/image" Target="../media/image76.wmf"/><Relationship Id="rId28" Type="http://schemas.openxmlformats.org/officeDocument/2006/relationships/oleObject" Target="../embeddings/oleObject14.bin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75.wmf"/><Relationship Id="rId31" Type="http://schemas.openxmlformats.org/officeDocument/2006/relationships/image" Target="../media/image80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70.wmf"/><Relationship Id="rId14" Type="http://schemas.openxmlformats.org/officeDocument/2006/relationships/oleObject" Target="../embeddings/oleObject8.bin"/><Relationship Id="rId22" Type="http://schemas.openxmlformats.org/officeDocument/2006/relationships/oleObject" Target="../embeddings/oleObject11.bin"/><Relationship Id="rId27" Type="http://schemas.openxmlformats.org/officeDocument/2006/relationships/image" Target="../media/image78.wmf"/><Relationship Id="rId30" Type="http://schemas.openxmlformats.org/officeDocument/2006/relationships/oleObject" Target="../embeddings/oleObject15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5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" Target="slide18.xml"/><Relationship Id="rId7" Type="http://schemas.openxmlformats.org/officeDocument/2006/relationships/image" Target="../media/image11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image" Target="../media/image16.png"/><Relationship Id="rId5" Type="http://schemas.openxmlformats.org/officeDocument/2006/relationships/slide" Target="slide22.xml"/><Relationship Id="rId10" Type="http://schemas.openxmlformats.org/officeDocument/2006/relationships/image" Target="../media/image15.png"/><Relationship Id="rId4" Type="http://schemas.openxmlformats.org/officeDocument/2006/relationships/slide" Target="slide6.xml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jp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98902" y="2492375"/>
            <a:ext cx="4343400" cy="453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800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Coworkers: W. Niedenzu, A. </a:t>
            </a:r>
            <a:r>
              <a:rPr lang="en-US" sz="800" spc="-1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Kofman</a:t>
            </a:r>
            <a:r>
              <a:rPr lang="en-US" sz="800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, A. Ghosh, V. Mukherjee,</a:t>
            </a:r>
            <a:r>
              <a:rPr lang="en-US" sz="1000" spc="-10" dirty="0" smtClean="0"/>
              <a:t> </a:t>
            </a:r>
            <a:r>
              <a:rPr lang="en-US" sz="800" spc="-25" dirty="0" smtClean="0">
                <a:latin typeface="Arial"/>
                <a:cs typeface="Arial"/>
              </a:rPr>
              <a:t>WIS</a:t>
            </a:r>
          </a:p>
          <a:p>
            <a:pPr algn="l">
              <a:lnSpc>
                <a:spcPct val="100000"/>
              </a:lnSpc>
            </a:pPr>
            <a:r>
              <a:rPr lang="en-US" sz="800" spc="-25" dirty="0" smtClean="0">
                <a:latin typeface="Arial"/>
                <a:cs typeface="Arial"/>
              </a:rPr>
              <a:t>Collaborators: O. </a:t>
            </a:r>
            <a:r>
              <a:rPr lang="en-US" sz="800" spc="-25" dirty="0" err="1" smtClean="0">
                <a:latin typeface="Arial"/>
                <a:cs typeface="Arial"/>
              </a:rPr>
              <a:t>Mustercaplioglu</a:t>
            </a:r>
            <a:r>
              <a:rPr lang="en-US" sz="800" spc="-25" dirty="0" smtClean="0">
                <a:latin typeface="Arial"/>
                <a:cs typeface="Arial"/>
              </a:rPr>
              <a:t> (</a:t>
            </a:r>
            <a:r>
              <a:rPr lang="en-US" sz="800" spc="-25" dirty="0" err="1" smtClean="0">
                <a:latin typeface="Arial"/>
                <a:cs typeface="Arial"/>
              </a:rPr>
              <a:t>Koc</a:t>
            </a:r>
            <a:r>
              <a:rPr lang="en-US" sz="800" spc="-25" dirty="0" smtClean="0">
                <a:latin typeface="Arial"/>
                <a:cs typeface="Arial"/>
              </a:rPr>
              <a:t>), A. </a:t>
            </a:r>
            <a:r>
              <a:rPr lang="en-US" sz="800" spc="-25" dirty="0" err="1" smtClean="0">
                <a:latin typeface="Arial"/>
                <a:cs typeface="Arial"/>
              </a:rPr>
              <a:t>Lvovsky</a:t>
            </a:r>
            <a:r>
              <a:rPr lang="en-US" sz="800" spc="-25" dirty="0" smtClean="0">
                <a:latin typeface="Arial"/>
                <a:cs typeface="Arial"/>
              </a:rPr>
              <a:t> (Calgary), L. </a:t>
            </a:r>
            <a:r>
              <a:rPr lang="en-US" sz="800" spc="-25" dirty="0" err="1" smtClean="0">
                <a:latin typeface="Arial"/>
                <a:cs typeface="Arial"/>
              </a:rPr>
              <a:t>Davydovich</a:t>
            </a:r>
            <a:r>
              <a:rPr lang="en-US" sz="800" spc="-25" dirty="0" smtClean="0">
                <a:latin typeface="Arial"/>
                <a:cs typeface="Arial"/>
              </a:rPr>
              <a:t> (Rio), </a:t>
            </a:r>
            <a:r>
              <a:rPr lang="en-US" sz="800" spc="-25" dirty="0" err="1" smtClean="0">
                <a:latin typeface="Arial"/>
                <a:cs typeface="Arial"/>
              </a:rPr>
              <a:t>M.O.Scully</a:t>
            </a:r>
            <a:r>
              <a:rPr lang="en-US" sz="800" spc="-25" dirty="0" smtClean="0">
                <a:latin typeface="Arial"/>
                <a:cs typeface="Arial"/>
              </a:rPr>
              <a:t> (TAMU) </a:t>
            </a:r>
            <a:endParaRPr sz="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3"/>
              </a:spcBef>
            </a:pPr>
            <a:endParaRPr sz="1150" dirty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5035" y="1800911"/>
            <a:ext cx="289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200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G. Kurizki</a:t>
            </a:r>
          </a:p>
          <a:p>
            <a:pPr algn="ctr">
              <a:lnSpc>
                <a:spcPct val="100000"/>
              </a:lnSpc>
            </a:pPr>
            <a:r>
              <a:rPr lang="en-US" sz="1000" spc="1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000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eizmann</a:t>
            </a:r>
            <a:r>
              <a:rPr lang="en-US" sz="1000" spc="6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1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Institute</a:t>
            </a:r>
            <a:r>
              <a:rPr lang="en-US" sz="1000" spc="6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5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sz="1000" spc="6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Science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5" y="79181"/>
            <a:ext cx="1390650" cy="561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00450" y="3036613"/>
            <a:ext cx="838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/>
              <a:t>ICTP Aug </a:t>
            </a:r>
            <a:r>
              <a:rPr lang="en-US" sz="800" dirty="0" smtClean="0"/>
              <a:t>2019</a:t>
            </a: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476250" y="646748"/>
            <a:ext cx="3713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-45" dirty="0" smtClean="0">
                <a:solidFill>
                  <a:srgbClr val="3333B2"/>
                </a:solidFill>
                <a:latin typeface="Tahoma"/>
                <a:cs typeface="Tahoma"/>
              </a:rPr>
              <a:t>Quantum Thermodynamic Devices under Control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300" y="16192"/>
            <a:ext cx="4512704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14045" algn="l"/>
                <a:tab pos="1093470" algn="l"/>
              </a:tabLst>
            </a:pPr>
            <a:r>
              <a:rPr sz="600" spc="10" dirty="0">
                <a:solidFill>
                  <a:srgbClr val="A3A3DC"/>
                </a:solidFill>
                <a:latin typeface="Arial"/>
                <a:cs typeface="Arial"/>
                <a:hlinkClick r:id="rId3" action="ppaction://hlinksldjump"/>
              </a:rPr>
              <a:t>Intr</a:t>
            </a:r>
            <a:r>
              <a:rPr sz="600" spc="25" dirty="0">
                <a:solidFill>
                  <a:srgbClr val="A3A3DC"/>
                </a:solidFill>
                <a:latin typeface="Arial"/>
                <a:cs typeface="Arial"/>
                <a:hlinkClick r:id="rId3" action="ppaction://hlinksldjump"/>
              </a:rPr>
              <a:t>o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3" action="ppaction://hlinksldjump"/>
              </a:rPr>
              <a:t>duction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</a:rPr>
              <a:t>	</a:t>
            </a:r>
            <a:r>
              <a:rPr sz="600" spc="5" dirty="0">
                <a:solidFill>
                  <a:srgbClr val="A3A3DC"/>
                </a:solidFill>
                <a:latin typeface="Arial"/>
                <a:cs typeface="Arial"/>
                <a:hlinkClick r:id="rId4" action="ppaction://hlinksldjump"/>
              </a:rPr>
              <a:t>First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sz="600" spc="-5" dirty="0">
                <a:solidFill>
                  <a:srgbClr val="A3A3DC"/>
                </a:solidFill>
                <a:latin typeface="Arial"/>
                <a:cs typeface="Arial"/>
                <a:hlinkClick r:id="rId4" action="ppaction://hlinksldjump"/>
              </a:rPr>
              <a:t>l</a:t>
            </a:r>
            <a:r>
              <a:rPr sz="600" spc="-30" dirty="0">
                <a:solidFill>
                  <a:srgbClr val="A3A3DC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4" action="ppaction://hlinksldjump"/>
              </a:rPr>
              <a:t>w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</a:rPr>
              <a:t>	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Entro</a:t>
            </a:r>
            <a:r>
              <a:rPr sz="600" spc="-2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p</a:t>
            </a:r>
            <a:r>
              <a:rPr sz="600" spc="-1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y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sz="600" spc="-2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change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in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quantum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sz="600" spc="1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r</a:t>
            </a:r>
            <a:r>
              <a:rPr sz="600" spc="-1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elaxation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sz="600" spc="-3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p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r</a:t>
            </a:r>
            <a:r>
              <a:rPr sz="600" spc="1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o</a:t>
            </a:r>
            <a:r>
              <a:rPr sz="600" spc="-5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cesses</a:t>
            </a:r>
            <a:endParaRPr sz="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spc="-10" dirty="0">
                <a:solidFill>
                  <a:srgbClr val="3333B2"/>
                </a:solidFill>
                <a:latin typeface="Tahoma"/>
                <a:cs typeface="Tahoma"/>
              </a:rPr>
              <a:t>What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5" dirty="0">
                <a:solidFill>
                  <a:srgbClr val="3333B2"/>
                </a:solidFill>
                <a:latin typeface="Tahoma"/>
                <a:cs typeface="Tahoma"/>
              </a:rPr>
              <a:t>li</a:t>
            </a:r>
            <a:r>
              <a:rPr sz="1400" spc="-35" dirty="0">
                <a:solidFill>
                  <a:srgbClr val="3333B2"/>
                </a:solidFill>
                <a:latin typeface="Tahoma"/>
                <a:cs typeface="Tahoma"/>
              </a:rPr>
              <a:t>mits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50" dirty="0">
                <a:solidFill>
                  <a:srgbClr val="3333B2"/>
                </a:solidFill>
                <a:latin typeface="Tahoma"/>
                <a:cs typeface="Tahoma"/>
              </a:rPr>
              <a:t>the</a:t>
            </a:r>
            <a:r>
              <a:rPr sz="1400" spc="25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45" dirty="0" smtClean="0">
                <a:solidFill>
                  <a:srgbClr val="3333B2"/>
                </a:solidFill>
                <a:latin typeface="Tahoma"/>
                <a:cs typeface="Tahoma"/>
              </a:rPr>
              <a:t>efficiency</a:t>
            </a:r>
            <a:r>
              <a:rPr lang="en-IN" sz="1400" spc="-45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lang="en-IN" sz="1400" spc="-45" dirty="0" smtClean="0">
                <a:solidFill>
                  <a:srgbClr val="3333B2"/>
                </a:solidFill>
                <a:latin typeface="Tahoma"/>
                <a:cs typeface="Tahoma"/>
              </a:rPr>
              <a:t>in cyclic (thermal or non-thermal) engines</a:t>
            </a:r>
            <a:r>
              <a:rPr sz="1400" spc="-45" dirty="0" smtClean="0">
                <a:solidFill>
                  <a:srgbClr val="3333B2"/>
                </a:solidFill>
                <a:latin typeface="Tahoma"/>
                <a:cs typeface="Tahoma"/>
              </a:rPr>
              <a:t>?</a:t>
            </a:r>
            <a:endParaRPr sz="140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94491" y="16192"/>
            <a:ext cx="936625" cy="101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dirty="0">
                <a:solidFill>
                  <a:srgbClr val="FFFFFF"/>
                </a:solidFill>
                <a:latin typeface="Arial"/>
                <a:cs typeface="Arial"/>
                <a:hlinkClick r:id="rId6" action="ppaction://hlinksldjump"/>
              </a:rPr>
              <a:t>Maximum</a:t>
            </a:r>
            <a:r>
              <a:rPr sz="600" spc="45" dirty="0">
                <a:solidFill>
                  <a:srgbClr val="FFFFFF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sz="600" spc="-25" dirty="0">
                <a:solidFill>
                  <a:srgbClr val="FFFFFF"/>
                </a:solidFill>
                <a:latin typeface="Arial"/>
                <a:cs typeface="Arial"/>
                <a:hlinkClick r:id="rId6" action="ppaction://hlinksldjump"/>
              </a:rPr>
              <a:t>engine</a:t>
            </a:r>
            <a:r>
              <a:rPr sz="600" spc="45" dirty="0">
                <a:solidFill>
                  <a:srgbClr val="FFFFFF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Arial"/>
                <a:cs typeface="Arial"/>
                <a:hlinkClick r:id="rId6" action="ppaction://hlinksldjump"/>
              </a:rPr>
              <a:t>efficiency</a:t>
            </a:r>
            <a:endParaRPr sz="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94074" y="16192"/>
            <a:ext cx="419100" cy="101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20" dirty="0">
                <a:solidFill>
                  <a:srgbClr val="A3A3DC"/>
                </a:solidFill>
                <a:latin typeface="Arial"/>
                <a:cs typeface="Arial"/>
                <a:hlinkClick r:id="" action="ppaction://noaction"/>
              </a:rPr>
              <a:t>Conclusions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01055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1501913"/>
                </a:lnTo>
                <a:lnTo>
                  <a:pt x="1506" y="1516378"/>
                </a:lnTo>
                <a:lnTo>
                  <a:pt x="21173" y="1552649"/>
                </a:lnTo>
                <a:lnTo>
                  <a:pt x="57519" y="1572195"/>
                </a:lnTo>
                <a:lnTo>
                  <a:pt x="71999" y="1573651"/>
                </a:lnTo>
                <a:lnTo>
                  <a:pt x="3734190" y="1573651"/>
                </a:lnTo>
                <a:lnTo>
                  <a:pt x="3774311" y="1561270"/>
                </a:lnTo>
                <a:lnTo>
                  <a:pt x="3800295" y="152962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1054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0" y="150165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1501652"/>
                </a:lnTo>
                <a:lnTo>
                  <a:pt x="3804473" y="1516132"/>
                </a:lnTo>
                <a:lnTo>
                  <a:pt x="3784927" y="1552478"/>
                </a:lnTo>
                <a:lnTo>
                  <a:pt x="3748655" y="1572144"/>
                </a:lnTo>
                <a:lnTo>
                  <a:pt x="71999" y="1573651"/>
                </a:lnTo>
                <a:lnTo>
                  <a:pt x="57519" y="1572195"/>
                </a:lnTo>
                <a:lnTo>
                  <a:pt x="21173" y="1552649"/>
                </a:lnTo>
                <a:lnTo>
                  <a:pt x="1507" y="1516378"/>
                </a:lnTo>
                <a:lnTo>
                  <a:pt x="0" y="1501652"/>
                </a:lnTo>
                <a:close/>
              </a:path>
            </a:pathLst>
          </a:custGeom>
          <a:ln w="63263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1055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1501913"/>
                </a:lnTo>
                <a:lnTo>
                  <a:pt x="1506" y="1516378"/>
                </a:lnTo>
                <a:lnTo>
                  <a:pt x="21173" y="1552649"/>
                </a:lnTo>
                <a:lnTo>
                  <a:pt x="57519" y="1572195"/>
                </a:lnTo>
                <a:lnTo>
                  <a:pt x="71999" y="1573651"/>
                </a:lnTo>
                <a:lnTo>
                  <a:pt x="3734190" y="1573651"/>
                </a:lnTo>
                <a:lnTo>
                  <a:pt x="3774311" y="1561270"/>
                </a:lnTo>
                <a:lnTo>
                  <a:pt x="3800295" y="152962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1054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0" y="150165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1501652"/>
                </a:lnTo>
                <a:lnTo>
                  <a:pt x="3804473" y="1516132"/>
                </a:lnTo>
                <a:lnTo>
                  <a:pt x="3784927" y="1552478"/>
                </a:lnTo>
                <a:lnTo>
                  <a:pt x="3748655" y="1572144"/>
                </a:lnTo>
                <a:lnTo>
                  <a:pt x="71999" y="1573651"/>
                </a:lnTo>
                <a:lnTo>
                  <a:pt x="57519" y="1572195"/>
                </a:lnTo>
                <a:lnTo>
                  <a:pt x="21173" y="1552649"/>
                </a:lnTo>
                <a:lnTo>
                  <a:pt x="1507" y="1516378"/>
                </a:lnTo>
                <a:lnTo>
                  <a:pt x="0" y="1501652"/>
                </a:lnTo>
                <a:close/>
              </a:path>
            </a:pathLst>
          </a:custGeom>
          <a:ln w="50610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1055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1501913"/>
                </a:lnTo>
                <a:lnTo>
                  <a:pt x="1506" y="1516378"/>
                </a:lnTo>
                <a:lnTo>
                  <a:pt x="21173" y="1552649"/>
                </a:lnTo>
                <a:lnTo>
                  <a:pt x="57519" y="1572195"/>
                </a:lnTo>
                <a:lnTo>
                  <a:pt x="71999" y="1573651"/>
                </a:lnTo>
                <a:lnTo>
                  <a:pt x="3734190" y="1573651"/>
                </a:lnTo>
                <a:lnTo>
                  <a:pt x="3774311" y="1561270"/>
                </a:lnTo>
                <a:lnTo>
                  <a:pt x="3800295" y="152962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1054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0" y="150165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1501652"/>
                </a:lnTo>
                <a:lnTo>
                  <a:pt x="3804473" y="1516132"/>
                </a:lnTo>
                <a:lnTo>
                  <a:pt x="3784927" y="1552478"/>
                </a:lnTo>
                <a:lnTo>
                  <a:pt x="3748655" y="1572144"/>
                </a:lnTo>
                <a:lnTo>
                  <a:pt x="71999" y="1573651"/>
                </a:lnTo>
                <a:lnTo>
                  <a:pt x="57519" y="1572195"/>
                </a:lnTo>
                <a:lnTo>
                  <a:pt x="21173" y="1552649"/>
                </a:lnTo>
                <a:lnTo>
                  <a:pt x="1507" y="1516378"/>
                </a:lnTo>
                <a:lnTo>
                  <a:pt x="0" y="1501652"/>
                </a:lnTo>
                <a:close/>
              </a:path>
            </a:pathLst>
          </a:custGeom>
          <a:ln w="37958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1055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1501913"/>
                </a:lnTo>
                <a:lnTo>
                  <a:pt x="1506" y="1516378"/>
                </a:lnTo>
                <a:lnTo>
                  <a:pt x="21173" y="1552649"/>
                </a:lnTo>
                <a:lnTo>
                  <a:pt x="57519" y="1572195"/>
                </a:lnTo>
                <a:lnTo>
                  <a:pt x="71999" y="1573651"/>
                </a:lnTo>
                <a:lnTo>
                  <a:pt x="3734190" y="1573651"/>
                </a:lnTo>
                <a:lnTo>
                  <a:pt x="3774311" y="1561270"/>
                </a:lnTo>
                <a:lnTo>
                  <a:pt x="3800295" y="152962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01054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0" y="150165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1501652"/>
                </a:lnTo>
                <a:lnTo>
                  <a:pt x="3804473" y="1516132"/>
                </a:lnTo>
                <a:lnTo>
                  <a:pt x="3784927" y="1552478"/>
                </a:lnTo>
                <a:lnTo>
                  <a:pt x="3748655" y="1572144"/>
                </a:lnTo>
                <a:lnTo>
                  <a:pt x="71999" y="1573651"/>
                </a:lnTo>
                <a:lnTo>
                  <a:pt x="57519" y="1572195"/>
                </a:lnTo>
                <a:lnTo>
                  <a:pt x="21173" y="1552649"/>
                </a:lnTo>
                <a:lnTo>
                  <a:pt x="1507" y="1516378"/>
                </a:lnTo>
                <a:lnTo>
                  <a:pt x="0" y="1501652"/>
                </a:lnTo>
                <a:close/>
              </a:path>
            </a:pathLst>
          </a:custGeom>
          <a:ln w="2530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01055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1501913"/>
                </a:lnTo>
                <a:lnTo>
                  <a:pt x="1506" y="1516378"/>
                </a:lnTo>
                <a:lnTo>
                  <a:pt x="21173" y="1552649"/>
                </a:lnTo>
                <a:lnTo>
                  <a:pt x="57519" y="1572195"/>
                </a:lnTo>
                <a:lnTo>
                  <a:pt x="71999" y="1573651"/>
                </a:lnTo>
                <a:lnTo>
                  <a:pt x="3734190" y="1573651"/>
                </a:lnTo>
                <a:lnTo>
                  <a:pt x="3774311" y="1561270"/>
                </a:lnTo>
                <a:lnTo>
                  <a:pt x="3800295" y="152962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01054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0" y="150165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1501652"/>
                </a:lnTo>
                <a:lnTo>
                  <a:pt x="3804473" y="1516132"/>
                </a:lnTo>
                <a:lnTo>
                  <a:pt x="3784927" y="1552478"/>
                </a:lnTo>
                <a:lnTo>
                  <a:pt x="3748655" y="1572144"/>
                </a:lnTo>
                <a:lnTo>
                  <a:pt x="71999" y="1573651"/>
                </a:lnTo>
                <a:lnTo>
                  <a:pt x="57519" y="1572195"/>
                </a:lnTo>
                <a:lnTo>
                  <a:pt x="21173" y="1552649"/>
                </a:lnTo>
                <a:lnTo>
                  <a:pt x="1507" y="1516378"/>
                </a:lnTo>
                <a:lnTo>
                  <a:pt x="0" y="1501652"/>
                </a:lnTo>
                <a:close/>
              </a:path>
            </a:pathLst>
          </a:custGeom>
          <a:ln w="12652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1055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1501913"/>
                </a:lnTo>
                <a:lnTo>
                  <a:pt x="1506" y="1516378"/>
                </a:lnTo>
                <a:lnTo>
                  <a:pt x="21173" y="1552649"/>
                </a:lnTo>
                <a:lnTo>
                  <a:pt x="57519" y="1572195"/>
                </a:lnTo>
                <a:lnTo>
                  <a:pt x="71999" y="1573651"/>
                </a:lnTo>
                <a:lnTo>
                  <a:pt x="3734190" y="1573651"/>
                </a:lnTo>
                <a:lnTo>
                  <a:pt x="3774311" y="1561270"/>
                </a:lnTo>
                <a:lnTo>
                  <a:pt x="3800295" y="152962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01054" y="1062272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0" y="150165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1501652"/>
                </a:lnTo>
                <a:lnTo>
                  <a:pt x="3804473" y="1516132"/>
                </a:lnTo>
                <a:lnTo>
                  <a:pt x="3784927" y="1552478"/>
                </a:lnTo>
                <a:lnTo>
                  <a:pt x="3748655" y="1572144"/>
                </a:lnTo>
                <a:lnTo>
                  <a:pt x="71999" y="1573651"/>
                </a:lnTo>
                <a:lnTo>
                  <a:pt x="57519" y="1572195"/>
                </a:lnTo>
                <a:lnTo>
                  <a:pt x="21173" y="1552649"/>
                </a:lnTo>
                <a:lnTo>
                  <a:pt x="1507" y="1516378"/>
                </a:lnTo>
                <a:lnTo>
                  <a:pt x="0" y="1501652"/>
                </a:lnTo>
                <a:close/>
              </a:path>
            </a:pathLst>
          </a:custGeom>
          <a:ln w="6326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5056" y="1026273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3733928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1501913"/>
                </a:lnTo>
                <a:lnTo>
                  <a:pt x="1506" y="1516378"/>
                </a:lnTo>
                <a:lnTo>
                  <a:pt x="21172" y="1552649"/>
                </a:lnTo>
                <a:lnTo>
                  <a:pt x="57518" y="1572195"/>
                </a:lnTo>
                <a:lnTo>
                  <a:pt x="71998" y="1573651"/>
                </a:lnTo>
                <a:lnTo>
                  <a:pt x="3734189" y="1573651"/>
                </a:lnTo>
                <a:lnTo>
                  <a:pt x="3774310" y="1561270"/>
                </a:lnTo>
                <a:lnTo>
                  <a:pt x="3800294" y="152962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4" y="21002"/>
                </a:lnTo>
                <a:lnTo>
                  <a:pt x="3748408" y="1456"/>
                </a:lnTo>
                <a:lnTo>
                  <a:pt x="3733928" y="0"/>
                </a:lnTo>
                <a:close/>
              </a:path>
            </a:pathLst>
          </a:custGeom>
          <a:solidFill>
            <a:srgbClr val="FFF2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5055" y="1026273"/>
            <a:ext cx="3806190" cy="1574165"/>
          </a:xfrm>
          <a:custGeom>
            <a:avLst/>
            <a:gdLst/>
            <a:ahLst/>
            <a:cxnLst/>
            <a:rect l="l" t="t" r="r" b="b"/>
            <a:pathLst>
              <a:path w="3806190" h="1574164">
                <a:moveTo>
                  <a:pt x="0" y="150165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1501652"/>
                </a:lnTo>
                <a:lnTo>
                  <a:pt x="3804473" y="1516132"/>
                </a:lnTo>
                <a:lnTo>
                  <a:pt x="3784927" y="1552478"/>
                </a:lnTo>
                <a:lnTo>
                  <a:pt x="3748655" y="1572144"/>
                </a:lnTo>
                <a:lnTo>
                  <a:pt x="71999" y="1573651"/>
                </a:lnTo>
                <a:lnTo>
                  <a:pt x="57519" y="1572195"/>
                </a:lnTo>
                <a:lnTo>
                  <a:pt x="21173" y="1552649"/>
                </a:lnTo>
                <a:lnTo>
                  <a:pt x="1507" y="1516378"/>
                </a:lnTo>
                <a:lnTo>
                  <a:pt x="0" y="1501652"/>
                </a:lnTo>
                <a:close/>
              </a:path>
            </a:pathLst>
          </a:custGeom>
          <a:ln w="101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0" y="0"/>
            <a:ext cx="4608004" cy="3455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84117" y="1274597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80">
                <a:moveTo>
                  <a:pt x="0" y="14983"/>
                </a:moveTo>
                <a:lnTo>
                  <a:pt x="29966" y="14983"/>
                </a:lnTo>
              </a:path>
            </a:pathLst>
          </a:custGeom>
          <a:ln w="312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84117" y="1274597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80">
                <a:moveTo>
                  <a:pt x="0" y="29967"/>
                </a:moveTo>
                <a:lnTo>
                  <a:pt x="29966" y="29967"/>
                </a:lnTo>
                <a:lnTo>
                  <a:pt x="29966" y="0"/>
                </a:lnTo>
                <a:lnTo>
                  <a:pt x="0" y="0"/>
                </a:lnTo>
                <a:lnTo>
                  <a:pt x="0" y="29967"/>
                </a:lnTo>
                <a:close/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2841" y="1144820"/>
            <a:ext cx="91440" cy="130175"/>
          </a:xfrm>
          <a:custGeom>
            <a:avLst/>
            <a:gdLst/>
            <a:ahLst/>
            <a:cxnLst/>
            <a:rect l="l" t="t" r="r" b="b"/>
            <a:pathLst>
              <a:path w="91440" h="130175">
                <a:moveTo>
                  <a:pt x="48757" y="0"/>
                </a:moveTo>
                <a:lnTo>
                  <a:pt x="10313" y="15768"/>
                </a:lnTo>
                <a:lnTo>
                  <a:pt x="0" y="49075"/>
                </a:lnTo>
                <a:lnTo>
                  <a:pt x="2106" y="60420"/>
                </a:lnTo>
                <a:lnTo>
                  <a:pt x="10259" y="72653"/>
                </a:lnTo>
                <a:lnTo>
                  <a:pt x="17911" y="82475"/>
                </a:lnTo>
                <a:lnTo>
                  <a:pt x="24397" y="91769"/>
                </a:lnTo>
                <a:lnTo>
                  <a:pt x="29049" y="102418"/>
                </a:lnTo>
                <a:lnTo>
                  <a:pt x="31202" y="116304"/>
                </a:lnTo>
                <a:lnTo>
                  <a:pt x="31275" y="129776"/>
                </a:lnTo>
                <a:lnTo>
                  <a:pt x="61242" y="129776"/>
                </a:lnTo>
                <a:lnTo>
                  <a:pt x="61242" y="119821"/>
                </a:lnTo>
                <a:lnTo>
                  <a:pt x="63330" y="102833"/>
                </a:lnTo>
                <a:lnTo>
                  <a:pt x="68657" y="91130"/>
                </a:lnTo>
                <a:lnTo>
                  <a:pt x="75816" y="82246"/>
                </a:lnTo>
                <a:lnTo>
                  <a:pt x="83400" y="73713"/>
                </a:lnTo>
                <a:lnTo>
                  <a:pt x="88673" y="62502"/>
                </a:lnTo>
                <a:lnTo>
                  <a:pt x="91362" y="50506"/>
                </a:lnTo>
                <a:lnTo>
                  <a:pt x="91389" y="38404"/>
                </a:lnTo>
                <a:lnTo>
                  <a:pt x="88671" y="26872"/>
                </a:lnTo>
                <a:lnTo>
                  <a:pt x="83129" y="16588"/>
                </a:lnTo>
                <a:lnTo>
                  <a:pt x="74683" y="8230"/>
                </a:lnTo>
                <a:lnTo>
                  <a:pt x="63253" y="2474"/>
                </a:lnTo>
                <a:lnTo>
                  <a:pt x="48757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52841" y="1144820"/>
            <a:ext cx="91440" cy="130175"/>
          </a:xfrm>
          <a:custGeom>
            <a:avLst/>
            <a:gdLst/>
            <a:ahLst/>
            <a:cxnLst/>
            <a:rect l="l" t="t" r="r" b="b"/>
            <a:pathLst>
              <a:path w="91440" h="130175">
                <a:moveTo>
                  <a:pt x="61242" y="129776"/>
                </a:moveTo>
                <a:lnTo>
                  <a:pt x="61242" y="119821"/>
                </a:lnTo>
                <a:lnTo>
                  <a:pt x="63330" y="102833"/>
                </a:lnTo>
                <a:lnTo>
                  <a:pt x="68657" y="91130"/>
                </a:lnTo>
                <a:lnTo>
                  <a:pt x="75816" y="82246"/>
                </a:lnTo>
                <a:lnTo>
                  <a:pt x="83400" y="73713"/>
                </a:lnTo>
                <a:lnTo>
                  <a:pt x="88673" y="62502"/>
                </a:lnTo>
                <a:lnTo>
                  <a:pt x="91362" y="50506"/>
                </a:lnTo>
                <a:lnTo>
                  <a:pt x="91389" y="38404"/>
                </a:lnTo>
                <a:lnTo>
                  <a:pt x="88671" y="26872"/>
                </a:lnTo>
                <a:lnTo>
                  <a:pt x="83129" y="16588"/>
                </a:lnTo>
                <a:lnTo>
                  <a:pt x="74683" y="8230"/>
                </a:lnTo>
                <a:lnTo>
                  <a:pt x="63253" y="2474"/>
                </a:lnTo>
                <a:lnTo>
                  <a:pt x="48757" y="0"/>
                </a:lnTo>
                <a:lnTo>
                  <a:pt x="32564" y="2001"/>
                </a:lnTo>
                <a:lnTo>
                  <a:pt x="564" y="37330"/>
                </a:lnTo>
                <a:lnTo>
                  <a:pt x="0" y="49075"/>
                </a:lnTo>
                <a:lnTo>
                  <a:pt x="2106" y="60420"/>
                </a:lnTo>
                <a:lnTo>
                  <a:pt x="10259" y="72653"/>
                </a:lnTo>
                <a:lnTo>
                  <a:pt x="17911" y="82475"/>
                </a:lnTo>
                <a:lnTo>
                  <a:pt x="24397" y="91769"/>
                </a:lnTo>
                <a:lnTo>
                  <a:pt x="29049" y="102418"/>
                </a:lnTo>
                <a:lnTo>
                  <a:pt x="31202" y="116304"/>
                </a:lnTo>
                <a:lnTo>
                  <a:pt x="31275" y="129776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4161" y="1289605"/>
            <a:ext cx="50165" cy="0"/>
          </a:xfrm>
          <a:custGeom>
            <a:avLst/>
            <a:gdLst/>
            <a:ahLst/>
            <a:cxnLst/>
            <a:rect l="l" t="t" r="r" b="b"/>
            <a:pathLst>
              <a:path w="50165">
                <a:moveTo>
                  <a:pt x="0" y="0"/>
                </a:moveTo>
                <a:lnTo>
                  <a:pt x="49928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85217" y="1186128"/>
            <a:ext cx="27940" cy="113664"/>
          </a:xfrm>
          <a:custGeom>
            <a:avLst/>
            <a:gdLst/>
            <a:ahLst/>
            <a:cxnLst/>
            <a:rect l="l" t="t" r="r" b="b"/>
            <a:pathLst>
              <a:path w="27940" h="113665">
                <a:moveTo>
                  <a:pt x="13908" y="113432"/>
                </a:moveTo>
                <a:lnTo>
                  <a:pt x="15089" y="98388"/>
                </a:lnTo>
                <a:lnTo>
                  <a:pt x="15558" y="83859"/>
                </a:lnTo>
                <a:lnTo>
                  <a:pt x="15747" y="69974"/>
                </a:lnTo>
                <a:lnTo>
                  <a:pt x="16092" y="56864"/>
                </a:lnTo>
                <a:lnTo>
                  <a:pt x="17025" y="44656"/>
                </a:lnTo>
                <a:lnTo>
                  <a:pt x="18981" y="33483"/>
                </a:lnTo>
                <a:lnTo>
                  <a:pt x="22392" y="23473"/>
                </a:lnTo>
                <a:lnTo>
                  <a:pt x="27694" y="14756"/>
                </a:lnTo>
                <a:lnTo>
                  <a:pt x="21257" y="3281"/>
                </a:lnTo>
                <a:lnTo>
                  <a:pt x="10633" y="0"/>
                </a:lnTo>
                <a:lnTo>
                  <a:pt x="0" y="2756"/>
                </a:lnTo>
                <a:lnTo>
                  <a:pt x="5226" y="11756"/>
                </a:lnTo>
                <a:lnTo>
                  <a:pt x="8717" y="21703"/>
                </a:lnTo>
                <a:lnTo>
                  <a:pt x="12273" y="69511"/>
                </a:lnTo>
                <a:lnTo>
                  <a:pt x="12295" y="83108"/>
                </a:lnTo>
                <a:lnTo>
                  <a:pt x="12665" y="97219"/>
                </a:lnTo>
                <a:lnTo>
                  <a:pt x="13729" y="11177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19230" y="1109853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80">
                <a:moveTo>
                  <a:pt x="29967" y="29967"/>
                </a:moveTo>
                <a:lnTo>
                  <a:pt x="0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99125" y="1084889"/>
            <a:ext cx="0" cy="34925"/>
          </a:xfrm>
          <a:custGeom>
            <a:avLst/>
            <a:gdLst/>
            <a:ahLst/>
            <a:cxnLst/>
            <a:rect l="l" t="t" r="r" b="b"/>
            <a:pathLst>
              <a:path h="34925">
                <a:moveTo>
                  <a:pt x="0" y="34920"/>
                </a:moveTo>
                <a:lnTo>
                  <a:pt x="0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49053" y="1118658"/>
            <a:ext cx="31115" cy="26670"/>
          </a:xfrm>
          <a:custGeom>
            <a:avLst/>
            <a:gdLst/>
            <a:ahLst/>
            <a:cxnLst/>
            <a:rect l="l" t="t" r="r" b="b"/>
            <a:pathLst>
              <a:path w="31115" h="26669">
                <a:moveTo>
                  <a:pt x="0" y="26115"/>
                </a:moveTo>
                <a:lnTo>
                  <a:pt x="31067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64012" y="1179744"/>
            <a:ext cx="30480" cy="0"/>
          </a:xfrm>
          <a:custGeom>
            <a:avLst/>
            <a:gdLst/>
            <a:ahLst/>
            <a:cxnLst/>
            <a:rect l="l" t="t" r="r" b="b"/>
            <a:pathLst>
              <a:path w="30479">
                <a:moveTo>
                  <a:pt x="0" y="0"/>
                </a:moveTo>
                <a:lnTo>
                  <a:pt x="29966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99269" y="1179744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34919" y="0"/>
                </a:moveTo>
                <a:lnTo>
                  <a:pt x="0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606836" y="1102351"/>
            <a:ext cx="3532840" cy="12102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200" b="1" spc="-40" dirty="0" smtClean="0">
                <a:solidFill>
                  <a:srgbClr val="FF7F00"/>
                </a:solidFill>
                <a:latin typeface="Gill Sans MT"/>
                <a:cs typeface="Gill Sans MT"/>
              </a:rPr>
              <a:t>Conditions</a:t>
            </a:r>
            <a:r>
              <a:rPr lang="en-US" sz="1200" b="1" spc="100" dirty="0">
                <a:solidFill>
                  <a:srgbClr val="FF7F00"/>
                </a:solidFill>
                <a:latin typeface="Gill Sans MT"/>
                <a:cs typeface="Gill Sans MT"/>
              </a:rPr>
              <a:t> </a:t>
            </a:r>
            <a:r>
              <a:rPr lang="en-US" sz="1200" b="1" spc="-10" dirty="0">
                <a:solidFill>
                  <a:srgbClr val="FF7F00"/>
                </a:solidFill>
                <a:latin typeface="Gill Sans MT"/>
                <a:cs typeface="Gill Sans MT"/>
              </a:rPr>
              <a:t>f</a:t>
            </a:r>
            <a:r>
              <a:rPr lang="en-US" sz="1200" b="1" spc="-55" dirty="0">
                <a:solidFill>
                  <a:srgbClr val="FF7F00"/>
                </a:solidFill>
                <a:latin typeface="Gill Sans MT"/>
                <a:cs typeface="Gill Sans MT"/>
              </a:rPr>
              <a:t>o</a:t>
            </a:r>
            <a:r>
              <a:rPr lang="en-US" sz="1200" b="1" spc="-100" dirty="0">
                <a:solidFill>
                  <a:srgbClr val="FF7F00"/>
                </a:solidFill>
                <a:latin typeface="Gill Sans MT"/>
                <a:cs typeface="Gill Sans MT"/>
              </a:rPr>
              <a:t>r</a:t>
            </a:r>
            <a:r>
              <a:rPr lang="en-US" sz="1200" b="1" spc="105" dirty="0">
                <a:solidFill>
                  <a:srgbClr val="FF7F00"/>
                </a:solidFill>
                <a:latin typeface="Gill Sans MT"/>
                <a:cs typeface="Gill Sans MT"/>
              </a:rPr>
              <a:t> </a:t>
            </a:r>
            <a:r>
              <a:rPr lang="en-US" sz="1200" b="1" spc="-75" dirty="0">
                <a:solidFill>
                  <a:srgbClr val="FF7F00"/>
                </a:solidFill>
                <a:latin typeface="Gill Sans MT"/>
                <a:cs typeface="Gill Sans MT"/>
              </a:rPr>
              <a:t>maximum</a:t>
            </a:r>
            <a:r>
              <a:rPr lang="en-US" sz="1200" b="1" spc="100" dirty="0">
                <a:solidFill>
                  <a:srgbClr val="FF7F00"/>
                </a:solidFill>
                <a:latin typeface="Gill Sans MT"/>
                <a:cs typeface="Gill Sans MT"/>
              </a:rPr>
              <a:t> </a:t>
            </a:r>
            <a:r>
              <a:rPr lang="en-US" sz="1200" b="1" spc="-60" dirty="0" smtClean="0">
                <a:solidFill>
                  <a:srgbClr val="FF7F00"/>
                </a:solidFill>
                <a:latin typeface="Gill Sans MT"/>
                <a:cs typeface="Gill Sans MT"/>
              </a:rPr>
              <a:t>e</a:t>
            </a:r>
            <a:r>
              <a:rPr lang="en-US" sz="1200" b="1" spc="-10" dirty="0" smtClean="0">
                <a:solidFill>
                  <a:srgbClr val="FF7F00"/>
                </a:solidFill>
                <a:latin typeface="Gill Sans MT"/>
                <a:cs typeface="Gill Sans MT"/>
              </a:rPr>
              <a:t>ffici</a:t>
            </a:r>
            <a:r>
              <a:rPr lang="en-US" sz="1200" b="1" spc="-35" dirty="0" smtClean="0">
                <a:solidFill>
                  <a:srgbClr val="FF7F00"/>
                </a:solidFill>
                <a:latin typeface="Gill Sans MT"/>
                <a:cs typeface="Gill Sans MT"/>
              </a:rPr>
              <a:t>ency: </a:t>
            </a:r>
            <a:endParaRPr lang="en-US" sz="1200" dirty="0">
              <a:latin typeface="Gill Sans MT"/>
              <a:cs typeface="Gill Sans MT"/>
            </a:endParaRPr>
          </a:p>
          <a:p>
            <a:pPr marL="268605" marR="33020">
              <a:lnSpc>
                <a:spcPct val="102600"/>
              </a:lnSpc>
              <a:spcBef>
                <a:spcPts val="290"/>
              </a:spcBef>
            </a:pPr>
            <a:r>
              <a:rPr lang="en-US" sz="1100" spc="-10" dirty="0" smtClean="0">
                <a:latin typeface="Tahoma"/>
                <a:cs typeface="Tahoma"/>
              </a:rPr>
              <a:t> </a:t>
            </a:r>
            <a:r>
              <a:rPr lang="en-US" sz="1100" spc="-10" dirty="0" err="1" smtClean="0">
                <a:latin typeface="Tahoma"/>
                <a:cs typeface="Tahoma"/>
              </a:rPr>
              <a:t>E</a:t>
            </a:r>
            <a:r>
              <a:rPr lang="en-US" sz="1100" spc="-45" dirty="0" err="1" smtClean="0">
                <a:latin typeface="Tahoma"/>
                <a:cs typeface="Tahoma"/>
              </a:rPr>
              <a:t>rgotro</a:t>
            </a:r>
            <a:r>
              <a:rPr lang="en-US" sz="1100" spc="-85" dirty="0" err="1" smtClean="0">
                <a:latin typeface="Tahoma"/>
                <a:cs typeface="Tahoma"/>
              </a:rPr>
              <a:t>p</a:t>
            </a:r>
            <a:r>
              <a:rPr lang="en-US" sz="1100" spc="-50" dirty="0" err="1" smtClean="0">
                <a:latin typeface="Tahoma"/>
                <a:cs typeface="Tahoma"/>
              </a:rPr>
              <a:t>y</a:t>
            </a:r>
            <a:r>
              <a:rPr lang="en-US" sz="1100" spc="20" dirty="0" smtClean="0">
                <a:latin typeface="Tahoma"/>
                <a:cs typeface="Tahoma"/>
              </a:rPr>
              <a:t> </a:t>
            </a:r>
            <a:r>
              <a:rPr lang="en-US" sz="1100" spc="-25" dirty="0" smtClean="0">
                <a:latin typeface="Tahoma"/>
                <a:cs typeface="Tahoma"/>
              </a:rPr>
              <a:t>is fully extracted (bath </a:t>
            </a:r>
            <a:r>
              <a:rPr lang="en-US" sz="1100" spc="-25" dirty="0" smtClean="0">
                <a:latin typeface="Times New Roman"/>
                <a:cs typeface="Times New Roman"/>
              </a:rPr>
              <a:t>→ piston</a:t>
            </a:r>
            <a:r>
              <a:rPr lang="en-US" sz="1100" spc="-25" dirty="0" smtClean="0">
                <a:latin typeface="Tahoma"/>
                <a:cs typeface="Tahoma"/>
              </a:rPr>
              <a:t>)</a:t>
            </a:r>
            <a:endParaRPr lang="en-US" sz="1100" spc="-35" dirty="0" smtClean="0">
              <a:latin typeface="Tahoma"/>
              <a:cs typeface="Tahoma"/>
            </a:endParaRPr>
          </a:p>
          <a:p>
            <a:pPr marL="268605" marR="5080">
              <a:lnSpc>
                <a:spcPct val="102600"/>
              </a:lnSpc>
              <a:spcBef>
                <a:spcPts val="300"/>
              </a:spcBef>
            </a:pPr>
            <a:endParaRPr lang="en-US" sz="1100" dirty="0" smtClean="0">
              <a:latin typeface="Tahoma"/>
              <a:cs typeface="Tahoma"/>
            </a:endParaRPr>
          </a:p>
          <a:p>
            <a:pPr marL="268605" marR="5080">
              <a:lnSpc>
                <a:spcPct val="102600"/>
              </a:lnSpc>
              <a:spcBef>
                <a:spcPts val="300"/>
              </a:spcBef>
            </a:pPr>
            <a:r>
              <a:rPr lang="en-US" sz="1100" spc="-40" dirty="0" smtClean="0">
                <a:latin typeface="Tahoma"/>
                <a:cs typeface="Tahoma"/>
              </a:rPr>
              <a:t>Minimal</a:t>
            </a:r>
            <a:r>
              <a:rPr lang="en-US" sz="1100" spc="20" dirty="0" smtClean="0">
                <a:latin typeface="Tahoma"/>
                <a:cs typeface="Tahoma"/>
              </a:rPr>
              <a:t>  </a:t>
            </a:r>
            <a:r>
              <a:rPr lang="en-US" sz="1100" spc="-70" dirty="0" smtClean="0">
                <a:latin typeface="Tahoma"/>
                <a:cs typeface="Tahoma"/>
              </a:rPr>
              <a:t>heat  ∆Q=</a:t>
            </a:r>
            <a:r>
              <a:rPr lang="en-US" sz="1100" b="0" i="1" spc="-30" dirty="0" err="1" smtClean="0">
                <a:latin typeface="Bookman Old Style"/>
                <a:cs typeface="Bookman Old Style"/>
              </a:rPr>
              <a:t>T</a:t>
            </a:r>
            <a:r>
              <a:rPr lang="en-US" sz="1200" spc="97" baseline="-10416" dirty="0" err="1" smtClean="0">
                <a:latin typeface="Century"/>
                <a:cs typeface="Century"/>
              </a:rPr>
              <a:t>c</a:t>
            </a:r>
            <a:r>
              <a:rPr lang="en-US" sz="1100" spc="229" dirty="0" err="1">
                <a:latin typeface="Garamond"/>
                <a:cs typeface="Garamond"/>
              </a:rPr>
              <a:t>∆</a:t>
            </a:r>
            <a:r>
              <a:rPr lang="en-US" sz="1100" i="1" spc="-45" dirty="0" err="1">
                <a:latin typeface="Meiryo"/>
                <a:cs typeface="Meiryo"/>
              </a:rPr>
              <a:t>S</a:t>
            </a:r>
            <a:r>
              <a:rPr lang="en-US" sz="1200" spc="22" baseline="-10416" dirty="0" err="1">
                <a:latin typeface="Century"/>
                <a:cs typeface="Century"/>
              </a:rPr>
              <a:t>c</a:t>
            </a:r>
            <a:r>
              <a:rPr lang="en-US" sz="1200" baseline="-10416" dirty="0">
                <a:latin typeface="Century"/>
                <a:cs typeface="Century"/>
              </a:rPr>
              <a:t> </a:t>
            </a:r>
            <a:r>
              <a:rPr lang="en-US" sz="1200" spc="-52" baseline="-10416" dirty="0">
                <a:latin typeface="Century"/>
                <a:cs typeface="Century"/>
              </a:rPr>
              <a:t> </a:t>
            </a:r>
            <a:r>
              <a:rPr lang="en-US" sz="1100" spc="-35" dirty="0">
                <a:latin typeface="Tahoma"/>
                <a:cs typeface="Tahoma"/>
              </a:rPr>
              <a:t>is</a:t>
            </a:r>
            <a:r>
              <a:rPr lang="en-US" sz="1100" spc="15" dirty="0">
                <a:latin typeface="Tahoma"/>
                <a:cs typeface="Tahoma"/>
              </a:rPr>
              <a:t> </a:t>
            </a:r>
            <a:r>
              <a:rPr lang="en-US" sz="1100" spc="-60" dirty="0">
                <a:latin typeface="Tahoma"/>
                <a:cs typeface="Tahoma"/>
              </a:rPr>
              <a:t>dum</a:t>
            </a:r>
            <a:r>
              <a:rPr lang="en-US" sz="1100" spc="-20" dirty="0">
                <a:latin typeface="Tahoma"/>
                <a:cs typeface="Tahoma"/>
              </a:rPr>
              <a:t>p</a:t>
            </a:r>
            <a:r>
              <a:rPr lang="en-US" sz="1100" spc="-75" dirty="0">
                <a:latin typeface="Tahoma"/>
                <a:cs typeface="Tahoma"/>
              </a:rPr>
              <a:t>ed</a:t>
            </a:r>
            <a:r>
              <a:rPr lang="en-US" sz="1100" spc="-45" dirty="0">
                <a:latin typeface="Tahoma"/>
                <a:cs typeface="Tahoma"/>
              </a:rPr>
              <a:t> </a:t>
            </a:r>
            <a:r>
              <a:rPr lang="en-US" sz="1100" spc="-20" dirty="0" smtClean="0">
                <a:latin typeface="Tahoma"/>
                <a:cs typeface="Tahoma"/>
              </a:rPr>
              <a:t>into</a:t>
            </a:r>
            <a:r>
              <a:rPr lang="en-US" sz="1100" spc="20" dirty="0" smtClean="0">
                <a:latin typeface="Tahoma"/>
                <a:cs typeface="Tahoma"/>
              </a:rPr>
              <a:t> </a:t>
            </a:r>
            <a:r>
              <a:rPr lang="en-US" sz="1100" spc="-30" dirty="0" smtClean="0">
                <a:latin typeface="Tahoma"/>
                <a:cs typeface="Tahoma"/>
              </a:rPr>
              <a:t>cold</a:t>
            </a:r>
            <a:r>
              <a:rPr lang="en-US" sz="1100" spc="15" dirty="0" smtClean="0">
                <a:latin typeface="Tahoma"/>
                <a:cs typeface="Tahoma"/>
              </a:rPr>
              <a:t> </a:t>
            </a:r>
            <a:r>
              <a:rPr lang="en-US" sz="1100" spc="-35" dirty="0" smtClean="0">
                <a:latin typeface="Tahoma"/>
                <a:cs typeface="Tahoma"/>
              </a:rPr>
              <a:t>bath</a:t>
            </a:r>
            <a:r>
              <a:rPr lang="en-US" sz="1100" spc="20" dirty="0" smtClean="0">
                <a:latin typeface="Tahoma"/>
                <a:cs typeface="Tahoma"/>
              </a:rPr>
              <a:t> </a:t>
            </a:r>
            <a:r>
              <a:rPr lang="en-US" sz="1100" spc="-65" dirty="0" smtClean="0">
                <a:latin typeface="Tahoma"/>
                <a:cs typeface="Tahoma"/>
              </a:rPr>
              <a:t>as</a:t>
            </a:r>
            <a:r>
              <a:rPr lang="en-US" sz="1100" spc="15" dirty="0" smtClean="0">
                <a:latin typeface="Tahoma"/>
                <a:cs typeface="Tahoma"/>
              </a:rPr>
              <a:t> </a:t>
            </a:r>
            <a:r>
              <a:rPr lang="en-US" sz="1100" spc="-25" dirty="0">
                <a:latin typeface="Tahoma"/>
                <a:cs typeface="Tahoma"/>
              </a:rPr>
              <a:t>in </a:t>
            </a:r>
            <a:r>
              <a:rPr lang="en-US" sz="1100" spc="-50" dirty="0" smtClean="0">
                <a:latin typeface="Tahoma"/>
                <a:cs typeface="Tahoma"/>
              </a:rPr>
              <a:t>heat</a:t>
            </a:r>
            <a:r>
              <a:rPr lang="en-US" sz="1100" spc="15" dirty="0" smtClean="0">
                <a:latin typeface="Tahoma"/>
                <a:cs typeface="Tahoma"/>
              </a:rPr>
              <a:t> </a:t>
            </a:r>
            <a:r>
              <a:rPr lang="en-US" sz="1100" spc="-60" dirty="0">
                <a:latin typeface="Tahoma"/>
                <a:cs typeface="Tahoma"/>
              </a:rPr>
              <a:t>engin</a:t>
            </a:r>
            <a:r>
              <a:rPr lang="en-US" sz="1100" spc="-70" dirty="0">
                <a:latin typeface="Tahoma"/>
                <a:cs typeface="Tahoma"/>
              </a:rPr>
              <a:t>e</a:t>
            </a:r>
            <a:r>
              <a:rPr lang="en-US" sz="1100" spc="-75" dirty="0">
                <a:latin typeface="Tahoma"/>
                <a:cs typeface="Tahoma"/>
              </a:rPr>
              <a:t>s</a:t>
            </a:r>
            <a:r>
              <a:rPr lang="en-US" sz="1100" spc="-35" dirty="0">
                <a:latin typeface="Tahoma"/>
                <a:cs typeface="Tahoma"/>
              </a:rPr>
              <a:t>,</a:t>
            </a:r>
            <a:r>
              <a:rPr lang="en-US" sz="1100" spc="15" dirty="0">
                <a:latin typeface="Tahoma"/>
                <a:cs typeface="Tahoma"/>
              </a:rPr>
              <a:t> </a:t>
            </a:r>
            <a:r>
              <a:rPr lang="en-US" sz="1100" spc="-30" dirty="0">
                <a:latin typeface="Tahoma"/>
                <a:cs typeface="Tahoma"/>
              </a:rPr>
              <a:t>but</a:t>
            </a:r>
            <a:r>
              <a:rPr lang="en-US" sz="1100" spc="15" dirty="0">
                <a:latin typeface="Tahoma"/>
                <a:cs typeface="Tahoma"/>
              </a:rPr>
              <a:t> </a:t>
            </a:r>
            <a:r>
              <a:rPr lang="en-US" sz="1100" u="sng" spc="-75" dirty="0" smtClean="0">
                <a:latin typeface="Tahoma"/>
                <a:cs typeface="Tahoma"/>
              </a:rPr>
              <a:t>w/o </a:t>
            </a:r>
            <a:r>
              <a:rPr lang="en-US" sz="1100" u="sng" spc="-30" dirty="0" smtClean="0">
                <a:latin typeface="Tahoma"/>
                <a:cs typeface="Tahoma"/>
              </a:rPr>
              <a:t>reversibili</a:t>
            </a:r>
            <a:r>
              <a:rPr lang="en-US" sz="1100" u="sng" spc="-65" dirty="0" smtClean="0">
                <a:latin typeface="Tahoma"/>
                <a:cs typeface="Tahoma"/>
              </a:rPr>
              <a:t>t</a:t>
            </a:r>
            <a:r>
              <a:rPr lang="en-US" sz="1100" u="sng" spc="-145" dirty="0" smtClean="0">
                <a:latin typeface="Tahoma"/>
                <a:cs typeface="Tahoma"/>
              </a:rPr>
              <a:t>y</a:t>
            </a:r>
            <a:r>
              <a:rPr lang="en-US" sz="1100" spc="-145" dirty="0" smtClean="0">
                <a:latin typeface="Tahoma"/>
                <a:cs typeface="Tahoma"/>
              </a:rPr>
              <a:t>.</a:t>
            </a:r>
          </a:p>
          <a:p>
            <a:pPr marL="268605" marR="5080">
              <a:lnSpc>
                <a:spcPct val="102600"/>
              </a:lnSpc>
              <a:spcBef>
                <a:spcPts val="300"/>
              </a:spcBef>
            </a:pPr>
            <a:r>
              <a:rPr lang="en-US" sz="1100" spc="-40" dirty="0">
                <a:latin typeface="Tahoma"/>
                <a:cs typeface="Tahoma"/>
              </a:rPr>
              <a:t>2nd  Law </a:t>
            </a:r>
            <a:r>
              <a:rPr lang="en-US" sz="1100" spc="-40" dirty="0" smtClean="0">
                <a:latin typeface="Tahoma"/>
                <a:cs typeface="Tahoma"/>
              </a:rPr>
              <a:t>insufficient!</a:t>
            </a:r>
            <a:endParaRPr sz="1100" spc="-40" dirty="0">
              <a:latin typeface="Tahoma"/>
              <a:cs typeface="Tahoma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02970" y="1335368"/>
            <a:ext cx="0" cy="1199515"/>
          </a:xfrm>
          <a:custGeom>
            <a:avLst/>
            <a:gdLst/>
            <a:ahLst/>
            <a:cxnLst/>
            <a:rect l="l" t="t" r="r" b="b"/>
            <a:pathLst>
              <a:path h="1199514">
                <a:moveTo>
                  <a:pt x="0" y="0"/>
                </a:moveTo>
                <a:lnTo>
                  <a:pt x="0" y="1199399"/>
                </a:lnTo>
              </a:path>
            </a:pathLst>
          </a:custGeom>
          <a:ln w="189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7"/>
          </p:nvPr>
        </p:nvSpPr>
        <p:spPr>
          <a:xfrm>
            <a:off x="4273397" y="3339338"/>
            <a:ext cx="266700" cy="92333"/>
          </a:xfrm>
        </p:spPr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9</a:t>
            </a:fld>
            <a:endParaRPr lang="en-US" spc="-20" dirty="0"/>
          </a:p>
        </p:txBody>
      </p:sp>
    </p:spTree>
    <p:extLst>
      <p:ext uri="{BB962C8B-B14F-4D97-AF65-F5344CB8AC3E}">
        <p14:creationId xmlns:p14="http://schemas.microsoft.com/office/powerpoint/2010/main" val="318254633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439234" y="288067"/>
            <a:ext cx="3652520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100" spc="-30" dirty="0" smtClean="0">
                <a:latin typeface="Tahoma"/>
                <a:cs typeface="Tahoma"/>
              </a:rPr>
              <a:t>   “</a:t>
            </a:r>
            <a:r>
              <a:rPr sz="1100" spc="-30" dirty="0" smtClean="0">
                <a:latin typeface="Tahoma"/>
                <a:cs typeface="Tahoma"/>
              </a:rPr>
              <a:t>Hy</a:t>
            </a:r>
            <a:r>
              <a:rPr sz="1100" spc="-55" dirty="0" smtClean="0">
                <a:latin typeface="Tahoma"/>
                <a:cs typeface="Tahoma"/>
              </a:rPr>
              <a:t>b</a:t>
            </a:r>
            <a:r>
              <a:rPr sz="1100" spc="-25" dirty="0" smtClean="0">
                <a:latin typeface="Tahoma"/>
                <a:cs typeface="Tahoma"/>
              </a:rPr>
              <a:t>rid</a:t>
            </a:r>
            <a:r>
              <a:rPr lang="en-US" sz="1100" spc="-25" dirty="0" smtClean="0">
                <a:latin typeface="Tahoma"/>
                <a:cs typeface="Tahoma"/>
              </a:rPr>
              <a:t>"</a:t>
            </a:r>
            <a:r>
              <a:rPr sz="1100" spc="20" dirty="0" smtClean="0">
                <a:latin typeface="Tahoma"/>
                <a:cs typeface="Tahoma"/>
              </a:rPr>
              <a:t> </a:t>
            </a:r>
            <a:r>
              <a:rPr sz="1100" spc="-70" dirty="0">
                <a:latin typeface="Tahoma"/>
                <a:cs typeface="Tahoma"/>
              </a:rPr>
              <a:t>engines: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65" dirty="0">
                <a:latin typeface="Tahoma"/>
                <a:cs typeface="Tahoma"/>
              </a:rPr>
              <a:t>Squee</a:t>
            </a:r>
            <a:r>
              <a:rPr sz="1100" spc="-60" dirty="0">
                <a:latin typeface="Tahoma"/>
                <a:cs typeface="Tahoma"/>
              </a:rPr>
              <a:t>zed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thermal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45" dirty="0" smtClean="0">
                <a:latin typeface="Tahoma"/>
                <a:cs typeface="Tahoma"/>
              </a:rPr>
              <a:t>baths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850" y="2644775"/>
            <a:ext cx="4286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Claim: Extra heat input via fuel squeezing?</a:t>
            </a:r>
          </a:p>
          <a:p>
            <a:r>
              <a:rPr lang="en-US" sz="1100" dirty="0" smtClean="0"/>
              <a:t>Experiment: </a:t>
            </a:r>
            <a:r>
              <a:rPr lang="en-US" sz="1100" dirty="0" err="1" smtClean="0"/>
              <a:t>Optomechanical</a:t>
            </a:r>
            <a:r>
              <a:rPr lang="en-US" sz="1100" dirty="0" smtClean="0"/>
              <a:t> setup (</a:t>
            </a:r>
            <a:r>
              <a:rPr lang="en-US" sz="1100" dirty="0" err="1" smtClean="0"/>
              <a:t>Klaers</a:t>
            </a:r>
            <a:r>
              <a:rPr lang="en-US" sz="1100" dirty="0" smtClean="0"/>
              <a:t> et.al. PRX, </a:t>
            </a:r>
            <a:r>
              <a:rPr lang="en-US" sz="1100" b="1" dirty="0" smtClean="0"/>
              <a:t>7</a:t>
            </a:r>
            <a:r>
              <a:rPr lang="en-US" sz="1100" dirty="0" smtClean="0"/>
              <a:t>, 031044 2017)</a:t>
            </a:r>
          </a:p>
        </p:txBody>
      </p:sp>
      <p:sp>
        <p:nvSpPr>
          <p:cNvPr id="15" name="Flowchart: Connector 14"/>
          <p:cNvSpPr/>
          <p:nvPr/>
        </p:nvSpPr>
        <p:spPr>
          <a:xfrm>
            <a:off x="484953" y="346514"/>
            <a:ext cx="45719" cy="7620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>
          <a:xfrm>
            <a:off x="4273397" y="3314442"/>
            <a:ext cx="266700" cy="92333"/>
          </a:xfrm>
        </p:spPr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10</a:t>
            </a:fld>
            <a:endParaRPr lang="en-US" spc="-20" dirty="0"/>
          </a:p>
        </p:txBody>
      </p:sp>
      <p:sp>
        <p:nvSpPr>
          <p:cNvPr id="16" name="object 11"/>
          <p:cNvSpPr txBox="1"/>
          <p:nvPr/>
        </p:nvSpPr>
        <p:spPr>
          <a:xfrm>
            <a:off x="591634" y="2312839"/>
            <a:ext cx="3652520" cy="179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6055">
              <a:lnSpc>
                <a:spcPts val="710"/>
              </a:lnSpc>
              <a:spcBef>
                <a:spcPts val="535"/>
              </a:spcBef>
            </a:pPr>
            <a:r>
              <a:rPr sz="600" dirty="0" smtClean="0">
                <a:latin typeface="Arial"/>
                <a:cs typeface="Arial"/>
              </a:rPr>
              <a:t>J.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25" dirty="0" err="1" smtClean="0">
                <a:latin typeface="Arial"/>
                <a:cs typeface="Arial"/>
              </a:rPr>
              <a:t>Roßnagel</a:t>
            </a:r>
            <a:r>
              <a:rPr sz="600" spc="-25" dirty="0" smtClean="0">
                <a:latin typeface="Arial"/>
                <a:cs typeface="Arial"/>
              </a:rPr>
              <a:t>,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dirty="0" smtClean="0">
                <a:latin typeface="Arial"/>
                <a:cs typeface="Arial"/>
              </a:rPr>
              <a:t>O.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5" dirty="0" err="1" smtClean="0">
                <a:latin typeface="Arial"/>
                <a:cs typeface="Arial"/>
              </a:rPr>
              <a:t>Abah</a:t>
            </a:r>
            <a:r>
              <a:rPr sz="600" spc="-5" dirty="0" smtClean="0">
                <a:latin typeface="Arial"/>
                <a:cs typeface="Arial"/>
              </a:rPr>
              <a:t>,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dirty="0" smtClean="0">
                <a:latin typeface="Arial"/>
                <a:cs typeface="Arial"/>
              </a:rPr>
              <a:t>F.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dirty="0" smtClean="0">
                <a:latin typeface="Arial"/>
                <a:cs typeface="Arial"/>
              </a:rPr>
              <a:t>Schmidt-</a:t>
            </a:r>
            <a:r>
              <a:rPr sz="600" dirty="0" err="1" smtClean="0">
                <a:latin typeface="Arial"/>
                <a:cs typeface="Arial"/>
              </a:rPr>
              <a:t>Kaler</a:t>
            </a:r>
            <a:r>
              <a:rPr sz="600" dirty="0" smtClean="0">
                <a:latin typeface="Arial"/>
                <a:cs typeface="Arial"/>
              </a:rPr>
              <a:t>,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20" dirty="0" smtClean="0">
                <a:latin typeface="Arial"/>
                <a:cs typeface="Arial"/>
              </a:rPr>
              <a:t>K.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15" dirty="0" smtClean="0">
                <a:latin typeface="Arial"/>
                <a:cs typeface="Arial"/>
              </a:rPr>
              <a:t>Singer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-20" dirty="0" smtClean="0">
                <a:latin typeface="Arial"/>
                <a:cs typeface="Arial"/>
              </a:rPr>
              <a:t>and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-10" dirty="0" smtClean="0">
                <a:latin typeface="Arial"/>
                <a:cs typeface="Arial"/>
              </a:rPr>
              <a:t>E.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10" dirty="0" smtClean="0">
                <a:latin typeface="Arial"/>
                <a:cs typeface="Arial"/>
              </a:rPr>
              <a:t>Lutz,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-15" dirty="0" smtClean="0">
                <a:latin typeface="Arial"/>
                <a:cs typeface="Arial"/>
              </a:rPr>
              <a:t>Phys.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20" dirty="0" smtClean="0">
                <a:latin typeface="Arial"/>
                <a:cs typeface="Arial"/>
              </a:rPr>
              <a:t>Rev.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15" dirty="0" err="1" smtClean="0">
                <a:latin typeface="Arial"/>
                <a:cs typeface="Arial"/>
              </a:rPr>
              <a:t>Lett</a:t>
            </a:r>
            <a:r>
              <a:rPr sz="600" spc="15" dirty="0" smtClean="0">
                <a:latin typeface="Arial"/>
                <a:cs typeface="Arial"/>
              </a:rPr>
              <a:t>.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b="1" spc="-5" dirty="0" smtClean="0">
                <a:latin typeface="Gill Sans MT"/>
                <a:cs typeface="Gill Sans MT"/>
              </a:rPr>
              <a:t>112</a:t>
            </a:r>
            <a:r>
              <a:rPr sz="600" spc="5" dirty="0" smtClean="0">
                <a:latin typeface="Arial"/>
                <a:cs typeface="Arial"/>
              </a:rPr>
              <a:t>,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20" dirty="0" smtClean="0">
                <a:latin typeface="Arial"/>
                <a:cs typeface="Arial"/>
              </a:rPr>
              <a:t>030602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5" dirty="0" smtClean="0">
                <a:latin typeface="Arial"/>
                <a:cs typeface="Arial"/>
              </a:rPr>
              <a:t>(2014).</a:t>
            </a:r>
            <a:endParaRPr sz="600" dirty="0" smtClean="0">
              <a:latin typeface="Arial"/>
              <a:cs typeface="Arial"/>
            </a:endParaRPr>
          </a:p>
          <a:p>
            <a:pPr marL="480695">
              <a:lnSpc>
                <a:spcPts val="710"/>
              </a:lnSpc>
            </a:pPr>
            <a:r>
              <a:rPr sz="600" spc="-20" dirty="0" smtClean="0">
                <a:latin typeface="Arial"/>
                <a:cs typeface="Arial"/>
              </a:rPr>
              <a:t>G.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10" dirty="0" err="1" smtClean="0">
                <a:latin typeface="Arial"/>
                <a:cs typeface="Arial"/>
              </a:rPr>
              <a:t>Manzano</a:t>
            </a:r>
            <a:r>
              <a:rPr sz="600" spc="-10" dirty="0" smtClean="0">
                <a:latin typeface="Arial"/>
                <a:cs typeface="Arial"/>
              </a:rPr>
              <a:t>,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-10" dirty="0" smtClean="0">
                <a:latin typeface="Arial"/>
                <a:cs typeface="Arial"/>
              </a:rPr>
              <a:t>F</a:t>
            </a:r>
            <a:r>
              <a:rPr sz="600" spc="5" dirty="0" smtClean="0">
                <a:latin typeface="Arial"/>
                <a:cs typeface="Arial"/>
              </a:rPr>
              <a:t>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20" dirty="0" err="1" smtClean="0">
                <a:latin typeface="Arial"/>
                <a:cs typeface="Arial"/>
              </a:rPr>
              <a:t>Galve</a:t>
            </a:r>
            <a:r>
              <a:rPr sz="600" spc="-20" dirty="0" smtClean="0">
                <a:latin typeface="Arial"/>
                <a:cs typeface="Arial"/>
              </a:rPr>
              <a:t>,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-10" dirty="0" smtClean="0">
                <a:latin typeface="Arial"/>
                <a:cs typeface="Arial"/>
              </a:rPr>
              <a:t>R.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5" dirty="0" err="1" smtClean="0">
                <a:latin typeface="Arial"/>
                <a:cs typeface="Arial"/>
              </a:rPr>
              <a:t>Zam</a:t>
            </a:r>
            <a:r>
              <a:rPr sz="600" spc="-25" dirty="0" err="1" smtClean="0">
                <a:latin typeface="Arial"/>
                <a:cs typeface="Arial"/>
              </a:rPr>
              <a:t>b</a:t>
            </a:r>
            <a:r>
              <a:rPr sz="600" spc="5" dirty="0" err="1" smtClean="0">
                <a:latin typeface="Arial"/>
                <a:cs typeface="Arial"/>
              </a:rPr>
              <a:t>rini</a:t>
            </a:r>
            <a:r>
              <a:rPr sz="600" spc="5" dirty="0" smtClean="0">
                <a:latin typeface="Arial"/>
                <a:cs typeface="Arial"/>
              </a:rPr>
              <a:t>,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20" dirty="0" smtClean="0">
                <a:latin typeface="Arial"/>
                <a:cs typeface="Arial"/>
              </a:rPr>
              <a:t>and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dirty="0" smtClean="0">
                <a:latin typeface="Arial"/>
                <a:cs typeface="Arial"/>
              </a:rPr>
              <a:t>J.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30" dirty="0" smtClean="0">
                <a:latin typeface="Arial"/>
                <a:cs typeface="Arial"/>
              </a:rPr>
              <a:t>M.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-10" dirty="0" smtClean="0">
                <a:latin typeface="Arial"/>
                <a:cs typeface="Arial"/>
              </a:rPr>
              <a:t>R.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20" dirty="0" err="1" smtClean="0">
                <a:latin typeface="Arial"/>
                <a:cs typeface="Arial"/>
              </a:rPr>
              <a:t>P</a:t>
            </a:r>
            <a:r>
              <a:rPr sz="600" spc="-50" dirty="0" err="1" smtClean="0">
                <a:latin typeface="Arial"/>
                <a:cs typeface="Arial"/>
              </a:rPr>
              <a:t>a</a:t>
            </a:r>
            <a:r>
              <a:rPr sz="600" spc="-5" dirty="0" err="1" smtClean="0">
                <a:latin typeface="Arial"/>
                <a:cs typeface="Arial"/>
              </a:rPr>
              <a:t>rrondo</a:t>
            </a:r>
            <a:r>
              <a:rPr sz="600" spc="-5" dirty="0" smtClean="0">
                <a:latin typeface="Arial"/>
                <a:cs typeface="Arial"/>
              </a:rPr>
              <a:t>,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15" dirty="0" smtClean="0">
                <a:latin typeface="Arial"/>
                <a:cs typeface="Arial"/>
              </a:rPr>
              <a:t>Phys.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-20" dirty="0" smtClean="0">
                <a:latin typeface="Arial"/>
                <a:cs typeface="Arial"/>
              </a:rPr>
              <a:t>Rev.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20" dirty="0" smtClean="0">
                <a:latin typeface="Arial"/>
                <a:cs typeface="Arial"/>
              </a:rPr>
              <a:t>E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b="1" spc="-5" dirty="0" smtClean="0">
                <a:latin typeface="Gill Sans MT"/>
                <a:cs typeface="Gill Sans MT"/>
              </a:rPr>
              <a:t>93</a:t>
            </a:r>
            <a:r>
              <a:rPr sz="600" spc="5" dirty="0" smtClean="0">
                <a:latin typeface="Arial"/>
                <a:cs typeface="Arial"/>
              </a:rPr>
              <a:t>,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20" dirty="0" smtClean="0">
                <a:latin typeface="Arial"/>
                <a:cs typeface="Arial"/>
              </a:rPr>
              <a:t>052120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5" dirty="0" smtClean="0">
                <a:latin typeface="Arial"/>
                <a:cs typeface="Arial"/>
              </a:rPr>
              <a:t>(2016).</a:t>
            </a:r>
            <a:endParaRPr sz="600" dirty="0">
              <a:latin typeface="Arial"/>
              <a:cs typeface="Arial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04" y="739775"/>
            <a:ext cx="3721046" cy="12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33706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414865" y="608125"/>
            <a:ext cx="2233692" cy="8289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99665" y="1593538"/>
            <a:ext cx="236220" cy="0"/>
          </a:xfrm>
          <a:custGeom>
            <a:avLst/>
            <a:gdLst/>
            <a:ahLst/>
            <a:cxnLst/>
            <a:rect l="l" t="t" r="r" b="b"/>
            <a:pathLst>
              <a:path w="236220">
                <a:moveTo>
                  <a:pt x="0" y="0"/>
                </a:moveTo>
                <a:lnTo>
                  <a:pt x="235925" y="0"/>
                </a:lnTo>
              </a:path>
            </a:pathLst>
          </a:custGeom>
          <a:ln w="1737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99665" y="1689125"/>
            <a:ext cx="236220" cy="0"/>
          </a:xfrm>
          <a:custGeom>
            <a:avLst/>
            <a:gdLst/>
            <a:ahLst/>
            <a:cxnLst/>
            <a:rect l="l" t="t" r="r" b="b"/>
            <a:pathLst>
              <a:path w="236220">
                <a:moveTo>
                  <a:pt x="0" y="0"/>
                </a:moveTo>
                <a:lnTo>
                  <a:pt x="235925" y="0"/>
                </a:lnTo>
              </a:path>
            </a:pathLst>
          </a:custGeom>
          <a:ln w="173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87729" y="1540531"/>
            <a:ext cx="52705" cy="0"/>
          </a:xfrm>
          <a:custGeom>
            <a:avLst/>
            <a:gdLst/>
            <a:ahLst/>
            <a:cxnLst/>
            <a:rect l="l" t="t" r="r" b="b"/>
            <a:pathLst>
              <a:path w="52704">
                <a:moveTo>
                  <a:pt x="0" y="0"/>
                </a:moveTo>
                <a:lnTo>
                  <a:pt x="52138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85898" y="1736918"/>
            <a:ext cx="0" cy="27940"/>
          </a:xfrm>
          <a:custGeom>
            <a:avLst/>
            <a:gdLst/>
            <a:ahLst/>
            <a:cxnLst/>
            <a:rect l="l" t="t" r="r" b="b"/>
            <a:pathLst>
              <a:path h="27939">
                <a:moveTo>
                  <a:pt x="0" y="0"/>
                </a:moveTo>
                <a:lnTo>
                  <a:pt x="0" y="27372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605878" y="1790143"/>
            <a:ext cx="69215" cy="112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2</a:t>
            </a:r>
            <a:endParaRPr sz="650" dirty="0"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17757" y="1790143"/>
            <a:ext cx="136525" cy="116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1</a:t>
            </a:r>
            <a:r>
              <a:rPr sz="650" i="1" spc="-50" dirty="0">
                <a:solidFill>
                  <a:srgbClr val="231F20"/>
                </a:solidFill>
                <a:latin typeface="Verdana"/>
                <a:cs typeface="Verdana"/>
              </a:rPr>
              <a:t>.</a:t>
            </a: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5</a:t>
            </a:r>
            <a:endParaRPr sz="650">
              <a:latin typeface="Palatino Linotype"/>
              <a:cs typeface="Palatino Linotyp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96993" y="1790143"/>
            <a:ext cx="866775" cy="2463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75" algn="ctr">
              <a:lnSpc>
                <a:spcPct val="100000"/>
              </a:lnSpc>
            </a:pP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1</a:t>
            </a:r>
            <a:endParaRPr sz="65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  <a:spcBef>
                <a:spcPts val="245"/>
              </a:spcBef>
            </a:pPr>
            <a:r>
              <a:rPr sz="650" spc="-10" dirty="0">
                <a:solidFill>
                  <a:srgbClr val="231F20"/>
                </a:solidFill>
                <a:latin typeface="Palatino Linotype"/>
                <a:cs typeface="Palatino Linotype"/>
              </a:rPr>
              <a:t>sq</a:t>
            </a:r>
            <a:r>
              <a:rPr sz="650" spc="-25" dirty="0">
                <a:solidFill>
                  <a:srgbClr val="231F20"/>
                </a:solidFill>
                <a:latin typeface="Palatino Linotype"/>
                <a:cs typeface="Palatino Linotype"/>
              </a:rPr>
              <a:t>u</a:t>
            </a:r>
            <a:r>
              <a:rPr sz="650" spc="-10" dirty="0">
                <a:solidFill>
                  <a:srgbClr val="231F20"/>
                </a:solidFill>
                <a:latin typeface="Palatino Linotype"/>
                <a:cs typeface="Palatino Linotype"/>
              </a:rPr>
              <a:t>ee</a:t>
            </a:r>
            <a:r>
              <a:rPr sz="650" spc="-25" dirty="0">
                <a:solidFill>
                  <a:srgbClr val="231F20"/>
                </a:solidFill>
                <a:latin typeface="Palatino Linotype"/>
                <a:cs typeface="Palatino Linotype"/>
              </a:rPr>
              <a:t>z</a:t>
            </a:r>
            <a:r>
              <a:rPr sz="650" spc="-5" dirty="0">
                <a:solidFill>
                  <a:srgbClr val="231F20"/>
                </a:solidFill>
                <a:latin typeface="Palatino Linotype"/>
                <a:cs typeface="Palatino Linotype"/>
              </a:rPr>
              <a:t>in</a:t>
            </a:r>
            <a:r>
              <a:rPr sz="650" spc="-25" dirty="0">
                <a:solidFill>
                  <a:srgbClr val="231F20"/>
                </a:solidFill>
                <a:latin typeface="Palatino Linotype"/>
                <a:cs typeface="Palatino Linotype"/>
              </a:rPr>
              <a:t>g</a:t>
            </a:r>
            <a:r>
              <a:rPr sz="650" spc="60" dirty="0">
                <a:solidFill>
                  <a:srgbClr val="231F20"/>
                </a:solidFill>
                <a:latin typeface="Palatino Linotype"/>
                <a:cs typeface="Palatino Linotype"/>
              </a:rPr>
              <a:t> </a:t>
            </a:r>
            <a:r>
              <a:rPr sz="650" spc="-25" dirty="0">
                <a:solidFill>
                  <a:srgbClr val="231F20"/>
                </a:solidFill>
                <a:latin typeface="Palatino Linotype"/>
                <a:cs typeface="Palatino Linotype"/>
              </a:rPr>
              <a:t>p</a:t>
            </a: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a</a:t>
            </a:r>
            <a:r>
              <a:rPr sz="650" spc="5" dirty="0">
                <a:solidFill>
                  <a:srgbClr val="231F20"/>
                </a:solidFill>
                <a:latin typeface="Palatino Linotype"/>
                <a:cs typeface="Palatino Linotype"/>
              </a:rPr>
              <a:t>r</a:t>
            </a: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a</a:t>
            </a:r>
            <a:r>
              <a:rPr sz="650" spc="-20" dirty="0">
                <a:solidFill>
                  <a:srgbClr val="231F20"/>
                </a:solidFill>
                <a:latin typeface="Palatino Linotype"/>
                <a:cs typeface="Palatino Linotype"/>
              </a:rPr>
              <a:t>m</a:t>
            </a:r>
            <a:r>
              <a:rPr sz="650" spc="-10" dirty="0">
                <a:solidFill>
                  <a:srgbClr val="231F20"/>
                </a:solidFill>
                <a:latin typeface="Palatino Linotype"/>
                <a:cs typeface="Palatino Linotype"/>
              </a:rPr>
              <a:t>e</a:t>
            </a:r>
            <a:r>
              <a:rPr sz="650" spc="45" dirty="0">
                <a:solidFill>
                  <a:srgbClr val="231F20"/>
                </a:solidFill>
                <a:latin typeface="Palatino Linotype"/>
                <a:cs typeface="Palatino Linotype"/>
              </a:rPr>
              <a:t>t</a:t>
            </a:r>
            <a:r>
              <a:rPr sz="650" spc="-10" dirty="0">
                <a:solidFill>
                  <a:srgbClr val="231F20"/>
                </a:solidFill>
                <a:latin typeface="Palatino Linotype"/>
                <a:cs typeface="Palatino Linotype"/>
              </a:rPr>
              <a:t>e</a:t>
            </a:r>
            <a:r>
              <a:rPr sz="650" spc="5" dirty="0">
                <a:solidFill>
                  <a:srgbClr val="231F20"/>
                </a:solidFill>
                <a:latin typeface="Palatino Linotype"/>
                <a:cs typeface="Palatino Linotype"/>
              </a:rPr>
              <a:t>r</a:t>
            </a:r>
            <a:r>
              <a:rPr sz="650" spc="55" dirty="0">
                <a:solidFill>
                  <a:srgbClr val="231F20"/>
                </a:solidFill>
                <a:latin typeface="Palatino Linotype"/>
                <a:cs typeface="Palatino Linotype"/>
              </a:rPr>
              <a:t> </a:t>
            </a:r>
            <a:r>
              <a:rPr sz="650" i="1" spc="25" dirty="0">
                <a:solidFill>
                  <a:srgbClr val="231F20"/>
                </a:solidFill>
                <a:latin typeface="Verdana"/>
                <a:cs typeface="Verdana"/>
              </a:rPr>
              <a:t>r</a:t>
            </a:r>
            <a:endParaRPr sz="65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09294" y="1790143"/>
            <a:ext cx="136525" cy="116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0</a:t>
            </a:r>
            <a:r>
              <a:rPr sz="650" i="1" spc="-50" dirty="0">
                <a:solidFill>
                  <a:srgbClr val="231F20"/>
                </a:solidFill>
                <a:latin typeface="Verdana"/>
                <a:cs typeface="Verdana"/>
              </a:rPr>
              <a:t>.</a:t>
            </a: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5</a:t>
            </a:r>
            <a:endParaRPr sz="650">
              <a:latin typeface="Palatino Linotype"/>
              <a:cs typeface="Palatino Linotyp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88953" y="1790143"/>
            <a:ext cx="69215" cy="112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0</a:t>
            </a:r>
            <a:endParaRPr sz="650">
              <a:latin typeface="Palatino Linotype"/>
              <a:cs typeface="Palatino Linotyp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48183" y="584705"/>
            <a:ext cx="136525" cy="10109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1</a:t>
            </a:r>
            <a:r>
              <a:rPr sz="650" i="1" spc="-50" dirty="0">
                <a:solidFill>
                  <a:srgbClr val="231F20"/>
                </a:solidFill>
                <a:latin typeface="Verdana"/>
                <a:cs typeface="Verdana"/>
              </a:rPr>
              <a:t>.</a:t>
            </a: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2</a:t>
            </a:r>
            <a:endParaRPr sz="65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57"/>
              </a:spcBef>
            </a:pPr>
            <a:endParaRPr sz="800">
              <a:latin typeface="Times New Roman"/>
              <a:cs typeface="Times New Roman"/>
            </a:endParaRPr>
          </a:p>
          <a:p>
            <a:pPr marL="67310" algn="ctr">
              <a:lnSpc>
                <a:spcPct val="100000"/>
              </a:lnSpc>
            </a:pP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1</a:t>
            </a:r>
            <a:endParaRPr sz="65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0</a:t>
            </a:r>
            <a:r>
              <a:rPr sz="650" i="1" spc="-50" dirty="0">
                <a:solidFill>
                  <a:srgbClr val="231F20"/>
                </a:solidFill>
                <a:latin typeface="Verdana"/>
                <a:cs typeface="Verdana"/>
              </a:rPr>
              <a:t>.</a:t>
            </a: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8</a:t>
            </a:r>
            <a:endParaRPr sz="65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8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0</a:t>
            </a:r>
            <a:r>
              <a:rPr sz="650" i="1" spc="-50" dirty="0">
                <a:solidFill>
                  <a:srgbClr val="231F20"/>
                </a:solidFill>
                <a:latin typeface="Verdana"/>
                <a:cs typeface="Verdana"/>
              </a:rPr>
              <a:t>.</a:t>
            </a: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6</a:t>
            </a:r>
            <a:endParaRPr sz="65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57"/>
              </a:spcBef>
            </a:pP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0</a:t>
            </a:r>
            <a:r>
              <a:rPr sz="650" i="1" spc="-50" dirty="0">
                <a:solidFill>
                  <a:srgbClr val="231F20"/>
                </a:solidFill>
                <a:latin typeface="Verdana"/>
                <a:cs typeface="Verdana"/>
              </a:rPr>
              <a:t>.</a:t>
            </a: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4</a:t>
            </a:r>
            <a:endParaRPr sz="650">
              <a:latin typeface="Palatino Linotype"/>
              <a:cs typeface="Palatino Linotyp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48183" y="1703592"/>
            <a:ext cx="136525" cy="116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0</a:t>
            </a:r>
            <a:r>
              <a:rPr sz="650" i="1" spc="-50" dirty="0">
                <a:solidFill>
                  <a:srgbClr val="231F20"/>
                </a:solidFill>
                <a:latin typeface="Verdana"/>
                <a:cs typeface="Verdana"/>
              </a:rPr>
              <a:t>.</a:t>
            </a:r>
            <a:r>
              <a:rPr sz="650" spc="10" dirty="0">
                <a:solidFill>
                  <a:srgbClr val="231F20"/>
                </a:solidFill>
                <a:latin typeface="Palatino Linotype"/>
                <a:cs typeface="Palatino Linotype"/>
              </a:rPr>
              <a:t>2</a:t>
            </a:r>
            <a:endParaRPr sz="650">
              <a:latin typeface="Palatino Linotype"/>
              <a:cs typeface="Palatino Linotyp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59411" y="964684"/>
            <a:ext cx="112395" cy="3695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solidFill>
                  <a:srgbClr val="231F20"/>
                </a:solidFill>
                <a:latin typeface="Palatino Linotype"/>
                <a:cs typeface="Palatino Linotype"/>
              </a:rPr>
              <a:t>eff</a:t>
            </a:r>
            <a:r>
              <a:rPr sz="650" spc="-5" dirty="0">
                <a:solidFill>
                  <a:srgbClr val="231F20"/>
                </a:solidFill>
                <a:latin typeface="Palatino Linotype"/>
                <a:cs typeface="Palatino Linotype"/>
              </a:rPr>
              <a:t>i</a:t>
            </a:r>
            <a:r>
              <a:rPr sz="650" dirty="0">
                <a:solidFill>
                  <a:srgbClr val="231F20"/>
                </a:solidFill>
                <a:latin typeface="Palatino Linotype"/>
                <a:cs typeface="Palatino Linotype"/>
              </a:rPr>
              <a:t>cie</a:t>
            </a:r>
            <a:r>
              <a:rPr sz="650" spc="-5" dirty="0">
                <a:solidFill>
                  <a:srgbClr val="231F20"/>
                </a:solidFill>
                <a:latin typeface="Palatino Linotype"/>
                <a:cs typeface="Palatino Linotype"/>
              </a:rPr>
              <a:t>n</a:t>
            </a:r>
            <a:r>
              <a:rPr sz="650" dirty="0">
                <a:solidFill>
                  <a:srgbClr val="231F20"/>
                </a:solidFill>
                <a:latin typeface="Palatino Linotype"/>
                <a:cs typeface="Palatino Linotype"/>
              </a:rPr>
              <a:t>cy</a:t>
            </a:r>
            <a:endParaRPr sz="650">
              <a:latin typeface="Palatino Linotype"/>
              <a:cs typeface="Palatino Linotype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33907" y="1855475"/>
            <a:ext cx="3806190" cy="752475"/>
          </a:xfrm>
          <a:custGeom>
            <a:avLst/>
            <a:gdLst/>
            <a:ahLst/>
            <a:cxnLst/>
            <a:rect l="l" t="t" r="r" b="b"/>
            <a:pathLst>
              <a:path w="3806190" h="752475">
                <a:moveTo>
                  <a:pt x="3733928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680482"/>
                </a:lnTo>
                <a:lnTo>
                  <a:pt x="1506" y="694947"/>
                </a:lnTo>
                <a:lnTo>
                  <a:pt x="21172" y="731218"/>
                </a:lnTo>
                <a:lnTo>
                  <a:pt x="57518" y="750764"/>
                </a:lnTo>
                <a:lnTo>
                  <a:pt x="71998" y="752221"/>
                </a:lnTo>
                <a:lnTo>
                  <a:pt x="3734189" y="752220"/>
                </a:lnTo>
                <a:lnTo>
                  <a:pt x="3774310" y="739839"/>
                </a:lnTo>
                <a:lnTo>
                  <a:pt x="3800294" y="708190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4" y="21002"/>
                </a:lnTo>
                <a:lnTo>
                  <a:pt x="3748408" y="1456"/>
                </a:lnTo>
                <a:lnTo>
                  <a:pt x="3733928" y="0"/>
                </a:lnTo>
                <a:close/>
              </a:path>
            </a:pathLst>
          </a:custGeom>
          <a:solidFill>
            <a:srgbClr val="FFF2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11180" y="1827363"/>
            <a:ext cx="3806190" cy="752475"/>
          </a:xfrm>
          <a:custGeom>
            <a:avLst/>
            <a:gdLst/>
            <a:ahLst/>
            <a:cxnLst/>
            <a:rect l="l" t="t" r="r" b="b"/>
            <a:pathLst>
              <a:path w="3806190" h="752475">
                <a:moveTo>
                  <a:pt x="0" y="680221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680221"/>
                </a:lnTo>
                <a:lnTo>
                  <a:pt x="3804473" y="694701"/>
                </a:lnTo>
                <a:lnTo>
                  <a:pt x="3784927" y="731047"/>
                </a:lnTo>
                <a:lnTo>
                  <a:pt x="3748655" y="750714"/>
                </a:lnTo>
                <a:lnTo>
                  <a:pt x="71999" y="752221"/>
                </a:lnTo>
                <a:lnTo>
                  <a:pt x="57519" y="750764"/>
                </a:lnTo>
                <a:lnTo>
                  <a:pt x="21173" y="731218"/>
                </a:lnTo>
                <a:lnTo>
                  <a:pt x="1507" y="694947"/>
                </a:lnTo>
                <a:lnTo>
                  <a:pt x="0" y="680221"/>
                </a:lnTo>
                <a:close/>
              </a:path>
            </a:pathLst>
          </a:custGeom>
          <a:ln w="101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84117" y="2434348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80">
                <a:moveTo>
                  <a:pt x="0" y="14983"/>
                </a:moveTo>
                <a:lnTo>
                  <a:pt x="29966" y="14983"/>
                </a:lnTo>
              </a:path>
            </a:pathLst>
          </a:custGeom>
          <a:ln w="312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84117" y="2434348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80">
                <a:moveTo>
                  <a:pt x="0" y="29967"/>
                </a:moveTo>
                <a:lnTo>
                  <a:pt x="29966" y="29967"/>
                </a:lnTo>
                <a:lnTo>
                  <a:pt x="29966" y="0"/>
                </a:lnTo>
                <a:lnTo>
                  <a:pt x="0" y="0"/>
                </a:lnTo>
                <a:lnTo>
                  <a:pt x="0" y="29967"/>
                </a:lnTo>
                <a:close/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52841" y="2304571"/>
            <a:ext cx="91440" cy="130175"/>
          </a:xfrm>
          <a:custGeom>
            <a:avLst/>
            <a:gdLst/>
            <a:ahLst/>
            <a:cxnLst/>
            <a:rect l="l" t="t" r="r" b="b"/>
            <a:pathLst>
              <a:path w="91440" h="130175">
                <a:moveTo>
                  <a:pt x="48757" y="0"/>
                </a:moveTo>
                <a:lnTo>
                  <a:pt x="10313" y="15768"/>
                </a:lnTo>
                <a:lnTo>
                  <a:pt x="0" y="49075"/>
                </a:lnTo>
                <a:lnTo>
                  <a:pt x="2106" y="60420"/>
                </a:lnTo>
                <a:lnTo>
                  <a:pt x="10259" y="72653"/>
                </a:lnTo>
                <a:lnTo>
                  <a:pt x="17911" y="82475"/>
                </a:lnTo>
                <a:lnTo>
                  <a:pt x="24397" y="91769"/>
                </a:lnTo>
                <a:lnTo>
                  <a:pt x="29049" y="102418"/>
                </a:lnTo>
                <a:lnTo>
                  <a:pt x="31202" y="116304"/>
                </a:lnTo>
                <a:lnTo>
                  <a:pt x="31275" y="129776"/>
                </a:lnTo>
                <a:lnTo>
                  <a:pt x="61242" y="129776"/>
                </a:lnTo>
                <a:lnTo>
                  <a:pt x="61242" y="119821"/>
                </a:lnTo>
                <a:lnTo>
                  <a:pt x="63330" y="102833"/>
                </a:lnTo>
                <a:lnTo>
                  <a:pt x="68657" y="91130"/>
                </a:lnTo>
                <a:lnTo>
                  <a:pt x="75816" y="82246"/>
                </a:lnTo>
                <a:lnTo>
                  <a:pt x="83400" y="73713"/>
                </a:lnTo>
                <a:lnTo>
                  <a:pt x="88673" y="62502"/>
                </a:lnTo>
                <a:lnTo>
                  <a:pt x="91362" y="50506"/>
                </a:lnTo>
                <a:lnTo>
                  <a:pt x="91389" y="38404"/>
                </a:lnTo>
                <a:lnTo>
                  <a:pt x="88671" y="26872"/>
                </a:lnTo>
                <a:lnTo>
                  <a:pt x="83129" y="16588"/>
                </a:lnTo>
                <a:lnTo>
                  <a:pt x="74683" y="8230"/>
                </a:lnTo>
                <a:lnTo>
                  <a:pt x="63253" y="2474"/>
                </a:lnTo>
                <a:lnTo>
                  <a:pt x="48757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74161" y="2449356"/>
            <a:ext cx="50165" cy="0"/>
          </a:xfrm>
          <a:custGeom>
            <a:avLst/>
            <a:gdLst/>
            <a:ahLst/>
            <a:cxnLst/>
            <a:rect l="l" t="t" r="r" b="b"/>
            <a:pathLst>
              <a:path w="50165">
                <a:moveTo>
                  <a:pt x="0" y="0"/>
                </a:moveTo>
                <a:lnTo>
                  <a:pt x="49928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85217" y="2345880"/>
            <a:ext cx="27940" cy="113664"/>
          </a:xfrm>
          <a:custGeom>
            <a:avLst/>
            <a:gdLst/>
            <a:ahLst/>
            <a:cxnLst/>
            <a:rect l="l" t="t" r="r" b="b"/>
            <a:pathLst>
              <a:path w="27940" h="113664">
                <a:moveTo>
                  <a:pt x="13908" y="113432"/>
                </a:moveTo>
                <a:lnTo>
                  <a:pt x="15089" y="98388"/>
                </a:lnTo>
                <a:lnTo>
                  <a:pt x="15558" y="83859"/>
                </a:lnTo>
                <a:lnTo>
                  <a:pt x="15747" y="69974"/>
                </a:lnTo>
                <a:lnTo>
                  <a:pt x="16092" y="56864"/>
                </a:lnTo>
                <a:lnTo>
                  <a:pt x="17025" y="44656"/>
                </a:lnTo>
                <a:lnTo>
                  <a:pt x="18981" y="33483"/>
                </a:lnTo>
                <a:lnTo>
                  <a:pt x="22392" y="23473"/>
                </a:lnTo>
                <a:lnTo>
                  <a:pt x="27694" y="14756"/>
                </a:lnTo>
                <a:lnTo>
                  <a:pt x="21257" y="3281"/>
                </a:lnTo>
                <a:lnTo>
                  <a:pt x="10633" y="0"/>
                </a:lnTo>
                <a:lnTo>
                  <a:pt x="0" y="2756"/>
                </a:lnTo>
                <a:lnTo>
                  <a:pt x="5226" y="11756"/>
                </a:lnTo>
                <a:lnTo>
                  <a:pt x="8717" y="21703"/>
                </a:lnTo>
                <a:lnTo>
                  <a:pt x="12273" y="69511"/>
                </a:lnTo>
                <a:lnTo>
                  <a:pt x="12295" y="83108"/>
                </a:lnTo>
                <a:lnTo>
                  <a:pt x="12665" y="97219"/>
                </a:lnTo>
                <a:lnTo>
                  <a:pt x="13729" y="11177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19230" y="2269605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80">
                <a:moveTo>
                  <a:pt x="29967" y="29967"/>
                </a:moveTo>
                <a:lnTo>
                  <a:pt x="0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99125" y="2244641"/>
            <a:ext cx="0" cy="34925"/>
          </a:xfrm>
          <a:custGeom>
            <a:avLst/>
            <a:gdLst/>
            <a:ahLst/>
            <a:cxnLst/>
            <a:rect l="l" t="t" r="r" b="b"/>
            <a:pathLst>
              <a:path h="34925">
                <a:moveTo>
                  <a:pt x="0" y="34920"/>
                </a:moveTo>
                <a:lnTo>
                  <a:pt x="0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49053" y="2278409"/>
            <a:ext cx="31115" cy="26670"/>
          </a:xfrm>
          <a:custGeom>
            <a:avLst/>
            <a:gdLst/>
            <a:ahLst/>
            <a:cxnLst/>
            <a:rect l="l" t="t" r="r" b="b"/>
            <a:pathLst>
              <a:path w="31115" h="26669">
                <a:moveTo>
                  <a:pt x="0" y="26115"/>
                </a:moveTo>
                <a:lnTo>
                  <a:pt x="31067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64012" y="2339495"/>
            <a:ext cx="30480" cy="0"/>
          </a:xfrm>
          <a:custGeom>
            <a:avLst/>
            <a:gdLst/>
            <a:ahLst/>
            <a:cxnLst/>
            <a:rect l="l" t="t" r="r" b="b"/>
            <a:pathLst>
              <a:path w="30479">
                <a:moveTo>
                  <a:pt x="0" y="0"/>
                </a:moveTo>
                <a:lnTo>
                  <a:pt x="29966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99269" y="2339495"/>
            <a:ext cx="34925" cy="0"/>
          </a:xfrm>
          <a:custGeom>
            <a:avLst/>
            <a:gdLst/>
            <a:ahLst/>
            <a:cxnLst/>
            <a:rect l="l" t="t" r="r" b="b"/>
            <a:pathLst>
              <a:path w="34925">
                <a:moveTo>
                  <a:pt x="34919" y="0"/>
                </a:moveTo>
                <a:lnTo>
                  <a:pt x="0" y="0"/>
                </a:lnTo>
              </a:path>
            </a:pathLst>
          </a:custGeom>
          <a:ln w="7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0" name="Group 59"/>
          <p:cNvGrpSpPr/>
          <p:nvPr/>
        </p:nvGrpSpPr>
        <p:grpSpPr>
          <a:xfrm>
            <a:off x="772863" y="1916861"/>
            <a:ext cx="3259706" cy="560312"/>
            <a:chOff x="644004" y="2262124"/>
            <a:chExt cx="3259706" cy="560312"/>
          </a:xfrm>
        </p:grpSpPr>
        <p:grpSp>
          <p:nvGrpSpPr>
            <p:cNvPr id="51" name="Group 50"/>
            <p:cNvGrpSpPr/>
            <p:nvPr/>
          </p:nvGrpSpPr>
          <p:grpSpPr>
            <a:xfrm>
              <a:off x="790877" y="2449356"/>
              <a:ext cx="3112833" cy="373080"/>
              <a:chOff x="780691" y="2492856"/>
              <a:chExt cx="3112833" cy="373080"/>
            </a:xfrm>
          </p:grpSpPr>
          <p:sp>
            <p:nvSpPr>
              <p:cNvPr id="34" name="object 34"/>
              <p:cNvSpPr txBox="1"/>
              <p:nvPr/>
            </p:nvSpPr>
            <p:spPr>
              <a:xfrm>
                <a:off x="1612049" y="2734491"/>
                <a:ext cx="585470" cy="13144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tabLst>
                    <a:tab pos="326390" algn="l"/>
                  </a:tabLst>
                </a:pPr>
                <a:r>
                  <a:rPr sz="800" spc="-20" dirty="0">
                    <a:latin typeface="Century"/>
                    <a:cs typeface="Century"/>
                  </a:rPr>
                  <a:t>h	pas</a:t>
                </a:r>
                <a:r>
                  <a:rPr sz="800" i="1" spc="10" dirty="0">
                    <a:latin typeface="Arial"/>
                    <a:cs typeface="Arial"/>
                  </a:rPr>
                  <a:t>,</a:t>
                </a:r>
                <a:r>
                  <a:rPr sz="800" spc="-20" dirty="0">
                    <a:latin typeface="Century"/>
                    <a:cs typeface="Century"/>
                  </a:rPr>
                  <a:t>h</a:t>
                </a:r>
                <a:endParaRPr sz="800" dirty="0">
                  <a:latin typeface="Century"/>
                  <a:cs typeface="Century"/>
                </a:endParaRPr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780691" y="2492856"/>
                <a:ext cx="3112833" cy="359474"/>
                <a:chOff x="816178" y="2493575"/>
                <a:chExt cx="3112833" cy="359474"/>
              </a:xfrm>
            </p:grpSpPr>
            <p:sp>
              <p:nvSpPr>
                <p:cNvPr id="32" name="object 32"/>
                <p:cNvSpPr txBox="1"/>
                <p:nvPr/>
              </p:nvSpPr>
              <p:spPr>
                <a:xfrm>
                  <a:off x="816178" y="2587619"/>
                  <a:ext cx="821690" cy="265430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</a:pPr>
                  <a:r>
                    <a:rPr sz="1100" b="0" i="1" spc="-114" dirty="0">
                      <a:latin typeface="Bookman Old Style"/>
                      <a:cs typeface="Bookman Old Style"/>
                    </a:rPr>
                    <a:t>η</a:t>
                  </a:r>
                  <a:r>
                    <a:rPr sz="1200" spc="-15" baseline="-10416" dirty="0">
                      <a:latin typeface="Century"/>
                      <a:cs typeface="Century"/>
                    </a:rPr>
                    <a:t>max </a:t>
                  </a:r>
                  <a:r>
                    <a:rPr sz="1200" spc="-127" baseline="-10416" dirty="0">
                      <a:latin typeface="Century"/>
                      <a:cs typeface="Century"/>
                    </a:rPr>
                    <a:t> </a:t>
                  </a:r>
                  <a:r>
                    <a:rPr sz="1100" spc="110" dirty="0">
                      <a:latin typeface="Garamond"/>
                      <a:cs typeface="Garamond"/>
                    </a:rPr>
                    <a:t>=</a:t>
                  </a:r>
                  <a:r>
                    <a:rPr sz="1100" spc="25" dirty="0">
                      <a:latin typeface="Garamond"/>
                      <a:cs typeface="Garamond"/>
                    </a:rPr>
                    <a:t> 1</a:t>
                  </a:r>
                  <a:r>
                    <a:rPr sz="1100" spc="-35" dirty="0">
                      <a:latin typeface="Garamond"/>
                      <a:cs typeface="Garamond"/>
                    </a:rPr>
                    <a:t> </a:t>
                  </a:r>
                  <a:r>
                    <a:rPr sz="1100" i="1" spc="-45" dirty="0">
                      <a:latin typeface="Meiryo"/>
                      <a:cs typeface="Meiryo"/>
                    </a:rPr>
                    <a:t>−</a:t>
                  </a:r>
                  <a:r>
                    <a:rPr sz="1100" i="1" spc="-15" dirty="0">
                      <a:latin typeface="Meiryo"/>
                      <a:cs typeface="Meiryo"/>
                    </a:rPr>
                    <a:t> </a:t>
                  </a:r>
                  <a:r>
                    <a:rPr sz="1650" b="0" i="1" spc="-44" baseline="-37878" dirty="0">
                      <a:latin typeface="Bookman Old Style"/>
                      <a:cs typeface="Bookman Old Style"/>
                    </a:rPr>
                    <a:t>T</a:t>
                  </a:r>
                  <a:endParaRPr sz="1650" baseline="-37878" dirty="0">
                    <a:latin typeface="Bookman Old Style"/>
                    <a:cs typeface="Bookman Old Style"/>
                  </a:endParaRPr>
                </a:p>
              </p:txBody>
            </p:sp>
            <p:sp>
              <p:nvSpPr>
                <p:cNvPr id="33" name="object 33"/>
                <p:cNvSpPr txBox="1"/>
                <p:nvPr/>
              </p:nvSpPr>
              <p:spPr>
                <a:xfrm>
                  <a:off x="1537055" y="2493575"/>
                  <a:ext cx="1176655" cy="169277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tabLst>
                      <a:tab pos="427355" algn="l"/>
                      <a:tab pos="1163320" algn="l"/>
                    </a:tabLst>
                  </a:pPr>
                  <a:r>
                    <a:rPr sz="1650" b="0" i="1" u="sng" spc="-44" baseline="7575" dirty="0">
                      <a:latin typeface="Bookman Old Style"/>
                      <a:cs typeface="Bookman Old Style"/>
                    </a:rPr>
                    <a:t>T</a:t>
                  </a:r>
                  <a:r>
                    <a:rPr sz="800" u="sng" spc="15" dirty="0">
                      <a:latin typeface="Century"/>
                      <a:cs typeface="Century"/>
                    </a:rPr>
                    <a:t>c</a:t>
                  </a:r>
                  <a:r>
                    <a:rPr sz="800" u="sng" spc="-5" dirty="0">
                      <a:latin typeface="Times New Roman"/>
                      <a:cs typeface="Times New Roman"/>
                    </a:rPr>
                    <a:t> 	</a:t>
                  </a:r>
                  <a:r>
                    <a:rPr sz="1650" u="sng" spc="345" baseline="7575" dirty="0" smtClean="0">
                      <a:latin typeface="Garamond"/>
                      <a:cs typeface="Garamond"/>
                    </a:rPr>
                    <a:t>∆</a:t>
                  </a:r>
                  <a:r>
                    <a:rPr lang="en-US" sz="1650" i="1" u="sng" spc="75" baseline="7575" dirty="0" err="1">
                      <a:latin typeface="Bookman Old Style"/>
                      <a:cs typeface="Garamond"/>
                    </a:rPr>
                    <a:t>Q</a:t>
                  </a:r>
                  <a:r>
                    <a:rPr sz="800" u="sng" spc="-20" dirty="0" err="1" smtClean="0">
                      <a:latin typeface="Century"/>
                      <a:cs typeface="Century"/>
                    </a:rPr>
                    <a:t>pas</a:t>
                  </a:r>
                  <a:r>
                    <a:rPr sz="800" i="1" u="sng" spc="10" dirty="0" err="1" smtClean="0">
                      <a:latin typeface="Arial"/>
                      <a:cs typeface="Arial"/>
                    </a:rPr>
                    <a:t>,</a:t>
                  </a:r>
                  <a:r>
                    <a:rPr sz="800" u="sng" spc="-20" dirty="0" err="1" smtClean="0">
                      <a:latin typeface="Century"/>
                      <a:cs typeface="Century"/>
                    </a:rPr>
                    <a:t>h</a:t>
                  </a:r>
                  <a:r>
                    <a:rPr sz="800" u="sng" spc="-5" dirty="0" smtClean="0">
                      <a:latin typeface="Times New Roman"/>
                      <a:cs typeface="Times New Roman"/>
                    </a:rPr>
                    <a:t> </a:t>
                  </a:r>
                  <a:r>
                    <a:rPr sz="800" u="sng" spc="-5" dirty="0">
                      <a:latin typeface="Times New Roman"/>
                      <a:cs typeface="Times New Roman"/>
                    </a:rPr>
                    <a:t>	</a:t>
                  </a:r>
                  <a:endParaRPr sz="8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5" name="object 35"/>
                <p:cNvSpPr txBox="1"/>
                <p:nvPr/>
              </p:nvSpPr>
              <p:spPr>
                <a:xfrm>
                  <a:off x="1708480" y="2682653"/>
                  <a:ext cx="976630" cy="169277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tabLst>
                      <a:tab pos="512445" algn="l"/>
                    </a:tabLst>
                  </a:pPr>
                  <a:r>
                    <a:rPr sz="1100" spc="229" dirty="0" smtClean="0">
                      <a:latin typeface="Garamond"/>
                      <a:cs typeface="Garamond"/>
                    </a:rPr>
                    <a:t>∆</a:t>
                  </a:r>
                  <a:r>
                    <a:rPr lang="en-US" sz="1100" b="0" i="1" spc="50" dirty="0" smtClean="0">
                      <a:latin typeface="Bookman Old Style"/>
                      <a:cs typeface="Bookman Old Style"/>
                    </a:rPr>
                    <a:t>Q</a:t>
                  </a:r>
                  <a:r>
                    <a:rPr sz="1100" b="0" i="1" spc="50" dirty="0">
                      <a:latin typeface="Bookman Old Style"/>
                      <a:cs typeface="Bookman Old Style"/>
                    </a:rPr>
                    <a:t>	</a:t>
                  </a:r>
                  <a:r>
                    <a:rPr sz="1100" spc="110" dirty="0">
                      <a:latin typeface="Garamond"/>
                      <a:cs typeface="Garamond"/>
                    </a:rPr>
                    <a:t>+</a:t>
                  </a:r>
                  <a:r>
                    <a:rPr sz="1100" spc="-35" dirty="0">
                      <a:latin typeface="Garamond"/>
                      <a:cs typeface="Garamond"/>
                    </a:rPr>
                    <a:t> </a:t>
                  </a:r>
                  <a:r>
                    <a:rPr sz="1100" i="1" spc="-35" dirty="0" err="1" smtClean="0">
                      <a:latin typeface="Meiryo"/>
                      <a:cs typeface="Meiryo"/>
                    </a:rPr>
                    <a:t>W</a:t>
                  </a:r>
                  <a:r>
                    <a:rPr sz="1200" spc="-30" baseline="-10416" dirty="0" err="1" smtClean="0">
                      <a:latin typeface="Century"/>
                      <a:cs typeface="Century"/>
                    </a:rPr>
                    <a:t>h</a:t>
                  </a:r>
                  <a:endParaRPr sz="1200" baseline="-10416" dirty="0">
                    <a:latin typeface="Century"/>
                    <a:cs typeface="Century"/>
                  </a:endParaRPr>
                </a:p>
              </p:txBody>
            </p:sp>
            <p:sp>
              <p:nvSpPr>
                <p:cNvPr id="36" name="object 36"/>
                <p:cNvSpPr txBox="1"/>
                <p:nvPr/>
              </p:nvSpPr>
              <p:spPr>
                <a:xfrm>
                  <a:off x="2958096" y="2593901"/>
                  <a:ext cx="970915" cy="206375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</a:pPr>
                  <a:r>
                    <a:rPr sz="1100" b="0" i="1" spc="-114" dirty="0">
                      <a:solidFill>
                        <a:srgbClr val="FF0000"/>
                      </a:solidFill>
                      <a:latin typeface="Bookman Old Style"/>
                      <a:cs typeface="Bookman Old Style"/>
                    </a:rPr>
                    <a:t>η</a:t>
                  </a:r>
                  <a:r>
                    <a:rPr sz="1200" spc="37" baseline="-10416" dirty="0">
                      <a:solidFill>
                        <a:srgbClr val="FF0000"/>
                      </a:solidFill>
                      <a:latin typeface="Century"/>
                      <a:cs typeface="Century"/>
                    </a:rPr>
                    <a:t>C </a:t>
                  </a:r>
                  <a:r>
                    <a:rPr sz="1200" spc="-142" baseline="-10416" dirty="0">
                      <a:solidFill>
                        <a:srgbClr val="FF0000"/>
                      </a:solidFill>
                      <a:latin typeface="Century"/>
                      <a:cs typeface="Century"/>
                    </a:rPr>
                    <a:t> </a:t>
                  </a:r>
                  <a:r>
                    <a:rPr sz="1100" i="1" spc="-45" dirty="0">
                      <a:solidFill>
                        <a:srgbClr val="FF0000"/>
                      </a:solidFill>
                      <a:latin typeface="Meiryo"/>
                      <a:cs typeface="Meiryo"/>
                    </a:rPr>
                    <a:t>≤</a:t>
                  </a:r>
                  <a:r>
                    <a:rPr sz="1100" i="1" spc="-75" dirty="0">
                      <a:solidFill>
                        <a:srgbClr val="FF0000"/>
                      </a:solidFill>
                      <a:latin typeface="Meiryo"/>
                      <a:cs typeface="Meiryo"/>
                    </a:rPr>
                    <a:t> </a:t>
                  </a:r>
                  <a:r>
                    <a:rPr sz="1100" b="0" i="1" spc="-114" dirty="0">
                      <a:solidFill>
                        <a:srgbClr val="FF0000"/>
                      </a:solidFill>
                      <a:latin typeface="Bookman Old Style"/>
                      <a:cs typeface="Bookman Old Style"/>
                    </a:rPr>
                    <a:t>η</a:t>
                  </a:r>
                  <a:r>
                    <a:rPr sz="1200" spc="-15" baseline="-10416" dirty="0">
                      <a:solidFill>
                        <a:srgbClr val="FF0000"/>
                      </a:solidFill>
                      <a:latin typeface="Century"/>
                      <a:cs typeface="Century"/>
                    </a:rPr>
                    <a:t>max</a:t>
                  </a:r>
                  <a:r>
                    <a:rPr sz="1200" baseline="-10416" dirty="0">
                      <a:solidFill>
                        <a:srgbClr val="FF0000"/>
                      </a:solidFill>
                      <a:latin typeface="Century"/>
                      <a:cs typeface="Century"/>
                    </a:rPr>
                    <a:t> </a:t>
                  </a:r>
                  <a:r>
                    <a:rPr sz="1200" spc="-127" baseline="-10416" dirty="0">
                      <a:solidFill>
                        <a:srgbClr val="FF0000"/>
                      </a:solidFill>
                      <a:latin typeface="Century"/>
                      <a:cs typeface="Century"/>
                    </a:rPr>
                    <a:t> </a:t>
                  </a:r>
                  <a:r>
                    <a:rPr sz="1100" i="1" spc="-45" dirty="0">
                      <a:solidFill>
                        <a:srgbClr val="FF0000"/>
                      </a:solidFill>
                      <a:latin typeface="Meiryo"/>
                      <a:cs typeface="Meiryo"/>
                    </a:rPr>
                    <a:t>≤</a:t>
                  </a:r>
                  <a:r>
                    <a:rPr sz="1100" i="1" spc="-75" dirty="0">
                      <a:solidFill>
                        <a:srgbClr val="FF0000"/>
                      </a:solidFill>
                      <a:latin typeface="Meiryo"/>
                      <a:cs typeface="Meiryo"/>
                    </a:rPr>
                    <a:t> </a:t>
                  </a:r>
                  <a:r>
                    <a:rPr sz="1100" b="0" i="1" spc="-114" dirty="0">
                      <a:solidFill>
                        <a:srgbClr val="FF0000"/>
                      </a:solidFill>
                      <a:latin typeface="Bookman Old Style"/>
                      <a:cs typeface="Bookman Old Style"/>
                    </a:rPr>
                    <a:t>η</a:t>
                  </a:r>
                  <a:r>
                    <a:rPr sz="1200" spc="179" baseline="-10416" dirty="0">
                      <a:solidFill>
                        <a:srgbClr val="FF0000"/>
                      </a:solidFill>
                      <a:latin typeface="Century"/>
                      <a:cs typeface="Century"/>
                    </a:rPr>
                    <a:t>Σ</a:t>
                  </a:r>
                  <a:endParaRPr sz="1200" baseline="-10416" dirty="0">
                    <a:latin typeface="Century"/>
                    <a:cs typeface="Century"/>
                  </a:endParaRPr>
                </a:p>
              </p:txBody>
            </p:sp>
          </p:grpSp>
        </p:grpSp>
        <p:sp>
          <p:nvSpPr>
            <p:cNvPr id="48" name="object 48"/>
            <p:cNvSpPr txBox="1"/>
            <p:nvPr/>
          </p:nvSpPr>
          <p:spPr>
            <a:xfrm>
              <a:off x="644004" y="2262124"/>
              <a:ext cx="1169035" cy="1778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20" dirty="0">
                  <a:solidFill>
                    <a:srgbClr val="FF7F00"/>
                  </a:solidFill>
                  <a:latin typeface="Gill Sans MT"/>
                  <a:cs typeface="Gill Sans MT"/>
                </a:rPr>
                <a:t>Efficiency</a:t>
              </a:r>
              <a:r>
                <a:rPr sz="1200" b="1" spc="100" dirty="0">
                  <a:solidFill>
                    <a:srgbClr val="FF7F00"/>
                  </a:solidFill>
                  <a:latin typeface="Gill Sans MT"/>
                  <a:cs typeface="Gill Sans MT"/>
                </a:rPr>
                <a:t> </a:t>
              </a:r>
              <a:r>
                <a:rPr sz="1200" b="1" dirty="0">
                  <a:solidFill>
                    <a:srgbClr val="FF7F00"/>
                  </a:solidFill>
                  <a:latin typeface="Gill Sans MT"/>
                  <a:cs typeface="Gill Sans MT"/>
                </a:rPr>
                <a:t>b</a:t>
              </a:r>
              <a:r>
                <a:rPr sz="1200" b="1" spc="-45" dirty="0">
                  <a:solidFill>
                    <a:srgbClr val="FF7F00"/>
                  </a:solidFill>
                  <a:latin typeface="Gill Sans MT"/>
                  <a:cs typeface="Gill Sans MT"/>
                </a:rPr>
                <a:t>ound</a:t>
              </a:r>
              <a:endParaRPr sz="1200" dirty="0">
                <a:latin typeface="Gill Sans MT"/>
                <a:cs typeface="Gill Sans MT"/>
              </a:endParaRPr>
            </a:p>
          </p:txBody>
        </p:sp>
      </p:grpSp>
      <p:sp>
        <p:nvSpPr>
          <p:cNvPr id="52" name="object 52"/>
          <p:cNvSpPr txBox="1"/>
          <p:nvPr/>
        </p:nvSpPr>
        <p:spPr>
          <a:xfrm>
            <a:off x="236012" y="2633192"/>
            <a:ext cx="4238929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100" spc="35" dirty="0" smtClean="0">
                <a:latin typeface="Tahoma"/>
                <a:cs typeface="Tahoma"/>
              </a:rPr>
              <a:t>V</a:t>
            </a:r>
            <a:r>
              <a:rPr lang="en-US" sz="1100" spc="-25" dirty="0">
                <a:latin typeface="Tahoma"/>
                <a:cs typeface="Tahoma"/>
              </a:rPr>
              <a:t>alid</a:t>
            </a:r>
            <a:r>
              <a:rPr lang="en-US" sz="1100" spc="20" dirty="0">
                <a:latin typeface="Tahoma"/>
                <a:cs typeface="Tahoma"/>
              </a:rPr>
              <a:t> </a:t>
            </a:r>
            <a:r>
              <a:rPr lang="en-US" sz="1100" spc="-30" dirty="0">
                <a:latin typeface="Tahoma"/>
                <a:cs typeface="Tahoma"/>
              </a:rPr>
              <a:t>f</a:t>
            </a:r>
            <a:r>
              <a:rPr lang="en-US" sz="1100" spc="-85" dirty="0">
                <a:latin typeface="Tahoma"/>
                <a:cs typeface="Tahoma"/>
              </a:rPr>
              <a:t>o</a:t>
            </a:r>
            <a:r>
              <a:rPr lang="en-US" sz="1100" spc="-30" dirty="0">
                <a:latin typeface="Tahoma"/>
                <a:cs typeface="Tahoma"/>
              </a:rPr>
              <a:t>r</a:t>
            </a:r>
            <a:r>
              <a:rPr lang="en-US" sz="1100" spc="30" dirty="0">
                <a:latin typeface="Tahoma"/>
                <a:cs typeface="Tahoma"/>
              </a:rPr>
              <a:t> </a:t>
            </a:r>
            <a:r>
              <a:rPr lang="en-US" sz="1100" b="1" spc="-20" dirty="0">
                <a:solidFill>
                  <a:srgbClr val="FF0000"/>
                </a:solidFill>
                <a:latin typeface="Gill Sans MT"/>
                <a:cs typeface="Gill Sans MT"/>
              </a:rPr>
              <a:t>all</a:t>
            </a:r>
            <a:r>
              <a:rPr lang="en-US" sz="1100" b="1" spc="55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lang="en-US" sz="1100" spc="-65" dirty="0" smtClean="0">
                <a:latin typeface="Tahoma"/>
                <a:cs typeface="Tahoma"/>
              </a:rPr>
              <a:t>engines     </a:t>
            </a:r>
            <a:r>
              <a:rPr lang="el-GR" sz="1100" b="0" i="1" spc="-114" dirty="0" smtClean="0">
                <a:latin typeface="Bookman Old Style"/>
                <a:cs typeface="Bookman Old Style"/>
              </a:rPr>
              <a:t>η</a:t>
            </a:r>
            <a:r>
              <a:rPr lang="en-US" sz="1200" spc="-15" baseline="-10416" dirty="0" smtClean="0">
                <a:latin typeface="Century"/>
                <a:cs typeface="Century"/>
              </a:rPr>
              <a:t>max  </a:t>
            </a:r>
            <a:r>
              <a:rPr lang="en-US" sz="1200" spc="-15" dirty="0" smtClean="0">
                <a:latin typeface="Century"/>
                <a:cs typeface="Century"/>
              </a:rPr>
              <a:t>≤1 </a:t>
            </a:r>
            <a:r>
              <a:rPr lang="en-US" sz="1100" spc="-40" dirty="0" smtClean="0">
                <a:latin typeface="Tahoma"/>
                <a:cs typeface="Tahoma"/>
              </a:rPr>
              <a:t>only</a:t>
            </a:r>
            <a:r>
              <a:rPr lang="en-US" sz="1100" spc="20" dirty="0" smtClean="0">
                <a:latin typeface="Tahoma"/>
                <a:cs typeface="Tahoma"/>
              </a:rPr>
              <a:t> </a:t>
            </a:r>
            <a:r>
              <a:rPr lang="en-US" sz="1100" spc="-60" dirty="0">
                <a:latin typeface="Tahoma"/>
                <a:cs typeface="Tahoma"/>
              </a:rPr>
              <a:t>reached</a:t>
            </a:r>
            <a:r>
              <a:rPr lang="en-US" sz="1100" spc="15" dirty="0">
                <a:latin typeface="Tahoma"/>
                <a:cs typeface="Tahoma"/>
              </a:rPr>
              <a:t> </a:t>
            </a:r>
            <a:r>
              <a:rPr lang="en-US" sz="1100" spc="-25" dirty="0">
                <a:latin typeface="Tahoma"/>
                <a:cs typeface="Tahoma"/>
              </a:rPr>
              <a:t>in</a:t>
            </a:r>
            <a:r>
              <a:rPr lang="en-US" sz="1100" spc="20" dirty="0">
                <a:latin typeface="Tahoma"/>
                <a:cs typeface="Tahoma"/>
              </a:rPr>
              <a:t> </a:t>
            </a:r>
            <a:r>
              <a:rPr lang="en-US" sz="1100" spc="-45" dirty="0">
                <a:latin typeface="Tahoma"/>
                <a:cs typeface="Tahoma"/>
              </a:rPr>
              <a:t>the</a:t>
            </a:r>
            <a:r>
              <a:rPr lang="en-US" sz="1100" spc="20" dirty="0">
                <a:latin typeface="Tahoma"/>
                <a:cs typeface="Tahoma"/>
              </a:rPr>
              <a:t> </a:t>
            </a:r>
            <a:r>
              <a:rPr lang="en-US" sz="1100" spc="-25" dirty="0">
                <a:latin typeface="Tahoma"/>
                <a:cs typeface="Tahoma"/>
              </a:rPr>
              <a:t>“mechanical”</a:t>
            </a:r>
            <a:r>
              <a:rPr lang="en-US" sz="1100" spc="25" dirty="0">
                <a:latin typeface="Tahoma"/>
                <a:cs typeface="Tahoma"/>
              </a:rPr>
              <a:t> </a:t>
            </a:r>
            <a:r>
              <a:rPr lang="en-US" sz="1100" spc="-10" dirty="0">
                <a:latin typeface="Tahoma"/>
                <a:cs typeface="Tahoma"/>
              </a:rPr>
              <a:t>limit.</a:t>
            </a:r>
            <a:endParaRPr sz="1100" dirty="0">
              <a:latin typeface="Tahoma"/>
              <a:cs typeface="Tahoma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080276"/>
              </p:ext>
            </p:extLst>
          </p:nvPr>
        </p:nvGraphicFramePr>
        <p:xfrm>
          <a:off x="1384709" y="563640"/>
          <a:ext cx="2254070" cy="12162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9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34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9059"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696"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696">
                <a:tc>
                  <a:txBody>
                    <a:bodyPr/>
                    <a:lstStyle/>
                    <a:p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988">
                <a:tc>
                  <a:txBody>
                    <a:bodyPr/>
                    <a:lstStyle/>
                    <a:p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17379">
                      <a:solidFill>
                        <a:srgbClr val="FF4C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17379">
                      <a:solidFill>
                        <a:srgbClr val="FF4C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17379">
                      <a:solidFill>
                        <a:srgbClr val="FF4C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17379">
                      <a:solidFill>
                        <a:srgbClr val="FF4C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962">
                <a:tc>
                  <a:txBody>
                    <a:bodyPr/>
                    <a:lstStyle/>
                    <a:p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17379">
                      <a:solidFill>
                        <a:srgbClr val="FF4C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17379">
                      <a:solidFill>
                        <a:srgbClr val="FF4C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17379">
                      <a:solidFill>
                        <a:srgbClr val="FF4C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17379">
                      <a:solidFill>
                        <a:srgbClr val="FF4C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7696">
                <a:tc>
                  <a:txBody>
                    <a:bodyPr/>
                    <a:lstStyle/>
                    <a:p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93345">
                        <a:lnSpc>
                          <a:spcPts val="765"/>
                        </a:lnSpc>
                        <a:tabLst>
                          <a:tab pos="932815" algn="l"/>
                        </a:tabLst>
                      </a:pPr>
                      <a:r>
                        <a:rPr sz="65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Car</a:t>
                      </a:r>
                      <a:r>
                        <a:rPr sz="650" spc="-5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n</a:t>
                      </a:r>
                      <a:r>
                        <a:rPr sz="65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ot</a:t>
                      </a:r>
                      <a:r>
                        <a:rPr sz="650" spc="55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650" spc="15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b</a:t>
                      </a:r>
                      <a:r>
                        <a:rPr sz="65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o</a:t>
                      </a:r>
                      <a:r>
                        <a:rPr sz="650" spc="-5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un</a:t>
                      </a:r>
                      <a:r>
                        <a:rPr sz="65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d  </a:t>
                      </a:r>
                      <a:r>
                        <a:rPr sz="650" spc="-8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650" u="heavy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	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212090" algn="ctr">
                        <a:lnSpc>
                          <a:spcPts val="750"/>
                        </a:lnSpc>
                        <a:tabLst>
                          <a:tab pos="848994" algn="l"/>
                        </a:tabLst>
                      </a:pPr>
                      <a:r>
                        <a:rPr sz="65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Σ</a:t>
                      </a:r>
                      <a:r>
                        <a:rPr sz="650" spc="65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650" spc="15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b</a:t>
                      </a:r>
                      <a:r>
                        <a:rPr sz="65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o</a:t>
                      </a:r>
                      <a:r>
                        <a:rPr sz="650" spc="-5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un</a:t>
                      </a:r>
                      <a:r>
                        <a:rPr sz="65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d  </a:t>
                      </a:r>
                      <a:r>
                        <a:rPr sz="650" spc="-8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650" u="heavy" dirty="0">
                          <a:solidFill>
                            <a:srgbClr val="231F20"/>
                          </a:solidFill>
                          <a:latin typeface="Times New Roman"/>
                          <a:cs typeface="Times New Roman"/>
                        </a:rPr>
                        <a:t> 	</a:t>
                      </a: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233045">
                        <a:lnSpc>
                          <a:spcPts val="755"/>
                        </a:lnSpc>
                      </a:pPr>
                      <a:r>
                        <a:rPr sz="65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o</a:t>
                      </a:r>
                      <a:r>
                        <a:rPr sz="650" spc="-5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u</a:t>
                      </a:r>
                      <a:r>
                        <a:rPr sz="65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r</a:t>
                      </a:r>
                      <a:r>
                        <a:rPr sz="650" spc="6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650" spc="15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b</a:t>
                      </a:r>
                      <a:r>
                        <a:rPr sz="65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o</a:t>
                      </a:r>
                      <a:r>
                        <a:rPr sz="650" spc="-5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un</a:t>
                      </a:r>
                      <a:r>
                        <a:rPr sz="650" dirty="0">
                          <a:solidFill>
                            <a:srgbClr val="231F20"/>
                          </a:solidFill>
                          <a:latin typeface="Palatino Linotype"/>
                          <a:cs typeface="Palatino Linotype"/>
                        </a:rPr>
                        <a:t>d</a:t>
                      </a:r>
                      <a:endParaRPr sz="650">
                        <a:latin typeface="Palatino Linotype"/>
                        <a:cs typeface="Palatino Linotype"/>
                      </a:endParaRPr>
                    </a:p>
                    <a:p>
                      <a:pPr marL="184785" algn="ctr">
                        <a:lnSpc>
                          <a:spcPts val="770"/>
                        </a:lnSpc>
                      </a:pPr>
                      <a:r>
                        <a:rPr sz="650" i="1" dirty="0">
                          <a:solidFill>
                            <a:srgbClr val="231F20"/>
                          </a:solidFill>
                          <a:latin typeface="Verdana"/>
                          <a:cs typeface="Verdana"/>
                        </a:rPr>
                        <a:t>η</a:t>
                      </a:r>
                      <a:endParaRPr sz="65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7696">
                <a:tc>
                  <a:txBody>
                    <a:bodyPr/>
                    <a:lstStyle/>
                    <a:p>
                      <a:endParaRPr sz="65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5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650" dirty="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2172">
                      <a:solidFill>
                        <a:srgbClr val="000000"/>
                      </a:solidFill>
                      <a:prstDash val="solid"/>
                    </a:lnL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2172">
                      <a:solidFill>
                        <a:srgbClr val="000000"/>
                      </a:solidFill>
                      <a:prstDash val="solid"/>
                    </a:lnR>
                    <a:lnT w="2172">
                      <a:solidFill>
                        <a:srgbClr val="000000"/>
                      </a:solidFill>
                      <a:prstDash val="solid"/>
                    </a:lnT>
                    <a:lnB w="2172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7" name="Slide Number Placeholder 56"/>
          <p:cNvSpPr>
            <a:spLocks noGrp="1"/>
          </p:cNvSpPr>
          <p:nvPr>
            <p:ph type="sldNum" sz="quarter" idx="7"/>
          </p:nvPr>
        </p:nvSpPr>
        <p:spPr>
          <a:xfrm>
            <a:off x="4273397" y="3339338"/>
            <a:ext cx="266700" cy="92333"/>
          </a:xfrm>
        </p:spPr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11</a:t>
            </a:fld>
            <a:endParaRPr lang="en-US" spc="-20" dirty="0"/>
          </a:p>
        </p:txBody>
      </p:sp>
      <p:grpSp>
        <p:nvGrpSpPr>
          <p:cNvPr id="53" name="Group 52"/>
          <p:cNvGrpSpPr/>
          <p:nvPr/>
        </p:nvGrpSpPr>
        <p:grpSpPr>
          <a:xfrm>
            <a:off x="109439" y="22190"/>
            <a:ext cx="4400157" cy="512182"/>
            <a:chOff x="33240" y="-117788"/>
            <a:chExt cx="4400157" cy="512182"/>
          </a:xfrm>
        </p:grpSpPr>
        <p:sp>
          <p:nvSpPr>
            <p:cNvPr id="54" name="object 2"/>
            <p:cNvSpPr txBox="1"/>
            <p:nvPr/>
          </p:nvSpPr>
          <p:spPr>
            <a:xfrm>
              <a:off x="33240" y="-117788"/>
              <a:ext cx="4050903" cy="34624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6"/>
                </a:spcBef>
              </a:pPr>
              <a:endParaRPr sz="850" dirty="0">
                <a:latin typeface="Times New Roman"/>
                <a:cs typeface="Times New Roman"/>
              </a:endParaRPr>
            </a:p>
            <a:p>
              <a:pPr marL="12700">
                <a:lnSpc>
                  <a:spcPct val="100000"/>
                </a:lnSpc>
              </a:pPr>
              <a:r>
                <a:rPr sz="1400" spc="-30" dirty="0">
                  <a:solidFill>
                    <a:srgbClr val="3333B2"/>
                  </a:solidFill>
                  <a:latin typeface="Tahoma"/>
                  <a:cs typeface="Tahoma"/>
                </a:rPr>
                <a:t>Maximum</a:t>
              </a:r>
              <a:r>
                <a:rPr sz="1400" spc="30" dirty="0">
                  <a:solidFill>
                    <a:srgbClr val="3333B2"/>
                  </a:solidFill>
                  <a:latin typeface="Tahoma"/>
                  <a:cs typeface="Tahoma"/>
                </a:rPr>
                <a:t> </a:t>
              </a:r>
              <a:r>
                <a:rPr sz="1400" spc="-70" dirty="0">
                  <a:solidFill>
                    <a:srgbClr val="3333B2"/>
                  </a:solidFill>
                  <a:latin typeface="Tahoma"/>
                  <a:cs typeface="Tahoma"/>
                </a:rPr>
                <a:t>engine</a:t>
              </a:r>
              <a:r>
                <a:rPr sz="1400" spc="30" dirty="0">
                  <a:solidFill>
                    <a:srgbClr val="3333B2"/>
                  </a:solidFill>
                  <a:latin typeface="Tahoma"/>
                  <a:cs typeface="Tahoma"/>
                </a:rPr>
                <a:t> </a:t>
              </a:r>
              <a:r>
                <a:rPr sz="1400" spc="-50" dirty="0" smtClean="0">
                  <a:solidFill>
                    <a:srgbClr val="3333B2"/>
                  </a:solidFill>
                  <a:latin typeface="Tahoma"/>
                  <a:cs typeface="Tahoma"/>
                </a:rPr>
                <a:t>efficiency</a:t>
              </a:r>
              <a:r>
                <a:rPr lang="en-US" sz="1400" spc="-50" dirty="0" smtClean="0">
                  <a:solidFill>
                    <a:srgbClr val="3333B2"/>
                  </a:solidFill>
                  <a:latin typeface="Tahoma"/>
                  <a:cs typeface="Tahoma"/>
                </a:rPr>
                <a:t>: Universal bound</a:t>
              </a:r>
              <a:endParaRPr sz="1400" dirty="0">
                <a:latin typeface="Tahoma"/>
                <a:cs typeface="Tahoma"/>
              </a:endParaRPr>
            </a:p>
          </p:txBody>
        </p:sp>
        <p:sp>
          <p:nvSpPr>
            <p:cNvPr id="55" name="object 11"/>
            <p:cNvSpPr txBox="1"/>
            <p:nvPr/>
          </p:nvSpPr>
          <p:spPr>
            <a:xfrm>
              <a:off x="2625960" y="214858"/>
              <a:ext cx="1807437" cy="17953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86055">
                <a:lnSpc>
                  <a:spcPts val="710"/>
                </a:lnSpc>
                <a:spcBef>
                  <a:spcPts val="535"/>
                </a:spcBef>
              </a:pPr>
              <a:r>
                <a:rPr lang="en-IN" sz="600" dirty="0" smtClean="0">
                  <a:latin typeface="Arial"/>
                  <a:cs typeface="Arial"/>
                </a:rPr>
                <a:t>W. </a:t>
              </a:r>
              <a:r>
                <a:rPr lang="en-IN" sz="600" dirty="0" err="1" smtClean="0">
                  <a:latin typeface="Arial"/>
                  <a:cs typeface="Arial"/>
                </a:rPr>
                <a:t>Niedenzu</a:t>
              </a:r>
              <a:r>
                <a:rPr lang="en-IN" sz="600" dirty="0" smtClean="0">
                  <a:latin typeface="Arial"/>
                  <a:cs typeface="Arial"/>
                </a:rPr>
                <a:t>, V. Mukherjee, A. </a:t>
              </a:r>
              <a:r>
                <a:rPr lang="en-IN" sz="600" dirty="0" err="1" smtClean="0">
                  <a:latin typeface="Arial"/>
                  <a:cs typeface="Arial"/>
                </a:rPr>
                <a:t>Ghosh</a:t>
              </a:r>
              <a:r>
                <a:rPr lang="en-IN" sz="600" dirty="0" smtClean="0">
                  <a:latin typeface="Arial"/>
                  <a:cs typeface="Arial"/>
                </a:rPr>
                <a:t>, A. </a:t>
              </a:r>
              <a:r>
                <a:rPr lang="en-IN" sz="600" dirty="0" err="1" smtClean="0">
                  <a:latin typeface="Arial"/>
                  <a:cs typeface="Arial"/>
                </a:rPr>
                <a:t>Kofman</a:t>
              </a:r>
              <a:r>
                <a:rPr lang="en-IN" sz="600" dirty="0" smtClean="0">
                  <a:latin typeface="Arial"/>
                  <a:cs typeface="Arial"/>
                </a:rPr>
                <a:t> and G. K, Nat. </a:t>
              </a:r>
              <a:r>
                <a:rPr lang="en-IN" sz="600" dirty="0" err="1" smtClean="0">
                  <a:latin typeface="Arial"/>
                  <a:cs typeface="Arial"/>
                </a:rPr>
                <a:t>Commun</a:t>
              </a:r>
              <a:r>
                <a:rPr lang="en-IN" sz="600" dirty="0" smtClean="0">
                  <a:latin typeface="Arial"/>
                  <a:cs typeface="Arial"/>
                </a:rPr>
                <a:t>. </a:t>
              </a:r>
              <a:r>
                <a:rPr lang="en-IN" sz="600" b="1" dirty="0" smtClean="0">
                  <a:latin typeface="Arial"/>
                  <a:cs typeface="Arial"/>
                </a:rPr>
                <a:t>9</a:t>
              </a:r>
              <a:r>
                <a:rPr lang="en-IN" sz="600" dirty="0" smtClean="0">
                  <a:latin typeface="Arial"/>
                  <a:cs typeface="Arial"/>
                </a:rPr>
                <a:t> 165 (2018).</a:t>
              </a:r>
              <a:endParaRPr sz="600" dirty="0" smtClean="0">
                <a:latin typeface="Arial"/>
                <a:cs typeface="Arial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09439" y="2908774"/>
            <a:ext cx="4430657" cy="457018"/>
            <a:chOff x="-1295370" y="1665466"/>
            <a:chExt cx="4300346" cy="457018"/>
          </a:xfrm>
        </p:grpSpPr>
        <p:sp>
          <p:nvSpPr>
            <p:cNvPr id="58" name="object 65"/>
            <p:cNvSpPr txBox="1"/>
            <p:nvPr/>
          </p:nvSpPr>
          <p:spPr>
            <a:xfrm>
              <a:off x="-1214518" y="1665466"/>
              <a:ext cx="4219494" cy="28533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>
                <a:lnSpc>
                  <a:spcPct val="102600"/>
                </a:lnSpc>
              </a:pPr>
              <a:r>
                <a:rPr sz="900" spc="10" dirty="0" smtClean="0">
                  <a:latin typeface="Tahoma"/>
                  <a:cs typeface="Tahoma"/>
                </a:rPr>
                <a:t>By</a:t>
              </a:r>
              <a:r>
                <a:rPr sz="900" spc="15" dirty="0" smtClean="0">
                  <a:latin typeface="Tahoma"/>
                  <a:cs typeface="Tahoma"/>
                </a:rPr>
                <a:t> </a:t>
              </a:r>
              <a:r>
                <a:rPr sz="900" spc="-30" dirty="0" smtClean="0">
                  <a:latin typeface="Tahoma"/>
                  <a:cs typeface="Tahoma"/>
                </a:rPr>
                <a:t>contrast,</a:t>
              </a:r>
              <a:r>
                <a:rPr sz="900" spc="15" dirty="0" smtClean="0">
                  <a:latin typeface="Tahoma"/>
                  <a:cs typeface="Tahoma"/>
                </a:rPr>
                <a:t> </a:t>
              </a:r>
              <a:r>
                <a:rPr sz="900" spc="-45" dirty="0" smtClean="0">
                  <a:latin typeface="Tahoma"/>
                  <a:cs typeface="Tahoma"/>
                </a:rPr>
                <a:t>the</a:t>
              </a:r>
              <a:r>
                <a:rPr sz="900" spc="20" dirty="0" smtClean="0">
                  <a:latin typeface="Tahoma"/>
                  <a:cs typeface="Tahoma"/>
                </a:rPr>
                <a:t> </a:t>
              </a:r>
              <a:r>
                <a:rPr sz="900" spc="-20" dirty="0" smtClean="0">
                  <a:latin typeface="Tahoma"/>
                  <a:cs typeface="Tahoma"/>
                </a:rPr>
                <a:t>b</a:t>
              </a:r>
              <a:r>
                <a:rPr sz="900" spc="-55" dirty="0" smtClean="0">
                  <a:latin typeface="Tahoma"/>
                  <a:cs typeface="Tahoma"/>
                </a:rPr>
                <a:t>ound</a:t>
              </a:r>
              <a:r>
                <a:rPr sz="900" spc="20" dirty="0" smtClean="0">
                  <a:latin typeface="Tahoma"/>
                  <a:cs typeface="Tahoma"/>
                </a:rPr>
                <a:t> </a:t>
              </a:r>
              <a:r>
                <a:rPr lang="en-US" sz="900" spc="-50" dirty="0" smtClean="0">
                  <a:latin typeface="Tahoma"/>
                  <a:cs typeface="Tahoma"/>
                </a:rPr>
                <a:t>obtained</a:t>
              </a:r>
              <a:r>
                <a:rPr sz="900" spc="20" dirty="0" smtClean="0">
                  <a:latin typeface="Tahoma"/>
                  <a:cs typeface="Tahoma"/>
                </a:rPr>
                <a:t> </a:t>
              </a:r>
              <a:r>
                <a:rPr sz="900" spc="-40" dirty="0" smtClean="0">
                  <a:latin typeface="Tahoma"/>
                  <a:cs typeface="Tahoma"/>
                </a:rPr>
                <a:t>from</a:t>
              </a:r>
              <a:r>
                <a:rPr sz="900" spc="20" dirty="0" smtClean="0">
                  <a:latin typeface="Tahoma"/>
                  <a:cs typeface="Tahoma"/>
                </a:rPr>
                <a:t> </a:t>
              </a:r>
              <a:r>
                <a:rPr sz="900" spc="-45" dirty="0" smtClean="0">
                  <a:latin typeface="Tahoma"/>
                  <a:cs typeface="Tahoma"/>
                </a:rPr>
                <a:t>the</a:t>
              </a:r>
              <a:r>
                <a:rPr sz="900" spc="20" dirty="0" smtClean="0">
                  <a:latin typeface="Tahoma"/>
                  <a:cs typeface="Tahoma"/>
                </a:rPr>
                <a:t> </a:t>
              </a:r>
              <a:r>
                <a:rPr sz="900" b="1" spc="-40" dirty="0" smtClean="0">
                  <a:solidFill>
                    <a:srgbClr val="FF0000"/>
                  </a:solidFill>
                  <a:latin typeface="Gill Sans MT"/>
                  <a:cs typeface="Gill Sans MT"/>
                </a:rPr>
                <a:t>reversibili</a:t>
              </a:r>
              <a:r>
                <a:rPr sz="900" b="1" spc="-75" dirty="0" smtClean="0">
                  <a:solidFill>
                    <a:srgbClr val="FF0000"/>
                  </a:solidFill>
                  <a:latin typeface="Gill Sans MT"/>
                  <a:cs typeface="Gill Sans MT"/>
                </a:rPr>
                <a:t>t</a:t>
              </a:r>
              <a:r>
                <a:rPr sz="900" b="1" spc="-20" dirty="0" smtClean="0">
                  <a:solidFill>
                    <a:srgbClr val="FF0000"/>
                  </a:solidFill>
                  <a:latin typeface="Gill Sans MT"/>
                  <a:cs typeface="Gill Sans MT"/>
                </a:rPr>
                <a:t>y</a:t>
              </a:r>
              <a:r>
                <a:rPr sz="900" b="1" spc="-10" dirty="0" smtClean="0">
                  <a:solidFill>
                    <a:srgbClr val="FF0000"/>
                  </a:solidFill>
                  <a:latin typeface="Gill Sans MT"/>
                  <a:cs typeface="Gill Sans MT"/>
                </a:rPr>
                <a:t> </a:t>
              </a:r>
              <a:r>
                <a:rPr sz="900" b="1" spc="-35" dirty="0" smtClean="0">
                  <a:solidFill>
                    <a:srgbClr val="FF0000"/>
                  </a:solidFill>
                  <a:latin typeface="Gill Sans MT"/>
                  <a:cs typeface="Gill Sans MT"/>
                </a:rPr>
                <a:t>condition</a:t>
              </a:r>
              <a:r>
                <a:rPr sz="900" b="1" spc="50" dirty="0" smtClean="0">
                  <a:solidFill>
                    <a:srgbClr val="FF0000"/>
                  </a:solidFill>
                  <a:latin typeface="Gill Sans MT"/>
                  <a:cs typeface="Gill Sans MT"/>
                </a:rPr>
                <a:t> </a:t>
              </a:r>
              <a:r>
                <a:rPr sz="900" spc="-40" dirty="0" smtClean="0">
                  <a:latin typeface="Tahoma"/>
                  <a:cs typeface="Tahoma"/>
                </a:rPr>
                <a:t>(zero</a:t>
              </a:r>
              <a:r>
                <a:rPr sz="900" spc="15" dirty="0" smtClean="0">
                  <a:latin typeface="Tahoma"/>
                  <a:cs typeface="Tahoma"/>
                </a:rPr>
                <a:t> </a:t>
              </a:r>
              <a:r>
                <a:rPr sz="900" spc="-45" dirty="0" smtClean="0">
                  <a:latin typeface="Tahoma"/>
                  <a:cs typeface="Tahoma"/>
                </a:rPr>
                <a:t>entro</a:t>
              </a:r>
              <a:r>
                <a:rPr sz="900" spc="-85" dirty="0" smtClean="0">
                  <a:latin typeface="Tahoma"/>
                  <a:cs typeface="Tahoma"/>
                </a:rPr>
                <a:t>p</a:t>
              </a:r>
              <a:r>
                <a:rPr sz="900" spc="-50" dirty="0" smtClean="0">
                  <a:latin typeface="Tahoma"/>
                  <a:cs typeface="Tahoma"/>
                </a:rPr>
                <a:t>y</a:t>
              </a:r>
              <a:r>
                <a:rPr sz="900" spc="20" dirty="0" smtClean="0">
                  <a:latin typeface="Tahoma"/>
                  <a:cs typeface="Tahoma"/>
                </a:rPr>
                <a:t> </a:t>
              </a:r>
              <a:r>
                <a:rPr sz="900" spc="-80" dirty="0" smtClean="0">
                  <a:latin typeface="Tahoma"/>
                  <a:cs typeface="Tahoma"/>
                </a:rPr>
                <a:t>p</a:t>
              </a:r>
              <a:r>
                <a:rPr sz="900" spc="-35" dirty="0" smtClean="0">
                  <a:latin typeface="Tahoma"/>
                  <a:cs typeface="Tahoma"/>
                </a:rPr>
                <a:t>r</a:t>
              </a:r>
              <a:r>
                <a:rPr sz="900" spc="-20" dirty="0" smtClean="0">
                  <a:latin typeface="Tahoma"/>
                  <a:cs typeface="Tahoma"/>
                </a:rPr>
                <a:t>o</a:t>
              </a:r>
              <a:r>
                <a:rPr sz="900" spc="-30" dirty="0" smtClean="0">
                  <a:latin typeface="Tahoma"/>
                  <a:cs typeface="Tahoma"/>
                </a:rPr>
                <a:t>ductio</a:t>
              </a:r>
              <a:r>
                <a:rPr sz="900" spc="-45" dirty="0" smtClean="0">
                  <a:latin typeface="Tahoma"/>
                  <a:cs typeface="Tahoma"/>
                </a:rPr>
                <a:t>n</a:t>
              </a:r>
              <a:r>
                <a:rPr sz="900" dirty="0" smtClean="0">
                  <a:latin typeface="Tahoma"/>
                  <a:cs typeface="Tahoma"/>
                </a:rPr>
                <a:t>)</a:t>
              </a:r>
              <a:r>
                <a:rPr lang="en-US" sz="900" dirty="0" smtClean="0">
                  <a:latin typeface="Tahoma"/>
                  <a:cs typeface="Tahoma"/>
                </a:rPr>
                <a:t> </a:t>
              </a:r>
              <a:r>
                <a:rPr sz="900" spc="-75" dirty="0" smtClean="0">
                  <a:latin typeface="Tahoma"/>
                  <a:cs typeface="Tahoma"/>
                </a:rPr>
                <a:t>m</a:t>
              </a:r>
              <a:r>
                <a:rPr sz="900" spc="-80" dirty="0" smtClean="0">
                  <a:latin typeface="Tahoma"/>
                  <a:cs typeface="Tahoma"/>
                </a:rPr>
                <a:t>a</a:t>
              </a:r>
              <a:r>
                <a:rPr sz="900" spc="-50" dirty="0" smtClean="0">
                  <a:latin typeface="Tahoma"/>
                  <a:cs typeface="Tahoma"/>
                </a:rPr>
                <a:t>y</a:t>
              </a:r>
              <a:r>
                <a:rPr sz="900" spc="30" dirty="0" smtClean="0">
                  <a:latin typeface="Tahoma"/>
                  <a:cs typeface="Tahoma"/>
                </a:rPr>
                <a:t> </a:t>
              </a:r>
              <a:r>
                <a:rPr sz="900" b="1" spc="-30" dirty="0" smtClean="0">
                  <a:solidFill>
                    <a:srgbClr val="FF0000"/>
                  </a:solidFill>
                  <a:latin typeface="Gill Sans MT"/>
                  <a:cs typeface="Gill Sans MT"/>
                </a:rPr>
                <a:t>surpass</a:t>
              </a:r>
              <a:r>
                <a:rPr sz="900" b="1" spc="55" dirty="0" smtClean="0">
                  <a:solidFill>
                    <a:srgbClr val="FF0000"/>
                  </a:solidFill>
                  <a:latin typeface="Gill Sans MT"/>
                  <a:cs typeface="Gill Sans MT"/>
                </a:rPr>
                <a:t> </a:t>
              </a:r>
              <a:r>
                <a:rPr lang="en-US" sz="900" b="1" spc="55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900" b="1" spc="-15" dirty="0" smtClean="0">
                  <a:solidFill>
                    <a:srgbClr val="FF0000"/>
                  </a:solidFill>
                  <a:latin typeface="Gill Sans MT"/>
                  <a:cs typeface="Gill Sans MT"/>
                </a:rPr>
                <a:t>: unphysical!</a:t>
              </a:r>
              <a:r>
                <a:rPr lang="en-US" sz="900" spc="-35" dirty="0" smtClean="0">
                  <a:latin typeface="Tahoma"/>
                  <a:cs typeface="Tahoma"/>
                </a:rPr>
                <a:t> </a:t>
              </a:r>
              <a:endParaRPr sz="900" dirty="0">
                <a:latin typeface="Tahoma"/>
                <a:cs typeface="Tahoma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-1295370" y="1891652"/>
              <a:ext cx="41390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spc="-35" dirty="0">
                  <a:latin typeface="Arial" panose="020B0604020202020204" pitchFamily="34" charset="0"/>
                  <a:cs typeface="Arial" panose="020B0604020202020204" pitchFamily="34" charset="0"/>
                </a:rPr>
                <a:t>Abandon </a:t>
              </a:r>
              <a:r>
                <a:rPr lang="en-US" sz="900" spc="-35" dirty="0" err="1">
                  <a:latin typeface="Arial" panose="020B0604020202020204" pitchFamily="34" charset="0"/>
                  <a:cs typeface="Arial" panose="020B0604020202020204" pitchFamily="34" charset="0"/>
                </a:rPr>
                <a:t>Spohn’s</a:t>
              </a:r>
              <a:r>
                <a:rPr lang="en-US" sz="900" spc="-35" dirty="0">
                  <a:latin typeface="Arial" panose="020B0604020202020204" pitchFamily="34" charset="0"/>
                  <a:cs typeface="Arial" panose="020B0604020202020204" pitchFamily="34" charset="0"/>
                </a:rPr>
                <a:t> bound to avoid unphysical efficiency </a:t>
              </a:r>
              <a:r>
                <a:rPr lang="en-US" sz="900" spc="-35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bound</a:t>
              </a:r>
              <a:endParaRPr lang="en-US" sz="900" dirty="0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87533" y="246630"/>
            <a:ext cx="2424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 squeezed bath engine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6916" y="892367"/>
            <a:ext cx="683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Beyond 2</a:t>
            </a:r>
            <a:r>
              <a:rPr lang="en-US" sz="1000" baseline="30000" dirty="0" smtClean="0"/>
              <a:t>nd</a:t>
            </a:r>
            <a:r>
              <a:rPr lang="en-US" sz="1000" dirty="0" smtClean="0"/>
              <a:t> Law</a:t>
            </a:r>
            <a:endParaRPr lang="en-US" sz="10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>
            <a:off x="60897" y="45137"/>
            <a:ext cx="4433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Two-level maser: quantum heat machine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-38417" y="314811"/>
            <a:ext cx="4664455" cy="232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90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A. </a:t>
            </a:r>
            <a:r>
              <a:rPr kumimoji="0" lang="en-IN" sz="908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Ghosh</a:t>
            </a:r>
            <a:r>
              <a:rPr kumimoji="0" lang="en-IN" sz="90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D. </a:t>
            </a:r>
            <a:r>
              <a:rPr kumimoji="0" lang="en-IN" sz="908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Gelbwaser</a:t>
            </a:r>
            <a:r>
              <a:rPr kumimoji="0" lang="en-IN" sz="90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en-IN" sz="908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Klimovsky</a:t>
            </a:r>
            <a:r>
              <a:rPr kumimoji="0" lang="en-IN" sz="90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A. </a:t>
            </a:r>
            <a:r>
              <a:rPr kumimoji="0" lang="en-IN" sz="908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Lvovsky</a:t>
            </a:r>
            <a:r>
              <a:rPr kumimoji="0" lang="en-IN" sz="90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M. O. Scully &amp; G. </a:t>
            </a:r>
            <a:r>
              <a:rPr kumimoji="0" lang="en-IN" sz="908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K,  PNAS </a:t>
            </a:r>
            <a:r>
              <a:rPr kumimoji="0" lang="en-IN" sz="908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115</a:t>
            </a:r>
            <a:r>
              <a:rPr kumimoji="0" lang="en-IN" sz="908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9941 (2018) </a:t>
            </a:r>
            <a:endParaRPr kumimoji="0" lang="en-IN" sz="90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98512" y="2930465"/>
            <a:ext cx="21801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Same as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Scovil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-Schultz-Dubois (1959) but TLS without inversion!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7"/>
          </p:nvPr>
        </p:nvSpPr>
        <p:spPr>
          <a:xfrm>
            <a:off x="4273397" y="3339338"/>
            <a:ext cx="266700" cy="92333"/>
          </a:xfrm>
        </p:spPr>
        <p:txBody>
          <a:bodyPr/>
          <a:lstStyle/>
          <a:p>
            <a:pPr marL="6540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lang="en-US" sz="600" b="0" i="0" u="none" strike="noStrike" kern="1200" cap="none" spc="-2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65405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600" b="0" i="0" u="none" strike="noStrike" kern="1200" cap="none" spc="-2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00050" y="2884974"/>
            <a:ext cx="1640748" cy="381964"/>
            <a:chOff x="384175" y="2833182"/>
            <a:chExt cx="1640748" cy="38196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6" name="Object 5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1575118" y="2921317"/>
                <a:ext cx="449805" cy="205694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1287" name="Equation" r:id="rId3" imgW="495000" imgH="228600" progId="Equation.DSMT4">
                        <p:embed/>
                      </p:oleObj>
                    </mc:Choice>
                    <mc:Fallback>
                      <p:oleObj name="Equation" r:id="rId3" imgW="495000" imgH="228600" progId="Equation.DSMT4">
                        <p:embed/>
                        <p:pic>
                          <p:nvPicPr>
                            <p:cNvPr id="6" name="Object 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75118" y="2921317"/>
                              <a:ext cx="449805" cy="20569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6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918914061"/>
                    </p:ext>
                  </p:extLst>
                </p:nvPr>
              </p:nvGraphicFramePr>
              <p:xfrm>
                <a:off x="1575118" y="2921317"/>
                <a:ext cx="449805" cy="205694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529" name="Equation" r:id="rId6" imgW="495000" imgH="228600" progId="Equation.DSMT4">
                        <p:embed/>
                      </p:oleObj>
                    </mc:Choice>
                    <mc:Fallback>
                      <p:oleObj name="Equation" r:id="rId6" imgW="495000" imgH="228600" progId="Equation.DSMT4">
                        <p:embed/>
                        <p:pic>
                          <p:nvPicPr>
                            <p:cNvPr id="6" name="Object 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75118" y="2921317"/>
                              <a:ext cx="449805" cy="20569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sp>
          <p:nvSpPr>
            <p:cNvPr id="4" name="Right Arrow 3"/>
            <p:cNvSpPr/>
            <p:nvPr/>
          </p:nvSpPr>
          <p:spPr>
            <a:xfrm>
              <a:off x="384175" y="3025365"/>
              <a:ext cx="211296" cy="61084"/>
            </a:xfrm>
            <a:prstGeom prst="right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90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615919" y="2833182"/>
                  <a:ext cx="1033553" cy="3819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𝜂</m:t>
                            </m:r>
                          </m:e>
                          <m:sub>
                            <m:r>
                              <a:rPr kumimoji="0" lang="en-US" sz="1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𝑚𝑎𝑥</m:t>
                            </m:r>
                          </m:sub>
                        </m:sSub>
                        <m:r>
                          <a:rPr kumimoji="0" lang="en-US" sz="1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kumimoji="0" lang="en-US" sz="1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sz="1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𝜈</m:t>
                            </m:r>
                          </m:num>
                          <m:den>
                            <m:sSub>
                              <m:sSubPr>
                                <m:ctrlPr>
                                  <a:rPr kumimoji="0" lang="en-US" sz="1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1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kumimoji="0" lang="en-US" sz="1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kumimoji="0" lang="en-US" sz="1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+</m:t>
                            </m:r>
                            <m:r>
                              <a:rPr kumimoji="0" lang="en-US" sz="1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𝜈</m:t>
                            </m:r>
                          </m:den>
                        </m:f>
                      </m:oMath>
                    </m:oMathPara>
                  </a14:m>
                  <a:endPara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919" y="2833182"/>
                  <a:ext cx="1033553" cy="38196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5850" y="663575"/>
            <a:ext cx="2514600" cy="1447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033" y="249466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Signal is q. piston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3050" y="2187575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Autonomous machine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947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13</a:t>
            </a:fld>
            <a:endParaRPr lang="en-US" spc="-20" dirty="0"/>
          </a:p>
        </p:txBody>
      </p:sp>
      <p:sp>
        <p:nvSpPr>
          <p:cNvPr id="3" name="TextBox 2"/>
          <p:cNvSpPr txBox="1"/>
          <p:nvPr/>
        </p:nvSpPr>
        <p:spPr>
          <a:xfrm>
            <a:off x="65284" y="99911"/>
            <a:ext cx="4544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Non-passive signal:</a:t>
            </a:r>
            <a:r>
              <a:rPr lang="en-US" sz="1600" dirty="0"/>
              <a:t> </a:t>
            </a:r>
            <a:r>
              <a:rPr lang="en-US" sz="1600" dirty="0" smtClean="0"/>
              <a:t>Coherent-thermal (work + heat)</a:t>
            </a:r>
            <a:endParaRPr lang="en-US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636508"/>
            <a:ext cx="13620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838100"/>
            <a:ext cx="36099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152650" y="892175"/>
            <a:ext cx="2239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Work: Classical-quantum coherence division irrelevant! Only non-passivity matters! 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76650" y="1958975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Classical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762250" y="2443976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Quantum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 rot="2103072">
            <a:off x="1227807" y="1107282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Times New Roman"/>
                <a:cs typeface="Times New Roman"/>
              </a:rPr>
              <a:t>← </a:t>
            </a:r>
            <a:r>
              <a:rPr lang="en-US" sz="1200" b="1" dirty="0" smtClean="0"/>
              <a:t>Q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 rot="2103072">
            <a:off x="770607" y="1238269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Times New Roman"/>
                <a:cs typeface="Times New Roman"/>
              </a:rPr>
              <a:t>← </a:t>
            </a:r>
            <a:r>
              <a:rPr lang="en-US" sz="1200" b="1" dirty="0"/>
              <a:t>W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17884" y="608711"/>
            <a:ext cx="2239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q</a:t>
            </a:r>
            <a:r>
              <a:rPr lang="en-US" sz="1200" dirty="0" smtClean="0"/>
              <a:t>uantum coherent signal  </a:t>
            </a:r>
            <a:r>
              <a:rPr lang="en-US" sz="1200" dirty="0" err="1" smtClean="0"/>
              <a:t>ρ</a:t>
            </a:r>
            <a:r>
              <a:rPr lang="en-US" sz="1200" baseline="-25000" dirty="0" err="1" smtClean="0"/>
              <a:t>nm</a:t>
            </a:r>
            <a:r>
              <a:rPr lang="en-US" sz="1200" baseline="-25000" dirty="0" smtClean="0"/>
              <a:t> </a:t>
            </a:r>
            <a:endParaRPr lang="en-US" sz="12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4769" y="308892"/>
            <a:ext cx="2189353" cy="232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908" dirty="0"/>
              <a:t>A. Ghosh, </a:t>
            </a:r>
            <a:r>
              <a:rPr lang="en-IN" sz="908" dirty="0" smtClean="0"/>
              <a:t>et al.,, PNAS </a:t>
            </a:r>
            <a:r>
              <a:rPr lang="en-IN" sz="908" b="1" dirty="0" smtClean="0"/>
              <a:t>115</a:t>
            </a:r>
            <a:r>
              <a:rPr lang="en-IN" sz="908" dirty="0" smtClean="0"/>
              <a:t>, 9941 (2018)</a:t>
            </a:r>
            <a:endParaRPr lang="en-IN" sz="908" dirty="0"/>
          </a:p>
        </p:txBody>
      </p:sp>
      <p:sp>
        <p:nvSpPr>
          <p:cNvPr id="13" name="TextBox 12"/>
          <p:cNvSpPr txBox="1"/>
          <p:nvPr/>
        </p:nvSpPr>
        <p:spPr>
          <a:xfrm>
            <a:off x="3693331" y="625800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-25000" dirty="0" smtClean="0"/>
              <a:t>=/=    0</a:t>
            </a:r>
            <a:endParaRPr lang="en-US" sz="1200" baseline="-25000" dirty="0"/>
          </a:p>
        </p:txBody>
      </p:sp>
      <p:sp>
        <p:nvSpPr>
          <p:cNvPr id="15" name="TextBox 80"/>
          <p:cNvSpPr txBox="1">
            <a:spLocks noChangeArrowheads="1"/>
          </p:cNvSpPr>
          <p:nvPr/>
        </p:nvSpPr>
        <p:spPr bwMode="auto">
          <a:xfrm>
            <a:off x="11777" y="3277171"/>
            <a:ext cx="44748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61040" fontAlgn="base">
              <a:spcBef>
                <a:spcPct val="0"/>
              </a:spcBef>
              <a:spcAft>
                <a:spcPct val="0"/>
              </a:spcAft>
            </a:pPr>
            <a:r>
              <a:rPr lang="pt-BR" sz="800" dirty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D. Gelbwaser-Klimovsky, R. Alicki, G. Kurizki, Phys. Rev. E </a:t>
            </a:r>
            <a:r>
              <a:rPr lang="pt-BR" sz="800" b="1" dirty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87</a:t>
            </a:r>
            <a:r>
              <a:rPr lang="pt-BR" sz="800" dirty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, 012140 (2013</a:t>
            </a:r>
            <a:r>
              <a:rPr lang="pt-BR" sz="800" dirty="0" smtClean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)</a:t>
            </a:r>
            <a:endParaRPr lang="pt-BR" sz="800" dirty="0">
              <a:solidFill>
                <a:prstClr val="black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07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8" name="Picture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501015"/>
            <a:ext cx="2189798" cy="87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897" y="45137"/>
            <a:ext cx="4433950" cy="3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12" dirty="0"/>
              <a:t>(Nonlinearly) Pumped Quantum Heat-Work </a:t>
            </a:r>
            <a:r>
              <a:rPr lang="en-IN" sz="1412" dirty="0" smtClean="0"/>
              <a:t>Catalysis</a:t>
            </a:r>
            <a:endParaRPr lang="en-IN" sz="1412" dirty="0"/>
          </a:p>
        </p:txBody>
      </p:sp>
      <p:sp>
        <p:nvSpPr>
          <p:cNvPr id="10" name="TextBox 9"/>
          <p:cNvSpPr txBox="1"/>
          <p:nvPr/>
        </p:nvSpPr>
        <p:spPr>
          <a:xfrm>
            <a:off x="-15938" y="275643"/>
            <a:ext cx="4664455" cy="232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908" dirty="0"/>
              <a:t>A. </a:t>
            </a:r>
            <a:r>
              <a:rPr lang="en-IN" sz="908" dirty="0" err="1"/>
              <a:t>Ghosh</a:t>
            </a:r>
            <a:r>
              <a:rPr lang="en-IN" sz="908" dirty="0"/>
              <a:t>, C. Lombard, L. </a:t>
            </a:r>
            <a:r>
              <a:rPr lang="en-IN" sz="908" dirty="0" err="1"/>
              <a:t>Davidovich</a:t>
            </a:r>
            <a:r>
              <a:rPr lang="en-IN" sz="908" dirty="0"/>
              <a:t> &amp; G. </a:t>
            </a:r>
            <a:r>
              <a:rPr lang="en-IN" sz="908" dirty="0" smtClean="0"/>
              <a:t>K, PNAS </a:t>
            </a:r>
            <a:r>
              <a:rPr lang="en-IN" sz="908" b="1" dirty="0" smtClean="0"/>
              <a:t>114</a:t>
            </a:r>
            <a:r>
              <a:rPr lang="en-IN" sz="908" dirty="0" smtClean="0"/>
              <a:t>, 12156 (2017)</a:t>
            </a:r>
            <a:endParaRPr lang="en-IN" sz="908" dirty="0"/>
          </a:p>
        </p:txBody>
      </p:sp>
      <p:pic>
        <p:nvPicPr>
          <p:cNvPr id="20482" name="Picture 2" descr="C:\Users\Arnab\Dropbox\PAPER1\references\test copy\Fig2new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58"/>
          <a:stretch/>
        </p:blipFill>
        <p:spPr bwMode="auto">
          <a:xfrm>
            <a:off x="1601863" y="1817357"/>
            <a:ext cx="1007987" cy="141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0" descr="C:\Users\Arnab\Dropbox\GK\Untitled Folder\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806575"/>
            <a:ext cx="1580918" cy="112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149" y="1602705"/>
            <a:ext cx="1344613" cy="42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609850" y="2187575"/>
            <a:ext cx="20592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Squeezing catalysis of </a:t>
            </a:r>
            <a:r>
              <a:rPr lang="en-IN" sz="1200" dirty="0" smtClean="0"/>
              <a:t>work/power by </a:t>
            </a:r>
            <a:r>
              <a:rPr lang="en-IN" sz="1200" b="1" dirty="0" smtClean="0"/>
              <a:t>non-passivity</a:t>
            </a:r>
            <a:endParaRPr lang="en-IN" sz="1200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7"/>
          </p:nvPr>
        </p:nvSpPr>
        <p:spPr>
          <a:xfrm>
            <a:off x="4273397" y="3339338"/>
            <a:ext cx="266700" cy="92333"/>
          </a:xfrm>
        </p:spPr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14</a:t>
            </a:fld>
            <a:endParaRPr lang="en-US" spc="-20" dirty="0"/>
          </a:p>
        </p:txBody>
      </p:sp>
      <p:sp>
        <p:nvSpPr>
          <p:cNvPr id="2" name="TextBox 1"/>
          <p:cNvSpPr txBox="1"/>
          <p:nvPr/>
        </p:nvSpPr>
        <p:spPr>
          <a:xfrm>
            <a:off x="95250" y="2977376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3-fold power increase </a:t>
            </a:r>
          </a:p>
          <a:p>
            <a:r>
              <a:rPr lang="en-US" sz="1200" dirty="0" smtClean="0"/>
              <a:t>                                  But squeezed thermal state is quasi-classical!</a:t>
            </a:r>
            <a:endParaRPr lang="en-US" sz="12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587375"/>
            <a:ext cx="1984291" cy="939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019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15</a:t>
            </a:fld>
            <a:endParaRPr lang="en-US" spc="-2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282575"/>
            <a:ext cx="3676650" cy="285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44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16</a:t>
            </a:fld>
            <a:endParaRPr lang="en-US" spc="-20" dirty="0"/>
          </a:p>
        </p:txBody>
      </p:sp>
      <p:grpSp>
        <p:nvGrpSpPr>
          <p:cNvPr id="3" name="Group 2"/>
          <p:cNvGrpSpPr/>
          <p:nvPr/>
        </p:nvGrpSpPr>
        <p:grpSpPr>
          <a:xfrm>
            <a:off x="1085850" y="1501775"/>
            <a:ext cx="2286000" cy="788862"/>
            <a:chOff x="252413" y="2299062"/>
            <a:chExt cx="2586037" cy="879113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413" y="2299062"/>
              <a:ext cx="1976437" cy="345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Left Brace 4"/>
            <p:cNvSpPr/>
            <p:nvPr/>
          </p:nvSpPr>
          <p:spPr>
            <a:xfrm rot="16200000">
              <a:off x="583795" y="2523719"/>
              <a:ext cx="394511" cy="457200"/>
            </a:xfrm>
            <a:prstGeom prst="leftBrace">
              <a:avLst>
                <a:gd name="adj1" fmla="val 8333"/>
                <a:gd name="adj2" fmla="val 5114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" name="Left Brace 5"/>
            <p:cNvSpPr/>
            <p:nvPr/>
          </p:nvSpPr>
          <p:spPr>
            <a:xfrm rot="16200000">
              <a:off x="1514991" y="2202123"/>
              <a:ext cx="394511" cy="1100392"/>
            </a:xfrm>
            <a:prstGeom prst="leftBrace">
              <a:avLst>
                <a:gd name="adj1" fmla="val 8333"/>
                <a:gd name="adj2" fmla="val 5114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0050" y="2916565"/>
              <a:ext cx="24384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spc="-6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‘‘classical’’          ‘‘quantum-coherent’’</a:t>
              </a:r>
              <a:endParaRPr lang="en-US" sz="1100" spc="-6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479248" y="2568575"/>
            <a:ext cx="379414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S-H Su et.al, (2017); </a:t>
            </a:r>
            <a:r>
              <a:rPr lang="en-US" sz="600" dirty="0" err="1">
                <a:latin typeface="Arial" panose="020B0604020202020204" pitchFamily="34" charset="0"/>
                <a:cs typeface="Arial" panose="020B0604020202020204" pitchFamily="34" charset="0"/>
              </a:rPr>
              <a:t>K.Brandner</a:t>
            </a: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 et.al., PRL 119  (2017); R. </a:t>
            </a:r>
            <a:r>
              <a:rPr lang="en-US" sz="600" dirty="0" err="1">
                <a:latin typeface="Arial" panose="020B0604020202020204" pitchFamily="34" charset="0"/>
                <a:cs typeface="Arial" panose="020B0604020202020204" pitchFamily="34" charset="0"/>
              </a:rPr>
              <a:t>Uzdin</a:t>
            </a: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, A. Levy &amp; R. Kosloff PRX 5 (2015).</a:t>
            </a:r>
            <a:endParaRPr lang="en-US" sz="600" b="1" spc="-6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50" y="51117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Work (power) ↔non- passivity ↔coherence</a:t>
            </a:r>
          </a:p>
          <a:p>
            <a:pPr algn="ctr"/>
            <a:r>
              <a:rPr lang="en-US" sz="1600" dirty="0" smtClean="0"/>
              <a:t>Classical coherence or squeezing suffice</a:t>
            </a:r>
            <a:r>
              <a:rPr lang="en-US" sz="1600" dirty="0"/>
              <a:t>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56103" y="1409699"/>
            <a:ext cx="1053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Artificial division!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2536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8324" y="182612"/>
            <a:ext cx="2776855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spc="-50" dirty="0" smtClean="0">
                <a:solidFill>
                  <a:srgbClr val="3333B2"/>
                </a:solidFill>
                <a:latin typeface="Tahoma"/>
                <a:cs typeface="Tahoma"/>
              </a:rPr>
              <a:t>“Super-Carnot” Heat E</a:t>
            </a:r>
            <a:r>
              <a:rPr sz="1400" spc="-50" dirty="0" smtClean="0">
                <a:solidFill>
                  <a:srgbClr val="3333B2"/>
                </a:solidFill>
                <a:latin typeface="Tahoma"/>
                <a:cs typeface="Tahoma"/>
              </a:rPr>
              <a:t>ngines</a:t>
            </a:r>
            <a:endParaRPr lang="en-US" sz="1400" spc="-50" dirty="0" smtClean="0">
              <a:solidFill>
                <a:srgbClr val="3333B2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endParaRPr lang="en-US" sz="1400" spc="-50" dirty="0">
              <a:solidFill>
                <a:srgbClr val="3333B2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endParaRPr sz="1400" dirty="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9534" y="604092"/>
            <a:ext cx="2695129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100" spc="-55" dirty="0" smtClean="0">
                <a:latin typeface="Tahoma"/>
                <a:cs typeface="Tahoma"/>
              </a:rPr>
              <a:t>    </a:t>
            </a:r>
            <a:r>
              <a:rPr sz="1100" spc="-55" dirty="0" smtClean="0">
                <a:latin typeface="Tahoma"/>
                <a:cs typeface="Tahoma"/>
              </a:rPr>
              <a:t>Genuine</a:t>
            </a:r>
            <a:r>
              <a:rPr sz="1100" spc="15" dirty="0" smtClean="0">
                <a:latin typeface="Tahoma"/>
                <a:cs typeface="Tahoma"/>
              </a:rPr>
              <a:t> </a:t>
            </a:r>
            <a:r>
              <a:rPr sz="1100" spc="-50" dirty="0">
                <a:latin typeface="Tahoma"/>
                <a:cs typeface="Tahoma"/>
              </a:rPr>
              <a:t>heat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spc="-70" dirty="0">
                <a:latin typeface="Tahoma"/>
                <a:cs typeface="Tahoma"/>
              </a:rPr>
              <a:t>engines: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25" dirty="0">
                <a:latin typeface="Tahoma"/>
                <a:cs typeface="Tahoma"/>
              </a:rPr>
              <a:t>“</a:t>
            </a:r>
            <a:r>
              <a:rPr sz="1100" spc="-25" dirty="0" err="1">
                <a:latin typeface="Tahoma"/>
                <a:cs typeface="Tahoma"/>
              </a:rPr>
              <a:t>Phaseonium</a:t>
            </a:r>
            <a:r>
              <a:rPr sz="1100" spc="-25" dirty="0" smtClean="0">
                <a:latin typeface="Tahoma"/>
                <a:cs typeface="Tahoma"/>
              </a:rPr>
              <a:t>”</a:t>
            </a:r>
            <a:r>
              <a:rPr lang="en-US" sz="1100" spc="-25" dirty="0" smtClean="0">
                <a:latin typeface="Tahoma"/>
                <a:cs typeface="Tahoma"/>
              </a:rPr>
              <a:t> fuel</a:t>
            </a:r>
            <a:endParaRPr sz="1100" dirty="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62050" y="1044575"/>
            <a:ext cx="2362200" cy="14117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17</a:t>
            </a:fld>
            <a:endParaRPr lang="en-US" spc="-20" dirty="0"/>
          </a:p>
        </p:txBody>
      </p:sp>
      <p:grpSp>
        <p:nvGrpSpPr>
          <p:cNvPr id="7" name="Group 6"/>
          <p:cNvGrpSpPr/>
          <p:nvPr/>
        </p:nvGrpSpPr>
        <p:grpSpPr>
          <a:xfrm>
            <a:off x="375208" y="2549996"/>
            <a:ext cx="3643934" cy="551596"/>
            <a:chOff x="375208" y="2549996"/>
            <a:chExt cx="3643934" cy="551596"/>
          </a:xfrm>
        </p:grpSpPr>
        <p:sp>
          <p:nvSpPr>
            <p:cNvPr id="9" name="TextBox 8"/>
            <p:cNvSpPr txBox="1"/>
            <p:nvPr/>
          </p:nvSpPr>
          <p:spPr>
            <a:xfrm>
              <a:off x="375208" y="2549996"/>
              <a:ext cx="364393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/>
                <a:t>Extra heat input via fuel coherence (</a:t>
              </a:r>
              <a:r>
                <a:rPr lang="en-US" sz="1300" dirty="0" err="1" smtClean="0"/>
                <a:t>phaseoneum</a:t>
              </a:r>
              <a:r>
                <a:rPr lang="en-US" sz="1300" dirty="0" smtClean="0"/>
                <a:t>)</a:t>
              </a:r>
              <a:endParaRPr lang="en-US" sz="13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65333" y="2809204"/>
              <a:ext cx="182879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>
                  <a:latin typeface="Andalus" pitchFamily="18" charset="-78"/>
                  <a:cs typeface="Andalus" pitchFamily="18" charset="-78"/>
                </a:rPr>
                <a:t>Carnot bound for T</a:t>
              </a:r>
              <a:r>
                <a:rPr lang="en-US" sz="1300" baseline="-25000" dirty="0" smtClean="0">
                  <a:latin typeface="Andalus" pitchFamily="18" charset="-78"/>
                  <a:cs typeface="Andalus" pitchFamily="18" charset="-78"/>
                </a:rPr>
                <a:t>c       </a:t>
              </a:r>
              <a:endParaRPr lang="en-US" sz="1300" baseline="-25000" dirty="0">
                <a:latin typeface="Andalus" pitchFamily="18" charset="-78"/>
                <a:cs typeface="Andalus" pitchFamily="18" charset="-7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75438" y="2809204"/>
              <a:ext cx="83738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>
                  <a:latin typeface="Andalus" pitchFamily="18" charset="-78"/>
                  <a:cs typeface="Andalus" pitchFamily="18" charset="-78"/>
                </a:rPr>
                <a:t>,</a:t>
              </a:r>
              <a:r>
                <a:rPr lang="en-US" sz="1300" dirty="0" err="1" smtClean="0">
                  <a:latin typeface="Andalus" pitchFamily="18" charset="-78"/>
                  <a:cs typeface="Andalus" pitchFamily="18" charset="-78"/>
                </a:rPr>
                <a:t>T</a:t>
              </a:r>
              <a:r>
                <a:rPr lang="en-US" sz="1300" baseline="-25000" dirty="0" err="1" smtClean="0">
                  <a:latin typeface="Andalus" pitchFamily="18" charset="-78"/>
                  <a:cs typeface="Andalus" pitchFamily="18" charset="-78"/>
                </a:rPr>
                <a:t>h</a:t>
              </a:r>
              <a:r>
                <a:rPr lang="en-US" sz="1300" dirty="0" smtClean="0">
                  <a:latin typeface="Andalus" pitchFamily="18" charset="-78"/>
                  <a:cs typeface="Andalus" pitchFamily="18" charset="-78"/>
                </a:rPr>
                <a:t>(</a:t>
              </a:r>
              <a:r>
                <a:rPr lang="en-US" sz="1300" dirty="0" err="1" smtClean="0">
                  <a:latin typeface="Andalus" pitchFamily="18" charset="-78"/>
                  <a:cs typeface="Andalus" pitchFamily="18" charset="-78"/>
                </a:rPr>
                <a:t>cos</a:t>
              </a:r>
              <a:r>
                <a:rPr lang="el-GR" sz="1300" dirty="0" smtClean="0">
                  <a:cs typeface="Andalus" pitchFamily="18" charset="-78"/>
                </a:rPr>
                <a:t>φ</a:t>
              </a:r>
              <a:r>
                <a:rPr lang="en-US" sz="1300" dirty="0" smtClean="0">
                  <a:latin typeface="Andalus" pitchFamily="18" charset="-78"/>
                  <a:cs typeface="Andalus" pitchFamily="18" charset="-78"/>
                </a:rPr>
                <a:t>)</a:t>
              </a:r>
              <a:endParaRPr lang="en-US" sz="1300" dirty="0">
                <a:latin typeface="Andalus" pitchFamily="18" charset="-78"/>
                <a:cs typeface="Andalus" pitchFamily="18" charset="-78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562303" y="2936103"/>
              <a:ext cx="228600" cy="1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bject 9"/>
          <p:cNvSpPr txBox="1"/>
          <p:nvPr/>
        </p:nvSpPr>
        <p:spPr>
          <a:xfrm>
            <a:off x="400050" y="3159086"/>
            <a:ext cx="2971800" cy="923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M.</a:t>
            </a:r>
            <a:r>
              <a:rPr sz="600" spc="4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 smtClean="0">
                <a:latin typeface="Arial" panose="020B0604020202020204" pitchFamily="34" charset="0"/>
                <a:cs typeface="Arial" panose="020B0604020202020204" pitchFamily="34" charset="0"/>
              </a:rPr>
              <a:t>O.</a:t>
            </a:r>
            <a:r>
              <a:rPr sz="600" spc="4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Scull</a:t>
            </a:r>
            <a:r>
              <a:rPr sz="600" spc="-65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sz="600" spc="5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600" spc="4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M.</a:t>
            </a:r>
            <a:r>
              <a:rPr sz="600" spc="4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S.</a:t>
            </a:r>
            <a:r>
              <a:rPr sz="600" spc="4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Zubair</a:t>
            </a:r>
            <a:r>
              <a:rPr sz="600" spc="-55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sz="600" spc="5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600" spc="4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G.</a:t>
            </a:r>
            <a:r>
              <a:rPr sz="600" spc="4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S.</a:t>
            </a:r>
            <a:r>
              <a:rPr sz="600" spc="4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 smtClean="0">
                <a:latin typeface="Arial" panose="020B0604020202020204" pitchFamily="34" charset="0"/>
                <a:cs typeface="Arial" panose="020B0604020202020204" pitchFamily="34" charset="0"/>
              </a:rPr>
              <a:t>Ag</a:t>
            </a:r>
            <a:r>
              <a:rPr sz="600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600" spc="-15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sz="600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sz="600" spc="4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4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10" dirty="0" smtClean="0">
                <a:latin typeface="Arial" panose="020B0604020202020204" pitchFamily="34" charset="0"/>
                <a:cs typeface="Arial" panose="020B0604020202020204" pitchFamily="34" charset="0"/>
              </a:rPr>
              <a:t>H.</a:t>
            </a:r>
            <a:r>
              <a:rPr sz="600" spc="4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5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sz="600" dirty="0" smtClean="0">
                <a:latin typeface="Arial" panose="020B0604020202020204" pitchFamily="34" charset="0"/>
                <a:cs typeface="Arial" panose="020B0604020202020204" pitchFamily="34" charset="0"/>
              </a:rPr>
              <a:t>alther,</a:t>
            </a:r>
            <a:r>
              <a:rPr sz="600" spc="4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Science</a:t>
            </a:r>
            <a:r>
              <a:rPr sz="600" spc="4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299</a:t>
            </a:r>
            <a:r>
              <a:rPr sz="600" spc="5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600" spc="4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862</a:t>
            </a:r>
            <a:r>
              <a:rPr sz="600" spc="4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10" dirty="0" smtClean="0">
                <a:latin typeface="Arial" panose="020B0604020202020204" pitchFamily="34" charset="0"/>
                <a:cs typeface="Arial" panose="020B0604020202020204" pitchFamily="34" charset="0"/>
              </a:rPr>
              <a:t>(2</a:t>
            </a:r>
            <a:r>
              <a:rPr sz="600" dirty="0" smtClean="0">
                <a:latin typeface="Arial" panose="020B0604020202020204" pitchFamily="34" charset="0"/>
                <a:cs typeface="Arial" panose="020B0604020202020204" pitchFamily="34" charset="0"/>
              </a:rPr>
              <a:t>003).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18</a:t>
            </a:fld>
            <a:endParaRPr lang="en-US" spc="-20" dirty="0"/>
          </a:p>
        </p:txBody>
      </p:sp>
      <p:sp>
        <p:nvSpPr>
          <p:cNvPr id="4" name="Rectangle 3"/>
          <p:cNvSpPr/>
          <p:nvPr/>
        </p:nvSpPr>
        <p:spPr>
          <a:xfrm>
            <a:off x="1152525" y="1584181"/>
            <a:ext cx="2305050" cy="29238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300" dirty="0">
              <a:latin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</a:rPr>
              <a:t> 	</a:t>
            </a:r>
            <a:endParaRPr lang="en-US" sz="1000" baseline="30000" dirty="0">
              <a:latin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" y="1131376"/>
            <a:ext cx="2133600" cy="9056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744" y="1768130"/>
            <a:ext cx="1871662" cy="11224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9374" y="522315"/>
            <a:ext cx="1362076" cy="12706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5250" y="126454"/>
            <a:ext cx="3733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Temperature control in cavity by Entangled Dimers</a:t>
            </a:r>
          </a:p>
          <a:p>
            <a:r>
              <a:rPr lang="en-US" sz="800" b="1" dirty="0" smtClean="0"/>
              <a:t>Coherence Entanglement Resources</a:t>
            </a:r>
            <a:r>
              <a:rPr lang="en-US" sz="800" dirty="0" smtClean="0"/>
              <a:t>: C. Dag et.al., J. Phys. Chem. (2019)</a:t>
            </a:r>
            <a:endParaRPr lang="en-US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476250" y="211137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Heat/temp boost via entanglement: </a:t>
            </a:r>
            <a:r>
              <a:rPr lang="en-US" sz="1200" dirty="0" err="1" smtClean="0"/>
              <a:t>q.resource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1848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3913" y="128836"/>
            <a:ext cx="4370937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20" dirty="0" smtClean="0">
                <a:solidFill>
                  <a:srgbClr val="3333B2"/>
                </a:solidFill>
                <a:latin typeface="Tahoma"/>
                <a:cs typeface="Tahoma"/>
              </a:rPr>
              <a:t>Motivation</a:t>
            </a:r>
            <a:r>
              <a:rPr sz="1400" spc="-20" dirty="0">
                <a:solidFill>
                  <a:srgbClr val="3333B2"/>
                </a:solidFill>
                <a:latin typeface="Tahoma"/>
                <a:cs typeface="Tahoma"/>
              </a:rPr>
              <a:t>: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35" dirty="0">
                <a:solidFill>
                  <a:srgbClr val="3333B2"/>
                </a:solidFill>
                <a:latin typeface="Tahoma"/>
                <a:cs typeface="Tahoma"/>
              </a:rPr>
              <a:t>Qua</a:t>
            </a:r>
            <a:r>
              <a:rPr sz="1400" spc="-40" dirty="0">
                <a:solidFill>
                  <a:srgbClr val="3333B2"/>
                </a:solidFill>
                <a:latin typeface="Tahoma"/>
                <a:cs typeface="Tahoma"/>
              </a:rPr>
              <a:t>ntum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55" dirty="0">
                <a:solidFill>
                  <a:srgbClr val="3333B2"/>
                </a:solidFill>
                <a:latin typeface="Tahoma"/>
                <a:cs typeface="Tahoma"/>
              </a:rPr>
              <a:t>heat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75" dirty="0" smtClean="0">
                <a:solidFill>
                  <a:srgbClr val="3333B2"/>
                </a:solidFill>
                <a:latin typeface="Tahoma"/>
                <a:cs typeface="Tahoma"/>
              </a:rPr>
              <a:t>engines</a:t>
            </a:r>
            <a:r>
              <a:rPr lang="en-IN" sz="1400" spc="-75" dirty="0" smtClean="0">
                <a:solidFill>
                  <a:srgbClr val="3333B2"/>
                </a:solidFill>
                <a:latin typeface="Tahoma"/>
                <a:cs typeface="Tahoma"/>
              </a:rPr>
              <a:t> – better than classical ?</a:t>
            </a:r>
            <a:endParaRPr sz="1400" dirty="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65055" y="373973"/>
            <a:ext cx="2274475" cy="8829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75228" y="506700"/>
            <a:ext cx="1224769" cy="6902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1055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663695"/>
                </a:lnTo>
                <a:lnTo>
                  <a:pt x="1506" y="678159"/>
                </a:lnTo>
                <a:lnTo>
                  <a:pt x="21173" y="714431"/>
                </a:lnTo>
                <a:lnTo>
                  <a:pt x="57519" y="733977"/>
                </a:lnTo>
                <a:lnTo>
                  <a:pt x="71999" y="735433"/>
                </a:lnTo>
                <a:lnTo>
                  <a:pt x="3734190" y="735433"/>
                </a:lnTo>
                <a:lnTo>
                  <a:pt x="3774311" y="723052"/>
                </a:lnTo>
                <a:lnTo>
                  <a:pt x="3800295" y="691403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1054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0" y="663434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663434"/>
                </a:lnTo>
                <a:lnTo>
                  <a:pt x="3804473" y="677913"/>
                </a:lnTo>
                <a:lnTo>
                  <a:pt x="3784927" y="714260"/>
                </a:lnTo>
                <a:lnTo>
                  <a:pt x="3748655" y="733926"/>
                </a:lnTo>
                <a:lnTo>
                  <a:pt x="71999" y="735433"/>
                </a:lnTo>
                <a:lnTo>
                  <a:pt x="57519" y="733977"/>
                </a:lnTo>
                <a:lnTo>
                  <a:pt x="21173" y="714431"/>
                </a:lnTo>
                <a:lnTo>
                  <a:pt x="1507" y="678159"/>
                </a:lnTo>
                <a:lnTo>
                  <a:pt x="0" y="663434"/>
                </a:lnTo>
                <a:close/>
              </a:path>
            </a:pathLst>
          </a:custGeom>
          <a:ln w="63263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1055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663695"/>
                </a:lnTo>
                <a:lnTo>
                  <a:pt x="1506" y="678159"/>
                </a:lnTo>
                <a:lnTo>
                  <a:pt x="21173" y="714431"/>
                </a:lnTo>
                <a:lnTo>
                  <a:pt x="57519" y="733977"/>
                </a:lnTo>
                <a:lnTo>
                  <a:pt x="71999" y="735433"/>
                </a:lnTo>
                <a:lnTo>
                  <a:pt x="3734190" y="735433"/>
                </a:lnTo>
                <a:lnTo>
                  <a:pt x="3774311" y="723052"/>
                </a:lnTo>
                <a:lnTo>
                  <a:pt x="3800295" y="691403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1054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0" y="663434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663434"/>
                </a:lnTo>
                <a:lnTo>
                  <a:pt x="3804473" y="677913"/>
                </a:lnTo>
                <a:lnTo>
                  <a:pt x="3784927" y="714260"/>
                </a:lnTo>
                <a:lnTo>
                  <a:pt x="3748655" y="733926"/>
                </a:lnTo>
                <a:lnTo>
                  <a:pt x="71999" y="735433"/>
                </a:lnTo>
                <a:lnTo>
                  <a:pt x="57519" y="733977"/>
                </a:lnTo>
                <a:lnTo>
                  <a:pt x="21173" y="714431"/>
                </a:lnTo>
                <a:lnTo>
                  <a:pt x="1507" y="678159"/>
                </a:lnTo>
                <a:lnTo>
                  <a:pt x="0" y="663434"/>
                </a:lnTo>
                <a:close/>
              </a:path>
            </a:pathLst>
          </a:custGeom>
          <a:ln w="50610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1055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663695"/>
                </a:lnTo>
                <a:lnTo>
                  <a:pt x="1506" y="678159"/>
                </a:lnTo>
                <a:lnTo>
                  <a:pt x="21173" y="714431"/>
                </a:lnTo>
                <a:lnTo>
                  <a:pt x="57519" y="733977"/>
                </a:lnTo>
                <a:lnTo>
                  <a:pt x="71999" y="735433"/>
                </a:lnTo>
                <a:lnTo>
                  <a:pt x="3734190" y="735433"/>
                </a:lnTo>
                <a:lnTo>
                  <a:pt x="3774311" y="723052"/>
                </a:lnTo>
                <a:lnTo>
                  <a:pt x="3800295" y="691403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01054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0" y="663434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663434"/>
                </a:lnTo>
                <a:lnTo>
                  <a:pt x="3804473" y="677913"/>
                </a:lnTo>
                <a:lnTo>
                  <a:pt x="3784927" y="714260"/>
                </a:lnTo>
                <a:lnTo>
                  <a:pt x="3748655" y="733926"/>
                </a:lnTo>
                <a:lnTo>
                  <a:pt x="71999" y="735433"/>
                </a:lnTo>
                <a:lnTo>
                  <a:pt x="57519" y="733977"/>
                </a:lnTo>
                <a:lnTo>
                  <a:pt x="21173" y="714431"/>
                </a:lnTo>
                <a:lnTo>
                  <a:pt x="1507" y="678159"/>
                </a:lnTo>
                <a:lnTo>
                  <a:pt x="0" y="663434"/>
                </a:lnTo>
                <a:close/>
              </a:path>
            </a:pathLst>
          </a:custGeom>
          <a:ln w="37958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01055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663695"/>
                </a:lnTo>
                <a:lnTo>
                  <a:pt x="1506" y="678159"/>
                </a:lnTo>
                <a:lnTo>
                  <a:pt x="21173" y="714431"/>
                </a:lnTo>
                <a:lnTo>
                  <a:pt x="57519" y="733977"/>
                </a:lnTo>
                <a:lnTo>
                  <a:pt x="71999" y="735433"/>
                </a:lnTo>
                <a:lnTo>
                  <a:pt x="3734190" y="735433"/>
                </a:lnTo>
                <a:lnTo>
                  <a:pt x="3774311" y="723052"/>
                </a:lnTo>
                <a:lnTo>
                  <a:pt x="3800295" y="691403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01054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0" y="663434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663434"/>
                </a:lnTo>
                <a:lnTo>
                  <a:pt x="3804473" y="677913"/>
                </a:lnTo>
                <a:lnTo>
                  <a:pt x="3784927" y="714260"/>
                </a:lnTo>
                <a:lnTo>
                  <a:pt x="3748655" y="733926"/>
                </a:lnTo>
                <a:lnTo>
                  <a:pt x="71999" y="735433"/>
                </a:lnTo>
                <a:lnTo>
                  <a:pt x="57519" y="733977"/>
                </a:lnTo>
                <a:lnTo>
                  <a:pt x="21173" y="714431"/>
                </a:lnTo>
                <a:lnTo>
                  <a:pt x="1507" y="678159"/>
                </a:lnTo>
                <a:lnTo>
                  <a:pt x="0" y="663434"/>
                </a:lnTo>
                <a:close/>
              </a:path>
            </a:pathLst>
          </a:custGeom>
          <a:ln w="2530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1055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663695"/>
                </a:lnTo>
                <a:lnTo>
                  <a:pt x="1506" y="678159"/>
                </a:lnTo>
                <a:lnTo>
                  <a:pt x="21173" y="714431"/>
                </a:lnTo>
                <a:lnTo>
                  <a:pt x="57519" y="733977"/>
                </a:lnTo>
                <a:lnTo>
                  <a:pt x="71999" y="735433"/>
                </a:lnTo>
                <a:lnTo>
                  <a:pt x="3734190" y="735433"/>
                </a:lnTo>
                <a:lnTo>
                  <a:pt x="3774311" y="723052"/>
                </a:lnTo>
                <a:lnTo>
                  <a:pt x="3800295" y="691403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01054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0" y="663434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663434"/>
                </a:lnTo>
                <a:lnTo>
                  <a:pt x="3804473" y="677913"/>
                </a:lnTo>
                <a:lnTo>
                  <a:pt x="3784927" y="714260"/>
                </a:lnTo>
                <a:lnTo>
                  <a:pt x="3748655" y="733926"/>
                </a:lnTo>
                <a:lnTo>
                  <a:pt x="71999" y="735433"/>
                </a:lnTo>
                <a:lnTo>
                  <a:pt x="57519" y="733977"/>
                </a:lnTo>
                <a:lnTo>
                  <a:pt x="21173" y="714431"/>
                </a:lnTo>
                <a:lnTo>
                  <a:pt x="1507" y="678159"/>
                </a:lnTo>
                <a:lnTo>
                  <a:pt x="0" y="663434"/>
                </a:lnTo>
                <a:close/>
              </a:path>
            </a:pathLst>
          </a:custGeom>
          <a:ln w="12652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01055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663695"/>
                </a:lnTo>
                <a:lnTo>
                  <a:pt x="1506" y="678159"/>
                </a:lnTo>
                <a:lnTo>
                  <a:pt x="21173" y="714431"/>
                </a:lnTo>
                <a:lnTo>
                  <a:pt x="57519" y="733977"/>
                </a:lnTo>
                <a:lnTo>
                  <a:pt x="71999" y="735433"/>
                </a:lnTo>
                <a:lnTo>
                  <a:pt x="3734190" y="735433"/>
                </a:lnTo>
                <a:lnTo>
                  <a:pt x="3774311" y="723052"/>
                </a:lnTo>
                <a:lnTo>
                  <a:pt x="3800295" y="691403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01054" y="1309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0" y="663434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663434"/>
                </a:lnTo>
                <a:lnTo>
                  <a:pt x="3804473" y="677913"/>
                </a:lnTo>
                <a:lnTo>
                  <a:pt x="3784927" y="714260"/>
                </a:lnTo>
                <a:lnTo>
                  <a:pt x="3748655" y="733926"/>
                </a:lnTo>
                <a:lnTo>
                  <a:pt x="71999" y="735433"/>
                </a:lnTo>
                <a:lnTo>
                  <a:pt x="57519" y="733977"/>
                </a:lnTo>
                <a:lnTo>
                  <a:pt x="21173" y="714431"/>
                </a:lnTo>
                <a:lnTo>
                  <a:pt x="1507" y="678159"/>
                </a:lnTo>
                <a:lnTo>
                  <a:pt x="0" y="663434"/>
                </a:lnTo>
                <a:close/>
              </a:path>
            </a:pathLst>
          </a:custGeom>
          <a:ln w="6326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5056" y="1273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3733928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663695"/>
                </a:lnTo>
                <a:lnTo>
                  <a:pt x="1506" y="678159"/>
                </a:lnTo>
                <a:lnTo>
                  <a:pt x="21172" y="714431"/>
                </a:lnTo>
                <a:lnTo>
                  <a:pt x="57518" y="733977"/>
                </a:lnTo>
                <a:lnTo>
                  <a:pt x="71998" y="735433"/>
                </a:lnTo>
                <a:lnTo>
                  <a:pt x="3734189" y="735433"/>
                </a:lnTo>
                <a:lnTo>
                  <a:pt x="3774310" y="723052"/>
                </a:lnTo>
                <a:lnTo>
                  <a:pt x="3800294" y="691403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4" y="21002"/>
                </a:lnTo>
                <a:lnTo>
                  <a:pt x="3748408" y="1456"/>
                </a:lnTo>
                <a:lnTo>
                  <a:pt x="3733928" y="0"/>
                </a:lnTo>
                <a:close/>
              </a:path>
            </a:pathLst>
          </a:custGeom>
          <a:solidFill>
            <a:srgbClr val="FF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5055" y="1273175"/>
            <a:ext cx="3806190" cy="735965"/>
          </a:xfrm>
          <a:custGeom>
            <a:avLst/>
            <a:gdLst/>
            <a:ahLst/>
            <a:cxnLst/>
            <a:rect l="l" t="t" r="r" b="b"/>
            <a:pathLst>
              <a:path w="3806190" h="735964">
                <a:moveTo>
                  <a:pt x="0" y="663434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663434"/>
                </a:lnTo>
                <a:lnTo>
                  <a:pt x="3804473" y="677913"/>
                </a:lnTo>
                <a:lnTo>
                  <a:pt x="3784927" y="714260"/>
                </a:lnTo>
                <a:lnTo>
                  <a:pt x="3748655" y="733926"/>
                </a:lnTo>
                <a:lnTo>
                  <a:pt x="71999" y="735433"/>
                </a:lnTo>
                <a:lnTo>
                  <a:pt x="57519" y="733977"/>
                </a:lnTo>
                <a:lnTo>
                  <a:pt x="21173" y="714431"/>
                </a:lnTo>
                <a:lnTo>
                  <a:pt x="1507" y="678159"/>
                </a:lnTo>
                <a:lnTo>
                  <a:pt x="0" y="663434"/>
                </a:lnTo>
                <a:close/>
              </a:path>
            </a:pathLst>
          </a:custGeom>
          <a:ln w="101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094738" y="1746233"/>
            <a:ext cx="258445" cy="0"/>
          </a:xfrm>
          <a:custGeom>
            <a:avLst/>
            <a:gdLst/>
            <a:ahLst/>
            <a:cxnLst/>
            <a:rect l="l" t="t" r="r" b="b"/>
            <a:pathLst>
              <a:path w="258444">
                <a:moveTo>
                  <a:pt x="0" y="0"/>
                </a:moveTo>
                <a:lnTo>
                  <a:pt x="25784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806293" y="1746233"/>
            <a:ext cx="147320" cy="0"/>
          </a:xfrm>
          <a:custGeom>
            <a:avLst/>
            <a:gdLst/>
            <a:ahLst/>
            <a:cxnLst/>
            <a:rect l="l" t="t" r="r" b="b"/>
            <a:pathLst>
              <a:path w="147319">
                <a:moveTo>
                  <a:pt x="0" y="0"/>
                </a:moveTo>
                <a:lnTo>
                  <a:pt x="14704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06434" y="1326403"/>
            <a:ext cx="181197" cy="2408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02970" y="1570320"/>
            <a:ext cx="0" cy="373380"/>
          </a:xfrm>
          <a:custGeom>
            <a:avLst/>
            <a:gdLst/>
            <a:ahLst/>
            <a:cxnLst/>
            <a:rect l="l" t="t" r="r" b="b"/>
            <a:pathLst>
              <a:path h="373380">
                <a:moveTo>
                  <a:pt x="0" y="0"/>
                </a:moveTo>
                <a:lnTo>
                  <a:pt x="0" y="373131"/>
                </a:lnTo>
              </a:path>
            </a:pathLst>
          </a:custGeom>
          <a:ln w="189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01055" y="2147375"/>
            <a:ext cx="3806190" cy="645795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3733929" y="0"/>
                </a:moveTo>
                <a:lnTo>
                  <a:pt x="71738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573843"/>
                </a:lnTo>
                <a:lnTo>
                  <a:pt x="1506" y="588308"/>
                </a:lnTo>
                <a:lnTo>
                  <a:pt x="21173" y="624579"/>
                </a:lnTo>
                <a:lnTo>
                  <a:pt x="57519" y="644125"/>
                </a:lnTo>
                <a:lnTo>
                  <a:pt x="71999" y="645582"/>
                </a:lnTo>
                <a:lnTo>
                  <a:pt x="3734190" y="645581"/>
                </a:lnTo>
                <a:lnTo>
                  <a:pt x="3774311" y="633200"/>
                </a:lnTo>
                <a:lnTo>
                  <a:pt x="3800295" y="60155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01054" y="2147375"/>
            <a:ext cx="3806190" cy="645795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0" y="57358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573582"/>
                </a:lnTo>
                <a:lnTo>
                  <a:pt x="3804473" y="588062"/>
                </a:lnTo>
                <a:lnTo>
                  <a:pt x="3784927" y="624408"/>
                </a:lnTo>
                <a:lnTo>
                  <a:pt x="3748655" y="644074"/>
                </a:lnTo>
                <a:lnTo>
                  <a:pt x="71999" y="645582"/>
                </a:lnTo>
                <a:lnTo>
                  <a:pt x="57519" y="644125"/>
                </a:lnTo>
                <a:lnTo>
                  <a:pt x="21173" y="624579"/>
                </a:lnTo>
                <a:lnTo>
                  <a:pt x="1507" y="588308"/>
                </a:lnTo>
                <a:lnTo>
                  <a:pt x="0" y="573582"/>
                </a:lnTo>
                <a:close/>
              </a:path>
            </a:pathLst>
          </a:custGeom>
          <a:ln w="63263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01055" y="2147375"/>
            <a:ext cx="3806190" cy="645795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3733929" y="0"/>
                </a:moveTo>
                <a:lnTo>
                  <a:pt x="71738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573843"/>
                </a:lnTo>
                <a:lnTo>
                  <a:pt x="1506" y="588308"/>
                </a:lnTo>
                <a:lnTo>
                  <a:pt x="21173" y="624579"/>
                </a:lnTo>
                <a:lnTo>
                  <a:pt x="57519" y="644125"/>
                </a:lnTo>
                <a:lnTo>
                  <a:pt x="71999" y="645582"/>
                </a:lnTo>
                <a:lnTo>
                  <a:pt x="3734190" y="645581"/>
                </a:lnTo>
                <a:lnTo>
                  <a:pt x="3774311" y="633200"/>
                </a:lnTo>
                <a:lnTo>
                  <a:pt x="3800295" y="60155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01054" y="2147375"/>
            <a:ext cx="3806190" cy="802200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0" y="57358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573582"/>
                </a:lnTo>
                <a:lnTo>
                  <a:pt x="3804473" y="588062"/>
                </a:lnTo>
                <a:lnTo>
                  <a:pt x="3784927" y="624408"/>
                </a:lnTo>
                <a:lnTo>
                  <a:pt x="3748655" y="644074"/>
                </a:lnTo>
                <a:lnTo>
                  <a:pt x="71999" y="645582"/>
                </a:lnTo>
                <a:lnTo>
                  <a:pt x="57519" y="644125"/>
                </a:lnTo>
                <a:lnTo>
                  <a:pt x="21173" y="624579"/>
                </a:lnTo>
                <a:lnTo>
                  <a:pt x="1507" y="588308"/>
                </a:lnTo>
                <a:lnTo>
                  <a:pt x="0" y="573582"/>
                </a:lnTo>
                <a:close/>
              </a:path>
            </a:pathLst>
          </a:custGeom>
          <a:ln w="50610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01055" y="2147375"/>
            <a:ext cx="3806190" cy="645795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3733929" y="0"/>
                </a:moveTo>
                <a:lnTo>
                  <a:pt x="71738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573843"/>
                </a:lnTo>
                <a:lnTo>
                  <a:pt x="1506" y="588308"/>
                </a:lnTo>
                <a:lnTo>
                  <a:pt x="21173" y="624579"/>
                </a:lnTo>
                <a:lnTo>
                  <a:pt x="57519" y="644125"/>
                </a:lnTo>
                <a:lnTo>
                  <a:pt x="71999" y="645582"/>
                </a:lnTo>
                <a:lnTo>
                  <a:pt x="3734190" y="645581"/>
                </a:lnTo>
                <a:lnTo>
                  <a:pt x="3774311" y="633200"/>
                </a:lnTo>
                <a:lnTo>
                  <a:pt x="3800295" y="60155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01054" y="2147375"/>
            <a:ext cx="3806190" cy="645795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0" y="57358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573582"/>
                </a:lnTo>
                <a:lnTo>
                  <a:pt x="3804473" y="588062"/>
                </a:lnTo>
                <a:lnTo>
                  <a:pt x="3784927" y="624408"/>
                </a:lnTo>
                <a:lnTo>
                  <a:pt x="3748655" y="644074"/>
                </a:lnTo>
                <a:lnTo>
                  <a:pt x="71999" y="645582"/>
                </a:lnTo>
                <a:lnTo>
                  <a:pt x="57519" y="644125"/>
                </a:lnTo>
                <a:lnTo>
                  <a:pt x="21173" y="624579"/>
                </a:lnTo>
                <a:lnTo>
                  <a:pt x="1507" y="588308"/>
                </a:lnTo>
                <a:lnTo>
                  <a:pt x="0" y="573582"/>
                </a:lnTo>
                <a:close/>
              </a:path>
            </a:pathLst>
          </a:custGeom>
          <a:ln w="37958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01055" y="2147375"/>
            <a:ext cx="3806190" cy="645795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3733929" y="0"/>
                </a:moveTo>
                <a:lnTo>
                  <a:pt x="71738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573843"/>
                </a:lnTo>
                <a:lnTo>
                  <a:pt x="1506" y="588308"/>
                </a:lnTo>
                <a:lnTo>
                  <a:pt x="21173" y="624579"/>
                </a:lnTo>
                <a:lnTo>
                  <a:pt x="57519" y="644125"/>
                </a:lnTo>
                <a:lnTo>
                  <a:pt x="71999" y="645582"/>
                </a:lnTo>
                <a:lnTo>
                  <a:pt x="3734190" y="645581"/>
                </a:lnTo>
                <a:lnTo>
                  <a:pt x="3774311" y="633200"/>
                </a:lnTo>
                <a:lnTo>
                  <a:pt x="3800295" y="60155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01054" y="2147375"/>
            <a:ext cx="3806190" cy="645795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0" y="57358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573582"/>
                </a:lnTo>
                <a:lnTo>
                  <a:pt x="3804473" y="588062"/>
                </a:lnTo>
                <a:lnTo>
                  <a:pt x="3784927" y="624408"/>
                </a:lnTo>
                <a:lnTo>
                  <a:pt x="3748655" y="644074"/>
                </a:lnTo>
                <a:lnTo>
                  <a:pt x="71999" y="645582"/>
                </a:lnTo>
                <a:lnTo>
                  <a:pt x="57519" y="644125"/>
                </a:lnTo>
                <a:lnTo>
                  <a:pt x="21173" y="624579"/>
                </a:lnTo>
                <a:lnTo>
                  <a:pt x="1507" y="588308"/>
                </a:lnTo>
                <a:lnTo>
                  <a:pt x="0" y="573582"/>
                </a:lnTo>
                <a:close/>
              </a:path>
            </a:pathLst>
          </a:custGeom>
          <a:ln w="2530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01055" y="2147375"/>
            <a:ext cx="3806190" cy="645795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3733929" y="0"/>
                </a:moveTo>
                <a:lnTo>
                  <a:pt x="71738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573843"/>
                </a:lnTo>
                <a:lnTo>
                  <a:pt x="1506" y="588308"/>
                </a:lnTo>
                <a:lnTo>
                  <a:pt x="21173" y="624579"/>
                </a:lnTo>
                <a:lnTo>
                  <a:pt x="57519" y="644125"/>
                </a:lnTo>
                <a:lnTo>
                  <a:pt x="71999" y="645582"/>
                </a:lnTo>
                <a:lnTo>
                  <a:pt x="3734190" y="645581"/>
                </a:lnTo>
                <a:lnTo>
                  <a:pt x="3774311" y="633200"/>
                </a:lnTo>
                <a:lnTo>
                  <a:pt x="3800295" y="60155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01054" y="2147375"/>
            <a:ext cx="3806190" cy="645795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0" y="57358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573582"/>
                </a:lnTo>
                <a:lnTo>
                  <a:pt x="3804473" y="588062"/>
                </a:lnTo>
                <a:lnTo>
                  <a:pt x="3784927" y="624408"/>
                </a:lnTo>
                <a:lnTo>
                  <a:pt x="3748655" y="644074"/>
                </a:lnTo>
                <a:lnTo>
                  <a:pt x="71999" y="645582"/>
                </a:lnTo>
                <a:lnTo>
                  <a:pt x="57519" y="644125"/>
                </a:lnTo>
                <a:lnTo>
                  <a:pt x="21173" y="624579"/>
                </a:lnTo>
                <a:lnTo>
                  <a:pt x="1507" y="588308"/>
                </a:lnTo>
                <a:lnTo>
                  <a:pt x="0" y="573582"/>
                </a:lnTo>
                <a:close/>
              </a:path>
            </a:pathLst>
          </a:custGeom>
          <a:ln w="12652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01055" y="2147375"/>
            <a:ext cx="3806190" cy="645795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3733929" y="0"/>
                </a:moveTo>
                <a:lnTo>
                  <a:pt x="71738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573843"/>
                </a:lnTo>
                <a:lnTo>
                  <a:pt x="1506" y="588308"/>
                </a:lnTo>
                <a:lnTo>
                  <a:pt x="21173" y="624579"/>
                </a:lnTo>
                <a:lnTo>
                  <a:pt x="57519" y="644125"/>
                </a:lnTo>
                <a:lnTo>
                  <a:pt x="71999" y="645582"/>
                </a:lnTo>
                <a:lnTo>
                  <a:pt x="3734190" y="645581"/>
                </a:lnTo>
                <a:lnTo>
                  <a:pt x="3774311" y="633200"/>
                </a:lnTo>
                <a:lnTo>
                  <a:pt x="3800295" y="60155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01054" y="2147375"/>
            <a:ext cx="3806190" cy="645795"/>
          </a:xfrm>
          <a:custGeom>
            <a:avLst/>
            <a:gdLst/>
            <a:ahLst/>
            <a:cxnLst/>
            <a:rect l="l" t="t" r="r" b="b"/>
            <a:pathLst>
              <a:path w="3806190" h="645795">
                <a:moveTo>
                  <a:pt x="0" y="57358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573582"/>
                </a:lnTo>
                <a:lnTo>
                  <a:pt x="3804473" y="588062"/>
                </a:lnTo>
                <a:lnTo>
                  <a:pt x="3784927" y="624408"/>
                </a:lnTo>
                <a:lnTo>
                  <a:pt x="3748655" y="644074"/>
                </a:lnTo>
                <a:lnTo>
                  <a:pt x="71999" y="645582"/>
                </a:lnTo>
                <a:lnTo>
                  <a:pt x="57519" y="644125"/>
                </a:lnTo>
                <a:lnTo>
                  <a:pt x="21173" y="624579"/>
                </a:lnTo>
                <a:lnTo>
                  <a:pt x="1507" y="588308"/>
                </a:lnTo>
                <a:lnTo>
                  <a:pt x="0" y="573582"/>
                </a:lnTo>
                <a:close/>
              </a:path>
            </a:pathLst>
          </a:custGeom>
          <a:ln w="6326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65056" y="2111375"/>
            <a:ext cx="3806190" cy="915415"/>
          </a:xfrm>
          <a:custGeom>
            <a:avLst/>
            <a:gdLst/>
            <a:ahLst/>
            <a:cxnLst/>
            <a:rect l="l" t="t" r="r" b="b"/>
            <a:pathLst>
              <a:path w="3806190" h="645794">
                <a:moveTo>
                  <a:pt x="3733928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573843"/>
                </a:lnTo>
                <a:lnTo>
                  <a:pt x="1506" y="588308"/>
                </a:lnTo>
                <a:lnTo>
                  <a:pt x="21172" y="624579"/>
                </a:lnTo>
                <a:lnTo>
                  <a:pt x="57518" y="644125"/>
                </a:lnTo>
                <a:lnTo>
                  <a:pt x="71998" y="645582"/>
                </a:lnTo>
                <a:lnTo>
                  <a:pt x="3734189" y="645581"/>
                </a:lnTo>
                <a:lnTo>
                  <a:pt x="3774310" y="633200"/>
                </a:lnTo>
                <a:lnTo>
                  <a:pt x="3800294" y="601551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4" y="21002"/>
                </a:lnTo>
                <a:lnTo>
                  <a:pt x="3748408" y="1456"/>
                </a:lnTo>
                <a:lnTo>
                  <a:pt x="37339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5055" y="2111374"/>
            <a:ext cx="3806192" cy="838201"/>
          </a:xfrm>
          <a:custGeom>
            <a:avLst/>
            <a:gdLst/>
            <a:ahLst/>
            <a:cxnLst/>
            <a:rect l="l" t="t" r="r" b="b"/>
            <a:pathLst>
              <a:path w="3806190" h="645794">
                <a:moveTo>
                  <a:pt x="0" y="573582"/>
                </a:moveTo>
                <a:lnTo>
                  <a:pt x="0" y="71999"/>
                </a:lnTo>
                <a:lnTo>
                  <a:pt x="1456" y="57519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573582"/>
                </a:lnTo>
                <a:lnTo>
                  <a:pt x="3804473" y="588062"/>
                </a:lnTo>
                <a:lnTo>
                  <a:pt x="3784927" y="624408"/>
                </a:lnTo>
                <a:lnTo>
                  <a:pt x="3748655" y="644074"/>
                </a:lnTo>
                <a:lnTo>
                  <a:pt x="71999" y="645582"/>
                </a:lnTo>
                <a:lnTo>
                  <a:pt x="57519" y="644125"/>
                </a:lnTo>
                <a:lnTo>
                  <a:pt x="21173" y="624579"/>
                </a:lnTo>
                <a:lnTo>
                  <a:pt x="1507" y="588308"/>
                </a:lnTo>
                <a:lnTo>
                  <a:pt x="0" y="573582"/>
                </a:lnTo>
                <a:close/>
              </a:path>
            </a:pathLst>
          </a:custGeom>
          <a:ln w="101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37718" y="2167645"/>
            <a:ext cx="119380" cy="152400"/>
          </a:xfrm>
          <a:custGeom>
            <a:avLst/>
            <a:gdLst/>
            <a:ahLst/>
            <a:cxnLst/>
            <a:rect l="l" t="t" r="r" b="b"/>
            <a:pathLst>
              <a:path w="119379" h="152400">
                <a:moveTo>
                  <a:pt x="82078" y="7285"/>
                </a:moveTo>
                <a:lnTo>
                  <a:pt x="42919" y="7285"/>
                </a:lnTo>
                <a:lnTo>
                  <a:pt x="53536" y="7800"/>
                </a:lnTo>
                <a:lnTo>
                  <a:pt x="70014" y="12396"/>
                </a:lnTo>
                <a:lnTo>
                  <a:pt x="79200" y="20106"/>
                </a:lnTo>
                <a:lnTo>
                  <a:pt x="87756" y="33172"/>
                </a:lnTo>
                <a:lnTo>
                  <a:pt x="89638" y="45055"/>
                </a:lnTo>
                <a:lnTo>
                  <a:pt x="87628" y="58200"/>
                </a:lnTo>
                <a:lnTo>
                  <a:pt x="57461" y="98039"/>
                </a:lnTo>
                <a:lnTo>
                  <a:pt x="47874" y="107636"/>
                </a:lnTo>
                <a:lnTo>
                  <a:pt x="39767" y="116826"/>
                </a:lnTo>
                <a:lnTo>
                  <a:pt x="32747" y="126259"/>
                </a:lnTo>
                <a:lnTo>
                  <a:pt x="27176" y="137002"/>
                </a:lnTo>
                <a:lnTo>
                  <a:pt x="21907" y="150137"/>
                </a:lnTo>
                <a:lnTo>
                  <a:pt x="28461" y="152019"/>
                </a:lnTo>
                <a:lnTo>
                  <a:pt x="30677" y="146268"/>
                </a:lnTo>
                <a:lnTo>
                  <a:pt x="36574" y="135064"/>
                </a:lnTo>
                <a:lnTo>
                  <a:pt x="73221" y="106629"/>
                </a:lnTo>
                <a:lnTo>
                  <a:pt x="91066" y="96292"/>
                </a:lnTo>
                <a:lnTo>
                  <a:pt x="100853" y="88742"/>
                </a:lnTo>
                <a:lnTo>
                  <a:pt x="109659" y="79762"/>
                </a:lnTo>
                <a:lnTo>
                  <a:pt x="114893" y="70060"/>
                </a:lnTo>
                <a:lnTo>
                  <a:pt x="119138" y="54681"/>
                </a:lnTo>
                <a:lnTo>
                  <a:pt x="119182" y="54437"/>
                </a:lnTo>
                <a:lnTo>
                  <a:pt x="117382" y="42901"/>
                </a:lnTo>
                <a:lnTo>
                  <a:pt x="111470" y="29026"/>
                </a:lnTo>
                <a:lnTo>
                  <a:pt x="104392" y="20769"/>
                </a:lnTo>
                <a:lnTo>
                  <a:pt x="94715" y="13555"/>
                </a:lnTo>
                <a:lnTo>
                  <a:pt x="82164" y="7314"/>
                </a:lnTo>
                <a:close/>
              </a:path>
              <a:path w="119379" h="152400">
                <a:moveTo>
                  <a:pt x="54771" y="0"/>
                </a:moveTo>
                <a:lnTo>
                  <a:pt x="17293" y="7284"/>
                </a:lnTo>
                <a:lnTo>
                  <a:pt x="0" y="33623"/>
                </a:lnTo>
                <a:lnTo>
                  <a:pt x="242" y="39509"/>
                </a:lnTo>
                <a:lnTo>
                  <a:pt x="2730" y="44424"/>
                </a:lnTo>
                <a:lnTo>
                  <a:pt x="5340" y="49340"/>
                </a:lnTo>
                <a:lnTo>
                  <a:pt x="8920" y="52374"/>
                </a:lnTo>
                <a:lnTo>
                  <a:pt x="16870" y="54681"/>
                </a:lnTo>
                <a:lnTo>
                  <a:pt x="20147" y="54437"/>
                </a:lnTo>
                <a:lnTo>
                  <a:pt x="27793" y="32591"/>
                </a:lnTo>
                <a:lnTo>
                  <a:pt x="26094" y="26705"/>
                </a:lnTo>
                <a:lnTo>
                  <a:pt x="25669" y="21971"/>
                </a:lnTo>
                <a:lnTo>
                  <a:pt x="26701" y="18574"/>
                </a:lnTo>
                <a:lnTo>
                  <a:pt x="27975" y="14082"/>
                </a:lnTo>
                <a:lnTo>
                  <a:pt x="31798" y="10683"/>
                </a:lnTo>
                <a:lnTo>
                  <a:pt x="42919" y="7285"/>
                </a:lnTo>
                <a:lnTo>
                  <a:pt x="82078" y="7285"/>
                </a:lnTo>
                <a:lnTo>
                  <a:pt x="66467" y="1978"/>
                </a:lnTo>
                <a:lnTo>
                  <a:pt x="54771" y="0"/>
                </a:lnTo>
                <a:close/>
              </a:path>
            </a:pathLst>
          </a:custGeom>
          <a:solidFill>
            <a:srgbClr val="9F01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35594" y="2334896"/>
            <a:ext cx="38100" cy="34290"/>
          </a:xfrm>
          <a:custGeom>
            <a:avLst/>
            <a:gdLst/>
            <a:ahLst/>
            <a:cxnLst/>
            <a:rect l="l" t="t" r="r" b="b"/>
            <a:pathLst>
              <a:path w="38100" h="34289">
                <a:moveTo>
                  <a:pt x="18508" y="0"/>
                </a:moveTo>
                <a:lnTo>
                  <a:pt x="13896" y="364"/>
                </a:lnTo>
                <a:lnTo>
                  <a:pt x="5218" y="4429"/>
                </a:lnTo>
                <a:lnTo>
                  <a:pt x="2488" y="7585"/>
                </a:lnTo>
                <a:lnTo>
                  <a:pt x="1274" y="11954"/>
                </a:lnTo>
                <a:lnTo>
                  <a:pt x="0" y="16263"/>
                </a:lnTo>
                <a:lnTo>
                  <a:pt x="19358" y="33922"/>
                </a:lnTo>
                <a:lnTo>
                  <a:pt x="23970" y="33619"/>
                </a:lnTo>
                <a:lnTo>
                  <a:pt x="28339" y="31677"/>
                </a:lnTo>
                <a:lnTo>
                  <a:pt x="32709" y="29553"/>
                </a:lnTo>
                <a:lnTo>
                  <a:pt x="35500" y="26397"/>
                </a:lnTo>
                <a:lnTo>
                  <a:pt x="36714" y="22149"/>
                </a:lnTo>
                <a:lnTo>
                  <a:pt x="37988" y="17780"/>
                </a:lnTo>
                <a:lnTo>
                  <a:pt x="37260" y="13593"/>
                </a:lnTo>
                <a:lnTo>
                  <a:pt x="32026" y="5559"/>
                </a:lnTo>
                <a:lnTo>
                  <a:pt x="28006" y="2642"/>
                </a:lnTo>
                <a:lnTo>
                  <a:pt x="23363" y="1395"/>
                </a:lnTo>
                <a:lnTo>
                  <a:pt x="18508" y="0"/>
                </a:lnTo>
                <a:close/>
              </a:path>
            </a:pathLst>
          </a:custGeom>
          <a:solidFill>
            <a:srgbClr val="9F01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37718" y="2167645"/>
            <a:ext cx="119380" cy="152400"/>
          </a:xfrm>
          <a:custGeom>
            <a:avLst/>
            <a:gdLst/>
            <a:ahLst/>
            <a:cxnLst/>
            <a:rect l="l" t="t" r="r" b="b"/>
            <a:pathLst>
              <a:path w="119379" h="152400">
                <a:moveTo>
                  <a:pt x="28461" y="152019"/>
                </a:moveTo>
                <a:lnTo>
                  <a:pt x="21907" y="150137"/>
                </a:lnTo>
                <a:lnTo>
                  <a:pt x="27176" y="137002"/>
                </a:lnTo>
                <a:lnTo>
                  <a:pt x="32747" y="126259"/>
                </a:lnTo>
                <a:lnTo>
                  <a:pt x="39767" y="116826"/>
                </a:lnTo>
                <a:lnTo>
                  <a:pt x="47874" y="107636"/>
                </a:lnTo>
                <a:lnTo>
                  <a:pt x="57461" y="98039"/>
                </a:lnTo>
                <a:lnTo>
                  <a:pt x="69507" y="86415"/>
                </a:lnTo>
                <a:lnTo>
                  <a:pt x="77137" y="78106"/>
                </a:lnTo>
                <a:lnTo>
                  <a:pt x="83441" y="69427"/>
                </a:lnTo>
                <a:lnTo>
                  <a:pt x="85990" y="63965"/>
                </a:lnTo>
                <a:lnTo>
                  <a:pt x="87628" y="58200"/>
                </a:lnTo>
                <a:lnTo>
                  <a:pt x="89638" y="45055"/>
                </a:lnTo>
                <a:lnTo>
                  <a:pt x="87756" y="33172"/>
                </a:lnTo>
                <a:lnTo>
                  <a:pt x="79200" y="20106"/>
                </a:lnTo>
                <a:lnTo>
                  <a:pt x="70014" y="12396"/>
                </a:lnTo>
                <a:lnTo>
                  <a:pt x="53536" y="7800"/>
                </a:lnTo>
                <a:lnTo>
                  <a:pt x="42919" y="7285"/>
                </a:lnTo>
                <a:lnTo>
                  <a:pt x="31798" y="10683"/>
                </a:lnTo>
                <a:lnTo>
                  <a:pt x="27975" y="14082"/>
                </a:lnTo>
                <a:lnTo>
                  <a:pt x="26701" y="18574"/>
                </a:lnTo>
                <a:lnTo>
                  <a:pt x="25669" y="21971"/>
                </a:lnTo>
                <a:lnTo>
                  <a:pt x="26094" y="26705"/>
                </a:lnTo>
                <a:lnTo>
                  <a:pt x="27793" y="32591"/>
                </a:lnTo>
                <a:lnTo>
                  <a:pt x="29553" y="38538"/>
                </a:lnTo>
                <a:lnTo>
                  <a:pt x="30038" y="42786"/>
                </a:lnTo>
                <a:lnTo>
                  <a:pt x="16870" y="54681"/>
                </a:lnTo>
                <a:lnTo>
                  <a:pt x="13350" y="53649"/>
                </a:lnTo>
                <a:lnTo>
                  <a:pt x="8920" y="52374"/>
                </a:lnTo>
                <a:lnTo>
                  <a:pt x="5340" y="49340"/>
                </a:lnTo>
                <a:lnTo>
                  <a:pt x="2730" y="44424"/>
                </a:lnTo>
                <a:lnTo>
                  <a:pt x="242" y="39509"/>
                </a:lnTo>
                <a:lnTo>
                  <a:pt x="0" y="33623"/>
                </a:lnTo>
                <a:lnTo>
                  <a:pt x="1942" y="26705"/>
                </a:lnTo>
                <a:lnTo>
                  <a:pt x="43068" y="30"/>
                </a:lnTo>
                <a:lnTo>
                  <a:pt x="54771" y="0"/>
                </a:lnTo>
                <a:lnTo>
                  <a:pt x="66467" y="1978"/>
                </a:lnTo>
                <a:lnTo>
                  <a:pt x="104392" y="20769"/>
                </a:lnTo>
                <a:lnTo>
                  <a:pt x="119190" y="54491"/>
                </a:lnTo>
                <a:lnTo>
                  <a:pt x="114893" y="70060"/>
                </a:lnTo>
                <a:lnTo>
                  <a:pt x="109659" y="79762"/>
                </a:lnTo>
                <a:lnTo>
                  <a:pt x="100853" y="88742"/>
                </a:lnTo>
                <a:lnTo>
                  <a:pt x="91066" y="96292"/>
                </a:lnTo>
                <a:lnTo>
                  <a:pt x="73221" y="106629"/>
                </a:lnTo>
                <a:lnTo>
                  <a:pt x="59983" y="114638"/>
                </a:lnTo>
                <a:lnTo>
                  <a:pt x="50648" y="120752"/>
                </a:lnTo>
                <a:lnTo>
                  <a:pt x="44511" y="125402"/>
                </a:lnTo>
                <a:lnTo>
                  <a:pt x="36574" y="135064"/>
                </a:lnTo>
                <a:lnTo>
                  <a:pt x="30677" y="14626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35594" y="2334896"/>
            <a:ext cx="38100" cy="34290"/>
          </a:xfrm>
          <a:custGeom>
            <a:avLst/>
            <a:gdLst/>
            <a:ahLst/>
            <a:cxnLst/>
            <a:rect l="l" t="t" r="r" b="b"/>
            <a:pathLst>
              <a:path w="38100" h="34289">
                <a:moveTo>
                  <a:pt x="23363" y="1395"/>
                </a:moveTo>
                <a:lnTo>
                  <a:pt x="28400" y="2852"/>
                </a:lnTo>
                <a:lnTo>
                  <a:pt x="32102" y="5582"/>
                </a:lnTo>
                <a:lnTo>
                  <a:pt x="34650" y="9588"/>
                </a:lnTo>
                <a:lnTo>
                  <a:pt x="37260" y="13593"/>
                </a:lnTo>
                <a:lnTo>
                  <a:pt x="37988" y="17780"/>
                </a:lnTo>
                <a:lnTo>
                  <a:pt x="36714" y="22149"/>
                </a:lnTo>
                <a:lnTo>
                  <a:pt x="35500" y="26397"/>
                </a:lnTo>
                <a:lnTo>
                  <a:pt x="32709" y="29553"/>
                </a:lnTo>
                <a:lnTo>
                  <a:pt x="28339" y="31677"/>
                </a:lnTo>
                <a:lnTo>
                  <a:pt x="23970" y="33619"/>
                </a:lnTo>
                <a:lnTo>
                  <a:pt x="19358" y="33922"/>
                </a:lnTo>
                <a:lnTo>
                  <a:pt x="14503" y="32526"/>
                </a:lnTo>
                <a:lnTo>
                  <a:pt x="9588" y="31131"/>
                </a:lnTo>
                <a:lnTo>
                  <a:pt x="5825" y="28400"/>
                </a:lnTo>
                <a:lnTo>
                  <a:pt x="3216" y="24455"/>
                </a:lnTo>
                <a:lnTo>
                  <a:pt x="667" y="20390"/>
                </a:lnTo>
                <a:lnTo>
                  <a:pt x="0" y="16263"/>
                </a:lnTo>
                <a:lnTo>
                  <a:pt x="1274" y="11954"/>
                </a:lnTo>
                <a:lnTo>
                  <a:pt x="2488" y="7585"/>
                </a:lnTo>
                <a:lnTo>
                  <a:pt x="5218" y="4429"/>
                </a:lnTo>
                <a:lnTo>
                  <a:pt x="9466" y="2427"/>
                </a:lnTo>
                <a:lnTo>
                  <a:pt x="13896" y="364"/>
                </a:lnTo>
                <a:lnTo>
                  <a:pt x="18508" y="0"/>
                </a:lnTo>
                <a:lnTo>
                  <a:pt x="23363" y="13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623125" y="1043770"/>
            <a:ext cx="3481704" cy="22182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600" spc="-10" dirty="0">
                <a:latin typeface="Arial"/>
                <a:cs typeface="Arial"/>
              </a:rPr>
              <a:t>Zillertalbahn@Wiki</a:t>
            </a:r>
            <a:r>
              <a:rPr sz="600" spc="5" dirty="0">
                <a:latin typeface="Arial"/>
                <a:cs typeface="Arial"/>
              </a:rPr>
              <a:t>p</a:t>
            </a:r>
            <a:r>
              <a:rPr sz="600" spc="-20" dirty="0">
                <a:latin typeface="Arial"/>
                <a:cs typeface="Arial"/>
              </a:rPr>
              <a:t>edia</a:t>
            </a:r>
            <a:endParaRPr sz="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endParaRPr sz="800" dirty="0">
              <a:latin typeface="Times New Roman"/>
              <a:cs typeface="Times New Roman"/>
            </a:endParaRPr>
          </a:p>
          <a:p>
            <a:pPr marL="33020">
              <a:lnSpc>
                <a:spcPct val="100000"/>
              </a:lnSpc>
            </a:pPr>
            <a:r>
              <a:rPr sz="1200" b="1" spc="-65" dirty="0">
                <a:solidFill>
                  <a:srgbClr val="FF0000"/>
                </a:solidFill>
                <a:latin typeface="Gill Sans MT"/>
                <a:cs typeface="Gill Sans MT"/>
              </a:rPr>
              <a:t>C</a:t>
            </a:r>
            <a:r>
              <a:rPr sz="1200" b="1" spc="-85" dirty="0">
                <a:solidFill>
                  <a:srgbClr val="FF0000"/>
                </a:solidFill>
                <a:latin typeface="Gill Sans MT"/>
                <a:cs typeface="Gill Sans MT"/>
              </a:rPr>
              <a:t>a</a:t>
            </a:r>
            <a:r>
              <a:rPr sz="1200" b="1" spc="-50" dirty="0">
                <a:solidFill>
                  <a:srgbClr val="FF0000"/>
                </a:solidFill>
                <a:latin typeface="Gill Sans MT"/>
                <a:cs typeface="Gill Sans MT"/>
              </a:rPr>
              <a:t>rnot</a:t>
            </a:r>
            <a:r>
              <a:rPr sz="1200" b="1" spc="105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200" b="1" spc="-25" dirty="0">
                <a:solidFill>
                  <a:srgbClr val="FF0000"/>
                </a:solidFill>
                <a:latin typeface="Gill Sans MT"/>
                <a:cs typeface="Gill Sans MT"/>
              </a:rPr>
              <a:t>efficiency</a:t>
            </a:r>
            <a:r>
              <a:rPr sz="1200" b="1" spc="105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200" b="1" spc="10" dirty="0">
                <a:solidFill>
                  <a:srgbClr val="FF0000"/>
                </a:solidFill>
                <a:latin typeface="Gill Sans MT"/>
                <a:cs typeface="Gill Sans MT"/>
              </a:rPr>
              <a:t>(1824)</a:t>
            </a:r>
            <a:endParaRPr sz="1200" dirty="0">
              <a:latin typeface="Gill Sans MT"/>
              <a:cs typeface="Gill Sans MT"/>
            </a:endParaRPr>
          </a:p>
          <a:p>
            <a:pPr marL="1158875">
              <a:lnSpc>
                <a:spcPts val="1035"/>
              </a:lnSpc>
              <a:spcBef>
                <a:spcPts val="1055"/>
              </a:spcBef>
            </a:pPr>
            <a:r>
              <a:rPr sz="1100" b="0" i="1" spc="-114" dirty="0">
                <a:latin typeface="Bookman Old Style"/>
                <a:cs typeface="Bookman Old Style"/>
              </a:rPr>
              <a:t>η</a:t>
            </a:r>
            <a:r>
              <a:rPr sz="1100" b="0" i="1" spc="10" dirty="0">
                <a:latin typeface="Bookman Old Style"/>
                <a:cs typeface="Bookman Old Style"/>
              </a:rPr>
              <a:t> </a:t>
            </a:r>
            <a:r>
              <a:rPr sz="1650" spc="89" baseline="2525" dirty="0">
                <a:latin typeface="Garamond"/>
                <a:cs typeface="Garamond"/>
              </a:rPr>
              <a:t>:</a:t>
            </a:r>
            <a:r>
              <a:rPr sz="1100" spc="110" dirty="0">
                <a:latin typeface="Garamond"/>
                <a:cs typeface="Garamond"/>
              </a:rPr>
              <a:t>=</a:t>
            </a:r>
            <a:r>
              <a:rPr sz="1100" dirty="0">
                <a:latin typeface="Garamond"/>
                <a:cs typeface="Garamond"/>
              </a:rPr>
              <a:t> </a:t>
            </a:r>
            <a:r>
              <a:rPr sz="1100" spc="-130" dirty="0">
                <a:latin typeface="Garamond"/>
                <a:cs typeface="Garamond"/>
              </a:rPr>
              <a:t> </a:t>
            </a:r>
            <a:r>
              <a:rPr sz="1650" i="1" spc="-67" baseline="37878" dirty="0">
                <a:latin typeface="Meiryo"/>
                <a:cs typeface="Meiryo"/>
              </a:rPr>
              <a:t>−</a:t>
            </a:r>
            <a:r>
              <a:rPr sz="1650" b="0" i="1" spc="-52" baseline="37878" dirty="0">
                <a:latin typeface="Bookman Old Style"/>
                <a:cs typeface="Bookman Old Style"/>
              </a:rPr>
              <a:t>W</a:t>
            </a:r>
            <a:r>
              <a:rPr sz="1650" b="0" i="1" baseline="37878" dirty="0">
                <a:latin typeface="Bookman Old Style"/>
                <a:cs typeface="Bookman Old Style"/>
              </a:rPr>
              <a:t> </a:t>
            </a:r>
            <a:r>
              <a:rPr sz="1650" b="0" i="1" spc="-135" baseline="37878" dirty="0">
                <a:latin typeface="Bookman Old Style"/>
                <a:cs typeface="Bookman Old Style"/>
              </a:rPr>
              <a:t> </a:t>
            </a:r>
            <a:r>
              <a:rPr sz="1100" i="1" spc="-45" dirty="0">
                <a:latin typeface="Meiryo"/>
                <a:cs typeface="Meiryo"/>
              </a:rPr>
              <a:t>≤</a:t>
            </a:r>
            <a:r>
              <a:rPr sz="1100" i="1" spc="-75" dirty="0">
                <a:latin typeface="Meiryo"/>
                <a:cs typeface="Meiryo"/>
              </a:rPr>
              <a:t> </a:t>
            </a:r>
            <a:r>
              <a:rPr sz="1100" spc="25" dirty="0">
                <a:latin typeface="Garamond"/>
                <a:cs typeface="Garamond"/>
              </a:rPr>
              <a:t>1</a:t>
            </a:r>
            <a:r>
              <a:rPr sz="1100" spc="-35" dirty="0">
                <a:latin typeface="Garamond"/>
                <a:cs typeface="Garamond"/>
              </a:rPr>
              <a:t> </a:t>
            </a:r>
            <a:r>
              <a:rPr sz="1100" i="1" spc="-45" dirty="0">
                <a:latin typeface="Meiryo"/>
                <a:cs typeface="Meiryo"/>
              </a:rPr>
              <a:t>−</a:t>
            </a:r>
            <a:r>
              <a:rPr sz="1100" i="1" spc="35" dirty="0">
                <a:latin typeface="Meiryo"/>
                <a:cs typeface="Meiryo"/>
              </a:rPr>
              <a:t> </a:t>
            </a:r>
            <a:r>
              <a:rPr sz="1650" b="0" i="1" spc="-44" baseline="37878" dirty="0">
                <a:latin typeface="Bookman Old Style"/>
                <a:cs typeface="Bookman Old Style"/>
              </a:rPr>
              <a:t>T</a:t>
            </a:r>
            <a:r>
              <a:rPr sz="1200" spc="22" baseline="38194" dirty="0">
                <a:latin typeface="Century"/>
                <a:cs typeface="Century"/>
              </a:rPr>
              <a:t>c</a:t>
            </a:r>
            <a:endParaRPr sz="1200" baseline="38194" dirty="0">
              <a:latin typeface="Century"/>
              <a:cs typeface="Century"/>
            </a:endParaRPr>
          </a:p>
          <a:p>
            <a:pPr marL="1512570">
              <a:lnSpc>
                <a:spcPts val="1035"/>
              </a:lnSpc>
              <a:tabLst>
                <a:tab pos="2182495" algn="l"/>
              </a:tabLst>
            </a:pPr>
            <a:r>
              <a:rPr sz="1100" b="0" i="1" dirty="0">
                <a:latin typeface="Bookman Old Style"/>
                <a:cs typeface="Bookman Old Style"/>
              </a:rPr>
              <a:t>Q</a:t>
            </a:r>
            <a:r>
              <a:rPr sz="1200" spc="-30" baseline="-25000" dirty="0">
                <a:latin typeface="Century"/>
                <a:cs typeface="Century"/>
              </a:rPr>
              <a:t>h</a:t>
            </a:r>
            <a:r>
              <a:rPr sz="1200" spc="-30" baseline="-10416" dirty="0">
                <a:latin typeface="Century"/>
                <a:cs typeface="Century"/>
              </a:rPr>
              <a:t>	</a:t>
            </a:r>
            <a:r>
              <a:rPr sz="1100" b="0" i="1" spc="-30" dirty="0">
                <a:latin typeface="Bookman Old Style"/>
                <a:cs typeface="Bookman Old Style"/>
              </a:rPr>
              <a:t>T</a:t>
            </a:r>
            <a:r>
              <a:rPr sz="1200" spc="-30" baseline="-25000" dirty="0">
                <a:latin typeface="Century"/>
                <a:cs typeface="Century"/>
              </a:rPr>
              <a:t>h</a:t>
            </a:r>
            <a:endParaRPr sz="1200" baseline="-25000" dirty="0">
              <a:latin typeface="Century"/>
              <a:cs typeface="Century"/>
            </a:endParaRPr>
          </a:p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 marL="33020">
              <a:lnSpc>
                <a:spcPct val="100000"/>
              </a:lnSpc>
            </a:pPr>
            <a:r>
              <a:rPr sz="1200" b="1" spc="-50" dirty="0" smtClean="0">
                <a:latin typeface="Gill Sans MT"/>
                <a:cs typeface="Gill Sans MT"/>
              </a:rPr>
              <a:t>Quantum</a:t>
            </a:r>
            <a:r>
              <a:rPr sz="1200" b="1" spc="100" dirty="0" smtClean="0">
                <a:latin typeface="Gill Sans MT"/>
                <a:cs typeface="Gill Sans MT"/>
              </a:rPr>
              <a:t> </a:t>
            </a:r>
            <a:r>
              <a:rPr sz="1200" b="1" spc="-30" dirty="0" smtClean="0">
                <a:latin typeface="Gill Sans MT"/>
                <a:cs typeface="Gill Sans MT"/>
              </a:rPr>
              <a:t>engines</a:t>
            </a:r>
            <a:r>
              <a:rPr lang="en-IN" sz="1200" b="1" spc="-30" dirty="0" smtClean="0">
                <a:latin typeface="Gill Sans MT"/>
                <a:cs typeface="Gill Sans MT"/>
              </a:rPr>
              <a:t> (thermal or non-thermal):</a:t>
            </a:r>
            <a:endParaRPr sz="1200" dirty="0">
              <a:latin typeface="Gill Sans MT"/>
              <a:cs typeface="Gill Sans MT"/>
            </a:endParaRPr>
          </a:p>
          <a:p>
            <a:pPr marL="184150" marR="167005" indent="-171450">
              <a:lnSpc>
                <a:spcPct val="102600"/>
              </a:lnSpc>
              <a:spcBef>
                <a:spcPts val="150"/>
              </a:spcBef>
              <a:buFont typeface="Arial" pitchFamily="34" charset="0"/>
              <a:buChar char="•"/>
            </a:pPr>
            <a:r>
              <a:rPr sz="1100" spc="-95" dirty="0" smtClean="0">
                <a:latin typeface="Tahoma"/>
                <a:cs typeface="Tahoma"/>
              </a:rPr>
              <a:t>I</a:t>
            </a:r>
            <a:r>
              <a:rPr sz="1100" spc="-55" dirty="0" smtClean="0">
                <a:latin typeface="Tahoma"/>
                <a:cs typeface="Tahoma"/>
              </a:rPr>
              <a:t>ncrease</a:t>
            </a:r>
            <a:r>
              <a:rPr sz="1100" spc="15" dirty="0" smtClean="0">
                <a:latin typeface="Tahoma"/>
                <a:cs typeface="Tahoma"/>
              </a:rPr>
              <a:t> </a:t>
            </a:r>
            <a:r>
              <a:rPr lang="en-US" sz="1100" spc="-20" dirty="0" smtClean="0">
                <a:latin typeface="Tahoma"/>
                <a:cs typeface="Tahoma"/>
              </a:rPr>
              <a:t>efficiency</a:t>
            </a:r>
            <a:r>
              <a:rPr sz="1100" spc="20" dirty="0" smtClean="0">
                <a:latin typeface="Tahoma"/>
                <a:cs typeface="Tahoma"/>
              </a:rPr>
              <a:t> </a:t>
            </a:r>
            <a:r>
              <a:rPr sz="1100" spc="-20" dirty="0" smtClean="0">
                <a:latin typeface="Tahoma"/>
                <a:cs typeface="Tahoma"/>
              </a:rPr>
              <a:t>b</a:t>
            </a:r>
            <a:r>
              <a:rPr sz="1100" spc="-80" dirty="0" smtClean="0">
                <a:latin typeface="Tahoma"/>
                <a:cs typeface="Tahoma"/>
              </a:rPr>
              <a:t>e</a:t>
            </a:r>
            <a:r>
              <a:rPr sz="1100" spc="-110" dirty="0" smtClean="0">
                <a:latin typeface="Tahoma"/>
                <a:cs typeface="Tahoma"/>
              </a:rPr>
              <a:t>y</a:t>
            </a:r>
            <a:r>
              <a:rPr sz="1100" spc="-55" dirty="0" smtClean="0">
                <a:latin typeface="Tahoma"/>
                <a:cs typeface="Tahoma"/>
              </a:rPr>
              <a:t>ond</a:t>
            </a:r>
            <a:r>
              <a:rPr sz="1100" spc="20" dirty="0" smtClean="0">
                <a:latin typeface="Tahoma"/>
                <a:cs typeface="Tahoma"/>
              </a:rPr>
              <a:t> </a:t>
            </a:r>
            <a:r>
              <a:rPr sz="1100" spc="-45" dirty="0">
                <a:latin typeface="Tahoma"/>
                <a:cs typeface="Tahoma"/>
              </a:rPr>
              <a:t>the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15" dirty="0">
                <a:latin typeface="Tahoma"/>
                <a:cs typeface="Tahoma"/>
              </a:rPr>
              <a:t>C</a:t>
            </a:r>
            <a:r>
              <a:rPr sz="1100" spc="-45" dirty="0">
                <a:latin typeface="Tahoma"/>
                <a:cs typeface="Tahoma"/>
              </a:rPr>
              <a:t>a</a:t>
            </a:r>
            <a:r>
              <a:rPr sz="1100" spc="-30" dirty="0">
                <a:latin typeface="Tahoma"/>
                <a:cs typeface="Tahoma"/>
              </a:rPr>
              <a:t>rnot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spc="-20" dirty="0">
                <a:latin typeface="Tahoma"/>
                <a:cs typeface="Tahoma"/>
              </a:rPr>
              <a:t>b</a:t>
            </a:r>
            <a:r>
              <a:rPr sz="1100" spc="-55" dirty="0">
                <a:latin typeface="Tahoma"/>
                <a:cs typeface="Tahoma"/>
              </a:rPr>
              <a:t>ound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80" dirty="0">
                <a:latin typeface="Tahoma"/>
                <a:cs typeface="Tahoma"/>
              </a:rPr>
              <a:t>b</a:t>
            </a:r>
            <a:r>
              <a:rPr sz="1100" spc="-50" dirty="0">
                <a:latin typeface="Tahoma"/>
                <a:cs typeface="Tahoma"/>
              </a:rPr>
              <a:t>y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spc="-45" dirty="0" smtClean="0">
                <a:latin typeface="Tahoma"/>
                <a:cs typeface="Tahoma"/>
              </a:rPr>
              <a:t>quantum</a:t>
            </a:r>
            <a:r>
              <a:rPr lang="en-IN" sz="1100" spc="15" dirty="0" smtClean="0">
                <a:latin typeface="Tahoma"/>
                <a:cs typeface="Tahoma"/>
              </a:rPr>
              <a:t>ness</a:t>
            </a:r>
            <a:r>
              <a:rPr sz="1100" spc="-45" dirty="0" smtClean="0">
                <a:latin typeface="Tahoma"/>
                <a:cs typeface="Tahoma"/>
              </a:rPr>
              <a:t>?</a:t>
            </a:r>
            <a:r>
              <a:rPr lang="en-IN" sz="1100" spc="-45" dirty="0" smtClean="0">
                <a:latin typeface="Tahoma"/>
                <a:cs typeface="Tahoma"/>
              </a:rPr>
              <a:t> </a:t>
            </a:r>
          </a:p>
          <a:p>
            <a:pPr marL="184150" marR="167005" indent="-171450">
              <a:lnSpc>
                <a:spcPct val="102600"/>
              </a:lnSpc>
              <a:spcBef>
                <a:spcPts val="150"/>
              </a:spcBef>
              <a:buFont typeface="Arial" pitchFamily="34" charset="0"/>
              <a:buChar char="•"/>
            </a:pPr>
            <a:r>
              <a:rPr lang="en-IN" sz="1100" spc="-45" dirty="0" smtClean="0">
                <a:latin typeface="Tahoma"/>
                <a:cs typeface="Tahoma"/>
              </a:rPr>
              <a:t>Boost power by </a:t>
            </a:r>
            <a:r>
              <a:rPr lang="en-IN" sz="1100" spc="-45" dirty="0" err="1" smtClean="0">
                <a:latin typeface="Tahoma"/>
                <a:cs typeface="Tahoma"/>
              </a:rPr>
              <a:t>quantumness</a:t>
            </a:r>
            <a:r>
              <a:rPr lang="en-IN" sz="1100" spc="-45" dirty="0" smtClean="0">
                <a:latin typeface="Tahoma"/>
                <a:cs typeface="Tahoma"/>
              </a:rPr>
              <a:t> ?</a:t>
            </a:r>
          </a:p>
          <a:p>
            <a:pPr marL="184150" marR="167005" indent="-171450">
              <a:lnSpc>
                <a:spcPct val="102600"/>
              </a:lnSpc>
              <a:spcBef>
                <a:spcPts val="150"/>
              </a:spcBef>
              <a:buFont typeface="Arial" pitchFamily="34" charset="0"/>
              <a:buChar char="•"/>
            </a:pPr>
            <a:endParaRPr lang="en-IN" sz="1100" spc="-45" dirty="0" smtClean="0">
              <a:latin typeface="Tahoma"/>
              <a:cs typeface="Tahoma"/>
            </a:endParaRPr>
          </a:p>
          <a:p>
            <a:pPr marL="184150" marR="167005" indent="-171450">
              <a:lnSpc>
                <a:spcPct val="102600"/>
              </a:lnSpc>
              <a:spcBef>
                <a:spcPts val="150"/>
              </a:spcBef>
              <a:buFont typeface="Arial" pitchFamily="34" charset="0"/>
              <a:buChar char="•"/>
            </a:pPr>
            <a:endParaRPr sz="1100" dirty="0">
              <a:latin typeface="Tahoma"/>
              <a:cs typeface="Tahom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02969" y="2396557"/>
            <a:ext cx="45719" cy="476818"/>
          </a:xfrm>
          <a:custGeom>
            <a:avLst/>
            <a:gdLst/>
            <a:ahLst/>
            <a:cxnLst/>
            <a:rect l="l" t="t" r="r" b="b"/>
            <a:pathLst>
              <a:path h="295275">
                <a:moveTo>
                  <a:pt x="0" y="0"/>
                </a:moveTo>
                <a:lnTo>
                  <a:pt x="0" y="295230"/>
                </a:lnTo>
              </a:path>
            </a:pathLst>
          </a:custGeom>
          <a:ln w="189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Rectangle 46"/>
          <p:cNvSpPr/>
          <p:nvPr/>
        </p:nvSpPr>
        <p:spPr>
          <a:xfrm>
            <a:off x="95250" y="2949575"/>
            <a:ext cx="472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talk: W.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Niedenzu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et.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l.,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New J. Phys.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, 083012 (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2016); Nature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165 (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2018) ); </a:t>
            </a:r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. Ghosh et al., PNAS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, 12156 (2017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);  PNAS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115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, 9941(2018);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Review: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: 1803.10053 [quant-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, NJP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113038 (2018)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1</a:t>
            </a:fld>
            <a:endParaRPr lang="en-US" spc="-2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125658" y="28876"/>
            <a:ext cx="4485846" cy="32584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defTabSz="418036"/>
            <a:r>
              <a:rPr lang="en-US" sz="908" b="1" dirty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Spin-Bath </a:t>
            </a:r>
            <a:r>
              <a:rPr lang="en-US" sz="908" b="1" dirty="0" smtClean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Cooling By </a:t>
            </a:r>
            <a:r>
              <a:rPr lang="en-US" sz="908" b="1" dirty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Disentanglement</a:t>
            </a:r>
            <a:r>
              <a:rPr lang="en-US" sz="807" dirty="0" smtClean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/>
            </a:r>
            <a:br>
              <a:rPr lang="en-US" sz="807" dirty="0" smtClean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en-US" sz="706" dirty="0" smtClean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DDB </a:t>
            </a:r>
            <a:r>
              <a:rPr lang="en-US" sz="706" dirty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Rao</a:t>
            </a:r>
            <a:r>
              <a:rPr lang="en-US" sz="706" dirty="0" smtClean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, A. Ghosh, </a:t>
            </a:r>
            <a:r>
              <a:rPr lang="en-US" sz="706" dirty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D. Gelbwaser, N. Bar </a:t>
            </a:r>
            <a:r>
              <a:rPr lang="en-US" sz="706" dirty="0" smtClean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Gill, MOS </a:t>
            </a:r>
            <a:r>
              <a:rPr lang="en-US" sz="706" dirty="0">
                <a:solidFill>
                  <a:prstClr val="black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&amp; GK</a:t>
            </a:r>
            <a:endParaRPr lang="en-US" sz="908" dirty="0">
              <a:solidFill>
                <a:prstClr val="black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TextShape 2"/>
          <p:cNvSpPr txBox="1"/>
          <p:nvPr/>
        </p:nvSpPr>
        <p:spPr>
          <a:xfrm>
            <a:off x="2996379" y="2570182"/>
            <a:ext cx="1613435" cy="2343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 defTabSz="418036"/>
            <a:endParaRPr sz="908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60108"/>
          <a:stretch/>
        </p:blipFill>
        <p:spPr>
          <a:xfrm>
            <a:off x="2554440" y="391049"/>
            <a:ext cx="1384032" cy="12732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" y="1712995"/>
            <a:ext cx="4230647" cy="17143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328" y="396317"/>
            <a:ext cx="1768122" cy="137036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870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4286250" y="3222691"/>
            <a:ext cx="192088" cy="184084"/>
          </a:xfrm>
        </p:spPr>
        <p:txBody>
          <a:bodyPr/>
          <a:lstStyle/>
          <a:p>
            <a:pPr>
              <a:defRPr/>
            </a:pPr>
            <a:fld id="{55827778-7503-445E-B0E3-7F27248F395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4615" y="35968"/>
            <a:ext cx="445615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07">
              <a:lnSpc>
                <a:spcPts val="2391"/>
              </a:lnSpc>
            </a:pPr>
            <a:r>
              <a:rPr lang="en-US" sz="1200" spc="3" dirty="0" smtClean="0"/>
              <a:t>Cooperative</a:t>
            </a:r>
            <a:r>
              <a:rPr lang="en-US" sz="1200" dirty="0" smtClean="0"/>
              <a:t> (</a:t>
            </a:r>
            <a:r>
              <a:rPr lang="en-US" sz="1200" dirty="0" err="1" smtClean="0"/>
              <a:t>Dicke</a:t>
            </a:r>
            <a:r>
              <a:rPr lang="en-US" sz="1200" dirty="0" smtClean="0"/>
              <a:t> enhancement of ) </a:t>
            </a:r>
            <a:r>
              <a:rPr lang="en-US" sz="1200" spc="-3" dirty="0" smtClean="0"/>
              <a:t>quantu</a:t>
            </a:r>
            <a:r>
              <a:rPr lang="en-US" sz="1200" dirty="0" smtClean="0"/>
              <a:t>m</a:t>
            </a:r>
            <a:r>
              <a:rPr lang="en-US" sz="1200" spc="-3" dirty="0" smtClean="0"/>
              <a:t> </a:t>
            </a:r>
            <a:r>
              <a:rPr lang="en-US" sz="1200" spc="-3" dirty="0"/>
              <a:t>hea</a:t>
            </a:r>
            <a:r>
              <a:rPr lang="en-US" sz="1200" dirty="0"/>
              <a:t>t </a:t>
            </a:r>
            <a:r>
              <a:rPr lang="en-US" sz="1200" dirty="0" smtClean="0"/>
              <a:t>machine power</a:t>
            </a:r>
            <a:endParaRPr lang="en-US" sz="1200" dirty="0"/>
          </a:p>
          <a:p>
            <a:pPr marL="57208">
              <a:lnSpc>
                <a:spcPts val="855"/>
              </a:lnSpc>
            </a:pPr>
            <a:r>
              <a:rPr lang="en-US" sz="908" spc="-25" dirty="0">
                <a:latin typeface="Calibri"/>
                <a:cs typeface="Calibri"/>
              </a:rPr>
              <a:t>W.</a:t>
            </a:r>
            <a:r>
              <a:rPr lang="en-US" sz="908" spc="-12" dirty="0">
                <a:latin typeface="Calibri"/>
                <a:cs typeface="Calibri"/>
              </a:rPr>
              <a:t> </a:t>
            </a:r>
            <a:r>
              <a:rPr lang="en-US" sz="908" spc="9" dirty="0" smtClean="0">
                <a:latin typeface="Calibri"/>
                <a:cs typeface="Calibri"/>
              </a:rPr>
              <a:t>Niedenzu</a:t>
            </a:r>
            <a:r>
              <a:rPr lang="en-US" sz="908" spc="-5" dirty="0">
                <a:latin typeface="Calibri"/>
                <a:cs typeface="Calibri"/>
              </a:rPr>
              <a:t> </a:t>
            </a:r>
            <a:r>
              <a:rPr lang="en-US" sz="908" spc="-5" dirty="0" smtClean="0">
                <a:latin typeface="Calibri"/>
                <a:cs typeface="Calibri"/>
              </a:rPr>
              <a:t>&amp; </a:t>
            </a:r>
            <a:r>
              <a:rPr lang="en-US" sz="908" spc="-5" dirty="0">
                <a:latin typeface="Calibri"/>
                <a:cs typeface="Calibri"/>
              </a:rPr>
              <a:t>G.K</a:t>
            </a:r>
            <a:r>
              <a:rPr lang="en-US" sz="908" spc="-5" dirty="0" smtClean="0">
                <a:latin typeface="Calibri"/>
                <a:cs typeface="Calibri"/>
              </a:rPr>
              <a:t>., NJP </a:t>
            </a:r>
            <a:r>
              <a:rPr lang="en-US" sz="908" b="1" spc="-5" dirty="0" smtClean="0">
                <a:latin typeface="Calibri"/>
                <a:cs typeface="Calibri"/>
              </a:rPr>
              <a:t>20</a:t>
            </a:r>
            <a:r>
              <a:rPr lang="en-US" sz="908" spc="-5" dirty="0" smtClean="0">
                <a:latin typeface="Calibri"/>
                <a:cs typeface="Calibri"/>
              </a:rPr>
              <a:t> 113038 (2018)</a:t>
            </a:r>
            <a:endParaRPr lang="en-US" sz="908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9" y="570722"/>
            <a:ext cx="1789151" cy="77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2457450" y="2946171"/>
            <a:ext cx="1863952" cy="33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349375"/>
            <a:ext cx="1981200" cy="119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821" y="487298"/>
            <a:ext cx="2046029" cy="136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469" y="2788546"/>
            <a:ext cx="1895475" cy="395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68521" y="2492375"/>
            <a:ext cx="4625458" cy="507831"/>
            <a:chOff x="41792" y="2654568"/>
            <a:chExt cx="4625458" cy="507831"/>
          </a:xfrm>
        </p:grpSpPr>
        <p:sp>
          <p:nvSpPr>
            <p:cNvPr id="14" name="Rectangle 13"/>
            <p:cNvSpPr/>
            <p:nvPr/>
          </p:nvSpPr>
          <p:spPr>
            <a:xfrm>
              <a:off x="41792" y="2654568"/>
              <a:ext cx="462545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900" dirty="0"/>
                <a:t>I</a:t>
              </a:r>
              <a:r>
                <a:rPr lang="en-IN" sz="900" dirty="0" smtClean="0"/>
                <a:t>n </a:t>
              </a:r>
              <a:r>
                <a:rPr lang="en-IN" sz="900" dirty="0"/>
                <a:t>the high effective-temperature </a:t>
              </a:r>
              <a:r>
                <a:rPr lang="en-IN" sz="900" dirty="0" smtClean="0"/>
                <a:t>limit                              transition </a:t>
              </a:r>
              <a:r>
                <a:rPr lang="en-IN" sz="900" dirty="0"/>
                <a:t>probabilities </a:t>
              </a:r>
              <a:r>
                <a:rPr lang="en-IN" sz="900" dirty="0" smtClean="0"/>
                <a:t>between individual        (j excitations) are </a:t>
              </a:r>
              <a:r>
                <a:rPr lang="en-IN" sz="900" dirty="0"/>
                <a:t>enhanced by the </a:t>
              </a:r>
              <a:r>
                <a:rPr lang="en-IN" sz="900" dirty="0" err="1" smtClean="0"/>
                <a:t>Clebsch</a:t>
              </a:r>
              <a:r>
                <a:rPr lang="en-IN" sz="900" dirty="0" smtClean="0"/>
                <a:t>–</a:t>
              </a:r>
              <a:r>
                <a:rPr lang="en-IN" sz="900" dirty="0" err="1" smtClean="0"/>
                <a:t>Gordan</a:t>
              </a:r>
              <a:r>
                <a:rPr lang="en-IN" sz="900" dirty="0"/>
                <a:t> </a:t>
              </a:r>
              <a:r>
                <a:rPr lang="en-IN" sz="900" dirty="0" smtClean="0"/>
                <a:t>coefficients (coop entanglement </a:t>
              </a:r>
              <a:endParaRPr lang="en-IN" sz="900" dirty="0"/>
            </a:p>
          </p:txBody>
        </p:sp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0122" y="2668379"/>
              <a:ext cx="722868" cy="217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8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91" y="2820355"/>
              <a:ext cx="171559" cy="20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476250" y="3122909"/>
            <a:ext cx="2057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Genuine quantum supremacy?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8648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21</a:t>
            </a:fld>
            <a:endParaRPr lang="en-US" spc="-2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1762468"/>
            <a:ext cx="2885471" cy="1485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784"/>
          <a:stretch/>
        </p:blipFill>
        <p:spPr>
          <a:xfrm>
            <a:off x="3073997" y="1043363"/>
            <a:ext cx="1047132" cy="1104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2397" y="130175"/>
            <a:ext cx="44577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spc="-45" dirty="0">
                <a:solidFill>
                  <a:srgbClr val="3333B2"/>
                </a:solidFill>
                <a:latin typeface="Tahoma"/>
                <a:cs typeface="Tahoma"/>
              </a:rPr>
              <a:t>Anti-Zeno quantum advantage in non-Markovian heat </a:t>
            </a:r>
            <a:r>
              <a:rPr lang="en-US" sz="1600" spc="-45" dirty="0" smtClean="0">
                <a:solidFill>
                  <a:srgbClr val="3333B2"/>
                </a:solidFill>
                <a:latin typeface="Tahoma"/>
                <a:cs typeface="Tahoma"/>
              </a:rPr>
              <a:t>machines</a:t>
            </a:r>
          </a:p>
          <a:p>
            <a:r>
              <a:rPr lang="en-US" sz="800" spc="-45" dirty="0" err="1" smtClean="0">
                <a:latin typeface="Tahoma"/>
                <a:cs typeface="Tahoma"/>
              </a:rPr>
              <a:t>V.Mukherjee</a:t>
            </a:r>
            <a:r>
              <a:rPr lang="en-US" sz="800" spc="-45" dirty="0" smtClean="0">
                <a:latin typeface="Tahoma"/>
                <a:cs typeface="Tahoma"/>
              </a:rPr>
              <a:t>, A. </a:t>
            </a:r>
            <a:r>
              <a:rPr lang="en-US" sz="800" spc="-45" dirty="0" err="1" smtClean="0">
                <a:latin typeface="Tahoma"/>
                <a:cs typeface="Tahoma"/>
              </a:rPr>
              <a:t>Kofman</a:t>
            </a:r>
            <a:r>
              <a:rPr lang="en-US" sz="800" spc="-45" dirty="0" smtClean="0">
                <a:latin typeface="Tahoma"/>
                <a:cs typeface="Tahoma"/>
              </a:rPr>
              <a:t> &amp; G.K.</a:t>
            </a:r>
            <a:endParaRPr lang="en-US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476250" y="1640545"/>
            <a:ext cx="198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cycle comparable to memory time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2650" y="2210470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ycle longer than memory time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326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22</a:t>
            </a:fld>
            <a:r>
              <a:rPr lang="en-US" spc="-65" smtClean="0"/>
              <a:t> </a:t>
            </a:r>
            <a:r>
              <a:rPr lang="en-US" spc="150" smtClean="0"/>
              <a:t>/</a:t>
            </a:r>
            <a:r>
              <a:rPr lang="en-US" spc="-65" smtClean="0"/>
              <a:t> </a:t>
            </a:r>
            <a:r>
              <a:rPr lang="en-US" spc="-20" smtClean="0"/>
              <a:t>14</a:t>
            </a:r>
            <a:endParaRPr lang="en-US" spc="-20" dirty="0"/>
          </a:p>
        </p:txBody>
      </p:sp>
      <p:grpSp>
        <p:nvGrpSpPr>
          <p:cNvPr id="19" name="Group 18"/>
          <p:cNvGrpSpPr/>
          <p:nvPr/>
        </p:nvGrpSpPr>
        <p:grpSpPr>
          <a:xfrm>
            <a:off x="400050" y="1882775"/>
            <a:ext cx="1942346" cy="1170018"/>
            <a:chOff x="423075" y="2263775"/>
            <a:chExt cx="1781585" cy="101761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66827"/>
            <a:stretch/>
          </p:blipFill>
          <p:spPr>
            <a:xfrm>
              <a:off x="857250" y="2263775"/>
              <a:ext cx="1347410" cy="101761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23075" y="2434030"/>
              <a:ext cx="685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Engine Regime</a:t>
              </a:r>
              <a:endParaRPr lang="en-US" sz="8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609850" y="1858576"/>
            <a:ext cx="1734550" cy="1170018"/>
            <a:chOff x="2580015" y="2263775"/>
            <a:chExt cx="1440138" cy="9144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90850" y="2263775"/>
              <a:ext cx="1029303" cy="9144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580015" y="2426657"/>
              <a:ext cx="5244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Fridge Regime</a:t>
              </a:r>
              <a:endParaRPr lang="en-US" sz="8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437019" y="305682"/>
            <a:ext cx="2047029" cy="1119893"/>
            <a:chOff x="2565753" y="229482"/>
            <a:chExt cx="1924907" cy="981184"/>
          </a:xfrm>
        </p:grpSpPr>
        <p:sp>
          <p:nvSpPr>
            <p:cNvPr id="10" name="TextBox 9"/>
            <p:cNvSpPr txBox="1"/>
            <p:nvPr/>
          </p:nvSpPr>
          <p:spPr>
            <a:xfrm>
              <a:off x="2565753" y="437793"/>
              <a:ext cx="685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Slow modulation</a:t>
              </a:r>
              <a:endParaRPr lang="en-US" sz="800" dirty="0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/>
            <a:srcRect t="34730" b="33285"/>
            <a:stretch/>
          </p:blipFill>
          <p:spPr>
            <a:xfrm>
              <a:off x="3143250" y="229482"/>
              <a:ext cx="1347410" cy="981184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235555" y="245541"/>
            <a:ext cx="2069495" cy="1180034"/>
            <a:chOff x="247650" y="161156"/>
            <a:chExt cx="1969105" cy="1055976"/>
          </a:xfrm>
        </p:grpSpPr>
        <p:sp>
          <p:nvSpPr>
            <p:cNvPr id="9" name="TextBox 8"/>
            <p:cNvSpPr txBox="1"/>
            <p:nvPr/>
          </p:nvSpPr>
          <p:spPr>
            <a:xfrm>
              <a:off x="247650" y="434975"/>
              <a:ext cx="685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Fast modulation</a:t>
              </a:r>
              <a:endParaRPr lang="en-US" sz="800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/>
            <a:srcRect b="65577"/>
            <a:stretch/>
          </p:blipFill>
          <p:spPr>
            <a:xfrm>
              <a:off x="869345" y="161156"/>
              <a:ext cx="1347410" cy="10559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76800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23</a:t>
            </a:fld>
            <a:endParaRPr lang="en-US" spc="-20" dirty="0"/>
          </a:p>
        </p:txBody>
      </p:sp>
      <p:sp>
        <p:nvSpPr>
          <p:cNvPr id="3" name="Rectangle 2"/>
          <p:cNvSpPr/>
          <p:nvPr/>
        </p:nvSpPr>
        <p:spPr>
          <a:xfrm>
            <a:off x="19050" y="130175"/>
            <a:ext cx="441959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Quantized refrigerator for an atomic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W.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Niedenzu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, I.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Mazets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, G. Kurizki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F.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Jendrzejewski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, Quantum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, 155 (2019)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815975"/>
            <a:ext cx="1851336" cy="1143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2295" y="640795"/>
            <a:ext cx="2106354" cy="25749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087" y="2298914"/>
            <a:ext cx="1795895" cy="91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5915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86783"/>
            <a:ext cx="4970299" cy="576792"/>
          </a:xfrm>
        </p:spPr>
        <p:txBody>
          <a:bodyPr>
            <a:noAutofit/>
          </a:bodyPr>
          <a:lstStyle/>
          <a:p>
            <a:r>
              <a:rPr lang="en-IN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Quantum Thermometry by Dynamical Control</a:t>
            </a:r>
            <a:endParaRPr lang="en-IN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8" y="1165094"/>
            <a:ext cx="2760524" cy="200453"/>
          </a:xfrm>
          <a:prstGeom prst="rect">
            <a:avLst/>
          </a:prstGeom>
          <a:noFill/>
        </p:spPr>
        <p:txBody>
          <a:bodyPr wrap="none" lIns="46113" tIns="23057" rIns="46113" bIns="23057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1000" dirty="0">
                <a:latin typeface="Constantia" pitchFamily="18" charset="0"/>
              </a:rPr>
              <a:t> In absence of control: only a single frequency, 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2701474" y="1174964"/>
          <a:ext cx="171438" cy="205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6" name="Equation" r:id="rId4" imgW="190440" imgH="228600" progId="Equation.3">
                  <p:embed/>
                </p:oleObj>
              </mc:Choice>
              <mc:Fallback>
                <p:oleObj name="Equation" r:id="rId4" imgW="190440" imgH="2286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1474" y="1174964"/>
                        <a:ext cx="171438" cy="20591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603830" y="1432334"/>
          <a:ext cx="1348840" cy="483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7" name="Equation" r:id="rId6" imgW="1346040" imgH="482400" progId="Equation.3">
                  <p:embed/>
                </p:oleObj>
              </mc:Choice>
              <mc:Fallback>
                <p:oleObj name="Equation" r:id="rId6" imgW="1346040" imgH="482400" progId="Equation.3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30" y="1432334"/>
                        <a:ext cx="1348840" cy="4839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4200" y="1969015"/>
            <a:ext cx="1960162" cy="372752"/>
          </a:xfrm>
          <a:prstGeom prst="rect">
            <a:avLst/>
          </a:prstGeom>
          <a:noFill/>
        </p:spPr>
        <p:txBody>
          <a:bodyPr wrap="none" lIns="46113" tIns="23057" rIns="46113" bIns="23057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1100" dirty="0">
                <a:latin typeface="Constantia" pitchFamily="18" charset="0"/>
              </a:rPr>
              <a:t> </a:t>
            </a:r>
            <a:r>
              <a:rPr lang="en-IN" sz="1000" dirty="0">
                <a:latin typeface="Constantia" pitchFamily="18" charset="0"/>
              </a:rPr>
              <a:t>In presence of periodic control, </a:t>
            </a:r>
          </a:p>
          <a:p>
            <a:r>
              <a:rPr lang="en-IN" sz="1000" dirty="0">
                <a:latin typeface="Constantia" pitchFamily="18" charset="0"/>
              </a:rPr>
              <a:t>   multiple frequencies:</a:t>
            </a:r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>
            <p:extLst/>
          </p:nvPr>
        </p:nvGraphicFramePr>
        <p:xfrm>
          <a:off x="1380128" y="2155391"/>
          <a:ext cx="743402" cy="191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8" name="Equation" r:id="rId8" imgW="888840" imgH="228600" progId="Equation.3">
                  <p:embed/>
                </p:oleObj>
              </mc:Choice>
              <mc:Fallback>
                <p:oleObj name="Equation" r:id="rId8" imgW="888840" imgH="228600" progId="Equation.3">
                  <p:embed/>
                  <p:pic>
                    <p:nvPicPr>
                      <p:cNvPr id="2253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0128" y="2155391"/>
                        <a:ext cx="743402" cy="19108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192088" y="2314367"/>
          <a:ext cx="1006859" cy="42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9" name="משוואה" r:id="rId10" imgW="838080" imgH="355320" progId="Equation.3">
                  <p:embed/>
                </p:oleObj>
              </mc:Choice>
              <mc:Fallback>
                <p:oleObj name="משוואה" r:id="rId10" imgW="838080" imgH="35532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88" y="2314367"/>
                        <a:ext cx="1006859" cy="427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3958" y="2714753"/>
            <a:ext cx="1734602" cy="393198"/>
          </a:xfrm>
          <a:prstGeom prst="rect">
            <a:avLst/>
          </a:prstGeom>
          <a:noFill/>
        </p:spPr>
        <p:txBody>
          <a:bodyPr wrap="none" lIns="46113" tIns="23057" rIns="46113" bIns="23057" rtlCol="0">
            <a:spAutoFit/>
          </a:bodyPr>
          <a:lstStyle/>
          <a:p>
            <a:pPr>
              <a:spcAft>
                <a:spcPts val="303"/>
              </a:spcAft>
              <a:buFont typeface="Courier New" pitchFamily="49" charset="0"/>
              <a:buChar char="o"/>
            </a:pPr>
            <a:r>
              <a:rPr lang="en-IN" sz="1000" dirty="0">
                <a:latin typeface="Constantia" pitchFamily="18" charset="0"/>
              </a:rPr>
              <a:t>     </a:t>
            </a:r>
            <a:r>
              <a:rPr lang="en-IN" sz="1000" dirty="0" err="1">
                <a:latin typeface="Constantia" pitchFamily="18" charset="0"/>
              </a:rPr>
              <a:t>th</a:t>
            </a:r>
            <a:r>
              <a:rPr lang="en-IN" sz="1000" dirty="0">
                <a:latin typeface="Constantia" pitchFamily="18" charset="0"/>
              </a:rPr>
              <a:t> harmonic has peak at                                  </a:t>
            </a:r>
          </a:p>
          <a:p>
            <a:pPr>
              <a:buFont typeface="Courier New" pitchFamily="49" charset="0"/>
              <a:buChar char="o"/>
            </a:pPr>
            <a:r>
              <a:rPr lang="en-IN" sz="1000" dirty="0">
                <a:latin typeface="Constantia" pitchFamily="18" charset="0"/>
              </a:rPr>
              <a:t> Amplitude of         decays as  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192087" y="2812035"/>
          <a:ext cx="192088" cy="153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0" name="Equation" r:id="rId12" imgW="164880" imgH="139680" progId="Equation.3">
                  <p:embed/>
                </p:oleObj>
              </mc:Choice>
              <mc:Fallback>
                <p:oleObj name="Equation" r:id="rId12" imgW="164880" imgH="139680" progId="Equation.3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87" y="2812035"/>
                        <a:ext cx="192088" cy="1538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/>
          </p:nvPr>
        </p:nvGraphicFramePr>
        <p:xfrm>
          <a:off x="1668334" y="2720507"/>
          <a:ext cx="952554" cy="21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1" name="Equation" r:id="rId14" imgW="1002960" imgH="228600" progId="Equation.3">
                  <p:embed/>
                </p:oleObj>
              </mc:Choice>
              <mc:Fallback>
                <p:oleObj name="Equation" r:id="rId14" imgW="1002960" imgH="228600" progId="Equation.3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8334" y="2720507"/>
                        <a:ext cx="952554" cy="2172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/>
          </p:nvPr>
        </p:nvGraphicFramePr>
        <p:xfrm>
          <a:off x="966078" y="2880644"/>
          <a:ext cx="227205" cy="204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2" name="Equation" r:id="rId16" imgW="253800" imgH="228600" progId="Equation.3">
                  <p:embed/>
                </p:oleObj>
              </mc:Choice>
              <mc:Fallback>
                <p:oleObj name="Equation" r:id="rId16" imgW="253800" imgH="228600" progId="Equation.3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078" y="2880644"/>
                        <a:ext cx="227205" cy="20467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1767210" y="2907039"/>
          <a:ext cx="290432" cy="220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3" name="Equation" r:id="rId18" imgW="317160" imgH="241200" progId="Equation.3">
                  <p:embed/>
                </p:oleObj>
              </mc:Choice>
              <mc:Fallback>
                <p:oleObj name="Equation" r:id="rId18" imgW="317160" imgH="241200" progId="Equation.3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7210" y="2907039"/>
                        <a:ext cx="290432" cy="22093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727197" y="1969016"/>
            <a:ext cx="1795640" cy="1244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523" y="995046"/>
            <a:ext cx="471952" cy="771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3681200" y="1076303"/>
            <a:ext cx="693180" cy="614374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113" tIns="23057" rIns="46113" bIns="23057"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430475" y="1324318"/>
            <a:ext cx="251877" cy="115358"/>
          </a:xfrm>
          <a:prstGeom prst="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113" tIns="23057" rIns="46113" bIns="23057" rtlCol="0" anchor="ctr"/>
          <a:lstStyle/>
          <a:p>
            <a:pPr algn="ctr"/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3128297" y="1305621"/>
          <a:ext cx="148762" cy="175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4" name="Equation" r:id="rId22" imgW="139579" imgH="164957" progId="Equation.3">
                  <p:embed/>
                </p:oleObj>
              </mc:Choice>
              <mc:Fallback>
                <p:oleObj name="Equation" r:id="rId22" imgW="139579" imgH="164957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8297" y="1305621"/>
                        <a:ext cx="148762" cy="1759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Connector 21"/>
          <p:cNvCxnSpPr/>
          <p:nvPr/>
        </p:nvCxnSpPr>
        <p:spPr>
          <a:xfrm>
            <a:off x="3757212" y="1257989"/>
            <a:ext cx="56300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757212" y="1185314"/>
            <a:ext cx="569004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757212" y="1476013"/>
            <a:ext cx="56300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757212" y="1330664"/>
            <a:ext cx="569004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757212" y="1403339"/>
            <a:ext cx="569004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757212" y="1548688"/>
            <a:ext cx="569004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757212" y="1621363"/>
            <a:ext cx="56300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048218" y="1185315"/>
            <a:ext cx="0" cy="145349"/>
          </a:xfrm>
          <a:prstGeom prst="straightConnector1">
            <a:avLst/>
          </a:prstGeom>
          <a:ln w="15875">
            <a:solidFill>
              <a:schemeClr val="tx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3684604" y="1694038"/>
          <a:ext cx="752618" cy="281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5" name="Equation" r:id="rId24" imgW="1155700" imgH="431800" progId="Equation.3">
                  <p:embed/>
                </p:oleObj>
              </mc:Choice>
              <mc:Fallback>
                <p:oleObj name="Equation" r:id="rId24" imgW="1155700" imgH="431800" progId="Equation.3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4604" y="1694038"/>
                        <a:ext cx="752618" cy="2813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/>
          </p:nvPr>
        </p:nvGraphicFramePr>
        <p:xfrm>
          <a:off x="199416" y="821941"/>
          <a:ext cx="1924114" cy="29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6" name="Equation" r:id="rId26" imgW="2273040" imgH="342720" progId="Equation.3">
                  <p:embed/>
                </p:oleObj>
              </mc:Choice>
              <mc:Fallback>
                <p:oleObj name="Equation" r:id="rId26" imgW="2273040" imgH="342720" progId="Equation.3">
                  <p:embed/>
                  <p:pic>
                    <p:nvPicPr>
                      <p:cNvPr id="24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416" y="821941"/>
                        <a:ext cx="1924114" cy="2908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8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55893" y="567580"/>
            <a:ext cx="2491219" cy="215841"/>
          </a:xfrm>
          <a:prstGeom prst="rect">
            <a:avLst/>
          </a:prstGeom>
          <a:noFill/>
        </p:spPr>
        <p:txBody>
          <a:bodyPr wrap="none" lIns="46113" tIns="23057" rIns="46113" bIns="23057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100" dirty="0">
                <a:latin typeface="Constantia" pitchFamily="18" charset="0"/>
              </a:rPr>
              <a:t> </a:t>
            </a:r>
            <a:r>
              <a:rPr lang="en-US" sz="1000" dirty="0">
                <a:latin typeface="Constantia" pitchFamily="18" charset="0"/>
              </a:rPr>
              <a:t>Thermometer relaxes to a thermal state </a:t>
            </a:r>
            <a:r>
              <a:rPr lang="en-US" sz="1100" dirty="0">
                <a:latin typeface="Constantia" pitchFamily="18" charset="0"/>
              </a:rPr>
              <a:t>:</a:t>
            </a: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/>
          </p:nvPr>
        </p:nvGraphicFramePr>
        <p:xfrm>
          <a:off x="2486570" y="494904"/>
          <a:ext cx="1720451" cy="399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7" name="Equation" r:id="rId28" imgW="2298600" imgH="533160" progId="Equation.3">
                  <p:embed/>
                </p:oleObj>
              </mc:Choice>
              <mc:Fallback>
                <p:oleObj name="Equation" r:id="rId28" imgW="2298600" imgH="533160" progId="Equation.3">
                  <p:embed/>
                  <p:pic>
                    <p:nvPicPr>
                      <p:cNvPr id="33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6570" y="494904"/>
                        <a:ext cx="1720451" cy="3997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3618602" y="894615"/>
            <a:ext cx="942681" cy="215841"/>
          </a:xfrm>
          <a:prstGeom prst="rect">
            <a:avLst/>
          </a:prstGeom>
          <a:noFill/>
        </p:spPr>
        <p:txBody>
          <a:bodyPr wrap="none" lIns="46113" tIns="23057" rIns="46113" bIns="23057" rtlCol="0">
            <a:spAutoFit/>
          </a:bodyPr>
          <a:lstStyle/>
          <a:p>
            <a:r>
              <a:rPr lang="en-US" sz="1100" dirty="0" smtClean="0">
                <a:latin typeface="Constantia" panose="02030602050306030303" pitchFamily="18" charset="0"/>
              </a:rPr>
              <a:t>Thermometer</a:t>
            </a:r>
            <a:endParaRPr lang="en-US" sz="1100" dirty="0"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66313" y="349555"/>
            <a:ext cx="2401451" cy="169675"/>
          </a:xfrm>
          <a:prstGeom prst="rect">
            <a:avLst/>
          </a:prstGeom>
          <a:noFill/>
          <a:ln w="3175">
            <a:noFill/>
          </a:ln>
        </p:spPr>
        <p:txBody>
          <a:bodyPr wrap="none" lIns="46113" tIns="23057" rIns="46113" bIns="23057" rtlCol="0">
            <a:spAutoFit/>
          </a:bodyPr>
          <a:lstStyle/>
          <a:p>
            <a:r>
              <a:rPr lang="en-US" sz="800" dirty="0">
                <a:latin typeface="Constantia" panose="02030602050306030303" pitchFamily="18" charset="0"/>
              </a:rPr>
              <a:t>V. Mukherjee, A. Zwick, A. </a:t>
            </a:r>
            <a:r>
              <a:rPr lang="en-US" sz="800" dirty="0" err="1" smtClean="0">
                <a:latin typeface="Constantia" panose="02030602050306030303" pitchFamily="18" charset="0"/>
              </a:rPr>
              <a:t>Ghosh</a:t>
            </a:r>
            <a:r>
              <a:rPr lang="en-US" sz="800" dirty="0" smtClean="0">
                <a:latin typeface="Constantia" panose="02030602050306030303" pitchFamily="18" charset="0"/>
              </a:rPr>
              <a:t>, Xi Chen </a:t>
            </a:r>
            <a:r>
              <a:rPr lang="en-US" sz="800" dirty="0">
                <a:latin typeface="Constantia" panose="02030602050306030303" pitchFamily="18" charset="0"/>
              </a:rPr>
              <a:t>and GK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48218" y="2234703"/>
            <a:ext cx="414435" cy="295095"/>
          </a:xfrm>
          <a:prstGeom prst="rect">
            <a:avLst/>
          </a:prstGeom>
          <a:noFill/>
        </p:spPr>
        <p:txBody>
          <a:bodyPr wrap="none" lIns="46113" tIns="23057" rIns="46113" bIns="23057" rtlCol="0">
            <a:spAutoFit/>
          </a:bodyPr>
          <a:lstStyle/>
          <a:p>
            <a:r>
              <a:rPr lang="en-US" sz="800" dirty="0">
                <a:latin typeface="Constantia" panose="02030602050306030303" pitchFamily="18" charset="0"/>
              </a:rPr>
              <a:t>no </a:t>
            </a:r>
          </a:p>
          <a:p>
            <a:r>
              <a:rPr lang="en-US" sz="800" dirty="0">
                <a:latin typeface="Constantia" panose="02030602050306030303" pitchFamily="18" charset="0"/>
              </a:rPr>
              <a:t>control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4102938" y="2504797"/>
            <a:ext cx="128448" cy="253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13938" y="3097917"/>
            <a:ext cx="2994330" cy="215841"/>
          </a:xfrm>
          <a:prstGeom prst="rect">
            <a:avLst/>
          </a:prstGeom>
          <a:noFill/>
        </p:spPr>
        <p:txBody>
          <a:bodyPr wrap="none" lIns="46113" tIns="23057" rIns="46113" bIns="23057" rtlCol="0">
            <a:spAutoFit/>
          </a:bodyPr>
          <a:lstStyle/>
          <a:p>
            <a:r>
              <a:rPr lang="en-US" sz="1100" dirty="0" err="1" smtClean="0"/>
              <a:t>nK</a:t>
            </a:r>
            <a:r>
              <a:rPr lang="en-US" sz="1100" dirty="0" smtClean="0"/>
              <a:t> temperatures can be measured by               </a:t>
            </a:r>
            <a:r>
              <a:rPr lang="en-US" sz="1000" dirty="0" smtClean="0"/>
              <a:t>MHz</a:t>
            </a:r>
            <a:endParaRPr lang="en-US" sz="1000" dirty="0"/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/>
          </p:nvPr>
        </p:nvGraphicFramePr>
        <p:xfrm>
          <a:off x="2305050" y="3144199"/>
          <a:ext cx="465512" cy="186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8" name="Equation" r:id="rId30" imgW="571320" imgH="228600" progId="Equation.3">
                  <p:embed/>
                </p:oleObj>
              </mc:Choice>
              <mc:Fallback>
                <p:oleObj name="Equation" r:id="rId30" imgW="571320" imgH="228600" progId="Equation.3">
                  <p:embed/>
                  <p:pic>
                    <p:nvPicPr>
                      <p:cNvPr id="39" name="Object 38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2305050" y="3144199"/>
                        <a:ext cx="465512" cy="186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/>
          <p:cNvCxnSpPr/>
          <p:nvPr/>
        </p:nvCxnSpPr>
        <p:spPr>
          <a:xfrm flipV="1">
            <a:off x="4047644" y="1403339"/>
            <a:ext cx="0" cy="145349"/>
          </a:xfrm>
          <a:prstGeom prst="straightConnector1">
            <a:avLst/>
          </a:prstGeom>
          <a:ln w="15875">
            <a:solidFill>
              <a:schemeClr val="tx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81930" y="1577872"/>
            <a:ext cx="333132" cy="217438"/>
          </a:xfrm>
          <a:prstGeom prst="rect">
            <a:avLst/>
          </a:prstGeom>
          <a:noFill/>
        </p:spPr>
        <p:txBody>
          <a:bodyPr wrap="none" lIns="46113" tIns="23057" rIns="46113" bIns="23057" rtlCol="0">
            <a:spAutoFit/>
          </a:bodyPr>
          <a:lstStyle/>
          <a:p>
            <a:r>
              <a:rPr lang="en-US" sz="1100" dirty="0">
                <a:latin typeface="Constantia" panose="02030602050306030303" pitchFamily="18" charset="0"/>
              </a:rPr>
              <a:t>QFI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574" y="3285767"/>
            <a:ext cx="4781276" cy="208147"/>
          </a:xfrm>
          <a:prstGeom prst="rect">
            <a:avLst/>
          </a:prstGeom>
          <a:noFill/>
        </p:spPr>
        <p:txBody>
          <a:bodyPr wrap="square" lIns="46113" tIns="23057" rIns="46113" bIns="23057" rtlCol="0">
            <a:spAutoFit/>
          </a:bodyPr>
          <a:lstStyle/>
          <a:p>
            <a:r>
              <a:rPr lang="en-US" sz="1050" dirty="0" smtClean="0"/>
              <a:t>3</a:t>
            </a:r>
            <a:r>
              <a:rPr lang="en-US" sz="1050" baseline="30000" dirty="0" smtClean="0"/>
              <a:t>rd</a:t>
            </a:r>
            <a:r>
              <a:rPr lang="en-US" sz="1050" dirty="0" smtClean="0"/>
              <a:t> law for </a:t>
            </a:r>
            <a:r>
              <a:rPr lang="en-US" sz="1050" dirty="0" err="1" smtClean="0"/>
              <a:t>magnons</a:t>
            </a:r>
            <a:r>
              <a:rPr lang="en-US" sz="1050" dirty="0" smtClean="0"/>
              <a:t>? M. Kolar et al. PRL </a:t>
            </a:r>
            <a:r>
              <a:rPr lang="en-US" sz="1050" b="1" dirty="0" smtClean="0"/>
              <a:t>109 </a:t>
            </a:r>
            <a:r>
              <a:rPr lang="en-US" sz="1050" dirty="0" smtClean="0"/>
              <a:t> 090601 (2012)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22168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1450" y="130175"/>
            <a:ext cx="83815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60" dirty="0" smtClean="0"/>
              <a:t>Summ</a:t>
            </a:r>
            <a:r>
              <a:rPr spc="-85" dirty="0" smtClean="0"/>
              <a:t>a</a:t>
            </a:r>
            <a:r>
              <a:rPr spc="-45" dirty="0" smtClean="0"/>
              <a:t>ry</a:t>
            </a:r>
            <a:r>
              <a:rPr lang="en-US" spc="-45" dirty="0" smtClean="0"/>
              <a:t> </a:t>
            </a:r>
            <a:endParaRPr spc="-45" dirty="0"/>
          </a:p>
        </p:txBody>
      </p:sp>
      <p:sp>
        <p:nvSpPr>
          <p:cNvPr id="10" name="object 10"/>
          <p:cNvSpPr txBox="1"/>
          <p:nvPr/>
        </p:nvSpPr>
        <p:spPr>
          <a:xfrm>
            <a:off x="196696" y="358775"/>
            <a:ext cx="4210051" cy="29623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150" marR="5080" indent="-171450">
              <a:buFont typeface="Wingdings" panose="05000000000000000000" pitchFamily="2" charset="2"/>
              <a:buChar char="q"/>
            </a:pPr>
            <a:r>
              <a:rPr lang="en-US" sz="1200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Heat:</a:t>
            </a:r>
            <a:r>
              <a:rPr sz="1200" spc="2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-70" dirty="0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sz="1200" spc="1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-65" dirty="0" smtClean="0">
                <a:latin typeface="Arial" panose="020B0604020202020204" pitchFamily="34" charset="0"/>
                <a:cs typeface="Arial" panose="020B0604020202020204" pitchFamily="34" charset="0"/>
              </a:rPr>
              <a:t>exchange</a:t>
            </a:r>
            <a:r>
              <a:rPr sz="1200" spc="2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-3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12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-45" dirty="0" smtClean="0">
                <a:latin typeface="Arial" panose="020B0604020202020204" pitchFamily="34" charset="0"/>
                <a:cs typeface="Arial" panose="020B0604020202020204" pitchFamily="34" charset="0"/>
              </a:rPr>
              <a:t>entro</a:t>
            </a:r>
            <a:r>
              <a:rPr sz="1200" spc="-85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1200" spc="-50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sz="1200" spc="1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-55" dirty="0" smtClean="0"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r>
              <a:rPr lang="en-US" sz="1200" spc="-55" dirty="0" smtClean="0">
                <a:latin typeface="Arial" panose="020B0604020202020204" pitchFamily="34" charset="0"/>
                <a:cs typeface="Arial" panose="020B0604020202020204" pitchFamily="34" charset="0"/>
              </a:rPr>
              <a:t> – 1</a:t>
            </a:r>
            <a:r>
              <a:rPr lang="en-US" sz="1200" spc="-55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200" spc="-55" dirty="0" smtClean="0">
                <a:latin typeface="Arial" panose="020B0604020202020204" pitchFamily="34" charset="0"/>
                <a:cs typeface="Arial" panose="020B0604020202020204" pitchFamily="34" charset="0"/>
              </a:rPr>
              <a:t> Law reformulated</a:t>
            </a:r>
          </a:p>
          <a:p>
            <a:pPr marL="184150" marR="5080" indent="-171450">
              <a:buFont typeface="Wingdings" panose="05000000000000000000" pitchFamily="2" charset="2"/>
              <a:buChar char="q"/>
            </a:pP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150" indent="-171450">
              <a:spcBef>
                <a:spcPts val="135"/>
              </a:spcBef>
              <a:buFont typeface="Wingdings" panose="05000000000000000000" pitchFamily="2" charset="2"/>
              <a:buChar char="q"/>
            </a:pPr>
            <a:r>
              <a:rPr lang="en-US" sz="1200" spc="-45" dirty="0" smtClean="0">
                <a:latin typeface="Arial" panose="020B0604020202020204" pitchFamily="34" charset="0"/>
                <a:cs typeface="Arial" panose="020B0604020202020204" pitchFamily="34" charset="0"/>
              </a:rPr>
              <a:t>Efficiency bound </a:t>
            </a:r>
            <a:r>
              <a:rPr sz="1200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sz="1200" spc="-8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1200" spc="-110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sz="1200" spc="-55" dirty="0" smtClean="0">
                <a:latin typeface="Arial" panose="020B0604020202020204" pitchFamily="34" charset="0"/>
                <a:cs typeface="Arial" panose="020B0604020202020204" pitchFamily="34" charset="0"/>
              </a:rPr>
              <a:t>ond</a:t>
            </a:r>
            <a:r>
              <a:rPr sz="1200" spc="2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-45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2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spc="-75" dirty="0" smtClean="0">
                <a:latin typeface="Arial" panose="020B0604020202020204" pitchFamily="34" charset="0"/>
                <a:cs typeface="Arial" panose="020B0604020202020204" pitchFamily="34" charset="0"/>
              </a:rPr>
              <a:t>2nd</a:t>
            </a:r>
            <a:r>
              <a:rPr sz="1200" spc="2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sz="1200" spc="-65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1200" spc="-55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200" spc="-55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200" spc="-65" dirty="0" smtClean="0">
                <a:latin typeface="Arial" panose="020B0604020202020204" pitchFamily="34" charset="0"/>
                <a:cs typeface="Arial" panose="020B0604020202020204" pitchFamily="34" charset="0"/>
              </a:rPr>
              <a:t> due to </a:t>
            </a:r>
            <a:r>
              <a:rPr lang="en-US" sz="1200" b="1" spc="-3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</a:t>
            </a:r>
            <a:r>
              <a:rPr lang="en-US" sz="1200" b="1" spc="-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passive </a:t>
            </a:r>
            <a:r>
              <a:rPr lang="en-US" sz="1200" spc="-65" dirty="0" smtClean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</a:p>
          <a:p>
            <a:pPr marL="12700">
              <a:spcBef>
                <a:spcPts val="135"/>
              </a:spcBef>
            </a:pPr>
            <a:endParaRPr lang="en-US" sz="1200" spc="-6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Are there advantages in machines with quantum resources?  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No, if the criterion is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q. coherence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Yes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if they change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non-passivity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or temp./entropy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Piston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coherence – classical/quantum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Working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fluid/Piston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squeezing –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classical/quantum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Heat boost via coherence: quantum/classical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Coop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Dicke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power boost - quantum 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150" indent="-171450">
              <a:spcBef>
                <a:spcPts val="135"/>
              </a:spcBef>
              <a:buFont typeface="Wingdings" panose="05000000000000000000" pitchFamily="2" charset="2"/>
              <a:buChar char="q"/>
            </a:pPr>
            <a:r>
              <a:rPr lang="en-US" sz="1200" spc="-45" dirty="0" smtClean="0">
                <a:latin typeface="Arial" panose="020B0604020202020204" pitchFamily="34" charset="0"/>
                <a:cs typeface="Arial" panose="020B0604020202020204" pitchFamily="34" charset="0"/>
              </a:rPr>
              <a:t>AZE in non-Markov domain: Quantum power boost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>
          <a:xfrm>
            <a:off x="4273397" y="3339338"/>
            <a:ext cx="266700" cy="92333"/>
          </a:xfrm>
        </p:spPr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25</a:t>
            </a:fld>
            <a:endParaRPr lang="en-US" spc="-2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4608004" cy="3456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758" y="-401134"/>
            <a:ext cx="4608004" cy="3456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62432" y="53975"/>
            <a:ext cx="4200018" cy="8643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"/>
              </a:spcBef>
            </a:pPr>
            <a:endParaRPr sz="85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spc="-50" dirty="0" smtClean="0">
                <a:solidFill>
                  <a:srgbClr val="3333B2"/>
                </a:solidFill>
                <a:latin typeface="Tahoma"/>
                <a:cs typeface="Tahoma"/>
              </a:rPr>
              <a:t>Energy</a:t>
            </a:r>
            <a:r>
              <a:rPr sz="1400" spc="30" dirty="0" smtClean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70" dirty="0">
                <a:solidFill>
                  <a:srgbClr val="3333B2"/>
                </a:solidFill>
                <a:latin typeface="Tahoma"/>
                <a:cs typeface="Tahoma"/>
              </a:rPr>
              <a:t>exchan</a:t>
            </a:r>
            <a:r>
              <a:rPr sz="1400" spc="-100" dirty="0">
                <a:solidFill>
                  <a:srgbClr val="3333B2"/>
                </a:solidFill>
                <a:latin typeface="Tahoma"/>
                <a:cs typeface="Tahoma"/>
              </a:rPr>
              <a:t>ge</a:t>
            </a:r>
            <a:r>
              <a:rPr sz="1400" spc="25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20" dirty="0">
                <a:solidFill>
                  <a:srgbClr val="3333B2"/>
                </a:solidFill>
                <a:latin typeface="Tahoma"/>
                <a:cs typeface="Tahoma"/>
              </a:rPr>
              <a:t>b</a:t>
            </a:r>
            <a:r>
              <a:rPr sz="1400" spc="-55" dirty="0">
                <a:solidFill>
                  <a:srgbClr val="3333B2"/>
                </a:solidFill>
                <a:latin typeface="Tahoma"/>
                <a:cs typeface="Tahoma"/>
              </a:rPr>
              <a:t>e</a:t>
            </a:r>
            <a:r>
              <a:rPr sz="1400" spc="-75" dirty="0">
                <a:solidFill>
                  <a:srgbClr val="3333B2"/>
                </a:solidFill>
                <a:latin typeface="Tahoma"/>
                <a:cs typeface="Tahoma"/>
              </a:rPr>
              <a:t>t</a:t>
            </a:r>
            <a:r>
              <a:rPr sz="1400" spc="-135" dirty="0">
                <a:solidFill>
                  <a:srgbClr val="3333B2"/>
                </a:solidFill>
                <a:latin typeface="Tahoma"/>
                <a:cs typeface="Tahoma"/>
              </a:rPr>
              <a:t>w</a:t>
            </a:r>
            <a:r>
              <a:rPr sz="1400" spc="-100" dirty="0">
                <a:solidFill>
                  <a:srgbClr val="3333B2"/>
                </a:solidFill>
                <a:latin typeface="Tahoma"/>
                <a:cs typeface="Tahoma"/>
              </a:rPr>
              <a:t>een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70" dirty="0">
                <a:solidFill>
                  <a:srgbClr val="3333B2"/>
                </a:solidFill>
                <a:latin typeface="Tahoma"/>
                <a:cs typeface="Tahoma"/>
              </a:rPr>
              <a:t>a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65" dirty="0">
                <a:solidFill>
                  <a:srgbClr val="3333B2"/>
                </a:solidFill>
                <a:latin typeface="Tahoma"/>
                <a:cs typeface="Tahoma"/>
              </a:rPr>
              <a:t>system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65" dirty="0">
                <a:solidFill>
                  <a:srgbClr val="3333B2"/>
                </a:solidFill>
                <a:latin typeface="Tahoma"/>
                <a:cs typeface="Tahoma"/>
              </a:rPr>
              <a:t>and</a:t>
            </a:r>
            <a:r>
              <a:rPr sz="1400" spc="25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70" dirty="0">
                <a:solidFill>
                  <a:srgbClr val="3333B2"/>
                </a:solidFill>
                <a:latin typeface="Tahoma"/>
                <a:cs typeface="Tahoma"/>
              </a:rPr>
              <a:t>a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45" dirty="0" smtClean="0">
                <a:solidFill>
                  <a:srgbClr val="3333B2"/>
                </a:solidFill>
                <a:latin typeface="Tahoma"/>
                <a:cs typeface="Tahoma"/>
              </a:rPr>
              <a:t>bath</a:t>
            </a:r>
            <a:r>
              <a:rPr lang="en-US" sz="1400" spc="-45" dirty="0" smtClean="0">
                <a:solidFill>
                  <a:srgbClr val="3333B2"/>
                </a:solidFill>
                <a:latin typeface="Tahoma"/>
                <a:cs typeface="Tahoma"/>
              </a:rPr>
              <a:t> (1</a:t>
            </a:r>
            <a:r>
              <a:rPr lang="en-US" sz="1400" spc="-45" baseline="30000" dirty="0" smtClean="0">
                <a:solidFill>
                  <a:srgbClr val="3333B2"/>
                </a:solidFill>
                <a:latin typeface="Tahoma"/>
                <a:cs typeface="Tahoma"/>
              </a:rPr>
              <a:t>st</a:t>
            </a:r>
            <a:r>
              <a:rPr lang="en-US" sz="1400" spc="-45" dirty="0" smtClean="0">
                <a:solidFill>
                  <a:srgbClr val="3333B2"/>
                </a:solidFill>
                <a:latin typeface="Tahoma"/>
                <a:cs typeface="Tahoma"/>
              </a:rPr>
              <a:t> Law)</a:t>
            </a:r>
            <a:endParaRPr sz="1400" dirty="0">
              <a:latin typeface="Tahoma"/>
              <a:cs typeface="Tahoma"/>
            </a:endParaRPr>
          </a:p>
          <a:p>
            <a:pPr marL="541655">
              <a:lnSpc>
                <a:spcPct val="100000"/>
              </a:lnSpc>
              <a:spcBef>
                <a:spcPts val="670"/>
              </a:spcBef>
            </a:pPr>
            <a:r>
              <a:rPr lang="en-IN" sz="1100" spc="-50" dirty="0">
                <a:latin typeface="Tahoma"/>
                <a:cs typeface="Tahoma"/>
              </a:rPr>
              <a:t>S</a:t>
            </a:r>
            <a:r>
              <a:rPr sz="1100" spc="-60" dirty="0" err="1" smtClean="0">
                <a:latin typeface="Tahoma"/>
                <a:cs typeface="Tahoma"/>
              </a:rPr>
              <a:t>ystem</a:t>
            </a:r>
            <a:r>
              <a:rPr sz="1100" spc="15" dirty="0" smtClean="0">
                <a:latin typeface="Tahoma"/>
                <a:cs typeface="Tahoma"/>
              </a:rPr>
              <a:t> </a:t>
            </a:r>
            <a:r>
              <a:rPr sz="1100" spc="-70" dirty="0">
                <a:latin typeface="Tahoma"/>
                <a:cs typeface="Tahoma"/>
              </a:rPr>
              <a:t>energy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b="0" i="1" spc="110" dirty="0">
                <a:latin typeface="Bookman Old Style"/>
                <a:cs typeface="Bookman Old Style"/>
              </a:rPr>
              <a:t>E</a:t>
            </a:r>
            <a:r>
              <a:rPr sz="1100" spc="95" dirty="0">
                <a:latin typeface="Garamond"/>
                <a:cs typeface="Garamond"/>
              </a:rPr>
              <a:t>(</a:t>
            </a:r>
            <a:r>
              <a:rPr sz="1100" b="0" i="1" spc="15" dirty="0">
                <a:latin typeface="Bookman Old Style"/>
                <a:cs typeface="Bookman Old Style"/>
              </a:rPr>
              <a:t>t</a:t>
            </a:r>
            <a:r>
              <a:rPr sz="1100" spc="95" dirty="0">
                <a:latin typeface="Garamond"/>
                <a:cs typeface="Garamond"/>
              </a:rPr>
              <a:t>)</a:t>
            </a:r>
            <a:r>
              <a:rPr sz="1100" spc="25" dirty="0">
                <a:latin typeface="Garamond"/>
                <a:cs typeface="Garamond"/>
              </a:rPr>
              <a:t> </a:t>
            </a:r>
            <a:r>
              <a:rPr sz="1100" spc="110" dirty="0">
                <a:latin typeface="Garamond"/>
                <a:cs typeface="Garamond"/>
              </a:rPr>
              <a:t>=</a:t>
            </a:r>
            <a:r>
              <a:rPr sz="1100" spc="25" dirty="0">
                <a:latin typeface="Garamond"/>
                <a:cs typeface="Garamond"/>
              </a:rPr>
              <a:t> </a:t>
            </a:r>
            <a:r>
              <a:rPr sz="1100" spc="10" dirty="0" err="1">
                <a:latin typeface="Garamond"/>
                <a:cs typeface="Garamond"/>
              </a:rPr>
              <a:t>T</a:t>
            </a:r>
            <a:r>
              <a:rPr sz="1100" spc="30" dirty="0" err="1">
                <a:latin typeface="Garamond"/>
                <a:cs typeface="Garamond"/>
              </a:rPr>
              <a:t>r</a:t>
            </a:r>
            <a:r>
              <a:rPr sz="1100" spc="30" dirty="0">
                <a:latin typeface="Garamond"/>
                <a:cs typeface="Garamond"/>
              </a:rPr>
              <a:t>[</a:t>
            </a:r>
            <a:r>
              <a:rPr sz="1100" b="0" i="1" spc="-40" dirty="0">
                <a:latin typeface="Bookman Old Style"/>
                <a:cs typeface="Bookman Old Style"/>
              </a:rPr>
              <a:t>ρ</a:t>
            </a:r>
            <a:r>
              <a:rPr sz="1100" spc="95" dirty="0">
                <a:latin typeface="Garamond"/>
                <a:cs typeface="Garamond"/>
              </a:rPr>
              <a:t>(</a:t>
            </a:r>
            <a:r>
              <a:rPr sz="1100" b="0" i="1" spc="15" dirty="0">
                <a:latin typeface="Bookman Old Style"/>
                <a:cs typeface="Bookman Old Style"/>
              </a:rPr>
              <a:t>t</a:t>
            </a:r>
            <a:r>
              <a:rPr sz="1100" spc="95" dirty="0">
                <a:latin typeface="Garamond"/>
                <a:cs typeface="Garamond"/>
              </a:rPr>
              <a:t>)</a:t>
            </a:r>
            <a:r>
              <a:rPr sz="1100" b="0" i="1" spc="110" dirty="0">
                <a:latin typeface="Bookman Old Style"/>
                <a:cs typeface="Bookman Old Style"/>
              </a:rPr>
              <a:t>H</a:t>
            </a:r>
            <a:r>
              <a:rPr sz="1100" spc="95" dirty="0">
                <a:latin typeface="Garamond"/>
                <a:cs typeface="Garamond"/>
              </a:rPr>
              <a:t>(</a:t>
            </a:r>
            <a:r>
              <a:rPr sz="1100" b="0" i="1" spc="15" dirty="0">
                <a:latin typeface="Bookman Old Style"/>
                <a:cs typeface="Bookman Old Style"/>
              </a:rPr>
              <a:t>t</a:t>
            </a:r>
            <a:r>
              <a:rPr sz="1100" spc="50" dirty="0" smtClean="0">
                <a:latin typeface="Garamond"/>
                <a:cs typeface="Garamond"/>
              </a:rPr>
              <a:t>)]</a:t>
            </a:r>
            <a:r>
              <a:rPr sz="1100" spc="-90" dirty="0" smtClean="0">
                <a:latin typeface="Tahoma"/>
                <a:cs typeface="Tahoma"/>
              </a:rPr>
              <a:t>:</a:t>
            </a:r>
            <a:endParaRPr lang="en-IN" sz="1100" dirty="0">
              <a:latin typeface="Tahoma"/>
              <a:cs typeface="Tahoma"/>
            </a:endParaRPr>
          </a:p>
          <a:p>
            <a:pPr marL="541655">
              <a:lnSpc>
                <a:spcPct val="100000"/>
              </a:lnSpc>
              <a:spcBef>
                <a:spcPts val="670"/>
              </a:spcBef>
            </a:pPr>
            <a:r>
              <a:rPr lang="en-IN" sz="1100" spc="-45" dirty="0" smtClean="0">
                <a:latin typeface="Tahoma"/>
                <a:cs typeface="Tahoma"/>
              </a:rPr>
              <a:t>Energy</a:t>
            </a:r>
            <a:r>
              <a:rPr lang="en-IN" sz="1100" spc="20" dirty="0" smtClean="0">
                <a:latin typeface="Tahoma"/>
                <a:cs typeface="Tahoma"/>
              </a:rPr>
              <a:t> </a:t>
            </a:r>
            <a:r>
              <a:rPr lang="en-IN" sz="1100" spc="-60" dirty="0">
                <a:latin typeface="Tahoma"/>
                <a:cs typeface="Tahoma"/>
              </a:rPr>
              <a:t>exchanged</a:t>
            </a:r>
            <a:r>
              <a:rPr lang="en-IN" sz="1100" spc="15" dirty="0">
                <a:latin typeface="Tahoma"/>
                <a:cs typeface="Tahoma"/>
              </a:rPr>
              <a:t> </a:t>
            </a:r>
            <a:r>
              <a:rPr lang="en-IN" sz="1100" spc="-30" dirty="0">
                <a:latin typeface="Tahoma"/>
                <a:cs typeface="Tahoma"/>
              </a:rPr>
              <a:t>with</a:t>
            </a:r>
            <a:r>
              <a:rPr lang="en-IN" sz="1100" spc="20" dirty="0">
                <a:latin typeface="Tahoma"/>
                <a:cs typeface="Tahoma"/>
              </a:rPr>
              <a:t> </a:t>
            </a:r>
            <a:r>
              <a:rPr lang="en-IN" sz="1100" spc="-45" dirty="0">
                <a:latin typeface="Tahoma"/>
                <a:cs typeface="Tahoma"/>
              </a:rPr>
              <a:t>the</a:t>
            </a:r>
            <a:r>
              <a:rPr lang="en-IN" sz="1100" spc="20" dirty="0">
                <a:latin typeface="Tahoma"/>
                <a:cs typeface="Tahoma"/>
              </a:rPr>
              <a:t> </a:t>
            </a:r>
            <a:r>
              <a:rPr lang="en-IN" sz="1100" spc="-50" dirty="0">
                <a:latin typeface="Tahoma"/>
                <a:cs typeface="Tahoma"/>
              </a:rPr>
              <a:t>bath</a:t>
            </a:r>
            <a:r>
              <a:rPr lang="en-IN" sz="1100" spc="-50" dirty="0" smtClean="0">
                <a:latin typeface="Tahoma"/>
                <a:cs typeface="Tahoma"/>
              </a:rPr>
              <a:t>:</a:t>
            </a:r>
            <a:r>
              <a:rPr lang="en-IN" sz="1100" dirty="0" smtClean="0">
                <a:latin typeface="Tahoma"/>
                <a:cs typeface="Tahoma"/>
              </a:rPr>
              <a:t> </a:t>
            </a:r>
            <a:r>
              <a:rPr sz="1100" spc="229" dirty="0" smtClean="0">
                <a:latin typeface="Garamond"/>
                <a:cs typeface="Garamond"/>
              </a:rPr>
              <a:t>∆</a:t>
            </a:r>
            <a:r>
              <a:rPr lang="en-US" sz="1100" i="1" spc="229" dirty="0" smtClean="0">
                <a:latin typeface="Garamond"/>
                <a:cs typeface="Garamond"/>
              </a:rPr>
              <a:t>E</a:t>
            </a:r>
            <a:r>
              <a:rPr sz="1100" spc="95" dirty="0" smtClean="0">
                <a:latin typeface="Garamond"/>
                <a:cs typeface="Garamond"/>
              </a:rPr>
              <a:t>(</a:t>
            </a:r>
            <a:r>
              <a:rPr sz="1100" b="0" i="1" spc="15" dirty="0" smtClean="0">
                <a:latin typeface="Bookman Old Style"/>
                <a:cs typeface="Bookman Old Style"/>
              </a:rPr>
              <a:t>t</a:t>
            </a:r>
            <a:r>
              <a:rPr sz="1100" spc="95" dirty="0">
                <a:latin typeface="Garamond"/>
                <a:cs typeface="Garamond"/>
              </a:rPr>
              <a:t>)</a:t>
            </a:r>
            <a:r>
              <a:rPr sz="1100" spc="25" dirty="0">
                <a:latin typeface="Garamond"/>
                <a:cs typeface="Garamond"/>
              </a:rPr>
              <a:t> </a:t>
            </a:r>
            <a:r>
              <a:rPr sz="1100" spc="110" dirty="0">
                <a:latin typeface="Garamond"/>
                <a:cs typeface="Garamond"/>
              </a:rPr>
              <a:t>=</a:t>
            </a:r>
            <a:r>
              <a:rPr sz="1100" spc="25" dirty="0">
                <a:latin typeface="Garamond"/>
                <a:cs typeface="Garamond"/>
              </a:rPr>
              <a:t> </a:t>
            </a:r>
            <a:r>
              <a:rPr lang="en-IN" sz="1100" i="1" spc="110" dirty="0">
                <a:latin typeface="Bookman Old Style"/>
                <a:cs typeface="Garamond"/>
              </a:rPr>
              <a:t>Q</a:t>
            </a:r>
            <a:r>
              <a:rPr sz="1100" i="1" spc="-280" dirty="0" smtClean="0">
                <a:latin typeface="Meiryo"/>
                <a:cs typeface="Meiryo"/>
              </a:rPr>
              <a:t> </a:t>
            </a:r>
            <a:r>
              <a:rPr sz="1100" spc="95" dirty="0">
                <a:latin typeface="Garamond"/>
                <a:cs typeface="Garamond"/>
              </a:rPr>
              <a:t>(</a:t>
            </a:r>
            <a:r>
              <a:rPr sz="1100" b="0" i="1" spc="15" dirty="0">
                <a:latin typeface="Bookman Old Style"/>
                <a:cs typeface="Bookman Old Style"/>
              </a:rPr>
              <a:t>t</a:t>
            </a:r>
            <a:r>
              <a:rPr sz="1100" spc="95" dirty="0">
                <a:latin typeface="Garamond"/>
                <a:cs typeface="Garamond"/>
              </a:rPr>
              <a:t>)</a:t>
            </a:r>
            <a:r>
              <a:rPr sz="1100" spc="-35" dirty="0">
                <a:latin typeface="Garamond"/>
                <a:cs typeface="Garamond"/>
              </a:rPr>
              <a:t> </a:t>
            </a:r>
            <a:r>
              <a:rPr sz="1100" spc="110" dirty="0">
                <a:latin typeface="Garamond"/>
                <a:cs typeface="Garamond"/>
              </a:rPr>
              <a:t>+</a:t>
            </a:r>
            <a:r>
              <a:rPr sz="1100" spc="-35" dirty="0">
                <a:latin typeface="Garamond"/>
                <a:cs typeface="Garamond"/>
              </a:rPr>
              <a:t> </a:t>
            </a:r>
            <a:r>
              <a:rPr sz="1100" b="0" i="1" spc="-35" dirty="0">
                <a:latin typeface="Bookman Old Style"/>
                <a:cs typeface="Bookman Old Style"/>
              </a:rPr>
              <a:t>W</a:t>
            </a:r>
            <a:r>
              <a:rPr sz="1100" b="0" i="1" spc="-180" dirty="0">
                <a:latin typeface="Bookman Old Style"/>
                <a:cs typeface="Bookman Old Style"/>
              </a:rPr>
              <a:t> </a:t>
            </a:r>
            <a:r>
              <a:rPr sz="1100" spc="95" dirty="0">
                <a:latin typeface="Garamond"/>
                <a:cs typeface="Garamond"/>
              </a:rPr>
              <a:t>(</a:t>
            </a:r>
            <a:r>
              <a:rPr sz="1100" b="0" i="1" spc="15" dirty="0">
                <a:latin typeface="Bookman Old Style"/>
                <a:cs typeface="Bookman Old Style"/>
              </a:rPr>
              <a:t>t</a:t>
            </a:r>
            <a:r>
              <a:rPr sz="1100" spc="95" dirty="0" smtClean="0">
                <a:latin typeface="Garamond"/>
                <a:cs typeface="Garamond"/>
              </a:rPr>
              <a:t>)</a:t>
            </a:r>
            <a:r>
              <a:rPr sz="1100" b="0" i="1" spc="-30" dirty="0" smtClean="0">
                <a:latin typeface="Bookman Old Style"/>
                <a:cs typeface="Bookman Old Style"/>
              </a:rPr>
              <a:t>.</a:t>
            </a:r>
            <a:endParaRPr sz="1100" dirty="0">
              <a:latin typeface="Bookman Old Style"/>
              <a:cs typeface="Bookman Old Styl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6"/>
              <p:cNvSpPr txBox="1"/>
              <p:nvPr/>
            </p:nvSpPr>
            <p:spPr>
              <a:xfrm>
                <a:off x="2064735" y="1481920"/>
                <a:ext cx="1725397" cy="22781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tabLst>
                    <a:tab pos="673735" algn="l"/>
                  </a:tabLst>
                </a:pPr>
                <a:r>
                  <a:rPr lang="en-IN" sz="1100" i="1" spc="110" dirty="0">
                    <a:latin typeface="Bookman Old Style"/>
                    <a:cs typeface="Garamond"/>
                  </a:rPr>
                  <a:t>Q</a:t>
                </a:r>
                <a:r>
                  <a:rPr lang="el-GR" sz="1100" spc="95" dirty="0" smtClean="0">
                    <a:latin typeface="Garamond"/>
                    <a:cs typeface="Garamond"/>
                  </a:rPr>
                  <a:t>(</a:t>
                </a:r>
                <a:r>
                  <a:rPr lang="en-US" sz="1100" b="0" i="1" spc="15" dirty="0" smtClean="0">
                    <a:latin typeface="Bookman Old Style"/>
                    <a:cs typeface="Bookman Old Style"/>
                  </a:rPr>
                  <a:t>t</a:t>
                </a:r>
                <a:r>
                  <a:rPr lang="en-US" sz="1100" spc="95" dirty="0">
                    <a:latin typeface="Garamond"/>
                    <a:cs typeface="Garamond"/>
                  </a:rPr>
                  <a:t>)</a:t>
                </a:r>
                <a:r>
                  <a:rPr lang="en-US" sz="1100" spc="25" dirty="0">
                    <a:latin typeface="Garamond"/>
                    <a:cs typeface="Garamond"/>
                  </a:rPr>
                  <a:t> </a:t>
                </a:r>
                <a:r>
                  <a:rPr lang="en-US" sz="1650" spc="89" baseline="2525" dirty="0" smtClean="0">
                    <a:latin typeface="Garamond"/>
                    <a:cs typeface="Garamond"/>
                  </a:rPr>
                  <a:t>:</a:t>
                </a:r>
                <a:r>
                  <a:rPr lang="en-US" sz="1100" spc="110" dirty="0" smtClean="0">
                    <a:latin typeface="Garamond"/>
                    <a:cs typeface="Garamond"/>
                  </a:rPr>
                  <a:t>=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ar-AE" sz="1100" i="1" spc="11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100" b="0" i="1" spc="11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ar-AE" sz="1100" b="0" i="1" spc="110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  <m:e>
                        <m:r>
                          <a:rPr lang="en-US" sz="1100" b="0" i="1" spc="110" smtClean="0">
                            <a:latin typeface="Cambria Math" panose="02040503050406030204" pitchFamily="18" charset="0"/>
                          </a:rPr>
                          <m:t>𝑇𝑟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100" b="0" i="1" spc="11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l-GR" sz="1100" b="0" i="1" spc="-385" dirty="0" smtClean="0">
                                <a:solidFill>
                                  <a:srgbClr val="FF0000"/>
                                </a:solidFill>
                                <a:latin typeface="Bookman Old Style"/>
                                <a:cs typeface="Bookman Old Style"/>
                              </a:rPr>
                              <m:t>ρ</m:t>
                            </m:r>
                            <m:r>
                              <m:rPr>
                                <m:nor/>
                              </m:rPr>
                              <a:rPr lang="el-GR" sz="1100" spc="-30" dirty="0" smtClean="0">
                                <a:solidFill>
                                  <a:srgbClr val="FF0000"/>
                                </a:solidFill>
                                <a:latin typeface="Garamond"/>
                                <a:cs typeface="Garamond"/>
                              </a:rPr>
                              <m:t>˙</m:t>
                            </m:r>
                            <m:d>
                              <m:dPr>
                                <m:ctrlPr>
                                  <a:rPr lang="el-GR" sz="1100" i="1" spc="-30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l-GR" sz="1100" i="1" spc="-30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i="1" spc="-30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1100" b="0" i="1" spc="-30" dirty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1100" b="0" i="1" spc="-30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n-US" sz="1100" b="0" i="1" spc="-3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100" b="0" i="1" spc="-3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i="1" spc="-3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1100" b="0" i="1" spc="-3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</m:nary>
                  </m:oMath>
                </a14:m>
                <a:r>
                  <a:rPr lang="en-US" sz="1100" dirty="0" smtClean="0">
                    <a:latin typeface="Garamond"/>
                    <a:cs typeface="Garamond"/>
                  </a:rPr>
                  <a:t>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1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sz="1100" dirty="0">
                  <a:latin typeface="Bookman Old Style"/>
                  <a:cs typeface="Bookman Old Style"/>
                </a:endParaRPr>
              </a:p>
            </p:txBody>
          </p:sp>
        </mc:Choice>
        <mc:Fallback xmlns="">
          <p:sp>
            <p:nvSpPr>
              <p:cNvPr id="6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4735" y="1481920"/>
                <a:ext cx="1725397" cy="227819"/>
              </a:xfrm>
              <a:prstGeom prst="rect">
                <a:avLst/>
              </a:prstGeom>
              <a:blipFill rotWithShape="1">
                <a:blip r:embed="rId5"/>
                <a:stretch>
                  <a:fillRect l="-4594" t="-145946" b="-22973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bject 10"/>
          <p:cNvSpPr txBox="1"/>
          <p:nvPr/>
        </p:nvSpPr>
        <p:spPr>
          <a:xfrm>
            <a:off x="1643823" y="1859319"/>
            <a:ext cx="371475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solidFill>
                  <a:srgbClr val="00B050"/>
                </a:solidFill>
                <a:latin typeface="Tahoma"/>
                <a:cs typeface="Tahoma"/>
              </a:rPr>
              <a:t>W</a:t>
            </a:r>
            <a:r>
              <a:rPr sz="1100" spc="-90" dirty="0" smtClean="0">
                <a:solidFill>
                  <a:srgbClr val="00B050"/>
                </a:solidFill>
                <a:latin typeface="Tahoma"/>
                <a:cs typeface="Tahoma"/>
              </a:rPr>
              <a:t>o</a:t>
            </a:r>
            <a:r>
              <a:rPr sz="1100" spc="-45" dirty="0" smtClean="0">
                <a:solidFill>
                  <a:srgbClr val="00B050"/>
                </a:solidFill>
                <a:latin typeface="Tahoma"/>
                <a:cs typeface="Tahoma"/>
              </a:rPr>
              <a:t>rk</a:t>
            </a:r>
            <a:r>
              <a:rPr sz="1100" spc="-45" dirty="0">
                <a:latin typeface="Tahoma"/>
                <a:cs typeface="Tahoma"/>
              </a:rPr>
              <a:t>:</a:t>
            </a:r>
            <a:endParaRPr sz="1100" dirty="0">
              <a:latin typeface="Tahoma"/>
              <a:cs typeface="Tahom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71450" y="1793007"/>
            <a:ext cx="2447290" cy="897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710"/>
              </a:lnSpc>
            </a:pPr>
            <a:r>
              <a:rPr sz="600" spc="-10" dirty="0" smtClean="0">
                <a:latin typeface="Arial"/>
                <a:cs typeface="Arial"/>
              </a:rPr>
              <a:t>R.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10" dirty="0" smtClean="0">
                <a:latin typeface="Arial"/>
                <a:cs typeface="Arial"/>
              </a:rPr>
              <a:t>Alicki,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dirty="0" smtClean="0">
                <a:latin typeface="Arial"/>
                <a:cs typeface="Arial"/>
              </a:rPr>
              <a:t>J.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spc="-15" dirty="0" smtClean="0">
                <a:latin typeface="Arial"/>
                <a:cs typeface="Arial"/>
              </a:rPr>
              <a:t>Phys.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20" dirty="0" smtClean="0">
                <a:latin typeface="Arial"/>
                <a:cs typeface="Arial"/>
              </a:rPr>
              <a:t>A</a:t>
            </a:r>
            <a:r>
              <a:rPr sz="600" spc="45" dirty="0" smtClean="0">
                <a:latin typeface="Arial"/>
                <a:cs typeface="Arial"/>
              </a:rPr>
              <a:t> </a:t>
            </a:r>
            <a:r>
              <a:rPr sz="600" b="1" spc="-5" dirty="0" smtClean="0">
                <a:latin typeface="Gill Sans MT"/>
                <a:cs typeface="Gill Sans MT"/>
              </a:rPr>
              <a:t>12</a:t>
            </a:r>
            <a:r>
              <a:rPr lang="en-US" sz="600" spc="5" dirty="0" smtClean="0">
                <a:latin typeface="Arial"/>
                <a:cs typeface="Arial"/>
              </a:rPr>
              <a:t> (1979)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10" dirty="0" smtClean="0">
                <a:latin typeface="Arial"/>
                <a:cs typeface="Arial"/>
              </a:rPr>
              <a:t>L103</a:t>
            </a:r>
            <a:endParaRPr sz="600" dirty="0">
              <a:latin typeface="Arial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bject 6"/>
              <p:cNvSpPr txBox="1"/>
              <p:nvPr/>
            </p:nvSpPr>
            <p:spPr>
              <a:xfrm>
                <a:off x="2068592" y="1843324"/>
                <a:ext cx="1851890" cy="22781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tabLst>
                    <a:tab pos="673735" algn="l"/>
                  </a:tabLst>
                </a:pPr>
                <a:r>
                  <a:rPr lang="en-US" sz="1100" b="0" i="1" spc="110" dirty="0" smtClean="0">
                    <a:latin typeface="Bookman Old Style"/>
                    <a:cs typeface="Bookman Old Style"/>
                  </a:rPr>
                  <a:t>W</a:t>
                </a:r>
                <a:r>
                  <a:rPr lang="el-GR" sz="1100" spc="95" dirty="0" smtClean="0">
                    <a:latin typeface="Garamond"/>
                    <a:cs typeface="Garamond"/>
                  </a:rPr>
                  <a:t>(</a:t>
                </a:r>
                <a:r>
                  <a:rPr lang="en-US" sz="1100" b="0" i="1" spc="15" dirty="0" smtClean="0">
                    <a:latin typeface="Bookman Old Style"/>
                    <a:cs typeface="Bookman Old Style"/>
                  </a:rPr>
                  <a:t>t</a:t>
                </a:r>
                <a:r>
                  <a:rPr lang="en-US" sz="1100" spc="95" dirty="0">
                    <a:latin typeface="Garamond"/>
                    <a:cs typeface="Garamond"/>
                  </a:rPr>
                  <a:t>)</a:t>
                </a:r>
                <a:r>
                  <a:rPr lang="en-US" sz="1100" spc="25" dirty="0">
                    <a:latin typeface="Garamond"/>
                    <a:cs typeface="Garamond"/>
                  </a:rPr>
                  <a:t> </a:t>
                </a:r>
                <a:r>
                  <a:rPr lang="en-US" sz="1650" spc="89" baseline="2525" dirty="0" smtClean="0">
                    <a:latin typeface="Garamond"/>
                    <a:cs typeface="Garamond"/>
                  </a:rPr>
                  <a:t>:</a:t>
                </a:r>
                <a:r>
                  <a:rPr lang="en-US" sz="1100" spc="110" dirty="0" smtClean="0">
                    <a:latin typeface="Garamond"/>
                    <a:cs typeface="Garamond"/>
                  </a:rPr>
                  <a:t>=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ar-AE" sz="1100" i="1" spc="11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100" b="0" i="1" spc="11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ar-AE" sz="1100" b="0" i="1" spc="110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  <m:e>
                        <m:r>
                          <a:rPr lang="en-US" sz="1100" b="0" i="1" spc="110" smtClean="0">
                            <a:latin typeface="Cambria Math" panose="02040503050406030204" pitchFamily="18" charset="0"/>
                          </a:rPr>
                          <m:t>𝑇𝑟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100" b="0" i="1" spc="11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100" b="0" i="1" spc="11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sz="1100" b="0" i="1" spc="11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sz="1100" b="0" i="1" spc="11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100" b="0" i="1" spc="11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1100" b="0" i="1" spc="11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100" b="0" i="1" spc="11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  <m:acc>
                              <m:accPr>
                                <m:chr m:val="̇"/>
                                <m:ctrlPr>
                                  <a:rPr lang="en-US" sz="1100" b="0" i="1" spc="11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100" b="0" i="1" spc="11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sz="1100" b="0" i="1" spc="-30" dirty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100" b="0" i="1" spc="-30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i="1" spc="-30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1100" b="0" i="1" spc="-30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</m:nary>
                  </m:oMath>
                </a14:m>
                <a:r>
                  <a:rPr lang="en-US" sz="1100" dirty="0" smtClean="0">
                    <a:latin typeface="Garamond"/>
                    <a:cs typeface="Garamond"/>
                  </a:rPr>
                  <a:t>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1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1100" b="0" i="1" dirty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sz="1100" dirty="0">
                  <a:latin typeface="Bookman Old Style"/>
                  <a:cs typeface="Bookman Old Style"/>
                </a:endParaRPr>
              </a:p>
            </p:txBody>
          </p:sp>
        </mc:Choice>
        <mc:Fallback xmlns="">
          <p:sp>
            <p:nvSpPr>
              <p:cNvPr id="35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8592" y="1843324"/>
                <a:ext cx="1851890" cy="227819"/>
              </a:xfrm>
              <a:prstGeom prst="rect">
                <a:avLst/>
              </a:prstGeom>
              <a:blipFill>
                <a:blip r:embed="rId6"/>
                <a:stretch>
                  <a:fillRect l="-3947" t="-142105" b="-2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47650" y="1297113"/>
            <a:ext cx="21095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-60" dirty="0" smtClean="0">
                <a:latin typeface="Tahoma"/>
                <a:cs typeface="Tahoma"/>
              </a:rPr>
              <a:t>           Commonly identified with</a:t>
            </a:r>
            <a:br>
              <a:rPr lang="en-US" sz="1100" spc="-60" dirty="0" smtClean="0">
                <a:latin typeface="Tahoma"/>
                <a:cs typeface="Tahoma"/>
              </a:rPr>
            </a:br>
            <a:r>
              <a:rPr lang="en-US" sz="1100" spc="-60" dirty="0" smtClean="0">
                <a:latin typeface="Tahoma"/>
                <a:cs typeface="Tahoma"/>
              </a:rPr>
              <a:t>                                      </a:t>
            </a:r>
            <a:r>
              <a:rPr lang="en-US" sz="1100" spc="-60" dirty="0" smtClean="0">
                <a:solidFill>
                  <a:srgbClr val="FF0000"/>
                </a:solidFill>
                <a:latin typeface="Tahoma"/>
                <a:cs typeface="Tahoma"/>
              </a:rPr>
              <a:t>Heat</a:t>
            </a:r>
            <a:r>
              <a:rPr lang="en-US" sz="1100" spc="-60" dirty="0" smtClean="0">
                <a:latin typeface="Tahoma"/>
                <a:cs typeface="Tahoma"/>
              </a:rPr>
              <a:t>:</a:t>
            </a:r>
            <a:endParaRPr lang="en-US" sz="1100" spc="-60" dirty="0">
              <a:latin typeface="Tahoma"/>
              <a:cs typeface="Tahoma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42"/>
          <a:stretch/>
        </p:blipFill>
        <p:spPr bwMode="auto">
          <a:xfrm>
            <a:off x="2353760" y="2263775"/>
            <a:ext cx="865690" cy="38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02443" y="224506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Const</a:t>
            </a:r>
            <a:r>
              <a:rPr lang="en-US" dirty="0" smtClean="0"/>
              <a:t> H: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300" y="28892"/>
            <a:ext cx="4418330" cy="76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14045" algn="l"/>
                <a:tab pos="1093470" algn="l"/>
                <a:tab pos="2911475" algn="l"/>
                <a:tab pos="4011295" algn="l"/>
              </a:tabLst>
            </a:pPr>
            <a:r>
              <a:rPr sz="600" spc="10" dirty="0">
                <a:solidFill>
                  <a:srgbClr val="A3A3DC"/>
                </a:solidFill>
                <a:latin typeface="Arial"/>
                <a:cs typeface="Arial"/>
                <a:hlinkClick r:id="rId3" action="ppaction://hlinksldjump"/>
              </a:rPr>
              <a:t>Intr</a:t>
            </a:r>
            <a:r>
              <a:rPr sz="600" spc="25" dirty="0">
                <a:solidFill>
                  <a:srgbClr val="A3A3DC"/>
                </a:solidFill>
                <a:latin typeface="Arial"/>
                <a:cs typeface="Arial"/>
                <a:hlinkClick r:id="rId3" action="ppaction://hlinksldjump"/>
              </a:rPr>
              <a:t>o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3" action="ppaction://hlinksldjump"/>
              </a:rPr>
              <a:t>duction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</a:rPr>
              <a:t>	</a:t>
            </a:r>
            <a:r>
              <a:rPr sz="600" spc="5" dirty="0">
                <a:solidFill>
                  <a:srgbClr val="FFFFFF"/>
                </a:solidFill>
                <a:latin typeface="Arial"/>
                <a:cs typeface="Arial"/>
                <a:hlinkClick r:id="rId4" action="ppaction://hlinksldjump"/>
              </a:rPr>
              <a:t>First</a:t>
            </a:r>
            <a:r>
              <a:rPr sz="600" spc="45" dirty="0">
                <a:solidFill>
                  <a:srgbClr val="FFFFFF"/>
                </a:solidFill>
                <a:latin typeface="Arial"/>
                <a:cs typeface="Arial"/>
                <a:hlinkClick r:id="rId4" action="ppaction://hlinksldjump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Arial"/>
                <a:cs typeface="Arial"/>
                <a:hlinkClick r:id="rId4" action="ppaction://hlinksldjump"/>
              </a:rPr>
              <a:t>l</a:t>
            </a:r>
            <a:r>
              <a:rPr sz="600" spc="-30" dirty="0">
                <a:solidFill>
                  <a:srgbClr val="FFFFFF"/>
                </a:solidFill>
                <a:latin typeface="Arial"/>
                <a:cs typeface="Arial"/>
                <a:hlinkClick r:id="rId4" action="ppaction://hlinksldjump"/>
              </a:rPr>
              <a:t>a</a:t>
            </a:r>
            <a:r>
              <a:rPr sz="600" dirty="0">
                <a:solidFill>
                  <a:srgbClr val="FFFFFF"/>
                </a:solidFill>
                <a:latin typeface="Arial"/>
                <a:cs typeface="Arial"/>
                <a:hlinkClick r:id="rId4" action="ppaction://hlinksldjump"/>
              </a:rPr>
              <a:t>w</a:t>
            </a:r>
            <a:r>
              <a:rPr sz="6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Entro</a:t>
            </a:r>
            <a:r>
              <a:rPr sz="600" spc="-2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p</a:t>
            </a:r>
            <a:r>
              <a:rPr sz="600" spc="-1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y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sz="600" spc="-2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change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in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quantum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sz="600" spc="1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r</a:t>
            </a:r>
            <a:r>
              <a:rPr sz="600" spc="-1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elaxation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 </a:t>
            </a:r>
            <a:r>
              <a:rPr sz="600" spc="-3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p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r</a:t>
            </a:r>
            <a:r>
              <a:rPr sz="600" spc="15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o</a:t>
            </a:r>
            <a:r>
              <a:rPr sz="600" spc="-50" dirty="0">
                <a:solidFill>
                  <a:srgbClr val="A3A3DC"/>
                </a:solidFill>
                <a:latin typeface="Arial"/>
                <a:cs typeface="Arial"/>
                <a:hlinkClick r:id="rId5" action="ppaction://hlinksldjump"/>
              </a:rPr>
              <a:t>cesses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</a:rPr>
              <a:t>	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  <a:hlinkClick r:id="rId6" action="ppaction://hlinksldjump"/>
              </a:rPr>
              <a:t>Maximum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sz="600" spc="-25" dirty="0">
                <a:solidFill>
                  <a:srgbClr val="A3A3DC"/>
                </a:solidFill>
                <a:latin typeface="Arial"/>
                <a:cs typeface="Arial"/>
                <a:hlinkClick r:id="rId6" action="ppaction://hlinksldjump"/>
              </a:rPr>
              <a:t>engine</a:t>
            </a:r>
            <a:r>
              <a:rPr sz="600" spc="45" dirty="0">
                <a:solidFill>
                  <a:srgbClr val="A3A3DC"/>
                </a:solidFill>
                <a:latin typeface="Arial"/>
                <a:cs typeface="Arial"/>
                <a:hlinkClick r:id="rId6" action="ppaction://hlinksldjump"/>
              </a:rPr>
              <a:t> </a:t>
            </a:r>
            <a:r>
              <a:rPr sz="600" spc="-10" dirty="0">
                <a:solidFill>
                  <a:srgbClr val="A3A3DC"/>
                </a:solidFill>
                <a:latin typeface="Arial"/>
                <a:cs typeface="Arial"/>
                <a:hlinkClick r:id="rId6" action="ppaction://hlinksldjump"/>
              </a:rPr>
              <a:t>efficiency</a:t>
            </a:r>
            <a:r>
              <a:rPr sz="600" dirty="0">
                <a:solidFill>
                  <a:srgbClr val="A3A3DC"/>
                </a:solidFill>
                <a:latin typeface="Arial"/>
                <a:cs typeface="Arial"/>
              </a:rPr>
              <a:t>	</a:t>
            </a:r>
            <a:r>
              <a:rPr sz="600" spc="-20" dirty="0">
                <a:solidFill>
                  <a:srgbClr val="A3A3DC"/>
                </a:solidFill>
                <a:latin typeface="Arial"/>
                <a:cs typeface="Arial"/>
                <a:hlinkClick r:id="" action="ppaction://noaction"/>
              </a:rPr>
              <a:t>Conclusions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0" dirty="0"/>
              <a:t>Energy</a:t>
            </a:r>
            <a:r>
              <a:rPr spc="30" dirty="0"/>
              <a:t> </a:t>
            </a:r>
            <a:r>
              <a:rPr spc="-70" dirty="0"/>
              <a:t>exchan</a:t>
            </a:r>
            <a:r>
              <a:rPr spc="-100" dirty="0"/>
              <a:t>ge</a:t>
            </a:r>
            <a:r>
              <a:rPr spc="25" dirty="0"/>
              <a:t> </a:t>
            </a:r>
            <a:r>
              <a:rPr spc="-65" dirty="0"/>
              <a:t>and</a:t>
            </a:r>
            <a:r>
              <a:rPr spc="25" dirty="0"/>
              <a:t> </a:t>
            </a:r>
            <a:r>
              <a:rPr spc="-50" dirty="0"/>
              <a:t>entro</a:t>
            </a:r>
            <a:r>
              <a:rPr spc="-95" dirty="0"/>
              <a:t>p</a:t>
            </a:r>
            <a:r>
              <a:rPr spc="-65" dirty="0"/>
              <a:t>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47651" y="554374"/>
            <a:ext cx="4000202" cy="5179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145" marR="5080" indent="-5080">
              <a:lnSpc>
                <a:spcPct val="102600"/>
              </a:lnSpc>
              <a:tabLst>
                <a:tab pos="3299460" algn="l"/>
              </a:tabLst>
            </a:pPr>
            <a:r>
              <a:rPr sz="1100" spc="-20" dirty="0">
                <a:latin typeface="Tahoma"/>
                <a:cs typeface="Tahoma"/>
              </a:rPr>
              <a:t>The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spc="-60" dirty="0">
                <a:latin typeface="Tahoma"/>
                <a:cs typeface="Tahoma"/>
              </a:rPr>
              <a:t>system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65" dirty="0" smtClean="0">
                <a:latin typeface="Tahoma"/>
                <a:cs typeface="Tahoma"/>
              </a:rPr>
              <a:t>exchange</a:t>
            </a:r>
            <a:r>
              <a:rPr lang="en-US" sz="1100" spc="-65" dirty="0" smtClean="0">
                <a:latin typeface="Tahoma"/>
                <a:cs typeface="Tahoma"/>
              </a:rPr>
              <a:t>s</a:t>
            </a:r>
            <a:r>
              <a:rPr sz="1100" spc="15" dirty="0" smtClean="0">
                <a:latin typeface="Tahoma"/>
                <a:cs typeface="Tahoma"/>
              </a:rPr>
              <a:t> </a:t>
            </a:r>
            <a:r>
              <a:rPr sz="1100" spc="-70" dirty="0">
                <a:latin typeface="Tahoma"/>
                <a:cs typeface="Tahoma"/>
              </a:rPr>
              <a:t>energy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with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45" dirty="0">
                <a:latin typeface="Tahoma"/>
                <a:cs typeface="Tahoma"/>
              </a:rPr>
              <a:t>the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35" dirty="0" smtClean="0">
                <a:latin typeface="Tahoma"/>
                <a:cs typeface="Tahoma"/>
              </a:rPr>
              <a:t>bath</a:t>
            </a:r>
            <a:r>
              <a:rPr lang="en-US" sz="1100" spc="-35" dirty="0" smtClean="0">
                <a:latin typeface="Tahoma"/>
                <a:cs typeface="Tahoma"/>
              </a:rPr>
              <a:t>: Conventionally</a:t>
            </a:r>
            <a:r>
              <a:rPr sz="1100" spc="-35" dirty="0" smtClean="0">
                <a:latin typeface="Tahoma"/>
                <a:cs typeface="Tahoma"/>
              </a:rPr>
              <a:t>,</a:t>
            </a:r>
            <a:r>
              <a:rPr sz="1100" spc="15" dirty="0" smtClean="0">
                <a:latin typeface="Tahoma"/>
                <a:cs typeface="Tahoma"/>
              </a:rPr>
              <a:t> </a:t>
            </a:r>
            <a:r>
              <a:rPr lang="en-IN" sz="1100" i="1" spc="-110" dirty="0">
                <a:latin typeface="Meiryo"/>
                <a:cs typeface="Tahoma"/>
              </a:rPr>
              <a:t>Q</a:t>
            </a:r>
            <a:r>
              <a:rPr sz="1100" i="1" spc="-280" dirty="0" smtClean="0">
                <a:latin typeface="Meiryo"/>
                <a:cs typeface="Meiryo"/>
              </a:rPr>
              <a:t> </a:t>
            </a:r>
            <a:r>
              <a:rPr sz="1100" spc="95" dirty="0">
                <a:latin typeface="Garamond"/>
                <a:cs typeface="Garamond"/>
              </a:rPr>
              <a:t>(</a:t>
            </a:r>
            <a:r>
              <a:rPr sz="1100" b="0" i="1" spc="15" dirty="0">
                <a:latin typeface="Bookman Old Style"/>
                <a:cs typeface="Bookman Old Style"/>
              </a:rPr>
              <a:t>t</a:t>
            </a:r>
            <a:r>
              <a:rPr sz="1100" spc="95" dirty="0">
                <a:latin typeface="Garamond"/>
                <a:cs typeface="Garamond"/>
              </a:rPr>
              <a:t>)</a:t>
            </a:r>
            <a:r>
              <a:rPr sz="1100" spc="25" dirty="0">
                <a:latin typeface="Garamond"/>
                <a:cs typeface="Garamond"/>
              </a:rPr>
              <a:t> </a:t>
            </a:r>
            <a:r>
              <a:rPr sz="1100" spc="-740" dirty="0" smtClean="0">
                <a:latin typeface="Garamond"/>
                <a:cs typeface="Garamond"/>
              </a:rPr>
              <a:t>=</a:t>
            </a:r>
            <a:r>
              <a:rPr sz="1100" i="1" spc="-5" dirty="0" smtClean="0">
                <a:latin typeface="Meiryo"/>
                <a:cs typeface="Meiryo"/>
              </a:rPr>
              <a:t>/</a:t>
            </a:r>
            <a:r>
              <a:rPr lang="en-US" sz="1100" i="1" spc="-5" dirty="0" smtClean="0">
                <a:latin typeface="Meiryo"/>
                <a:cs typeface="Meiryo"/>
              </a:rPr>
              <a:t> </a:t>
            </a:r>
            <a:r>
              <a:rPr sz="1100" spc="20" dirty="0" smtClean="0">
                <a:latin typeface="Garamond"/>
                <a:cs typeface="Garamond"/>
              </a:rPr>
              <a:t>0</a:t>
            </a:r>
            <a:r>
              <a:rPr lang="en-IN" sz="1100" spc="-35" dirty="0">
                <a:latin typeface="Tahoma"/>
                <a:cs typeface="Tahoma"/>
              </a:rPr>
              <a:t>.</a:t>
            </a:r>
            <a:r>
              <a:rPr sz="1100" spc="15" dirty="0" smtClean="0">
                <a:latin typeface="Tahoma"/>
                <a:cs typeface="Tahoma"/>
              </a:rPr>
              <a:t> </a:t>
            </a:r>
            <a:r>
              <a:rPr lang="en-IN" sz="1100" spc="-30" dirty="0">
                <a:latin typeface="Tahoma"/>
                <a:cs typeface="Tahoma"/>
              </a:rPr>
              <a:t>B</a:t>
            </a:r>
            <a:r>
              <a:rPr sz="1100" spc="-30" dirty="0" err="1" smtClean="0">
                <a:latin typeface="Tahoma"/>
                <a:cs typeface="Tahoma"/>
              </a:rPr>
              <a:t>ut</a:t>
            </a:r>
            <a:r>
              <a:rPr sz="1100" spc="20" dirty="0" smtClean="0">
                <a:latin typeface="Tahoma"/>
                <a:cs typeface="Tahoma"/>
              </a:rPr>
              <a:t> </a:t>
            </a:r>
            <a:r>
              <a:rPr sz="1100" spc="-15" dirty="0">
                <a:latin typeface="Tahoma"/>
                <a:cs typeface="Tahoma"/>
              </a:rPr>
              <a:t>its </a:t>
            </a:r>
            <a:r>
              <a:rPr sz="1100" spc="-45" dirty="0">
                <a:latin typeface="Tahoma"/>
                <a:cs typeface="Tahoma"/>
              </a:rPr>
              <a:t>entro</a:t>
            </a:r>
            <a:r>
              <a:rPr sz="1100" spc="-85" dirty="0">
                <a:latin typeface="Tahoma"/>
                <a:cs typeface="Tahoma"/>
              </a:rPr>
              <a:t>p</a:t>
            </a:r>
            <a:r>
              <a:rPr sz="1100" spc="-50" dirty="0">
                <a:latin typeface="Tahoma"/>
                <a:cs typeface="Tahoma"/>
              </a:rPr>
              <a:t>y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lang="en-US" sz="1100" spc="-75" dirty="0" smtClean="0">
                <a:latin typeface="Tahoma"/>
                <a:cs typeface="Tahoma"/>
              </a:rPr>
              <a:t>does</a:t>
            </a:r>
            <a:r>
              <a:rPr sz="1100" spc="15" dirty="0" smtClean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not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spc="-55" dirty="0">
                <a:latin typeface="Tahoma"/>
                <a:cs typeface="Tahoma"/>
              </a:rPr>
              <a:t>change.</a:t>
            </a:r>
            <a:endParaRPr sz="1100" dirty="0">
              <a:latin typeface="Tahoma"/>
              <a:cs typeface="Tahoma"/>
            </a:endParaRPr>
          </a:p>
          <a:p>
            <a:pPr marL="17145">
              <a:lnSpc>
                <a:spcPct val="100000"/>
              </a:lnSpc>
              <a:spcBef>
                <a:spcPts val="35"/>
              </a:spcBef>
            </a:pPr>
            <a:r>
              <a:rPr sz="1100" spc="-45" dirty="0">
                <a:latin typeface="Tahoma"/>
                <a:cs typeface="Tahoma"/>
              </a:rPr>
              <a:t>Example: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b="1" spc="-50" dirty="0">
                <a:solidFill>
                  <a:srgbClr val="FF0000"/>
                </a:solidFill>
                <a:latin typeface="Gill Sans MT"/>
                <a:cs typeface="Gill Sans MT"/>
              </a:rPr>
              <a:t>Coherent</a:t>
            </a:r>
            <a:r>
              <a:rPr sz="1100" b="1" spc="90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100" b="1" spc="-25" dirty="0">
                <a:solidFill>
                  <a:srgbClr val="FF0000"/>
                </a:solidFill>
                <a:latin typeface="Gill Sans MT"/>
                <a:cs typeface="Gill Sans MT"/>
              </a:rPr>
              <a:t>state</a:t>
            </a:r>
            <a:r>
              <a:rPr sz="1100" b="1" spc="90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lang="en-US" sz="1100" b="1" spc="-30" dirty="0" smtClean="0">
                <a:solidFill>
                  <a:srgbClr val="FF0000"/>
                </a:solidFill>
                <a:latin typeface="Gill Sans MT"/>
                <a:cs typeface="Gill Sans MT"/>
              </a:rPr>
              <a:t>leaks from</a:t>
            </a:r>
            <a:r>
              <a:rPr sz="1100" b="1" spc="90" dirty="0" smtClean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100" b="1" spc="-15" dirty="0">
                <a:solidFill>
                  <a:srgbClr val="FF0000"/>
                </a:solidFill>
                <a:latin typeface="Gill Sans MT"/>
                <a:cs typeface="Gill Sans MT"/>
              </a:rPr>
              <a:t>a</a:t>
            </a:r>
            <a:r>
              <a:rPr sz="1100" b="1" spc="90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100" b="1" spc="-15" dirty="0">
                <a:solidFill>
                  <a:srgbClr val="FF0000"/>
                </a:solidFill>
                <a:latin typeface="Gill Sans MT"/>
                <a:cs typeface="Gill Sans MT"/>
              </a:rPr>
              <a:t>cavi</a:t>
            </a:r>
            <a:r>
              <a:rPr sz="1100" b="1" spc="-55" dirty="0">
                <a:solidFill>
                  <a:srgbClr val="FF0000"/>
                </a:solidFill>
                <a:latin typeface="Gill Sans MT"/>
                <a:cs typeface="Gill Sans MT"/>
              </a:rPr>
              <a:t>t</a:t>
            </a:r>
            <a:r>
              <a:rPr sz="1100" b="1" spc="-20" dirty="0">
                <a:solidFill>
                  <a:srgbClr val="FF0000"/>
                </a:solidFill>
                <a:latin typeface="Gill Sans MT"/>
                <a:cs typeface="Gill Sans MT"/>
              </a:rPr>
              <a:t>y</a:t>
            </a:r>
            <a:r>
              <a:rPr sz="1100" spc="-35" dirty="0" smtClean="0">
                <a:latin typeface="Tahoma"/>
                <a:cs typeface="Tahoma"/>
              </a:rPr>
              <a:t>.</a:t>
            </a:r>
            <a:r>
              <a:rPr lang="en-US" sz="1100" spc="-35" dirty="0" smtClean="0">
                <a:latin typeface="Tahoma"/>
                <a:cs typeface="Tahoma"/>
              </a:rPr>
              <a:t>   No heat!</a:t>
            </a:r>
            <a:endParaRPr sz="1100" dirty="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14401" y="1550513"/>
            <a:ext cx="137511" cy="51087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09221" y="1550508"/>
            <a:ext cx="142875" cy="511175"/>
          </a:xfrm>
          <a:custGeom>
            <a:avLst/>
            <a:gdLst/>
            <a:ahLst/>
            <a:cxnLst/>
            <a:rect l="l" t="t" r="r" b="b"/>
            <a:pathLst>
              <a:path w="142875" h="511175">
                <a:moveTo>
                  <a:pt x="5179" y="0"/>
                </a:moveTo>
                <a:lnTo>
                  <a:pt x="5179" y="510878"/>
                </a:lnTo>
                <a:lnTo>
                  <a:pt x="142691" y="510878"/>
                </a:lnTo>
                <a:lnTo>
                  <a:pt x="142327" y="509769"/>
                </a:lnTo>
                <a:lnTo>
                  <a:pt x="141285" y="506542"/>
                </a:lnTo>
                <a:lnTo>
                  <a:pt x="128534" y="463965"/>
                </a:lnTo>
                <a:lnTo>
                  <a:pt x="117553" y="422736"/>
                </a:lnTo>
                <a:lnTo>
                  <a:pt x="106553" y="374762"/>
                </a:lnTo>
                <a:lnTo>
                  <a:pt x="97561" y="324146"/>
                </a:lnTo>
                <a:lnTo>
                  <a:pt x="92604" y="274992"/>
                </a:lnTo>
                <a:lnTo>
                  <a:pt x="92199" y="259641"/>
                </a:lnTo>
                <a:lnTo>
                  <a:pt x="92521" y="243798"/>
                </a:lnTo>
                <a:lnTo>
                  <a:pt x="97326" y="193039"/>
                </a:lnTo>
                <a:lnTo>
                  <a:pt x="106281" y="140739"/>
                </a:lnTo>
                <a:lnTo>
                  <a:pt x="117324" y="91149"/>
                </a:lnTo>
                <a:lnTo>
                  <a:pt x="128388" y="48520"/>
                </a:lnTo>
                <a:lnTo>
                  <a:pt x="139605" y="9856"/>
                </a:lnTo>
                <a:lnTo>
                  <a:pt x="142691" y="0"/>
                </a:lnTo>
                <a:lnTo>
                  <a:pt x="0" y="0"/>
                </a:lnTo>
              </a:path>
            </a:pathLst>
          </a:custGeom>
          <a:ln w="10257">
            <a:solidFill>
              <a:srgbClr val="3823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17940" y="1550513"/>
            <a:ext cx="137548" cy="51087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17940" y="1550508"/>
            <a:ext cx="142875" cy="511175"/>
          </a:xfrm>
          <a:custGeom>
            <a:avLst/>
            <a:gdLst/>
            <a:ahLst/>
            <a:cxnLst/>
            <a:rect l="l" t="t" r="r" b="b"/>
            <a:pathLst>
              <a:path w="142875" h="511175">
                <a:moveTo>
                  <a:pt x="137548" y="0"/>
                </a:moveTo>
                <a:lnTo>
                  <a:pt x="137548" y="510878"/>
                </a:lnTo>
                <a:lnTo>
                  <a:pt x="0" y="510878"/>
                </a:lnTo>
                <a:lnTo>
                  <a:pt x="364" y="509769"/>
                </a:lnTo>
                <a:lnTo>
                  <a:pt x="1406" y="506542"/>
                </a:lnTo>
                <a:lnTo>
                  <a:pt x="14159" y="463965"/>
                </a:lnTo>
                <a:lnTo>
                  <a:pt x="25142" y="422736"/>
                </a:lnTo>
                <a:lnTo>
                  <a:pt x="36148" y="374762"/>
                </a:lnTo>
                <a:lnTo>
                  <a:pt x="45149" y="324146"/>
                </a:lnTo>
                <a:lnTo>
                  <a:pt x="50118" y="274992"/>
                </a:lnTo>
                <a:lnTo>
                  <a:pt x="50529" y="259641"/>
                </a:lnTo>
                <a:lnTo>
                  <a:pt x="50206" y="243798"/>
                </a:lnTo>
                <a:lnTo>
                  <a:pt x="45398" y="193039"/>
                </a:lnTo>
                <a:lnTo>
                  <a:pt x="36436" y="140739"/>
                </a:lnTo>
                <a:lnTo>
                  <a:pt x="25386" y="91149"/>
                </a:lnTo>
                <a:lnTo>
                  <a:pt x="14314" y="48520"/>
                </a:lnTo>
                <a:lnTo>
                  <a:pt x="3088" y="9856"/>
                </a:lnTo>
                <a:lnTo>
                  <a:pt x="0" y="0"/>
                </a:lnTo>
                <a:lnTo>
                  <a:pt x="142719" y="0"/>
                </a:lnTo>
              </a:path>
            </a:pathLst>
          </a:custGeom>
          <a:ln w="10257">
            <a:solidFill>
              <a:srgbClr val="3823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249634" y="1745971"/>
            <a:ext cx="998219" cy="213995"/>
          </a:xfrm>
          <a:custGeom>
            <a:avLst/>
            <a:gdLst/>
            <a:ahLst/>
            <a:cxnLst/>
            <a:rect l="l" t="t" r="r" b="b"/>
            <a:pathLst>
              <a:path w="998220" h="213994">
                <a:moveTo>
                  <a:pt x="0" y="213745"/>
                </a:moveTo>
                <a:lnTo>
                  <a:pt x="3363" y="213523"/>
                </a:lnTo>
                <a:lnTo>
                  <a:pt x="6727" y="213310"/>
                </a:lnTo>
                <a:lnTo>
                  <a:pt x="10100" y="213050"/>
                </a:lnTo>
                <a:lnTo>
                  <a:pt x="13426" y="212800"/>
                </a:lnTo>
                <a:lnTo>
                  <a:pt x="16790" y="212550"/>
                </a:lnTo>
                <a:lnTo>
                  <a:pt x="20163" y="212253"/>
                </a:lnTo>
                <a:lnTo>
                  <a:pt x="23527" y="211966"/>
                </a:lnTo>
                <a:lnTo>
                  <a:pt x="26890" y="211679"/>
                </a:lnTo>
                <a:lnTo>
                  <a:pt x="30254" y="211355"/>
                </a:lnTo>
                <a:lnTo>
                  <a:pt x="33627" y="211030"/>
                </a:lnTo>
                <a:lnTo>
                  <a:pt x="36954" y="210697"/>
                </a:lnTo>
                <a:lnTo>
                  <a:pt x="40317" y="210307"/>
                </a:lnTo>
                <a:lnTo>
                  <a:pt x="43690" y="209937"/>
                </a:lnTo>
                <a:lnTo>
                  <a:pt x="47054" y="209575"/>
                </a:lnTo>
                <a:lnTo>
                  <a:pt x="50417" y="209149"/>
                </a:lnTo>
                <a:lnTo>
                  <a:pt x="53781" y="208751"/>
                </a:lnTo>
                <a:lnTo>
                  <a:pt x="57154" y="208278"/>
                </a:lnTo>
                <a:lnTo>
                  <a:pt x="60481" y="207806"/>
                </a:lnTo>
                <a:lnTo>
                  <a:pt x="63844" y="207333"/>
                </a:lnTo>
                <a:lnTo>
                  <a:pt x="67217" y="206860"/>
                </a:lnTo>
                <a:lnTo>
                  <a:pt x="70581" y="206323"/>
                </a:lnTo>
                <a:lnTo>
                  <a:pt x="73945" y="205776"/>
                </a:lnTo>
                <a:lnTo>
                  <a:pt x="77318" y="205239"/>
                </a:lnTo>
                <a:lnTo>
                  <a:pt x="100845" y="200671"/>
                </a:lnTo>
                <a:lnTo>
                  <a:pt x="104171" y="199948"/>
                </a:lnTo>
                <a:lnTo>
                  <a:pt x="107535" y="199188"/>
                </a:lnTo>
                <a:lnTo>
                  <a:pt x="110908" y="198354"/>
                </a:lnTo>
                <a:lnTo>
                  <a:pt x="114272" y="197566"/>
                </a:lnTo>
                <a:lnTo>
                  <a:pt x="117635" y="196695"/>
                </a:lnTo>
                <a:lnTo>
                  <a:pt x="120999" y="195824"/>
                </a:lnTo>
                <a:lnTo>
                  <a:pt x="124335" y="194916"/>
                </a:lnTo>
                <a:lnTo>
                  <a:pt x="127698" y="193980"/>
                </a:lnTo>
                <a:lnTo>
                  <a:pt x="131062" y="192998"/>
                </a:lnTo>
                <a:lnTo>
                  <a:pt x="134435" y="192025"/>
                </a:lnTo>
                <a:lnTo>
                  <a:pt x="154589" y="185363"/>
                </a:lnTo>
                <a:lnTo>
                  <a:pt x="157962" y="184167"/>
                </a:lnTo>
                <a:lnTo>
                  <a:pt x="161326" y="182870"/>
                </a:lnTo>
                <a:lnTo>
                  <a:pt x="164689" y="181600"/>
                </a:lnTo>
                <a:lnTo>
                  <a:pt x="168025" y="180294"/>
                </a:lnTo>
                <a:lnTo>
                  <a:pt x="191552" y="170055"/>
                </a:lnTo>
                <a:lnTo>
                  <a:pt x="194916" y="168461"/>
                </a:lnTo>
                <a:lnTo>
                  <a:pt x="198280" y="166830"/>
                </a:lnTo>
                <a:lnTo>
                  <a:pt x="201643" y="165134"/>
                </a:lnTo>
                <a:lnTo>
                  <a:pt x="205016" y="163466"/>
                </a:lnTo>
                <a:lnTo>
                  <a:pt x="208380" y="161724"/>
                </a:lnTo>
                <a:lnTo>
                  <a:pt x="211744" y="159917"/>
                </a:lnTo>
                <a:lnTo>
                  <a:pt x="215080" y="158147"/>
                </a:lnTo>
                <a:lnTo>
                  <a:pt x="218443" y="156294"/>
                </a:lnTo>
                <a:lnTo>
                  <a:pt x="221807" y="154376"/>
                </a:lnTo>
                <a:lnTo>
                  <a:pt x="225180" y="152495"/>
                </a:lnTo>
                <a:lnTo>
                  <a:pt x="258770" y="131609"/>
                </a:lnTo>
                <a:lnTo>
                  <a:pt x="265498" y="127087"/>
                </a:lnTo>
                <a:lnTo>
                  <a:pt x="268861" y="124807"/>
                </a:lnTo>
                <a:lnTo>
                  <a:pt x="272234" y="122454"/>
                </a:lnTo>
                <a:lnTo>
                  <a:pt x="275598" y="120137"/>
                </a:lnTo>
                <a:lnTo>
                  <a:pt x="278924" y="117746"/>
                </a:lnTo>
                <a:lnTo>
                  <a:pt x="282297" y="115356"/>
                </a:lnTo>
                <a:lnTo>
                  <a:pt x="285661" y="112974"/>
                </a:lnTo>
                <a:lnTo>
                  <a:pt x="289025" y="110546"/>
                </a:lnTo>
                <a:lnTo>
                  <a:pt x="292388" y="108082"/>
                </a:lnTo>
                <a:lnTo>
                  <a:pt x="295761" y="105663"/>
                </a:lnTo>
                <a:lnTo>
                  <a:pt x="299125" y="103198"/>
                </a:lnTo>
                <a:lnTo>
                  <a:pt x="302452" y="100696"/>
                </a:lnTo>
                <a:lnTo>
                  <a:pt x="305824" y="98204"/>
                </a:lnTo>
                <a:lnTo>
                  <a:pt x="309188" y="95702"/>
                </a:lnTo>
                <a:lnTo>
                  <a:pt x="312552" y="93209"/>
                </a:lnTo>
                <a:lnTo>
                  <a:pt x="315925" y="90707"/>
                </a:lnTo>
                <a:lnTo>
                  <a:pt x="319288" y="88178"/>
                </a:lnTo>
                <a:lnTo>
                  <a:pt x="322652" y="85676"/>
                </a:lnTo>
                <a:lnTo>
                  <a:pt x="325979" y="83146"/>
                </a:lnTo>
                <a:lnTo>
                  <a:pt x="329352" y="80644"/>
                </a:lnTo>
                <a:lnTo>
                  <a:pt x="332715" y="78151"/>
                </a:lnTo>
                <a:lnTo>
                  <a:pt x="336079" y="75613"/>
                </a:lnTo>
                <a:lnTo>
                  <a:pt x="339452" y="73120"/>
                </a:lnTo>
                <a:lnTo>
                  <a:pt x="342816" y="70655"/>
                </a:lnTo>
                <a:lnTo>
                  <a:pt x="346142" y="68162"/>
                </a:lnTo>
                <a:lnTo>
                  <a:pt x="349515" y="65698"/>
                </a:lnTo>
                <a:lnTo>
                  <a:pt x="352879" y="63270"/>
                </a:lnTo>
                <a:lnTo>
                  <a:pt x="356242" y="60851"/>
                </a:lnTo>
                <a:lnTo>
                  <a:pt x="359606" y="58424"/>
                </a:lnTo>
                <a:lnTo>
                  <a:pt x="362979" y="56033"/>
                </a:lnTo>
                <a:lnTo>
                  <a:pt x="366343" y="53679"/>
                </a:lnTo>
                <a:lnTo>
                  <a:pt x="369669" y="51326"/>
                </a:lnTo>
                <a:lnTo>
                  <a:pt x="373042" y="49046"/>
                </a:lnTo>
                <a:lnTo>
                  <a:pt x="376406" y="46729"/>
                </a:lnTo>
                <a:lnTo>
                  <a:pt x="379770" y="44487"/>
                </a:lnTo>
                <a:lnTo>
                  <a:pt x="413360" y="24249"/>
                </a:lnTo>
                <a:lnTo>
                  <a:pt x="416724" y="22442"/>
                </a:lnTo>
                <a:lnTo>
                  <a:pt x="420097" y="20737"/>
                </a:lnTo>
                <a:lnTo>
                  <a:pt x="423460" y="19116"/>
                </a:lnTo>
                <a:lnTo>
                  <a:pt x="426824" y="17485"/>
                </a:lnTo>
                <a:lnTo>
                  <a:pt x="443624" y="10498"/>
                </a:lnTo>
                <a:lnTo>
                  <a:pt x="446987" y="9266"/>
                </a:lnTo>
                <a:lnTo>
                  <a:pt x="450351" y="8108"/>
                </a:lnTo>
                <a:lnTo>
                  <a:pt x="453724" y="7097"/>
                </a:lnTo>
                <a:lnTo>
                  <a:pt x="457051" y="6050"/>
                </a:lnTo>
                <a:lnTo>
                  <a:pt x="494042" y="111"/>
                </a:lnTo>
                <a:lnTo>
                  <a:pt x="497405" y="0"/>
                </a:lnTo>
                <a:lnTo>
                  <a:pt x="500741" y="0"/>
                </a:lnTo>
                <a:lnTo>
                  <a:pt x="504105" y="111"/>
                </a:lnTo>
                <a:lnTo>
                  <a:pt x="507468" y="222"/>
                </a:lnTo>
                <a:lnTo>
                  <a:pt x="544432" y="7097"/>
                </a:lnTo>
                <a:lnTo>
                  <a:pt x="547795" y="8108"/>
                </a:lnTo>
                <a:lnTo>
                  <a:pt x="574686" y="19116"/>
                </a:lnTo>
                <a:lnTo>
                  <a:pt x="578059" y="20737"/>
                </a:lnTo>
                <a:lnTo>
                  <a:pt x="581423" y="22442"/>
                </a:lnTo>
                <a:lnTo>
                  <a:pt x="584786" y="24249"/>
                </a:lnTo>
                <a:lnTo>
                  <a:pt x="588150" y="26029"/>
                </a:lnTo>
                <a:lnTo>
                  <a:pt x="621740" y="46729"/>
                </a:lnTo>
                <a:lnTo>
                  <a:pt x="625113" y="49046"/>
                </a:lnTo>
                <a:lnTo>
                  <a:pt x="628477" y="51326"/>
                </a:lnTo>
                <a:lnTo>
                  <a:pt x="631841" y="53679"/>
                </a:lnTo>
                <a:lnTo>
                  <a:pt x="635177" y="56033"/>
                </a:lnTo>
                <a:lnTo>
                  <a:pt x="638540" y="58424"/>
                </a:lnTo>
                <a:lnTo>
                  <a:pt x="641904" y="60851"/>
                </a:lnTo>
                <a:lnTo>
                  <a:pt x="645268" y="63270"/>
                </a:lnTo>
                <a:lnTo>
                  <a:pt x="648641" y="65698"/>
                </a:lnTo>
                <a:lnTo>
                  <a:pt x="652004" y="68162"/>
                </a:lnTo>
                <a:lnTo>
                  <a:pt x="655331" y="70655"/>
                </a:lnTo>
                <a:lnTo>
                  <a:pt x="658704" y="73120"/>
                </a:lnTo>
                <a:lnTo>
                  <a:pt x="662067" y="75613"/>
                </a:lnTo>
                <a:lnTo>
                  <a:pt x="665431" y="78151"/>
                </a:lnTo>
                <a:lnTo>
                  <a:pt x="668804" y="80644"/>
                </a:lnTo>
                <a:lnTo>
                  <a:pt x="672168" y="83146"/>
                </a:lnTo>
                <a:lnTo>
                  <a:pt x="675531" y="85676"/>
                </a:lnTo>
                <a:lnTo>
                  <a:pt x="678858" y="88178"/>
                </a:lnTo>
                <a:lnTo>
                  <a:pt x="682231" y="90707"/>
                </a:lnTo>
                <a:lnTo>
                  <a:pt x="685595" y="93209"/>
                </a:lnTo>
                <a:lnTo>
                  <a:pt x="688958" y="95702"/>
                </a:lnTo>
                <a:lnTo>
                  <a:pt x="692331" y="98204"/>
                </a:lnTo>
                <a:lnTo>
                  <a:pt x="695695" y="100696"/>
                </a:lnTo>
                <a:lnTo>
                  <a:pt x="699021" y="103198"/>
                </a:lnTo>
                <a:lnTo>
                  <a:pt x="702394" y="105663"/>
                </a:lnTo>
                <a:lnTo>
                  <a:pt x="705758" y="108082"/>
                </a:lnTo>
                <a:lnTo>
                  <a:pt x="709122" y="110546"/>
                </a:lnTo>
                <a:lnTo>
                  <a:pt x="712485" y="112974"/>
                </a:lnTo>
                <a:lnTo>
                  <a:pt x="715858" y="115356"/>
                </a:lnTo>
                <a:lnTo>
                  <a:pt x="719222" y="117746"/>
                </a:lnTo>
                <a:lnTo>
                  <a:pt x="722549" y="120137"/>
                </a:lnTo>
                <a:lnTo>
                  <a:pt x="725922" y="122454"/>
                </a:lnTo>
                <a:lnTo>
                  <a:pt x="729285" y="124807"/>
                </a:lnTo>
                <a:lnTo>
                  <a:pt x="732649" y="127087"/>
                </a:lnTo>
                <a:lnTo>
                  <a:pt x="736013" y="129366"/>
                </a:lnTo>
                <a:lnTo>
                  <a:pt x="739385" y="131609"/>
                </a:lnTo>
                <a:lnTo>
                  <a:pt x="742749" y="133823"/>
                </a:lnTo>
                <a:lnTo>
                  <a:pt x="746076" y="136029"/>
                </a:lnTo>
                <a:lnTo>
                  <a:pt x="749449" y="138197"/>
                </a:lnTo>
                <a:lnTo>
                  <a:pt x="752812" y="140338"/>
                </a:lnTo>
                <a:lnTo>
                  <a:pt x="756176" y="142432"/>
                </a:lnTo>
                <a:lnTo>
                  <a:pt x="759549" y="144498"/>
                </a:lnTo>
                <a:lnTo>
                  <a:pt x="762913" y="146565"/>
                </a:lnTo>
                <a:lnTo>
                  <a:pt x="766239" y="148548"/>
                </a:lnTo>
                <a:lnTo>
                  <a:pt x="769603" y="150540"/>
                </a:lnTo>
                <a:lnTo>
                  <a:pt x="772976" y="152495"/>
                </a:lnTo>
                <a:lnTo>
                  <a:pt x="776339" y="154376"/>
                </a:lnTo>
                <a:lnTo>
                  <a:pt x="779703" y="156294"/>
                </a:lnTo>
                <a:lnTo>
                  <a:pt x="783076" y="158147"/>
                </a:lnTo>
                <a:lnTo>
                  <a:pt x="786440" y="159917"/>
                </a:lnTo>
                <a:lnTo>
                  <a:pt x="789766" y="161724"/>
                </a:lnTo>
                <a:lnTo>
                  <a:pt x="793139" y="163466"/>
                </a:lnTo>
                <a:lnTo>
                  <a:pt x="796503" y="165134"/>
                </a:lnTo>
                <a:lnTo>
                  <a:pt x="799867" y="166830"/>
                </a:lnTo>
                <a:lnTo>
                  <a:pt x="803230" y="168461"/>
                </a:lnTo>
                <a:lnTo>
                  <a:pt x="806603" y="170055"/>
                </a:lnTo>
                <a:lnTo>
                  <a:pt x="809930" y="171648"/>
                </a:lnTo>
                <a:lnTo>
                  <a:pt x="813293" y="173168"/>
                </a:lnTo>
                <a:lnTo>
                  <a:pt x="816666" y="174651"/>
                </a:lnTo>
                <a:lnTo>
                  <a:pt x="820030" y="176133"/>
                </a:lnTo>
                <a:lnTo>
                  <a:pt x="836821" y="182870"/>
                </a:lnTo>
                <a:lnTo>
                  <a:pt x="840194" y="184167"/>
                </a:lnTo>
                <a:lnTo>
                  <a:pt x="867084" y="192998"/>
                </a:lnTo>
                <a:lnTo>
                  <a:pt x="870448" y="193980"/>
                </a:lnTo>
                <a:lnTo>
                  <a:pt x="873821" y="194916"/>
                </a:lnTo>
                <a:lnTo>
                  <a:pt x="877148" y="195824"/>
                </a:lnTo>
                <a:lnTo>
                  <a:pt x="880511" y="196695"/>
                </a:lnTo>
                <a:lnTo>
                  <a:pt x="883875" y="197566"/>
                </a:lnTo>
                <a:lnTo>
                  <a:pt x="887248" y="198354"/>
                </a:lnTo>
                <a:lnTo>
                  <a:pt x="890611" y="199188"/>
                </a:lnTo>
                <a:lnTo>
                  <a:pt x="893975" y="199948"/>
                </a:lnTo>
                <a:lnTo>
                  <a:pt x="897348" y="200671"/>
                </a:lnTo>
                <a:lnTo>
                  <a:pt x="900675" y="201430"/>
                </a:lnTo>
                <a:lnTo>
                  <a:pt x="904038" y="202125"/>
                </a:lnTo>
                <a:lnTo>
                  <a:pt x="907411" y="202774"/>
                </a:lnTo>
                <a:lnTo>
                  <a:pt x="910775" y="203423"/>
                </a:lnTo>
                <a:lnTo>
                  <a:pt x="914139" y="204043"/>
                </a:lnTo>
                <a:lnTo>
                  <a:pt x="917502" y="204655"/>
                </a:lnTo>
                <a:lnTo>
                  <a:pt x="920838" y="205239"/>
                </a:lnTo>
                <a:lnTo>
                  <a:pt x="924202" y="205776"/>
                </a:lnTo>
                <a:lnTo>
                  <a:pt x="927565" y="206323"/>
                </a:lnTo>
                <a:lnTo>
                  <a:pt x="930938" y="206860"/>
                </a:lnTo>
                <a:lnTo>
                  <a:pt x="934302" y="207333"/>
                </a:lnTo>
                <a:lnTo>
                  <a:pt x="937666" y="207806"/>
                </a:lnTo>
                <a:lnTo>
                  <a:pt x="941029" y="208278"/>
                </a:lnTo>
                <a:lnTo>
                  <a:pt x="944365" y="208751"/>
                </a:lnTo>
                <a:lnTo>
                  <a:pt x="947729" y="209149"/>
                </a:lnTo>
                <a:lnTo>
                  <a:pt x="951093" y="209575"/>
                </a:lnTo>
                <a:lnTo>
                  <a:pt x="954466" y="209937"/>
                </a:lnTo>
                <a:lnTo>
                  <a:pt x="957829" y="210307"/>
                </a:lnTo>
                <a:lnTo>
                  <a:pt x="961193" y="210697"/>
                </a:lnTo>
                <a:lnTo>
                  <a:pt x="964529" y="211030"/>
                </a:lnTo>
                <a:lnTo>
                  <a:pt x="967892" y="211355"/>
                </a:lnTo>
                <a:lnTo>
                  <a:pt x="971256" y="211679"/>
                </a:lnTo>
                <a:lnTo>
                  <a:pt x="974620" y="211966"/>
                </a:lnTo>
                <a:lnTo>
                  <a:pt x="977993" y="212253"/>
                </a:lnTo>
                <a:lnTo>
                  <a:pt x="981356" y="212550"/>
                </a:lnTo>
                <a:lnTo>
                  <a:pt x="984720" y="212800"/>
                </a:lnTo>
                <a:lnTo>
                  <a:pt x="988056" y="213050"/>
                </a:lnTo>
                <a:lnTo>
                  <a:pt x="991420" y="213310"/>
                </a:lnTo>
                <a:lnTo>
                  <a:pt x="994783" y="213523"/>
                </a:lnTo>
                <a:lnTo>
                  <a:pt x="998156" y="213745"/>
                </a:lnTo>
              </a:path>
            </a:pathLst>
          </a:custGeom>
          <a:ln w="14826">
            <a:solidFill>
              <a:srgbClr val="D4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19600" y="1675899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474" y="0"/>
                </a:lnTo>
              </a:path>
            </a:pathLst>
          </a:custGeom>
          <a:ln w="124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79509" y="1651066"/>
            <a:ext cx="87630" cy="50165"/>
          </a:xfrm>
          <a:custGeom>
            <a:avLst/>
            <a:gdLst/>
            <a:ahLst/>
            <a:cxnLst/>
            <a:rect l="l" t="t" r="r" b="b"/>
            <a:pathLst>
              <a:path w="87629" h="50164">
                <a:moveTo>
                  <a:pt x="0" y="0"/>
                </a:moveTo>
                <a:lnTo>
                  <a:pt x="87019" y="24833"/>
                </a:lnTo>
                <a:lnTo>
                  <a:pt x="0" y="49695"/>
                </a:lnTo>
                <a:lnTo>
                  <a:pt x="24870" y="2483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79509" y="1651066"/>
            <a:ext cx="87630" cy="50165"/>
          </a:xfrm>
          <a:custGeom>
            <a:avLst/>
            <a:gdLst/>
            <a:ahLst/>
            <a:cxnLst/>
            <a:rect l="l" t="t" r="r" b="b"/>
            <a:pathLst>
              <a:path w="87629" h="50164">
                <a:moveTo>
                  <a:pt x="24870" y="24833"/>
                </a:moveTo>
                <a:lnTo>
                  <a:pt x="0" y="49695"/>
                </a:lnTo>
                <a:lnTo>
                  <a:pt x="87019" y="24833"/>
                </a:lnTo>
                <a:lnTo>
                  <a:pt x="0" y="0"/>
                </a:lnTo>
                <a:lnTo>
                  <a:pt x="24870" y="24833"/>
                </a:lnTo>
                <a:close/>
              </a:path>
            </a:pathLst>
          </a:custGeom>
          <a:ln w="662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65299" y="1917319"/>
            <a:ext cx="0" cy="148590"/>
          </a:xfrm>
          <a:custGeom>
            <a:avLst/>
            <a:gdLst/>
            <a:ahLst/>
            <a:cxnLst/>
            <a:rect l="l" t="t" r="r" b="b"/>
            <a:pathLst>
              <a:path h="148589">
                <a:moveTo>
                  <a:pt x="0" y="0"/>
                </a:moveTo>
                <a:lnTo>
                  <a:pt x="0" y="148590"/>
                </a:lnTo>
              </a:path>
            </a:pathLst>
          </a:custGeom>
          <a:ln w="74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62186" y="1914144"/>
            <a:ext cx="6350" cy="0"/>
          </a:xfrm>
          <a:custGeom>
            <a:avLst/>
            <a:gdLst/>
            <a:ahLst/>
            <a:cxnLst/>
            <a:rect l="l" t="t" r="r" b="b"/>
            <a:pathLst>
              <a:path w="6350">
                <a:moveTo>
                  <a:pt x="0" y="0"/>
                </a:moveTo>
                <a:lnTo>
                  <a:pt x="6156" y="0"/>
                </a:lnTo>
              </a:path>
            </a:pathLst>
          </a:custGeom>
          <a:ln w="76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592953" y="1924611"/>
            <a:ext cx="65405" cy="106680"/>
          </a:xfrm>
          <a:custGeom>
            <a:avLst/>
            <a:gdLst/>
            <a:ahLst/>
            <a:cxnLst/>
            <a:rect l="l" t="t" r="r" b="b"/>
            <a:pathLst>
              <a:path w="65405" h="106680">
                <a:moveTo>
                  <a:pt x="46715" y="3764"/>
                </a:moveTo>
                <a:lnTo>
                  <a:pt x="28237" y="3764"/>
                </a:lnTo>
                <a:lnTo>
                  <a:pt x="40205" y="5582"/>
                </a:lnTo>
                <a:lnTo>
                  <a:pt x="49212" y="15700"/>
                </a:lnTo>
                <a:lnTo>
                  <a:pt x="51495" y="29906"/>
                </a:lnTo>
                <a:lnTo>
                  <a:pt x="52225" y="41801"/>
                </a:lnTo>
                <a:lnTo>
                  <a:pt x="52215" y="60797"/>
                </a:lnTo>
                <a:lnTo>
                  <a:pt x="51934" y="71363"/>
                </a:lnTo>
                <a:lnTo>
                  <a:pt x="50982" y="81338"/>
                </a:lnTo>
                <a:lnTo>
                  <a:pt x="44439" y="97429"/>
                </a:lnTo>
                <a:lnTo>
                  <a:pt x="34823" y="102895"/>
                </a:lnTo>
                <a:lnTo>
                  <a:pt x="32437" y="106480"/>
                </a:lnTo>
                <a:lnTo>
                  <a:pt x="64130" y="69673"/>
                </a:lnTo>
                <a:lnTo>
                  <a:pt x="65231" y="53421"/>
                </a:lnTo>
                <a:lnTo>
                  <a:pt x="65119" y="46434"/>
                </a:lnTo>
                <a:lnTo>
                  <a:pt x="48490" y="4461"/>
                </a:lnTo>
                <a:lnTo>
                  <a:pt x="46715" y="3764"/>
                </a:lnTo>
                <a:close/>
              </a:path>
              <a:path w="65405" h="106680">
                <a:moveTo>
                  <a:pt x="37118" y="0"/>
                </a:moveTo>
                <a:lnTo>
                  <a:pt x="5291" y="22804"/>
                </a:lnTo>
                <a:lnTo>
                  <a:pt x="0" y="45886"/>
                </a:lnTo>
                <a:lnTo>
                  <a:pt x="149" y="60797"/>
                </a:lnTo>
                <a:lnTo>
                  <a:pt x="1325" y="73665"/>
                </a:lnTo>
                <a:lnTo>
                  <a:pt x="4167" y="84882"/>
                </a:lnTo>
                <a:lnTo>
                  <a:pt x="14677" y="99359"/>
                </a:lnTo>
                <a:lnTo>
                  <a:pt x="25146" y="105429"/>
                </a:lnTo>
                <a:lnTo>
                  <a:pt x="32437" y="103079"/>
                </a:lnTo>
                <a:lnTo>
                  <a:pt x="22457" y="99475"/>
                </a:lnTo>
                <a:lnTo>
                  <a:pt x="14647" y="85330"/>
                </a:lnTo>
                <a:lnTo>
                  <a:pt x="13183" y="72524"/>
                </a:lnTo>
                <a:lnTo>
                  <a:pt x="12792" y="60797"/>
                </a:lnTo>
                <a:lnTo>
                  <a:pt x="12817" y="41801"/>
                </a:lnTo>
                <a:lnTo>
                  <a:pt x="13155" y="31178"/>
                </a:lnTo>
                <a:lnTo>
                  <a:pt x="19853" y="10631"/>
                </a:lnTo>
                <a:lnTo>
                  <a:pt x="28237" y="3764"/>
                </a:lnTo>
                <a:lnTo>
                  <a:pt x="46715" y="3764"/>
                </a:lnTo>
                <a:lnTo>
                  <a:pt x="3711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673057" y="1911250"/>
            <a:ext cx="34925" cy="155575"/>
          </a:xfrm>
          <a:custGeom>
            <a:avLst/>
            <a:gdLst/>
            <a:ahLst/>
            <a:cxnLst/>
            <a:rect l="l" t="t" r="r" b="b"/>
            <a:pathLst>
              <a:path w="34925" h="155575">
                <a:moveTo>
                  <a:pt x="4781" y="0"/>
                </a:moveTo>
                <a:lnTo>
                  <a:pt x="1408" y="0"/>
                </a:lnTo>
                <a:lnTo>
                  <a:pt x="0" y="1371"/>
                </a:lnTo>
                <a:lnTo>
                  <a:pt x="0" y="3873"/>
                </a:lnTo>
                <a:lnTo>
                  <a:pt x="759" y="5569"/>
                </a:lnTo>
                <a:lnTo>
                  <a:pt x="28308" y="77633"/>
                </a:lnTo>
                <a:lnTo>
                  <a:pt x="759" y="149382"/>
                </a:lnTo>
                <a:lnTo>
                  <a:pt x="0" y="151077"/>
                </a:lnTo>
                <a:lnTo>
                  <a:pt x="0" y="153866"/>
                </a:lnTo>
                <a:lnTo>
                  <a:pt x="1408" y="155238"/>
                </a:lnTo>
                <a:lnTo>
                  <a:pt x="5142" y="155238"/>
                </a:lnTo>
                <a:lnTo>
                  <a:pt x="5717" y="153690"/>
                </a:lnTo>
                <a:lnTo>
                  <a:pt x="6375" y="152134"/>
                </a:lnTo>
                <a:lnTo>
                  <a:pt x="33840" y="80283"/>
                </a:lnTo>
                <a:lnTo>
                  <a:pt x="33951" y="80023"/>
                </a:lnTo>
                <a:lnTo>
                  <a:pt x="34062" y="79699"/>
                </a:lnTo>
                <a:lnTo>
                  <a:pt x="34174" y="79523"/>
                </a:lnTo>
                <a:lnTo>
                  <a:pt x="34276" y="79162"/>
                </a:lnTo>
                <a:lnTo>
                  <a:pt x="34387" y="78939"/>
                </a:lnTo>
                <a:lnTo>
                  <a:pt x="34424" y="78652"/>
                </a:lnTo>
                <a:lnTo>
                  <a:pt x="34535" y="78429"/>
                </a:lnTo>
                <a:lnTo>
                  <a:pt x="34637" y="77892"/>
                </a:lnTo>
                <a:lnTo>
                  <a:pt x="34637" y="76873"/>
                </a:lnTo>
                <a:lnTo>
                  <a:pt x="33840" y="74992"/>
                </a:lnTo>
                <a:lnTo>
                  <a:pt x="6662" y="3576"/>
                </a:lnTo>
                <a:lnTo>
                  <a:pt x="5717" y="935"/>
                </a:lnTo>
                <a:lnTo>
                  <a:pt x="478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27536" y="1659207"/>
            <a:ext cx="898719" cy="29344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8713" y="1550513"/>
            <a:ext cx="137795" cy="511175"/>
          </a:xfrm>
          <a:custGeom>
            <a:avLst/>
            <a:gdLst/>
            <a:ahLst/>
            <a:cxnLst/>
            <a:rect l="l" t="t" r="r" b="b"/>
            <a:pathLst>
              <a:path w="137795" h="511175">
                <a:moveTo>
                  <a:pt x="137548" y="0"/>
                </a:moveTo>
                <a:lnTo>
                  <a:pt x="0" y="0"/>
                </a:lnTo>
                <a:lnTo>
                  <a:pt x="0" y="510878"/>
                </a:lnTo>
                <a:lnTo>
                  <a:pt x="137548" y="510878"/>
                </a:lnTo>
                <a:lnTo>
                  <a:pt x="136141" y="506542"/>
                </a:lnTo>
                <a:lnTo>
                  <a:pt x="134495" y="501350"/>
                </a:lnTo>
                <a:lnTo>
                  <a:pt x="123381" y="463964"/>
                </a:lnTo>
                <a:lnTo>
                  <a:pt x="112392" y="422735"/>
                </a:lnTo>
                <a:lnTo>
                  <a:pt x="101383" y="374759"/>
                </a:lnTo>
                <a:lnTo>
                  <a:pt x="92385" y="324141"/>
                </a:lnTo>
                <a:lnTo>
                  <a:pt x="87425" y="274984"/>
                </a:lnTo>
                <a:lnTo>
                  <a:pt x="87019" y="259632"/>
                </a:lnTo>
                <a:lnTo>
                  <a:pt x="87342" y="243790"/>
                </a:lnTo>
                <a:lnTo>
                  <a:pt x="92150" y="193034"/>
                </a:lnTo>
                <a:lnTo>
                  <a:pt x="101112" y="140736"/>
                </a:lnTo>
                <a:lnTo>
                  <a:pt x="112162" y="91147"/>
                </a:lnTo>
                <a:lnTo>
                  <a:pt x="123234" y="48519"/>
                </a:lnTo>
                <a:lnTo>
                  <a:pt x="134460" y="9856"/>
                </a:lnTo>
                <a:lnTo>
                  <a:pt x="136125" y="4485"/>
                </a:lnTo>
                <a:lnTo>
                  <a:pt x="1375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5174" y="1550513"/>
            <a:ext cx="137502" cy="51087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9994" y="1550508"/>
            <a:ext cx="142875" cy="511175"/>
          </a:xfrm>
          <a:custGeom>
            <a:avLst/>
            <a:gdLst/>
            <a:ahLst/>
            <a:cxnLst/>
            <a:rect l="l" t="t" r="r" b="b"/>
            <a:pathLst>
              <a:path w="142875" h="511175">
                <a:moveTo>
                  <a:pt x="5179" y="0"/>
                </a:moveTo>
                <a:lnTo>
                  <a:pt x="5179" y="510878"/>
                </a:lnTo>
                <a:lnTo>
                  <a:pt x="142682" y="510878"/>
                </a:lnTo>
                <a:lnTo>
                  <a:pt x="142318" y="509769"/>
                </a:lnTo>
                <a:lnTo>
                  <a:pt x="141276" y="506542"/>
                </a:lnTo>
                <a:lnTo>
                  <a:pt x="128523" y="463965"/>
                </a:lnTo>
                <a:lnTo>
                  <a:pt x="117539" y="422736"/>
                </a:lnTo>
                <a:lnTo>
                  <a:pt x="106533" y="374762"/>
                </a:lnTo>
                <a:lnTo>
                  <a:pt x="97532" y="324146"/>
                </a:lnTo>
                <a:lnTo>
                  <a:pt x="92563" y="274992"/>
                </a:lnTo>
                <a:lnTo>
                  <a:pt x="92153" y="259641"/>
                </a:lnTo>
                <a:lnTo>
                  <a:pt x="92480" y="243798"/>
                </a:lnTo>
                <a:lnTo>
                  <a:pt x="97298" y="193039"/>
                </a:lnTo>
                <a:lnTo>
                  <a:pt x="106262" y="140739"/>
                </a:lnTo>
                <a:lnTo>
                  <a:pt x="117310" y="91149"/>
                </a:lnTo>
                <a:lnTo>
                  <a:pt x="128377" y="48520"/>
                </a:lnTo>
                <a:lnTo>
                  <a:pt x="139596" y="9856"/>
                </a:lnTo>
                <a:lnTo>
                  <a:pt x="142682" y="0"/>
                </a:lnTo>
                <a:lnTo>
                  <a:pt x="0" y="0"/>
                </a:lnTo>
              </a:path>
            </a:pathLst>
          </a:custGeom>
          <a:ln w="10257">
            <a:solidFill>
              <a:srgbClr val="3823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265163" y="1550513"/>
            <a:ext cx="137795" cy="511175"/>
          </a:xfrm>
          <a:custGeom>
            <a:avLst/>
            <a:gdLst/>
            <a:ahLst/>
            <a:cxnLst/>
            <a:rect l="l" t="t" r="r" b="b"/>
            <a:pathLst>
              <a:path w="137794" h="511175">
                <a:moveTo>
                  <a:pt x="137539" y="0"/>
                </a:moveTo>
                <a:lnTo>
                  <a:pt x="0" y="0"/>
                </a:lnTo>
                <a:lnTo>
                  <a:pt x="1423" y="4485"/>
                </a:lnTo>
                <a:lnTo>
                  <a:pt x="3088" y="9856"/>
                </a:lnTo>
                <a:lnTo>
                  <a:pt x="14314" y="48519"/>
                </a:lnTo>
                <a:lnTo>
                  <a:pt x="25386" y="91147"/>
                </a:lnTo>
                <a:lnTo>
                  <a:pt x="36436" y="140736"/>
                </a:lnTo>
                <a:lnTo>
                  <a:pt x="45398" y="193034"/>
                </a:lnTo>
                <a:lnTo>
                  <a:pt x="50206" y="243790"/>
                </a:lnTo>
                <a:lnTo>
                  <a:pt x="50529" y="259632"/>
                </a:lnTo>
                <a:lnTo>
                  <a:pt x="50118" y="274984"/>
                </a:lnTo>
                <a:lnTo>
                  <a:pt x="45149" y="324141"/>
                </a:lnTo>
                <a:lnTo>
                  <a:pt x="36148" y="374759"/>
                </a:lnTo>
                <a:lnTo>
                  <a:pt x="25142" y="422735"/>
                </a:lnTo>
                <a:lnTo>
                  <a:pt x="14159" y="463964"/>
                </a:lnTo>
                <a:lnTo>
                  <a:pt x="3051" y="501350"/>
                </a:lnTo>
                <a:lnTo>
                  <a:pt x="0" y="510878"/>
                </a:lnTo>
                <a:lnTo>
                  <a:pt x="137539" y="510878"/>
                </a:lnTo>
                <a:lnTo>
                  <a:pt x="1375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268703" y="1550513"/>
            <a:ext cx="137548" cy="51087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268703" y="1550508"/>
            <a:ext cx="142875" cy="511175"/>
          </a:xfrm>
          <a:custGeom>
            <a:avLst/>
            <a:gdLst/>
            <a:ahLst/>
            <a:cxnLst/>
            <a:rect l="l" t="t" r="r" b="b"/>
            <a:pathLst>
              <a:path w="142875" h="511175">
                <a:moveTo>
                  <a:pt x="137548" y="0"/>
                </a:moveTo>
                <a:lnTo>
                  <a:pt x="137548" y="510878"/>
                </a:lnTo>
                <a:lnTo>
                  <a:pt x="0" y="510878"/>
                </a:lnTo>
                <a:lnTo>
                  <a:pt x="364" y="509769"/>
                </a:lnTo>
                <a:lnTo>
                  <a:pt x="1406" y="506542"/>
                </a:lnTo>
                <a:lnTo>
                  <a:pt x="14159" y="463965"/>
                </a:lnTo>
                <a:lnTo>
                  <a:pt x="25144" y="422736"/>
                </a:lnTo>
                <a:lnTo>
                  <a:pt x="36151" y="374762"/>
                </a:lnTo>
                <a:lnTo>
                  <a:pt x="45154" y="324146"/>
                </a:lnTo>
                <a:lnTo>
                  <a:pt x="50126" y="274992"/>
                </a:lnTo>
                <a:lnTo>
                  <a:pt x="50538" y="259641"/>
                </a:lnTo>
                <a:lnTo>
                  <a:pt x="50215" y="243798"/>
                </a:lnTo>
                <a:lnTo>
                  <a:pt x="45406" y="193039"/>
                </a:lnTo>
                <a:lnTo>
                  <a:pt x="36443" y="140739"/>
                </a:lnTo>
                <a:lnTo>
                  <a:pt x="25390" y="91149"/>
                </a:lnTo>
                <a:lnTo>
                  <a:pt x="14316" y="48520"/>
                </a:lnTo>
                <a:lnTo>
                  <a:pt x="3088" y="9856"/>
                </a:lnTo>
                <a:lnTo>
                  <a:pt x="0" y="0"/>
                </a:lnTo>
                <a:lnTo>
                  <a:pt x="142691" y="0"/>
                </a:lnTo>
              </a:path>
            </a:pathLst>
          </a:custGeom>
          <a:ln w="10257">
            <a:solidFill>
              <a:srgbClr val="3823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946163" y="1357116"/>
            <a:ext cx="50800" cy="104775"/>
          </a:xfrm>
          <a:custGeom>
            <a:avLst/>
            <a:gdLst/>
            <a:ahLst/>
            <a:cxnLst/>
            <a:rect l="l" t="t" r="r" b="b"/>
            <a:pathLst>
              <a:path w="50800" h="104775">
                <a:moveTo>
                  <a:pt x="30041" y="37065"/>
                </a:moveTo>
                <a:lnTo>
                  <a:pt x="19032" y="37065"/>
                </a:lnTo>
                <a:lnTo>
                  <a:pt x="12397" y="63293"/>
                </a:lnTo>
                <a:lnTo>
                  <a:pt x="8667" y="78338"/>
                </a:lnTo>
                <a:lnTo>
                  <a:pt x="7011" y="85689"/>
                </a:lnTo>
                <a:lnTo>
                  <a:pt x="6595" y="88832"/>
                </a:lnTo>
                <a:lnTo>
                  <a:pt x="6588" y="98167"/>
                </a:lnTo>
                <a:lnTo>
                  <a:pt x="12815" y="104384"/>
                </a:lnTo>
                <a:lnTo>
                  <a:pt x="21646" y="104384"/>
                </a:lnTo>
                <a:lnTo>
                  <a:pt x="29498" y="100771"/>
                </a:lnTo>
                <a:lnTo>
                  <a:pt x="18569" y="100771"/>
                </a:lnTo>
                <a:lnTo>
                  <a:pt x="16901" y="98630"/>
                </a:lnTo>
                <a:lnTo>
                  <a:pt x="16901" y="89327"/>
                </a:lnTo>
                <a:lnTo>
                  <a:pt x="17226" y="88141"/>
                </a:lnTo>
                <a:lnTo>
                  <a:pt x="30041" y="37065"/>
                </a:lnTo>
                <a:close/>
              </a:path>
              <a:path w="50800" h="104775">
                <a:moveTo>
                  <a:pt x="47702" y="77531"/>
                </a:moveTo>
                <a:lnTo>
                  <a:pt x="44265" y="77531"/>
                </a:lnTo>
                <a:lnTo>
                  <a:pt x="44116" y="78003"/>
                </a:lnTo>
                <a:lnTo>
                  <a:pt x="43292" y="79810"/>
                </a:lnTo>
                <a:lnTo>
                  <a:pt x="33797" y="95125"/>
                </a:lnTo>
                <a:lnTo>
                  <a:pt x="24702" y="100474"/>
                </a:lnTo>
                <a:lnTo>
                  <a:pt x="18569" y="100771"/>
                </a:lnTo>
                <a:lnTo>
                  <a:pt x="29498" y="100771"/>
                </a:lnTo>
                <a:lnTo>
                  <a:pt x="36410" y="97590"/>
                </a:lnTo>
                <a:lnTo>
                  <a:pt x="45240" y="85185"/>
                </a:lnTo>
                <a:lnTo>
                  <a:pt x="47702" y="77531"/>
                </a:lnTo>
                <a:close/>
              </a:path>
              <a:path w="50800" h="104775">
                <a:moveTo>
                  <a:pt x="50343" y="31959"/>
                </a:moveTo>
                <a:lnTo>
                  <a:pt x="0" y="31959"/>
                </a:lnTo>
                <a:lnTo>
                  <a:pt x="0" y="37065"/>
                </a:lnTo>
                <a:lnTo>
                  <a:pt x="50343" y="37065"/>
                </a:lnTo>
                <a:lnTo>
                  <a:pt x="50343" y="31959"/>
                </a:lnTo>
                <a:close/>
              </a:path>
              <a:path w="50800" h="104775">
                <a:moveTo>
                  <a:pt x="36082" y="0"/>
                </a:moveTo>
                <a:lnTo>
                  <a:pt x="32793" y="0"/>
                </a:lnTo>
                <a:lnTo>
                  <a:pt x="28234" y="138"/>
                </a:lnTo>
                <a:lnTo>
                  <a:pt x="26742" y="5902"/>
                </a:lnTo>
                <a:lnTo>
                  <a:pt x="20376" y="31959"/>
                </a:lnTo>
                <a:lnTo>
                  <a:pt x="31310" y="31959"/>
                </a:lnTo>
                <a:lnTo>
                  <a:pt x="36567" y="11112"/>
                </a:lnTo>
                <a:lnTo>
                  <a:pt x="38006" y="4834"/>
                </a:lnTo>
                <a:lnTo>
                  <a:pt x="38038" y="1630"/>
                </a:lnTo>
                <a:lnTo>
                  <a:pt x="3608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56413" y="1375973"/>
            <a:ext cx="146050" cy="85725"/>
          </a:xfrm>
          <a:custGeom>
            <a:avLst/>
            <a:gdLst/>
            <a:ahLst/>
            <a:cxnLst/>
            <a:rect l="l" t="t" r="r" b="b"/>
            <a:pathLst>
              <a:path w="146050" h="85725">
                <a:moveTo>
                  <a:pt x="110296" y="0"/>
                </a:moveTo>
                <a:lnTo>
                  <a:pt x="104208" y="0"/>
                </a:lnTo>
                <a:lnTo>
                  <a:pt x="104252" y="2578"/>
                </a:lnTo>
                <a:lnTo>
                  <a:pt x="127671" y="39492"/>
                </a:lnTo>
                <a:lnTo>
                  <a:pt x="0" y="39492"/>
                </a:lnTo>
                <a:lnTo>
                  <a:pt x="0" y="46081"/>
                </a:lnTo>
                <a:lnTo>
                  <a:pt x="127671" y="46081"/>
                </a:lnTo>
                <a:lnTo>
                  <a:pt x="126040" y="47341"/>
                </a:lnTo>
                <a:lnTo>
                  <a:pt x="125280" y="47962"/>
                </a:lnTo>
                <a:lnTo>
                  <a:pt x="124520" y="48648"/>
                </a:lnTo>
                <a:lnTo>
                  <a:pt x="123065" y="49880"/>
                </a:lnTo>
                <a:lnTo>
                  <a:pt x="122417" y="50492"/>
                </a:lnTo>
                <a:lnTo>
                  <a:pt x="121768" y="51140"/>
                </a:lnTo>
                <a:lnTo>
                  <a:pt x="121110" y="51724"/>
                </a:lnTo>
                <a:lnTo>
                  <a:pt x="120536" y="52299"/>
                </a:lnTo>
                <a:lnTo>
                  <a:pt x="119961" y="52919"/>
                </a:lnTo>
                <a:lnTo>
                  <a:pt x="119377" y="53494"/>
                </a:lnTo>
                <a:lnTo>
                  <a:pt x="118868" y="54078"/>
                </a:lnTo>
                <a:lnTo>
                  <a:pt x="117858" y="55162"/>
                </a:lnTo>
                <a:lnTo>
                  <a:pt x="117422" y="55709"/>
                </a:lnTo>
                <a:lnTo>
                  <a:pt x="116551" y="56719"/>
                </a:lnTo>
                <a:lnTo>
                  <a:pt x="115430" y="58127"/>
                </a:lnTo>
                <a:lnTo>
                  <a:pt x="115105" y="58563"/>
                </a:lnTo>
                <a:lnTo>
                  <a:pt x="114818" y="58998"/>
                </a:lnTo>
                <a:lnTo>
                  <a:pt x="114531" y="59396"/>
                </a:lnTo>
                <a:lnTo>
                  <a:pt x="114234" y="59758"/>
                </a:lnTo>
                <a:lnTo>
                  <a:pt x="113984" y="60119"/>
                </a:lnTo>
                <a:lnTo>
                  <a:pt x="113771" y="60481"/>
                </a:lnTo>
                <a:lnTo>
                  <a:pt x="113549" y="60777"/>
                </a:lnTo>
                <a:lnTo>
                  <a:pt x="113373" y="61064"/>
                </a:lnTo>
                <a:lnTo>
                  <a:pt x="113187" y="61315"/>
                </a:lnTo>
                <a:lnTo>
                  <a:pt x="112900" y="61787"/>
                </a:lnTo>
                <a:lnTo>
                  <a:pt x="105589" y="73120"/>
                </a:lnTo>
                <a:lnTo>
                  <a:pt x="104208" y="83433"/>
                </a:lnTo>
                <a:lnTo>
                  <a:pt x="104208" y="85527"/>
                </a:lnTo>
                <a:lnTo>
                  <a:pt x="110296" y="85527"/>
                </a:lnTo>
                <a:lnTo>
                  <a:pt x="110435" y="85203"/>
                </a:lnTo>
                <a:lnTo>
                  <a:pt x="111121" y="82238"/>
                </a:lnTo>
                <a:lnTo>
                  <a:pt x="115296" y="70333"/>
                </a:lnTo>
                <a:lnTo>
                  <a:pt x="122123" y="59748"/>
                </a:lnTo>
                <a:lnTo>
                  <a:pt x="131910" y="50887"/>
                </a:lnTo>
                <a:lnTo>
                  <a:pt x="145045" y="44265"/>
                </a:lnTo>
                <a:lnTo>
                  <a:pt x="145582" y="43903"/>
                </a:lnTo>
                <a:lnTo>
                  <a:pt x="145582" y="41624"/>
                </a:lnTo>
                <a:lnTo>
                  <a:pt x="144572" y="41114"/>
                </a:lnTo>
                <a:lnTo>
                  <a:pt x="144211" y="40975"/>
                </a:lnTo>
                <a:lnTo>
                  <a:pt x="136864" y="37657"/>
                </a:lnTo>
                <a:lnTo>
                  <a:pt x="127251" y="31015"/>
                </a:lnTo>
                <a:lnTo>
                  <a:pt x="117818" y="19753"/>
                </a:lnTo>
                <a:lnTo>
                  <a:pt x="111016" y="2578"/>
                </a:lnTo>
                <a:lnTo>
                  <a:pt x="1102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265590" y="1387420"/>
            <a:ext cx="146050" cy="74295"/>
          </a:xfrm>
          <a:custGeom>
            <a:avLst/>
            <a:gdLst/>
            <a:ahLst/>
            <a:cxnLst/>
            <a:rect l="l" t="t" r="r" b="b"/>
            <a:pathLst>
              <a:path w="146050" h="74294">
                <a:moveTo>
                  <a:pt x="93127" y="52026"/>
                </a:moveTo>
                <a:lnTo>
                  <a:pt x="67458" y="52026"/>
                </a:lnTo>
                <a:lnTo>
                  <a:pt x="80320" y="57216"/>
                </a:lnTo>
                <a:lnTo>
                  <a:pt x="82275" y="59643"/>
                </a:lnTo>
                <a:lnTo>
                  <a:pt x="87381" y="63767"/>
                </a:lnTo>
                <a:lnTo>
                  <a:pt x="99485" y="71090"/>
                </a:lnTo>
                <a:lnTo>
                  <a:pt x="111228" y="73964"/>
                </a:lnTo>
                <a:lnTo>
                  <a:pt x="125898" y="70913"/>
                </a:lnTo>
                <a:lnTo>
                  <a:pt x="132034" y="66232"/>
                </a:lnTo>
                <a:lnTo>
                  <a:pt x="107220" y="66232"/>
                </a:lnTo>
                <a:lnTo>
                  <a:pt x="99798" y="59319"/>
                </a:lnTo>
                <a:lnTo>
                  <a:pt x="96397" y="55909"/>
                </a:lnTo>
                <a:lnTo>
                  <a:pt x="93127" y="52026"/>
                </a:lnTo>
                <a:close/>
              </a:path>
              <a:path w="146050" h="74294">
                <a:moveTo>
                  <a:pt x="0" y="37015"/>
                </a:moveTo>
                <a:lnTo>
                  <a:pt x="2416" y="51449"/>
                </a:lnTo>
                <a:lnTo>
                  <a:pt x="9273" y="63681"/>
                </a:lnTo>
                <a:lnTo>
                  <a:pt x="19982" y="71810"/>
                </a:lnTo>
                <a:lnTo>
                  <a:pt x="36934" y="71115"/>
                </a:lnTo>
                <a:lnTo>
                  <a:pt x="49262" y="67126"/>
                </a:lnTo>
                <a:lnTo>
                  <a:pt x="39804" y="67126"/>
                </a:lnTo>
                <a:lnTo>
                  <a:pt x="22211" y="65072"/>
                </a:lnTo>
                <a:lnTo>
                  <a:pt x="10986" y="57708"/>
                </a:lnTo>
                <a:lnTo>
                  <a:pt x="5141" y="47190"/>
                </a:lnTo>
                <a:lnTo>
                  <a:pt x="0" y="37015"/>
                </a:lnTo>
                <a:close/>
              </a:path>
              <a:path w="146050" h="74294">
                <a:moveTo>
                  <a:pt x="54299" y="7734"/>
                </a:moveTo>
                <a:lnTo>
                  <a:pt x="38557" y="7734"/>
                </a:lnTo>
                <a:lnTo>
                  <a:pt x="45905" y="14609"/>
                </a:lnTo>
                <a:lnTo>
                  <a:pt x="49343" y="18084"/>
                </a:lnTo>
                <a:lnTo>
                  <a:pt x="55190" y="24969"/>
                </a:lnTo>
                <a:lnTo>
                  <a:pt x="64053" y="36352"/>
                </a:lnTo>
                <a:lnTo>
                  <a:pt x="59354" y="49027"/>
                </a:lnTo>
                <a:lnTo>
                  <a:pt x="51185" y="59955"/>
                </a:lnTo>
                <a:lnTo>
                  <a:pt x="39804" y="67126"/>
                </a:lnTo>
                <a:lnTo>
                  <a:pt x="49262" y="67126"/>
                </a:lnTo>
                <a:lnTo>
                  <a:pt x="50079" y="66862"/>
                </a:lnTo>
                <a:lnTo>
                  <a:pt x="60044" y="60136"/>
                </a:lnTo>
                <a:lnTo>
                  <a:pt x="67458" y="52026"/>
                </a:lnTo>
                <a:lnTo>
                  <a:pt x="93127" y="52026"/>
                </a:lnTo>
                <a:lnTo>
                  <a:pt x="90586" y="49009"/>
                </a:lnTo>
                <a:lnTo>
                  <a:pt x="81755" y="37601"/>
                </a:lnTo>
                <a:lnTo>
                  <a:pt x="85332" y="27860"/>
                </a:lnTo>
                <a:lnTo>
                  <a:pt x="74278" y="27860"/>
                </a:lnTo>
                <a:lnTo>
                  <a:pt x="72684" y="25905"/>
                </a:lnTo>
                <a:lnTo>
                  <a:pt x="71923" y="24923"/>
                </a:lnTo>
                <a:lnTo>
                  <a:pt x="71239" y="24098"/>
                </a:lnTo>
                <a:lnTo>
                  <a:pt x="69969" y="22430"/>
                </a:lnTo>
                <a:lnTo>
                  <a:pt x="68737" y="20984"/>
                </a:lnTo>
                <a:lnTo>
                  <a:pt x="68237" y="20299"/>
                </a:lnTo>
                <a:lnTo>
                  <a:pt x="67180" y="19029"/>
                </a:lnTo>
                <a:lnTo>
                  <a:pt x="66207" y="17908"/>
                </a:lnTo>
                <a:lnTo>
                  <a:pt x="65772" y="17361"/>
                </a:lnTo>
                <a:lnTo>
                  <a:pt x="64901" y="16351"/>
                </a:lnTo>
                <a:lnTo>
                  <a:pt x="64465" y="15916"/>
                </a:lnTo>
                <a:lnTo>
                  <a:pt x="63678" y="15045"/>
                </a:lnTo>
                <a:lnTo>
                  <a:pt x="58386" y="10198"/>
                </a:lnTo>
                <a:lnTo>
                  <a:pt x="54299" y="7734"/>
                </a:lnTo>
                <a:close/>
              </a:path>
              <a:path w="146050" h="74294">
                <a:moveTo>
                  <a:pt x="142107" y="36876"/>
                </a:moveTo>
                <a:lnTo>
                  <a:pt x="138842" y="51400"/>
                </a:lnTo>
                <a:lnTo>
                  <a:pt x="130109" y="61909"/>
                </a:lnTo>
                <a:lnTo>
                  <a:pt x="117502" y="66218"/>
                </a:lnTo>
                <a:lnTo>
                  <a:pt x="107220" y="66232"/>
                </a:lnTo>
                <a:lnTo>
                  <a:pt x="132034" y="66232"/>
                </a:lnTo>
                <a:lnTo>
                  <a:pt x="136725" y="62653"/>
                </a:lnTo>
                <a:lnTo>
                  <a:pt x="143428" y="50784"/>
                </a:lnTo>
                <a:lnTo>
                  <a:pt x="145731" y="36906"/>
                </a:lnTo>
                <a:lnTo>
                  <a:pt x="142107" y="36876"/>
                </a:lnTo>
                <a:close/>
              </a:path>
              <a:path w="146050" h="74294">
                <a:moveTo>
                  <a:pt x="34528" y="0"/>
                </a:moveTo>
                <a:lnTo>
                  <a:pt x="19833" y="3039"/>
                </a:lnTo>
                <a:lnTo>
                  <a:pt x="8995" y="11277"/>
                </a:lnTo>
                <a:lnTo>
                  <a:pt x="2292" y="23133"/>
                </a:lnTo>
                <a:lnTo>
                  <a:pt x="3660" y="37015"/>
                </a:lnTo>
                <a:lnTo>
                  <a:pt x="6928" y="22524"/>
                </a:lnTo>
                <a:lnTo>
                  <a:pt x="15677" y="12031"/>
                </a:lnTo>
                <a:lnTo>
                  <a:pt x="28324" y="7745"/>
                </a:lnTo>
                <a:lnTo>
                  <a:pt x="54299" y="7734"/>
                </a:lnTo>
                <a:lnTo>
                  <a:pt x="46232" y="2869"/>
                </a:lnTo>
                <a:lnTo>
                  <a:pt x="34528" y="0"/>
                </a:lnTo>
                <a:close/>
              </a:path>
              <a:path w="146050" h="74294">
                <a:moveTo>
                  <a:pt x="131900" y="6828"/>
                </a:moveTo>
                <a:lnTo>
                  <a:pt x="105965" y="6828"/>
                </a:lnTo>
                <a:lnTo>
                  <a:pt x="123559" y="8882"/>
                </a:lnTo>
                <a:lnTo>
                  <a:pt x="134788" y="16240"/>
                </a:lnTo>
                <a:lnTo>
                  <a:pt x="140635" y="26753"/>
                </a:lnTo>
                <a:lnTo>
                  <a:pt x="145731" y="36876"/>
                </a:lnTo>
                <a:lnTo>
                  <a:pt x="143315" y="22524"/>
                </a:lnTo>
                <a:lnTo>
                  <a:pt x="136436" y="10262"/>
                </a:lnTo>
                <a:lnTo>
                  <a:pt x="131900" y="6828"/>
                </a:lnTo>
                <a:close/>
              </a:path>
              <a:path w="146050" h="74294">
                <a:moveTo>
                  <a:pt x="125705" y="2139"/>
                </a:moveTo>
                <a:lnTo>
                  <a:pt x="85654" y="13873"/>
                </a:lnTo>
                <a:lnTo>
                  <a:pt x="74278" y="27860"/>
                </a:lnTo>
                <a:lnTo>
                  <a:pt x="85332" y="27860"/>
                </a:lnTo>
                <a:lnTo>
                  <a:pt x="86411" y="24923"/>
                </a:lnTo>
                <a:lnTo>
                  <a:pt x="94563" y="13994"/>
                </a:lnTo>
                <a:lnTo>
                  <a:pt x="105965" y="6828"/>
                </a:lnTo>
                <a:lnTo>
                  <a:pt x="131900" y="6828"/>
                </a:lnTo>
                <a:lnTo>
                  <a:pt x="125705" y="21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10955" y="1355337"/>
            <a:ext cx="50800" cy="104775"/>
          </a:xfrm>
          <a:custGeom>
            <a:avLst/>
            <a:gdLst/>
            <a:ahLst/>
            <a:cxnLst/>
            <a:rect l="l" t="t" r="r" b="b"/>
            <a:pathLst>
              <a:path w="50800" h="104775">
                <a:moveTo>
                  <a:pt x="30004" y="37065"/>
                </a:moveTo>
                <a:lnTo>
                  <a:pt x="19005" y="37065"/>
                </a:lnTo>
                <a:lnTo>
                  <a:pt x="12380" y="63294"/>
                </a:lnTo>
                <a:lnTo>
                  <a:pt x="8647" y="78342"/>
                </a:lnTo>
                <a:lnTo>
                  <a:pt x="6981" y="85695"/>
                </a:lnTo>
                <a:lnTo>
                  <a:pt x="6559" y="88839"/>
                </a:lnTo>
                <a:lnTo>
                  <a:pt x="6551" y="98167"/>
                </a:lnTo>
                <a:lnTo>
                  <a:pt x="12778" y="104394"/>
                </a:lnTo>
                <a:lnTo>
                  <a:pt x="21646" y="104394"/>
                </a:lnTo>
                <a:lnTo>
                  <a:pt x="29494" y="100771"/>
                </a:lnTo>
                <a:lnTo>
                  <a:pt x="18532" y="100771"/>
                </a:lnTo>
                <a:lnTo>
                  <a:pt x="16901" y="98639"/>
                </a:lnTo>
                <a:lnTo>
                  <a:pt x="16901" y="89336"/>
                </a:lnTo>
                <a:lnTo>
                  <a:pt x="17188" y="88141"/>
                </a:lnTo>
                <a:lnTo>
                  <a:pt x="30004" y="37065"/>
                </a:lnTo>
                <a:close/>
              </a:path>
              <a:path w="50800" h="104775">
                <a:moveTo>
                  <a:pt x="47675" y="77540"/>
                </a:moveTo>
                <a:lnTo>
                  <a:pt x="44228" y="77540"/>
                </a:lnTo>
                <a:lnTo>
                  <a:pt x="44089" y="78003"/>
                </a:lnTo>
                <a:lnTo>
                  <a:pt x="43255" y="79819"/>
                </a:lnTo>
                <a:lnTo>
                  <a:pt x="33755" y="95141"/>
                </a:lnTo>
                <a:lnTo>
                  <a:pt x="24673" y="100479"/>
                </a:lnTo>
                <a:lnTo>
                  <a:pt x="18532" y="100771"/>
                </a:lnTo>
                <a:lnTo>
                  <a:pt x="29494" y="100771"/>
                </a:lnTo>
                <a:lnTo>
                  <a:pt x="36394" y="97586"/>
                </a:lnTo>
                <a:lnTo>
                  <a:pt x="45217" y="85167"/>
                </a:lnTo>
                <a:lnTo>
                  <a:pt x="47675" y="77540"/>
                </a:lnTo>
                <a:close/>
              </a:path>
              <a:path w="50800" h="104775">
                <a:moveTo>
                  <a:pt x="50316" y="31968"/>
                </a:moveTo>
                <a:lnTo>
                  <a:pt x="0" y="31968"/>
                </a:lnTo>
                <a:lnTo>
                  <a:pt x="0" y="37065"/>
                </a:lnTo>
                <a:lnTo>
                  <a:pt x="50316" y="37065"/>
                </a:lnTo>
                <a:lnTo>
                  <a:pt x="50316" y="31968"/>
                </a:lnTo>
                <a:close/>
              </a:path>
              <a:path w="50800" h="104775">
                <a:moveTo>
                  <a:pt x="36055" y="0"/>
                </a:moveTo>
                <a:lnTo>
                  <a:pt x="32793" y="0"/>
                </a:lnTo>
                <a:lnTo>
                  <a:pt x="28197" y="148"/>
                </a:lnTo>
                <a:lnTo>
                  <a:pt x="26714" y="5902"/>
                </a:lnTo>
                <a:lnTo>
                  <a:pt x="20339" y="31968"/>
                </a:lnTo>
                <a:lnTo>
                  <a:pt x="31310" y="31968"/>
                </a:lnTo>
                <a:lnTo>
                  <a:pt x="36541" y="11127"/>
                </a:lnTo>
                <a:lnTo>
                  <a:pt x="37978" y="4819"/>
                </a:lnTo>
                <a:lnTo>
                  <a:pt x="38010" y="1630"/>
                </a:lnTo>
                <a:lnTo>
                  <a:pt x="360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21391" y="1401064"/>
            <a:ext cx="109220" cy="0"/>
          </a:xfrm>
          <a:custGeom>
            <a:avLst/>
            <a:gdLst/>
            <a:ahLst/>
            <a:cxnLst/>
            <a:rect l="l" t="t" r="r" b="b"/>
            <a:pathLst>
              <a:path w="109219">
                <a:moveTo>
                  <a:pt x="0" y="0"/>
                </a:moveTo>
                <a:lnTo>
                  <a:pt x="108917" y="0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21391" y="1432814"/>
            <a:ext cx="109220" cy="0"/>
          </a:xfrm>
          <a:custGeom>
            <a:avLst/>
            <a:gdLst/>
            <a:ahLst/>
            <a:cxnLst/>
            <a:rect l="l" t="t" r="r" b="b"/>
            <a:pathLst>
              <a:path w="109219">
                <a:moveTo>
                  <a:pt x="0" y="0"/>
                </a:moveTo>
                <a:lnTo>
                  <a:pt x="108917" y="0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91414" y="1349351"/>
            <a:ext cx="69215" cy="112395"/>
          </a:xfrm>
          <a:custGeom>
            <a:avLst/>
            <a:gdLst/>
            <a:ahLst/>
            <a:cxnLst/>
            <a:rect l="l" t="t" r="r" b="b"/>
            <a:pathLst>
              <a:path w="69215" h="112394">
                <a:moveTo>
                  <a:pt x="48081" y="3258"/>
                </a:moveTo>
                <a:lnTo>
                  <a:pt x="31831" y="3258"/>
                </a:lnTo>
                <a:lnTo>
                  <a:pt x="42994" y="5595"/>
                </a:lnTo>
                <a:lnTo>
                  <a:pt x="52168" y="16457"/>
                </a:lnTo>
                <a:lnTo>
                  <a:pt x="54484" y="30673"/>
                </a:lnTo>
                <a:lnTo>
                  <a:pt x="55203" y="41429"/>
                </a:lnTo>
                <a:lnTo>
                  <a:pt x="55277" y="64535"/>
                </a:lnTo>
                <a:lnTo>
                  <a:pt x="55106" y="73158"/>
                </a:lnTo>
                <a:lnTo>
                  <a:pt x="54334" y="83278"/>
                </a:lnTo>
                <a:lnTo>
                  <a:pt x="48192" y="100824"/>
                </a:lnTo>
                <a:lnTo>
                  <a:pt x="39282" y="107819"/>
                </a:lnTo>
                <a:lnTo>
                  <a:pt x="34447" y="112150"/>
                </a:lnTo>
                <a:lnTo>
                  <a:pt x="67399" y="75445"/>
                </a:lnTo>
                <a:lnTo>
                  <a:pt x="69056" y="56153"/>
                </a:lnTo>
                <a:lnTo>
                  <a:pt x="68908" y="48778"/>
                </a:lnTo>
                <a:lnTo>
                  <a:pt x="52012" y="4950"/>
                </a:lnTo>
                <a:lnTo>
                  <a:pt x="48081" y="3258"/>
                </a:lnTo>
                <a:close/>
              </a:path>
              <a:path w="69215" h="112394">
                <a:moveTo>
                  <a:pt x="40512" y="0"/>
                </a:moveTo>
                <a:lnTo>
                  <a:pt x="2583" y="29561"/>
                </a:lnTo>
                <a:lnTo>
                  <a:pt x="0" y="54474"/>
                </a:lnTo>
                <a:lnTo>
                  <a:pt x="344" y="67330"/>
                </a:lnTo>
                <a:lnTo>
                  <a:pt x="1972" y="80102"/>
                </a:lnTo>
                <a:lnTo>
                  <a:pt x="5768" y="92260"/>
                </a:lnTo>
                <a:lnTo>
                  <a:pt x="16203" y="105577"/>
                </a:lnTo>
                <a:lnTo>
                  <a:pt x="27171" y="111216"/>
                </a:lnTo>
                <a:lnTo>
                  <a:pt x="34447" y="108573"/>
                </a:lnTo>
                <a:lnTo>
                  <a:pt x="24476" y="105200"/>
                </a:lnTo>
                <a:lnTo>
                  <a:pt x="16223" y="92093"/>
                </a:lnTo>
                <a:lnTo>
                  <a:pt x="14400" y="78541"/>
                </a:lnTo>
                <a:lnTo>
                  <a:pt x="13730" y="65338"/>
                </a:lnTo>
                <a:lnTo>
                  <a:pt x="13801" y="43299"/>
                </a:lnTo>
                <a:lnTo>
                  <a:pt x="13952" y="35637"/>
                </a:lnTo>
                <a:lnTo>
                  <a:pt x="14689" y="26152"/>
                </a:lnTo>
                <a:lnTo>
                  <a:pt x="22328" y="8228"/>
                </a:lnTo>
                <a:lnTo>
                  <a:pt x="31831" y="3258"/>
                </a:lnTo>
                <a:lnTo>
                  <a:pt x="48081" y="3258"/>
                </a:lnTo>
                <a:lnTo>
                  <a:pt x="405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69448" y="1916049"/>
            <a:ext cx="0" cy="149860"/>
          </a:xfrm>
          <a:custGeom>
            <a:avLst/>
            <a:gdLst/>
            <a:ahLst/>
            <a:cxnLst/>
            <a:rect l="l" t="t" r="r" b="b"/>
            <a:pathLst>
              <a:path h="149860">
                <a:moveTo>
                  <a:pt x="0" y="0"/>
                </a:moveTo>
                <a:lnTo>
                  <a:pt x="0" y="149859"/>
                </a:lnTo>
              </a:path>
            </a:pathLst>
          </a:custGeom>
          <a:ln w="75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66302" y="1912874"/>
            <a:ext cx="6350" cy="0"/>
          </a:xfrm>
          <a:custGeom>
            <a:avLst/>
            <a:gdLst/>
            <a:ahLst/>
            <a:cxnLst/>
            <a:rect l="l" t="t" r="r" b="b"/>
            <a:pathLst>
              <a:path w="6350">
                <a:moveTo>
                  <a:pt x="0" y="0"/>
                </a:moveTo>
                <a:lnTo>
                  <a:pt x="6227" y="0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99200" y="1958193"/>
            <a:ext cx="86360" cy="71120"/>
          </a:xfrm>
          <a:custGeom>
            <a:avLst/>
            <a:gdLst/>
            <a:ahLst/>
            <a:cxnLst/>
            <a:rect l="l" t="t" r="r" b="b"/>
            <a:pathLst>
              <a:path w="86359" h="71119">
                <a:moveTo>
                  <a:pt x="66566" y="60948"/>
                </a:moveTo>
                <a:lnTo>
                  <a:pt x="52395" y="60948"/>
                </a:lnTo>
                <a:lnTo>
                  <a:pt x="58783" y="66022"/>
                </a:lnTo>
                <a:lnTo>
                  <a:pt x="63925" y="70905"/>
                </a:lnTo>
                <a:lnTo>
                  <a:pt x="79233" y="70905"/>
                </a:lnTo>
                <a:lnTo>
                  <a:pt x="81208" y="67430"/>
                </a:lnTo>
                <a:lnTo>
                  <a:pt x="66566" y="67430"/>
                </a:lnTo>
                <a:lnTo>
                  <a:pt x="66566" y="60948"/>
                </a:lnTo>
                <a:close/>
              </a:path>
              <a:path w="86359" h="71119">
                <a:moveTo>
                  <a:pt x="40398" y="0"/>
                </a:moveTo>
                <a:lnTo>
                  <a:pt x="27337" y="2685"/>
                </a:lnTo>
                <a:lnTo>
                  <a:pt x="15539" y="9933"/>
                </a:lnTo>
                <a:lnTo>
                  <a:pt x="6072" y="20529"/>
                </a:lnTo>
                <a:lnTo>
                  <a:pt x="0" y="33261"/>
                </a:lnTo>
                <a:lnTo>
                  <a:pt x="1010" y="51352"/>
                </a:lnTo>
                <a:lnTo>
                  <a:pt x="6458" y="63436"/>
                </a:lnTo>
                <a:lnTo>
                  <a:pt x="15785" y="69762"/>
                </a:lnTo>
                <a:lnTo>
                  <a:pt x="29894" y="69518"/>
                </a:lnTo>
                <a:lnTo>
                  <a:pt x="41176" y="66783"/>
                </a:lnTo>
                <a:lnTo>
                  <a:pt x="30622" y="66783"/>
                </a:lnTo>
                <a:lnTo>
                  <a:pt x="14922" y="63156"/>
                </a:lnTo>
                <a:lnTo>
                  <a:pt x="9952" y="52387"/>
                </a:lnTo>
                <a:lnTo>
                  <a:pt x="11306" y="40067"/>
                </a:lnTo>
                <a:lnTo>
                  <a:pt x="14930" y="26615"/>
                </a:lnTo>
                <a:lnTo>
                  <a:pt x="26356" y="10520"/>
                </a:lnTo>
                <a:lnTo>
                  <a:pt x="35366" y="4258"/>
                </a:lnTo>
                <a:lnTo>
                  <a:pt x="40398" y="0"/>
                </a:lnTo>
                <a:close/>
              </a:path>
              <a:path w="86359" h="71119">
                <a:moveTo>
                  <a:pt x="83181" y="58238"/>
                </a:moveTo>
                <a:lnTo>
                  <a:pt x="81114" y="58238"/>
                </a:lnTo>
                <a:lnTo>
                  <a:pt x="80679" y="58674"/>
                </a:lnTo>
                <a:lnTo>
                  <a:pt x="80179" y="59795"/>
                </a:lnTo>
                <a:lnTo>
                  <a:pt x="77389" y="67430"/>
                </a:lnTo>
                <a:lnTo>
                  <a:pt x="81208" y="67430"/>
                </a:lnTo>
                <a:lnTo>
                  <a:pt x="84126" y="62297"/>
                </a:lnTo>
                <a:lnTo>
                  <a:pt x="84126" y="58674"/>
                </a:lnTo>
                <a:lnTo>
                  <a:pt x="83181" y="58238"/>
                </a:lnTo>
                <a:close/>
              </a:path>
              <a:path w="86359" h="71119">
                <a:moveTo>
                  <a:pt x="40398" y="0"/>
                </a:moveTo>
                <a:lnTo>
                  <a:pt x="40250" y="3400"/>
                </a:lnTo>
                <a:lnTo>
                  <a:pt x="51504" y="9732"/>
                </a:lnTo>
                <a:lnTo>
                  <a:pt x="55330" y="23740"/>
                </a:lnTo>
                <a:lnTo>
                  <a:pt x="55690" y="42179"/>
                </a:lnTo>
                <a:lnTo>
                  <a:pt x="55941" y="52000"/>
                </a:lnTo>
                <a:lnTo>
                  <a:pt x="42096" y="62597"/>
                </a:lnTo>
                <a:lnTo>
                  <a:pt x="30622" y="66783"/>
                </a:lnTo>
                <a:lnTo>
                  <a:pt x="41176" y="66783"/>
                </a:lnTo>
                <a:lnTo>
                  <a:pt x="41743" y="66646"/>
                </a:lnTo>
                <a:lnTo>
                  <a:pt x="52395" y="60948"/>
                </a:lnTo>
                <a:lnTo>
                  <a:pt x="66566" y="60948"/>
                </a:lnTo>
                <a:lnTo>
                  <a:pt x="66566" y="47851"/>
                </a:lnTo>
                <a:lnTo>
                  <a:pt x="68160" y="46007"/>
                </a:lnTo>
                <a:lnTo>
                  <a:pt x="75809" y="34096"/>
                </a:lnTo>
                <a:lnTo>
                  <a:pt x="71974" y="34096"/>
                </a:lnTo>
                <a:lnTo>
                  <a:pt x="66566" y="32218"/>
                </a:lnTo>
                <a:lnTo>
                  <a:pt x="66418" y="27761"/>
                </a:lnTo>
                <a:lnTo>
                  <a:pt x="66205" y="25732"/>
                </a:lnTo>
                <a:lnTo>
                  <a:pt x="42604" y="37"/>
                </a:lnTo>
                <a:lnTo>
                  <a:pt x="40398" y="0"/>
                </a:lnTo>
                <a:close/>
              </a:path>
              <a:path w="86359" h="71119">
                <a:moveTo>
                  <a:pt x="85970" y="7635"/>
                </a:moveTo>
                <a:lnTo>
                  <a:pt x="82708" y="7635"/>
                </a:lnTo>
                <a:lnTo>
                  <a:pt x="82708" y="8070"/>
                </a:lnTo>
                <a:lnTo>
                  <a:pt x="81911" y="10934"/>
                </a:lnTo>
                <a:lnTo>
                  <a:pt x="77885" y="22397"/>
                </a:lnTo>
                <a:lnTo>
                  <a:pt x="71974" y="34096"/>
                </a:lnTo>
                <a:lnTo>
                  <a:pt x="75809" y="34096"/>
                </a:lnTo>
                <a:lnTo>
                  <a:pt x="78802" y="29435"/>
                </a:lnTo>
                <a:lnTo>
                  <a:pt x="84307" y="16208"/>
                </a:lnTo>
                <a:lnTo>
                  <a:pt x="86131" y="9486"/>
                </a:lnTo>
                <a:lnTo>
                  <a:pt x="86183" y="8867"/>
                </a:lnTo>
                <a:lnTo>
                  <a:pt x="85970" y="76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97225" y="1978032"/>
            <a:ext cx="50800" cy="72390"/>
          </a:xfrm>
          <a:custGeom>
            <a:avLst/>
            <a:gdLst/>
            <a:ahLst/>
            <a:cxnLst/>
            <a:rect l="l" t="t" r="r" b="b"/>
            <a:pathLst>
              <a:path w="50800" h="72389">
                <a:moveTo>
                  <a:pt x="38055" y="65266"/>
                </a:moveTo>
                <a:lnTo>
                  <a:pt x="32250" y="69173"/>
                </a:lnTo>
                <a:lnTo>
                  <a:pt x="16909" y="70344"/>
                </a:lnTo>
                <a:lnTo>
                  <a:pt x="20303" y="71850"/>
                </a:lnTo>
                <a:lnTo>
                  <a:pt x="29680" y="71850"/>
                </a:lnTo>
                <a:lnTo>
                  <a:pt x="37130" y="69423"/>
                </a:lnTo>
                <a:lnTo>
                  <a:pt x="38055" y="65266"/>
                </a:lnTo>
                <a:close/>
              </a:path>
              <a:path w="50800" h="72389">
                <a:moveTo>
                  <a:pt x="25297" y="0"/>
                </a:moveTo>
                <a:lnTo>
                  <a:pt x="9416" y="5850"/>
                </a:lnTo>
                <a:lnTo>
                  <a:pt x="2086" y="18897"/>
                </a:lnTo>
                <a:lnTo>
                  <a:pt x="0" y="32386"/>
                </a:lnTo>
                <a:lnTo>
                  <a:pt x="361" y="44956"/>
                </a:lnTo>
                <a:lnTo>
                  <a:pt x="3312" y="59270"/>
                </a:lnTo>
                <a:lnTo>
                  <a:pt x="11401" y="70764"/>
                </a:lnTo>
                <a:lnTo>
                  <a:pt x="16909" y="70344"/>
                </a:lnTo>
                <a:lnTo>
                  <a:pt x="13603" y="68876"/>
                </a:lnTo>
                <a:lnTo>
                  <a:pt x="11246" y="59270"/>
                </a:lnTo>
                <a:lnTo>
                  <a:pt x="9841" y="53457"/>
                </a:lnTo>
                <a:lnTo>
                  <a:pt x="9841" y="20015"/>
                </a:lnTo>
                <a:lnTo>
                  <a:pt x="11519" y="13862"/>
                </a:lnTo>
                <a:lnTo>
                  <a:pt x="13788" y="5392"/>
                </a:lnTo>
                <a:lnTo>
                  <a:pt x="20812" y="3076"/>
                </a:lnTo>
                <a:lnTo>
                  <a:pt x="25297" y="3076"/>
                </a:lnTo>
                <a:lnTo>
                  <a:pt x="25297" y="0"/>
                </a:lnTo>
                <a:close/>
              </a:path>
              <a:path w="50800" h="72389">
                <a:moveTo>
                  <a:pt x="34091" y="0"/>
                </a:moveTo>
                <a:lnTo>
                  <a:pt x="25297" y="0"/>
                </a:lnTo>
                <a:lnTo>
                  <a:pt x="25297" y="3076"/>
                </a:lnTo>
                <a:lnTo>
                  <a:pt x="31237" y="3076"/>
                </a:lnTo>
                <a:lnTo>
                  <a:pt x="36917" y="6653"/>
                </a:lnTo>
                <a:lnTo>
                  <a:pt x="38909" y="13028"/>
                </a:lnTo>
                <a:lnTo>
                  <a:pt x="40632" y="18897"/>
                </a:lnTo>
                <a:lnTo>
                  <a:pt x="40685" y="21970"/>
                </a:lnTo>
                <a:lnTo>
                  <a:pt x="40753" y="52586"/>
                </a:lnTo>
                <a:lnTo>
                  <a:pt x="39345" y="59471"/>
                </a:lnTo>
                <a:lnTo>
                  <a:pt x="38055" y="65266"/>
                </a:lnTo>
                <a:lnTo>
                  <a:pt x="44004" y="61263"/>
                </a:lnTo>
                <a:lnTo>
                  <a:pt x="49270" y="50674"/>
                </a:lnTo>
                <a:lnTo>
                  <a:pt x="50654" y="41047"/>
                </a:lnTo>
                <a:lnTo>
                  <a:pt x="50705" y="37787"/>
                </a:lnTo>
                <a:lnTo>
                  <a:pt x="50566" y="31338"/>
                </a:lnTo>
                <a:lnTo>
                  <a:pt x="40864" y="4336"/>
                </a:lnTo>
                <a:lnTo>
                  <a:pt x="340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970161" y="1909944"/>
            <a:ext cx="34925" cy="156845"/>
          </a:xfrm>
          <a:custGeom>
            <a:avLst/>
            <a:gdLst/>
            <a:ahLst/>
            <a:cxnLst/>
            <a:rect l="l" t="t" r="r" b="b"/>
            <a:pathLst>
              <a:path w="34925" h="156844">
                <a:moveTo>
                  <a:pt x="4883" y="0"/>
                </a:moveTo>
                <a:lnTo>
                  <a:pt x="1445" y="0"/>
                </a:lnTo>
                <a:lnTo>
                  <a:pt x="0" y="1371"/>
                </a:lnTo>
                <a:lnTo>
                  <a:pt x="0" y="3873"/>
                </a:lnTo>
                <a:lnTo>
                  <a:pt x="796" y="5578"/>
                </a:lnTo>
                <a:lnTo>
                  <a:pt x="28558" y="78290"/>
                </a:lnTo>
                <a:lnTo>
                  <a:pt x="796" y="150614"/>
                </a:lnTo>
                <a:lnTo>
                  <a:pt x="0" y="152347"/>
                </a:lnTo>
                <a:lnTo>
                  <a:pt x="0" y="155136"/>
                </a:lnTo>
                <a:lnTo>
                  <a:pt x="1445" y="156544"/>
                </a:lnTo>
                <a:lnTo>
                  <a:pt x="5207" y="156544"/>
                </a:lnTo>
                <a:lnTo>
                  <a:pt x="5828" y="154997"/>
                </a:lnTo>
                <a:lnTo>
                  <a:pt x="34127" y="80931"/>
                </a:lnTo>
                <a:lnTo>
                  <a:pt x="34276" y="80681"/>
                </a:lnTo>
                <a:lnTo>
                  <a:pt x="34415" y="80246"/>
                </a:lnTo>
                <a:lnTo>
                  <a:pt x="34526" y="80033"/>
                </a:lnTo>
                <a:lnTo>
                  <a:pt x="34637" y="79671"/>
                </a:lnTo>
                <a:lnTo>
                  <a:pt x="34748" y="79375"/>
                </a:lnTo>
                <a:lnTo>
                  <a:pt x="34850" y="79013"/>
                </a:lnTo>
                <a:lnTo>
                  <a:pt x="34924" y="77494"/>
                </a:lnTo>
                <a:lnTo>
                  <a:pt x="34127" y="75613"/>
                </a:lnTo>
                <a:lnTo>
                  <a:pt x="6727" y="3586"/>
                </a:lnTo>
                <a:lnTo>
                  <a:pt x="5828" y="945"/>
                </a:lnTo>
                <a:lnTo>
                  <a:pt x="488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42553" y="2229232"/>
            <a:ext cx="377425" cy="37745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46054" y="2714661"/>
            <a:ext cx="501015" cy="0"/>
          </a:xfrm>
          <a:custGeom>
            <a:avLst/>
            <a:gdLst/>
            <a:ahLst/>
            <a:cxnLst/>
            <a:rect l="l" t="t" r="r" b="b"/>
            <a:pathLst>
              <a:path w="501015">
                <a:moveTo>
                  <a:pt x="0" y="0"/>
                </a:moveTo>
                <a:lnTo>
                  <a:pt x="500667" y="0"/>
                </a:lnTo>
              </a:path>
            </a:pathLst>
          </a:custGeom>
          <a:ln w="200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26584" y="2674593"/>
            <a:ext cx="140335" cy="80645"/>
          </a:xfrm>
          <a:custGeom>
            <a:avLst/>
            <a:gdLst/>
            <a:ahLst/>
            <a:cxnLst/>
            <a:rect l="l" t="t" r="r" b="b"/>
            <a:pathLst>
              <a:path w="140334" h="80644">
                <a:moveTo>
                  <a:pt x="0" y="0"/>
                </a:moveTo>
                <a:lnTo>
                  <a:pt x="140152" y="40067"/>
                </a:lnTo>
                <a:lnTo>
                  <a:pt x="0" y="80107"/>
                </a:lnTo>
                <a:lnTo>
                  <a:pt x="40039" y="4006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026584" y="2674593"/>
            <a:ext cx="140335" cy="80645"/>
          </a:xfrm>
          <a:custGeom>
            <a:avLst/>
            <a:gdLst/>
            <a:ahLst/>
            <a:cxnLst/>
            <a:rect l="l" t="t" r="r" b="b"/>
            <a:pathLst>
              <a:path w="140334" h="80644">
                <a:moveTo>
                  <a:pt x="40039" y="40067"/>
                </a:moveTo>
                <a:lnTo>
                  <a:pt x="0" y="80107"/>
                </a:lnTo>
                <a:lnTo>
                  <a:pt x="140152" y="40067"/>
                </a:lnTo>
                <a:lnTo>
                  <a:pt x="0" y="0"/>
                </a:lnTo>
                <a:lnTo>
                  <a:pt x="40039" y="40067"/>
                </a:lnTo>
                <a:close/>
              </a:path>
            </a:pathLst>
          </a:custGeom>
          <a:ln w="106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36065" y="2224020"/>
            <a:ext cx="0" cy="501015"/>
          </a:xfrm>
          <a:custGeom>
            <a:avLst/>
            <a:gdLst/>
            <a:ahLst/>
            <a:cxnLst/>
            <a:rect l="l" t="t" r="r" b="b"/>
            <a:pathLst>
              <a:path h="501014">
                <a:moveTo>
                  <a:pt x="0" y="500630"/>
                </a:moveTo>
                <a:lnTo>
                  <a:pt x="0" y="0"/>
                </a:lnTo>
              </a:path>
            </a:pathLst>
          </a:custGeom>
          <a:ln w="200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95997" y="2204004"/>
            <a:ext cx="80645" cy="140335"/>
          </a:xfrm>
          <a:custGeom>
            <a:avLst/>
            <a:gdLst/>
            <a:ahLst/>
            <a:cxnLst/>
            <a:rect l="l" t="t" r="r" b="b"/>
            <a:pathLst>
              <a:path w="80645" h="140335">
                <a:moveTo>
                  <a:pt x="0" y="140152"/>
                </a:moveTo>
                <a:lnTo>
                  <a:pt x="40067" y="0"/>
                </a:lnTo>
                <a:lnTo>
                  <a:pt x="80097" y="140152"/>
                </a:lnTo>
                <a:lnTo>
                  <a:pt x="40067" y="100122"/>
                </a:lnTo>
                <a:lnTo>
                  <a:pt x="0" y="1401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95997" y="2204004"/>
            <a:ext cx="80645" cy="140335"/>
          </a:xfrm>
          <a:custGeom>
            <a:avLst/>
            <a:gdLst/>
            <a:ahLst/>
            <a:cxnLst/>
            <a:rect l="l" t="t" r="r" b="b"/>
            <a:pathLst>
              <a:path w="80645" h="140335">
                <a:moveTo>
                  <a:pt x="40067" y="100122"/>
                </a:moveTo>
                <a:lnTo>
                  <a:pt x="80097" y="140152"/>
                </a:lnTo>
                <a:lnTo>
                  <a:pt x="40067" y="0"/>
                </a:lnTo>
                <a:lnTo>
                  <a:pt x="0" y="140152"/>
                </a:lnTo>
                <a:lnTo>
                  <a:pt x="40067" y="100122"/>
                </a:lnTo>
                <a:close/>
              </a:path>
            </a:pathLst>
          </a:custGeom>
          <a:ln w="106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265525" y="2475874"/>
            <a:ext cx="377416" cy="37742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464241" y="2664604"/>
            <a:ext cx="501015" cy="0"/>
          </a:xfrm>
          <a:custGeom>
            <a:avLst/>
            <a:gdLst/>
            <a:ahLst/>
            <a:cxnLst/>
            <a:rect l="l" t="t" r="r" b="b"/>
            <a:pathLst>
              <a:path w="501014">
                <a:moveTo>
                  <a:pt x="0" y="0"/>
                </a:moveTo>
                <a:lnTo>
                  <a:pt x="500667" y="0"/>
                </a:lnTo>
              </a:path>
            </a:pathLst>
          </a:custGeom>
          <a:ln w="200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844734" y="2624537"/>
            <a:ext cx="140335" cy="80645"/>
          </a:xfrm>
          <a:custGeom>
            <a:avLst/>
            <a:gdLst/>
            <a:ahLst/>
            <a:cxnLst/>
            <a:rect l="l" t="t" r="r" b="b"/>
            <a:pathLst>
              <a:path w="140335" h="80644">
                <a:moveTo>
                  <a:pt x="0" y="0"/>
                </a:moveTo>
                <a:lnTo>
                  <a:pt x="140189" y="40067"/>
                </a:lnTo>
                <a:lnTo>
                  <a:pt x="0" y="80097"/>
                </a:lnTo>
                <a:lnTo>
                  <a:pt x="40076" y="4006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844734" y="2624537"/>
            <a:ext cx="140335" cy="80645"/>
          </a:xfrm>
          <a:custGeom>
            <a:avLst/>
            <a:gdLst/>
            <a:ahLst/>
            <a:cxnLst/>
            <a:rect l="l" t="t" r="r" b="b"/>
            <a:pathLst>
              <a:path w="140335" h="80644">
                <a:moveTo>
                  <a:pt x="40076" y="40067"/>
                </a:moveTo>
                <a:lnTo>
                  <a:pt x="0" y="80097"/>
                </a:lnTo>
                <a:lnTo>
                  <a:pt x="140189" y="40067"/>
                </a:lnTo>
                <a:lnTo>
                  <a:pt x="0" y="0"/>
                </a:lnTo>
                <a:lnTo>
                  <a:pt x="40076" y="40067"/>
                </a:lnTo>
                <a:close/>
              </a:path>
            </a:pathLst>
          </a:custGeom>
          <a:ln w="106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454215" y="2173963"/>
            <a:ext cx="0" cy="501015"/>
          </a:xfrm>
          <a:custGeom>
            <a:avLst/>
            <a:gdLst/>
            <a:ahLst/>
            <a:cxnLst/>
            <a:rect l="l" t="t" r="r" b="b"/>
            <a:pathLst>
              <a:path h="501014">
                <a:moveTo>
                  <a:pt x="0" y="500630"/>
                </a:moveTo>
                <a:lnTo>
                  <a:pt x="0" y="0"/>
                </a:lnTo>
              </a:path>
            </a:pathLst>
          </a:custGeom>
          <a:ln w="200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414184" y="2153911"/>
            <a:ext cx="80645" cy="140335"/>
          </a:xfrm>
          <a:custGeom>
            <a:avLst/>
            <a:gdLst/>
            <a:ahLst/>
            <a:cxnLst/>
            <a:rect l="l" t="t" r="r" b="b"/>
            <a:pathLst>
              <a:path w="80644" h="140335">
                <a:moveTo>
                  <a:pt x="0" y="140189"/>
                </a:moveTo>
                <a:lnTo>
                  <a:pt x="40030" y="0"/>
                </a:lnTo>
                <a:lnTo>
                  <a:pt x="80097" y="140189"/>
                </a:lnTo>
                <a:lnTo>
                  <a:pt x="40030" y="100150"/>
                </a:lnTo>
                <a:lnTo>
                  <a:pt x="0" y="1401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414184" y="2153911"/>
            <a:ext cx="80645" cy="140335"/>
          </a:xfrm>
          <a:custGeom>
            <a:avLst/>
            <a:gdLst/>
            <a:ahLst/>
            <a:cxnLst/>
            <a:rect l="l" t="t" r="r" b="b"/>
            <a:pathLst>
              <a:path w="80644" h="140335">
                <a:moveTo>
                  <a:pt x="40030" y="100150"/>
                </a:moveTo>
                <a:lnTo>
                  <a:pt x="80097" y="140189"/>
                </a:lnTo>
                <a:lnTo>
                  <a:pt x="40030" y="0"/>
                </a:lnTo>
                <a:lnTo>
                  <a:pt x="0" y="140189"/>
                </a:lnTo>
                <a:lnTo>
                  <a:pt x="40030" y="100150"/>
                </a:lnTo>
                <a:close/>
              </a:path>
            </a:pathLst>
          </a:custGeom>
          <a:ln w="106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7"/>
          </p:nvPr>
        </p:nvSpPr>
        <p:spPr>
          <a:xfrm>
            <a:off x="4273397" y="3339338"/>
            <a:ext cx="266700" cy="92333"/>
          </a:xfrm>
        </p:spPr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3</a:t>
            </a:fld>
            <a:endParaRPr lang="en-US" spc="-2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1050" y="2284921"/>
            <a:ext cx="4038600" cy="1312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07" marR="2323" lvl="0" indent="0" algn="l" defTabSz="418166" rtl="0" eaLnBrk="1" fontAlgn="auto" latinLnBrk="0" hangingPunct="1">
              <a:lnSpc>
                <a:spcPts val="10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spc="-5" dirty="0">
                <a:solidFill>
                  <a:prstClr val="black"/>
                </a:solidFill>
                <a:latin typeface="Arial"/>
                <a:cs typeface="Arial"/>
              </a:rPr>
              <a:t>R</a:t>
            </a:r>
            <a:r>
              <a:rPr kumimoji="0" sz="1200" b="0" i="0" u="none" strike="noStrike" kern="1200" cap="none" spc="3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</a:t>
            </a:r>
            <a:r>
              <a:rPr kumimoji="0" sz="1200" b="0" i="0" u="none" strike="noStrike" kern="1200" cap="none" spc="-3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</a:t>
            </a:r>
            <a:r>
              <a:rPr kumimoji="0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</a:t>
            </a:r>
            <a:r>
              <a:rPr kumimoji="0" sz="1200" b="0" i="0" u="none" strike="noStrike" kern="1200" cap="none" spc="-3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</a:t>
            </a:r>
            <a:r>
              <a:rPr kumimoji="0" sz="1200" b="0" i="0" u="none" strike="noStrike" kern="1200" cap="none" spc="-9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</a:t>
            </a:r>
            <a:r>
              <a:rPr kumimoji="0" sz="1200" b="0" i="0" u="none" strike="noStrike" kern="1200" cap="none" spc="3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</a:t>
            </a:r>
            <a:r>
              <a:rPr kumimoji="0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</a:t>
            </a:r>
            <a:r>
              <a:rPr kumimoji="0" sz="1200" b="0" i="0" u="none" strike="noStrike" kern="120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200" b="0" i="0" u="none" strike="noStrike" kern="1200" cap="none" spc="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</a:t>
            </a:r>
            <a:r>
              <a:rPr kumimoji="0" sz="1200" b="0" i="0" u="none" strike="noStrike" kern="1200" cap="none" spc="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y </a:t>
            </a:r>
            <a:r>
              <a:rPr kumimoji="0" sz="1200" b="0" i="0" u="none" strike="noStrike" kern="1200" cap="none" spc="-3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</a:t>
            </a:r>
            <a:r>
              <a:rPr kumimoji="0" sz="1200" b="0" i="0" u="none" strike="noStrike" kern="1200" cap="none" spc="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</a:t>
            </a:r>
            <a:r>
              <a:rPr kumimoji="0" sz="1200" b="0" i="0" u="none" strike="noStrike" kern="1200" cap="none" spc="-3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</a:t>
            </a:r>
            <a:r>
              <a:rPr kumimoji="0" sz="1200" b="0" i="0" u="none" strike="noStrike" kern="1200" cap="none" spc="3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</a:t>
            </a:r>
            <a:r>
              <a:rPr kumimoji="0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</a:t>
            </a:r>
            <a:r>
              <a:rPr kumimoji="0" sz="1200" b="0" i="0" u="none" strike="noStrike" kern="1200" cap="none" spc="3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</a:t>
            </a:r>
            <a:r>
              <a:rPr kumimoji="0" sz="1200" b="0" i="0" u="none" strike="noStrike" kern="1200" cap="none" spc="-3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</a:t>
            </a:r>
            <a:r>
              <a:rPr kumimoji="0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 </a:t>
            </a:r>
            <a:r>
              <a:rPr kumimoji="0" sz="12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200" b="0" i="0" u="none" strike="noStrike" kern="1200" cap="none" spc="-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</a:t>
            </a:r>
            <a:r>
              <a:rPr kumimoji="0" sz="1200" b="0" i="0" u="none" strike="noStrike" kern="1200" cap="none" spc="-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</a:t>
            </a:r>
            <a:r>
              <a:rPr kumimoji="0" sz="12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200" b="0" i="0" u="none" strike="noStrike" kern="1200" cap="none" spc="-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</a:t>
            </a:r>
            <a:r>
              <a:rPr kumimoji="0" sz="1200" b="0" i="0" u="none" strike="noStrike" kern="1200" cap="none" spc="-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200" b="0" i="0" u="none" strike="noStrike" kern="1200" cap="none" spc="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</a:t>
            </a:r>
            <a:r>
              <a:rPr kumimoji="0" sz="1200" b="0" i="0" u="none" strike="noStrike" kern="1200" cap="none" spc="-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</a:t>
            </a:r>
            <a:r>
              <a:rPr kumimoji="0" sz="12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</a:t>
            </a:r>
            <a:r>
              <a:rPr kumimoji="0" sz="1200" b="0" i="0" u="none" strike="noStrike" kern="1200" cap="none" spc="-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</a:t>
            </a:r>
            <a:r>
              <a:rPr kumimoji="0" sz="1200" b="0" i="0" u="none" strike="noStrike" kern="1200" cap="none" spc="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</a:t>
            </a:r>
            <a:r>
              <a:rPr kumimoji="0" sz="1200" b="0" i="0" u="none" strike="noStrike" kern="1200" cap="none" spc="-6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y</a:t>
            </a:r>
            <a:r>
              <a:rPr kumimoji="0" sz="12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0" marR="0" lvl="0" indent="0" algn="r" defTabSz="4610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908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46104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8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850" y="2797175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Non-passive states (in both cases)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99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401055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1054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63263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1055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1054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50610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1055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1054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37958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1055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01054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2530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01055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01054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12652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1055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01054" y="568734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6326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5056" y="53273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8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2" y="771246"/>
                </a:lnTo>
                <a:lnTo>
                  <a:pt x="57518" y="790793"/>
                </a:lnTo>
                <a:lnTo>
                  <a:pt x="71998" y="792249"/>
                </a:lnTo>
                <a:lnTo>
                  <a:pt x="3734189" y="792249"/>
                </a:lnTo>
                <a:lnTo>
                  <a:pt x="3774310" y="779868"/>
                </a:lnTo>
                <a:lnTo>
                  <a:pt x="3800294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4" y="21002"/>
                </a:lnTo>
                <a:lnTo>
                  <a:pt x="3748408" y="1456"/>
                </a:lnTo>
                <a:lnTo>
                  <a:pt x="3733928" y="0"/>
                </a:lnTo>
                <a:close/>
              </a:path>
            </a:pathLst>
          </a:custGeom>
          <a:solidFill>
            <a:srgbClr val="E5E5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365055" y="53273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101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01814" y="602131"/>
            <a:ext cx="156210" cy="85725"/>
          </a:xfrm>
          <a:custGeom>
            <a:avLst/>
            <a:gdLst/>
            <a:ahLst/>
            <a:cxnLst/>
            <a:rect l="l" t="t" r="r" b="b"/>
            <a:pathLst>
              <a:path w="156209" h="85725">
                <a:moveTo>
                  <a:pt x="105781" y="0"/>
                </a:moveTo>
                <a:lnTo>
                  <a:pt x="60762" y="14256"/>
                </a:lnTo>
                <a:lnTo>
                  <a:pt x="20446" y="35385"/>
                </a:lnTo>
                <a:lnTo>
                  <a:pt x="0" y="51664"/>
                </a:lnTo>
                <a:lnTo>
                  <a:pt x="10949" y="74438"/>
                </a:lnTo>
                <a:lnTo>
                  <a:pt x="56476" y="85610"/>
                </a:lnTo>
                <a:lnTo>
                  <a:pt x="67972" y="85628"/>
                </a:lnTo>
                <a:lnTo>
                  <a:pt x="79473" y="84437"/>
                </a:lnTo>
                <a:lnTo>
                  <a:pt x="124417" y="66756"/>
                </a:lnTo>
                <a:lnTo>
                  <a:pt x="156213" y="38607"/>
                </a:lnTo>
                <a:lnTo>
                  <a:pt x="142161" y="35214"/>
                </a:lnTo>
                <a:lnTo>
                  <a:pt x="129130" y="29445"/>
                </a:lnTo>
                <a:lnTo>
                  <a:pt x="118083" y="21513"/>
                </a:lnTo>
                <a:lnTo>
                  <a:pt x="109979" y="11628"/>
                </a:lnTo>
                <a:lnTo>
                  <a:pt x="105781" y="0"/>
                </a:lnTo>
                <a:close/>
              </a:path>
            </a:pathLst>
          </a:custGeom>
          <a:solidFill>
            <a:srgbClr val="FFBF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01814" y="602131"/>
            <a:ext cx="156210" cy="85725"/>
          </a:xfrm>
          <a:custGeom>
            <a:avLst/>
            <a:gdLst/>
            <a:ahLst/>
            <a:cxnLst/>
            <a:rect l="l" t="t" r="r" b="b"/>
            <a:pathLst>
              <a:path w="156209" h="85725">
                <a:moveTo>
                  <a:pt x="0" y="51664"/>
                </a:moveTo>
                <a:lnTo>
                  <a:pt x="33235" y="27719"/>
                </a:lnTo>
                <a:lnTo>
                  <a:pt x="74225" y="8831"/>
                </a:lnTo>
                <a:lnTo>
                  <a:pt x="105781" y="0"/>
                </a:lnTo>
                <a:lnTo>
                  <a:pt x="109979" y="11628"/>
                </a:lnTo>
                <a:lnTo>
                  <a:pt x="118083" y="21513"/>
                </a:lnTo>
                <a:lnTo>
                  <a:pt x="129130" y="29445"/>
                </a:lnTo>
                <a:lnTo>
                  <a:pt x="142161" y="35214"/>
                </a:lnTo>
                <a:lnTo>
                  <a:pt x="156213" y="38607"/>
                </a:lnTo>
                <a:lnTo>
                  <a:pt x="145868" y="49500"/>
                </a:lnTo>
                <a:lnTo>
                  <a:pt x="113382" y="73212"/>
                </a:lnTo>
                <a:lnTo>
                  <a:pt x="67972" y="85628"/>
                </a:lnTo>
                <a:lnTo>
                  <a:pt x="56476" y="85610"/>
                </a:lnTo>
                <a:lnTo>
                  <a:pt x="44991" y="84437"/>
                </a:lnTo>
                <a:lnTo>
                  <a:pt x="33552" y="82153"/>
                </a:lnTo>
                <a:lnTo>
                  <a:pt x="22193" y="78804"/>
                </a:lnTo>
                <a:lnTo>
                  <a:pt x="10949" y="74438"/>
                </a:lnTo>
              </a:path>
            </a:pathLst>
          </a:custGeom>
          <a:ln w="77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99234" y="642134"/>
            <a:ext cx="192405" cy="204470"/>
          </a:xfrm>
          <a:custGeom>
            <a:avLst/>
            <a:gdLst/>
            <a:ahLst/>
            <a:cxnLst/>
            <a:rect l="l" t="t" r="r" b="b"/>
            <a:pathLst>
              <a:path w="192404" h="204469">
                <a:moveTo>
                  <a:pt x="2580" y="11662"/>
                </a:moveTo>
                <a:lnTo>
                  <a:pt x="2240" y="13108"/>
                </a:lnTo>
                <a:lnTo>
                  <a:pt x="984" y="20824"/>
                </a:lnTo>
                <a:lnTo>
                  <a:pt x="245" y="30031"/>
                </a:lnTo>
                <a:lnTo>
                  <a:pt x="0" y="40542"/>
                </a:lnTo>
                <a:lnTo>
                  <a:pt x="224" y="52168"/>
                </a:lnTo>
                <a:lnTo>
                  <a:pt x="3485" y="91864"/>
                </a:lnTo>
                <a:lnTo>
                  <a:pt x="10141" y="134851"/>
                </a:lnTo>
                <a:lnTo>
                  <a:pt x="19562" y="176065"/>
                </a:lnTo>
                <a:lnTo>
                  <a:pt x="57562" y="204090"/>
                </a:lnTo>
                <a:lnTo>
                  <a:pt x="72266" y="204381"/>
                </a:lnTo>
                <a:lnTo>
                  <a:pt x="81702" y="202765"/>
                </a:lnTo>
                <a:lnTo>
                  <a:pt x="122064" y="190393"/>
                </a:lnTo>
                <a:lnTo>
                  <a:pt x="165381" y="171524"/>
                </a:lnTo>
                <a:lnTo>
                  <a:pt x="192204" y="152313"/>
                </a:lnTo>
                <a:lnTo>
                  <a:pt x="188390" y="143330"/>
                </a:lnTo>
                <a:lnTo>
                  <a:pt x="184796" y="132786"/>
                </a:lnTo>
                <a:lnTo>
                  <a:pt x="175359" y="94440"/>
                </a:lnTo>
                <a:lnTo>
                  <a:pt x="167995" y="51621"/>
                </a:lnTo>
                <a:lnTo>
                  <a:pt x="164818" y="28362"/>
                </a:lnTo>
                <a:lnTo>
                  <a:pt x="35080" y="28362"/>
                </a:lnTo>
                <a:lnTo>
                  <a:pt x="21622" y="24948"/>
                </a:lnTo>
                <a:lnTo>
                  <a:pt x="10405" y="19117"/>
                </a:lnTo>
                <a:lnTo>
                  <a:pt x="2580" y="11662"/>
                </a:lnTo>
                <a:close/>
              </a:path>
              <a:path w="192404" h="204469">
                <a:moveTo>
                  <a:pt x="161523" y="0"/>
                </a:moveTo>
                <a:lnTo>
                  <a:pt x="110586" y="9280"/>
                </a:lnTo>
                <a:lnTo>
                  <a:pt x="45346" y="25854"/>
                </a:lnTo>
                <a:lnTo>
                  <a:pt x="35080" y="28362"/>
                </a:lnTo>
                <a:lnTo>
                  <a:pt x="164818" y="28362"/>
                </a:lnTo>
                <a:lnTo>
                  <a:pt x="164272" y="24141"/>
                </a:lnTo>
                <a:lnTo>
                  <a:pt x="162775" y="11520"/>
                </a:lnTo>
                <a:lnTo>
                  <a:pt x="16152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99234" y="642134"/>
            <a:ext cx="192405" cy="204470"/>
          </a:xfrm>
          <a:custGeom>
            <a:avLst/>
            <a:gdLst/>
            <a:ahLst/>
            <a:cxnLst/>
            <a:rect l="l" t="t" r="r" b="b"/>
            <a:pathLst>
              <a:path w="192404" h="204469">
                <a:moveTo>
                  <a:pt x="2580" y="11662"/>
                </a:moveTo>
                <a:lnTo>
                  <a:pt x="10405" y="19117"/>
                </a:lnTo>
                <a:lnTo>
                  <a:pt x="21622" y="24948"/>
                </a:lnTo>
                <a:lnTo>
                  <a:pt x="35080" y="28362"/>
                </a:lnTo>
                <a:lnTo>
                  <a:pt x="45346" y="25854"/>
                </a:lnTo>
                <a:lnTo>
                  <a:pt x="56939" y="22881"/>
                </a:lnTo>
                <a:lnTo>
                  <a:pt x="69558" y="19590"/>
                </a:lnTo>
                <a:lnTo>
                  <a:pt x="82905" y="16129"/>
                </a:lnTo>
                <a:lnTo>
                  <a:pt x="124322" y="6188"/>
                </a:lnTo>
                <a:lnTo>
                  <a:pt x="161523" y="0"/>
                </a:lnTo>
                <a:lnTo>
                  <a:pt x="162775" y="11520"/>
                </a:lnTo>
                <a:lnTo>
                  <a:pt x="164272" y="24141"/>
                </a:lnTo>
                <a:lnTo>
                  <a:pt x="170215" y="65947"/>
                </a:lnTo>
                <a:lnTo>
                  <a:pt x="178278" y="108074"/>
                </a:lnTo>
                <a:lnTo>
                  <a:pt x="192204" y="152313"/>
                </a:lnTo>
                <a:lnTo>
                  <a:pt x="186296" y="158375"/>
                </a:lnTo>
                <a:lnTo>
                  <a:pt x="151815" y="178156"/>
                </a:lnTo>
                <a:lnTo>
                  <a:pt x="107321" y="195543"/>
                </a:lnTo>
                <a:lnTo>
                  <a:pt x="72266" y="204381"/>
                </a:lnTo>
                <a:lnTo>
                  <a:pt x="57562" y="204090"/>
                </a:lnTo>
                <a:lnTo>
                  <a:pt x="19562" y="176065"/>
                </a:lnTo>
                <a:lnTo>
                  <a:pt x="10141" y="134851"/>
                </a:lnTo>
                <a:lnTo>
                  <a:pt x="3485" y="91864"/>
                </a:lnTo>
                <a:lnTo>
                  <a:pt x="224" y="52168"/>
                </a:lnTo>
                <a:lnTo>
                  <a:pt x="0" y="40542"/>
                </a:lnTo>
                <a:lnTo>
                  <a:pt x="245" y="30031"/>
                </a:lnTo>
                <a:lnTo>
                  <a:pt x="984" y="20824"/>
                </a:lnTo>
                <a:lnTo>
                  <a:pt x="2240" y="13108"/>
                </a:lnTo>
                <a:lnTo>
                  <a:pt x="2580" y="11662"/>
                </a:lnTo>
                <a:close/>
              </a:path>
            </a:pathLst>
          </a:custGeom>
          <a:ln w="77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45608" y="670937"/>
            <a:ext cx="18415" cy="165735"/>
          </a:xfrm>
          <a:custGeom>
            <a:avLst/>
            <a:gdLst/>
            <a:ahLst/>
            <a:cxnLst/>
            <a:rect l="l" t="t" r="r" b="b"/>
            <a:pathLst>
              <a:path w="18415" h="165734">
                <a:moveTo>
                  <a:pt x="571" y="0"/>
                </a:moveTo>
                <a:lnTo>
                  <a:pt x="86" y="11538"/>
                </a:lnTo>
                <a:lnTo>
                  <a:pt x="0" y="23698"/>
                </a:lnTo>
                <a:lnTo>
                  <a:pt x="284" y="36363"/>
                </a:lnTo>
                <a:lnTo>
                  <a:pt x="3111" y="76226"/>
                </a:lnTo>
                <a:lnTo>
                  <a:pt x="8354" y="116455"/>
                </a:lnTo>
                <a:lnTo>
                  <a:pt x="15313" y="153913"/>
                </a:lnTo>
                <a:lnTo>
                  <a:pt x="17894" y="165242"/>
                </a:lnTo>
              </a:path>
            </a:pathLst>
          </a:custGeom>
          <a:ln w="77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11831" y="767280"/>
            <a:ext cx="51435" cy="31115"/>
          </a:xfrm>
          <a:custGeom>
            <a:avLst/>
            <a:gdLst/>
            <a:ahLst/>
            <a:cxnLst/>
            <a:rect l="l" t="t" r="r" b="b"/>
            <a:pathLst>
              <a:path w="51434" h="31115">
                <a:moveTo>
                  <a:pt x="50706" y="0"/>
                </a:moveTo>
                <a:lnTo>
                  <a:pt x="19754" y="30602"/>
                </a:lnTo>
                <a:lnTo>
                  <a:pt x="9337" y="29548"/>
                </a:lnTo>
                <a:lnTo>
                  <a:pt x="0" y="25014"/>
                </a:lnTo>
              </a:path>
            </a:pathLst>
          </a:custGeom>
          <a:ln w="51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16760" y="725979"/>
            <a:ext cx="39370" cy="34925"/>
          </a:xfrm>
          <a:custGeom>
            <a:avLst/>
            <a:gdLst/>
            <a:ahLst/>
            <a:cxnLst/>
            <a:rect l="l" t="t" r="r" b="b"/>
            <a:pathLst>
              <a:path w="39370" h="34925">
                <a:moveTo>
                  <a:pt x="13848" y="0"/>
                </a:moveTo>
                <a:lnTo>
                  <a:pt x="0" y="1472"/>
                </a:lnTo>
                <a:lnTo>
                  <a:pt x="8378" y="34846"/>
                </a:lnTo>
                <a:lnTo>
                  <a:pt x="21984" y="30410"/>
                </a:lnTo>
                <a:lnTo>
                  <a:pt x="31550" y="25043"/>
                </a:lnTo>
                <a:lnTo>
                  <a:pt x="37251" y="19221"/>
                </a:lnTo>
                <a:lnTo>
                  <a:pt x="39261" y="13423"/>
                </a:lnTo>
                <a:lnTo>
                  <a:pt x="37751" y="8124"/>
                </a:lnTo>
                <a:lnTo>
                  <a:pt x="32897" y="3802"/>
                </a:lnTo>
                <a:lnTo>
                  <a:pt x="24871" y="935"/>
                </a:lnTo>
                <a:lnTo>
                  <a:pt x="13848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16760" y="725979"/>
            <a:ext cx="39370" cy="34925"/>
          </a:xfrm>
          <a:custGeom>
            <a:avLst/>
            <a:gdLst/>
            <a:ahLst/>
            <a:cxnLst/>
            <a:rect l="l" t="t" r="r" b="b"/>
            <a:pathLst>
              <a:path w="39370" h="34925">
                <a:moveTo>
                  <a:pt x="0" y="1472"/>
                </a:moveTo>
                <a:lnTo>
                  <a:pt x="13848" y="0"/>
                </a:lnTo>
                <a:lnTo>
                  <a:pt x="24871" y="935"/>
                </a:lnTo>
                <a:lnTo>
                  <a:pt x="32897" y="3802"/>
                </a:lnTo>
                <a:lnTo>
                  <a:pt x="37751" y="8124"/>
                </a:lnTo>
                <a:lnTo>
                  <a:pt x="39261" y="13423"/>
                </a:lnTo>
                <a:lnTo>
                  <a:pt x="37251" y="19221"/>
                </a:lnTo>
                <a:lnTo>
                  <a:pt x="31550" y="25043"/>
                </a:lnTo>
                <a:lnTo>
                  <a:pt x="21984" y="30410"/>
                </a:lnTo>
                <a:lnTo>
                  <a:pt x="8378" y="34846"/>
                </a:lnTo>
              </a:path>
            </a:pathLst>
          </a:custGeom>
          <a:ln w="51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30877" y="665240"/>
            <a:ext cx="12700" cy="31750"/>
          </a:xfrm>
          <a:custGeom>
            <a:avLst/>
            <a:gdLst/>
            <a:ahLst/>
            <a:cxnLst/>
            <a:rect l="l" t="t" r="r" b="b"/>
            <a:pathLst>
              <a:path w="12700" h="31750">
                <a:moveTo>
                  <a:pt x="5747" y="0"/>
                </a:moveTo>
                <a:lnTo>
                  <a:pt x="1663" y="1663"/>
                </a:lnTo>
                <a:lnTo>
                  <a:pt x="856" y="7309"/>
                </a:lnTo>
                <a:lnTo>
                  <a:pt x="0" y="12956"/>
                </a:lnTo>
                <a:lnTo>
                  <a:pt x="2470" y="22585"/>
                </a:lnTo>
                <a:lnTo>
                  <a:pt x="4940" y="26870"/>
                </a:lnTo>
                <a:lnTo>
                  <a:pt x="7360" y="31205"/>
                </a:lnTo>
                <a:lnTo>
                  <a:pt x="9830" y="30197"/>
                </a:lnTo>
                <a:lnTo>
                  <a:pt x="12250" y="20316"/>
                </a:lnTo>
                <a:lnTo>
                  <a:pt x="12250" y="11393"/>
                </a:lnTo>
                <a:lnTo>
                  <a:pt x="8973" y="5696"/>
                </a:lnTo>
                <a:lnTo>
                  <a:pt x="57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30877" y="665240"/>
            <a:ext cx="12700" cy="31750"/>
          </a:xfrm>
          <a:custGeom>
            <a:avLst/>
            <a:gdLst/>
            <a:ahLst/>
            <a:cxnLst/>
            <a:rect l="l" t="t" r="r" b="b"/>
            <a:pathLst>
              <a:path w="12700" h="31750">
                <a:moveTo>
                  <a:pt x="8973" y="5696"/>
                </a:moveTo>
                <a:lnTo>
                  <a:pt x="12250" y="11393"/>
                </a:lnTo>
                <a:lnTo>
                  <a:pt x="12250" y="20316"/>
                </a:lnTo>
                <a:lnTo>
                  <a:pt x="11039" y="25257"/>
                </a:lnTo>
                <a:lnTo>
                  <a:pt x="9830" y="30197"/>
                </a:lnTo>
                <a:lnTo>
                  <a:pt x="7360" y="31205"/>
                </a:lnTo>
                <a:lnTo>
                  <a:pt x="4940" y="26870"/>
                </a:lnTo>
                <a:lnTo>
                  <a:pt x="2470" y="22585"/>
                </a:lnTo>
                <a:lnTo>
                  <a:pt x="0" y="12956"/>
                </a:lnTo>
                <a:lnTo>
                  <a:pt x="856" y="7309"/>
                </a:lnTo>
                <a:lnTo>
                  <a:pt x="1663" y="1663"/>
                </a:lnTo>
                <a:lnTo>
                  <a:pt x="5747" y="0"/>
                </a:lnTo>
                <a:lnTo>
                  <a:pt x="8973" y="5696"/>
                </a:lnTo>
              </a:path>
            </a:pathLst>
          </a:custGeom>
          <a:ln w="51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80361" y="684095"/>
            <a:ext cx="14604" cy="29845"/>
          </a:xfrm>
          <a:custGeom>
            <a:avLst/>
            <a:gdLst/>
            <a:ahLst/>
            <a:cxnLst/>
            <a:rect l="l" t="t" r="r" b="b"/>
            <a:pathLst>
              <a:path w="14604" h="29845">
                <a:moveTo>
                  <a:pt x="7411" y="0"/>
                </a:moveTo>
                <a:lnTo>
                  <a:pt x="0" y="756"/>
                </a:lnTo>
                <a:lnTo>
                  <a:pt x="504" y="15577"/>
                </a:lnTo>
                <a:lnTo>
                  <a:pt x="3327" y="22686"/>
                </a:lnTo>
                <a:lnTo>
                  <a:pt x="6100" y="29845"/>
                </a:lnTo>
                <a:lnTo>
                  <a:pt x="11192" y="29341"/>
                </a:lnTo>
                <a:lnTo>
                  <a:pt x="13362" y="21669"/>
                </a:lnTo>
                <a:lnTo>
                  <a:pt x="14014" y="7676"/>
                </a:lnTo>
                <a:lnTo>
                  <a:pt x="74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80361" y="684095"/>
            <a:ext cx="14604" cy="29845"/>
          </a:xfrm>
          <a:custGeom>
            <a:avLst/>
            <a:gdLst/>
            <a:ahLst/>
            <a:cxnLst/>
            <a:rect l="l" t="t" r="r" b="b"/>
            <a:pathLst>
              <a:path w="14604" h="29845">
                <a:moveTo>
                  <a:pt x="7411" y="0"/>
                </a:moveTo>
                <a:lnTo>
                  <a:pt x="14014" y="7676"/>
                </a:lnTo>
                <a:lnTo>
                  <a:pt x="13362" y="21669"/>
                </a:lnTo>
                <a:lnTo>
                  <a:pt x="11192" y="29341"/>
                </a:lnTo>
                <a:lnTo>
                  <a:pt x="6100" y="29845"/>
                </a:lnTo>
                <a:lnTo>
                  <a:pt x="3327" y="22686"/>
                </a:lnTo>
                <a:lnTo>
                  <a:pt x="504" y="15577"/>
                </a:lnTo>
                <a:lnTo>
                  <a:pt x="0" y="756"/>
                </a:lnTo>
                <a:lnTo>
                  <a:pt x="7411" y="0"/>
                </a:lnTo>
              </a:path>
            </a:pathLst>
          </a:custGeom>
          <a:ln w="51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27423" y="657338"/>
            <a:ext cx="17780" cy="5080"/>
          </a:xfrm>
          <a:custGeom>
            <a:avLst/>
            <a:gdLst/>
            <a:ahLst/>
            <a:cxnLst/>
            <a:rect l="l" t="t" r="r" b="b"/>
            <a:pathLst>
              <a:path w="17779" h="5079">
                <a:moveTo>
                  <a:pt x="17670" y="5078"/>
                </a:moveTo>
                <a:lnTo>
                  <a:pt x="9664" y="0"/>
                </a:lnTo>
                <a:lnTo>
                  <a:pt x="0" y="441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76064" y="674126"/>
            <a:ext cx="17780" cy="5080"/>
          </a:xfrm>
          <a:custGeom>
            <a:avLst/>
            <a:gdLst/>
            <a:ahLst/>
            <a:cxnLst/>
            <a:rect l="l" t="t" r="r" b="b"/>
            <a:pathLst>
              <a:path w="17779" h="5079">
                <a:moveTo>
                  <a:pt x="17656" y="5078"/>
                </a:moveTo>
                <a:lnTo>
                  <a:pt x="9667" y="0"/>
                </a:lnTo>
                <a:lnTo>
                  <a:pt x="0" y="44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23190" y="774640"/>
            <a:ext cx="17145" cy="2540"/>
          </a:xfrm>
          <a:custGeom>
            <a:avLst/>
            <a:gdLst/>
            <a:ahLst/>
            <a:cxnLst/>
            <a:rect l="l" t="t" r="r" b="b"/>
            <a:pathLst>
              <a:path w="17145" h="2540">
                <a:moveTo>
                  <a:pt x="0" y="2419"/>
                </a:moveTo>
                <a:lnTo>
                  <a:pt x="170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21073" y="770103"/>
            <a:ext cx="3175" cy="15240"/>
          </a:xfrm>
          <a:custGeom>
            <a:avLst/>
            <a:gdLst/>
            <a:ahLst/>
            <a:cxnLst/>
            <a:rect l="l" t="t" r="r" b="b"/>
            <a:pathLst>
              <a:path w="3175" h="15240">
                <a:moveTo>
                  <a:pt x="0" y="0"/>
                </a:moveTo>
                <a:lnTo>
                  <a:pt x="2823" y="1467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18653" y="749836"/>
            <a:ext cx="17780" cy="12065"/>
          </a:xfrm>
          <a:custGeom>
            <a:avLst/>
            <a:gdLst/>
            <a:ahLst/>
            <a:cxnLst/>
            <a:rect l="l" t="t" r="r" b="b"/>
            <a:pathLst>
              <a:path w="17779" h="12065">
                <a:moveTo>
                  <a:pt x="0" y="705"/>
                </a:moveTo>
                <a:lnTo>
                  <a:pt x="2067" y="11847"/>
                </a:lnTo>
                <a:lnTo>
                  <a:pt x="17090" y="9780"/>
                </a:lnTo>
                <a:lnTo>
                  <a:pt x="174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28081" y="754727"/>
            <a:ext cx="0" cy="5715"/>
          </a:xfrm>
          <a:custGeom>
            <a:avLst/>
            <a:gdLst/>
            <a:ahLst/>
            <a:cxnLst/>
            <a:rect l="l" t="t" r="r" b="b"/>
            <a:pathLst>
              <a:path h="5715">
                <a:moveTo>
                  <a:pt x="0" y="559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14771" y="726394"/>
            <a:ext cx="21590" cy="12700"/>
          </a:xfrm>
          <a:custGeom>
            <a:avLst/>
            <a:gdLst/>
            <a:ahLst/>
            <a:cxnLst/>
            <a:rect l="l" t="t" r="r" b="b"/>
            <a:pathLst>
              <a:path w="21590" h="12700">
                <a:moveTo>
                  <a:pt x="0" y="0"/>
                </a:moveTo>
                <a:lnTo>
                  <a:pt x="1764" y="3427"/>
                </a:lnTo>
                <a:lnTo>
                  <a:pt x="3478" y="6906"/>
                </a:lnTo>
                <a:lnTo>
                  <a:pt x="6654" y="7712"/>
                </a:lnTo>
                <a:lnTo>
                  <a:pt x="9830" y="8519"/>
                </a:lnTo>
                <a:lnTo>
                  <a:pt x="14469" y="6654"/>
                </a:lnTo>
                <a:lnTo>
                  <a:pt x="17140" y="7006"/>
                </a:lnTo>
                <a:lnTo>
                  <a:pt x="19813" y="7309"/>
                </a:lnTo>
                <a:lnTo>
                  <a:pt x="20569" y="9780"/>
                </a:lnTo>
                <a:lnTo>
                  <a:pt x="21325" y="1225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9308" y="725688"/>
            <a:ext cx="14604" cy="17145"/>
          </a:xfrm>
          <a:custGeom>
            <a:avLst/>
            <a:gdLst/>
            <a:ahLst/>
            <a:cxnLst/>
            <a:rect l="l" t="t" r="r" b="b"/>
            <a:pathLst>
              <a:path w="14604" h="17145">
                <a:moveTo>
                  <a:pt x="0" y="17140"/>
                </a:moveTo>
                <a:lnTo>
                  <a:pt x="604" y="14216"/>
                </a:lnTo>
                <a:lnTo>
                  <a:pt x="1209" y="11242"/>
                </a:lnTo>
                <a:lnTo>
                  <a:pt x="3176" y="9780"/>
                </a:lnTo>
                <a:lnTo>
                  <a:pt x="5142" y="8368"/>
                </a:lnTo>
                <a:lnTo>
                  <a:pt x="8469" y="8368"/>
                </a:lnTo>
                <a:lnTo>
                  <a:pt x="10486" y="7006"/>
                </a:lnTo>
                <a:lnTo>
                  <a:pt x="12553" y="5646"/>
                </a:lnTo>
                <a:lnTo>
                  <a:pt x="13258" y="2822"/>
                </a:lnTo>
                <a:lnTo>
                  <a:pt x="1401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247650" y="192243"/>
            <a:ext cx="2831465" cy="569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spc="-30" dirty="0" smtClean="0">
                <a:solidFill>
                  <a:srgbClr val="3333B2"/>
                </a:solidFill>
                <a:latin typeface="Tahoma"/>
                <a:cs typeface="Tahoma"/>
              </a:rPr>
              <a:t>Our 1</a:t>
            </a:r>
            <a:r>
              <a:rPr lang="en-US" sz="1400" spc="-30" baseline="30000" dirty="0" smtClean="0">
                <a:solidFill>
                  <a:srgbClr val="3333B2"/>
                </a:solidFill>
                <a:latin typeface="Tahoma"/>
                <a:cs typeface="Tahoma"/>
              </a:rPr>
              <a:t>st</a:t>
            </a:r>
            <a:r>
              <a:rPr lang="en-US" sz="1400" spc="-30" dirty="0" smtClean="0">
                <a:solidFill>
                  <a:srgbClr val="3333B2"/>
                </a:solidFill>
                <a:latin typeface="Tahoma"/>
                <a:cs typeface="Tahoma"/>
              </a:rPr>
              <a:t> Law Reformulation</a:t>
            </a:r>
            <a:endParaRPr sz="14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6"/>
              </a:spcBef>
            </a:pPr>
            <a:endParaRPr sz="1100" dirty="0">
              <a:latin typeface="Times New Roman"/>
              <a:cs typeface="Times New Roman"/>
            </a:endParaRPr>
          </a:p>
          <a:p>
            <a:pPr marL="561340">
              <a:lnSpc>
                <a:spcPct val="100000"/>
              </a:lnSpc>
            </a:pPr>
            <a:r>
              <a:rPr sz="1200" b="1" spc="-35" dirty="0">
                <a:solidFill>
                  <a:srgbClr val="0000FF"/>
                </a:solidFill>
                <a:latin typeface="Gill Sans MT"/>
                <a:cs typeface="Gill Sans MT"/>
              </a:rPr>
              <a:t>Energy</a:t>
            </a:r>
            <a:r>
              <a:rPr sz="1200" b="1" spc="100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1200" b="1" spc="-35" dirty="0">
                <a:solidFill>
                  <a:srgbClr val="0000FF"/>
                </a:solidFill>
                <a:latin typeface="Gill Sans MT"/>
                <a:cs typeface="Gill Sans MT"/>
              </a:rPr>
              <a:t>exchanged</a:t>
            </a:r>
            <a:r>
              <a:rPr sz="1200" b="1" spc="100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1200" b="1" spc="-35" dirty="0">
                <a:solidFill>
                  <a:srgbClr val="0000FF"/>
                </a:solidFill>
                <a:latin typeface="Gill Sans MT"/>
                <a:cs typeface="Gill Sans MT"/>
              </a:rPr>
              <a:t>with</a:t>
            </a:r>
            <a:r>
              <a:rPr sz="1200" b="1" spc="105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1200" b="1" spc="-35" dirty="0">
                <a:solidFill>
                  <a:srgbClr val="0000FF"/>
                </a:solidFill>
                <a:latin typeface="Gill Sans MT"/>
                <a:cs typeface="Gill Sans MT"/>
              </a:rPr>
              <a:t>the</a:t>
            </a:r>
            <a:r>
              <a:rPr sz="1200" b="1" spc="105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1200" b="1" spc="-20" dirty="0">
                <a:solidFill>
                  <a:srgbClr val="0000FF"/>
                </a:solidFill>
                <a:latin typeface="Gill Sans MT"/>
                <a:cs typeface="Gill Sans MT"/>
              </a:rPr>
              <a:t>bath</a:t>
            </a:r>
            <a:endParaRPr sz="1200" dirty="0">
              <a:latin typeface="Gill Sans MT"/>
              <a:cs typeface="Gill Sans MT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190028" y="1116448"/>
            <a:ext cx="7937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800" dirty="0">
              <a:latin typeface="Century"/>
              <a:cs typeface="Century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02970" y="877681"/>
            <a:ext cx="0" cy="382270"/>
          </a:xfrm>
          <a:custGeom>
            <a:avLst/>
            <a:gdLst/>
            <a:ahLst/>
            <a:cxnLst/>
            <a:rect l="l" t="t" r="r" b="b"/>
            <a:pathLst>
              <a:path h="382269">
                <a:moveTo>
                  <a:pt x="0" y="0"/>
                </a:moveTo>
                <a:lnTo>
                  <a:pt x="0" y="382145"/>
                </a:lnTo>
              </a:path>
            </a:pathLst>
          </a:custGeom>
          <a:ln w="189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01055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01054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63263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01055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01054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50610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01055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01054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37958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01055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01054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2530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01055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01054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12652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01055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9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3" y="771247"/>
                </a:lnTo>
                <a:lnTo>
                  <a:pt x="57519" y="790793"/>
                </a:lnTo>
                <a:lnTo>
                  <a:pt x="71999" y="792249"/>
                </a:lnTo>
                <a:lnTo>
                  <a:pt x="3734190" y="792249"/>
                </a:lnTo>
                <a:lnTo>
                  <a:pt x="3774311" y="779868"/>
                </a:lnTo>
                <a:lnTo>
                  <a:pt x="3800295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5" y="21002"/>
                </a:lnTo>
                <a:lnTo>
                  <a:pt x="3748409" y="1456"/>
                </a:lnTo>
                <a:lnTo>
                  <a:pt x="3733929" y="0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01054" y="1499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6326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5469" y="1463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3733928" y="0"/>
                </a:moveTo>
                <a:lnTo>
                  <a:pt x="71737" y="0"/>
                </a:lnTo>
                <a:lnTo>
                  <a:pt x="31617" y="12381"/>
                </a:lnTo>
                <a:lnTo>
                  <a:pt x="5633" y="44030"/>
                </a:lnTo>
                <a:lnTo>
                  <a:pt x="0" y="720510"/>
                </a:lnTo>
                <a:lnTo>
                  <a:pt x="1506" y="734975"/>
                </a:lnTo>
                <a:lnTo>
                  <a:pt x="21172" y="771247"/>
                </a:lnTo>
                <a:lnTo>
                  <a:pt x="57518" y="790793"/>
                </a:lnTo>
                <a:lnTo>
                  <a:pt x="71998" y="792249"/>
                </a:lnTo>
                <a:lnTo>
                  <a:pt x="3734189" y="792249"/>
                </a:lnTo>
                <a:lnTo>
                  <a:pt x="3774310" y="779868"/>
                </a:lnTo>
                <a:lnTo>
                  <a:pt x="3800294" y="748219"/>
                </a:lnTo>
                <a:lnTo>
                  <a:pt x="3805928" y="71738"/>
                </a:lnTo>
                <a:lnTo>
                  <a:pt x="3804421" y="57273"/>
                </a:lnTo>
                <a:lnTo>
                  <a:pt x="3784754" y="21002"/>
                </a:lnTo>
                <a:lnTo>
                  <a:pt x="3748408" y="1456"/>
                </a:lnTo>
                <a:lnTo>
                  <a:pt x="3733928" y="0"/>
                </a:lnTo>
                <a:close/>
              </a:path>
            </a:pathLst>
          </a:custGeom>
          <a:solidFill>
            <a:srgbClr val="E5E5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7" name="object 57"/>
          <p:cNvSpPr/>
          <p:nvPr/>
        </p:nvSpPr>
        <p:spPr>
          <a:xfrm>
            <a:off x="365055" y="1463365"/>
            <a:ext cx="3806190" cy="792480"/>
          </a:xfrm>
          <a:custGeom>
            <a:avLst/>
            <a:gdLst/>
            <a:ahLst/>
            <a:cxnLst/>
            <a:rect l="l" t="t" r="r" b="b"/>
            <a:pathLst>
              <a:path w="3806190" h="792480">
                <a:moveTo>
                  <a:pt x="0" y="720250"/>
                </a:moveTo>
                <a:lnTo>
                  <a:pt x="0" y="71999"/>
                </a:lnTo>
                <a:lnTo>
                  <a:pt x="1456" y="57520"/>
                </a:lnTo>
                <a:lnTo>
                  <a:pt x="21002" y="21173"/>
                </a:lnTo>
                <a:lnTo>
                  <a:pt x="57273" y="1507"/>
                </a:lnTo>
                <a:lnTo>
                  <a:pt x="3733929" y="0"/>
                </a:lnTo>
                <a:lnTo>
                  <a:pt x="3748409" y="1456"/>
                </a:lnTo>
                <a:lnTo>
                  <a:pt x="3784755" y="21002"/>
                </a:lnTo>
                <a:lnTo>
                  <a:pt x="3804422" y="57273"/>
                </a:lnTo>
                <a:lnTo>
                  <a:pt x="3805929" y="720250"/>
                </a:lnTo>
                <a:lnTo>
                  <a:pt x="3804473" y="734729"/>
                </a:lnTo>
                <a:lnTo>
                  <a:pt x="3784927" y="771075"/>
                </a:lnTo>
                <a:lnTo>
                  <a:pt x="3748655" y="790742"/>
                </a:lnTo>
                <a:lnTo>
                  <a:pt x="71999" y="792249"/>
                </a:lnTo>
                <a:lnTo>
                  <a:pt x="57519" y="790793"/>
                </a:lnTo>
                <a:lnTo>
                  <a:pt x="21173" y="771247"/>
                </a:lnTo>
                <a:lnTo>
                  <a:pt x="1507" y="734975"/>
                </a:lnTo>
                <a:lnTo>
                  <a:pt x="0" y="720250"/>
                </a:lnTo>
                <a:close/>
              </a:path>
            </a:pathLst>
          </a:custGeom>
          <a:ln w="1012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01814" y="1532762"/>
            <a:ext cx="156210" cy="85725"/>
          </a:xfrm>
          <a:custGeom>
            <a:avLst/>
            <a:gdLst/>
            <a:ahLst/>
            <a:cxnLst/>
            <a:rect l="l" t="t" r="r" b="b"/>
            <a:pathLst>
              <a:path w="156209" h="85725">
                <a:moveTo>
                  <a:pt x="105781" y="0"/>
                </a:moveTo>
                <a:lnTo>
                  <a:pt x="60762" y="14256"/>
                </a:lnTo>
                <a:lnTo>
                  <a:pt x="20446" y="35385"/>
                </a:lnTo>
                <a:lnTo>
                  <a:pt x="0" y="51664"/>
                </a:lnTo>
                <a:lnTo>
                  <a:pt x="10949" y="74438"/>
                </a:lnTo>
                <a:lnTo>
                  <a:pt x="56476" y="85610"/>
                </a:lnTo>
                <a:lnTo>
                  <a:pt x="67972" y="85628"/>
                </a:lnTo>
                <a:lnTo>
                  <a:pt x="79473" y="84437"/>
                </a:lnTo>
                <a:lnTo>
                  <a:pt x="124417" y="66756"/>
                </a:lnTo>
                <a:lnTo>
                  <a:pt x="156213" y="38607"/>
                </a:lnTo>
                <a:lnTo>
                  <a:pt x="142161" y="35214"/>
                </a:lnTo>
                <a:lnTo>
                  <a:pt x="129130" y="29445"/>
                </a:lnTo>
                <a:lnTo>
                  <a:pt x="118083" y="21513"/>
                </a:lnTo>
                <a:lnTo>
                  <a:pt x="109979" y="11628"/>
                </a:lnTo>
                <a:lnTo>
                  <a:pt x="105781" y="0"/>
                </a:lnTo>
                <a:close/>
              </a:path>
            </a:pathLst>
          </a:custGeom>
          <a:solidFill>
            <a:srgbClr val="FFBF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01814" y="1532762"/>
            <a:ext cx="156210" cy="85725"/>
          </a:xfrm>
          <a:custGeom>
            <a:avLst/>
            <a:gdLst/>
            <a:ahLst/>
            <a:cxnLst/>
            <a:rect l="l" t="t" r="r" b="b"/>
            <a:pathLst>
              <a:path w="156209" h="85725">
                <a:moveTo>
                  <a:pt x="0" y="51664"/>
                </a:moveTo>
                <a:lnTo>
                  <a:pt x="33235" y="27719"/>
                </a:lnTo>
                <a:lnTo>
                  <a:pt x="74225" y="8831"/>
                </a:lnTo>
                <a:lnTo>
                  <a:pt x="105781" y="0"/>
                </a:lnTo>
                <a:lnTo>
                  <a:pt x="109979" y="11628"/>
                </a:lnTo>
                <a:lnTo>
                  <a:pt x="118083" y="21513"/>
                </a:lnTo>
                <a:lnTo>
                  <a:pt x="129130" y="29445"/>
                </a:lnTo>
                <a:lnTo>
                  <a:pt x="142161" y="35214"/>
                </a:lnTo>
                <a:lnTo>
                  <a:pt x="156213" y="38607"/>
                </a:lnTo>
                <a:lnTo>
                  <a:pt x="145868" y="49500"/>
                </a:lnTo>
                <a:lnTo>
                  <a:pt x="113382" y="73212"/>
                </a:lnTo>
                <a:lnTo>
                  <a:pt x="67972" y="85628"/>
                </a:lnTo>
                <a:lnTo>
                  <a:pt x="56476" y="85610"/>
                </a:lnTo>
                <a:lnTo>
                  <a:pt x="44991" y="84437"/>
                </a:lnTo>
                <a:lnTo>
                  <a:pt x="33552" y="82153"/>
                </a:lnTo>
                <a:lnTo>
                  <a:pt x="22193" y="78804"/>
                </a:lnTo>
                <a:lnTo>
                  <a:pt x="10949" y="74438"/>
                </a:lnTo>
              </a:path>
            </a:pathLst>
          </a:custGeom>
          <a:ln w="77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99234" y="1572764"/>
            <a:ext cx="192405" cy="204470"/>
          </a:xfrm>
          <a:custGeom>
            <a:avLst/>
            <a:gdLst/>
            <a:ahLst/>
            <a:cxnLst/>
            <a:rect l="l" t="t" r="r" b="b"/>
            <a:pathLst>
              <a:path w="192404" h="204469">
                <a:moveTo>
                  <a:pt x="2580" y="11662"/>
                </a:moveTo>
                <a:lnTo>
                  <a:pt x="2240" y="13108"/>
                </a:lnTo>
                <a:lnTo>
                  <a:pt x="984" y="20824"/>
                </a:lnTo>
                <a:lnTo>
                  <a:pt x="245" y="30031"/>
                </a:lnTo>
                <a:lnTo>
                  <a:pt x="0" y="40542"/>
                </a:lnTo>
                <a:lnTo>
                  <a:pt x="224" y="52168"/>
                </a:lnTo>
                <a:lnTo>
                  <a:pt x="3485" y="91864"/>
                </a:lnTo>
                <a:lnTo>
                  <a:pt x="10141" y="134851"/>
                </a:lnTo>
                <a:lnTo>
                  <a:pt x="19562" y="176065"/>
                </a:lnTo>
                <a:lnTo>
                  <a:pt x="57562" y="204090"/>
                </a:lnTo>
                <a:lnTo>
                  <a:pt x="72266" y="204381"/>
                </a:lnTo>
                <a:lnTo>
                  <a:pt x="81702" y="202765"/>
                </a:lnTo>
                <a:lnTo>
                  <a:pt x="122064" y="190393"/>
                </a:lnTo>
                <a:lnTo>
                  <a:pt x="165381" y="171524"/>
                </a:lnTo>
                <a:lnTo>
                  <a:pt x="192204" y="152313"/>
                </a:lnTo>
                <a:lnTo>
                  <a:pt x="188390" y="143330"/>
                </a:lnTo>
                <a:lnTo>
                  <a:pt x="184796" y="132786"/>
                </a:lnTo>
                <a:lnTo>
                  <a:pt x="175359" y="94440"/>
                </a:lnTo>
                <a:lnTo>
                  <a:pt x="167995" y="51621"/>
                </a:lnTo>
                <a:lnTo>
                  <a:pt x="164818" y="28362"/>
                </a:lnTo>
                <a:lnTo>
                  <a:pt x="35080" y="28362"/>
                </a:lnTo>
                <a:lnTo>
                  <a:pt x="21622" y="24948"/>
                </a:lnTo>
                <a:lnTo>
                  <a:pt x="10405" y="19117"/>
                </a:lnTo>
                <a:lnTo>
                  <a:pt x="2580" y="11662"/>
                </a:lnTo>
                <a:close/>
              </a:path>
              <a:path w="192404" h="204469">
                <a:moveTo>
                  <a:pt x="161523" y="0"/>
                </a:moveTo>
                <a:lnTo>
                  <a:pt x="110586" y="9280"/>
                </a:lnTo>
                <a:lnTo>
                  <a:pt x="45346" y="25854"/>
                </a:lnTo>
                <a:lnTo>
                  <a:pt x="35080" y="28362"/>
                </a:lnTo>
                <a:lnTo>
                  <a:pt x="164818" y="28362"/>
                </a:lnTo>
                <a:lnTo>
                  <a:pt x="164272" y="24141"/>
                </a:lnTo>
                <a:lnTo>
                  <a:pt x="162775" y="11520"/>
                </a:lnTo>
                <a:lnTo>
                  <a:pt x="161523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99234" y="1572764"/>
            <a:ext cx="192405" cy="204470"/>
          </a:xfrm>
          <a:custGeom>
            <a:avLst/>
            <a:gdLst/>
            <a:ahLst/>
            <a:cxnLst/>
            <a:rect l="l" t="t" r="r" b="b"/>
            <a:pathLst>
              <a:path w="192404" h="204469">
                <a:moveTo>
                  <a:pt x="2580" y="11662"/>
                </a:moveTo>
                <a:lnTo>
                  <a:pt x="10405" y="19117"/>
                </a:lnTo>
                <a:lnTo>
                  <a:pt x="21622" y="24948"/>
                </a:lnTo>
                <a:lnTo>
                  <a:pt x="35080" y="28362"/>
                </a:lnTo>
                <a:lnTo>
                  <a:pt x="45346" y="25854"/>
                </a:lnTo>
                <a:lnTo>
                  <a:pt x="56939" y="22881"/>
                </a:lnTo>
                <a:lnTo>
                  <a:pt x="69558" y="19590"/>
                </a:lnTo>
                <a:lnTo>
                  <a:pt x="82905" y="16129"/>
                </a:lnTo>
                <a:lnTo>
                  <a:pt x="124322" y="6188"/>
                </a:lnTo>
                <a:lnTo>
                  <a:pt x="161523" y="0"/>
                </a:lnTo>
                <a:lnTo>
                  <a:pt x="162775" y="11520"/>
                </a:lnTo>
                <a:lnTo>
                  <a:pt x="164272" y="24141"/>
                </a:lnTo>
                <a:lnTo>
                  <a:pt x="170215" y="65947"/>
                </a:lnTo>
                <a:lnTo>
                  <a:pt x="178278" y="108074"/>
                </a:lnTo>
                <a:lnTo>
                  <a:pt x="192204" y="152313"/>
                </a:lnTo>
                <a:lnTo>
                  <a:pt x="186296" y="158375"/>
                </a:lnTo>
                <a:lnTo>
                  <a:pt x="151815" y="178156"/>
                </a:lnTo>
                <a:lnTo>
                  <a:pt x="107321" y="195543"/>
                </a:lnTo>
                <a:lnTo>
                  <a:pt x="72266" y="204381"/>
                </a:lnTo>
                <a:lnTo>
                  <a:pt x="57562" y="204090"/>
                </a:lnTo>
                <a:lnTo>
                  <a:pt x="19562" y="176065"/>
                </a:lnTo>
                <a:lnTo>
                  <a:pt x="10141" y="134851"/>
                </a:lnTo>
                <a:lnTo>
                  <a:pt x="3485" y="91864"/>
                </a:lnTo>
                <a:lnTo>
                  <a:pt x="224" y="52168"/>
                </a:lnTo>
                <a:lnTo>
                  <a:pt x="0" y="40542"/>
                </a:lnTo>
                <a:lnTo>
                  <a:pt x="245" y="30031"/>
                </a:lnTo>
                <a:lnTo>
                  <a:pt x="984" y="20824"/>
                </a:lnTo>
                <a:lnTo>
                  <a:pt x="2240" y="13108"/>
                </a:lnTo>
                <a:lnTo>
                  <a:pt x="2580" y="11662"/>
                </a:lnTo>
                <a:close/>
              </a:path>
            </a:pathLst>
          </a:custGeom>
          <a:ln w="77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45608" y="1601568"/>
            <a:ext cx="18415" cy="165735"/>
          </a:xfrm>
          <a:custGeom>
            <a:avLst/>
            <a:gdLst/>
            <a:ahLst/>
            <a:cxnLst/>
            <a:rect l="l" t="t" r="r" b="b"/>
            <a:pathLst>
              <a:path w="18415" h="165735">
                <a:moveTo>
                  <a:pt x="571" y="0"/>
                </a:moveTo>
                <a:lnTo>
                  <a:pt x="86" y="11538"/>
                </a:lnTo>
                <a:lnTo>
                  <a:pt x="0" y="23698"/>
                </a:lnTo>
                <a:lnTo>
                  <a:pt x="284" y="36363"/>
                </a:lnTo>
                <a:lnTo>
                  <a:pt x="3111" y="76226"/>
                </a:lnTo>
                <a:lnTo>
                  <a:pt x="8354" y="116455"/>
                </a:lnTo>
                <a:lnTo>
                  <a:pt x="15313" y="153913"/>
                </a:lnTo>
                <a:lnTo>
                  <a:pt x="17894" y="165242"/>
                </a:lnTo>
              </a:path>
            </a:pathLst>
          </a:custGeom>
          <a:ln w="77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11831" y="1697910"/>
            <a:ext cx="51435" cy="31115"/>
          </a:xfrm>
          <a:custGeom>
            <a:avLst/>
            <a:gdLst/>
            <a:ahLst/>
            <a:cxnLst/>
            <a:rect l="l" t="t" r="r" b="b"/>
            <a:pathLst>
              <a:path w="51434" h="31114">
                <a:moveTo>
                  <a:pt x="50706" y="0"/>
                </a:moveTo>
                <a:lnTo>
                  <a:pt x="19754" y="30602"/>
                </a:lnTo>
                <a:lnTo>
                  <a:pt x="9337" y="29548"/>
                </a:lnTo>
                <a:lnTo>
                  <a:pt x="0" y="25014"/>
                </a:lnTo>
              </a:path>
            </a:pathLst>
          </a:custGeom>
          <a:ln w="51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16760" y="1656610"/>
            <a:ext cx="39370" cy="34925"/>
          </a:xfrm>
          <a:custGeom>
            <a:avLst/>
            <a:gdLst/>
            <a:ahLst/>
            <a:cxnLst/>
            <a:rect l="l" t="t" r="r" b="b"/>
            <a:pathLst>
              <a:path w="39370" h="34925">
                <a:moveTo>
                  <a:pt x="13848" y="0"/>
                </a:moveTo>
                <a:lnTo>
                  <a:pt x="0" y="1472"/>
                </a:lnTo>
                <a:lnTo>
                  <a:pt x="8378" y="34846"/>
                </a:lnTo>
                <a:lnTo>
                  <a:pt x="21984" y="30410"/>
                </a:lnTo>
                <a:lnTo>
                  <a:pt x="31550" y="25043"/>
                </a:lnTo>
                <a:lnTo>
                  <a:pt x="37251" y="19221"/>
                </a:lnTo>
                <a:lnTo>
                  <a:pt x="39261" y="13423"/>
                </a:lnTo>
                <a:lnTo>
                  <a:pt x="37751" y="8124"/>
                </a:lnTo>
                <a:lnTo>
                  <a:pt x="32897" y="3802"/>
                </a:lnTo>
                <a:lnTo>
                  <a:pt x="24871" y="935"/>
                </a:lnTo>
                <a:lnTo>
                  <a:pt x="13848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16760" y="1656610"/>
            <a:ext cx="39370" cy="34925"/>
          </a:xfrm>
          <a:custGeom>
            <a:avLst/>
            <a:gdLst/>
            <a:ahLst/>
            <a:cxnLst/>
            <a:rect l="l" t="t" r="r" b="b"/>
            <a:pathLst>
              <a:path w="39370" h="34925">
                <a:moveTo>
                  <a:pt x="0" y="1472"/>
                </a:moveTo>
                <a:lnTo>
                  <a:pt x="13848" y="0"/>
                </a:lnTo>
                <a:lnTo>
                  <a:pt x="24871" y="935"/>
                </a:lnTo>
                <a:lnTo>
                  <a:pt x="32897" y="3802"/>
                </a:lnTo>
                <a:lnTo>
                  <a:pt x="37751" y="8124"/>
                </a:lnTo>
                <a:lnTo>
                  <a:pt x="39261" y="13423"/>
                </a:lnTo>
                <a:lnTo>
                  <a:pt x="37251" y="19221"/>
                </a:lnTo>
                <a:lnTo>
                  <a:pt x="31550" y="25043"/>
                </a:lnTo>
                <a:lnTo>
                  <a:pt x="21984" y="30410"/>
                </a:lnTo>
                <a:lnTo>
                  <a:pt x="8378" y="34846"/>
                </a:lnTo>
              </a:path>
            </a:pathLst>
          </a:custGeom>
          <a:ln w="51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30877" y="1595871"/>
            <a:ext cx="12700" cy="31750"/>
          </a:xfrm>
          <a:custGeom>
            <a:avLst/>
            <a:gdLst/>
            <a:ahLst/>
            <a:cxnLst/>
            <a:rect l="l" t="t" r="r" b="b"/>
            <a:pathLst>
              <a:path w="12700" h="31750">
                <a:moveTo>
                  <a:pt x="5747" y="0"/>
                </a:moveTo>
                <a:lnTo>
                  <a:pt x="1663" y="1663"/>
                </a:lnTo>
                <a:lnTo>
                  <a:pt x="856" y="7309"/>
                </a:lnTo>
                <a:lnTo>
                  <a:pt x="0" y="12956"/>
                </a:lnTo>
                <a:lnTo>
                  <a:pt x="2470" y="22585"/>
                </a:lnTo>
                <a:lnTo>
                  <a:pt x="4940" y="26870"/>
                </a:lnTo>
                <a:lnTo>
                  <a:pt x="7360" y="31205"/>
                </a:lnTo>
                <a:lnTo>
                  <a:pt x="9830" y="30197"/>
                </a:lnTo>
                <a:lnTo>
                  <a:pt x="12250" y="20316"/>
                </a:lnTo>
                <a:lnTo>
                  <a:pt x="12250" y="11393"/>
                </a:lnTo>
                <a:lnTo>
                  <a:pt x="8973" y="5696"/>
                </a:lnTo>
                <a:lnTo>
                  <a:pt x="57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530877" y="1595871"/>
            <a:ext cx="12700" cy="31750"/>
          </a:xfrm>
          <a:custGeom>
            <a:avLst/>
            <a:gdLst/>
            <a:ahLst/>
            <a:cxnLst/>
            <a:rect l="l" t="t" r="r" b="b"/>
            <a:pathLst>
              <a:path w="12700" h="31750">
                <a:moveTo>
                  <a:pt x="8973" y="5696"/>
                </a:moveTo>
                <a:lnTo>
                  <a:pt x="12250" y="11393"/>
                </a:lnTo>
                <a:lnTo>
                  <a:pt x="12250" y="20316"/>
                </a:lnTo>
                <a:lnTo>
                  <a:pt x="11039" y="25257"/>
                </a:lnTo>
                <a:lnTo>
                  <a:pt x="9830" y="30197"/>
                </a:lnTo>
                <a:lnTo>
                  <a:pt x="7360" y="31205"/>
                </a:lnTo>
                <a:lnTo>
                  <a:pt x="4940" y="26870"/>
                </a:lnTo>
                <a:lnTo>
                  <a:pt x="2470" y="22585"/>
                </a:lnTo>
                <a:lnTo>
                  <a:pt x="0" y="12956"/>
                </a:lnTo>
                <a:lnTo>
                  <a:pt x="856" y="7309"/>
                </a:lnTo>
                <a:lnTo>
                  <a:pt x="1663" y="1663"/>
                </a:lnTo>
                <a:lnTo>
                  <a:pt x="5747" y="0"/>
                </a:lnTo>
                <a:lnTo>
                  <a:pt x="8973" y="5696"/>
                </a:lnTo>
              </a:path>
            </a:pathLst>
          </a:custGeom>
          <a:ln w="51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80361" y="1614725"/>
            <a:ext cx="14604" cy="29845"/>
          </a:xfrm>
          <a:custGeom>
            <a:avLst/>
            <a:gdLst/>
            <a:ahLst/>
            <a:cxnLst/>
            <a:rect l="l" t="t" r="r" b="b"/>
            <a:pathLst>
              <a:path w="14604" h="29844">
                <a:moveTo>
                  <a:pt x="7411" y="0"/>
                </a:moveTo>
                <a:lnTo>
                  <a:pt x="0" y="756"/>
                </a:lnTo>
                <a:lnTo>
                  <a:pt x="504" y="15577"/>
                </a:lnTo>
                <a:lnTo>
                  <a:pt x="3327" y="22686"/>
                </a:lnTo>
                <a:lnTo>
                  <a:pt x="6100" y="29845"/>
                </a:lnTo>
                <a:lnTo>
                  <a:pt x="11192" y="29341"/>
                </a:lnTo>
                <a:lnTo>
                  <a:pt x="13362" y="21669"/>
                </a:lnTo>
                <a:lnTo>
                  <a:pt x="14014" y="7676"/>
                </a:lnTo>
                <a:lnTo>
                  <a:pt x="74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80361" y="1614725"/>
            <a:ext cx="14604" cy="29845"/>
          </a:xfrm>
          <a:custGeom>
            <a:avLst/>
            <a:gdLst/>
            <a:ahLst/>
            <a:cxnLst/>
            <a:rect l="l" t="t" r="r" b="b"/>
            <a:pathLst>
              <a:path w="14604" h="29844">
                <a:moveTo>
                  <a:pt x="7411" y="0"/>
                </a:moveTo>
                <a:lnTo>
                  <a:pt x="14014" y="7676"/>
                </a:lnTo>
                <a:lnTo>
                  <a:pt x="13362" y="21669"/>
                </a:lnTo>
                <a:lnTo>
                  <a:pt x="11192" y="29341"/>
                </a:lnTo>
                <a:lnTo>
                  <a:pt x="6100" y="29845"/>
                </a:lnTo>
                <a:lnTo>
                  <a:pt x="3327" y="22686"/>
                </a:lnTo>
                <a:lnTo>
                  <a:pt x="504" y="15577"/>
                </a:lnTo>
                <a:lnTo>
                  <a:pt x="0" y="756"/>
                </a:lnTo>
                <a:lnTo>
                  <a:pt x="7411" y="0"/>
                </a:lnTo>
              </a:path>
            </a:pathLst>
          </a:custGeom>
          <a:ln w="51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27423" y="1587969"/>
            <a:ext cx="17780" cy="5080"/>
          </a:xfrm>
          <a:custGeom>
            <a:avLst/>
            <a:gdLst/>
            <a:ahLst/>
            <a:cxnLst/>
            <a:rect l="l" t="t" r="r" b="b"/>
            <a:pathLst>
              <a:path w="17779" h="5080">
                <a:moveTo>
                  <a:pt x="17670" y="5078"/>
                </a:moveTo>
                <a:lnTo>
                  <a:pt x="9664" y="0"/>
                </a:lnTo>
                <a:lnTo>
                  <a:pt x="0" y="441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76064" y="1604757"/>
            <a:ext cx="17780" cy="5080"/>
          </a:xfrm>
          <a:custGeom>
            <a:avLst/>
            <a:gdLst/>
            <a:ahLst/>
            <a:cxnLst/>
            <a:rect l="l" t="t" r="r" b="b"/>
            <a:pathLst>
              <a:path w="17779" h="5080">
                <a:moveTo>
                  <a:pt x="17656" y="5078"/>
                </a:moveTo>
                <a:lnTo>
                  <a:pt x="9667" y="0"/>
                </a:lnTo>
                <a:lnTo>
                  <a:pt x="0" y="44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23190" y="1705271"/>
            <a:ext cx="17145" cy="2540"/>
          </a:xfrm>
          <a:custGeom>
            <a:avLst/>
            <a:gdLst/>
            <a:ahLst/>
            <a:cxnLst/>
            <a:rect l="l" t="t" r="r" b="b"/>
            <a:pathLst>
              <a:path w="17145" h="2539">
                <a:moveTo>
                  <a:pt x="0" y="2419"/>
                </a:moveTo>
                <a:lnTo>
                  <a:pt x="170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21073" y="1700733"/>
            <a:ext cx="3175" cy="15240"/>
          </a:xfrm>
          <a:custGeom>
            <a:avLst/>
            <a:gdLst/>
            <a:ahLst/>
            <a:cxnLst/>
            <a:rect l="l" t="t" r="r" b="b"/>
            <a:pathLst>
              <a:path w="3175" h="15239">
                <a:moveTo>
                  <a:pt x="0" y="0"/>
                </a:moveTo>
                <a:lnTo>
                  <a:pt x="2823" y="1467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18653" y="1680467"/>
            <a:ext cx="17780" cy="12065"/>
          </a:xfrm>
          <a:custGeom>
            <a:avLst/>
            <a:gdLst/>
            <a:ahLst/>
            <a:cxnLst/>
            <a:rect l="l" t="t" r="r" b="b"/>
            <a:pathLst>
              <a:path w="17779" h="12064">
                <a:moveTo>
                  <a:pt x="0" y="705"/>
                </a:moveTo>
                <a:lnTo>
                  <a:pt x="2067" y="11847"/>
                </a:lnTo>
                <a:lnTo>
                  <a:pt x="17090" y="9780"/>
                </a:lnTo>
                <a:lnTo>
                  <a:pt x="174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28081" y="1685357"/>
            <a:ext cx="0" cy="5715"/>
          </a:xfrm>
          <a:custGeom>
            <a:avLst/>
            <a:gdLst/>
            <a:ahLst/>
            <a:cxnLst/>
            <a:rect l="l" t="t" r="r" b="b"/>
            <a:pathLst>
              <a:path h="5714">
                <a:moveTo>
                  <a:pt x="0" y="559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14771" y="1657025"/>
            <a:ext cx="21590" cy="12700"/>
          </a:xfrm>
          <a:custGeom>
            <a:avLst/>
            <a:gdLst/>
            <a:ahLst/>
            <a:cxnLst/>
            <a:rect l="l" t="t" r="r" b="b"/>
            <a:pathLst>
              <a:path w="21590" h="12700">
                <a:moveTo>
                  <a:pt x="0" y="0"/>
                </a:moveTo>
                <a:lnTo>
                  <a:pt x="1764" y="3427"/>
                </a:lnTo>
                <a:lnTo>
                  <a:pt x="3478" y="6906"/>
                </a:lnTo>
                <a:lnTo>
                  <a:pt x="6654" y="7712"/>
                </a:lnTo>
                <a:lnTo>
                  <a:pt x="9830" y="8519"/>
                </a:lnTo>
                <a:lnTo>
                  <a:pt x="14469" y="6654"/>
                </a:lnTo>
                <a:lnTo>
                  <a:pt x="17140" y="7006"/>
                </a:lnTo>
                <a:lnTo>
                  <a:pt x="19813" y="7309"/>
                </a:lnTo>
                <a:lnTo>
                  <a:pt x="20569" y="9780"/>
                </a:lnTo>
                <a:lnTo>
                  <a:pt x="21325" y="1225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19308" y="1656318"/>
            <a:ext cx="14604" cy="17145"/>
          </a:xfrm>
          <a:custGeom>
            <a:avLst/>
            <a:gdLst/>
            <a:ahLst/>
            <a:cxnLst/>
            <a:rect l="l" t="t" r="r" b="b"/>
            <a:pathLst>
              <a:path w="14604" h="17144">
                <a:moveTo>
                  <a:pt x="0" y="17140"/>
                </a:moveTo>
                <a:lnTo>
                  <a:pt x="604" y="14216"/>
                </a:lnTo>
                <a:lnTo>
                  <a:pt x="1209" y="11242"/>
                </a:lnTo>
                <a:lnTo>
                  <a:pt x="3176" y="9780"/>
                </a:lnTo>
                <a:lnTo>
                  <a:pt x="5142" y="8368"/>
                </a:lnTo>
                <a:lnTo>
                  <a:pt x="8469" y="8368"/>
                </a:lnTo>
                <a:lnTo>
                  <a:pt x="10486" y="7006"/>
                </a:lnTo>
                <a:lnTo>
                  <a:pt x="12553" y="5646"/>
                </a:lnTo>
                <a:lnTo>
                  <a:pt x="13258" y="2822"/>
                </a:lnTo>
                <a:lnTo>
                  <a:pt x="1401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644004" y="1557389"/>
            <a:ext cx="3108846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25" dirty="0">
                <a:solidFill>
                  <a:srgbClr val="0000FF"/>
                </a:solidFill>
                <a:latin typeface="Gill Sans MT"/>
                <a:cs typeface="Gill Sans MT"/>
              </a:rPr>
              <a:t>Dissipative</a:t>
            </a:r>
            <a:r>
              <a:rPr sz="1200" b="1" spc="100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1200" b="1" spc="-30" dirty="0">
                <a:solidFill>
                  <a:srgbClr val="0000FF"/>
                </a:solidFill>
                <a:latin typeface="Gill Sans MT"/>
                <a:cs typeface="Gill Sans MT"/>
              </a:rPr>
              <a:t>change</a:t>
            </a:r>
            <a:r>
              <a:rPr sz="1200" b="1" spc="100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1200" b="1" spc="-30" dirty="0">
                <a:solidFill>
                  <a:srgbClr val="0000FF"/>
                </a:solidFill>
                <a:latin typeface="Gill Sans MT"/>
                <a:cs typeface="Gill Sans MT"/>
              </a:rPr>
              <a:t>in</a:t>
            </a:r>
            <a:r>
              <a:rPr sz="1200" b="1" spc="105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1200" b="1" spc="-25" dirty="0">
                <a:solidFill>
                  <a:srgbClr val="0000FF"/>
                </a:solidFill>
                <a:latin typeface="Gill Sans MT"/>
                <a:cs typeface="Gill Sans MT"/>
              </a:rPr>
              <a:t>passive</a:t>
            </a:r>
            <a:r>
              <a:rPr sz="1200" b="1" spc="105" dirty="0">
                <a:solidFill>
                  <a:srgbClr val="0000FF"/>
                </a:solidFill>
                <a:latin typeface="Gill Sans MT"/>
                <a:cs typeface="Gill Sans MT"/>
              </a:rPr>
              <a:t> </a:t>
            </a:r>
            <a:r>
              <a:rPr sz="1200" b="1" spc="-45" dirty="0" smtClean="0">
                <a:solidFill>
                  <a:srgbClr val="0000FF"/>
                </a:solidFill>
                <a:latin typeface="Gill Sans MT"/>
                <a:cs typeface="Gill Sans MT"/>
              </a:rPr>
              <a:t>energy</a:t>
            </a:r>
            <a:r>
              <a:rPr lang="en-US" sz="1200" b="1" spc="-45" dirty="0" smtClean="0">
                <a:solidFill>
                  <a:srgbClr val="0000FF"/>
                </a:solidFill>
                <a:latin typeface="Gill Sans MT"/>
                <a:cs typeface="Gill Sans MT"/>
              </a:rPr>
              <a:t> = Heat</a:t>
            </a:r>
            <a:endParaRPr sz="1200" dirty="0">
              <a:latin typeface="Gill Sans MT"/>
              <a:cs typeface="Gill Sans MT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502970" y="1808312"/>
            <a:ext cx="0" cy="382270"/>
          </a:xfrm>
          <a:custGeom>
            <a:avLst/>
            <a:gdLst/>
            <a:ahLst/>
            <a:cxnLst/>
            <a:rect l="l" t="t" r="r" b="b"/>
            <a:pathLst>
              <a:path h="382269">
                <a:moveTo>
                  <a:pt x="0" y="0"/>
                </a:moveTo>
                <a:lnTo>
                  <a:pt x="0" y="382145"/>
                </a:lnTo>
              </a:path>
            </a:pathLst>
          </a:custGeom>
          <a:ln w="189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494965" y="826006"/>
                <a:ext cx="3486485" cy="320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1100" dirty="0" smtClean="0"/>
                  <a:t>(t)=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1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𝑇𝑟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̇"/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brk m:alnAt="23"/>
                                  </m:rP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m:rPr>
                                <m:brk m:alnAt="23"/>
                              </m:r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  <m:sSup>
                          <m:s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brk m:alnAt="23"/>
                              </m:r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l-GR" sz="11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l-GR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𝑝𝑎𝑠</m:t>
                            </m:r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𝑑𝑖𝑠𝑠</m:t>
                            </m:r>
                          </m:sub>
                        </m:sSub>
                        <m:d>
                          <m:dPr>
                            <m:ctrlP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1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11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  <m:r>
                              <a:rPr lang="en-US" sz="11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|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𝑑𝑖𝑠𝑠</m:t>
                            </m:r>
                          </m:sub>
                        </m:sSub>
                        <m:r>
                          <a:rPr lang="en-US" sz="11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1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11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sz="1100" dirty="0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965" y="826006"/>
                <a:ext cx="3486485" cy="320152"/>
              </a:xfrm>
              <a:prstGeom prst="rect">
                <a:avLst/>
              </a:prstGeom>
              <a:blipFill>
                <a:blip r:embed="rId3"/>
                <a:stretch>
                  <a:fillRect t="-86792" b="-143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464023" y="1738574"/>
                <a:ext cx="3745737" cy="50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𝑝𝑎𝑠</m:t>
                          </m:r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𝑑𝑖𝑠𝑠</m:t>
                          </m:r>
                        </m:sub>
                      </m:sSub>
                      <m:d>
                        <m:dPr>
                          <m:ctrlPr>
                            <a:rPr lang="en-US" sz="1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≔</m:t>
                      </m:r>
                      <m:nary>
                        <m:nary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𝑇𝑟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̇"/>
                                  <m:ctrlPr>
                                    <a:rPr lang="en-US" sz="12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23"/>
                                    </m:r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m:rPr>
                                  <m:brk m:alnAt="23"/>
                                </m:rP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023" y="1738574"/>
                <a:ext cx="3745737" cy="505331"/>
              </a:xfrm>
              <a:prstGeom prst="rect">
                <a:avLst/>
              </a:prstGeom>
              <a:blipFill>
                <a:blip r:embed="rId4"/>
                <a:stretch>
                  <a:fillRect t="-143373" b="-213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Slide Number Placeholder 5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5</a:t>
            </a:fld>
            <a:endParaRPr lang="en-US" spc="-20" dirty="0"/>
          </a:p>
        </p:txBody>
      </p:sp>
      <p:sp>
        <p:nvSpPr>
          <p:cNvPr id="83" name="Rectangle 82"/>
          <p:cNvSpPr/>
          <p:nvPr/>
        </p:nvSpPr>
        <p:spPr>
          <a:xfrm>
            <a:off x="2413318" y="295731"/>
            <a:ext cx="179644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Nature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165 (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2018) </a:t>
            </a:r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1369200" y="1292775"/>
            <a:ext cx="1360747" cy="2297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908"/>
          </a:p>
        </p:txBody>
      </p:sp>
      <p:grpSp>
        <p:nvGrpSpPr>
          <p:cNvPr id="3" name="Group 2"/>
          <p:cNvGrpSpPr/>
          <p:nvPr/>
        </p:nvGrpSpPr>
        <p:grpSpPr>
          <a:xfrm>
            <a:off x="2707736" y="1577524"/>
            <a:ext cx="1164818" cy="637705"/>
            <a:chOff x="1890141" y="1598693"/>
            <a:chExt cx="1164818" cy="637705"/>
          </a:xfrm>
        </p:grpSpPr>
        <p:sp>
          <p:nvSpPr>
            <p:cNvPr id="15" name="object 15"/>
            <p:cNvSpPr/>
            <p:nvPr/>
          </p:nvSpPr>
          <p:spPr>
            <a:xfrm>
              <a:off x="1890141" y="1598693"/>
              <a:ext cx="1164818" cy="63770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908"/>
            </a:p>
          </p:txBody>
        </p:sp>
        <p:sp>
          <p:nvSpPr>
            <p:cNvPr id="17" name="object 17"/>
            <p:cNvSpPr/>
            <p:nvPr/>
          </p:nvSpPr>
          <p:spPr>
            <a:xfrm>
              <a:off x="2472550" y="1920517"/>
              <a:ext cx="114484" cy="7990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908"/>
            </a:p>
          </p:txBody>
        </p:sp>
        <p:sp>
          <p:nvSpPr>
            <p:cNvPr id="18" name="object 18"/>
            <p:cNvSpPr/>
            <p:nvPr/>
          </p:nvSpPr>
          <p:spPr>
            <a:xfrm>
              <a:off x="2200600" y="2104262"/>
              <a:ext cx="193624" cy="12370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908"/>
            </a:p>
          </p:txBody>
        </p:sp>
      </p:grpSp>
      <p:sp>
        <p:nvSpPr>
          <p:cNvPr id="19" name="object 19"/>
          <p:cNvSpPr/>
          <p:nvPr/>
        </p:nvSpPr>
        <p:spPr>
          <a:xfrm>
            <a:off x="2133323" y="766071"/>
            <a:ext cx="548090" cy="139904"/>
          </a:xfrm>
          <a:custGeom>
            <a:avLst/>
            <a:gdLst/>
            <a:ahLst/>
            <a:cxnLst/>
            <a:rect l="l" t="t" r="r" b="b"/>
            <a:pathLst>
              <a:path w="1087120" h="277495">
                <a:moveTo>
                  <a:pt x="947928" y="0"/>
                </a:moveTo>
                <a:lnTo>
                  <a:pt x="947928" y="69341"/>
                </a:lnTo>
                <a:lnTo>
                  <a:pt x="0" y="69341"/>
                </a:lnTo>
                <a:lnTo>
                  <a:pt x="0" y="208025"/>
                </a:lnTo>
                <a:lnTo>
                  <a:pt x="947928" y="208025"/>
                </a:lnTo>
                <a:lnTo>
                  <a:pt x="947928" y="277367"/>
                </a:lnTo>
                <a:lnTo>
                  <a:pt x="1086612" y="138683"/>
                </a:lnTo>
                <a:lnTo>
                  <a:pt x="947928" y="0"/>
                </a:lnTo>
                <a:close/>
              </a:path>
            </a:pathLst>
          </a:custGeom>
          <a:solidFill>
            <a:srgbClr val="93A299"/>
          </a:solidFill>
        </p:spPr>
        <p:txBody>
          <a:bodyPr wrap="square" lIns="0" tIns="0" rIns="0" bIns="0" rtlCol="0"/>
          <a:lstStyle/>
          <a:p>
            <a:endParaRPr sz="908"/>
          </a:p>
        </p:txBody>
      </p:sp>
      <p:sp>
        <p:nvSpPr>
          <p:cNvPr id="20" name="object 20"/>
          <p:cNvSpPr/>
          <p:nvPr/>
        </p:nvSpPr>
        <p:spPr>
          <a:xfrm>
            <a:off x="2133323" y="766071"/>
            <a:ext cx="548090" cy="139904"/>
          </a:xfrm>
          <a:custGeom>
            <a:avLst/>
            <a:gdLst/>
            <a:ahLst/>
            <a:cxnLst/>
            <a:rect l="l" t="t" r="r" b="b"/>
            <a:pathLst>
              <a:path w="1087120" h="277495">
                <a:moveTo>
                  <a:pt x="0" y="69341"/>
                </a:moveTo>
                <a:lnTo>
                  <a:pt x="947928" y="69341"/>
                </a:lnTo>
                <a:lnTo>
                  <a:pt x="947928" y="0"/>
                </a:lnTo>
                <a:lnTo>
                  <a:pt x="1086612" y="138683"/>
                </a:lnTo>
                <a:lnTo>
                  <a:pt x="947928" y="277367"/>
                </a:lnTo>
                <a:lnTo>
                  <a:pt x="947928" y="208025"/>
                </a:lnTo>
                <a:lnTo>
                  <a:pt x="0" y="208025"/>
                </a:lnTo>
                <a:lnTo>
                  <a:pt x="0" y="69341"/>
                </a:lnTo>
                <a:close/>
              </a:path>
            </a:pathLst>
          </a:custGeom>
          <a:ln w="25908">
            <a:solidFill>
              <a:srgbClr val="6B766F"/>
            </a:solidFill>
          </a:ln>
        </p:spPr>
        <p:txBody>
          <a:bodyPr wrap="square" lIns="0" tIns="0" rIns="0" bIns="0" rtlCol="0"/>
          <a:lstStyle/>
          <a:p>
            <a:endParaRPr sz="908"/>
          </a:p>
        </p:txBody>
      </p:sp>
      <p:sp>
        <p:nvSpPr>
          <p:cNvPr id="21" name="object 21"/>
          <p:cNvSpPr txBox="1"/>
          <p:nvPr/>
        </p:nvSpPr>
        <p:spPr>
          <a:xfrm>
            <a:off x="2309777" y="561903"/>
            <a:ext cx="132540" cy="186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03"/>
            <a:r>
              <a:rPr sz="1210" b="1" spc="-10" dirty="0">
                <a:latin typeface="Book Antiqua"/>
                <a:cs typeface="Book Antiqua"/>
              </a:rPr>
              <a:t>U</a:t>
            </a:r>
            <a:endParaRPr sz="1210">
              <a:latin typeface="Book Antiqua"/>
              <a:cs typeface="Book Antiqu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238580" y="915515"/>
            <a:ext cx="185172" cy="1336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908"/>
          </a:p>
        </p:txBody>
      </p:sp>
      <p:sp>
        <p:nvSpPr>
          <p:cNvPr id="23" name="object 23"/>
          <p:cNvSpPr/>
          <p:nvPr/>
        </p:nvSpPr>
        <p:spPr>
          <a:xfrm>
            <a:off x="1368432" y="711135"/>
            <a:ext cx="212832" cy="33807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908"/>
          </a:p>
        </p:txBody>
      </p:sp>
      <p:sp>
        <p:nvSpPr>
          <p:cNvPr id="24" name="object 24"/>
          <p:cNvSpPr/>
          <p:nvPr/>
        </p:nvSpPr>
        <p:spPr>
          <a:xfrm>
            <a:off x="1525943" y="813324"/>
            <a:ext cx="212064" cy="23588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908"/>
          </a:p>
        </p:txBody>
      </p:sp>
      <p:sp>
        <p:nvSpPr>
          <p:cNvPr id="25" name="object 25"/>
          <p:cNvSpPr/>
          <p:nvPr/>
        </p:nvSpPr>
        <p:spPr>
          <a:xfrm>
            <a:off x="1683455" y="608944"/>
            <a:ext cx="189014" cy="44026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908"/>
          </a:p>
        </p:txBody>
      </p:sp>
      <p:sp>
        <p:nvSpPr>
          <p:cNvPr id="26" name="object 26"/>
          <p:cNvSpPr/>
          <p:nvPr/>
        </p:nvSpPr>
        <p:spPr>
          <a:xfrm>
            <a:off x="1454487" y="574367"/>
            <a:ext cx="117557" cy="10142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908"/>
          </a:p>
        </p:txBody>
      </p:sp>
      <p:sp>
        <p:nvSpPr>
          <p:cNvPr id="27" name="object 27"/>
          <p:cNvSpPr/>
          <p:nvPr/>
        </p:nvSpPr>
        <p:spPr>
          <a:xfrm>
            <a:off x="2857494" y="608944"/>
            <a:ext cx="185172" cy="44026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908"/>
          </a:p>
        </p:txBody>
      </p:sp>
      <p:sp>
        <p:nvSpPr>
          <p:cNvPr id="28" name="object 28"/>
          <p:cNvSpPr/>
          <p:nvPr/>
        </p:nvSpPr>
        <p:spPr>
          <a:xfrm>
            <a:off x="2987345" y="711135"/>
            <a:ext cx="212832" cy="33807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908"/>
          </a:p>
        </p:txBody>
      </p:sp>
      <p:sp>
        <p:nvSpPr>
          <p:cNvPr id="29" name="object 29"/>
          <p:cNvSpPr/>
          <p:nvPr/>
        </p:nvSpPr>
        <p:spPr>
          <a:xfrm>
            <a:off x="3144857" y="813324"/>
            <a:ext cx="212064" cy="23588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908"/>
          </a:p>
        </p:txBody>
      </p:sp>
      <p:sp>
        <p:nvSpPr>
          <p:cNvPr id="30" name="object 30"/>
          <p:cNvSpPr/>
          <p:nvPr/>
        </p:nvSpPr>
        <p:spPr>
          <a:xfrm>
            <a:off x="3302368" y="915515"/>
            <a:ext cx="189014" cy="13369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908"/>
          </a:p>
        </p:txBody>
      </p:sp>
      <p:sp>
        <p:nvSpPr>
          <p:cNvPr id="35" name="object 35"/>
          <p:cNvSpPr txBox="1"/>
          <p:nvPr/>
        </p:nvSpPr>
        <p:spPr>
          <a:xfrm>
            <a:off x="476251" y="275692"/>
            <a:ext cx="3278870" cy="3307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9946"/>
            <a:r>
              <a:rPr lang="en-IN" sz="908" spc="-8" dirty="0" err="1" smtClean="0">
                <a:latin typeface="Book Antiqua"/>
                <a:cs typeface="Book Antiqua"/>
              </a:rPr>
              <a:t>Nonpassive</a:t>
            </a:r>
            <a:r>
              <a:rPr lang="en-IN" sz="908" spc="-8" dirty="0" smtClean="0">
                <a:latin typeface="Book Antiqua"/>
                <a:cs typeface="Book Antiqua"/>
              </a:rPr>
              <a:t>                passive: </a:t>
            </a:r>
            <a:r>
              <a:rPr sz="908" spc="-8" dirty="0" smtClean="0">
                <a:latin typeface="Book Antiqua"/>
                <a:cs typeface="Book Antiqua"/>
              </a:rPr>
              <a:t>U</a:t>
            </a:r>
            <a:r>
              <a:rPr sz="908" spc="-3" dirty="0" smtClean="0">
                <a:latin typeface="Book Antiqua"/>
                <a:cs typeface="Book Antiqua"/>
              </a:rPr>
              <a:t>n</a:t>
            </a:r>
            <a:r>
              <a:rPr sz="908" dirty="0" smtClean="0">
                <a:latin typeface="Book Antiqua"/>
                <a:cs typeface="Book Antiqua"/>
              </a:rPr>
              <a:t>ita</a:t>
            </a:r>
            <a:r>
              <a:rPr sz="908" spc="-3" dirty="0" smtClean="0">
                <a:latin typeface="Book Antiqua"/>
                <a:cs typeface="Book Antiqua"/>
              </a:rPr>
              <a:t>r</a:t>
            </a:r>
            <a:r>
              <a:rPr sz="908" dirty="0" smtClean="0">
                <a:latin typeface="Book Antiqua"/>
                <a:cs typeface="Book Antiqua"/>
              </a:rPr>
              <a:t>y </a:t>
            </a:r>
            <a:r>
              <a:rPr lang="en-US" sz="908" spc="-3" dirty="0" smtClean="0">
                <a:latin typeface="Book Antiqua"/>
                <a:cs typeface="Book Antiqua"/>
              </a:rPr>
              <a:t>operation (work)</a:t>
            </a:r>
            <a:endParaRPr sz="908" dirty="0">
              <a:latin typeface="Book Antiqua"/>
              <a:cs typeface="Book Antiqua"/>
            </a:endParaRPr>
          </a:p>
          <a:p>
            <a:pPr marL="6403">
              <a:spcBef>
                <a:spcPts val="371"/>
              </a:spcBef>
            </a:pPr>
            <a:r>
              <a:rPr lang="en-IN" sz="908" b="1" dirty="0" smtClean="0">
                <a:latin typeface="Century Gothic"/>
                <a:cs typeface="Century Gothic"/>
              </a:rPr>
              <a:t>                        </a:t>
            </a:r>
            <a:r>
              <a:rPr sz="908" b="1" dirty="0" smtClean="0">
                <a:latin typeface="Century Gothic"/>
                <a:cs typeface="Century Gothic"/>
              </a:rPr>
              <a:t>P</a:t>
            </a:r>
            <a:endParaRPr sz="908" dirty="0">
              <a:latin typeface="Century Gothic"/>
              <a:cs typeface="Century Gothic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512585" y="1069988"/>
            <a:ext cx="81957" cy="139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03"/>
            <a:r>
              <a:rPr sz="908" b="1" dirty="0">
                <a:latin typeface="Century Gothic"/>
                <a:cs typeface="Century Gothic"/>
              </a:rPr>
              <a:t>n</a:t>
            </a:r>
            <a:endParaRPr sz="908">
              <a:latin typeface="Century Gothic"/>
              <a:cs typeface="Century Gothic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840590" y="472751"/>
            <a:ext cx="77475" cy="139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03"/>
            <a:r>
              <a:rPr sz="908" b="1" dirty="0">
                <a:latin typeface="Century Gothic"/>
                <a:cs typeface="Century Gothic"/>
              </a:rPr>
              <a:t>P</a:t>
            </a:r>
            <a:endParaRPr sz="908">
              <a:latin typeface="Century Gothic"/>
              <a:cs typeface="Century Gothic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131371" y="1069988"/>
            <a:ext cx="81957" cy="139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03"/>
            <a:r>
              <a:rPr sz="908" b="1" dirty="0">
                <a:latin typeface="Century Gothic"/>
                <a:cs typeface="Century Gothic"/>
              </a:rPr>
              <a:t>n</a:t>
            </a:r>
            <a:endParaRPr sz="908">
              <a:latin typeface="Century Gothic"/>
              <a:cs typeface="Century Gothic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358897" y="3254375"/>
            <a:ext cx="51223" cy="931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03"/>
            <a:r>
              <a:rPr sz="605" dirty="0">
                <a:solidFill>
                  <a:srgbClr val="564B3C"/>
                </a:solidFill>
                <a:latin typeface="Book Antiqua"/>
                <a:cs typeface="Book Antiqua"/>
              </a:rPr>
              <a:t>3</a:t>
            </a:r>
            <a:endParaRPr sz="605">
              <a:latin typeface="Book Antiqua"/>
              <a:cs typeface="Book Antiqu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766341" y="737838"/>
            <a:ext cx="695895" cy="2484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03"/>
            <a:r>
              <a:rPr sz="800" spc="-8" dirty="0" smtClean="0">
                <a:latin typeface="Arial" panose="020B0604020202020204" pitchFamily="34" charset="0"/>
                <a:cs typeface="Arial" panose="020B0604020202020204" pitchFamily="34" charset="0"/>
              </a:rPr>
              <a:t>Mon</a:t>
            </a:r>
            <a:r>
              <a:rPr sz="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800" spc="-8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800" spc="-8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sz="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03"/>
            <a:r>
              <a:rPr sz="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800" spc="-3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800" spc="-8" dirty="0" smtClean="0"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sz="800" spc="-3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sz="800" spc="-8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sz="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392521" y="462017"/>
            <a:ext cx="3626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(</a:t>
            </a:r>
            <a:r>
              <a:rPr lang="el-GR" sz="1200" dirty="0"/>
              <a:t>π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193348" y="1688421"/>
            <a:ext cx="2356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Passive </a:t>
            </a:r>
            <a:r>
              <a:rPr lang="el-GR" sz="1000" b="1" dirty="0" smtClean="0"/>
              <a:t>π</a:t>
            </a:r>
            <a:r>
              <a:rPr lang="en-US" sz="1000" b="1" dirty="0" smtClean="0"/>
              <a:t> - peaked at origin</a:t>
            </a:r>
          </a:p>
          <a:p>
            <a:r>
              <a:rPr lang="en-US" sz="1000" b="1" dirty="0" smtClean="0"/>
              <a:t>non passive – displaced and/or distorted</a:t>
            </a:r>
            <a:endParaRPr lang="en-US" sz="1000" b="1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213508" y="372025"/>
            <a:ext cx="29460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object 96"/>
          <p:cNvSpPr txBox="1"/>
          <p:nvPr/>
        </p:nvSpPr>
        <p:spPr>
          <a:xfrm>
            <a:off x="171450" y="2477983"/>
            <a:ext cx="4368647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780">
              <a:spcBef>
                <a:spcPts val="35"/>
              </a:spcBef>
            </a:pPr>
            <a:r>
              <a:rPr sz="1100" spc="-20" dirty="0" smtClean="0">
                <a:latin typeface="Tahoma"/>
                <a:cs typeface="Tahoma"/>
              </a:rPr>
              <a:t>The</a:t>
            </a:r>
            <a:r>
              <a:rPr sz="1100" spc="15" dirty="0" smtClean="0">
                <a:latin typeface="Tahoma"/>
                <a:cs typeface="Tahoma"/>
              </a:rPr>
              <a:t> </a:t>
            </a:r>
            <a:r>
              <a:rPr sz="1100" spc="-45" dirty="0">
                <a:latin typeface="Tahoma"/>
                <a:cs typeface="Tahoma"/>
              </a:rPr>
              <a:t>entro</a:t>
            </a:r>
            <a:r>
              <a:rPr sz="1100" spc="-85" dirty="0">
                <a:latin typeface="Tahoma"/>
                <a:cs typeface="Tahoma"/>
              </a:rPr>
              <a:t>p</a:t>
            </a:r>
            <a:r>
              <a:rPr sz="1100" spc="-50" dirty="0">
                <a:latin typeface="Tahoma"/>
                <a:cs typeface="Tahoma"/>
              </a:rPr>
              <a:t>y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of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b="0" i="1" spc="-40" dirty="0">
                <a:latin typeface="Bookman Old Style"/>
                <a:cs typeface="Bookman Old Style"/>
              </a:rPr>
              <a:t>ρ</a:t>
            </a:r>
            <a:r>
              <a:rPr sz="1100" spc="95" dirty="0">
                <a:latin typeface="Garamond"/>
                <a:cs typeface="Garamond"/>
              </a:rPr>
              <a:t>(</a:t>
            </a:r>
            <a:r>
              <a:rPr sz="1100" b="0" i="1" spc="15" dirty="0">
                <a:latin typeface="Bookman Old Style"/>
                <a:cs typeface="Bookman Old Style"/>
              </a:rPr>
              <a:t>t</a:t>
            </a:r>
            <a:r>
              <a:rPr sz="1100" spc="95" dirty="0">
                <a:latin typeface="Garamond"/>
                <a:cs typeface="Garamond"/>
              </a:rPr>
              <a:t>)</a:t>
            </a:r>
            <a:r>
              <a:rPr sz="1100" spc="85" dirty="0">
                <a:latin typeface="Garamond"/>
                <a:cs typeface="Garamond"/>
              </a:rPr>
              <a:t> </a:t>
            </a:r>
            <a:r>
              <a:rPr sz="1100" spc="-35" dirty="0">
                <a:latin typeface="Tahoma"/>
                <a:cs typeface="Tahoma"/>
              </a:rPr>
              <a:t>is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lang="en-IN" sz="1100" spc="-50" dirty="0" smtClean="0">
                <a:latin typeface="Tahoma"/>
                <a:cs typeface="Tahoma"/>
              </a:rPr>
              <a:t>that of</a:t>
            </a:r>
            <a:r>
              <a:rPr sz="1100" spc="15" dirty="0" smtClean="0">
                <a:latin typeface="Tahoma"/>
                <a:cs typeface="Tahoma"/>
              </a:rPr>
              <a:t> </a:t>
            </a:r>
            <a:r>
              <a:rPr lang="en-US" sz="1100" spc="-45" dirty="0" smtClean="0">
                <a:latin typeface="Tahoma"/>
                <a:cs typeface="Tahoma"/>
              </a:rPr>
              <a:t>its</a:t>
            </a:r>
            <a:r>
              <a:rPr sz="1100" spc="20" dirty="0" smtClean="0">
                <a:latin typeface="Tahoma"/>
                <a:cs typeface="Tahoma"/>
              </a:rPr>
              <a:t> </a:t>
            </a:r>
            <a:r>
              <a:rPr sz="1100" b="1" spc="-30" dirty="0">
                <a:solidFill>
                  <a:srgbClr val="FF0000"/>
                </a:solidFill>
                <a:latin typeface="Gill Sans MT"/>
                <a:cs typeface="Gill Sans MT"/>
              </a:rPr>
              <a:t>passive</a:t>
            </a:r>
            <a:r>
              <a:rPr sz="1100" b="1" spc="95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100" b="1" spc="-25" dirty="0">
                <a:solidFill>
                  <a:srgbClr val="FF0000"/>
                </a:solidFill>
                <a:latin typeface="Gill Sans MT"/>
                <a:cs typeface="Gill Sans MT"/>
              </a:rPr>
              <a:t>state</a:t>
            </a:r>
            <a:r>
              <a:rPr sz="1100" b="1" spc="55" dirty="0">
                <a:solidFill>
                  <a:srgbClr val="FF0000"/>
                </a:solidFill>
                <a:latin typeface="Gill Sans MT"/>
                <a:cs typeface="Gill Sans MT"/>
              </a:rPr>
              <a:t> </a:t>
            </a:r>
            <a:r>
              <a:rPr sz="1100" b="0" i="1" dirty="0">
                <a:latin typeface="Bookman Old Style"/>
                <a:cs typeface="Bookman Old Style"/>
              </a:rPr>
              <a:t>π</a:t>
            </a:r>
            <a:r>
              <a:rPr sz="1100" spc="95" dirty="0">
                <a:latin typeface="Garamond"/>
                <a:cs typeface="Garamond"/>
              </a:rPr>
              <a:t>(</a:t>
            </a:r>
            <a:r>
              <a:rPr sz="1100" b="0" i="1" spc="15" dirty="0">
                <a:latin typeface="Bookman Old Style"/>
                <a:cs typeface="Bookman Old Style"/>
              </a:rPr>
              <a:t>t</a:t>
            </a:r>
            <a:r>
              <a:rPr sz="1100" spc="95" dirty="0" smtClean="0">
                <a:latin typeface="Garamond"/>
                <a:cs typeface="Garamond"/>
              </a:rPr>
              <a:t>)</a:t>
            </a:r>
            <a:r>
              <a:rPr sz="1100" spc="-35" dirty="0" smtClean="0">
                <a:latin typeface="Tahoma"/>
                <a:cs typeface="Tahoma"/>
              </a:rPr>
              <a:t>.</a:t>
            </a:r>
            <a:endParaRPr lang="en-US" sz="1100" spc="-35" dirty="0" smtClean="0">
              <a:latin typeface="Tahoma"/>
              <a:cs typeface="Tahoma"/>
            </a:endParaRPr>
          </a:p>
        </p:txBody>
      </p:sp>
      <p:sp>
        <p:nvSpPr>
          <p:cNvPr id="31" name="object 96"/>
          <p:cNvSpPr txBox="1"/>
          <p:nvPr/>
        </p:nvSpPr>
        <p:spPr>
          <a:xfrm>
            <a:off x="191723" y="2715831"/>
            <a:ext cx="4368647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780">
              <a:spcBef>
                <a:spcPts val="35"/>
              </a:spcBef>
            </a:pPr>
            <a:r>
              <a:rPr lang="en-US" sz="1000" spc="-30" dirty="0" err="1" smtClean="0">
                <a:latin typeface="Tahoma"/>
                <a:cs typeface="Tahoma"/>
              </a:rPr>
              <a:t>Ergotro</a:t>
            </a:r>
            <a:r>
              <a:rPr lang="en-US" sz="1000" spc="-65" dirty="0" err="1" smtClean="0">
                <a:latin typeface="Tahoma"/>
                <a:cs typeface="Tahoma"/>
              </a:rPr>
              <a:t>p</a:t>
            </a:r>
            <a:r>
              <a:rPr lang="en-US" sz="1000" spc="-50" dirty="0" err="1" smtClean="0">
                <a:latin typeface="Tahoma"/>
                <a:cs typeface="Tahoma"/>
              </a:rPr>
              <a:t>y</a:t>
            </a:r>
            <a:r>
              <a:rPr lang="en-US" sz="1000" spc="-50" dirty="0" smtClean="0">
                <a:latin typeface="Tahoma"/>
                <a:cs typeface="Tahoma"/>
              </a:rPr>
              <a:t>=non-passivity: maximal</a:t>
            </a:r>
            <a:r>
              <a:rPr lang="en-US" sz="1000" spc="15" dirty="0" smtClean="0">
                <a:latin typeface="Tahoma"/>
                <a:cs typeface="Tahoma"/>
              </a:rPr>
              <a:t> </a:t>
            </a:r>
            <a:r>
              <a:rPr lang="en-US" sz="1000" spc="-110" dirty="0">
                <a:latin typeface="Tahoma"/>
                <a:cs typeface="Tahoma"/>
              </a:rPr>
              <a:t>w</a:t>
            </a:r>
            <a:r>
              <a:rPr lang="en-US" sz="1000" spc="-85" dirty="0">
                <a:latin typeface="Tahoma"/>
                <a:cs typeface="Tahoma"/>
              </a:rPr>
              <a:t>o</a:t>
            </a:r>
            <a:r>
              <a:rPr lang="en-US" sz="1000" spc="-25" dirty="0">
                <a:latin typeface="Tahoma"/>
                <a:cs typeface="Tahoma"/>
              </a:rPr>
              <a:t>rk</a:t>
            </a:r>
            <a:r>
              <a:rPr lang="en-US" sz="1000" spc="20" dirty="0">
                <a:latin typeface="Tahoma"/>
                <a:cs typeface="Tahoma"/>
              </a:rPr>
              <a:t> </a:t>
            </a:r>
            <a:r>
              <a:rPr lang="en-US" sz="1000" spc="-105" dirty="0">
                <a:latin typeface="Tahoma"/>
                <a:cs typeface="Tahoma"/>
              </a:rPr>
              <a:t>e</a:t>
            </a:r>
            <a:r>
              <a:rPr lang="en-US" sz="1000" spc="-30" dirty="0">
                <a:latin typeface="Tahoma"/>
                <a:cs typeface="Tahoma"/>
              </a:rPr>
              <a:t>xtractable</a:t>
            </a:r>
            <a:r>
              <a:rPr lang="en-US" sz="1000" spc="20" dirty="0">
                <a:latin typeface="Tahoma"/>
                <a:cs typeface="Tahoma"/>
              </a:rPr>
              <a:t> </a:t>
            </a:r>
            <a:r>
              <a:rPr lang="en-US" sz="1000" spc="-60" dirty="0">
                <a:latin typeface="Tahoma"/>
                <a:cs typeface="Tahoma"/>
              </a:rPr>
              <a:t>in a </a:t>
            </a:r>
            <a:r>
              <a:rPr lang="en-US" sz="1000" spc="-35" dirty="0">
                <a:latin typeface="Tahoma"/>
                <a:cs typeface="Tahoma"/>
              </a:rPr>
              <a:t>c</a:t>
            </a:r>
            <a:r>
              <a:rPr lang="en-US" sz="1000" spc="-20" dirty="0">
                <a:latin typeface="Tahoma"/>
                <a:cs typeface="Tahoma"/>
              </a:rPr>
              <a:t>ycle:</a:t>
            </a:r>
            <a:r>
              <a:rPr lang="en-US" sz="1000" spc="-15" dirty="0">
                <a:latin typeface="Tahoma"/>
                <a:cs typeface="Tahoma"/>
              </a:rPr>
              <a:t> </a:t>
            </a:r>
            <a:r>
              <a:rPr lang="en-US" sz="1000" i="1" spc="110" dirty="0">
                <a:latin typeface="Bookman Old Style"/>
                <a:cs typeface="Bookman Old Style"/>
              </a:rPr>
              <a:t>H</a:t>
            </a:r>
            <a:r>
              <a:rPr lang="en-US" sz="1000" spc="95" dirty="0">
                <a:latin typeface="Garamond"/>
                <a:cs typeface="Garamond"/>
              </a:rPr>
              <a:t>(</a:t>
            </a:r>
            <a:r>
              <a:rPr lang="en-US" sz="1000" i="1" spc="15" dirty="0">
                <a:latin typeface="Bookman Old Style"/>
                <a:cs typeface="Bookman Old Style"/>
              </a:rPr>
              <a:t>t</a:t>
            </a:r>
            <a:r>
              <a:rPr lang="en-US" sz="1000" spc="-22" baseline="-10416" dirty="0">
                <a:latin typeface="Century"/>
                <a:cs typeface="Century"/>
              </a:rPr>
              <a:t>en</a:t>
            </a:r>
            <a:r>
              <a:rPr lang="en-US" sz="1000" spc="52" baseline="-10416" dirty="0">
                <a:latin typeface="Century"/>
                <a:cs typeface="Century"/>
              </a:rPr>
              <a:t>d</a:t>
            </a:r>
            <a:r>
              <a:rPr lang="en-US" sz="1000" spc="95" dirty="0">
                <a:latin typeface="Garamond"/>
                <a:cs typeface="Garamond"/>
              </a:rPr>
              <a:t>)</a:t>
            </a:r>
            <a:r>
              <a:rPr lang="en-US" sz="1000" spc="25" dirty="0">
                <a:latin typeface="Garamond"/>
                <a:cs typeface="Garamond"/>
              </a:rPr>
              <a:t> </a:t>
            </a:r>
            <a:r>
              <a:rPr lang="en-US" sz="1000" spc="110" dirty="0">
                <a:latin typeface="Garamond"/>
                <a:cs typeface="Garamond"/>
              </a:rPr>
              <a:t>=</a:t>
            </a:r>
            <a:r>
              <a:rPr lang="en-US" sz="1000" spc="25" dirty="0">
                <a:latin typeface="Garamond"/>
                <a:cs typeface="Garamond"/>
              </a:rPr>
              <a:t> </a:t>
            </a:r>
            <a:r>
              <a:rPr lang="en-US" sz="1000" i="1" spc="110" dirty="0" smtClean="0">
                <a:latin typeface="Bookman Old Style"/>
                <a:cs typeface="Bookman Old Style"/>
              </a:rPr>
              <a:t>H</a:t>
            </a:r>
            <a:r>
              <a:rPr lang="en-US" sz="1000" spc="95" dirty="0" smtClean="0">
                <a:latin typeface="Garamond"/>
                <a:cs typeface="Garamond"/>
              </a:rPr>
              <a:t>(</a:t>
            </a:r>
            <a:r>
              <a:rPr lang="en-US" sz="1000" i="1" spc="15" dirty="0" smtClean="0">
                <a:latin typeface="Bookman Old Style"/>
                <a:cs typeface="Bookman Old Style"/>
              </a:rPr>
              <a:t>t</a:t>
            </a:r>
            <a:r>
              <a:rPr lang="en-US" sz="1000" spc="37" baseline="-10416" dirty="0" smtClean="0">
                <a:latin typeface="Century"/>
                <a:cs typeface="Century"/>
              </a:rPr>
              <a:t>0</a:t>
            </a:r>
            <a:r>
              <a:rPr lang="en-US" sz="1000" spc="95" dirty="0" smtClean="0">
                <a:latin typeface="Garamond"/>
                <a:cs typeface="Garamond"/>
              </a:rPr>
              <a:t>)</a:t>
            </a:r>
            <a:br>
              <a:rPr lang="en-US" sz="1000" spc="95" dirty="0" smtClean="0">
                <a:latin typeface="Garamond"/>
                <a:cs typeface="Garamond"/>
              </a:rPr>
            </a:br>
            <a:r>
              <a:rPr sz="600" spc="-25" dirty="0" err="1" smtClean="0">
                <a:latin typeface="Arial"/>
                <a:cs typeface="Arial"/>
              </a:rPr>
              <a:t>Pusz</a:t>
            </a:r>
            <a:r>
              <a:rPr sz="600" spc="40" dirty="0" smtClean="0">
                <a:latin typeface="Arial"/>
                <a:cs typeface="Arial"/>
              </a:rPr>
              <a:t> </a:t>
            </a:r>
            <a:r>
              <a:rPr sz="600" spc="-20" dirty="0">
                <a:latin typeface="Arial"/>
                <a:cs typeface="Arial"/>
              </a:rPr>
              <a:t>and</a:t>
            </a:r>
            <a:r>
              <a:rPr sz="600" spc="45" dirty="0">
                <a:latin typeface="Arial"/>
                <a:cs typeface="Arial"/>
              </a:rPr>
              <a:t> </a:t>
            </a:r>
            <a:r>
              <a:rPr sz="600" spc="-20" dirty="0">
                <a:latin typeface="Arial"/>
                <a:cs typeface="Arial"/>
              </a:rPr>
              <a:t>S.</a:t>
            </a:r>
            <a:r>
              <a:rPr sz="600" spc="40" dirty="0">
                <a:latin typeface="Arial"/>
                <a:cs typeface="Arial"/>
              </a:rPr>
              <a:t> </a:t>
            </a:r>
            <a:r>
              <a:rPr sz="600" spc="10" dirty="0">
                <a:latin typeface="Arial"/>
                <a:cs typeface="Arial"/>
              </a:rPr>
              <a:t>L.</a:t>
            </a:r>
            <a:r>
              <a:rPr sz="600" spc="40" dirty="0">
                <a:latin typeface="Arial"/>
                <a:cs typeface="Arial"/>
              </a:rPr>
              <a:t> </a:t>
            </a:r>
            <a:r>
              <a:rPr sz="600" spc="5" dirty="0">
                <a:latin typeface="Arial"/>
                <a:cs typeface="Arial"/>
              </a:rPr>
              <a:t>W</a:t>
            </a:r>
            <a:r>
              <a:rPr sz="600" spc="-40" dirty="0">
                <a:latin typeface="Arial"/>
                <a:cs typeface="Arial"/>
              </a:rPr>
              <a:t>o</a:t>
            </a:r>
            <a:r>
              <a:rPr sz="600" spc="-10" dirty="0">
                <a:latin typeface="Arial"/>
                <a:cs typeface="Arial"/>
              </a:rPr>
              <a:t>ron</a:t>
            </a:r>
            <a:r>
              <a:rPr sz="600" spc="-30" dirty="0">
                <a:latin typeface="Arial"/>
                <a:cs typeface="Arial"/>
              </a:rPr>
              <a:t>o</a:t>
            </a:r>
            <a:r>
              <a:rPr sz="600" spc="-10" dirty="0">
                <a:latin typeface="Arial"/>
                <a:cs typeface="Arial"/>
              </a:rPr>
              <a:t>wicz,</a:t>
            </a:r>
            <a:r>
              <a:rPr sz="600" spc="40" dirty="0">
                <a:latin typeface="Arial"/>
                <a:cs typeface="Arial"/>
              </a:rPr>
              <a:t> </a:t>
            </a:r>
            <a:r>
              <a:rPr sz="600" spc="-10" dirty="0">
                <a:latin typeface="Arial"/>
                <a:cs typeface="Arial"/>
              </a:rPr>
              <a:t>Commun.</a:t>
            </a:r>
            <a:r>
              <a:rPr sz="600" spc="40" dirty="0">
                <a:latin typeface="Arial"/>
                <a:cs typeface="Arial"/>
              </a:rPr>
              <a:t> </a:t>
            </a:r>
            <a:r>
              <a:rPr sz="600" spc="15" dirty="0">
                <a:latin typeface="Arial"/>
                <a:cs typeface="Arial"/>
              </a:rPr>
              <a:t>Math.</a:t>
            </a:r>
            <a:r>
              <a:rPr sz="600" spc="45" dirty="0">
                <a:latin typeface="Arial"/>
                <a:cs typeface="Arial"/>
              </a:rPr>
              <a:t> </a:t>
            </a:r>
            <a:r>
              <a:rPr sz="600" spc="-15" dirty="0">
                <a:latin typeface="Arial"/>
                <a:cs typeface="Arial"/>
              </a:rPr>
              <a:t>Phys.</a:t>
            </a:r>
            <a:r>
              <a:rPr sz="600" spc="40" dirty="0">
                <a:latin typeface="Arial"/>
                <a:cs typeface="Arial"/>
              </a:rPr>
              <a:t> </a:t>
            </a:r>
            <a:r>
              <a:rPr sz="600" b="1" spc="-5" dirty="0">
                <a:latin typeface="Gill Sans MT"/>
                <a:cs typeface="Gill Sans MT"/>
              </a:rPr>
              <a:t>58</a:t>
            </a:r>
            <a:r>
              <a:rPr sz="600" spc="5" dirty="0">
                <a:latin typeface="Arial"/>
                <a:cs typeface="Arial"/>
              </a:rPr>
              <a:t>,</a:t>
            </a:r>
            <a:r>
              <a:rPr sz="600" spc="40" dirty="0">
                <a:latin typeface="Arial"/>
                <a:cs typeface="Arial"/>
              </a:rPr>
              <a:t> </a:t>
            </a:r>
            <a:r>
              <a:rPr sz="600" spc="-20" dirty="0">
                <a:latin typeface="Arial"/>
                <a:cs typeface="Arial"/>
              </a:rPr>
              <a:t>273</a:t>
            </a:r>
            <a:r>
              <a:rPr sz="600" spc="45" dirty="0">
                <a:latin typeface="Arial"/>
                <a:cs typeface="Arial"/>
              </a:rPr>
              <a:t> </a:t>
            </a:r>
            <a:r>
              <a:rPr sz="600" spc="10" dirty="0">
                <a:latin typeface="Arial"/>
                <a:cs typeface="Arial"/>
              </a:rPr>
              <a:t>(1</a:t>
            </a:r>
            <a:r>
              <a:rPr sz="600" dirty="0">
                <a:latin typeface="Arial"/>
                <a:cs typeface="Arial"/>
              </a:rPr>
              <a:t>978</a:t>
            </a:r>
            <a:r>
              <a:rPr sz="600" dirty="0" smtClean="0">
                <a:latin typeface="Arial"/>
                <a:cs typeface="Arial"/>
              </a:rPr>
              <a:t>).</a:t>
            </a:r>
            <a:endParaRPr lang="en-US" sz="600" dirty="0" smtClean="0">
              <a:latin typeface="Arial"/>
              <a:cs typeface="Arial"/>
            </a:endParaRPr>
          </a:p>
          <a:p>
            <a:pPr marL="17780">
              <a:spcBef>
                <a:spcPts val="35"/>
              </a:spcBef>
            </a:pPr>
            <a:endParaRPr lang="en-US" sz="600" dirty="0">
              <a:latin typeface="Arial"/>
              <a:cs typeface="Arial"/>
            </a:endParaRPr>
          </a:p>
          <a:p>
            <a:pPr marL="17780">
              <a:spcBef>
                <a:spcPts val="35"/>
              </a:spcBef>
            </a:pPr>
            <a:r>
              <a:rPr lang="en-US" sz="600" dirty="0" smtClean="0">
                <a:latin typeface="Arial"/>
                <a:cs typeface="Arial"/>
              </a:rPr>
              <a:t>A. </a:t>
            </a:r>
            <a:r>
              <a:rPr lang="en-US" sz="600" dirty="0" err="1" smtClean="0">
                <a:latin typeface="Arial"/>
                <a:cs typeface="Arial"/>
              </a:rPr>
              <a:t>Allahverdyan</a:t>
            </a:r>
            <a:r>
              <a:rPr lang="en-US" sz="600" dirty="0" smtClean="0">
                <a:latin typeface="Arial"/>
                <a:cs typeface="Arial"/>
              </a:rPr>
              <a:t>, R. </a:t>
            </a:r>
            <a:r>
              <a:rPr lang="en-US" sz="600" dirty="0" err="1" smtClean="0">
                <a:latin typeface="Arial"/>
                <a:cs typeface="Arial"/>
              </a:rPr>
              <a:t>Balian</a:t>
            </a:r>
            <a:r>
              <a:rPr lang="en-US" sz="600" dirty="0" smtClean="0">
                <a:latin typeface="Arial"/>
                <a:cs typeface="Arial"/>
              </a:rPr>
              <a:t> &amp; T. </a:t>
            </a:r>
            <a:r>
              <a:rPr lang="en-US" sz="600" dirty="0" err="1" smtClean="0">
                <a:latin typeface="Arial"/>
                <a:cs typeface="Arial"/>
              </a:rPr>
              <a:t>Nieuwenhuizen</a:t>
            </a:r>
            <a:r>
              <a:rPr lang="en-US" sz="600" dirty="0" smtClean="0">
                <a:latin typeface="Arial"/>
                <a:cs typeface="Arial"/>
              </a:rPr>
              <a:t>, EPL </a:t>
            </a:r>
            <a:r>
              <a:rPr lang="en-US" sz="600" b="1" dirty="0" smtClean="0">
                <a:latin typeface="Arial"/>
                <a:cs typeface="Arial"/>
              </a:rPr>
              <a:t>67</a:t>
            </a:r>
            <a:r>
              <a:rPr lang="en-US" sz="600" dirty="0" smtClean="0">
                <a:latin typeface="Arial"/>
                <a:cs typeface="Arial"/>
              </a:rPr>
              <a:t> 565 (2004)</a:t>
            </a:r>
            <a:endParaRPr sz="600" dirty="0"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7973" y="692761"/>
            <a:ext cx="9559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Non monotonic = non passive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42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94074" y="16192"/>
            <a:ext cx="419100" cy="101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20" dirty="0">
                <a:solidFill>
                  <a:srgbClr val="A3A3DC"/>
                </a:solidFill>
                <a:latin typeface="Arial"/>
                <a:cs typeface="Arial"/>
                <a:hlinkClick r:id="" action="ppaction://noaction"/>
              </a:rPr>
              <a:t>Conclusions</a:t>
            </a:r>
            <a:endParaRPr sz="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7898" y="102029"/>
            <a:ext cx="4608004" cy="3456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1538" y="80928"/>
            <a:ext cx="3972535" cy="1153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14045" algn="l"/>
                <a:tab pos="1093470" algn="l"/>
                <a:tab pos="2911475" algn="l"/>
              </a:tabLst>
            </a:pPr>
            <a:r>
              <a:rPr sz="600" dirty="0">
                <a:solidFill>
                  <a:srgbClr val="A3A3DC"/>
                </a:solidFill>
                <a:latin typeface="Arial"/>
                <a:cs typeface="Arial"/>
              </a:rPr>
              <a:t>		</a:t>
            </a:r>
            <a:r>
              <a:rPr sz="6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endParaRPr sz="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spc="-40" dirty="0">
                <a:solidFill>
                  <a:srgbClr val="3333B2"/>
                </a:solidFill>
                <a:latin typeface="Tahoma"/>
                <a:cs typeface="Tahoma"/>
              </a:rPr>
              <a:t>Dec</a:t>
            </a:r>
            <a:r>
              <a:rPr sz="1400" spc="-80" dirty="0">
                <a:solidFill>
                  <a:srgbClr val="3333B2"/>
                </a:solidFill>
                <a:latin typeface="Tahoma"/>
                <a:cs typeface="Tahoma"/>
              </a:rPr>
              <a:t>a</a:t>
            </a:r>
            <a:r>
              <a:rPr sz="1400" spc="-65" dirty="0">
                <a:solidFill>
                  <a:srgbClr val="3333B2"/>
                </a:solidFill>
                <a:latin typeface="Tahoma"/>
                <a:cs typeface="Tahoma"/>
              </a:rPr>
              <a:t>y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45" dirty="0">
                <a:solidFill>
                  <a:srgbClr val="3333B2"/>
                </a:solidFill>
                <a:latin typeface="Tahoma"/>
                <a:cs typeface="Tahoma"/>
              </a:rPr>
              <a:t>of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70" dirty="0">
                <a:solidFill>
                  <a:srgbClr val="3333B2"/>
                </a:solidFill>
                <a:latin typeface="Tahoma"/>
                <a:cs typeface="Tahoma"/>
              </a:rPr>
              <a:t>a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70" dirty="0">
                <a:solidFill>
                  <a:srgbClr val="3333B2"/>
                </a:solidFill>
                <a:latin typeface="Tahoma"/>
                <a:cs typeface="Tahoma"/>
              </a:rPr>
              <a:t>non-passive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45" dirty="0">
                <a:solidFill>
                  <a:srgbClr val="3333B2"/>
                </a:solidFill>
                <a:latin typeface="Tahoma"/>
                <a:cs typeface="Tahoma"/>
              </a:rPr>
              <a:t>state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30" dirty="0">
                <a:solidFill>
                  <a:srgbClr val="3333B2"/>
                </a:solidFill>
                <a:latin typeface="Tahoma"/>
                <a:cs typeface="Tahoma"/>
              </a:rPr>
              <a:t>in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70" dirty="0">
                <a:solidFill>
                  <a:srgbClr val="3333B2"/>
                </a:solidFill>
                <a:latin typeface="Tahoma"/>
                <a:cs typeface="Tahoma"/>
              </a:rPr>
              <a:t>a</a:t>
            </a:r>
            <a:r>
              <a:rPr sz="1400" spc="30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45" dirty="0">
                <a:solidFill>
                  <a:srgbClr val="3333B2"/>
                </a:solidFill>
                <a:latin typeface="Tahoma"/>
                <a:cs typeface="Tahoma"/>
              </a:rPr>
              <a:t>thermal</a:t>
            </a:r>
            <a:r>
              <a:rPr sz="1400" spc="25" dirty="0">
                <a:solidFill>
                  <a:srgbClr val="3333B2"/>
                </a:solidFill>
                <a:latin typeface="Tahoma"/>
                <a:cs typeface="Tahoma"/>
              </a:rPr>
              <a:t> </a:t>
            </a:r>
            <a:r>
              <a:rPr sz="1400" spc="-45" dirty="0" smtClean="0">
                <a:solidFill>
                  <a:srgbClr val="3333B2"/>
                </a:solidFill>
                <a:latin typeface="Tahoma"/>
                <a:cs typeface="Tahoma"/>
              </a:rPr>
              <a:t>bath</a:t>
            </a:r>
            <a:endParaRPr sz="1400" dirty="0">
              <a:latin typeface="Tahoma"/>
              <a:cs typeface="Tahoma"/>
            </a:endParaRPr>
          </a:p>
          <a:p>
            <a:pPr marL="541655" marR="621030">
              <a:lnSpc>
                <a:spcPct val="102699"/>
              </a:lnSpc>
              <a:spcBef>
                <a:spcPts val="455"/>
              </a:spcBef>
            </a:pPr>
            <a:r>
              <a:rPr sz="1100" b="1" spc="-50" dirty="0">
                <a:latin typeface="Tahoma"/>
                <a:cs typeface="Tahoma"/>
              </a:rPr>
              <a:t>Second</a:t>
            </a:r>
            <a:r>
              <a:rPr sz="1100" b="1" spc="15" dirty="0">
                <a:latin typeface="Tahoma"/>
                <a:cs typeface="Tahoma"/>
              </a:rPr>
              <a:t> </a:t>
            </a:r>
            <a:r>
              <a:rPr sz="1100" b="1" spc="-20" dirty="0">
                <a:latin typeface="Tahoma"/>
                <a:cs typeface="Tahoma"/>
              </a:rPr>
              <a:t>l</a:t>
            </a:r>
            <a:r>
              <a:rPr sz="1100" b="1" spc="-65" dirty="0">
                <a:latin typeface="Tahoma"/>
                <a:cs typeface="Tahoma"/>
              </a:rPr>
              <a:t>a</a:t>
            </a:r>
            <a:r>
              <a:rPr sz="1100" b="1" spc="-75" dirty="0">
                <a:latin typeface="Tahoma"/>
                <a:cs typeface="Tahoma"/>
              </a:rPr>
              <a:t>w</a:t>
            </a:r>
            <a:r>
              <a:rPr sz="1100" b="1" spc="20" dirty="0">
                <a:latin typeface="Tahoma"/>
                <a:cs typeface="Tahoma"/>
              </a:rPr>
              <a:t> </a:t>
            </a:r>
            <a:r>
              <a:rPr sz="1100" spc="-50" dirty="0">
                <a:latin typeface="Tahoma"/>
                <a:cs typeface="Tahoma"/>
              </a:rPr>
              <a:t>(non-negative</a:t>
            </a:r>
            <a:r>
              <a:rPr sz="1100" spc="10" dirty="0">
                <a:latin typeface="Tahoma"/>
                <a:cs typeface="Tahoma"/>
              </a:rPr>
              <a:t> </a:t>
            </a:r>
            <a:r>
              <a:rPr sz="1100" spc="-45" dirty="0" smtClean="0">
                <a:latin typeface="Tahoma"/>
                <a:cs typeface="Tahoma"/>
              </a:rPr>
              <a:t>entro</a:t>
            </a:r>
            <a:r>
              <a:rPr sz="1100" spc="-85" dirty="0" smtClean="0">
                <a:latin typeface="Tahoma"/>
                <a:cs typeface="Tahoma"/>
              </a:rPr>
              <a:t>p</a:t>
            </a:r>
            <a:r>
              <a:rPr sz="1100" spc="-50" dirty="0" smtClean="0">
                <a:latin typeface="Tahoma"/>
                <a:cs typeface="Tahoma"/>
              </a:rPr>
              <a:t>y</a:t>
            </a:r>
            <a:r>
              <a:rPr lang="en-US" sz="1100" spc="-50" dirty="0" smtClean="0">
                <a:latin typeface="Tahoma"/>
                <a:cs typeface="Tahoma"/>
              </a:rPr>
              <a:t> </a:t>
            </a:r>
            <a:r>
              <a:rPr sz="1100" spc="-80" dirty="0" smtClean="0">
                <a:latin typeface="Tahoma"/>
                <a:cs typeface="Tahoma"/>
              </a:rPr>
              <a:t>p</a:t>
            </a:r>
            <a:r>
              <a:rPr sz="1100" spc="-35" dirty="0" smtClean="0">
                <a:latin typeface="Tahoma"/>
                <a:cs typeface="Tahoma"/>
              </a:rPr>
              <a:t>r</a:t>
            </a:r>
            <a:r>
              <a:rPr sz="1100" spc="-25" dirty="0" smtClean="0">
                <a:latin typeface="Tahoma"/>
                <a:cs typeface="Tahoma"/>
              </a:rPr>
              <a:t>o</a:t>
            </a:r>
            <a:r>
              <a:rPr sz="1100" spc="-30" dirty="0" smtClean="0">
                <a:latin typeface="Tahoma"/>
                <a:cs typeface="Tahoma"/>
              </a:rPr>
              <a:t>duction</a:t>
            </a:r>
            <a:r>
              <a:rPr lang="en-US" sz="1100" spc="-30" dirty="0" smtClean="0">
                <a:latin typeface="Tahoma"/>
                <a:cs typeface="Tahoma"/>
              </a:rPr>
              <a:t>)</a:t>
            </a:r>
          </a:p>
          <a:p>
            <a:pPr marL="541655" marR="621030">
              <a:lnSpc>
                <a:spcPct val="102699"/>
              </a:lnSpc>
              <a:spcBef>
                <a:spcPts val="455"/>
              </a:spcBef>
            </a:pPr>
            <a:endParaRPr lang="en-US" sz="1100" spc="-30" dirty="0">
              <a:latin typeface="Tahoma"/>
              <a:cs typeface="Tahoma"/>
            </a:endParaRPr>
          </a:p>
          <a:p>
            <a:pPr marL="541655" marR="621030">
              <a:lnSpc>
                <a:spcPct val="102699"/>
              </a:lnSpc>
              <a:spcBef>
                <a:spcPts val="455"/>
              </a:spcBef>
            </a:pPr>
            <a:endParaRPr sz="11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07147" y="977088"/>
            <a:ext cx="696595" cy="257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229" dirty="0">
                <a:latin typeface="Garamond"/>
                <a:cs typeface="Garamond"/>
              </a:rPr>
              <a:t>∆</a:t>
            </a:r>
            <a:r>
              <a:rPr sz="1100" i="1" spc="-45" dirty="0">
                <a:latin typeface="Meiryo"/>
                <a:cs typeface="Meiryo"/>
              </a:rPr>
              <a:t>S</a:t>
            </a:r>
            <a:r>
              <a:rPr sz="1100" i="1" spc="10" dirty="0">
                <a:latin typeface="Meiryo"/>
                <a:cs typeface="Meiryo"/>
              </a:rPr>
              <a:t> </a:t>
            </a:r>
            <a:r>
              <a:rPr sz="1100" i="1" spc="-45" dirty="0">
                <a:latin typeface="Meiryo"/>
                <a:cs typeface="Meiryo"/>
              </a:rPr>
              <a:t>≥</a:t>
            </a:r>
            <a:r>
              <a:rPr sz="1100" i="1" spc="105" dirty="0">
                <a:latin typeface="Meiryo"/>
                <a:cs typeface="Meiryo"/>
              </a:rPr>
              <a:t> </a:t>
            </a:r>
            <a:r>
              <a:rPr sz="1650" i="1" spc="-165" baseline="37878" dirty="0">
                <a:latin typeface="Meiryo"/>
                <a:cs typeface="Meiryo"/>
              </a:rPr>
              <a:t>E</a:t>
            </a:r>
            <a:r>
              <a:rPr sz="1650" i="1" baseline="37878" dirty="0">
                <a:latin typeface="Meiryo"/>
                <a:cs typeface="Meiryo"/>
              </a:rPr>
              <a:t> </a:t>
            </a:r>
            <a:r>
              <a:rPr sz="1650" i="1" spc="-254" baseline="37878" dirty="0">
                <a:latin typeface="Meiryo"/>
                <a:cs typeface="Meiryo"/>
              </a:rPr>
              <a:t> </a:t>
            </a:r>
            <a:r>
              <a:rPr sz="1100" spc="110" dirty="0">
                <a:latin typeface="Garamond"/>
                <a:cs typeface="Garamond"/>
              </a:rPr>
              <a:t>=</a:t>
            </a:r>
            <a:endParaRPr sz="1100">
              <a:latin typeface="Garamond"/>
              <a:cs typeface="Garamon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16798" y="1123825"/>
            <a:ext cx="1005205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11225" algn="l"/>
              </a:tabLst>
            </a:pPr>
            <a:r>
              <a:rPr sz="1100" b="0" i="1" spc="-30" dirty="0">
                <a:latin typeface="Bookman Old Style"/>
                <a:cs typeface="Bookman Old Style"/>
              </a:rPr>
              <a:t>T	T</a:t>
            </a:r>
            <a:endParaRPr sz="1100" dirty="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16798" y="927490"/>
            <a:ext cx="1601470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27660" algn="l"/>
              </a:tabLst>
            </a:pPr>
            <a:r>
              <a:rPr sz="1100" u="sng" spc="-5" dirty="0">
                <a:latin typeface="Times New Roman"/>
                <a:cs typeface="Times New Roman"/>
              </a:rPr>
              <a:t>   </a:t>
            </a:r>
            <a:r>
              <a:rPr sz="1100" u="sng" spc="-6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	</a:t>
            </a:r>
            <a:r>
              <a:rPr sz="1100" u="sng" spc="229" dirty="0" smtClean="0">
                <a:solidFill>
                  <a:srgbClr val="FF0000"/>
                </a:solidFill>
                <a:latin typeface="Garamond"/>
                <a:cs typeface="Garamond"/>
              </a:rPr>
              <a:t>∆</a:t>
            </a:r>
            <a:r>
              <a:rPr lang="en-US" sz="1100" b="0" i="1" u="sng" spc="50" dirty="0" err="1" smtClean="0">
                <a:solidFill>
                  <a:srgbClr val="FF0000"/>
                </a:solidFill>
                <a:latin typeface="Bookman Old Style"/>
                <a:cs typeface="Bookman Old Style"/>
              </a:rPr>
              <a:t>Q</a:t>
            </a:r>
            <a:r>
              <a:rPr sz="1200" u="sng" spc="-30" baseline="-10416" dirty="0" err="1" smtClean="0">
                <a:solidFill>
                  <a:srgbClr val="FF0000"/>
                </a:solidFill>
                <a:latin typeface="Century"/>
                <a:cs typeface="Century"/>
              </a:rPr>
              <a:t>pas</a:t>
            </a:r>
            <a:r>
              <a:rPr sz="1200" u="sng" spc="-232" baseline="-10416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i="1" u="sng" spc="-185" dirty="0">
                <a:solidFill>
                  <a:srgbClr val="FF0000"/>
                </a:solidFill>
                <a:latin typeface="Meiryo"/>
                <a:cs typeface="Meiryo"/>
              </a:rPr>
              <a:t>|</a:t>
            </a:r>
            <a:r>
              <a:rPr sz="1200" u="sng" spc="-37" baseline="-10416" dirty="0">
                <a:solidFill>
                  <a:srgbClr val="FF0000"/>
                </a:solidFill>
                <a:latin typeface="Century"/>
                <a:cs typeface="Century"/>
              </a:rPr>
              <a:t>diss</a:t>
            </a:r>
            <a:r>
              <a:rPr sz="1200" u="sng" spc="-7" baseline="-1041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u="sng" spc="-165" baseline="-1041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u="sng" spc="110" dirty="0">
                <a:latin typeface="Garamond"/>
                <a:cs typeface="Garamond"/>
              </a:rPr>
              <a:t>+</a:t>
            </a:r>
            <a:r>
              <a:rPr sz="1100" u="sng" spc="80" dirty="0">
                <a:latin typeface="Times New Roman"/>
                <a:cs typeface="Times New Roman"/>
              </a:rPr>
              <a:t> </a:t>
            </a:r>
            <a:r>
              <a:rPr sz="1100" u="sng" spc="229" dirty="0">
                <a:solidFill>
                  <a:srgbClr val="00B050"/>
                </a:solidFill>
                <a:latin typeface="Garamond"/>
                <a:cs typeface="Garamond"/>
              </a:rPr>
              <a:t>∆</a:t>
            </a:r>
            <a:r>
              <a:rPr sz="1100" i="1" u="sng" spc="-35" dirty="0">
                <a:solidFill>
                  <a:srgbClr val="00B050"/>
                </a:solidFill>
                <a:latin typeface="Meiryo"/>
                <a:cs typeface="Meiryo"/>
              </a:rPr>
              <a:t>W</a:t>
            </a:r>
            <a:r>
              <a:rPr sz="1100" u="sng" spc="-190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100" i="1" u="sng" spc="-185" dirty="0">
                <a:solidFill>
                  <a:srgbClr val="00B050"/>
                </a:solidFill>
                <a:latin typeface="Meiryo"/>
                <a:cs typeface="Meiryo"/>
              </a:rPr>
              <a:t>|</a:t>
            </a:r>
            <a:r>
              <a:rPr sz="1200" u="sng" spc="-37" baseline="-20833" dirty="0">
                <a:solidFill>
                  <a:srgbClr val="00B050"/>
                </a:solidFill>
                <a:latin typeface="Century"/>
                <a:cs typeface="Century"/>
              </a:rPr>
              <a:t>diss</a:t>
            </a:r>
            <a:endParaRPr sz="1200" baseline="-20833" dirty="0">
              <a:solidFill>
                <a:srgbClr val="00B050"/>
              </a:solidFill>
              <a:latin typeface="Century"/>
              <a:cs typeface="Century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14052" y="1028791"/>
            <a:ext cx="64135" cy="164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0" i="1" spc="-30" dirty="0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52450" y="1349374"/>
            <a:ext cx="2118661" cy="381001"/>
          </a:xfrm>
          <a:prstGeom prst="rect">
            <a:avLst/>
          </a:prstGeom>
          <a:blipFill>
            <a:blip r:embed="rId4" cstate="print"/>
            <a:srcRect/>
            <a:stretch>
              <a:fillRect t="-234162" b="-572918"/>
            </a:stretch>
          </a:blipFill>
        </p:spPr>
        <p:txBody>
          <a:bodyPr wrap="square" lIns="0" tIns="0" rIns="0" bIns="0" rtlCol="0"/>
          <a:lstStyle/>
          <a:p>
            <a:r>
              <a:rPr lang="en-US" sz="1200" spc="-45" dirty="0">
                <a:latin typeface="Tahoma"/>
                <a:cs typeface="Tahoma"/>
              </a:rPr>
              <a:t>(consistent with </a:t>
            </a:r>
            <a:r>
              <a:rPr lang="en-US" sz="1200" spc="-45" dirty="0" err="1">
                <a:latin typeface="Tahoma"/>
                <a:cs typeface="Tahoma"/>
              </a:rPr>
              <a:t>Clausius</a:t>
            </a:r>
            <a:r>
              <a:rPr lang="en-US" sz="1200" spc="-45" dirty="0" smtClean="0">
                <a:latin typeface="Tahoma"/>
                <a:cs typeface="Tahoma"/>
              </a:rPr>
              <a:t>)</a:t>
            </a:r>
            <a:endParaRPr lang="en-US" sz="1200" spc="-45" dirty="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3589" y="1935448"/>
            <a:ext cx="2496820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95" dirty="0">
                <a:latin typeface="Tahoma"/>
                <a:cs typeface="Tahoma"/>
              </a:rPr>
              <a:t>Is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this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-45" dirty="0" smtClean="0">
                <a:latin typeface="Tahoma"/>
                <a:cs typeface="Tahoma"/>
              </a:rPr>
              <a:t>the</a:t>
            </a:r>
            <a:r>
              <a:rPr sz="1100" spc="20" dirty="0" smtClean="0">
                <a:latin typeface="Tahoma"/>
                <a:cs typeface="Tahoma"/>
              </a:rPr>
              <a:t> </a:t>
            </a:r>
            <a:r>
              <a:rPr sz="1100" spc="-20" dirty="0">
                <a:latin typeface="Tahoma"/>
                <a:cs typeface="Tahoma"/>
              </a:rPr>
              <a:t>b</a:t>
            </a:r>
            <a:r>
              <a:rPr sz="1100" spc="-50" dirty="0">
                <a:latin typeface="Tahoma"/>
                <a:cs typeface="Tahoma"/>
              </a:rPr>
              <a:t>est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spc="-45" dirty="0">
                <a:latin typeface="Tahoma"/>
                <a:cs typeface="Tahoma"/>
              </a:rPr>
              <a:t>estimate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of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spc="229" dirty="0">
                <a:latin typeface="Garamond"/>
                <a:cs typeface="Garamond"/>
              </a:rPr>
              <a:t>∆</a:t>
            </a:r>
            <a:r>
              <a:rPr sz="1100" i="1" spc="35" dirty="0">
                <a:latin typeface="Meiryo"/>
                <a:cs typeface="Meiryo"/>
              </a:rPr>
              <a:t>S</a:t>
            </a:r>
            <a:r>
              <a:rPr sz="1100" spc="-15" dirty="0">
                <a:latin typeface="Tahoma"/>
                <a:cs typeface="Tahoma"/>
              </a:rPr>
              <a:t>?</a:t>
            </a:r>
            <a:endParaRPr sz="1100" dirty="0">
              <a:latin typeface="Tahoma"/>
              <a:cs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4564" y="923696"/>
            <a:ext cx="13077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-45" dirty="0" err="1" smtClean="0">
                <a:latin typeface="Tahoma"/>
                <a:cs typeface="Tahoma"/>
              </a:rPr>
              <a:t>Spohn</a:t>
            </a:r>
            <a:r>
              <a:rPr lang="en-US" sz="1100" spc="-45" dirty="0" smtClean="0">
                <a:latin typeface="Tahoma"/>
                <a:cs typeface="Tahoma"/>
              </a:rPr>
              <a:t> (1978)</a:t>
            </a:r>
            <a:endParaRPr lang="en-US" sz="1100" spc="-45" dirty="0">
              <a:latin typeface="Tahoma"/>
              <a:cs typeface="Tahoma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7"/>
          </p:nvPr>
        </p:nvSpPr>
        <p:spPr>
          <a:xfrm>
            <a:off x="4273397" y="3339338"/>
            <a:ext cx="266700" cy="92333"/>
          </a:xfrm>
        </p:spPr>
        <p:txBody>
          <a:bodyPr/>
          <a:lstStyle/>
          <a:p>
            <a:pPr marL="65405">
              <a:lnSpc>
                <a:spcPct val="100000"/>
              </a:lnSpc>
            </a:pPr>
            <a:fld id="{81D60167-4931-47E6-BA6A-407CBD079E47}" type="slidenum">
              <a:rPr lang="en-US" spc="-20" smtClean="0"/>
              <a:t>7</a:t>
            </a:fld>
            <a:endParaRPr lang="en-US" spc="-20" dirty="0"/>
          </a:p>
        </p:txBody>
      </p:sp>
      <p:sp>
        <p:nvSpPr>
          <p:cNvPr id="11" name="TextBox 10"/>
          <p:cNvSpPr txBox="1"/>
          <p:nvPr/>
        </p:nvSpPr>
        <p:spPr>
          <a:xfrm>
            <a:off x="552450" y="2374798"/>
            <a:ext cx="3337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Spohn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(or 2</a:t>
            </a:r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law) doesn’t discern between passive and non-passive states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4094074" y="16192"/>
            <a:ext cx="419100" cy="101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20" dirty="0">
                <a:solidFill>
                  <a:srgbClr val="A3A3DC"/>
                </a:solidFill>
                <a:latin typeface="Arial"/>
                <a:cs typeface="Arial"/>
                <a:hlinkClick r:id="" action="ppaction://noaction"/>
              </a:rPr>
              <a:t>Conclusions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00050" y="867842"/>
            <a:ext cx="3954188" cy="1697967"/>
            <a:chOff x="365055" y="1608682"/>
            <a:chExt cx="3954188" cy="1697967"/>
          </a:xfrm>
        </p:grpSpPr>
        <p:sp>
          <p:nvSpPr>
            <p:cNvPr id="11" name="object 11"/>
            <p:cNvSpPr/>
            <p:nvPr/>
          </p:nvSpPr>
          <p:spPr>
            <a:xfrm>
              <a:off x="401055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3733929" y="0"/>
                  </a:moveTo>
                  <a:lnTo>
                    <a:pt x="71738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935264"/>
                  </a:lnTo>
                  <a:lnTo>
                    <a:pt x="1506" y="949729"/>
                  </a:lnTo>
                  <a:lnTo>
                    <a:pt x="21173" y="986000"/>
                  </a:lnTo>
                  <a:lnTo>
                    <a:pt x="57519" y="1005546"/>
                  </a:lnTo>
                  <a:lnTo>
                    <a:pt x="71999" y="1007003"/>
                  </a:lnTo>
                  <a:lnTo>
                    <a:pt x="3734190" y="1007002"/>
                  </a:lnTo>
                  <a:lnTo>
                    <a:pt x="3774311" y="994622"/>
                  </a:lnTo>
                  <a:lnTo>
                    <a:pt x="3800295" y="962972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01054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0" y="935003"/>
                  </a:moveTo>
                  <a:lnTo>
                    <a:pt x="0" y="71999"/>
                  </a:lnTo>
                  <a:lnTo>
                    <a:pt x="1456" y="57519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935003"/>
                  </a:lnTo>
                  <a:lnTo>
                    <a:pt x="3804473" y="949483"/>
                  </a:lnTo>
                  <a:lnTo>
                    <a:pt x="3784927" y="985829"/>
                  </a:lnTo>
                  <a:lnTo>
                    <a:pt x="3748655" y="1005496"/>
                  </a:lnTo>
                  <a:lnTo>
                    <a:pt x="71999" y="1007003"/>
                  </a:lnTo>
                  <a:lnTo>
                    <a:pt x="57519" y="1005546"/>
                  </a:lnTo>
                  <a:lnTo>
                    <a:pt x="21173" y="986000"/>
                  </a:lnTo>
                  <a:lnTo>
                    <a:pt x="1507" y="949729"/>
                  </a:lnTo>
                  <a:lnTo>
                    <a:pt x="0" y="935003"/>
                  </a:lnTo>
                  <a:close/>
                </a:path>
              </a:pathLst>
            </a:custGeom>
            <a:ln w="63263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01055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3733929" y="0"/>
                  </a:moveTo>
                  <a:lnTo>
                    <a:pt x="71738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935264"/>
                  </a:lnTo>
                  <a:lnTo>
                    <a:pt x="1506" y="949729"/>
                  </a:lnTo>
                  <a:lnTo>
                    <a:pt x="21173" y="986000"/>
                  </a:lnTo>
                  <a:lnTo>
                    <a:pt x="57519" y="1005546"/>
                  </a:lnTo>
                  <a:lnTo>
                    <a:pt x="71999" y="1007003"/>
                  </a:lnTo>
                  <a:lnTo>
                    <a:pt x="3734190" y="1007002"/>
                  </a:lnTo>
                  <a:lnTo>
                    <a:pt x="3774311" y="994622"/>
                  </a:lnTo>
                  <a:lnTo>
                    <a:pt x="3800295" y="962972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01054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0" y="935003"/>
                  </a:moveTo>
                  <a:lnTo>
                    <a:pt x="0" y="71999"/>
                  </a:lnTo>
                  <a:lnTo>
                    <a:pt x="1456" y="57519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935003"/>
                  </a:lnTo>
                  <a:lnTo>
                    <a:pt x="3804473" y="949483"/>
                  </a:lnTo>
                  <a:lnTo>
                    <a:pt x="3784927" y="985829"/>
                  </a:lnTo>
                  <a:lnTo>
                    <a:pt x="3748655" y="1005496"/>
                  </a:lnTo>
                  <a:lnTo>
                    <a:pt x="71999" y="1007003"/>
                  </a:lnTo>
                  <a:lnTo>
                    <a:pt x="57519" y="1005546"/>
                  </a:lnTo>
                  <a:lnTo>
                    <a:pt x="21173" y="986000"/>
                  </a:lnTo>
                  <a:lnTo>
                    <a:pt x="1507" y="949729"/>
                  </a:lnTo>
                  <a:lnTo>
                    <a:pt x="0" y="935003"/>
                  </a:lnTo>
                  <a:close/>
                </a:path>
              </a:pathLst>
            </a:custGeom>
            <a:ln w="50610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01055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3733929" y="0"/>
                  </a:moveTo>
                  <a:lnTo>
                    <a:pt x="71738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935264"/>
                  </a:lnTo>
                  <a:lnTo>
                    <a:pt x="1506" y="949729"/>
                  </a:lnTo>
                  <a:lnTo>
                    <a:pt x="21173" y="986000"/>
                  </a:lnTo>
                  <a:lnTo>
                    <a:pt x="57519" y="1005546"/>
                  </a:lnTo>
                  <a:lnTo>
                    <a:pt x="71999" y="1007003"/>
                  </a:lnTo>
                  <a:lnTo>
                    <a:pt x="3734190" y="1007002"/>
                  </a:lnTo>
                  <a:lnTo>
                    <a:pt x="3774311" y="994622"/>
                  </a:lnTo>
                  <a:lnTo>
                    <a:pt x="3800295" y="962972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01054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0" y="935003"/>
                  </a:moveTo>
                  <a:lnTo>
                    <a:pt x="0" y="71999"/>
                  </a:lnTo>
                  <a:lnTo>
                    <a:pt x="1456" y="57519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935003"/>
                  </a:lnTo>
                  <a:lnTo>
                    <a:pt x="3804473" y="949483"/>
                  </a:lnTo>
                  <a:lnTo>
                    <a:pt x="3784927" y="985829"/>
                  </a:lnTo>
                  <a:lnTo>
                    <a:pt x="3748655" y="1005496"/>
                  </a:lnTo>
                  <a:lnTo>
                    <a:pt x="71999" y="1007003"/>
                  </a:lnTo>
                  <a:lnTo>
                    <a:pt x="57519" y="1005546"/>
                  </a:lnTo>
                  <a:lnTo>
                    <a:pt x="21173" y="986000"/>
                  </a:lnTo>
                  <a:lnTo>
                    <a:pt x="1507" y="949729"/>
                  </a:lnTo>
                  <a:lnTo>
                    <a:pt x="0" y="935003"/>
                  </a:lnTo>
                  <a:close/>
                </a:path>
              </a:pathLst>
            </a:custGeom>
            <a:ln w="37958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01055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3733929" y="0"/>
                  </a:moveTo>
                  <a:lnTo>
                    <a:pt x="71738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935264"/>
                  </a:lnTo>
                  <a:lnTo>
                    <a:pt x="1506" y="949729"/>
                  </a:lnTo>
                  <a:lnTo>
                    <a:pt x="21173" y="986000"/>
                  </a:lnTo>
                  <a:lnTo>
                    <a:pt x="57519" y="1005546"/>
                  </a:lnTo>
                  <a:lnTo>
                    <a:pt x="71999" y="1007003"/>
                  </a:lnTo>
                  <a:lnTo>
                    <a:pt x="3734190" y="1007002"/>
                  </a:lnTo>
                  <a:lnTo>
                    <a:pt x="3774311" y="994622"/>
                  </a:lnTo>
                  <a:lnTo>
                    <a:pt x="3800295" y="962972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01054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0" y="935003"/>
                  </a:moveTo>
                  <a:lnTo>
                    <a:pt x="0" y="71999"/>
                  </a:lnTo>
                  <a:lnTo>
                    <a:pt x="1456" y="57519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935003"/>
                  </a:lnTo>
                  <a:lnTo>
                    <a:pt x="3804473" y="949483"/>
                  </a:lnTo>
                  <a:lnTo>
                    <a:pt x="3784927" y="985829"/>
                  </a:lnTo>
                  <a:lnTo>
                    <a:pt x="3748655" y="1005496"/>
                  </a:lnTo>
                  <a:lnTo>
                    <a:pt x="71999" y="1007003"/>
                  </a:lnTo>
                  <a:lnTo>
                    <a:pt x="57519" y="1005546"/>
                  </a:lnTo>
                  <a:lnTo>
                    <a:pt x="21173" y="986000"/>
                  </a:lnTo>
                  <a:lnTo>
                    <a:pt x="1507" y="949729"/>
                  </a:lnTo>
                  <a:lnTo>
                    <a:pt x="0" y="935003"/>
                  </a:lnTo>
                  <a:close/>
                </a:path>
              </a:pathLst>
            </a:custGeom>
            <a:ln w="25305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01055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3733929" y="0"/>
                  </a:moveTo>
                  <a:lnTo>
                    <a:pt x="71738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935264"/>
                  </a:lnTo>
                  <a:lnTo>
                    <a:pt x="1506" y="949729"/>
                  </a:lnTo>
                  <a:lnTo>
                    <a:pt x="21173" y="986000"/>
                  </a:lnTo>
                  <a:lnTo>
                    <a:pt x="57519" y="1005546"/>
                  </a:lnTo>
                  <a:lnTo>
                    <a:pt x="71999" y="1007003"/>
                  </a:lnTo>
                  <a:lnTo>
                    <a:pt x="3734190" y="1007002"/>
                  </a:lnTo>
                  <a:lnTo>
                    <a:pt x="3774311" y="994622"/>
                  </a:lnTo>
                  <a:lnTo>
                    <a:pt x="3800295" y="962972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01054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0" y="935003"/>
                  </a:moveTo>
                  <a:lnTo>
                    <a:pt x="0" y="71999"/>
                  </a:lnTo>
                  <a:lnTo>
                    <a:pt x="1456" y="57519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935003"/>
                  </a:lnTo>
                  <a:lnTo>
                    <a:pt x="3804473" y="949483"/>
                  </a:lnTo>
                  <a:lnTo>
                    <a:pt x="3784927" y="985829"/>
                  </a:lnTo>
                  <a:lnTo>
                    <a:pt x="3748655" y="1005496"/>
                  </a:lnTo>
                  <a:lnTo>
                    <a:pt x="71999" y="1007003"/>
                  </a:lnTo>
                  <a:lnTo>
                    <a:pt x="57519" y="1005546"/>
                  </a:lnTo>
                  <a:lnTo>
                    <a:pt x="21173" y="986000"/>
                  </a:lnTo>
                  <a:lnTo>
                    <a:pt x="1507" y="949729"/>
                  </a:lnTo>
                  <a:lnTo>
                    <a:pt x="0" y="935003"/>
                  </a:lnTo>
                  <a:close/>
                </a:path>
              </a:pathLst>
            </a:custGeom>
            <a:ln w="12652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01055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3733929" y="0"/>
                  </a:moveTo>
                  <a:lnTo>
                    <a:pt x="71738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935264"/>
                  </a:lnTo>
                  <a:lnTo>
                    <a:pt x="1506" y="949729"/>
                  </a:lnTo>
                  <a:lnTo>
                    <a:pt x="21173" y="986000"/>
                  </a:lnTo>
                  <a:lnTo>
                    <a:pt x="57519" y="1005546"/>
                  </a:lnTo>
                  <a:lnTo>
                    <a:pt x="71999" y="1007003"/>
                  </a:lnTo>
                  <a:lnTo>
                    <a:pt x="3734190" y="1007002"/>
                  </a:lnTo>
                  <a:lnTo>
                    <a:pt x="3774311" y="994622"/>
                  </a:lnTo>
                  <a:lnTo>
                    <a:pt x="3800295" y="962972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01054" y="1644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0" y="935003"/>
                  </a:moveTo>
                  <a:lnTo>
                    <a:pt x="0" y="71999"/>
                  </a:lnTo>
                  <a:lnTo>
                    <a:pt x="1456" y="57519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935003"/>
                  </a:lnTo>
                  <a:lnTo>
                    <a:pt x="3804473" y="949483"/>
                  </a:lnTo>
                  <a:lnTo>
                    <a:pt x="3784927" y="985829"/>
                  </a:lnTo>
                  <a:lnTo>
                    <a:pt x="3748655" y="1005496"/>
                  </a:lnTo>
                  <a:lnTo>
                    <a:pt x="71999" y="1007003"/>
                  </a:lnTo>
                  <a:lnTo>
                    <a:pt x="57519" y="1005546"/>
                  </a:lnTo>
                  <a:lnTo>
                    <a:pt x="21173" y="986000"/>
                  </a:lnTo>
                  <a:lnTo>
                    <a:pt x="1507" y="949729"/>
                  </a:lnTo>
                  <a:lnTo>
                    <a:pt x="0" y="935003"/>
                  </a:lnTo>
                  <a:close/>
                </a:path>
              </a:pathLst>
            </a:custGeom>
            <a:ln w="6326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65056" y="1608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3733928" y="0"/>
                  </a:moveTo>
                  <a:lnTo>
                    <a:pt x="71737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935264"/>
                  </a:lnTo>
                  <a:lnTo>
                    <a:pt x="1506" y="949729"/>
                  </a:lnTo>
                  <a:lnTo>
                    <a:pt x="21172" y="986000"/>
                  </a:lnTo>
                  <a:lnTo>
                    <a:pt x="57518" y="1005546"/>
                  </a:lnTo>
                  <a:lnTo>
                    <a:pt x="71998" y="1007003"/>
                  </a:lnTo>
                  <a:lnTo>
                    <a:pt x="3734189" y="1007002"/>
                  </a:lnTo>
                  <a:lnTo>
                    <a:pt x="3774310" y="994621"/>
                  </a:lnTo>
                  <a:lnTo>
                    <a:pt x="3800294" y="962972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4" y="21002"/>
                  </a:lnTo>
                  <a:lnTo>
                    <a:pt x="3748408" y="1456"/>
                  </a:lnTo>
                  <a:lnTo>
                    <a:pt x="3733928" y="0"/>
                  </a:lnTo>
                  <a:close/>
                </a:path>
              </a:pathLst>
            </a:custGeom>
            <a:solidFill>
              <a:srgbClr val="FF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65055" y="1608682"/>
              <a:ext cx="3806190" cy="1007110"/>
            </a:xfrm>
            <a:custGeom>
              <a:avLst/>
              <a:gdLst/>
              <a:ahLst/>
              <a:cxnLst/>
              <a:rect l="l" t="t" r="r" b="b"/>
              <a:pathLst>
                <a:path w="3806190" h="1007110">
                  <a:moveTo>
                    <a:pt x="0" y="935003"/>
                  </a:moveTo>
                  <a:lnTo>
                    <a:pt x="0" y="71999"/>
                  </a:lnTo>
                  <a:lnTo>
                    <a:pt x="1456" y="57519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935003"/>
                  </a:lnTo>
                  <a:lnTo>
                    <a:pt x="3804473" y="949483"/>
                  </a:lnTo>
                  <a:lnTo>
                    <a:pt x="3784927" y="985829"/>
                  </a:lnTo>
                  <a:lnTo>
                    <a:pt x="3748655" y="1005496"/>
                  </a:lnTo>
                  <a:lnTo>
                    <a:pt x="71999" y="1007003"/>
                  </a:lnTo>
                  <a:lnTo>
                    <a:pt x="57519" y="1005546"/>
                  </a:lnTo>
                  <a:lnTo>
                    <a:pt x="21173" y="986000"/>
                  </a:lnTo>
                  <a:lnTo>
                    <a:pt x="1507" y="949729"/>
                  </a:lnTo>
                  <a:lnTo>
                    <a:pt x="0" y="935003"/>
                  </a:lnTo>
                  <a:close/>
                </a:path>
              </a:pathLst>
            </a:custGeom>
            <a:ln w="101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06434" y="1661903"/>
              <a:ext cx="181197" cy="24085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 txBox="1"/>
            <p:nvPr/>
          </p:nvSpPr>
          <p:spPr>
            <a:xfrm>
              <a:off x="623125" y="1678801"/>
              <a:ext cx="3505200" cy="6642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26670">
                <a:lnSpc>
                  <a:spcPct val="100000"/>
                </a:lnSpc>
              </a:pPr>
              <a:r>
                <a:rPr sz="1200" b="1" spc="-25" dirty="0">
                  <a:solidFill>
                    <a:srgbClr val="FF0000"/>
                  </a:solidFill>
                  <a:latin typeface="Gill Sans MT"/>
                  <a:cs typeface="Gill Sans MT"/>
                </a:rPr>
                <a:t>Relaxation</a:t>
              </a:r>
              <a:r>
                <a:rPr sz="1200" b="1" spc="30" dirty="0">
                  <a:solidFill>
                    <a:srgbClr val="FF0000"/>
                  </a:solidFill>
                  <a:latin typeface="Gill Sans MT"/>
                  <a:cs typeface="Gill Sans MT"/>
                </a:rPr>
                <a:t> </a:t>
              </a:r>
              <a:r>
                <a:rPr sz="1200" b="1" spc="-30" dirty="0">
                  <a:solidFill>
                    <a:srgbClr val="FF0000"/>
                  </a:solidFill>
                  <a:latin typeface="Gill Sans MT"/>
                  <a:cs typeface="Gill Sans MT"/>
                </a:rPr>
                <a:t>to</a:t>
              </a:r>
              <a:r>
                <a:rPr sz="1200" b="1" spc="40" dirty="0">
                  <a:solidFill>
                    <a:srgbClr val="FF0000"/>
                  </a:solidFill>
                  <a:latin typeface="Gill Sans MT"/>
                  <a:cs typeface="Gill Sans MT"/>
                </a:rPr>
                <a:t> </a:t>
              </a:r>
              <a:r>
                <a:rPr sz="1200" b="1" spc="-25" dirty="0">
                  <a:solidFill>
                    <a:srgbClr val="FF0000"/>
                  </a:solidFill>
                  <a:latin typeface="Gill Sans MT"/>
                  <a:cs typeface="Gill Sans MT"/>
                </a:rPr>
                <a:t>steady</a:t>
              </a:r>
              <a:r>
                <a:rPr sz="1200" b="1" spc="35" dirty="0">
                  <a:solidFill>
                    <a:srgbClr val="FF0000"/>
                  </a:solidFill>
                  <a:latin typeface="Gill Sans MT"/>
                  <a:cs typeface="Gill Sans MT"/>
                </a:rPr>
                <a:t> </a:t>
              </a:r>
              <a:r>
                <a:rPr sz="1200" b="1" spc="-15" dirty="0">
                  <a:solidFill>
                    <a:srgbClr val="FF0000"/>
                  </a:solidFill>
                  <a:latin typeface="Gill Sans MT"/>
                  <a:cs typeface="Gill Sans MT"/>
                </a:rPr>
                <a:t>stat</a:t>
              </a:r>
              <a:r>
                <a:rPr sz="1200" b="1" spc="-55" dirty="0">
                  <a:solidFill>
                    <a:srgbClr val="FF0000"/>
                  </a:solidFill>
                  <a:latin typeface="Gill Sans MT"/>
                  <a:cs typeface="Gill Sans MT"/>
                </a:rPr>
                <a:t>e</a:t>
              </a:r>
              <a:r>
                <a:rPr sz="1200" b="1" spc="40" dirty="0">
                  <a:solidFill>
                    <a:srgbClr val="FF0000"/>
                  </a:solidFill>
                  <a:latin typeface="Gill Sans MT"/>
                  <a:cs typeface="Gill Sans MT"/>
                </a:rPr>
                <a:t> </a:t>
              </a:r>
              <a:endParaRPr lang="en-US" sz="1200" b="1" spc="40" dirty="0" smtClean="0">
                <a:solidFill>
                  <a:srgbClr val="FF0000"/>
                </a:solidFill>
                <a:latin typeface="Gill Sans MT"/>
                <a:cs typeface="Gill Sans MT"/>
              </a:endParaRPr>
            </a:p>
            <a:p>
              <a:pPr marL="26670">
                <a:lnSpc>
                  <a:spcPct val="100000"/>
                </a:lnSpc>
              </a:pPr>
              <a:r>
                <a:rPr lang="en-US" sz="1100" spc="-50" dirty="0" smtClean="0">
                  <a:latin typeface="Tahoma"/>
                  <a:cs typeface="Tahoma"/>
                </a:rPr>
                <a:t>At </a:t>
              </a:r>
              <a:r>
                <a:rPr sz="1100" b="0" i="1" spc="15" dirty="0" smtClean="0">
                  <a:latin typeface="Bookman Old Style"/>
                  <a:cs typeface="Bookman Old Style"/>
                </a:rPr>
                <a:t>t</a:t>
              </a:r>
              <a:r>
                <a:rPr sz="1100" b="0" i="1" spc="-30" dirty="0" smtClean="0">
                  <a:latin typeface="Bookman Old Style"/>
                  <a:cs typeface="Bookman Old Style"/>
                </a:rPr>
                <a:t> </a:t>
              </a:r>
              <a:r>
                <a:rPr sz="1100" i="1" spc="-15" dirty="0">
                  <a:latin typeface="Meiryo"/>
                  <a:cs typeface="Meiryo"/>
                </a:rPr>
                <a:t>→</a:t>
              </a:r>
              <a:r>
                <a:rPr sz="1100" i="1" spc="-75" dirty="0">
                  <a:latin typeface="Meiryo"/>
                  <a:cs typeface="Meiryo"/>
                </a:rPr>
                <a:t> </a:t>
              </a:r>
              <a:r>
                <a:rPr sz="1100" i="1" spc="-15" dirty="0" smtClean="0">
                  <a:latin typeface="Meiryo"/>
                  <a:cs typeface="Meiryo"/>
                </a:rPr>
                <a:t>∞</a:t>
              </a:r>
              <a:endParaRPr sz="1100" dirty="0" smtClean="0">
                <a:latin typeface="Meiryo"/>
                <a:cs typeface="Meiryo"/>
              </a:endParaRPr>
            </a:p>
            <a:p>
              <a:pPr marL="387985" algn="ctr">
                <a:lnSpc>
                  <a:spcPct val="100000"/>
                </a:lnSpc>
                <a:spcBef>
                  <a:spcPts val="1080"/>
                </a:spcBef>
              </a:pPr>
              <a:r>
                <a:rPr sz="1650" u="sng" spc="345" baseline="7575" dirty="0" smtClean="0">
                  <a:solidFill>
                    <a:srgbClr val="FF0000"/>
                  </a:solidFill>
                  <a:latin typeface="Garamond"/>
                  <a:cs typeface="Garamond"/>
                </a:rPr>
                <a:t>∆</a:t>
              </a:r>
              <a:r>
                <a:rPr lang="en-US" sz="1650" b="0" i="1" u="sng" spc="75" baseline="7575" dirty="0" err="1" smtClean="0">
                  <a:solidFill>
                    <a:srgbClr val="FF0000"/>
                  </a:solidFill>
                  <a:latin typeface="Bookman Old Style"/>
                  <a:cs typeface="Bookman Old Style"/>
                </a:rPr>
                <a:t>Q</a:t>
              </a:r>
              <a:r>
                <a:rPr sz="800" u="sng" spc="-20" dirty="0" err="1" smtClean="0">
                  <a:solidFill>
                    <a:srgbClr val="FF0000"/>
                  </a:solidFill>
                  <a:latin typeface="Century"/>
                  <a:cs typeface="Century"/>
                </a:rPr>
                <a:t>pas</a:t>
              </a:r>
              <a:r>
                <a:rPr sz="800" u="sng" spc="-155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</a:t>
              </a:r>
              <a:r>
                <a:rPr sz="1650" i="1" u="sng" spc="-277" baseline="7575" dirty="0" smtClean="0">
                  <a:solidFill>
                    <a:srgbClr val="FF0000"/>
                  </a:solidFill>
                  <a:latin typeface="Meiryo"/>
                  <a:cs typeface="Meiryo"/>
                </a:rPr>
                <a:t>|</a:t>
              </a:r>
              <a:r>
                <a:rPr sz="800" u="sng" spc="-25" dirty="0" err="1" smtClean="0">
                  <a:solidFill>
                    <a:srgbClr val="FF0000"/>
                  </a:solidFill>
                  <a:latin typeface="Century"/>
                  <a:cs typeface="Century"/>
                </a:rPr>
                <a:t>diss</a:t>
              </a:r>
              <a:endParaRPr sz="800" dirty="0">
                <a:solidFill>
                  <a:srgbClr val="FF0000"/>
                </a:solidFill>
                <a:latin typeface="Century"/>
                <a:cs typeface="Century"/>
              </a:endParaRPr>
            </a:p>
          </p:txBody>
        </p:sp>
        <p:sp>
          <p:nvSpPr>
            <p:cNvPr id="27" name="object 27"/>
            <p:cNvSpPr txBox="1"/>
            <p:nvPr/>
          </p:nvSpPr>
          <p:spPr>
            <a:xfrm>
              <a:off x="1850796" y="2265039"/>
              <a:ext cx="381635" cy="2127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spc="229" dirty="0">
                  <a:latin typeface="Garamond"/>
                  <a:cs typeface="Garamond"/>
                </a:rPr>
                <a:t>∆</a:t>
              </a:r>
              <a:r>
                <a:rPr sz="1100" i="1" spc="-45" dirty="0">
                  <a:latin typeface="Meiryo"/>
                  <a:cs typeface="Meiryo"/>
                </a:rPr>
                <a:t>S</a:t>
              </a:r>
              <a:r>
                <a:rPr sz="1100" i="1" spc="10" dirty="0">
                  <a:latin typeface="Meiryo"/>
                  <a:cs typeface="Meiryo"/>
                </a:rPr>
                <a:t> </a:t>
              </a:r>
              <a:r>
                <a:rPr sz="1100" i="1" spc="-45" dirty="0">
                  <a:latin typeface="Meiryo"/>
                  <a:cs typeface="Meiryo"/>
                </a:rPr>
                <a:t>≥</a:t>
              </a:r>
              <a:endParaRPr sz="1100">
                <a:latin typeface="Meiryo"/>
                <a:cs typeface="Meiryo"/>
              </a:endParaRPr>
            </a:p>
          </p:txBody>
        </p:sp>
        <p:sp>
          <p:nvSpPr>
            <p:cNvPr id="28" name="object 28"/>
            <p:cNvSpPr txBox="1"/>
            <p:nvPr/>
          </p:nvSpPr>
          <p:spPr>
            <a:xfrm>
              <a:off x="2509977" y="2366355"/>
              <a:ext cx="106680" cy="16446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100" b="0" i="1" spc="-30" dirty="0">
                  <a:latin typeface="Bookman Old Style"/>
                  <a:cs typeface="Bookman Old Style"/>
                </a:rPr>
                <a:t>T</a:t>
              </a:r>
              <a:endParaRPr sz="1100">
                <a:latin typeface="Bookman Old Style"/>
                <a:cs typeface="Bookman Old Style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502970" y="1905814"/>
              <a:ext cx="0" cy="645160"/>
            </a:xfrm>
            <a:custGeom>
              <a:avLst/>
              <a:gdLst/>
              <a:ahLst/>
              <a:cxnLst/>
              <a:rect l="l" t="t" r="r" b="b"/>
              <a:pathLst>
                <a:path h="645160">
                  <a:moveTo>
                    <a:pt x="0" y="0"/>
                  </a:moveTo>
                  <a:lnTo>
                    <a:pt x="0" y="644701"/>
                  </a:lnTo>
                </a:path>
              </a:pathLst>
            </a:custGeom>
            <a:ln w="189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01055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3733929" y="0"/>
                  </a:moveTo>
                  <a:lnTo>
                    <a:pt x="71737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447387"/>
                  </a:lnTo>
                  <a:lnTo>
                    <a:pt x="1506" y="461852"/>
                  </a:lnTo>
                  <a:lnTo>
                    <a:pt x="21173" y="498123"/>
                  </a:lnTo>
                  <a:lnTo>
                    <a:pt x="57519" y="517669"/>
                  </a:lnTo>
                  <a:lnTo>
                    <a:pt x="71999" y="519126"/>
                  </a:lnTo>
                  <a:lnTo>
                    <a:pt x="3734190" y="519125"/>
                  </a:lnTo>
                  <a:lnTo>
                    <a:pt x="3774311" y="506744"/>
                  </a:lnTo>
                  <a:lnTo>
                    <a:pt x="3800295" y="475095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01054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0" y="447126"/>
                  </a:moveTo>
                  <a:lnTo>
                    <a:pt x="0" y="71999"/>
                  </a:lnTo>
                  <a:lnTo>
                    <a:pt x="1456" y="57520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447126"/>
                  </a:lnTo>
                  <a:lnTo>
                    <a:pt x="3804473" y="461606"/>
                  </a:lnTo>
                  <a:lnTo>
                    <a:pt x="3784927" y="497952"/>
                  </a:lnTo>
                  <a:lnTo>
                    <a:pt x="3748655" y="517618"/>
                  </a:lnTo>
                  <a:lnTo>
                    <a:pt x="71999" y="519126"/>
                  </a:lnTo>
                  <a:lnTo>
                    <a:pt x="57519" y="517669"/>
                  </a:lnTo>
                  <a:lnTo>
                    <a:pt x="21173" y="498123"/>
                  </a:lnTo>
                  <a:lnTo>
                    <a:pt x="1507" y="461852"/>
                  </a:lnTo>
                  <a:lnTo>
                    <a:pt x="0" y="447126"/>
                  </a:lnTo>
                  <a:close/>
                </a:path>
              </a:pathLst>
            </a:custGeom>
            <a:ln w="63263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01055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3733929" y="0"/>
                  </a:moveTo>
                  <a:lnTo>
                    <a:pt x="71737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447387"/>
                  </a:lnTo>
                  <a:lnTo>
                    <a:pt x="1506" y="461852"/>
                  </a:lnTo>
                  <a:lnTo>
                    <a:pt x="21173" y="498123"/>
                  </a:lnTo>
                  <a:lnTo>
                    <a:pt x="57519" y="517669"/>
                  </a:lnTo>
                  <a:lnTo>
                    <a:pt x="71999" y="519126"/>
                  </a:lnTo>
                  <a:lnTo>
                    <a:pt x="3734190" y="519125"/>
                  </a:lnTo>
                  <a:lnTo>
                    <a:pt x="3774311" y="506744"/>
                  </a:lnTo>
                  <a:lnTo>
                    <a:pt x="3800295" y="475095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01054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0" y="447126"/>
                  </a:moveTo>
                  <a:lnTo>
                    <a:pt x="0" y="71999"/>
                  </a:lnTo>
                  <a:lnTo>
                    <a:pt x="1456" y="57520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447126"/>
                  </a:lnTo>
                  <a:lnTo>
                    <a:pt x="3804473" y="461606"/>
                  </a:lnTo>
                  <a:lnTo>
                    <a:pt x="3784927" y="497952"/>
                  </a:lnTo>
                  <a:lnTo>
                    <a:pt x="3748655" y="517618"/>
                  </a:lnTo>
                  <a:lnTo>
                    <a:pt x="71999" y="519126"/>
                  </a:lnTo>
                  <a:lnTo>
                    <a:pt x="57519" y="517669"/>
                  </a:lnTo>
                  <a:lnTo>
                    <a:pt x="21173" y="498123"/>
                  </a:lnTo>
                  <a:lnTo>
                    <a:pt x="1507" y="461852"/>
                  </a:lnTo>
                  <a:lnTo>
                    <a:pt x="0" y="447126"/>
                  </a:lnTo>
                  <a:close/>
                </a:path>
              </a:pathLst>
            </a:custGeom>
            <a:ln w="50610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01055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3733929" y="0"/>
                  </a:moveTo>
                  <a:lnTo>
                    <a:pt x="71737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447387"/>
                  </a:lnTo>
                  <a:lnTo>
                    <a:pt x="1506" y="461852"/>
                  </a:lnTo>
                  <a:lnTo>
                    <a:pt x="21173" y="498123"/>
                  </a:lnTo>
                  <a:lnTo>
                    <a:pt x="57519" y="517669"/>
                  </a:lnTo>
                  <a:lnTo>
                    <a:pt x="71999" y="519126"/>
                  </a:lnTo>
                  <a:lnTo>
                    <a:pt x="3734190" y="519125"/>
                  </a:lnTo>
                  <a:lnTo>
                    <a:pt x="3774311" y="506744"/>
                  </a:lnTo>
                  <a:lnTo>
                    <a:pt x="3800295" y="475095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01054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0" y="447126"/>
                  </a:moveTo>
                  <a:lnTo>
                    <a:pt x="0" y="71999"/>
                  </a:lnTo>
                  <a:lnTo>
                    <a:pt x="1456" y="57520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447126"/>
                  </a:lnTo>
                  <a:lnTo>
                    <a:pt x="3804473" y="461606"/>
                  </a:lnTo>
                  <a:lnTo>
                    <a:pt x="3784927" y="497952"/>
                  </a:lnTo>
                  <a:lnTo>
                    <a:pt x="3748655" y="517618"/>
                  </a:lnTo>
                  <a:lnTo>
                    <a:pt x="71999" y="519126"/>
                  </a:lnTo>
                  <a:lnTo>
                    <a:pt x="57519" y="517669"/>
                  </a:lnTo>
                  <a:lnTo>
                    <a:pt x="21173" y="498123"/>
                  </a:lnTo>
                  <a:lnTo>
                    <a:pt x="1507" y="461852"/>
                  </a:lnTo>
                  <a:lnTo>
                    <a:pt x="0" y="447126"/>
                  </a:lnTo>
                  <a:close/>
                </a:path>
              </a:pathLst>
            </a:custGeom>
            <a:ln w="37958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01055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3733929" y="0"/>
                  </a:moveTo>
                  <a:lnTo>
                    <a:pt x="71737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447387"/>
                  </a:lnTo>
                  <a:lnTo>
                    <a:pt x="1506" y="461852"/>
                  </a:lnTo>
                  <a:lnTo>
                    <a:pt x="21173" y="498123"/>
                  </a:lnTo>
                  <a:lnTo>
                    <a:pt x="57519" y="517669"/>
                  </a:lnTo>
                  <a:lnTo>
                    <a:pt x="71999" y="519126"/>
                  </a:lnTo>
                  <a:lnTo>
                    <a:pt x="3734190" y="519125"/>
                  </a:lnTo>
                  <a:lnTo>
                    <a:pt x="3774311" y="506744"/>
                  </a:lnTo>
                  <a:lnTo>
                    <a:pt x="3800295" y="475095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01054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0" y="447126"/>
                  </a:moveTo>
                  <a:lnTo>
                    <a:pt x="0" y="71999"/>
                  </a:lnTo>
                  <a:lnTo>
                    <a:pt x="1456" y="57520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447126"/>
                  </a:lnTo>
                  <a:lnTo>
                    <a:pt x="3804473" y="461606"/>
                  </a:lnTo>
                  <a:lnTo>
                    <a:pt x="3784927" y="497952"/>
                  </a:lnTo>
                  <a:lnTo>
                    <a:pt x="3748655" y="517618"/>
                  </a:lnTo>
                  <a:lnTo>
                    <a:pt x="71999" y="519126"/>
                  </a:lnTo>
                  <a:lnTo>
                    <a:pt x="57519" y="517669"/>
                  </a:lnTo>
                  <a:lnTo>
                    <a:pt x="21173" y="498123"/>
                  </a:lnTo>
                  <a:lnTo>
                    <a:pt x="1507" y="461852"/>
                  </a:lnTo>
                  <a:lnTo>
                    <a:pt x="0" y="447126"/>
                  </a:lnTo>
                  <a:close/>
                </a:path>
              </a:pathLst>
            </a:custGeom>
            <a:ln w="25305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01055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3733929" y="0"/>
                  </a:moveTo>
                  <a:lnTo>
                    <a:pt x="71737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447387"/>
                  </a:lnTo>
                  <a:lnTo>
                    <a:pt x="1506" y="461852"/>
                  </a:lnTo>
                  <a:lnTo>
                    <a:pt x="21173" y="498123"/>
                  </a:lnTo>
                  <a:lnTo>
                    <a:pt x="57519" y="517669"/>
                  </a:lnTo>
                  <a:lnTo>
                    <a:pt x="71999" y="519126"/>
                  </a:lnTo>
                  <a:lnTo>
                    <a:pt x="3734190" y="519125"/>
                  </a:lnTo>
                  <a:lnTo>
                    <a:pt x="3774311" y="506744"/>
                  </a:lnTo>
                  <a:lnTo>
                    <a:pt x="3800295" y="475095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01054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0" y="447126"/>
                  </a:moveTo>
                  <a:lnTo>
                    <a:pt x="0" y="71999"/>
                  </a:lnTo>
                  <a:lnTo>
                    <a:pt x="1456" y="57520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447126"/>
                  </a:lnTo>
                  <a:lnTo>
                    <a:pt x="3804473" y="461606"/>
                  </a:lnTo>
                  <a:lnTo>
                    <a:pt x="3784927" y="497952"/>
                  </a:lnTo>
                  <a:lnTo>
                    <a:pt x="3748655" y="517618"/>
                  </a:lnTo>
                  <a:lnTo>
                    <a:pt x="71999" y="519126"/>
                  </a:lnTo>
                  <a:lnTo>
                    <a:pt x="57519" y="517669"/>
                  </a:lnTo>
                  <a:lnTo>
                    <a:pt x="21173" y="498123"/>
                  </a:lnTo>
                  <a:lnTo>
                    <a:pt x="1507" y="461852"/>
                  </a:lnTo>
                  <a:lnTo>
                    <a:pt x="0" y="447126"/>
                  </a:lnTo>
                  <a:close/>
                </a:path>
              </a:pathLst>
            </a:custGeom>
            <a:ln w="12652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01055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3733929" y="0"/>
                  </a:moveTo>
                  <a:lnTo>
                    <a:pt x="71737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447387"/>
                  </a:lnTo>
                  <a:lnTo>
                    <a:pt x="1506" y="461852"/>
                  </a:lnTo>
                  <a:lnTo>
                    <a:pt x="21173" y="498123"/>
                  </a:lnTo>
                  <a:lnTo>
                    <a:pt x="57519" y="517669"/>
                  </a:lnTo>
                  <a:lnTo>
                    <a:pt x="71999" y="519126"/>
                  </a:lnTo>
                  <a:lnTo>
                    <a:pt x="3734190" y="519125"/>
                  </a:lnTo>
                  <a:lnTo>
                    <a:pt x="3774311" y="506744"/>
                  </a:lnTo>
                  <a:lnTo>
                    <a:pt x="3800295" y="475095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5" y="21002"/>
                  </a:lnTo>
                  <a:lnTo>
                    <a:pt x="3748409" y="1456"/>
                  </a:lnTo>
                  <a:lnTo>
                    <a:pt x="3733929" y="0"/>
                  </a:lnTo>
                  <a:close/>
                </a:path>
              </a:pathLst>
            </a:custGeom>
            <a:solidFill>
              <a:srgbClr val="B2B2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01054" y="2787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0" y="447126"/>
                  </a:moveTo>
                  <a:lnTo>
                    <a:pt x="0" y="71999"/>
                  </a:lnTo>
                  <a:lnTo>
                    <a:pt x="1456" y="57520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447126"/>
                  </a:lnTo>
                  <a:lnTo>
                    <a:pt x="3804473" y="461606"/>
                  </a:lnTo>
                  <a:lnTo>
                    <a:pt x="3784927" y="497952"/>
                  </a:lnTo>
                  <a:lnTo>
                    <a:pt x="3748655" y="517618"/>
                  </a:lnTo>
                  <a:lnTo>
                    <a:pt x="71999" y="519126"/>
                  </a:lnTo>
                  <a:lnTo>
                    <a:pt x="57519" y="517669"/>
                  </a:lnTo>
                  <a:lnTo>
                    <a:pt x="21173" y="498123"/>
                  </a:lnTo>
                  <a:lnTo>
                    <a:pt x="1507" y="461852"/>
                  </a:lnTo>
                  <a:lnTo>
                    <a:pt x="0" y="447126"/>
                  </a:lnTo>
                  <a:close/>
                </a:path>
              </a:pathLst>
            </a:custGeom>
            <a:ln w="6326">
              <a:solidFill>
                <a:srgbClr val="B2B2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65056" y="2751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3733928" y="0"/>
                  </a:moveTo>
                  <a:lnTo>
                    <a:pt x="71737" y="0"/>
                  </a:lnTo>
                  <a:lnTo>
                    <a:pt x="31617" y="12381"/>
                  </a:lnTo>
                  <a:lnTo>
                    <a:pt x="5633" y="44030"/>
                  </a:lnTo>
                  <a:lnTo>
                    <a:pt x="0" y="447387"/>
                  </a:lnTo>
                  <a:lnTo>
                    <a:pt x="1506" y="461852"/>
                  </a:lnTo>
                  <a:lnTo>
                    <a:pt x="21172" y="498123"/>
                  </a:lnTo>
                  <a:lnTo>
                    <a:pt x="57518" y="517669"/>
                  </a:lnTo>
                  <a:lnTo>
                    <a:pt x="71998" y="519126"/>
                  </a:lnTo>
                  <a:lnTo>
                    <a:pt x="3734190" y="519125"/>
                  </a:lnTo>
                  <a:lnTo>
                    <a:pt x="3774310" y="506744"/>
                  </a:lnTo>
                  <a:lnTo>
                    <a:pt x="3800294" y="475095"/>
                  </a:lnTo>
                  <a:lnTo>
                    <a:pt x="3805928" y="71738"/>
                  </a:lnTo>
                  <a:lnTo>
                    <a:pt x="3804421" y="57273"/>
                  </a:lnTo>
                  <a:lnTo>
                    <a:pt x="3784754" y="21002"/>
                  </a:lnTo>
                  <a:lnTo>
                    <a:pt x="3748408" y="1456"/>
                  </a:lnTo>
                  <a:lnTo>
                    <a:pt x="3733928" y="0"/>
                  </a:lnTo>
                  <a:close/>
                </a:path>
              </a:pathLst>
            </a:custGeom>
            <a:solidFill>
              <a:srgbClr val="FFF2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65055" y="2751219"/>
              <a:ext cx="3806190" cy="519430"/>
            </a:xfrm>
            <a:custGeom>
              <a:avLst/>
              <a:gdLst/>
              <a:ahLst/>
              <a:cxnLst/>
              <a:rect l="l" t="t" r="r" b="b"/>
              <a:pathLst>
                <a:path w="3806190" h="519429">
                  <a:moveTo>
                    <a:pt x="0" y="447126"/>
                  </a:moveTo>
                  <a:lnTo>
                    <a:pt x="0" y="71999"/>
                  </a:lnTo>
                  <a:lnTo>
                    <a:pt x="1456" y="57520"/>
                  </a:lnTo>
                  <a:lnTo>
                    <a:pt x="21002" y="21173"/>
                  </a:lnTo>
                  <a:lnTo>
                    <a:pt x="57273" y="1507"/>
                  </a:lnTo>
                  <a:lnTo>
                    <a:pt x="3733929" y="0"/>
                  </a:lnTo>
                  <a:lnTo>
                    <a:pt x="3748409" y="1456"/>
                  </a:lnTo>
                  <a:lnTo>
                    <a:pt x="3784755" y="21002"/>
                  </a:lnTo>
                  <a:lnTo>
                    <a:pt x="3804422" y="57273"/>
                  </a:lnTo>
                  <a:lnTo>
                    <a:pt x="3805929" y="447126"/>
                  </a:lnTo>
                  <a:lnTo>
                    <a:pt x="3804473" y="461606"/>
                  </a:lnTo>
                  <a:lnTo>
                    <a:pt x="3784927" y="497952"/>
                  </a:lnTo>
                  <a:lnTo>
                    <a:pt x="3748655" y="517618"/>
                  </a:lnTo>
                  <a:lnTo>
                    <a:pt x="71999" y="519126"/>
                  </a:lnTo>
                  <a:lnTo>
                    <a:pt x="57519" y="517669"/>
                  </a:lnTo>
                  <a:lnTo>
                    <a:pt x="21173" y="498123"/>
                  </a:lnTo>
                  <a:lnTo>
                    <a:pt x="1507" y="461852"/>
                  </a:lnTo>
                  <a:lnTo>
                    <a:pt x="0" y="447126"/>
                  </a:lnTo>
                  <a:close/>
                </a:path>
              </a:pathLst>
            </a:custGeom>
            <a:ln w="101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84117" y="299952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0" y="14983"/>
                  </a:moveTo>
                  <a:lnTo>
                    <a:pt x="29966" y="14983"/>
                  </a:lnTo>
                </a:path>
              </a:pathLst>
            </a:custGeom>
            <a:ln w="312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84117" y="299952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0" y="29967"/>
                  </a:moveTo>
                  <a:lnTo>
                    <a:pt x="29966" y="29967"/>
                  </a:lnTo>
                  <a:lnTo>
                    <a:pt x="29966" y="0"/>
                  </a:lnTo>
                  <a:lnTo>
                    <a:pt x="0" y="0"/>
                  </a:lnTo>
                  <a:lnTo>
                    <a:pt x="0" y="29967"/>
                  </a:lnTo>
                  <a:close/>
                </a:path>
              </a:pathLst>
            </a:custGeom>
            <a:ln w="768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452841" y="2869747"/>
              <a:ext cx="91440" cy="130175"/>
            </a:xfrm>
            <a:custGeom>
              <a:avLst/>
              <a:gdLst/>
              <a:ahLst/>
              <a:cxnLst/>
              <a:rect l="l" t="t" r="r" b="b"/>
              <a:pathLst>
                <a:path w="91440" h="130175">
                  <a:moveTo>
                    <a:pt x="48757" y="0"/>
                  </a:moveTo>
                  <a:lnTo>
                    <a:pt x="10313" y="15768"/>
                  </a:lnTo>
                  <a:lnTo>
                    <a:pt x="0" y="49075"/>
                  </a:lnTo>
                  <a:lnTo>
                    <a:pt x="2106" y="60420"/>
                  </a:lnTo>
                  <a:lnTo>
                    <a:pt x="10259" y="72653"/>
                  </a:lnTo>
                  <a:lnTo>
                    <a:pt x="17911" y="82475"/>
                  </a:lnTo>
                  <a:lnTo>
                    <a:pt x="24397" y="91769"/>
                  </a:lnTo>
                  <a:lnTo>
                    <a:pt x="29049" y="102418"/>
                  </a:lnTo>
                  <a:lnTo>
                    <a:pt x="31202" y="116304"/>
                  </a:lnTo>
                  <a:lnTo>
                    <a:pt x="31275" y="129776"/>
                  </a:lnTo>
                  <a:lnTo>
                    <a:pt x="61242" y="129776"/>
                  </a:lnTo>
                  <a:lnTo>
                    <a:pt x="61242" y="119821"/>
                  </a:lnTo>
                  <a:lnTo>
                    <a:pt x="63330" y="102833"/>
                  </a:lnTo>
                  <a:lnTo>
                    <a:pt x="68657" y="91130"/>
                  </a:lnTo>
                  <a:lnTo>
                    <a:pt x="75816" y="82246"/>
                  </a:lnTo>
                  <a:lnTo>
                    <a:pt x="83400" y="73713"/>
                  </a:lnTo>
                  <a:lnTo>
                    <a:pt x="88673" y="62502"/>
                  </a:lnTo>
                  <a:lnTo>
                    <a:pt x="91362" y="50506"/>
                  </a:lnTo>
                  <a:lnTo>
                    <a:pt x="91389" y="38404"/>
                  </a:lnTo>
                  <a:lnTo>
                    <a:pt x="88671" y="26872"/>
                  </a:lnTo>
                  <a:lnTo>
                    <a:pt x="83129" y="16588"/>
                  </a:lnTo>
                  <a:lnTo>
                    <a:pt x="74683" y="8230"/>
                  </a:lnTo>
                  <a:lnTo>
                    <a:pt x="63253" y="2474"/>
                  </a:lnTo>
                  <a:lnTo>
                    <a:pt x="4875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452841" y="2869747"/>
              <a:ext cx="91440" cy="130175"/>
            </a:xfrm>
            <a:custGeom>
              <a:avLst/>
              <a:gdLst/>
              <a:ahLst/>
              <a:cxnLst/>
              <a:rect l="l" t="t" r="r" b="b"/>
              <a:pathLst>
                <a:path w="91440" h="130175">
                  <a:moveTo>
                    <a:pt x="61242" y="129776"/>
                  </a:moveTo>
                  <a:lnTo>
                    <a:pt x="61242" y="119821"/>
                  </a:lnTo>
                  <a:lnTo>
                    <a:pt x="63330" y="102833"/>
                  </a:lnTo>
                  <a:lnTo>
                    <a:pt x="68657" y="91130"/>
                  </a:lnTo>
                  <a:lnTo>
                    <a:pt x="75816" y="82246"/>
                  </a:lnTo>
                  <a:lnTo>
                    <a:pt x="83400" y="73713"/>
                  </a:lnTo>
                  <a:lnTo>
                    <a:pt x="88673" y="62502"/>
                  </a:lnTo>
                  <a:lnTo>
                    <a:pt x="91362" y="50506"/>
                  </a:lnTo>
                  <a:lnTo>
                    <a:pt x="91389" y="38404"/>
                  </a:lnTo>
                  <a:lnTo>
                    <a:pt x="88671" y="26872"/>
                  </a:lnTo>
                  <a:lnTo>
                    <a:pt x="83129" y="16588"/>
                  </a:lnTo>
                  <a:lnTo>
                    <a:pt x="74683" y="8230"/>
                  </a:lnTo>
                  <a:lnTo>
                    <a:pt x="63253" y="2474"/>
                  </a:lnTo>
                  <a:lnTo>
                    <a:pt x="48757" y="0"/>
                  </a:lnTo>
                  <a:lnTo>
                    <a:pt x="32564" y="2001"/>
                  </a:lnTo>
                  <a:lnTo>
                    <a:pt x="564" y="37330"/>
                  </a:lnTo>
                  <a:lnTo>
                    <a:pt x="0" y="49075"/>
                  </a:lnTo>
                  <a:lnTo>
                    <a:pt x="2106" y="60420"/>
                  </a:lnTo>
                  <a:lnTo>
                    <a:pt x="10259" y="72653"/>
                  </a:lnTo>
                  <a:lnTo>
                    <a:pt x="17911" y="82475"/>
                  </a:lnTo>
                  <a:lnTo>
                    <a:pt x="24397" y="91769"/>
                  </a:lnTo>
                  <a:lnTo>
                    <a:pt x="29049" y="102418"/>
                  </a:lnTo>
                  <a:lnTo>
                    <a:pt x="31202" y="116304"/>
                  </a:lnTo>
                  <a:lnTo>
                    <a:pt x="31275" y="129776"/>
                  </a:lnTo>
                </a:path>
              </a:pathLst>
            </a:custGeom>
            <a:ln w="768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74161" y="3014532"/>
              <a:ext cx="50165" cy="0"/>
            </a:xfrm>
            <a:custGeom>
              <a:avLst/>
              <a:gdLst/>
              <a:ahLst/>
              <a:cxnLst/>
              <a:rect l="l" t="t" r="r" b="b"/>
              <a:pathLst>
                <a:path w="50165">
                  <a:moveTo>
                    <a:pt x="0" y="0"/>
                  </a:moveTo>
                  <a:lnTo>
                    <a:pt x="49928" y="0"/>
                  </a:lnTo>
                </a:path>
              </a:pathLst>
            </a:custGeom>
            <a:ln w="768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485217" y="2911055"/>
              <a:ext cx="27940" cy="113664"/>
            </a:xfrm>
            <a:custGeom>
              <a:avLst/>
              <a:gdLst/>
              <a:ahLst/>
              <a:cxnLst/>
              <a:rect l="l" t="t" r="r" b="b"/>
              <a:pathLst>
                <a:path w="27940" h="113664">
                  <a:moveTo>
                    <a:pt x="13908" y="113432"/>
                  </a:moveTo>
                  <a:lnTo>
                    <a:pt x="15089" y="98388"/>
                  </a:lnTo>
                  <a:lnTo>
                    <a:pt x="15558" y="83859"/>
                  </a:lnTo>
                  <a:lnTo>
                    <a:pt x="15747" y="69974"/>
                  </a:lnTo>
                  <a:lnTo>
                    <a:pt x="16092" y="56864"/>
                  </a:lnTo>
                  <a:lnTo>
                    <a:pt x="17025" y="44656"/>
                  </a:lnTo>
                  <a:lnTo>
                    <a:pt x="18981" y="33483"/>
                  </a:lnTo>
                  <a:lnTo>
                    <a:pt x="22392" y="23473"/>
                  </a:lnTo>
                  <a:lnTo>
                    <a:pt x="27694" y="14756"/>
                  </a:lnTo>
                  <a:lnTo>
                    <a:pt x="21257" y="3281"/>
                  </a:lnTo>
                  <a:lnTo>
                    <a:pt x="10633" y="0"/>
                  </a:lnTo>
                  <a:lnTo>
                    <a:pt x="0" y="2756"/>
                  </a:lnTo>
                  <a:lnTo>
                    <a:pt x="5226" y="11756"/>
                  </a:lnTo>
                  <a:lnTo>
                    <a:pt x="8717" y="21703"/>
                  </a:lnTo>
                  <a:lnTo>
                    <a:pt x="12273" y="69511"/>
                  </a:lnTo>
                  <a:lnTo>
                    <a:pt x="12295" y="83108"/>
                  </a:lnTo>
                  <a:lnTo>
                    <a:pt x="12665" y="97219"/>
                  </a:lnTo>
                  <a:lnTo>
                    <a:pt x="13729" y="11177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419230" y="2834780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29967" y="29967"/>
                  </a:moveTo>
                  <a:lnTo>
                    <a:pt x="0" y="0"/>
                  </a:lnTo>
                </a:path>
              </a:pathLst>
            </a:custGeom>
            <a:ln w="768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499125" y="2809816"/>
              <a:ext cx="0" cy="34925"/>
            </a:xfrm>
            <a:custGeom>
              <a:avLst/>
              <a:gdLst/>
              <a:ahLst/>
              <a:cxnLst/>
              <a:rect l="l" t="t" r="r" b="b"/>
              <a:pathLst>
                <a:path h="34925">
                  <a:moveTo>
                    <a:pt x="0" y="34920"/>
                  </a:moveTo>
                  <a:lnTo>
                    <a:pt x="0" y="0"/>
                  </a:lnTo>
                </a:path>
              </a:pathLst>
            </a:custGeom>
            <a:ln w="768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549053" y="2843585"/>
              <a:ext cx="31115" cy="26670"/>
            </a:xfrm>
            <a:custGeom>
              <a:avLst/>
              <a:gdLst/>
              <a:ahLst/>
              <a:cxnLst/>
              <a:rect l="l" t="t" r="r" b="b"/>
              <a:pathLst>
                <a:path w="31115" h="26669">
                  <a:moveTo>
                    <a:pt x="0" y="26115"/>
                  </a:moveTo>
                  <a:lnTo>
                    <a:pt x="31067" y="0"/>
                  </a:lnTo>
                </a:path>
              </a:pathLst>
            </a:custGeom>
            <a:ln w="768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564012" y="2904670"/>
              <a:ext cx="30480" cy="0"/>
            </a:xfrm>
            <a:custGeom>
              <a:avLst/>
              <a:gdLst/>
              <a:ahLst/>
              <a:cxnLst/>
              <a:rect l="l" t="t" r="r" b="b"/>
              <a:pathLst>
                <a:path w="30479">
                  <a:moveTo>
                    <a:pt x="0" y="0"/>
                  </a:moveTo>
                  <a:lnTo>
                    <a:pt x="29966" y="0"/>
                  </a:lnTo>
                </a:path>
              </a:pathLst>
            </a:custGeom>
            <a:ln w="768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399269" y="2904670"/>
              <a:ext cx="34925" cy="0"/>
            </a:xfrm>
            <a:custGeom>
              <a:avLst/>
              <a:gdLst/>
              <a:ahLst/>
              <a:cxnLst/>
              <a:rect l="l" t="t" r="r" b="b"/>
              <a:pathLst>
                <a:path w="34925">
                  <a:moveTo>
                    <a:pt x="34919" y="0"/>
                  </a:moveTo>
                  <a:lnTo>
                    <a:pt x="0" y="0"/>
                  </a:lnTo>
                </a:path>
              </a:pathLst>
            </a:custGeom>
            <a:ln w="768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 txBox="1"/>
            <p:nvPr/>
          </p:nvSpPr>
          <p:spPr>
            <a:xfrm>
              <a:off x="587631" y="2826016"/>
              <a:ext cx="3731612" cy="39241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33020">
                <a:lnSpc>
                  <a:spcPct val="100000"/>
                </a:lnSpc>
              </a:pPr>
              <a:r>
                <a:rPr sz="1200" b="1" spc="-65" dirty="0">
                  <a:solidFill>
                    <a:srgbClr val="FF7F00"/>
                  </a:solidFill>
                  <a:latin typeface="Gill Sans MT"/>
                  <a:cs typeface="Gill Sans MT"/>
                </a:rPr>
                <a:t>New</a:t>
              </a:r>
              <a:r>
                <a:rPr sz="1200" b="1" spc="105" dirty="0">
                  <a:solidFill>
                    <a:srgbClr val="FF7F00"/>
                  </a:solidFill>
                  <a:latin typeface="Gill Sans MT"/>
                  <a:cs typeface="Gill Sans MT"/>
                </a:rPr>
                <a:t> </a:t>
              </a:r>
              <a:r>
                <a:rPr sz="1200" b="1" spc="-30" dirty="0">
                  <a:solidFill>
                    <a:srgbClr val="FF7F00"/>
                  </a:solidFill>
                  <a:latin typeface="Gill Sans MT"/>
                  <a:cs typeface="Gill Sans MT"/>
                </a:rPr>
                <a:t>inequali</a:t>
              </a:r>
              <a:r>
                <a:rPr sz="1200" b="1" spc="-65" dirty="0">
                  <a:solidFill>
                    <a:srgbClr val="FF7F00"/>
                  </a:solidFill>
                  <a:latin typeface="Gill Sans MT"/>
                  <a:cs typeface="Gill Sans MT"/>
                </a:rPr>
                <a:t>t</a:t>
              </a:r>
              <a:r>
                <a:rPr sz="1200" b="1" spc="-20" dirty="0">
                  <a:solidFill>
                    <a:srgbClr val="FF7F00"/>
                  </a:solidFill>
                  <a:latin typeface="Gill Sans MT"/>
                  <a:cs typeface="Gill Sans MT"/>
                </a:rPr>
                <a:t>y</a:t>
              </a:r>
              <a:r>
                <a:rPr sz="1200" b="1" spc="105" dirty="0">
                  <a:solidFill>
                    <a:srgbClr val="FF7F00"/>
                  </a:solidFill>
                  <a:latin typeface="Gill Sans MT"/>
                  <a:cs typeface="Gill Sans MT"/>
                </a:rPr>
                <a:t> </a:t>
              </a:r>
              <a:r>
                <a:rPr sz="1200" b="1" spc="-10" dirty="0">
                  <a:solidFill>
                    <a:srgbClr val="FF7F00"/>
                  </a:solidFill>
                  <a:latin typeface="Gill Sans MT"/>
                  <a:cs typeface="Gill Sans MT"/>
                </a:rPr>
                <a:t>f</a:t>
              </a:r>
              <a:r>
                <a:rPr sz="1200" b="1" spc="-55" dirty="0">
                  <a:solidFill>
                    <a:srgbClr val="FF7F00"/>
                  </a:solidFill>
                  <a:latin typeface="Gill Sans MT"/>
                  <a:cs typeface="Gill Sans MT"/>
                </a:rPr>
                <a:t>o</a:t>
              </a:r>
              <a:r>
                <a:rPr sz="1200" b="1" spc="-100" dirty="0">
                  <a:solidFill>
                    <a:srgbClr val="FF7F00"/>
                  </a:solidFill>
                  <a:latin typeface="Gill Sans MT"/>
                  <a:cs typeface="Gill Sans MT"/>
                </a:rPr>
                <a:t>r</a:t>
              </a:r>
              <a:r>
                <a:rPr sz="1200" b="1" spc="105" dirty="0">
                  <a:solidFill>
                    <a:srgbClr val="FF7F00"/>
                  </a:solidFill>
                  <a:latin typeface="Gill Sans MT"/>
                  <a:cs typeface="Gill Sans MT"/>
                </a:rPr>
                <a:t> </a:t>
              </a:r>
              <a:r>
                <a:rPr sz="1200" spc="235" dirty="0">
                  <a:solidFill>
                    <a:srgbClr val="FF7F00"/>
                  </a:solidFill>
                  <a:latin typeface="Arial Unicode MS"/>
                  <a:cs typeface="Arial Unicode MS"/>
                </a:rPr>
                <a:t>∆</a:t>
              </a:r>
              <a:r>
                <a:rPr sz="1200" i="1" spc="-40" dirty="0">
                  <a:solidFill>
                    <a:srgbClr val="FF7F00"/>
                  </a:solidFill>
                  <a:latin typeface="Meiryo"/>
                  <a:cs typeface="Meiryo"/>
                </a:rPr>
                <a:t>S</a:t>
              </a:r>
              <a:endParaRPr sz="1200" dirty="0">
                <a:latin typeface="Meiryo"/>
                <a:cs typeface="Meiryo"/>
              </a:endParaRPr>
            </a:p>
            <a:p>
              <a:pPr marL="12700">
                <a:lnSpc>
                  <a:spcPct val="100000"/>
                </a:lnSpc>
                <a:spcBef>
                  <a:spcPts val="340"/>
                </a:spcBef>
              </a:pPr>
              <a:r>
                <a:rPr sz="1100" spc="-40" dirty="0">
                  <a:latin typeface="Tahoma"/>
                  <a:cs typeface="Tahoma"/>
                </a:rPr>
                <a:t>Since</a:t>
              </a:r>
              <a:r>
                <a:rPr sz="1100" spc="140" dirty="0">
                  <a:latin typeface="Tahoma"/>
                  <a:cs typeface="Tahoma"/>
                </a:rPr>
                <a:t> </a:t>
              </a:r>
              <a:r>
                <a:rPr sz="1100" spc="229" dirty="0">
                  <a:solidFill>
                    <a:srgbClr val="00B050"/>
                  </a:solidFill>
                  <a:latin typeface="Garamond"/>
                  <a:cs typeface="Garamond"/>
                </a:rPr>
                <a:t>∆</a:t>
              </a:r>
              <a:r>
                <a:rPr sz="1100" i="1" spc="50" dirty="0">
                  <a:solidFill>
                    <a:srgbClr val="00B050"/>
                  </a:solidFill>
                  <a:latin typeface="Meiryo"/>
                  <a:cs typeface="Meiryo"/>
                </a:rPr>
                <a:t>W</a:t>
              </a:r>
              <a:r>
                <a:rPr sz="1100" i="1" spc="-185" dirty="0">
                  <a:solidFill>
                    <a:srgbClr val="00B050"/>
                  </a:solidFill>
                  <a:latin typeface="Meiryo"/>
                  <a:cs typeface="Meiryo"/>
                </a:rPr>
                <a:t>|</a:t>
              </a:r>
              <a:r>
                <a:rPr sz="1200" spc="-37" baseline="-20833" dirty="0">
                  <a:solidFill>
                    <a:srgbClr val="00B050"/>
                  </a:solidFill>
                  <a:latin typeface="Century"/>
                  <a:cs typeface="Century"/>
                </a:rPr>
                <a:t>diss</a:t>
              </a:r>
              <a:r>
                <a:rPr sz="1200" baseline="-20833" dirty="0">
                  <a:solidFill>
                    <a:srgbClr val="00B050"/>
                  </a:solidFill>
                  <a:latin typeface="Century"/>
                  <a:cs typeface="Century"/>
                </a:rPr>
                <a:t> </a:t>
              </a:r>
              <a:r>
                <a:rPr sz="1200" spc="-142" baseline="-20833" dirty="0">
                  <a:solidFill>
                    <a:srgbClr val="00B050"/>
                  </a:solidFill>
                  <a:latin typeface="Century"/>
                  <a:cs typeface="Century"/>
                </a:rPr>
                <a:t> </a:t>
              </a:r>
              <a:r>
                <a:rPr sz="1100" i="1" spc="-45" dirty="0">
                  <a:solidFill>
                    <a:srgbClr val="00B050"/>
                  </a:solidFill>
                  <a:latin typeface="Meiryo"/>
                  <a:cs typeface="Meiryo"/>
                </a:rPr>
                <a:t>≤</a:t>
              </a:r>
              <a:r>
                <a:rPr sz="1100" i="1" spc="-75" dirty="0">
                  <a:solidFill>
                    <a:srgbClr val="00B050"/>
                  </a:solidFill>
                  <a:latin typeface="Meiryo"/>
                  <a:cs typeface="Meiryo"/>
                </a:rPr>
                <a:t> </a:t>
              </a:r>
              <a:r>
                <a:rPr sz="1100" spc="25" dirty="0">
                  <a:solidFill>
                    <a:srgbClr val="00B050"/>
                  </a:solidFill>
                  <a:latin typeface="Garamond"/>
                  <a:cs typeface="Garamond"/>
                </a:rPr>
                <a:t>0</a:t>
              </a:r>
              <a:r>
                <a:rPr sz="1100" spc="-35" dirty="0">
                  <a:latin typeface="Tahoma"/>
                  <a:cs typeface="Tahoma"/>
                </a:rPr>
                <a:t>,</a:t>
              </a:r>
              <a:r>
                <a:rPr sz="1100" spc="15" dirty="0">
                  <a:latin typeface="Tahoma"/>
                  <a:cs typeface="Tahoma"/>
                </a:rPr>
                <a:t> </a:t>
              </a:r>
              <a:r>
                <a:rPr sz="1100" spc="-45" dirty="0">
                  <a:latin typeface="Tahoma"/>
                  <a:cs typeface="Tahoma"/>
                </a:rPr>
                <a:t>our</a:t>
              </a:r>
              <a:r>
                <a:rPr sz="1100" spc="20" dirty="0">
                  <a:latin typeface="Tahoma"/>
                  <a:cs typeface="Tahoma"/>
                </a:rPr>
                <a:t> </a:t>
              </a:r>
              <a:r>
                <a:rPr sz="1100" spc="-80" dirty="0">
                  <a:latin typeface="Tahoma"/>
                  <a:cs typeface="Tahoma"/>
                </a:rPr>
                <a:t>n</a:t>
              </a:r>
              <a:r>
                <a:rPr sz="1100" spc="-85" dirty="0">
                  <a:latin typeface="Tahoma"/>
                  <a:cs typeface="Tahoma"/>
                </a:rPr>
                <a:t>e</a:t>
              </a:r>
              <a:r>
                <a:rPr sz="1100" spc="-75" dirty="0">
                  <a:latin typeface="Tahoma"/>
                  <a:cs typeface="Tahoma"/>
                </a:rPr>
                <a:t>w</a:t>
              </a:r>
              <a:r>
                <a:rPr sz="1100" spc="20" dirty="0">
                  <a:latin typeface="Tahoma"/>
                  <a:cs typeface="Tahoma"/>
                </a:rPr>
                <a:t> </a:t>
              </a:r>
              <a:r>
                <a:rPr sz="1100" spc="-30" dirty="0">
                  <a:latin typeface="Tahoma"/>
                  <a:cs typeface="Tahoma"/>
                </a:rPr>
                <a:t>inequali</a:t>
              </a:r>
              <a:r>
                <a:rPr sz="1100" spc="-60" dirty="0">
                  <a:latin typeface="Tahoma"/>
                  <a:cs typeface="Tahoma"/>
                </a:rPr>
                <a:t>t</a:t>
              </a:r>
              <a:r>
                <a:rPr sz="1100" spc="-50" dirty="0">
                  <a:latin typeface="Tahoma"/>
                  <a:cs typeface="Tahoma"/>
                </a:rPr>
                <a:t>y</a:t>
              </a:r>
              <a:r>
                <a:rPr sz="1100" spc="15" dirty="0">
                  <a:latin typeface="Tahoma"/>
                  <a:cs typeface="Tahoma"/>
                </a:rPr>
                <a:t> </a:t>
              </a:r>
              <a:r>
                <a:rPr sz="1100" spc="-30" dirty="0">
                  <a:latin typeface="Tahoma"/>
                  <a:cs typeface="Tahoma"/>
                </a:rPr>
                <a:t>is tighter</a:t>
              </a:r>
              <a:r>
                <a:rPr lang="en-US" sz="1100" spc="-30" dirty="0">
                  <a:latin typeface="Tahoma"/>
                  <a:cs typeface="Tahoma"/>
                </a:rPr>
                <a:t> than </a:t>
              </a:r>
              <a:r>
                <a:rPr lang="en-US" sz="1100" spc="-30" dirty="0" err="1">
                  <a:latin typeface="Tahoma"/>
                  <a:cs typeface="Tahoma"/>
                </a:rPr>
                <a:t>Spohn’s</a:t>
              </a:r>
              <a:r>
                <a:rPr sz="1100" spc="-30" dirty="0">
                  <a:latin typeface="Tahoma"/>
                  <a:cs typeface="Tahoma"/>
                </a:rPr>
                <a:t>.</a:t>
              </a:r>
            </a:p>
          </p:txBody>
        </p:sp>
        <p:sp>
          <p:nvSpPr>
            <p:cNvPr id="56" name="object 56"/>
            <p:cNvSpPr/>
            <p:nvPr/>
          </p:nvSpPr>
          <p:spPr>
            <a:xfrm>
              <a:off x="502970" y="3060314"/>
              <a:ext cx="0" cy="145415"/>
            </a:xfrm>
            <a:custGeom>
              <a:avLst/>
              <a:gdLst/>
              <a:ahLst/>
              <a:cxnLst/>
              <a:rect l="l" t="t" r="r" b="b"/>
              <a:pathLst>
                <a:path h="145414">
                  <a:moveTo>
                    <a:pt x="0" y="0"/>
                  </a:moveTo>
                  <a:lnTo>
                    <a:pt x="0" y="144873"/>
                  </a:lnTo>
                </a:path>
              </a:pathLst>
            </a:custGeom>
            <a:ln w="189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7"/>
          </p:nvPr>
        </p:nvSpPr>
        <p:spPr>
          <a:xfrm>
            <a:off x="4273397" y="3339338"/>
            <a:ext cx="266700" cy="92333"/>
          </a:xfrm>
        </p:spPr>
        <p:txBody>
          <a:bodyPr/>
          <a:lstStyle/>
          <a:p>
            <a:pPr marL="65405">
              <a:lnSpc>
                <a:spcPct val="100000"/>
              </a:lnSpc>
            </a:pPr>
            <a:r>
              <a:rPr lang="en-US" spc="-20" dirty="0" smtClean="0"/>
              <a:t>12</a:t>
            </a:r>
            <a:endParaRPr lang="en-US" spc="-20" dirty="0"/>
          </a:p>
        </p:txBody>
      </p:sp>
      <p:sp>
        <p:nvSpPr>
          <p:cNvPr id="3" name="TextBox 2"/>
          <p:cNvSpPr txBox="1"/>
          <p:nvPr/>
        </p:nvSpPr>
        <p:spPr>
          <a:xfrm>
            <a:off x="407915" y="317870"/>
            <a:ext cx="1782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No!     We contend:</a:t>
            </a:r>
            <a:endParaRPr lang="en-US" sz="16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6614</TotalTime>
  <Words>1304</Words>
  <Application>Microsoft Office PowerPoint</Application>
  <PresentationFormat>Custom</PresentationFormat>
  <Paragraphs>232</Paragraphs>
  <Slides>26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19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50" baseType="lpstr">
      <vt:lpstr>Andalus</vt:lpstr>
      <vt:lpstr>Arial</vt:lpstr>
      <vt:lpstr>Arial Unicode MS</vt:lpstr>
      <vt:lpstr>Book Antiqua</vt:lpstr>
      <vt:lpstr>Bookman Old Style</vt:lpstr>
      <vt:lpstr>Calibri</vt:lpstr>
      <vt:lpstr>Cambria Math</vt:lpstr>
      <vt:lpstr>Century</vt:lpstr>
      <vt:lpstr>Century Gothic</vt:lpstr>
      <vt:lpstr>Constantia</vt:lpstr>
      <vt:lpstr>Courier New</vt:lpstr>
      <vt:lpstr>Garamond</vt:lpstr>
      <vt:lpstr>Gill Sans MT</vt:lpstr>
      <vt:lpstr>Meiryo</vt:lpstr>
      <vt:lpstr>Palatino Linotype</vt:lpstr>
      <vt:lpstr>Tahoma</vt:lpstr>
      <vt:lpstr>Times New Roman</vt:lpstr>
      <vt:lpstr>Verdana</vt:lpstr>
      <vt:lpstr>Wingdings</vt:lpstr>
      <vt:lpstr>Office Theme</vt:lpstr>
      <vt:lpstr>1_Office Theme</vt:lpstr>
      <vt:lpstr>Apothecary</vt:lpstr>
      <vt:lpstr>Equation</vt:lpstr>
      <vt:lpstr>משוואה</vt:lpstr>
      <vt:lpstr>PowerPoint Presentation</vt:lpstr>
      <vt:lpstr>PowerPoint Presentation</vt:lpstr>
      <vt:lpstr>PowerPoint Presentation</vt:lpstr>
      <vt:lpstr>Energy exchange and entropy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Quantum Thermometry by Dynamical Control</vt:lpstr>
      <vt:lpstr>Summary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thermodynamic limit of quantum engine efficiency</dc:title>
  <dc:creator>Wolfgang Niedenzu</dc:creator>
  <cp:lastModifiedBy>Terry Debesh</cp:lastModifiedBy>
  <cp:revision>311</cp:revision>
  <cp:lastPrinted>2019-07-14T12:47:03Z</cp:lastPrinted>
  <dcterms:created xsi:type="dcterms:W3CDTF">2017-06-05T17:14:22Z</dcterms:created>
  <dcterms:modified xsi:type="dcterms:W3CDTF">2019-08-20T11:49:22Z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2017-03-14T00:00:00Z</vt:filetime>
  </property>
  <property fmtid="{D5CDD505-2E9C-101B-9397-08002B2CF9AE}" pid="3" name="LastSaved">
    <vt:filetime>2017-06-05T00:00:00Z</vt:filetime>
  </property>
</Properties>
</file>